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38" r:id="rId2"/>
    <p:sldId id="277" r:id="rId3"/>
    <p:sldId id="283" r:id="rId4"/>
    <p:sldId id="284" r:id="rId5"/>
    <p:sldId id="285" r:id="rId6"/>
    <p:sldId id="286" r:id="rId7"/>
    <p:sldId id="337" r:id="rId8"/>
    <p:sldId id="287" r:id="rId9"/>
    <p:sldId id="288" r:id="rId10"/>
    <p:sldId id="289" r:id="rId11"/>
    <p:sldId id="290" r:id="rId12"/>
    <p:sldId id="291" r:id="rId13"/>
    <p:sldId id="292" r:id="rId14"/>
    <p:sldId id="339" r:id="rId15"/>
    <p:sldId id="293" r:id="rId16"/>
    <p:sldId id="294" r:id="rId17"/>
    <p:sldId id="297" r:id="rId18"/>
    <p:sldId id="298" r:id="rId19"/>
    <p:sldId id="299" r:id="rId20"/>
    <p:sldId id="336" r:id="rId21"/>
    <p:sldId id="300" r:id="rId22"/>
    <p:sldId id="301" r:id="rId23"/>
    <p:sldId id="302" r:id="rId24"/>
    <p:sldId id="303" r:id="rId25"/>
    <p:sldId id="304" r:id="rId26"/>
    <p:sldId id="305" r:id="rId27"/>
    <p:sldId id="340" r:id="rId28"/>
    <p:sldId id="306" r:id="rId29"/>
    <p:sldId id="309" r:id="rId30"/>
    <p:sldId id="311" r:id="rId31"/>
    <p:sldId id="312" r:id="rId32"/>
    <p:sldId id="313" r:id="rId33"/>
    <p:sldId id="314" r:id="rId34"/>
    <p:sldId id="315" r:id="rId35"/>
    <p:sldId id="317" r:id="rId36"/>
    <p:sldId id="341" r:id="rId37"/>
    <p:sldId id="318" r:id="rId38"/>
    <p:sldId id="333" r:id="rId39"/>
    <p:sldId id="335" r:id="rId40"/>
    <p:sldId id="324" r:id="rId41"/>
    <p:sldId id="325" r:id="rId42"/>
    <p:sldId id="326" r:id="rId43"/>
    <p:sldId id="342" r:id="rId44"/>
    <p:sldId id="327" r:id="rId45"/>
    <p:sldId id="343" r:id="rId4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69696"/>
    <a:srgbClr val="B2B2B2"/>
    <a:srgbClr val="995503"/>
    <a:srgbClr val="FF9933"/>
    <a:srgbClr val="FFFF00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13FE5D3-80A1-4EDE-AD57-CED50DA241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799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818058-5F6B-4A35-A036-46B0E45A1679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B39DA7E-2BEA-43AD-8556-F31931661D06}" type="slidenum">
              <a:rPr lang="en-GB" smtClean="0"/>
              <a:pPr eaLnBrk="1" hangingPunct="1"/>
              <a:t>11</a:t>
            </a:fld>
            <a:endParaRPr lang="en-GB" smtClean="0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5933BE0-378C-4817-993A-77890E37B7FF}" type="slidenum">
              <a:rPr lang="en-GB" sz="1200"/>
              <a:pPr algn="r" eaLnBrk="1" hangingPunct="1"/>
              <a:t>11</a:t>
            </a:fld>
            <a:endParaRPr lang="en-GB" sz="1200"/>
          </a:p>
        </p:txBody>
      </p:sp>
      <p:sp>
        <p:nvSpPr>
          <p:cNvPr id="5837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F39955A-CC88-4C9C-B1D0-0BCBA98A2C7E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FB04088-AC78-45FC-91B9-0525A0402278}" type="slidenum">
              <a:rPr lang="en-GB" sz="1200"/>
              <a:pPr algn="r" eaLnBrk="1" hangingPunct="1"/>
              <a:t>12</a:t>
            </a:fld>
            <a:endParaRPr lang="en-GB" sz="1200"/>
          </a:p>
        </p:txBody>
      </p:sp>
      <p:sp>
        <p:nvSpPr>
          <p:cNvPr id="5939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A39133-2E76-444B-BA05-071BD0E73FEE}" type="slidenum">
              <a:rPr lang="en-GB" smtClean="0"/>
              <a:pPr eaLnBrk="1" hangingPunct="1"/>
              <a:t>13</a:t>
            </a:fld>
            <a:endParaRPr lang="en-GB" smtClean="0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B44018A-F97B-486B-BC71-E4CC74CFA55B}" type="slidenum">
              <a:rPr lang="en-GB" sz="1200"/>
              <a:pPr algn="r" eaLnBrk="1" hangingPunct="1"/>
              <a:t>13</a:t>
            </a:fld>
            <a:endParaRPr lang="en-GB" sz="1200"/>
          </a:p>
        </p:txBody>
      </p:sp>
      <p:sp>
        <p:nvSpPr>
          <p:cNvPr id="6042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F1493C8-B42C-4A03-AD12-0E4332AEBA63}" type="slidenum">
              <a:rPr lang="en-GB" smtClean="0"/>
              <a:pPr eaLnBrk="1" hangingPunct="1"/>
              <a:t>14</a:t>
            </a:fld>
            <a:endParaRPr lang="en-GB" smtClean="0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31E1669-05E5-4193-B364-A7A47ACA01CC}" type="slidenum">
              <a:rPr lang="en-GB" sz="1200"/>
              <a:pPr algn="r" eaLnBrk="1" hangingPunct="1"/>
              <a:t>14</a:t>
            </a:fld>
            <a:endParaRPr lang="en-GB" sz="1200"/>
          </a:p>
        </p:txBody>
      </p:sp>
      <p:sp>
        <p:nvSpPr>
          <p:cNvPr id="6144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ED3691-35E2-4E85-A6DE-60FB3ECA2767}" type="slidenum">
              <a:rPr lang="en-GB" smtClean="0"/>
              <a:pPr eaLnBrk="1" hangingPunct="1"/>
              <a:t>15</a:t>
            </a:fld>
            <a:endParaRPr lang="en-GB" smtClean="0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3927EC3-D895-439C-A61F-3881B16BF4CE}" type="slidenum">
              <a:rPr lang="en-GB" sz="1200"/>
              <a:pPr algn="r" eaLnBrk="1" hangingPunct="1"/>
              <a:t>15</a:t>
            </a:fld>
            <a:endParaRPr lang="en-GB" sz="1200"/>
          </a:p>
        </p:txBody>
      </p:sp>
      <p:sp>
        <p:nvSpPr>
          <p:cNvPr id="6246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FE7DFE-E9F8-4111-AE90-CC48BC6C69A2}" type="slidenum">
              <a:rPr lang="en-GB" smtClean="0"/>
              <a:pPr eaLnBrk="1" hangingPunct="1"/>
              <a:t>16</a:t>
            </a:fld>
            <a:endParaRPr lang="en-GB" smtClean="0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ADC2FD2-9FBE-4983-850F-87316504B44A}" type="slidenum">
              <a:rPr lang="en-GB" sz="1200"/>
              <a:pPr algn="r" eaLnBrk="1" hangingPunct="1"/>
              <a:t>16</a:t>
            </a:fld>
            <a:endParaRPr lang="en-GB" sz="1200"/>
          </a:p>
        </p:txBody>
      </p:sp>
      <p:sp>
        <p:nvSpPr>
          <p:cNvPr id="6349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D63C1C0-937B-4102-AD8B-B772049FC3B1}" type="slidenum">
              <a:rPr lang="en-GB" smtClean="0"/>
              <a:pPr eaLnBrk="1" hangingPunct="1"/>
              <a:t>17</a:t>
            </a:fld>
            <a:endParaRPr lang="en-GB" smtClean="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F1EE59A-16B7-4511-B3CC-C8A653DDF63E}" type="slidenum">
              <a:rPr lang="en-GB" sz="1200"/>
              <a:pPr algn="r" eaLnBrk="1" hangingPunct="1"/>
              <a:t>17</a:t>
            </a:fld>
            <a:endParaRPr lang="en-GB" sz="1200"/>
          </a:p>
        </p:txBody>
      </p:sp>
      <p:sp>
        <p:nvSpPr>
          <p:cNvPr id="6451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E3012E-5C89-45EE-B0C6-6F1E7967F2D2}" type="slidenum">
              <a:rPr lang="en-GB" smtClean="0"/>
              <a:pPr eaLnBrk="1" hangingPunct="1"/>
              <a:t>18</a:t>
            </a:fld>
            <a:endParaRPr lang="en-GB" smtClean="0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077A60F-D97E-49FC-AFB4-9836979D2DC5}" type="slidenum">
              <a:rPr lang="en-GB" sz="1200"/>
              <a:pPr algn="r" eaLnBrk="1" hangingPunct="1"/>
              <a:t>18</a:t>
            </a:fld>
            <a:endParaRPr lang="en-GB" sz="1200"/>
          </a:p>
        </p:txBody>
      </p:sp>
      <p:sp>
        <p:nvSpPr>
          <p:cNvPr id="6554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B4BEE19-A9E1-46C4-AFB0-2F3A3B7ED387}" type="slidenum">
              <a:rPr lang="en-GB" smtClean="0"/>
              <a:pPr eaLnBrk="1" hangingPunct="1"/>
              <a:t>19</a:t>
            </a:fld>
            <a:endParaRPr lang="en-GB" smtClean="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18029A3-77D1-4CC9-BCE0-8C00D102A744}" type="slidenum">
              <a:rPr lang="en-GB" sz="1200"/>
              <a:pPr algn="r" eaLnBrk="1" hangingPunct="1"/>
              <a:t>19</a:t>
            </a:fld>
            <a:endParaRPr lang="en-GB" sz="1200"/>
          </a:p>
        </p:txBody>
      </p:sp>
      <p:sp>
        <p:nvSpPr>
          <p:cNvPr id="6656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9D82D6F-304D-4D6B-83E8-5C70A60BE056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C5D0226-6119-4FF6-895C-6BAAC8653AC0}" type="slidenum">
              <a:rPr lang="en-GB" sz="1200"/>
              <a:pPr algn="r" eaLnBrk="1" hangingPunct="1"/>
              <a:t>20</a:t>
            </a:fld>
            <a:endParaRPr lang="en-GB" sz="1200"/>
          </a:p>
        </p:txBody>
      </p:sp>
      <p:sp>
        <p:nvSpPr>
          <p:cNvPr id="675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7E50A4-F395-46C2-A880-6103F5A20B8B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C965F93-C584-4555-BF9E-5AA581B21B3F}" type="slidenum">
              <a:rPr lang="en-GB" sz="1200"/>
              <a:pPr algn="r" eaLnBrk="1" hangingPunct="1"/>
              <a:t>3</a:t>
            </a:fld>
            <a:endParaRPr lang="en-GB" sz="1200"/>
          </a:p>
        </p:txBody>
      </p:sp>
      <p:sp>
        <p:nvSpPr>
          <p:cNvPr id="5018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7EA1203-A152-4F27-A2EE-23FC68BDAFD6}" type="slidenum">
              <a:rPr lang="en-GB" smtClean="0"/>
              <a:pPr eaLnBrk="1" hangingPunct="1"/>
              <a:t>21</a:t>
            </a:fld>
            <a:endParaRPr lang="en-GB" smtClean="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57B1F68-D402-438A-96CC-70521541EA7D}" type="slidenum">
              <a:rPr lang="en-GB" sz="1200"/>
              <a:pPr algn="r" eaLnBrk="1" hangingPunct="1"/>
              <a:t>21</a:t>
            </a:fld>
            <a:endParaRPr lang="en-GB" sz="1200"/>
          </a:p>
        </p:txBody>
      </p:sp>
      <p:sp>
        <p:nvSpPr>
          <p:cNvPr id="686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F508234-34AE-4E37-BF02-76246295756F}" type="slidenum">
              <a:rPr lang="en-GB" smtClean="0"/>
              <a:pPr eaLnBrk="1" hangingPunct="1"/>
              <a:t>22</a:t>
            </a:fld>
            <a:endParaRPr lang="en-GB" smtClean="0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A0C5506-91B6-4588-B1FE-AF9D8D5AF663}" type="slidenum">
              <a:rPr lang="en-GB" sz="1200"/>
              <a:pPr algn="r" eaLnBrk="1" hangingPunct="1"/>
              <a:t>22</a:t>
            </a:fld>
            <a:endParaRPr lang="en-GB" sz="1200"/>
          </a:p>
        </p:txBody>
      </p:sp>
      <p:sp>
        <p:nvSpPr>
          <p:cNvPr id="696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1A32C04-3C57-4E10-9E6D-625914E87ABC}" type="slidenum">
              <a:rPr lang="en-GB" smtClean="0"/>
              <a:pPr eaLnBrk="1" hangingPunct="1"/>
              <a:t>23</a:t>
            </a:fld>
            <a:endParaRPr lang="en-GB" smtClean="0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AFA2E26-D61B-44E9-AD42-4270AEF0761E}" type="slidenum">
              <a:rPr lang="en-GB" sz="1200"/>
              <a:pPr algn="r" eaLnBrk="1" hangingPunct="1"/>
              <a:t>23</a:t>
            </a:fld>
            <a:endParaRPr lang="en-GB" sz="1200"/>
          </a:p>
        </p:txBody>
      </p:sp>
      <p:sp>
        <p:nvSpPr>
          <p:cNvPr id="706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EC45E24-3AEE-4518-B674-DA865BFC4C38}" type="slidenum">
              <a:rPr lang="en-GB" smtClean="0"/>
              <a:pPr eaLnBrk="1" hangingPunct="1"/>
              <a:t>24</a:t>
            </a:fld>
            <a:endParaRPr lang="en-GB" smtClean="0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2B37E56-8278-42D7-9C53-2BD60BD3C91A}" type="slidenum">
              <a:rPr lang="en-GB" sz="1200"/>
              <a:pPr algn="r" eaLnBrk="1" hangingPunct="1"/>
              <a:t>24</a:t>
            </a:fld>
            <a:endParaRPr lang="en-GB" sz="1200"/>
          </a:p>
        </p:txBody>
      </p:sp>
      <p:sp>
        <p:nvSpPr>
          <p:cNvPr id="7168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9014277-4B4E-476C-99E0-42FA3C4A2866}" type="slidenum">
              <a:rPr lang="en-GB" smtClean="0"/>
              <a:pPr eaLnBrk="1" hangingPunct="1"/>
              <a:t>25</a:t>
            </a:fld>
            <a:endParaRPr lang="en-GB" smtClean="0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EA14B11-0507-4EA7-8303-E8A0E004C512}" type="slidenum">
              <a:rPr lang="en-GB" sz="1200"/>
              <a:pPr algn="r" eaLnBrk="1" hangingPunct="1"/>
              <a:t>25</a:t>
            </a:fld>
            <a:endParaRPr lang="en-GB" sz="1200"/>
          </a:p>
        </p:txBody>
      </p:sp>
      <p:sp>
        <p:nvSpPr>
          <p:cNvPr id="7270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DA9C24-9A07-494E-81E6-FD12648D21AB}" type="slidenum">
              <a:rPr lang="en-GB" smtClean="0"/>
              <a:pPr eaLnBrk="1" hangingPunct="1"/>
              <a:t>26</a:t>
            </a:fld>
            <a:endParaRPr lang="en-GB" smtClean="0"/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10C9B07-79F1-47D8-BB39-36AAB8A9A054}" type="slidenum">
              <a:rPr lang="en-GB" sz="1200"/>
              <a:pPr algn="r" eaLnBrk="1" hangingPunct="1"/>
              <a:t>26</a:t>
            </a:fld>
            <a:endParaRPr lang="en-GB" sz="1200"/>
          </a:p>
        </p:txBody>
      </p:sp>
      <p:sp>
        <p:nvSpPr>
          <p:cNvPr id="737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688590-0DDF-41D5-9F6E-C68CFD172982}" type="slidenum">
              <a:rPr lang="en-GB" smtClean="0"/>
              <a:pPr eaLnBrk="1" hangingPunct="1"/>
              <a:t>27</a:t>
            </a:fld>
            <a:endParaRPr lang="en-GB" smtClean="0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C0BDA6E-834C-470A-8124-1FB4C2FD901F}" type="slidenum">
              <a:rPr lang="en-GB" sz="1200"/>
              <a:pPr algn="r" eaLnBrk="1" hangingPunct="1"/>
              <a:t>27</a:t>
            </a:fld>
            <a:endParaRPr lang="en-GB" sz="1200"/>
          </a:p>
        </p:txBody>
      </p:sp>
      <p:sp>
        <p:nvSpPr>
          <p:cNvPr id="7475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81C8214-D072-4260-A324-D6284B937C04}" type="slidenum">
              <a:rPr lang="en-GB" smtClean="0"/>
              <a:pPr eaLnBrk="1" hangingPunct="1"/>
              <a:t>28</a:t>
            </a:fld>
            <a:endParaRPr lang="en-GB" smtClean="0"/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F2210F8-2D7C-41CD-A0AC-C42EB470F249}" type="slidenum">
              <a:rPr lang="en-GB" sz="1200"/>
              <a:pPr algn="r" eaLnBrk="1" hangingPunct="1"/>
              <a:t>28</a:t>
            </a:fld>
            <a:endParaRPr lang="en-GB" sz="1200"/>
          </a:p>
        </p:txBody>
      </p:sp>
      <p:sp>
        <p:nvSpPr>
          <p:cNvPr id="7578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DEA5900-9C76-49F1-B66C-AE9D7F698CD4}" type="slidenum">
              <a:rPr lang="en-GB" smtClean="0"/>
              <a:pPr eaLnBrk="1" hangingPunct="1"/>
              <a:t>29</a:t>
            </a:fld>
            <a:endParaRPr lang="en-GB" smtClean="0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3722462-6512-4756-B28F-98826C66D0FA}" type="slidenum">
              <a:rPr lang="en-GB" sz="1200"/>
              <a:pPr algn="r" eaLnBrk="1" hangingPunct="1"/>
              <a:t>29</a:t>
            </a:fld>
            <a:endParaRPr lang="en-GB" sz="1200"/>
          </a:p>
        </p:txBody>
      </p:sp>
      <p:sp>
        <p:nvSpPr>
          <p:cNvPr id="7680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0D1885-AEBB-4751-9EB4-EF143A4AA8BA}" type="slidenum">
              <a:rPr lang="en-GB" smtClean="0"/>
              <a:pPr eaLnBrk="1" hangingPunct="1"/>
              <a:t>30</a:t>
            </a:fld>
            <a:endParaRPr lang="en-GB" smtClean="0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15A07D7-619E-4F15-A6B5-63DD9A96DD7C}" type="slidenum">
              <a:rPr lang="en-GB" sz="1200"/>
              <a:pPr algn="r" eaLnBrk="1" hangingPunct="1"/>
              <a:t>30</a:t>
            </a:fld>
            <a:endParaRPr lang="en-GB" sz="1200"/>
          </a:p>
        </p:txBody>
      </p:sp>
      <p:sp>
        <p:nvSpPr>
          <p:cNvPr id="7782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A8B65A7-B3CF-4572-B159-5791A27A2740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460875F-1CFD-417D-9D87-89870D580EB5}" type="slidenum">
              <a:rPr lang="en-GB" sz="1200"/>
              <a:pPr algn="r" eaLnBrk="1" hangingPunct="1"/>
              <a:t>4</a:t>
            </a:fld>
            <a:endParaRPr lang="en-GB" sz="1200"/>
          </a:p>
        </p:txBody>
      </p:sp>
      <p:sp>
        <p:nvSpPr>
          <p:cNvPr id="5120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F4989AA-D970-42A3-B4D8-67F8E6175AF4}" type="slidenum">
              <a:rPr lang="en-GB" smtClean="0"/>
              <a:pPr eaLnBrk="1" hangingPunct="1"/>
              <a:t>31</a:t>
            </a:fld>
            <a:endParaRPr lang="en-GB" smtClean="0"/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C35254E-B02C-4B56-8D34-1D7F8B8FE30B}" type="slidenum">
              <a:rPr lang="en-GB" sz="1200"/>
              <a:pPr algn="r" eaLnBrk="1" hangingPunct="1"/>
              <a:t>31</a:t>
            </a:fld>
            <a:endParaRPr lang="en-GB" sz="1200"/>
          </a:p>
        </p:txBody>
      </p:sp>
      <p:sp>
        <p:nvSpPr>
          <p:cNvPr id="7885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A70A58C-42A8-490F-9D90-8E39605740FD}" type="slidenum">
              <a:rPr lang="en-GB" smtClean="0"/>
              <a:pPr eaLnBrk="1" hangingPunct="1"/>
              <a:t>32</a:t>
            </a:fld>
            <a:endParaRPr lang="en-GB" smtClean="0"/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82D9AB8-08F2-4D87-8930-19B40E1F521B}" type="slidenum">
              <a:rPr lang="en-GB" sz="1200"/>
              <a:pPr algn="r" eaLnBrk="1" hangingPunct="1"/>
              <a:t>32</a:t>
            </a:fld>
            <a:endParaRPr lang="en-GB" sz="1200"/>
          </a:p>
        </p:txBody>
      </p:sp>
      <p:sp>
        <p:nvSpPr>
          <p:cNvPr id="7987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251DFC9-C823-4892-9B38-481CF90DE22D}" type="slidenum">
              <a:rPr lang="en-GB" smtClean="0"/>
              <a:pPr eaLnBrk="1" hangingPunct="1"/>
              <a:t>33</a:t>
            </a:fld>
            <a:endParaRPr lang="en-GB" smtClean="0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11D1463-D8C7-493B-8C59-B23A73314FCF}" type="slidenum">
              <a:rPr lang="en-GB" sz="1200"/>
              <a:pPr algn="r" eaLnBrk="1" hangingPunct="1"/>
              <a:t>33</a:t>
            </a:fld>
            <a:endParaRPr lang="en-GB" sz="1200"/>
          </a:p>
        </p:txBody>
      </p:sp>
      <p:sp>
        <p:nvSpPr>
          <p:cNvPr id="8090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DF8529-61D1-4C89-B453-ECBC89656779}" type="slidenum">
              <a:rPr lang="en-GB" smtClean="0"/>
              <a:pPr eaLnBrk="1" hangingPunct="1"/>
              <a:t>34</a:t>
            </a:fld>
            <a:endParaRPr lang="en-GB" smtClean="0"/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2F72C95-3C49-4C5B-A0BC-6D5E25F0F06E}" type="slidenum">
              <a:rPr lang="en-GB" sz="1200"/>
              <a:pPr algn="r" eaLnBrk="1" hangingPunct="1"/>
              <a:t>34</a:t>
            </a:fld>
            <a:endParaRPr lang="en-GB" sz="1200"/>
          </a:p>
        </p:txBody>
      </p:sp>
      <p:sp>
        <p:nvSpPr>
          <p:cNvPr id="8192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B366F32-96E0-4960-A103-1A8EF212B851}" type="slidenum">
              <a:rPr lang="en-GB" smtClean="0"/>
              <a:pPr eaLnBrk="1" hangingPunct="1"/>
              <a:t>35</a:t>
            </a:fld>
            <a:endParaRPr lang="en-GB" smtClean="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7507644-B2F7-4570-953F-E478C49D7C21}" type="slidenum">
              <a:rPr lang="en-GB" sz="1200"/>
              <a:pPr algn="r" eaLnBrk="1" hangingPunct="1"/>
              <a:t>35</a:t>
            </a:fld>
            <a:endParaRPr lang="en-GB" sz="1200"/>
          </a:p>
        </p:txBody>
      </p:sp>
      <p:sp>
        <p:nvSpPr>
          <p:cNvPr id="8294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A9EF8D3-0A51-451D-8C0C-8A64D5A03287}" type="slidenum">
              <a:rPr lang="en-GB" smtClean="0"/>
              <a:pPr eaLnBrk="1" hangingPunct="1"/>
              <a:t>36</a:t>
            </a:fld>
            <a:endParaRPr lang="en-GB" smtClean="0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2C5AD47-AC9E-40A0-8308-957472334F37}" type="slidenum">
              <a:rPr lang="en-GB" sz="1200"/>
              <a:pPr algn="r" eaLnBrk="1" hangingPunct="1"/>
              <a:t>36</a:t>
            </a:fld>
            <a:endParaRPr lang="en-GB" sz="1200"/>
          </a:p>
        </p:txBody>
      </p:sp>
      <p:sp>
        <p:nvSpPr>
          <p:cNvPr id="8397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5C873F4-8AFA-48CD-B54A-3032DD57FA47}" type="slidenum">
              <a:rPr lang="en-GB" smtClean="0"/>
              <a:pPr eaLnBrk="1" hangingPunct="1"/>
              <a:t>37</a:t>
            </a:fld>
            <a:endParaRPr lang="en-GB" smtClean="0"/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8897F76-2F24-4FDE-AAE8-7AC6230A5B17}" type="slidenum">
              <a:rPr lang="en-GB" sz="1200"/>
              <a:pPr algn="r" eaLnBrk="1" hangingPunct="1"/>
              <a:t>37</a:t>
            </a:fld>
            <a:endParaRPr lang="en-GB" sz="1200"/>
          </a:p>
        </p:txBody>
      </p:sp>
      <p:sp>
        <p:nvSpPr>
          <p:cNvPr id="8499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5EC779-A360-4668-A911-5E35C85AA91B}" type="slidenum">
              <a:rPr lang="en-GB" smtClean="0"/>
              <a:pPr eaLnBrk="1" hangingPunct="1"/>
              <a:t>38</a:t>
            </a:fld>
            <a:endParaRPr lang="en-GB" smtClean="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8278563-5DC2-4B08-AD24-ABA204D5403E}" type="slidenum">
              <a:rPr lang="en-GB" sz="1200"/>
              <a:pPr algn="r" eaLnBrk="1" hangingPunct="1"/>
              <a:t>38</a:t>
            </a:fld>
            <a:endParaRPr lang="en-GB" sz="1200"/>
          </a:p>
        </p:txBody>
      </p:sp>
      <p:sp>
        <p:nvSpPr>
          <p:cNvPr id="8602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8DC2EE-599E-4D28-BBC9-0AC0EAEA4D95}" type="slidenum">
              <a:rPr lang="en-GB" smtClean="0"/>
              <a:pPr eaLnBrk="1" hangingPunct="1"/>
              <a:t>39</a:t>
            </a:fld>
            <a:endParaRPr lang="en-GB" smtClean="0"/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95AF15C-B3B6-4B13-A392-E9B460790366}" type="slidenum">
              <a:rPr lang="en-GB" sz="1200"/>
              <a:pPr algn="r" eaLnBrk="1" hangingPunct="1"/>
              <a:t>39</a:t>
            </a:fld>
            <a:endParaRPr lang="en-GB" sz="1200"/>
          </a:p>
        </p:txBody>
      </p:sp>
      <p:sp>
        <p:nvSpPr>
          <p:cNvPr id="8704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CBE648C-A56C-4C04-A4F1-2DF473AFCF52}" type="slidenum">
              <a:rPr lang="en-GB" smtClean="0"/>
              <a:pPr eaLnBrk="1" hangingPunct="1"/>
              <a:t>40</a:t>
            </a:fld>
            <a:endParaRPr lang="en-GB" smtClean="0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E32AC5C-4F24-49D2-BF05-E30736103EDC}" type="slidenum">
              <a:rPr lang="en-GB" sz="1200"/>
              <a:pPr algn="r" eaLnBrk="1" hangingPunct="1"/>
              <a:t>40</a:t>
            </a:fld>
            <a:endParaRPr lang="en-GB" sz="1200"/>
          </a:p>
        </p:txBody>
      </p:sp>
      <p:sp>
        <p:nvSpPr>
          <p:cNvPr id="8806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1A8017E-7136-41C9-A8E3-0394EEFDBFAA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A532D42-8116-4F64-B6A6-CD7D75712F87}" type="slidenum">
              <a:rPr lang="en-GB" sz="1200"/>
              <a:pPr algn="r" eaLnBrk="1" hangingPunct="1"/>
              <a:t>5</a:t>
            </a:fld>
            <a:endParaRPr lang="en-GB" sz="1200"/>
          </a:p>
        </p:txBody>
      </p:sp>
      <p:sp>
        <p:nvSpPr>
          <p:cNvPr id="5222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D2FEC3-A75A-4C9F-8424-BDE5345383D5}" type="slidenum">
              <a:rPr lang="en-GB" smtClean="0"/>
              <a:pPr eaLnBrk="1" hangingPunct="1"/>
              <a:t>41</a:t>
            </a:fld>
            <a:endParaRPr lang="en-GB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DF7BAB1-7751-42F5-940F-E6E22589C82E}" type="slidenum">
              <a:rPr lang="en-GB" sz="1200"/>
              <a:pPr algn="r" eaLnBrk="1" hangingPunct="1"/>
              <a:t>41</a:t>
            </a:fld>
            <a:endParaRPr lang="en-GB" sz="1200"/>
          </a:p>
        </p:txBody>
      </p:sp>
      <p:sp>
        <p:nvSpPr>
          <p:cNvPr id="8909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BE0DBE2-BC5B-45D8-A1BE-4F79529EAC5B}" type="slidenum">
              <a:rPr lang="en-GB" smtClean="0"/>
              <a:pPr eaLnBrk="1" hangingPunct="1"/>
              <a:t>42</a:t>
            </a:fld>
            <a:endParaRPr lang="en-GB" smtClean="0"/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954896A-1AA5-4F17-AC97-DAB88B331F77}" type="slidenum">
              <a:rPr lang="en-GB" sz="1200"/>
              <a:pPr algn="r" eaLnBrk="1" hangingPunct="1"/>
              <a:t>42</a:t>
            </a:fld>
            <a:endParaRPr lang="en-GB" sz="1200"/>
          </a:p>
        </p:txBody>
      </p:sp>
      <p:sp>
        <p:nvSpPr>
          <p:cNvPr id="9011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1337887-5A9F-4827-A13C-25D01B452F90}" type="slidenum">
              <a:rPr lang="en-GB" smtClean="0"/>
              <a:pPr eaLnBrk="1" hangingPunct="1"/>
              <a:t>43</a:t>
            </a:fld>
            <a:endParaRPr lang="en-GB" smtClean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3FEE64E-7B3E-47A1-A66C-D32679F00B73}" type="slidenum">
              <a:rPr lang="en-GB" sz="1200"/>
              <a:pPr algn="r" eaLnBrk="1" hangingPunct="1"/>
              <a:t>43</a:t>
            </a:fld>
            <a:endParaRPr lang="en-GB" sz="1200"/>
          </a:p>
        </p:txBody>
      </p:sp>
      <p:sp>
        <p:nvSpPr>
          <p:cNvPr id="9114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D5134B-37D6-46F9-B25C-13FAAC9A2949}" type="slidenum">
              <a:rPr lang="en-GB" smtClean="0"/>
              <a:pPr eaLnBrk="1" hangingPunct="1"/>
              <a:t>44</a:t>
            </a:fld>
            <a:endParaRPr lang="en-GB" smtClean="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37F3B98-2889-4CA7-BDC0-994356D378B5}" type="slidenum">
              <a:rPr lang="en-GB" sz="1200"/>
              <a:pPr algn="r" eaLnBrk="1" hangingPunct="1"/>
              <a:t>44</a:t>
            </a:fld>
            <a:endParaRPr lang="en-GB" sz="1200"/>
          </a:p>
        </p:txBody>
      </p:sp>
      <p:sp>
        <p:nvSpPr>
          <p:cNvPr id="9216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7233CA8-707B-4D85-8FE7-F9BA5BC2F13F}" type="slidenum">
              <a:rPr lang="en-GB" smtClean="0"/>
              <a:pPr eaLnBrk="1" hangingPunct="1"/>
              <a:t>45</a:t>
            </a:fld>
            <a:endParaRPr lang="en-GB" smtClean="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DE17C14-72ED-4050-9F77-1E4EC1885217}" type="slidenum">
              <a:rPr lang="en-GB" sz="1200"/>
              <a:pPr algn="r" eaLnBrk="1" hangingPunct="1"/>
              <a:t>45</a:t>
            </a:fld>
            <a:endParaRPr lang="en-GB" sz="1200"/>
          </a:p>
        </p:txBody>
      </p:sp>
      <p:sp>
        <p:nvSpPr>
          <p:cNvPr id="931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1EF5B6-459E-4B17-BB9F-19C69D41DC5E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23681A9-BE63-4EF3-B43D-0D74E97CEA56}" type="slidenum">
              <a:rPr lang="en-GB" sz="1200"/>
              <a:pPr algn="r" eaLnBrk="1" hangingPunct="1"/>
              <a:t>6</a:t>
            </a:fld>
            <a:endParaRPr lang="en-GB" sz="1200"/>
          </a:p>
        </p:txBody>
      </p:sp>
      <p:sp>
        <p:nvSpPr>
          <p:cNvPr id="5325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ABC6AAE-FAE0-4206-96BE-37CD64C2B50A}" type="slidenum">
              <a:rPr lang="en-GB" smtClean="0"/>
              <a:pPr eaLnBrk="1" hangingPunct="1"/>
              <a:t>7</a:t>
            </a:fld>
            <a:endParaRPr lang="en-GB" smtClean="0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46F30CD-2401-4C7B-9CB6-951C0BD997AC}" type="slidenum">
              <a:rPr lang="en-GB" sz="1200"/>
              <a:pPr algn="r" eaLnBrk="1" hangingPunct="1"/>
              <a:t>7</a:t>
            </a:fld>
            <a:endParaRPr lang="en-GB" sz="1200"/>
          </a:p>
        </p:txBody>
      </p:sp>
      <p:sp>
        <p:nvSpPr>
          <p:cNvPr id="5427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AE83AF6-E94D-4B4B-83AA-A39FB5F3B22E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E420E83-1025-4B91-94EE-9364F069E6EA}" type="slidenum">
              <a:rPr lang="en-GB" sz="1200"/>
              <a:pPr algn="r" eaLnBrk="1" hangingPunct="1"/>
              <a:t>8</a:t>
            </a:fld>
            <a:endParaRPr lang="en-GB" sz="1200"/>
          </a:p>
        </p:txBody>
      </p:sp>
      <p:sp>
        <p:nvSpPr>
          <p:cNvPr id="5530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DBF9E61-689E-4CED-B7A1-90B23D368C22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0E3B081-04E7-4B11-8D52-6B1A60E3ACA5}" type="slidenum">
              <a:rPr lang="en-GB" sz="1200"/>
              <a:pPr algn="r" eaLnBrk="1" hangingPunct="1"/>
              <a:t>9</a:t>
            </a:fld>
            <a:endParaRPr lang="en-GB" sz="1200"/>
          </a:p>
        </p:txBody>
      </p:sp>
      <p:sp>
        <p:nvSpPr>
          <p:cNvPr id="5632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1955915-D821-4E2C-88F5-BD49C7085641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6F9EDF2-1E44-4939-BFFD-BCA41765E13E}" type="slidenum">
              <a:rPr lang="en-GB" sz="1200"/>
              <a:pPr algn="r" eaLnBrk="1" hangingPunct="1"/>
              <a:t>10</a:t>
            </a:fld>
            <a:endParaRPr lang="en-GB" sz="1200"/>
          </a:p>
        </p:txBody>
      </p:sp>
      <p:sp>
        <p:nvSpPr>
          <p:cNvPr id="5734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F3FB9-23F2-4624-8231-FA62ADF73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2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A943A-80EF-4C15-AA4D-6C24DAC62B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94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11A8F-52E7-4F53-AC0B-5D8907385B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D6C75-1149-4332-A58F-E45312992F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10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65DB7-548A-42D1-87B3-AB9DC4875C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95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55D1-6742-4783-9210-2D6A18DE6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03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427D-6C22-48BB-B9D0-B8562E8710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33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0BDB-E60D-49D0-A27E-1B03503DA4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24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61A16-325B-41E6-BBD1-AE5416DC4F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82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76B8B-C3FB-42D8-BADC-54993CE7D9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1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E90A8-470E-4D11-AE8D-5781F9B673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09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48B189F-19D0-491B-A2E4-508A0B61AB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 TRANSFER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Comparing brass &amp; wood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1313" y="3673475"/>
            <a:ext cx="8423275" cy="2528888"/>
          </a:xfrm>
        </p:spPr>
        <p:txBody>
          <a:bodyPr/>
          <a:lstStyle/>
          <a:p>
            <a:pPr marL="266700" indent="-266700" eaLnBrk="1" hangingPunct="1"/>
            <a:r>
              <a:rPr lang="en-US" sz="2400" b="1" smtClean="0"/>
              <a:t>The gummed paper singes and burns first on the wooden side of the rod.</a:t>
            </a:r>
          </a:p>
          <a:p>
            <a:pPr marL="266700" indent="-266700" eaLnBrk="1" hangingPunct="1"/>
            <a:r>
              <a:rPr lang="en-US" sz="2400" b="1" smtClean="0"/>
              <a:t>This is because the brass removes the heat away from the paper more quickly than the wood.</a:t>
            </a:r>
          </a:p>
          <a:p>
            <a:pPr marL="266700" indent="-266700" eaLnBrk="1" hangingPunct="1"/>
            <a:r>
              <a:rPr lang="en-US" sz="2400" b="1" smtClean="0"/>
              <a:t>Brass is therefore the better conductor.</a:t>
            </a:r>
            <a:endParaRPr lang="en-GB" sz="2400" b="1" smtClean="0"/>
          </a:p>
        </p:txBody>
      </p:sp>
      <p:pic>
        <p:nvPicPr>
          <p:cNvPr id="134148" name="Picture 4" descr="DuncanBrassWoodComparison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5825" y="1058863"/>
            <a:ext cx="5202238" cy="2490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Water - a poor conductor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08400" y="1052513"/>
            <a:ext cx="4800600" cy="4443412"/>
          </a:xfrm>
        </p:spPr>
        <p:txBody>
          <a:bodyPr/>
          <a:lstStyle/>
          <a:p>
            <a:pPr marL="266700" indent="-266700" eaLnBrk="1" hangingPunct="1">
              <a:lnSpc>
                <a:spcPct val="90000"/>
              </a:lnSpc>
            </a:pPr>
            <a:r>
              <a:rPr lang="en-US" sz="2800" smtClean="0"/>
              <a:t>A boiling tube of water is heated near the top of the water.</a:t>
            </a:r>
          </a:p>
          <a:p>
            <a:pPr marL="266700" indent="-266700" eaLnBrk="1" hangingPunct="1">
              <a:lnSpc>
                <a:spcPct val="90000"/>
              </a:lnSpc>
            </a:pPr>
            <a:r>
              <a:rPr lang="en-US" sz="2800" smtClean="0"/>
              <a:t>Water boils at the top.</a:t>
            </a:r>
          </a:p>
          <a:p>
            <a:pPr marL="266700" indent="-266700" eaLnBrk="1" hangingPunct="1">
              <a:lnSpc>
                <a:spcPct val="90000"/>
              </a:lnSpc>
            </a:pPr>
            <a:r>
              <a:rPr lang="en-US" sz="2800" smtClean="0"/>
              <a:t>The bottom of the tube remains cool enough to hold.</a:t>
            </a:r>
          </a:p>
          <a:p>
            <a:pPr marL="266700" indent="-266700" eaLnBrk="1" hangingPunct="1">
              <a:lnSpc>
                <a:spcPct val="90000"/>
              </a:lnSpc>
            </a:pPr>
            <a:r>
              <a:rPr lang="en-US" sz="2800" smtClean="0"/>
              <a:t>This shows that water (and glass) only conduct heat relatively slowly.</a:t>
            </a:r>
            <a:endParaRPr lang="en-GB" sz="2800" smtClean="0"/>
          </a:p>
        </p:txBody>
      </p:sp>
      <p:pic>
        <p:nvPicPr>
          <p:cNvPr id="136196" name="Picture 4" descr="WaterPoorConductor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563" y="1270000"/>
            <a:ext cx="3321050" cy="3062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Air - a good insulator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6013" y="1557338"/>
            <a:ext cx="7056437" cy="100806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Air trapped in feathers, cavity wall insulation, loft insulation, duvets and lagging greatly reduces heat loss by conduction.</a:t>
            </a:r>
          </a:p>
        </p:txBody>
      </p:sp>
      <p:pic>
        <p:nvPicPr>
          <p:cNvPr id="138244" name="Picture 4" descr="Bird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039813"/>
            <a:ext cx="2370138" cy="2547937"/>
          </a:xfrm>
          <a:noFill/>
        </p:spPr>
      </p:pic>
      <p:pic>
        <p:nvPicPr>
          <p:cNvPr id="138245" name="Picture 5" descr="DuncanRoofInsulation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238" y="1022350"/>
            <a:ext cx="2973387" cy="2471738"/>
          </a:xfrm>
          <a:noFill/>
        </p:spPr>
      </p:pic>
      <p:pic>
        <p:nvPicPr>
          <p:cNvPr id="138246" name="Picture 6" descr="Duv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827463"/>
            <a:ext cx="466566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Picture 7" descr="Lagg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3863975"/>
            <a:ext cx="3103563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 descr="DuncanCavityWallInsul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1081088"/>
            <a:ext cx="253365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7772400" cy="6477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Question 1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4213" y="908050"/>
            <a:ext cx="7920037" cy="3749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3300"/>
                </a:solidFill>
                <a:latin typeface="Times New Roman" pitchFamily="18" charset="0"/>
              </a:rPr>
              <a:t>Choose appropriate words to fill the gaps below:</a:t>
            </a:r>
          </a:p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Conduction is the main form of ______ transfer in solids. This is because the molecules are relatively _______ together. </a:t>
            </a:r>
          </a:p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Extra heat energy makes the molecules __________ more. They pass on their extra vibrational energy to neighbouring ______________. </a:t>
            </a:r>
          </a:p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Metals are __________ conductors of heat energy because they contain many free __________ which can move through the solid and ____________ energy. </a:t>
            </a:r>
          </a:p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The electrons give up their energy when they ___________ with other molecules.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1333500" y="522922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heat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612775" y="522922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close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5942013" y="5229225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move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708400" y="52292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molecules</a:t>
            </a: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2052638" y="5229225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good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6734175" y="52292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electrons</a:t>
            </a: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933950" y="5229225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transfer</a:t>
            </a: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2773363" y="522922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collide</a:t>
            </a:r>
          </a:p>
        </p:txBody>
      </p:sp>
      <p:sp>
        <p:nvSpPr>
          <p:cNvPr id="140308" name="Text Box 20"/>
          <p:cNvSpPr txBox="1">
            <a:spLocks noChangeArrowheads="1"/>
          </p:cNvSpPr>
          <p:nvPr/>
        </p:nvSpPr>
        <p:spPr bwMode="auto">
          <a:xfrm>
            <a:off x="2987675" y="479742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build="allAtOnce"/>
      <p:bldP spid="140293" grpId="0" build="allAtOnce"/>
      <p:bldP spid="140294" grpId="0" build="allAtOnce"/>
      <p:bldP spid="140295" grpId="0" build="allAtOnce"/>
      <p:bldP spid="140296" grpId="0" build="allAtOnce"/>
      <p:bldP spid="140297" grpId="0"/>
      <p:bldP spid="140297" grpId="1"/>
      <p:bldP spid="140298" grpId="0" build="allAtOnce"/>
      <p:bldP spid="140299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7772400" cy="6477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Question 1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4213" y="908050"/>
            <a:ext cx="7920037" cy="3749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3300"/>
                </a:solidFill>
                <a:latin typeface="Times New Roman" pitchFamily="18" charset="0"/>
              </a:rPr>
              <a:t>Choose appropriate words to fill the gaps below:</a:t>
            </a:r>
          </a:p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Conduction is the main form of ______ transfer in solids. This is because the molecules are relatively _______ together. </a:t>
            </a:r>
          </a:p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Extra heat energy makes the molecules __________ more. They pass on their extra vibrational energy to neighbouring ______________. </a:t>
            </a:r>
          </a:p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Metals are __________ conductors of heat energy because they contain many free __________ which can move through the solid and ____________ energy. </a:t>
            </a:r>
          </a:p>
          <a:p>
            <a:pPr>
              <a:spcBef>
                <a:spcPct val="50000"/>
              </a:spcBef>
            </a:pPr>
            <a:r>
              <a:rPr lang="en-GB" sz="2000" b="1">
                <a:latin typeface="Times New Roman" pitchFamily="18" charset="0"/>
              </a:rPr>
              <a:t>The electrons give up their energy when they ___________ with other molecules.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1333500" y="522922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heat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612775" y="522922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close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5942013" y="5229225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move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708400" y="52292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molecules</a:t>
            </a: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2052638" y="5229225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good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6734175" y="52292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electrons</a:t>
            </a: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933950" y="5229225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transfer</a:t>
            </a: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2773363" y="522922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collide</a:t>
            </a: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4284663" y="1341438"/>
            <a:ext cx="792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heat</a:t>
            </a:r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4787900" y="1700213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close</a:t>
            </a:r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5292725" y="2133600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move</a:t>
            </a:r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6011863" y="2420938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molecules</a:t>
            </a:r>
          </a:p>
        </p:txBody>
      </p:sp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2195513" y="2852738"/>
            <a:ext cx="792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good</a:t>
            </a:r>
          </a:p>
        </p:txBody>
      </p:sp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1979613" y="321310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electrons</a:t>
            </a:r>
          </a:p>
        </p:txBody>
      </p:sp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971550" y="3500438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transfer</a:t>
            </a:r>
          </a:p>
        </p:txBody>
      </p:sp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5940425" y="3933825"/>
            <a:ext cx="935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collide</a:t>
            </a:r>
          </a:p>
        </p:txBody>
      </p:sp>
      <p:sp>
        <p:nvSpPr>
          <p:cNvPr id="140308" name="Text Box 20"/>
          <p:cNvSpPr txBox="1">
            <a:spLocks noChangeArrowheads="1"/>
          </p:cNvSpPr>
          <p:nvPr/>
        </p:nvSpPr>
        <p:spPr bwMode="auto">
          <a:xfrm>
            <a:off x="2987675" y="479742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build="allAtOnce"/>
      <p:bldP spid="140293" grpId="0" build="allAtOnce"/>
      <p:bldP spid="140294" grpId="0" build="allAtOnce"/>
      <p:bldP spid="140295" grpId="0" build="allAtOnce"/>
      <p:bldP spid="140296" grpId="0" build="allAtOnce"/>
      <p:bldP spid="140297" grpId="0"/>
      <p:bldP spid="140297" grpId="1"/>
      <p:bldP spid="140298" grpId="0" build="allAtOnce"/>
      <p:bldP spid="14029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350"/>
            <a:ext cx="7772400" cy="6477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Question 2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68313" y="1052513"/>
            <a:ext cx="8280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>
                <a:solidFill>
                  <a:srgbClr val="FF3300"/>
                </a:solidFill>
                <a:latin typeface="Times New Roman" pitchFamily="18" charset="0"/>
              </a:rPr>
              <a:t>Complete the table below:</a:t>
            </a:r>
            <a:endParaRPr lang="en-GB" sz="2400" b="1">
              <a:latin typeface="Times New Roman" pitchFamily="18" charset="0"/>
            </a:endParaRPr>
          </a:p>
        </p:txBody>
      </p:sp>
      <p:graphicFrame>
        <p:nvGraphicFramePr>
          <p:cNvPr id="142340" name="Group 4"/>
          <p:cNvGraphicFramePr>
            <a:graphicFrameLocks noGrp="1"/>
          </p:cNvGraphicFramePr>
          <p:nvPr>
            <p:ph idx="4294967295"/>
          </p:nvPr>
        </p:nvGraphicFramePr>
        <p:xfrm>
          <a:off x="468313" y="1643063"/>
          <a:ext cx="8207375" cy="3935412"/>
        </p:xfrm>
        <a:graphic>
          <a:graphicData uri="http://schemas.openxmlformats.org/drawingml/2006/table">
            <a:tbl>
              <a:tblPr/>
              <a:tblGrid>
                <a:gridCol w="2735262"/>
                <a:gridCol w="2736850"/>
                <a:gridCol w="2735263"/>
              </a:tblGrid>
              <a:tr h="823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substance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conductor or insulator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9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9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9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2374" name="Text Box 38"/>
          <p:cNvSpPr txBox="1">
            <a:spLocks noChangeArrowheads="1"/>
          </p:cNvSpPr>
          <p:nvPr/>
        </p:nvSpPr>
        <p:spPr bwMode="auto">
          <a:xfrm>
            <a:off x="1150938" y="3082925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feathers</a:t>
            </a:r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3995738" y="3082925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insulator</a:t>
            </a: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6192838" y="3082925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keeping birds warm</a:t>
            </a:r>
          </a:p>
        </p:txBody>
      </p:sp>
      <p:sp>
        <p:nvSpPr>
          <p:cNvPr id="142377" name="Text Box 41"/>
          <p:cNvSpPr txBox="1">
            <a:spLocks noChangeArrowheads="1"/>
          </p:cNvSpPr>
          <p:nvPr/>
        </p:nvSpPr>
        <p:spPr bwMode="auto">
          <a:xfrm>
            <a:off x="1150938" y="4090988"/>
            <a:ext cx="1296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fibre glass</a:t>
            </a:r>
          </a:p>
        </p:txBody>
      </p:sp>
      <p:sp>
        <p:nvSpPr>
          <p:cNvPr id="142378" name="Text Box 42"/>
          <p:cNvSpPr txBox="1">
            <a:spLocks noChangeArrowheads="1"/>
          </p:cNvSpPr>
          <p:nvPr/>
        </p:nvSpPr>
        <p:spPr bwMode="auto">
          <a:xfrm>
            <a:off x="3995738" y="40909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insulator</a:t>
            </a: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6516688" y="409098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roof insulation</a:t>
            </a: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1150938" y="509905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air</a:t>
            </a:r>
          </a:p>
        </p:txBody>
      </p:sp>
      <p:sp>
        <p:nvSpPr>
          <p:cNvPr id="142381" name="Text Box 45"/>
          <p:cNvSpPr txBox="1">
            <a:spLocks noChangeArrowheads="1"/>
          </p:cNvSpPr>
          <p:nvPr/>
        </p:nvSpPr>
        <p:spPr bwMode="auto">
          <a:xfrm>
            <a:off x="3995738" y="5099050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insulator</a:t>
            </a:r>
          </a:p>
        </p:txBody>
      </p:sp>
      <p:sp>
        <p:nvSpPr>
          <p:cNvPr id="142382" name="Text Box 46"/>
          <p:cNvSpPr txBox="1">
            <a:spLocks noChangeArrowheads="1"/>
          </p:cNvSpPr>
          <p:nvPr/>
        </p:nvSpPr>
        <p:spPr bwMode="auto">
          <a:xfrm>
            <a:off x="6732588" y="5099050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clothing</a:t>
            </a:r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1150938" y="2506663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copper</a:t>
            </a:r>
          </a:p>
        </p:txBody>
      </p:sp>
      <p:sp>
        <p:nvSpPr>
          <p:cNvPr id="142384" name="Text Box 48"/>
          <p:cNvSpPr txBox="1">
            <a:spLocks noChangeArrowheads="1"/>
          </p:cNvSpPr>
          <p:nvPr/>
        </p:nvSpPr>
        <p:spPr bwMode="auto">
          <a:xfrm>
            <a:off x="3995738" y="2506663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conductor</a:t>
            </a:r>
          </a:p>
        </p:txBody>
      </p:sp>
      <p:sp>
        <p:nvSpPr>
          <p:cNvPr id="16433" name="Text Box 49"/>
          <p:cNvSpPr txBox="1">
            <a:spLocks noChangeArrowheads="1"/>
          </p:cNvSpPr>
          <p:nvPr/>
        </p:nvSpPr>
        <p:spPr bwMode="auto">
          <a:xfrm>
            <a:off x="6229350" y="2506663"/>
            <a:ext cx="2374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cooking pan bases</a:t>
            </a:r>
          </a:p>
        </p:txBody>
      </p: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1150938" y="3587750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water</a:t>
            </a:r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3995738" y="3587750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conductor</a:t>
            </a:r>
          </a:p>
        </p:txBody>
      </p:sp>
      <p:sp>
        <p:nvSpPr>
          <p:cNvPr id="142388" name="Text Box 52"/>
          <p:cNvSpPr txBox="1">
            <a:spLocks noChangeArrowheads="1"/>
          </p:cNvSpPr>
          <p:nvPr/>
        </p:nvSpPr>
        <p:spPr bwMode="auto">
          <a:xfrm>
            <a:off x="6084888" y="3587750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cooling hot substances</a:t>
            </a:r>
          </a:p>
        </p:txBody>
      </p:sp>
      <p:sp>
        <p:nvSpPr>
          <p:cNvPr id="16437" name="Text Box 53"/>
          <p:cNvSpPr txBox="1">
            <a:spLocks noChangeArrowheads="1"/>
          </p:cNvSpPr>
          <p:nvPr/>
        </p:nvSpPr>
        <p:spPr bwMode="auto">
          <a:xfrm>
            <a:off x="1150938" y="4595813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steel</a:t>
            </a:r>
          </a:p>
        </p:txBody>
      </p:sp>
      <p:sp>
        <p:nvSpPr>
          <p:cNvPr id="142390" name="Text Box 54"/>
          <p:cNvSpPr txBox="1">
            <a:spLocks noChangeArrowheads="1"/>
          </p:cNvSpPr>
          <p:nvPr/>
        </p:nvSpPr>
        <p:spPr bwMode="auto">
          <a:xfrm>
            <a:off x="3995738" y="4595813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conductor</a:t>
            </a:r>
          </a:p>
        </p:txBody>
      </p:sp>
      <p:sp>
        <p:nvSpPr>
          <p:cNvPr id="16439" name="Text Box 55"/>
          <p:cNvSpPr txBox="1">
            <a:spLocks noChangeArrowheads="1"/>
          </p:cNvSpPr>
          <p:nvPr/>
        </p:nvSpPr>
        <p:spPr bwMode="auto">
          <a:xfrm>
            <a:off x="6732588" y="4595813"/>
            <a:ext cx="1366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radiators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Question 3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684213" y="1125538"/>
            <a:ext cx="7777162" cy="4108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Explain why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2400" b="1">
                <a:latin typeface="Times New Roman" pitchFamily="18" charset="0"/>
              </a:rPr>
              <a:t>newspaper wrapping keeps hot things hot, e.g. fish and chips, and cold things cold, e.g. ice cream,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2400" b="1">
                <a:latin typeface="Times New Roman" pitchFamily="18" charset="0"/>
              </a:rPr>
              <a:t>fur coats would keep their owners warmer if they were worn inside out,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2400" b="1">
                <a:latin typeface="Times New Roman" pitchFamily="18" charset="0"/>
              </a:rPr>
              <a:t>a string vest keeps a person warm even though it is a collection of holes bounded by string,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2400" b="1">
                <a:latin typeface="Times New Roman" pitchFamily="18" charset="0"/>
              </a:rPr>
              <a:t>a concrete floor feels colder than a carpeted one even though they are at the same temperature.</a:t>
            </a:r>
            <a:endParaRPr lang="en-GB" sz="2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Convection</a:t>
            </a:r>
            <a:endParaRPr lang="en-GB" b="1" smtClean="0">
              <a:solidFill>
                <a:schemeClr val="tx1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7525" y="1327150"/>
            <a:ext cx="7716838" cy="17256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rgbClr val="FF3300"/>
                </a:solidFill>
              </a:rPr>
              <a:t>Convection is the transfer of heat through fluids (liquids and gases) by the upward movement of warmer, less dense regions of fluid.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solidFill>
                <a:srgbClr val="FF33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rgbClr val="006600"/>
                </a:solidFill>
              </a:rPr>
              <a:t>Convection does not occur in solids.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solidFill>
                <a:srgbClr val="0066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A vacuum does not allow convection.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Convection currents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052513"/>
            <a:ext cx="4968875" cy="4392612"/>
          </a:xfrm>
        </p:spPr>
        <p:txBody>
          <a:bodyPr/>
          <a:lstStyle/>
          <a:p>
            <a:pPr marL="360363" indent="-360363" eaLnBrk="1" hangingPunct="1"/>
            <a:r>
              <a:rPr lang="en-US" sz="2400" smtClean="0"/>
              <a:t>When molecules are heated they move more quickly and occupy more space.</a:t>
            </a:r>
          </a:p>
          <a:p>
            <a:pPr marL="360363" indent="-360363" eaLnBrk="1" hangingPunct="1"/>
            <a:r>
              <a:rPr lang="en-US" sz="2400" smtClean="0"/>
              <a:t>Hotter fluids are therefore less dense than colder fluids.</a:t>
            </a:r>
          </a:p>
          <a:p>
            <a:pPr marL="360363" indent="-360363" eaLnBrk="1" hangingPunct="1"/>
            <a:r>
              <a:rPr lang="en-US" sz="2400" smtClean="0"/>
              <a:t>Hotter fluids rise up to float on top of colder fluids.</a:t>
            </a:r>
          </a:p>
          <a:p>
            <a:pPr marL="360363" indent="-360363" eaLnBrk="1" hangingPunct="1"/>
            <a:r>
              <a:rPr lang="en-US" sz="2400" smtClean="0"/>
              <a:t>A </a:t>
            </a:r>
            <a:r>
              <a:rPr lang="en-US" sz="2400" b="1" smtClean="0">
                <a:solidFill>
                  <a:srgbClr val="FF3300"/>
                </a:solidFill>
              </a:rPr>
              <a:t>convection current</a:t>
            </a:r>
            <a:r>
              <a:rPr lang="en-US" sz="2400" smtClean="0"/>
              <a:t> is the path taken by rising hot fluids and sinking cold fluids.</a:t>
            </a:r>
          </a:p>
        </p:txBody>
      </p:sp>
      <p:pic>
        <p:nvPicPr>
          <p:cNvPr id="150532" name="Picture 4" descr="CovectionCurrentsWoman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0" y="1109663"/>
            <a:ext cx="3708400" cy="3344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Convection in water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91025" y="1052513"/>
            <a:ext cx="4500563" cy="4176712"/>
          </a:xfrm>
        </p:spPr>
        <p:txBody>
          <a:bodyPr/>
          <a:lstStyle/>
          <a:p>
            <a:pPr marL="360363" indent="-360363" eaLnBrk="1" hangingPunct="1">
              <a:lnSpc>
                <a:spcPct val="80000"/>
              </a:lnSpc>
            </a:pPr>
            <a:r>
              <a:rPr lang="en-US" sz="2400" smtClean="0"/>
              <a:t>Potassium permanganate crystals are used to dye water purple.</a:t>
            </a:r>
          </a:p>
          <a:p>
            <a:pPr marL="360363" indent="-360363" eaLnBrk="1" hangingPunct="1">
              <a:lnSpc>
                <a:spcPct val="80000"/>
              </a:lnSpc>
            </a:pPr>
            <a:r>
              <a:rPr lang="en-US" sz="2400" smtClean="0"/>
              <a:t>When the bottom of the flask of water is heated warm less dense water rises.</a:t>
            </a:r>
          </a:p>
          <a:p>
            <a:pPr marL="360363" indent="-360363" eaLnBrk="1" hangingPunct="1">
              <a:lnSpc>
                <a:spcPct val="80000"/>
              </a:lnSpc>
            </a:pPr>
            <a:r>
              <a:rPr lang="en-US" sz="2400" smtClean="0"/>
              <a:t>The potassium permanganate dye rises with the warmed water.</a:t>
            </a:r>
          </a:p>
          <a:p>
            <a:pPr marL="360363" indent="-360363" eaLnBrk="1" hangingPunct="1">
              <a:lnSpc>
                <a:spcPct val="80000"/>
              </a:lnSpc>
            </a:pPr>
            <a:r>
              <a:rPr lang="en-US" sz="2400" smtClean="0"/>
              <a:t>When the water cools it becomes denser and sinks down to the bottom of the flask.</a:t>
            </a:r>
            <a:endParaRPr lang="en-GB" sz="2400" smtClean="0"/>
          </a:p>
        </p:txBody>
      </p:sp>
      <p:pic>
        <p:nvPicPr>
          <p:cNvPr id="152580" name="Picture 4" descr="ConvectionCurrentsInWater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" y="903288"/>
            <a:ext cx="3481388" cy="51260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Specification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31175" cy="22748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/>
              <a:t>Energy resources and energy transfer</a:t>
            </a:r>
            <a:r>
              <a:rPr lang="en-GB" sz="200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n-GB" sz="2000" u="sng" smtClean="0"/>
              <a:t>Energy transfer</a:t>
            </a:r>
          </a:p>
          <a:p>
            <a:pPr marL="0" indent="0" eaLnBrk="1" hangingPunct="1">
              <a:buFontTx/>
              <a:buNone/>
            </a:pPr>
            <a:r>
              <a:rPr lang="en-GB" sz="2000" smtClean="0"/>
              <a:t>describe how energy transfer may take place by conduction, convection and radiation</a:t>
            </a:r>
          </a:p>
          <a:p>
            <a:pPr marL="0" indent="0" eaLnBrk="1" hangingPunct="1">
              <a:buFontTx/>
              <a:buNone/>
            </a:pPr>
            <a:r>
              <a:rPr lang="en-GB" sz="2000" smtClean="0"/>
              <a:t>explain the role of convection in everyday phenomena</a:t>
            </a:r>
          </a:p>
          <a:p>
            <a:pPr marL="0" indent="0" eaLnBrk="1" hangingPunct="1">
              <a:buFontTx/>
              <a:buNone/>
            </a:pPr>
            <a:r>
              <a:rPr lang="en-GB" sz="2000" smtClean="0"/>
              <a:t>explain how insulation is used to reduce energy transfers from buildings and the human body.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Heating a room by convection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pic>
        <p:nvPicPr>
          <p:cNvPr id="21507" name="Picture 8" descr="Fig08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239838"/>
            <a:ext cx="7240588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Simple house water heating system</a:t>
            </a:r>
            <a:endParaRPr lang="en-GB" sz="3600" b="1" smtClean="0">
              <a:solidFill>
                <a:schemeClr val="tx1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65763" y="1125538"/>
            <a:ext cx="3490912" cy="4248150"/>
          </a:xfrm>
        </p:spPr>
        <p:txBody>
          <a:bodyPr/>
          <a:lstStyle/>
          <a:p>
            <a:pPr marL="266700" indent="-266700" eaLnBrk="1" hangingPunct="1">
              <a:lnSpc>
                <a:spcPct val="90000"/>
              </a:lnSpc>
            </a:pPr>
            <a:r>
              <a:rPr lang="en-US" sz="2000" smtClean="0"/>
              <a:t>The boiler heats the water.</a:t>
            </a:r>
          </a:p>
          <a:p>
            <a:pPr marL="266700" indent="-266700" eaLnBrk="1" hangingPunct="1">
              <a:lnSpc>
                <a:spcPct val="90000"/>
              </a:lnSpc>
            </a:pPr>
            <a:r>
              <a:rPr lang="en-US" sz="2000" smtClean="0"/>
              <a:t>Hot water rises to the top of the boiler and up to the top of the storage tank.</a:t>
            </a:r>
          </a:p>
          <a:p>
            <a:pPr marL="266700" indent="-266700" eaLnBrk="1" hangingPunct="1">
              <a:lnSpc>
                <a:spcPct val="90000"/>
              </a:lnSpc>
            </a:pPr>
            <a:r>
              <a:rPr lang="en-US" sz="2000" smtClean="0"/>
              <a:t>Colder water in the tank falls to the bottom of the boiler to be heater.</a:t>
            </a:r>
          </a:p>
          <a:p>
            <a:pPr marL="266700" indent="-266700" eaLnBrk="1" hangingPunct="1">
              <a:lnSpc>
                <a:spcPct val="90000"/>
              </a:lnSpc>
            </a:pPr>
            <a:r>
              <a:rPr lang="en-US" sz="2000" smtClean="0"/>
              <a:t>A hot water tap draws water from the top of the storage tank.</a:t>
            </a:r>
          </a:p>
          <a:p>
            <a:pPr marL="266700" indent="-266700" eaLnBrk="1" hangingPunct="1">
              <a:lnSpc>
                <a:spcPct val="90000"/>
              </a:lnSpc>
            </a:pPr>
            <a:r>
              <a:rPr lang="en-US" sz="2000" smtClean="0"/>
              <a:t>The cold water supply replenishes the hot water drawn off.</a:t>
            </a:r>
            <a:endParaRPr lang="en-GB" sz="2000" smtClean="0"/>
          </a:p>
        </p:txBody>
      </p:sp>
      <p:pic>
        <p:nvPicPr>
          <p:cNvPr id="154628" name="Picture 4" descr="WaterHeating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052513"/>
            <a:ext cx="5060950" cy="4279900"/>
          </a:xfrm>
          <a:noFill/>
        </p:spPr>
      </p:pic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4003675" y="2909888"/>
            <a:ext cx="706438" cy="1330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49525" y="3338513"/>
            <a:ext cx="900113" cy="1371600"/>
            <a:chOff x="1606" y="2103"/>
            <a:chExt cx="567" cy="864"/>
          </a:xfrm>
        </p:grpSpPr>
        <p:sp>
          <p:nvSpPr>
            <p:cNvPr id="22535" name="Rectangle 6"/>
            <p:cNvSpPr>
              <a:spLocks noChangeArrowheads="1"/>
            </p:cNvSpPr>
            <p:nvPr/>
          </p:nvSpPr>
          <p:spPr bwMode="auto">
            <a:xfrm>
              <a:off x="2051" y="2103"/>
              <a:ext cx="122" cy="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Rectangle 7"/>
            <p:cNvSpPr>
              <a:spLocks noChangeArrowheads="1"/>
            </p:cNvSpPr>
            <p:nvPr/>
          </p:nvSpPr>
          <p:spPr bwMode="auto">
            <a:xfrm>
              <a:off x="1606" y="2479"/>
              <a:ext cx="305" cy="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Engine water cooling system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4013" y="4030663"/>
            <a:ext cx="8474075" cy="1844675"/>
          </a:xfrm>
        </p:spPr>
        <p:txBody>
          <a:bodyPr/>
          <a:lstStyle/>
          <a:p>
            <a:pPr marL="360363" indent="-360363" eaLnBrk="1" hangingPunct="1"/>
            <a:r>
              <a:rPr lang="en-US" sz="2400" smtClean="0"/>
              <a:t>Water heated by the engine rises to the top of the engine.</a:t>
            </a:r>
          </a:p>
          <a:p>
            <a:pPr marL="360363" indent="-360363" eaLnBrk="1" hangingPunct="1"/>
            <a:r>
              <a:rPr lang="en-US" sz="2400" smtClean="0"/>
              <a:t>This water is pumped into the top of the radiator.</a:t>
            </a:r>
          </a:p>
          <a:p>
            <a:pPr marL="360363" indent="-360363" eaLnBrk="1" hangingPunct="1"/>
            <a:r>
              <a:rPr lang="en-US" sz="2400" smtClean="0"/>
              <a:t>The fan cools the water in the radiator.</a:t>
            </a:r>
          </a:p>
          <a:p>
            <a:pPr marL="360363" indent="-360363" eaLnBrk="1" hangingPunct="1"/>
            <a:r>
              <a:rPr lang="en-US" sz="2400" smtClean="0"/>
              <a:t>Cooled water falls from the radiator into the engine.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endParaRPr lang="en-GB" sz="2400" smtClean="0">
              <a:solidFill>
                <a:schemeClr val="bg1"/>
              </a:solidFill>
            </a:endParaRPr>
          </a:p>
        </p:txBody>
      </p:sp>
      <p:pic>
        <p:nvPicPr>
          <p:cNvPr id="156676" name="Picture 4" descr="CarRadiator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9525" y="981075"/>
            <a:ext cx="5700713" cy="2906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Thermals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052513"/>
            <a:ext cx="4533900" cy="4040187"/>
          </a:xfrm>
        </p:spPr>
        <p:txBody>
          <a:bodyPr/>
          <a:lstStyle/>
          <a:p>
            <a:pPr marL="360363" indent="-360363" eaLnBrk="1" hangingPunct="1"/>
            <a:r>
              <a:rPr lang="en-US" sz="2800" smtClean="0"/>
              <a:t>Heated air provides lift for a hot air balloon.</a:t>
            </a:r>
          </a:p>
          <a:p>
            <a:pPr marL="360363" indent="-360363" eaLnBrk="1" hangingPunct="1"/>
            <a:r>
              <a:rPr lang="en-US" sz="2800" smtClean="0"/>
              <a:t>Heated land causes rising air currents called </a:t>
            </a:r>
            <a:r>
              <a:rPr lang="en-US" sz="2800" b="1" i="1" smtClean="0">
                <a:solidFill>
                  <a:srgbClr val="FF3300"/>
                </a:solidFill>
              </a:rPr>
              <a:t>thermals</a:t>
            </a:r>
            <a:r>
              <a:rPr lang="en-US" sz="2800" b="1" smtClean="0">
                <a:solidFill>
                  <a:srgbClr val="FF3300"/>
                </a:solidFill>
              </a:rPr>
              <a:t>.</a:t>
            </a:r>
          </a:p>
          <a:p>
            <a:pPr marL="360363" indent="-360363" eaLnBrk="1" hangingPunct="1"/>
            <a:r>
              <a:rPr lang="en-US" sz="2800" smtClean="0"/>
              <a:t>Thermals can be used by gliders to provide lift.</a:t>
            </a:r>
          </a:p>
          <a:p>
            <a:pPr marL="360363" indent="-360363" eaLnBrk="1" hangingPunct="1"/>
            <a:r>
              <a:rPr lang="en-US" sz="2800" smtClean="0"/>
              <a:t>Many birds also use thermals for lift.</a:t>
            </a:r>
            <a:endParaRPr lang="en-GB" sz="2800" smtClean="0"/>
          </a:p>
        </p:txBody>
      </p:sp>
      <p:pic>
        <p:nvPicPr>
          <p:cNvPr id="158724" name="Picture 4" descr="DuncanGlider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4638" y="3798888"/>
            <a:ext cx="3276600" cy="2193925"/>
          </a:xfrm>
          <a:noFill/>
        </p:spPr>
      </p:pic>
      <p:pic>
        <p:nvPicPr>
          <p:cNvPr id="158725" name="Picture 5" descr="HotAirBalloon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2150" y="1123950"/>
            <a:ext cx="2249488" cy="2601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Sea and land breezes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981075"/>
            <a:ext cx="4248150" cy="4895850"/>
          </a:xfrm>
        </p:spPr>
        <p:txBody>
          <a:bodyPr/>
          <a:lstStyle/>
          <a:p>
            <a:pPr marL="360363" indent="-360363" eaLnBrk="1" hangingPunct="1">
              <a:lnSpc>
                <a:spcPct val="90000"/>
              </a:lnSpc>
            </a:pPr>
            <a:r>
              <a:rPr lang="en-US" sz="2400" smtClean="0"/>
              <a:t>During a hot day heated air rises up from land that is warmer than the sea.</a:t>
            </a:r>
          </a:p>
          <a:p>
            <a:pPr marL="360363" indent="-360363" eaLnBrk="1" hangingPunct="1">
              <a:lnSpc>
                <a:spcPct val="90000"/>
              </a:lnSpc>
            </a:pPr>
            <a:r>
              <a:rPr lang="en-US" sz="2400" smtClean="0"/>
              <a:t>A </a:t>
            </a:r>
            <a:r>
              <a:rPr lang="en-US" sz="2400" b="1" i="1" smtClean="0">
                <a:solidFill>
                  <a:schemeClr val="accent2"/>
                </a:solidFill>
              </a:rPr>
              <a:t>sea breeze </a:t>
            </a:r>
            <a:r>
              <a:rPr lang="en-US" sz="2400" smtClean="0"/>
              <a:t>consists of cooler air that moves in from the sea to replace the heated air. </a:t>
            </a:r>
          </a:p>
          <a:p>
            <a:pPr marL="360363" indent="-360363" eaLnBrk="1" hangingPunct="1">
              <a:lnSpc>
                <a:spcPct val="90000"/>
              </a:lnSpc>
            </a:pPr>
            <a:endParaRPr lang="en-US" sz="2400" b="1" smtClean="0">
              <a:solidFill>
                <a:schemeClr val="accent2"/>
              </a:solidFill>
            </a:endParaRPr>
          </a:p>
          <a:p>
            <a:pPr marL="360363" indent="-360363" eaLnBrk="1" hangingPunct="1">
              <a:lnSpc>
                <a:spcPct val="90000"/>
              </a:lnSpc>
            </a:pPr>
            <a:r>
              <a:rPr lang="en-US" sz="2400" smtClean="0"/>
              <a:t>At night the sea is often warmer than the land.</a:t>
            </a:r>
          </a:p>
          <a:p>
            <a:pPr marL="360363" indent="-360363" eaLnBrk="1" hangingPunct="1">
              <a:lnSpc>
                <a:spcPct val="90000"/>
              </a:lnSpc>
            </a:pPr>
            <a:r>
              <a:rPr lang="en-US" sz="2400" smtClean="0"/>
              <a:t>Air now flows to the sea. This is called a </a:t>
            </a:r>
            <a:r>
              <a:rPr lang="en-US" sz="2400" b="1" i="1" smtClean="0">
                <a:solidFill>
                  <a:srgbClr val="008000"/>
                </a:solidFill>
              </a:rPr>
              <a:t>land breeze</a:t>
            </a:r>
            <a:r>
              <a:rPr lang="en-US" sz="2400" b="1" smtClean="0">
                <a:solidFill>
                  <a:srgbClr val="008000"/>
                </a:solidFill>
              </a:rPr>
              <a:t>.</a:t>
            </a:r>
            <a:r>
              <a:rPr lang="en-US" sz="2400" smtClean="0"/>
              <a:t> 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50825" y="3429000"/>
            <a:ext cx="4392613" cy="2530475"/>
            <a:chOff x="158" y="2160"/>
            <a:chExt cx="2767" cy="1594"/>
          </a:xfrm>
        </p:grpSpPr>
        <p:grpSp>
          <p:nvGrpSpPr>
            <p:cNvPr id="25609" name="Group 10"/>
            <p:cNvGrpSpPr>
              <a:grpSpLocks/>
            </p:cNvGrpSpPr>
            <p:nvPr/>
          </p:nvGrpSpPr>
          <p:grpSpPr bwMode="auto">
            <a:xfrm>
              <a:off x="158" y="2160"/>
              <a:ext cx="2767" cy="1594"/>
              <a:chOff x="158" y="2160"/>
              <a:chExt cx="2767" cy="1594"/>
            </a:xfrm>
          </p:grpSpPr>
          <p:pic>
            <p:nvPicPr>
              <p:cNvPr id="25611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2160"/>
                <a:ext cx="2767" cy="1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2" name="Text Box 8"/>
              <p:cNvSpPr txBox="1">
                <a:spLocks noChangeArrowheads="1"/>
              </p:cNvSpPr>
              <p:nvPr/>
            </p:nvSpPr>
            <p:spPr bwMode="auto">
              <a:xfrm>
                <a:off x="180" y="2816"/>
                <a:ext cx="515" cy="3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400" b="1">
                    <a:solidFill>
                      <a:schemeClr val="accent2"/>
                    </a:solidFill>
                  </a:rPr>
                  <a:t>land cooler</a:t>
                </a:r>
              </a:p>
            </p:txBody>
          </p:sp>
        </p:grpSp>
        <p:sp>
          <p:nvSpPr>
            <p:cNvPr id="25610" name="Text Box 12"/>
            <p:cNvSpPr txBox="1">
              <a:spLocks noChangeArrowheads="1"/>
            </p:cNvSpPr>
            <p:nvPr/>
          </p:nvSpPr>
          <p:spPr bwMode="auto">
            <a:xfrm>
              <a:off x="1715" y="3164"/>
              <a:ext cx="576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 b="1">
                  <a:solidFill>
                    <a:srgbClr val="FF0066"/>
                  </a:solidFill>
                </a:rPr>
                <a:t>sea warmer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50825" y="981075"/>
            <a:ext cx="4411663" cy="2393950"/>
            <a:chOff x="158" y="618"/>
            <a:chExt cx="2779" cy="1508"/>
          </a:xfrm>
        </p:grpSpPr>
        <p:pic>
          <p:nvPicPr>
            <p:cNvPr id="2560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18"/>
              <a:ext cx="2779" cy="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183" y="1231"/>
              <a:ext cx="51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 b="1">
                  <a:solidFill>
                    <a:srgbClr val="FF0066"/>
                  </a:solidFill>
                </a:rPr>
                <a:t>land warmer</a:t>
              </a:r>
            </a:p>
          </p:txBody>
        </p:sp>
        <p:sp>
          <p:nvSpPr>
            <p:cNvPr id="25608" name="Text Box 13"/>
            <p:cNvSpPr txBox="1">
              <a:spLocks noChangeArrowheads="1"/>
            </p:cNvSpPr>
            <p:nvPr/>
          </p:nvSpPr>
          <p:spPr bwMode="auto">
            <a:xfrm>
              <a:off x="1759" y="1593"/>
              <a:ext cx="51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 b="1">
                  <a:solidFill>
                    <a:schemeClr val="accent2"/>
                  </a:solidFill>
                </a:rPr>
                <a:t>sea cooler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Simple mine ventilation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47738" y="4822825"/>
            <a:ext cx="7296150" cy="8763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The fire causes hot air to rise up the shaft above it.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Cooler, fresher air is drawn down the other shaft.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  <a:endParaRPr lang="en-GB" sz="2400" smtClean="0">
              <a:solidFill>
                <a:schemeClr val="bg1"/>
              </a:solidFill>
            </a:endParaRPr>
          </a:p>
        </p:txBody>
      </p:sp>
      <p:grpSp>
        <p:nvGrpSpPr>
          <p:cNvPr id="26628" name="Group 11"/>
          <p:cNvGrpSpPr>
            <a:grpSpLocks/>
          </p:cNvGrpSpPr>
          <p:nvPr/>
        </p:nvGrpSpPr>
        <p:grpSpPr bwMode="auto">
          <a:xfrm>
            <a:off x="1093788" y="1065213"/>
            <a:ext cx="6640512" cy="3506787"/>
            <a:chOff x="758" y="540"/>
            <a:chExt cx="4183" cy="2209"/>
          </a:xfrm>
        </p:grpSpPr>
        <p:pic>
          <p:nvPicPr>
            <p:cNvPr id="26629" name="Picture 4" descr="M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" y="540"/>
              <a:ext cx="4183" cy="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Line 5"/>
            <p:cNvSpPr>
              <a:spLocks noChangeShapeType="1"/>
            </p:cNvSpPr>
            <p:nvPr/>
          </p:nvSpPr>
          <p:spPr bwMode="auto">
            <a:xfrm flipV="1">
              <a:off x="1804" y="989"/>
              <a:ext cx="0" cy="118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Text Box 6"/>
            <p:cNvSpPr txBox="1">
              <a:spLocks noChangeArrowheads="1"/>
            </p:cNvSpPr>
            <p:nvPr/>
          </p:nvSpPr>
          <p:spPr bwMode="auto">
            <a:xfrm>
              <a:off x="1664" y="604"/>
              <a:ext cx="5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solidFill>
                    <a:srgbClr val="FF0000"/>
                  </a:solidFill>
                </a:rPr>
                <a:t>hot air rising</a:t>
              </a: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auto">
            <a:xfrm>
              <a:off x="3757" y="1070"/>
              <a:ext cx="380" cy="1403"/>
            </a:xfrm>
            <a:custGeom>
              <a:avLst/>
              <a:gdLst>
                <a:gd name="T0" fmla="*/ 357 w 380"/>
                <a:gd name="T1" fmla="*/ 0 h 1089"/>
                <a:gd name="T2" fmla="*/ 321 w 380"/>
                <a:gd name="T3" fmla="*/ 2529 h 1089"/>
                <a:gd name="T4" fmla="*/ 0 w 380"/>
                <a:gd name="T5" fmla="*/ 2834 h 1089"/>
                <a:gd name="T6" fmla="*/ 0 60000 65536"/>
                <a:gd name="T7" fmla="*/ 0 60000 65536"/>
                <a:gd name="T8" fmla="*/ 0 60000 65536"/>
                <a:gd name="T9" fmla="*/ 0 w 380"/>
                <a:gd name="T10" fmla="*/ 0 h 1089"/>
                <a:gd name="T11" fmla="*/ 380 w 380"/>
                <a:gd name="T12" fmla="*/ 1089 h 10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0" h="1089">
                  <a:moveTo>
                    <a:pt x="357" y="0"/>
                  </a:moveTo>
                  <a:cubicBezTo>
                    <a:pt x="351" y="153"/>
                    <a:pt x="380" y="747"/>
                    <a:pt x="321" y="918"/>
                  </a:cubicBezTo>
                  <a:cubicBezTo>
                    <a:pt x="262" y="1089"/>
                    <a:pt x="67" y="1006"/>
                    <a:pt x="0" y="1029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3804" y="618"/>
              <a:ext cx="54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solidFill>
                    <a:schemeClr val="accent2"/>
                  </a:solidFill>
                </a:rPr>
                <a:t>fresh air</a:t>
              </a:r>
              <a:r>
                <a:rPr lang="en-GB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7772400" cy="6477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Question 1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68313" y="981075"/>
            <a:ext cx="8135937" cy="4352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Convection is a method of heat transfer that only occurs in ________ (liquids and ________).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When part of a fluid is heated the ___________ in that region move more ______ and take up more space. The heated fluid expands and becomes less _______ than the surrounding cooler fluid. The heated fluid _______ on top of the cooler fluid.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upward path of the heated fluid is called a ____________current.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044575" y="5876925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gases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6300788" y="587692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fluids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4284663" y="58769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molecules</a:t>
            </a: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1981200" y="5876925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convection</a:t>
            </a: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7092950" y="5876925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quickly</a:t>
            </a: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5581650" y="587692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rises</a:t>
            </a: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3349625" y="5876925"/>
            <a:ext cx="935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dense</a:t>
            </a: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3203575" y="551656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build="allAtOnce"/>
      <p:bldP spid="164870" grpId="0" build="allAtOnce"/>
      <p:bldP spid="164871" grpId="0" build="allAtOnce"/>
      <p:bldP spid="164872" grpId="0" build="allAtOnce"/>
      <p:bldP spid="164872" grpId="1" build="allAtOnce"/>
      <p:bldP spid="164873" grpId="0" build="allAtOnce"/>
      <p:bldP spid="164874" grpId="0" build="allAtOnce"/>
      <p:bldP spid="164875" grpId="0" build="allAtOnce"/>
      <p:bldP spid="164876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7772400" cy="6477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Question 1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68313" y="981075"/>
            <a:ext cx="8135937" cy="4352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Convection is a method of heat transfer that only occurs in ________ (liquids and ________).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When part of a fluid is heated the ___________ in that region move more ______ and take up more space. The heated fluid expands and becomes less _______ than the surrounding cooler fluid. The heated fluid _______ on top of the cooler fluid.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upward path of the heated fluid is called a ____________current.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044575" y="5876925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gases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6300788" y="587692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fluids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4284663" y="58769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molecules</a:t>
            </a: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1981200" y="5876925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convection</a:t>
            </a: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7092950" y="5876925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quickly</a:t>
            </a: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5581650" y="587692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rises</a:t>
            </a: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3349625" y="5876925"/>
            <a:ext cx="935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dense</a:t>
            </a: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3203575" y="551656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3635375" y="1989138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gases</a:t>
            </a: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684213" y="1989138"/>
            <a:ext cx="935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fluids</a:t>
            </a: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>
            <a:off x="5076825" y="256540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molecules</a:t>
            </a: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755650" y="4941888"/>
            <a:ext cx="1512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convection</a:t>
            </a: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2051050" y="2924175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quickly</a:t>
            </a: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4572000" y="3644900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rises</a:t>
            </a:r>
          </a:p>
        </p:txBody>
      </p: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4067175" y="3284538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build="allAtOnce"/>
      <p:bldP spid="164870" grpId="0" build="allAtOnce"/>
      <p:bldP spid="164871" grpId="0" build="allAtOnce"/>
      <p:bldP spid="164872" grpId="0" build="allAtOnce"/>
      <p:bldP spid="164872" grpId="1" build="allAtOnce"/>
      <p:bldP spid="164873" grpId="0" build="allAtOnce"/>
      <p:bldP spid="164874" grpId="0" build="allAtOnce"/>
      <p:bldP spid="164875" grpId="0" build="allAtOnce"/>
      <p:bldP spid="164876" grpId="0" build="allAtOnce"/>
      <p:bldP spid="1648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Question 2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611188" y="981075"/>
            <a:ext cx="7777162" cy="337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Explain why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2400" b="1">
                <a:latin typeface="Times New Roman" pitchFamily="18" charset="0"/>
              </a:rPr>
              <a:t>a hot drink will cool more slowly if a lid is put on the top of the drink,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2400" b="1">
                <a:latin typeface="Times New Roman" pitchFamily="18" charset="0"/>
              </a:rPr>
              <a:t>clouds are often formed at the top of thermals,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2400" b="1">
                <a:latin typeface="Times New Roman" pitchFamily="18" charset="0"/>
              </a:rPr>
              <a:t>top loading freezers are more efficient than those with side doors,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2400" b="1">
                <a:latin typeface="Times New Roman" pitchFamily="18" charset="0"/>
              </a:rPr>
              <a:t>hot water radiators are best placed\under a window.</a:t>
            </a:r>
            <a:endParaRPr lang="en-GB" sz="2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Thermal Radiation</a:t>
            </a:r>
            <a:endParaRPr lang="en-GB" b="1" smtClean="0">
              <a:solidFill>
                <a:schemeClr val="tx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8156575" cy="4767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rgbClr val="FF3300"/>
                </a:solidFill>
              </a:rPr>
              <a:t>Thermal radiation is the transfer of energy by infra-red (IR) waves.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solidFill>
                <a:srgbClr val="FF33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08000"/>
                </a:solidFill>
              </a:rPr>
              <a:t>Radiation is the only type of heat transfer that can travel through a vacuum through which it travels at the speed of light (300 000 km/s or 186 000 miles per second).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rgbClr val="0080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</a:rPr>
              <a:t>Gases tend to allow radiation through better than liquids, liquids better than solids.</a:t>
            </a:r>
            <a:endParaRPr lang="en-GB" sz="24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04813"/>
            <a:ext cx="7772400" cy="720725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Thermal energy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4038" y="1336675"/>
            <a:ext cx="4781550" cy="32781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Thermal or heat energy is the energy that flows from a hot region to a cold region by one or more of the processes of:</a:t>
            </a:r>
          </a:p>
          <a:p>
            <a:pPr marL="360363" lvl="1" indent="0" eaLnBrk="1" hangingPunct="1">
              <a:lnSpc>
                <a:spcPct val="90000"/>
              </a:lnSpc>
              <a:buFontTx/>
              <a:buNone/>
            </a:pPr>
            <a:endParaRPr lang="en-US" sz="2000" b="1" smtClean="0"/>
          </a:p>
          <a:p>
            <a:pPr marL="360363" lvl="1" indent="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</a:rPr>
              <a:t>CONDUCTION</a:t>
            </a:r>
          </a:p>
          <a:p>
            <a:pPr marL="360363" lvl="1" indent="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</a:rPr>
              <a:t>CONVECTION</a:t>
            </a:r>
          </a:p>
          <a:p>
            <a:pPr marL="360363" lvl="1" indent="0"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and</a:t>
            </a:r>
            <a:r>
              <a:rPr lang="en-US" sz="2400" b="1" smtClean="0">
                <a:solidFill>
                  <a:srgbClr val="006600"/>
                </a:solidFill>
              </a:rPr>
              <a:t> RADIATION</a:t>
            </a:r>
          </a:p>
        </p:txBody>
      </p:sp>
      <p:pic>
        <p:nvPicPr>
          <p:cNvPr id="97284" name="Picture 4" descr="HeatMovement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1125" y="1450975"/>
            <a:ext cx="3662363" cy="2970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Detecting thermal radiation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052513"/>
            <a:ext cx="8272462" cy="1477962"/>
          </a:xfrm>
        </p:spPr>
        <p:txBody>
          <a:bodyPr/>
          <a:lstStyle/>
          <a:p>
            <a:pPr marL="360363" indent="-360363" eaLnBrk="1" hangingPunct="1">
              <a:lnSpc>
                <a:spcPct val="80000"/>
              </a:lnSpc>
            </a:pPr>
            <a:r>
              <a:rPr lang="en-US" sz="2800" smtClean="0"/>
              <a:t>We can feel thermal radiation with our skin.</a:t>
            </a:r>
          </a:p>
          <a:p>
            <a:pPr marL="360363" indent="-360363" eaLnBrk="1" hangingPunct="1">
              <a:lnSpc>
                <a:spcPct val="80000"/>
              </a:lnSpc>
            </a:pPr>
            <a:r>
              <a:rPr lang="en-US" sz="2800" smtClean="0"/>
              <a:t>Special cameras can be used to take infra-red pictures.</a:t>
            </a:r>
            <a:endParaRPr lang="en-GB" sz="2800" smtClean="0"/>
          </a:p>
        </p:txBody>
      </p:sp>
      <p:pic>
        <p:nvPicPr>
          <p:cNvPr id="173061" name="Picture 5" descr="IRPeoplePictures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6388" y="2368550"/>
            <a:ext cx="6007100" cy="3384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Thermal radiation &amp; temperature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125538"/>
            <a:ext cx="8328025" cy="18462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/>
              <a:t>All objects above </a:t>
            </a:r>
            <a:r>
              <a:rPr lang="en-US" sz="2800" b="1" smtClean="0">
                <a:solidFill>
                  <a:srgbClr val="FF0066"/>
                </a:solidFill>
              </a:rPr>
              <a:t>absolute zero</a:t>
            </a:r>
            <a:r>
              <a:rPr lang="en-US" sz="2800" smtClean="0"/>
              <a:t> (-273 </a:t>
            </a:r>
            <a:r>
              <a:rPr lang="en-US" sz="2800" baseline="30000" smtClean="0">
                <a:cs typeface="Arial" pitchFamily="34" charset="0"/>
              </a:rPr>
              <a:t>°</a:t>
            </a:r>
            <a:r>
              <a:rPr lang="en-US" sz="2800" smtClean="0"/>
              <a:t>C) give off thermal radiation. </a:t>
            </a:r>
          </a:p>
          <a:p>
            <a:pPr marL="0" indent="0" eaLnBrk="1" hangingPunct="1">
              <a:buFontTx/>
              <a:buNone/>
            </a:pPr>
            <a:r>
              <a:rPr lang="en-US" sz="2800" smtClean="0"/>
              <a:t>The hotter an object the more radiation it gives off.</a:t>
            </a:r>
          </a:p>
        </p:txBody>
      </p:sp>
      <p:pic>
        <p:nvPicPr>
          <p:cNvPr id="175108" name="Picture 4" descr="CoolRadiation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1438" y="2720975"/>
            <a:ext cx="2968625" cy="2574925"/>
          </a:xfrm>
          <a:noFill/>
        </p:spPr>
      </p:pic>
      <p:pic>
        <p:nvPicPr>
          <p:cNvPr id="175109" name="Picture 5" descr="HotObjectRadiation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8550" y="2924175"/>
            <a:ext cx="2654300" cy="2630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Surface and emission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43538" y="1108075"/>
            <a:ext cx="3378200" cy="45021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Dark</a:t>
            </a:r>
            <a:r>
              <a:rPr lang="en-US" sz="2700" b="1" smtClean="0">
                <a:solidFill>
                  <a:srgbClr val="FF0066"/>
                </a:solidFill>
              </a:rPr>
              <a:t> </a:t>
            </a:r>
            <a:r>
              <a:rPr lang="en-US" sz="2700" b="1" smtClean="0">
                <a:solidFill>
                  <a:schemeClr val="accent2"/>
                </a:solidFill>
              </a:rPr>
              <a:t>surfaces emit radiation better than </a:t>
            </a:r>
            <a:r>
              <a:rPr lang="en-US" sz="27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bright</a:t>
            </a:r>
            <a:r>
              <a:rPr lang="en-US" sz="2700" b="1" smtClean="0">
                <a:solidFill>
                  <a:srgbClr val="FF9933"/>
                </a:solidFill>
              </a:rPr>
              <a:t> </a:t>
            </a:r>
            <a:r>
              <a:rPr lang="en-US" sz="2700" b="1" smtClean="0">
                <a:solidFill>
                  <a:schemeClr val="accent2"/>
                </a:solidFill>
              </a:rPr>
              <a:t>surfaces.</a:t>
            </a:r>
          </a:p>
          <a:p>
            <a:pPr marL="0" indent="0" eaLnBrk="1" hangingPunct="1">
              <a:buFontTx/>
              <a:buNone/>
              <a:defRPr/>
            </a:pPr>
            <a:endParaRPr lang="en-US" sz="2700" b="1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700" b="1" smtClean="0">
                <a:solidFill>
                  <a:srgbClr val="995503"/>
                </a:solidFill>
              </a:rPr>
              <a:t>Rough</a:t>
            </a:r>
            <a:r>
              <a:rPr lang="en-US" sz="2700" b="1" smtClean="0">
                <a:solidFill>
                  <a:schemeClr val="accent2"/>
                </a:solidFill>
              </a:rPr>
              <a:t> </a:t>
            </a:r>
            <a:r>
              <a:rPr lang="en-US" sz="2700" b="1" smtClean="0">
                <a:solidFill>
                  <a:srgbClr val="FF0066"/>
                </a:solidFill>
              </a:rPr>
              <a:t>surfaces emit radiation better than</a:t>
            </a:r>
            <a:r>
              <a:rPr lang="en-US" sz="2700" b="1" smtClean="0">
                <a:solidFill>
                  <a:schemeClr val="accent2"/>
                </a:solidFill>
              </a:rPr>
              <a:t> </a:t>
            </a:r>
            <a:r>
              <a:rPr lang="en-US" sz="2700" b="1" smtClean="0">
                <a:solidFill>
                  <a:srgbClr val="969696"/>
                </a:solidFill>
              </a:rPr>
              <a:t>polished</a:t>
            </a:r>
            <a:r>
              <a:rPr lang="en-US" sz="2700" b="1" smtClean="0">
                <a:solidFill>
                  <a:schemeClr val="accent2"/>
                </a:solidFill>
              </a:rPr>
              <a:t> </a:t>
            </a:r>
            <a:r>
              <a:rPr lang="en-US" sz="2700" b="1" smtClean="0">
                <a:solidFill>
                  <a:srgbClr val="FF0066"/>
                </a:solidFill>
              </a:rPr>
              <a:t>surfaces</a:t>
            </a:r>
            <a:r>
              <a:rPr lang="en-US" sz="2700" b="1" smtClean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77156" name="Picture 4" descr="DuncanRadiationEmission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950" y="1169988"/>
            <a:ext cx="5183188" cy="4075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Absorption &amp; Reflection</a:t>
            </a:r>
            <a:r>
              <a:rPr lang="en-US" sz="4000" b="1" smtClean="0">
                <a:solidFill>
                  <a:schemeClr val="bg1"/>
                </a:solidFill>
              </a:rPr>
              <a:t> </a:t>
            </a:r>
            <a:endParaRPr lang="en-GB" sz="4000" b="1" smtClean="0">
              <a:solidFill>
                <a:schemeClr val="bg1"/>
              </a:solidFill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87925" y="1125538"/>
            <a:ext cx="3867150" cy="45259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Dark</a:t>
            </a:r>
            <a:r>
              <a:rPr lang="en-US" sz="2700" b="1" smtClean="0">
                <a:solidFill>
                  <a:srgbClr val="FF0066"/>
                </a:solidFill>
              </a:rPr>
              <a:t> </a:t>
            </a:r>
            <a:r>
              <a:rPr lang="en-US" sz="2700" b="1" smtClean="0">
                <a:solidFill>
                  <a:schemeClr val="accent2"/>
                </a:solidFill>
              </a:rPr>
              <a:t>surfaces absorb radiation best.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Bright</a:t>
            </a:r>
            <a:r>
              <a:rPr lang="en-US" sz="2700" b="1" smtClean="0">
                <a:solidFill>
                  <a:srgbClr val="FF9933"/>
                </a:solidFill>
              </a:rPr>
              <a:t> </a:t>
            </a:r>
            <a:r>
              <a:rPr lang="en-US" sz="2700" b="1" smtClean="0">
                <a:solidFill>
                  <a:schemeClr val="accent2"/>
                </a:solidFill>
              </a:rPr>
              <a:t>surfaces reflect radiation best.</a:t>
            </a:r>
          </a:p>
          <a:p>
            <a:pPr marL="0" indent="0" eaLnBrk="1" hangingPunct="1">
              <a:buFontTx/>
              <a:buNone/>
              <a:defRPr/>
            </a:pPr>
            <a:endParaRPr lang="en-US" sz="2700" b="1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700" b="1" smtClean="0">
                <a:solidFill>
                  <a:srgbClr val="995503"/>
                </a:solidFill>
              </a:rPr>
              <a:t>Rough</a:t>
            </a:r>
            <a:r>
              <a:rPr lang="en-US" sz="2700" b="1" smtClean="0">
                <a:solidFill>
                  <a:schemeClr val="accent2"/>
                </a:solidFill>
              </a:rPr>
              <a:t> </a:t>
            </a:r>
            <a:r>
              <a:rPr lang="en-US" sz="2700" b="1" smtClean="0">
                <a:solidFill>
                  <a:srgbClr val="FF0066"/>
                </a:solidFill>
              </a:rPr>
              <a:t>surfaces absorb radiation best.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700" b="1" smtClean="0">
                <a:solidFill>
                  <a:srgbClr val="969696"/>
                </a:solidFill>
              </a:rPr>
              <a:t>Polished</a:t>
            </a:r>
            <a:r>
              <a:rPr lang="en-US" sz="2700" b="1" smtClean="0">
                <a:solidFill>
                  <a:schemeClr val="accent2"/>
                </a:solidFill>
              </a:rPr>
              <a:t> </a:t>
            </a:r>
            <a:r>
              <a:rPr lang="en-US" sz="2700" b="1" smtClean="0">
                <a:solidFill>
                  <a:srgbClr val="FF0066"/>
                </a:solidFill>
              </a:rPr>
              <a:t>surfaces reflect radiation best.</a:t>
            </a:r>
          </a:p>
          <a:p>
            <a:pPr marL="0" indent="0" eaLnBrk="1" hangingPunct="1">
              <a:defRPr/>
            </a:pPr>
            <a:endParaRPr lang="en-US" sz="2700" smtClean="0">
              <a:solidFill>
                <a:srgbClr val="FF0066"/>
              </a:solidFill>
            </a:endParaRPr>
          </a:p>
        </p:txBody>
      </p:sp>
      <p:pic>
        <p:nvPicPr>
          <p:cNvPr id="179204" name="Picture 4" descr="DuncanRadiationAbsorption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96975"/>
            <a:ext cx="3951287" cy="4333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Silvered surfaces</a:t>
            </a:r>
            <a:endParaRPr lang="en-GB" b="1" smtClean="0">
              <a:solidFill>
                <a:schemeClr val="tx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52850" y="1116013"/>
            <a:ext cx="2344738" cy="46704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/>
              <a:t>A metal kettle, a firefighter and a marathon runner make use of silvered surfaces.</a:t>
            </a:r>
            <a:endParaRPr lang="en-GB" sz="2800" smtClean="0"/>
          </a:p>
        </p:txBody>
      </p:sp>
      <p:pic>
        <p:nvPicPr>
          <p:cNvPr id="35844" name="Picture 4" descr="Fireman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225" y="3502025"/>
            <a:ext cx="3127375" cy="2179638"/>
          </a:xfrm>
          <a:noFill/>
        </p:spPr>
      </p:pic>
      <p:pic>
        <p:nvPicPr>
          <p:cNvPr id="35845" name="Picture 5" descr="SilverFoil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1185863"/>
            <a:ext cx="2549525" cy="3919537"/>
          </a:xfrm>
          <a:noFill/>
        </p:spPr>
      </p:pic>
      <p:pic>
        <p:nvPicPr>
          <p:cNvPr id="35846" name="Picture 6" descr="Ket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089025"/>
            <a:ext cx="2582862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88913"/>
            <a:ext cx="7772400" cy="6477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Question 1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95288" y="836613"/>
            <a:ext cx="8207375" cy="4352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Thermal radiation, also known as __________ radiation, is how heat travels by _____________ waves.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Radiation travels equally in all ________and most quickly through a __________ where its speed is ___________ km/s.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All objects above absolute zero ( ________ </a:t>
            </a:r>
            <a:r>
              <a:rPr lang="en-GB" sz="2400" b="1" baseline="30000">
                <a:latin typeface="Times New Roman" pitchFamily="18" charset="0"/>
              </a:rPr>
              <a:t>o</a:t>
            </a:r>
            <a:r>
              <a:rPr lang="en-GB" sz="2400" b="1">
                <a:latin typeface="Times New Roman" pitchFamily="18" charset="0"/>
              </a:rPr>
              <a:t>C ) give off thermal radiation.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Hot, _______ and rough surfaces emit radiation best.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Bright and ___________surfaces reflect radiation best.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3924300" y="5662613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heat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6732588" y="5662613"/>
            <a:ext cx="935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dark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4500563" y="566261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directions</a:t>
            </a: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395288" y="5662613"/>
            <a:ext cx="1943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electromagnetic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5724525" y="5662613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300 000</a:t>
            </a:r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3203575" y="5662613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- 273</a:t>
            </a:r>
          </a:p>
        </p:txBody>
      </p:sp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2195513" y="5662613"/>
            <a:ext cx="122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vacuum</a:t>
            </a:r>
          </a:p>
        </p:txBody>
      </p:sp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3132138" y="530066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7308850" y="5662613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smooth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 build="allAtOnce"/>
      <p:bldP spid="185349" grpId="0" build="allAtOnce"/>
      <p:bldP spid="185350" grpId="0" build="allAtOnce"/>
      <p:bldP spid="185351" grpId="0" build="allAtOnce"/>
      <p:bldP spid="185352" grpId="0" build="allAtOnce"/>
      <p:bldP spid="185353" grpId="0" build="allAtOnce"/>
      <p:bldP spid="185354" grpId="0" build="allAtOnce"/>
      <p:bldP spid="185355" grpId="0" build="allAtOnce"/>
      <p:bldP spid="185356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88913"/>
            <a:ext cx="7772400" cy="6477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Question 1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95288" y="836613"/>
            <a:ext cx="8207375" cy="4352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Thermal radiation, also known as __________ radiation, is how heat travels by _____________ waves.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Radiation travels equally in all ________and most quickly through a __________ where its speed is ___________ km/s.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All objects above absolute zero ( ________ </a:t>
            </a:r>
            <a:r>
              <a:rPr lang="en-GB" sz="2400" b="1" baseline="30000">
                <a:latin typeface="Times New Roman" pitchFamily="18" charset="0"/>
              </a:rPr>
              <a:t>o</a:t>
            </a:r>
            <a:r>
              <a:rPr lang="en-GB" sz="2400" b="1">
                <a:latin typeface="Times New Roman" pitchFamily="18" charset="0"/>
              </a:rPr>
              <a:t>C ) give off thermal radiation.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Hot, _______ and rough surfaces emit radiation best.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Bright and ___________surfaces reflect radiation best.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3924300" y="5662613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heat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6732588" y="5662613"/>
            <a:ext cx="935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dark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4500563" y="566261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directions</a:t>
            </a: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395288" y="5662613"/>
            <a:ext cx="1943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electromagnetic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5724525" y="5662613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300 000</a:t>
            </a:r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3203575" y="5662613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- 273</a:t>
            </a:r>
          </a:p>
        </p:txBody>
      </p:sp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2195513" y="5662613"/>
            <a:ext cx="122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vacuum</a:t>
            </a:r>
          </a:p>
        </p:txBody>
      </p:sp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3132138" y="530066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7308850" y="5662613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smooth</a:t>
            </a: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5219700" y="1484313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heat</a:t>
            </a:r>
          </a:p>
        </p:txBody>
      </p:sp>
      <p:sp>
        <p:nvSpPr>
          <p:cNvPr id="185358" name="Text Box 14"/>
          <p:cNvSpPr txBox="1">
            <a:spLocks noChangeArrowheads="1"/>
          </p:cNvSpPr>
          <p:nvPr/>
        </p:nvSpPr>
        <p:spPr bwMode="auto">
          <a:xfrm>
            <a:off x="1187450" y="4221163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dark</a:t>
            </a:r>
          </a:p>
        </p:txBody>
      </p:sp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4500563" y="2420938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directions</a:t>
            </a:r>
          </a:p>
        </p:txBody>
      </p:sp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3203575" y="1844675"/>
            <a:ext cx="194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electromagnetic</a:t>
            </a:r>
          </a:p>
        </p:txBody>
      </p:sp>
      <p:sp>
        <p:nvSpPr>
          <p:cNvPr id="185361" name="Text Box 17"/>
          <p:cNvSpPr txBox="1">
            <a:spLocks noChangeArrowheads="1"/>
          </p:cNvSpPr>
          <p:nvPr/>
        </p:nvSpPr>
        <p:spPr bwMode="auto">
          <a:xfrm>
            <a:off x="6011863" y="2781300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300 000</a:t>
            </a:r>
          </a:p>
        </p:txBody>
      </p:sp>
      <p:sp>
        <p:nvSpPr>
          <p:cNvPr id="185362" name="Text Box 18"/>
          <p:cNvSpPr txBox="1">
            <a:spLocks noChangeArrowheads="1"/>
          </p:cNvSpPr>
          <p:nvPr/>
        </p:nvSpPr>
        <p:spPr bwMode="auto">
          <a:xfrm>
            <a:off x="4932363" y="3357563"/>
            <a:ext cx="792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- 273</a:t>
            </a:r>
          </a:p>
        </p:txBody>
      </p:sp>
      <p:sp>
        <p:nvSpPr>
          <p:cNvPr id="185363" name="Text Box 19"/>
          <p:cNvSpPr txBox="1">
            <a:spLocks noChangeArrowheads="1"/>
          </p:cNvSpPr>
          <p:nvPr/>
        </p:nvSpPr>
        <p:spPr bwMode="auto">
          <a:xfrm>
            <a:off x="1979613" y="2781300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vacuum</a:t>
            </a:r>
          </a:p>
        </p:txBody>
      </p:sp>
      <p:sp>
        <p:nvSpPr>
          <p:cNvPr id="185364" name="Text Box 20"/>
          <p:cNvSpPr txBox="1">
            <a:spLocks noChangeArrowheads="1"/>
          </p:cNvSpPr>
          <p:nvPr/>
        </p:nvSpPr>
        <p:spPr bwMode="auto">
          <a:xfrm>
            <a:off x="2195513" y="479742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smooth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 build="allAtOnce"/>
      <p:bldP spid="185349" grpId="0" build="allAtOnce"/>
      <p:bldP spid="185350" grpId="0" build="allAtOnce"/>
      <p:bldP spid="185351" grpId="0" build="allAtOnce"/>
      <p:bldP spid="185352" grpId="0" build="allAtOnce"/>
      <p:bldP spid="185353" grpId="0" build="allAtOnce"/>
      <p:bldP spid="185354" grpId="0" build="allAtOnce"/>
      <p:bldP spid="185355" grpId="0" build="allAtOnce"/>
      <p:bldP spid="185356" grpId="0" build="allAtOnce"/>
      <p:bldP spid="18536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Question 2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468313" y="1125538"/>
            <a:ext cx="4824412" cy="337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Explain why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2400" b="1">
                <a:latin typeface="Times New Roman" pitchFamily="18" charset="0"/>
              </a:rPr>
              <a:t>heat from the Sun can only reach us by thermal radiation,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2400" b="1">
                <a:latin typeface="Times New Roman" pitchFamily="18" charset="0"/>
              </a:rPr>
              <a:t>in hot countries houses are often painted white,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2400" b="1">
                <a:latin typeface="Times New Roman" pitchFamily="18" charset="0"/>
              </a:rPr>
              <a:t>car radiators are black,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2400" b="1">
                <a:latin typeface="Times New Roman" pitchFamily="18" charset="0"/>
              </a:rPr>
              <a:t>solar cells are black.</a:t>
            </a:r>
          </a:p>
        </p:txBody>
      </p:sp>
      <p:pic>
        <p:nvPicPr>
          <p:cNvPr id="187396" name="Picture 4" descr="WhiteHouses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125538"/>
            <a:ext cx="3343275" cy="3384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0138" y="207963"/>
            <a:ext cx="7272337" cy="574675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Heat losses from a house</a:t>
            </a:r>
            <a:endParaRPr lang="en-GB" sz="3200" b="1" smtClean="0">
              <a:solidFill>
                <a:schemeClr val="tx1"/>
              </a:solidFill>
            </a:endParaRPr>
          </a:p>
        </p:txBody>
      </p:sp>
      <p:pic>
        <p:nvPicPr>
          <p:cNvPr id="39939" name="Picture 7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774700"/>
            <a:ext cx="5694363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7758112" cy="4953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How heat losses are reduced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graphicFrame>
        <p:nvGraphicFramePr>
          <p:cNvPr id="372808" name="Group 72"/>
          <p:cNvGraphicFramePr>
            <a:graphicFrameLocks noGrp="1"/>
          </p:cNvGraphicFramePr>
          <p:nvPr>
            <p:ph sz="half" idx="4294967295"/>
          </p:nvPr>
        </p:nvGraphicFramePr>
        <p:xfrm>
          <a:off x="555625" y="1135063"/>
          <a:ext cx="8004175" cy="4052887"/>
        </p:xfrm>
        <a:graphic>
          <a:graphicData uri="http://schemas.openxmlformats.org/drawingml/2006/table">
            <a:tbl>
              <a:tblPr/>
              <a:tblGrid>
                <a:gridCol w="3497263"/>
                <a:gridCol w="4506912"/>
              </a:tblGrid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heat saving device(s)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doors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draught excluders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windows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double glazing / curtains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roof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loft insulation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floors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carpets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walls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cavity wall insulation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72809" name="Rectangle 73"/>
          <p:cNvSpPr>
            <a:spLocks noChangeArrowheads="1"/>
          </p:cNvSpPr>
          <p:nvPr/>
        </p:nvSpPr>
        <p:spPr bwMode="auto">
          <a:xfrm>
            <a:off x="4779963" y="1925638"/>
            <a:ext cx="30749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810" name="Rectangle 74"/>
          <p:cNvSpPr>
            <a:spLocks noChangeArrowheads="1"/>
          </p:cNvSpPr>
          <p:nvPr/>
        </p:nvSpPr>
        <p:spPr bwMode="auto">
          <a:xfrm>
            <a:off x="4289425" y="2613025"/>
            <a:ext cx="4030663" cy="403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811" name="Rectangle 75"/>
          <p:cNvSpPr>
            <a:spLocks noChangeArrowheads="1"/>
          </p:cNvSpPr>
          <p:nvPr/>
        </p:nvSpPr>
        <p:spPr bwMode="auto">
          <a:xfrm>
            <a:off x="4635500" y="3208338"/>
            <a:ext cx="307498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812" name="Rectangle 76"/>
          <p:cNvSpPr>
            <a:spLocks noChangeArrowheads="1"/>
          </p:cNvSpPr>
          <p:nvPr/>
        </p:nvSpPr>
        <p:spPr bwMode="auto">
          <a:xfrm>
            <a:off x="4705350" y="3914775"/>
            <a:ext cx="307498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813" name="Rectangle 77"/>
          <p:cNvSpPr>
            <a:spLocks noChangeArrowheads="1"/>
          </p:cNvSpPr>
          <p:nvPr/>
        </p:nvSpPr>
        <p:spPr bwMode="auto">
          <a:xfrm>
            <a:off x="4497388" y="4565650"/>
            <a:ext cx="3684587" cy="484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809" grpId="0" animBg="1"/>
      <p:bldP spid="372810" grpId="0" animBg="1"/>
      <p:bldP spid="372811" grpId="0" animBg="1"/>
      <p:bldP spid="372812" grpId="0" animBg="1"/>
      <p:bldP spid="3728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Thermal Conduction</a:t>
            </a:r>
            <a:endParaRPr lang="en-GB" b="1" smtClean="0">
              <a:solidFill>
                <a:schemeClr val="tx1"/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408113"/>
            <a:ext cx="7421562" cy="14430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rgbClr val="FF0000"/>
                </a:solidFill>
              </a:rPr>
              <a:t>Thermal conduction is how thermal energy flows through a substance without the substance itself moving.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rgbClr val="006600"/>
                </a:solidFill>
              </a:rPr>
              <a:t>Solids and metals are the best conductors, gases are the worst.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solidFill>
                <a:srgbClr val="0066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A vacuum does not allow conduction.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b="1" smtClean="0"/>
              <a:t>A poor conductor is called an </a:t>
            </a:r>
            <a:r>
              <a:rPr lang="en-US" sz="2800" b="1" smtClean="0">
                <a:solidFill>
                  <a:srgbClr val="FF0066"/>
                </a:solidFill>
              </a:rPr>
              <a:t>insulator</a:t>
            </a:r>
            <a:r>
              <a:rPr lang="en-US" sz="2800" b="1" smtClean="0"/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0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900" b="1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9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Heating a room using a water radiator</a:t>
            </a:r>
            <a:endParaRPr lang="en-GB" sz="3200" b="1" smtClean="0">
              <a:solidFill>
                <a:schemeClr val="tx1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08400" y="1268413"/>
            <a:ext cx="5113338" cy="36718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/>
              <a:t>Hot water heats the metal radiator by </a:t>
            </a:r>
            <a:r>
              <a:rPr lang="en-US" sz="2800" b="1" smtClean="0">
                <a:solidFill>
                  <a:srgbClr val="FF0000"/>
                </a:solidFill>
              </a:rPr>
              <a:t>conduction</a:t>
            </a:r>
            <a:r>
              <a:rPr lang="en-US" sz="2800" smtClean="0"/>
              <a:t>.</a:t>
            </a:r>
          </a:p>
          <a:p>
            <a:pPr marL="0" indent="0" eaLnBrk="1" hangingPunct="1">
              <a:buFontTx/>
              <a:buNone/>
            </a:pPr>
            <a:r>
              <a:rPr lang="en-US" sz="2800" smtClean="0"/>
              <a:t>The outer metal surface heats air in contact by </a:t>
            </a:r>
            <a:r>
              <a:rPr lang="en-US" sz="2800" b="1" smtClean="0">
                <a:solidFill>
                  <a:srgbClr val="FF0000"/>
                </a:solidFill>
              </a:rPr>
              <a:t>conduction</a:t>
            </a:r>
            <a:r>
              <a:rPr lang="en-US" sz="2800" smtClean="0"/>
              <a:t> and </a:t>
            </a:r>
            <a:r>
              <a:rPr lang="en-US" sz="2800" b="1" smtClean="0">
                <a:solidFill>
                  <a:schemeClr val="accent2"/>
                </a:solidFill>
              </a:rPr>
              <a:t>radiation</a:t>
            </a:r>
            <a:r>
              <a:rPr lang="en-US" sz="2800" smtClean="0"/>
              <a:t>.</a:t>
            </a:r>
          </a:p>
          <a:p>
            <a:pPr marL="0" indent="0" eaLnBrk="1" hangingPunct="1">
              <a:buFontTx/>
              <a:buNone/>
            </a:pPr>
            <a:r>
              <a:rPr lang="en-US" sz="2800" smtClean="0"/>
              <a:t>Hot air circulates a room by </a:t>
            </a:r>
            <a:r>
              <a:rPr lang="en-US" sz="2800" b="1" smtClean="0">
                <a:solidFill>
                  <a:srgbClr val="006600"/>
                </a:solidFill>
              </a:rPr>
              <a:t>convection</a:t>
            </a:r>
            <a:r>
              <a:rPr lang="en-US" sz="2800" smtClean="0"/>
              <a:t>.</a:t>
            </a:r>
            <a:endParaRPr lang="en-GB" sz="2800" smtClean="0"/>
          </a:p>
        </p:txBody>
      </p:sp>
      <p:pic>
        <p:nvPicPr>
          <p:cNvPr id="109572" name="Picture 4" descr="WaterRadiator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268413"/>
            <a:ext cx="2592388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29113" y="333375"/>
            <a:ext cx="4127500" cy="574675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tx1"/>
                </a:solidFill>
              </a:rPr>
              <a:t>Reducing heat transfer using a vacuum flask</a:t>
            </a:r>
            <a:endParaRPr lang="en-GB" sz="2800" b="1" smtClean="0">
              <a:solidFill>
                <a:schemeClr val="tx1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00588" y="1304925"/>
            <a:ext cx="3868737" cy="43211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</a:rPr>
              <a:t>CONDUCTION</a:t>
            </a:r>
            <a:r>
              <a:rPr lang="en-US" sz="2400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– reduced by the vacuum, stopper, glass, cork and air spaces.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06600"/>
                </a:solidFill>
              </a:rPr>
              <a:t>CONVECTION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– reduced by the vacuum, stopper and the trapped air spaces.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</a:rPr>
              <a:t>RADIATION</a:t>
            </a:r>
            <a:r>
              <a:rPr lang="en-US" sz="2400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– reduced by the silvered glass walls.</a:t>
            </a:r>
          </a:p>
        </p:txBody>
      </p:sp>
      <p:pic>
        <p:nvPicPr>
          <p:cNvPr id="43012" name="Picture 4" descr="VacuumFlask2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838" y="188913"/>
            <a:ext cx="4070350" cy="5953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Question 1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95288" y="981075"/>
            <a:ext cx="8353425" cy="2892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in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_________ is the form of energy that ________ from a hot place to a cold one because of the __________ difference between these two places.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Heat moves by conduction, ____________ and radiation.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_________ energy is an alternative name for heat energy.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476375" y="501332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thermal</a:t>
            </a: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2555875" y="5013325"/>
            <a:ext cx="172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temperature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5076825" y="5013325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heat</a:t>
            </a: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4140200" y="5013325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travels</a:t>
            </a: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3132138" y="458152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5724525" y="5013325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convection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68" grpId="1"/>
      <p:bldP spid="113670" grpId="0" build="allAtOnce"/>
      <p:bldP spid="113671" grpId="0"/>
      <p:bldP spid="113671" grpId="1"/>
      <p:bldP spid="113674" grpId="0" build="allAtOnce"/>
      <p:bldP spid="113675" grpId="0"/>
      <p:bldP spid="113675" grpId="1"/>
      <p:bldP spid="113676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Question 1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95288" y="981075"/>
            <a:ext cx="8353425" cy="2892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in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_________ is the form of energy that ________ from a hot place to a cold one because of the __________ difference between these two places.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Heat moves by conduction, ____________ and radiation.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_________ energy is an alternative name for heat energy.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476375" y="501332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thermal</a:t>
            </a: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2555875" y="5013325"/>
            <a:ext cx="172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temperature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5076825" y="5013325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heat</a:t>
            </a: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4140200" y="5013325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travels</a:t>
            </a: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3132138" y="458152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5724525" y="5013325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convection</a:t>
            </a:r>
          </a:p>
        </p:txBody>
      </p:sp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611188" y="34290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thermal</a:t>
            </a:r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4859338" y="1989138"/>
            <a:ext cx="172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temperature</a:t>
            </a:r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900113" y="1628775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heat</a:t>
            </a:r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5364163" y="1628775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travels</a:t>
            </a:r>
          </a:p>
        </p:txBody>
      </p:sp>
      <p:sp>
        <p:nvSpPr>
          <p:cNvPr id="113681" name="Text Box 17"/>
          <p:cNvSpPr txBox="1">
            <a:spLocks noChangeArrowheads="1"/>
          </p:cNvSpPr>
          <p:nvPr/>
        </p:nvSpPr>
        <p:spPr bwMode="auto">
          <a:xfrm>
            <a:off x="4211638" y="2924175"/>
            <a:ext cx="1512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convection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68" grpId="1"/>
      <p:bldP spid="113670" grpId="0" build="allAtOnce"/>
      <p:bldP spid="113671" grpId="0"/>
      <p:bldP spid="113671" grpId="1"/>
      <p:bldP spid="113674" grpId="0" build="allAtOnce"/>
      <p:bldP spid="113675" grpId="0"/>
      <p:bldP spid="113675" grpId="1"/>
      <p:bldP spid="113676" grpId="0" build="allAtOnce"/>
      <p:bldP spid="11368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15888"/>
            <a:ext cx="7772400" cy="720725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Question 2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graphicFrame>
        <p:nvGraphicFramePr>
          <p:cNvPr id="115770" name="Group 58"/>
          <p:cNvGraphicFramePr>
            <a:graphicFrameLocks noGrp="1"/>
          </p:cNvGraphicFramePr>
          <p:nvPr>
            <p:ph sz="half" idx="4294967295"/>
          </p:nvPr>
        </p:nvGraphicFramePr>
        <p:xfrm>
          <a:off x="3536950" y="1492250"/>
          <a:ext cx="5184775" cy="4214813"/>
        </p:xfrm>
        <a:graphic>
          <a:graphicData uri="http://schemas.openxmlformats.org/drawingml/2006/table">
            <a:tbl>
              <a:tblPr/>
              <a:tblGrid>
                <a:gridCol w="2593975"/>
                <a:gridCol w="2590800"/>
              </a:tblGrid>
              <a:tr h="584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 of flask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processes reduced (eg ‘conduction’)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9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9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9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112" name="Text Box 29"/>
          <p:cNvSpPr txBox="1">
            <a:spLocks noChangeArrowheads="1"/>
          </p:cNvSpPr>
          <p:nvPr/>
        </p:nvSpPr>
        <p:spPr bwMode="auto">
          <a:xfrm>
            <a:off x="520700" y="866775"/>
            <a:ext cx="817721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 b="1">
                <a:solidFill>
                  <a:srgbClr val="FF3300"/>
                </a:solidFill>
                <a:latin typeface="Times New Roman" pitchFamily="18" charset="0"/>
              </a:rPr>
              <a:t>Write down the ways in which a vacuum flask reduces heat transfer</a:t>
            </a:r>
            <a:endParaRPr lang="en-GB" sz="2000" b="1">
              <a:latin typeface="Times New Roman" pitchFamily="18" charset="0"/>
            </a:endParaRPr>
          </a:p>
        </p:txBody>
      </p:sp>
      <p:pic>
        <p:nvPicPr>
          <p:cNvPr id="46113" name="Picture 30" descr="ThermosFlask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975" y="1416050"/>
            <a:ext cx="2890838" cy="3887788"/>
          </a:xfrm>
          <a:noFill/>
        </p:spPr>
      </p:pic>
      <p:sp>
        <p:nvSpPr>
          <p:cNvPr id="115754" name="Text Box 42"/>
          <p:cNvSpPr txBox="1">
            <a:spLocks noChangeArrowheads="1"/>
          </p:cNvSpPr>
          <p:nvPr/>
        </p:nvSpPr>
        <p:spPr bwMode="auto">
          <a:xfrm>
            <a:off x="4040188" y="2141538"/>
            <a:ext cx="1871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outer cap / cup</a:t>
            </a:r>
          </a:p>
        </p:txBody>
      </p:sp>
      <p:sp>
        <p:nvSpPr>
          <p:cNvPr id="115756" name="Text Box 44"/>
          <p:cNvSpPr txBox="1">
            <a:spLocks noChangeArrowheads="1"/>
          </p:cNvSpPr>
          <p:nvPr/>
        </p:nvSpPr>
        <p:spPr bwMode="auto">
          <a:xfrm>
            <a:off x="4329113" y="264477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plastic cap</a:t>
            </a:r>
          </a:p>
        </p:txBody>
      </p:sp>
      <p:sp>
        <p:nvSpPr>
          <p:cNvPr id="115758" name="Text Box 46"/>
          <p:cNvSpPr txBox="1">
            <a:spLocks noChangeArrowheads="1"/>
          </p:cNvSpPr>
          <p:nvPr/>
        </p:nvSpPr>
        <p:spPr bwMode="auto">
          <a:xfrm>
            <a:off x="3751263" y="3149600"/>
            <a:ext cx="2449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shiny mirror surfaces</a:t>
            </a:r>
          </a:p>
        </p:txBody>
      </p:sp>
      <p:sp>
        <p:nvSpPr>
          <p:cNvPr id="115760" name="Text Box 48"/>
          <p:cNvSpPr txBox="1">
            <a:spLocks noChangeArrowheads="1"/>
          </p:cNvSpPr>
          <p:nvPr/>
        </p:nvSpPr>
        <p:spPr bwMode="auto">
          <a:xfrm>
            <a:off x="4435475" y="3725863"/>
            <a:ext cx="108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vacuum</a:t>
            </a:r>
          </a:p>
        </p:txBody>
      </p:sp>
      <p:sp>
        <p:nvSpPr>
          <p:cNvPr id="115762" name="Text Box 50"/>
          <p:cNvSpPr txBox="1">
            <a:spLocks noChangeArrowheads="1"/>
          </p:cNvSpPr>
          <p:nvPr/>
        </p:nvSpPr>
        <p:spPr bwMode="auto">
          <a:xfrm>
            <a:off x="4435475" y="4229100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sponge</a:t>
            </a:r>
          </a:p>
        </p:txBody>
      </p:sp>
      <p:sp>
        <p:nvSpPr>
          <p:cNvPr id="115766" name="Text Box 54"/>
          <p:cNvSpPr txBox="1">
            <a:spLocks noChangeArrowheads="1"/>
          </p:cNvSpPr>
          <p:nvPr/>
        </p:nvSpPr>
        <p:spPr bwMode="auto">
          <a:xfrm>
            <a:off x="4687888" y="473392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air</a:t>
            </a:r>
          </a:p>
        </p:txBody>
      </p:sp>
      <p:sp>
        <p:nvSpPr>
          <p:cNvPr id="115768" name="Text Box 56"/>
          <p:cNvSpPr txBox="1">
            <a:spLocks noChangeArrowheads="1"/>
          </p:cNvSpPr>
          <p:nvPr/>
        </p:nvSpPr>
        <p:spPr bwMode="auto">
          <a:xfrm>
            <a:off x="4183063" y="523716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plastic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54" grpId="0"/>
      <p:bldP spid="11575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15888"/>
            <a:ext cx="7772400" cy="720725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Question 2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graphicFrame>
        <p:nvGraphicFramePr>
          <p:cNvPr id="115770" name="Group 58"/>
          <p:cNvGraphicFramePr>
            <a:graphicFrameLocks noGrp="1"/>
          </p:cNvGraphicFramePr>
          <p:nvPr>
            <p:ph sz="half" idx="4294967295"/>
          </p:nvPr>
        </p:nvGraphicFramePr>
        <p:xfrm>
          <a:off x="3536950" y="1492250"/>
          <a:ext cx="5184775" cy="4214813"/>
        </p:xfrm>
        <a:graphic>
          <a:graphicData uri="http://schemas.openxmlformats.org/drawingml/2006/table">
            <a:tbl>
              <a:tblPr/>
              <a:tblGrid>
                <a:gridCol w="2593975"/>
                <a:gridCol w="2590800"/>
              </a:tblGrid>
              <a:tr h="584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 of flask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processes reduced (eg ‘conduction’)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9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9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9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136" name="Text Box 29"/>
          <p:cNvSpPr txBox="1">
            <a:spLocks noChangeArrowheads="1"/>
          </p:cNvSpPr>
          <p:nvPr/>
        </p:nvSpPr>
        <p:spPr bwMode="auto">
          <a:xfrm>
            <a:off x="520700" y="866775"/>
            <a:ext cx="817721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 b="1">
                <a:solidFill>
                  <a:srgbClr val="FF3300"/>
                </a:solidFill>
                <a:latin typeface="Times New Roman" pitchFamily="18" charset="0"/>
              </a:rPr>
              <a:t>Write down the ways in which a vacuum flask reduces heat transfer</a:t>
            </a:r>
            <a:endParaRPr lang="en-GB" sz="2000" b="1">
              <a:latin typeface="Times New Roman" pitchFamily="18" charset="0"/>
            </a:endParaRPr>
          </a:p>
        </p:txBody>
      </p:sp>
      <p:pic>
        <p:nvPicPr>
          <p:cNvPr id="47137" name="Picture 30" descr="ThermosFlask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975" y="1416050"/>
            <a:ext cx="2890838" cy="3887788"/>
          </a:xfrm>
          <a:noFill/>
        </p:spPr>
      </p:pic>
      <p:sp>
        <p:nvSpPr>
          <p:cNvPr id="115754" name="Text Box 42"/>
          <p:cNvSpPr txBox="1">
            <a:spLocks noChangeArrowheads="1"/>
          </p:cNvSpPr>
          <p:nvPr/>
        </p:nvSpPr>
        <p:spPr bwMode="auto">
          <a:xfrm>
            <a:off x="4040188" y="2141538"/>
            <a:ext cx="1871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outer cap / cup</a:t>
            </a:r>
          </a:p>
        </p:txBody>
      </p:sp>
      <p:sp>
        <p:nvSpPr>
          <p:cNvPr id="115755" name="Text Box 43"/>
          <p:cNvSpPr txBox="1">
            <a:spLocks noChangeArrowheads="1"/>
          </p:cNvSpPr>
          <p:nvPr/>
        </p:nvSpPr>
        <p:spPr bwMode="auto">
          <a:xfrm>
            <a:off x="6416675" y="2141538"/>
            <a:ext cx="2160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</a:rPr>
              <a:t>conduction</a:t>
            </a:r>
            <a:r>
              <a:rPr lang="en-GB" sz="1400"/>
              <a:t> &amp; </a:t>
            </a:r>
            <a:r>
              <a:rPr lang="en-GB" sz="1400">
                <a:solidFill>
                  <a:srgbClr val="006600"/>
                </a:solidFill>
              </a:rPr>
              <a:t>convection</a:t>
            </a:r>
          </a:p>
        </p:txBody>
      </p:sp>
      <p:sp>
        <p:nvSpPr>
          <p:cNvPr id="115756" name="Text Box 44"/>
          <p:cNvSpPr txBox="1">
            <a:spLocks noChangeArrowheads="1"/>
          </p:cNvSpPr>
          <p:nvPr/>
        </p:nvSpPr>
        <p:spPr bwMode="auto">
          <a:xfrm>
            <a:off x="4329113" y="264477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plastic cap</a:t>
            </a:r>
          </a:p>
        </p:txBody>
      </p:sp>
      <p:sp>
        <p:nvSpPr>
          <p:cNvPr id="115757" name="Text Box 45"/>
          <p:cNvSpPr txBox="1">
            <a:spLocks noChangeArrowheads="1"/>
          </p:cNvSpPr>
          <p:nvPr/>
        </p:nvSpPr>
        <p:spPr bwMode="auto">
          <a:xfrm>
            <a:off x="6450013" y="2646363"/>
            <a:ext cx="2160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006600"/>
                </a:solidFill>
              </a:rPr>
              <a:t>convection </a:t>
            </a:r>
            <a:r>
              <a:rPr lang="en-GB" sz="1400"/>
              <a:t>&amp;</a:t>
            </a:r>
            <a:r>
              <a:rPr lang="en-GB" sz="1400">
                <a:solidFill>
                  <a:srgbClr val="006600"/>
                </a:solidFill>
              </a:rPr>
              <a:t> </a:t>
            </a:r>
            <a:r>
              <a:rPr lang="en-GB" sz="1400">
                <a:solidFill>
                  <a:srgbClr val="FF0000"/>
                </a:solidFill>
              </a:rPr>
              <a:t>conduction</a:t>
            </a:r>
          </a:p>
        </p:txBody>
      </p:sp>
      <p:sp>
        <p:nvSpPr>
          <p:cNvPr id="115758" name="Text Box 46"/>
          <p:cNvSpPr txBox="1">
            <a:spLocks noChangeArrowheads="1"/>
          </p:cNvSpPr>
          <p:nvPr/>
        </p:nvSpPr>
        <p:spPr bwMode="auto">
          <a:xfrm>
            <a:off x="3751263" y="3149600"/>
            <a:ext cx="2449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shiny mirror surfaces</a:t>
            </a:r>
          </a:p>
        </p:txBody>
      </p:sp>
      <p:sp>
        <p:nvSpPr>
          <p:cNvPr id="115759" name="Text Box 47"/>
          <p:cNvSpPr txBox="1">
            <a:spLocks noChangeArrowheads="1"/>
          </p:cNvSpPr>
          <p:nvPr/>
        </p:nvSpPr>
        <p:spPr bwMode="auto">
          <a:xfrm>
            <a:off x="6954838" y="3149600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</a:rPr>
              <a:t>radiation</a:t>
            </a:r>
          </a:p>
        </p:txBody>
      </p:sp>
      <p:sp>
        <p:nvSpPr>
          <p:cNvPr id="115760" name="Text Box 48"/>
          <p:cNvSpPr txBox="1">
            <a:spLocks noChangeArrowheads="1"/>
          </p:cNvSpPr>
          <p:nvPr/>
        </p:nvSpPr>
        <p:spPr bwMode="auto">
          <a:xfrm>
            <a:off x="4435475" y="3725863"/>
            <a:ext cx="108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vacuum</a:t>
            </a:r>
          </a:p>
        </p:txBody>
      </p:sp>
      <p:sp>
        <p:nvSpPr>
          <p:cNvPr id="115761" name="Text Box 49"/>
          <p:cNvSpPr txBox="1">
            <a:spLocks noChangeArrowheads="1"/>
          </p:cNvSpPr>
          <p:nvPr/>
        </p:nvSpPr>
        <p:spPr bwMode="auto">
          <a:xfrm>
            <a:off x="6451600" y="3725863"/>
            <a:ext cx="2160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</a:rPr>
              <a:t>conduction</a:t>
            </a:r>
            <a:r>
              <a:rPr lang="en-GB" sz="1400"/>
              <a:t> &amp; </a:t>
            </a:r>
            <a:r>
              <a:rPr lang="en-GB" sz="1400">
                <a:solidFill>
                  <a:srgbClr val="006600"/>
                </a:solidFill>
              </a:rPr>
              <a:t>convection</a:t>
            </a:r>
          </a:p>
        </p:txBody>
      </p:sp>
      <p:sp>
        <p:nvSpPr>
          <p:cNvPr id="115762" name="Text Box 50"/>
          <p:cNvSpPr txBox="1">
            <a:spLocks noChangeArrowheads="1"/>
          </p:cNvSpPr>
          <p:nvPr/>
        </p:nvSpPr>
        <p:spPr bwMode="auto">
          <a:xfrm>
            <a:off x="4435475" y="4229100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sponge</a:t>
            </a:r>
          </a:p>
        </p:txBody>
      </p:sp>
      <p:sp>
        <p:nvSpPr>
          <p:cNvPr id="115763" name="Text Box 51"/>
          <p:cNvSpPr txBox="1">
            <a:spLocks noChangeArrowheads="1"/>
          </p:cNvSpPr>
          <p:nvPr/>
        </p:nvSpPr>
        <p:spPr bwMode="auto">
          <a:xfrm>
            <a:off x="6810375" y="4229100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conduction</a:t>
            </a:r>
            <a:endParaRPr lang="en-GB">
              <a:solidFill>
                <a:srgbClr val="006600"/>
              </a:solidFill>
            </a:endParaRPr>
          </a:p>
        </p:txBody>
      </p:sp>
      <p:sp>
        <p:nvSpPr>
          <p:cNvPr id="115766" name="Text Box 54"/>
          <p:cNvSpPr txBox="1">
            <a:spLocks noChangeArrowheads="1"/>
          </p:cNvSpPr>
          <p:nvPr/>
        </p:nvSpPr>
        <p:spPr bwMode="auto">
          <a:xfrm>
            <a:off x="4687888" y="4733925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air</a:t>
            </a:r>
          </a:p>
        </p:txBody>
      </p:sp>
      <p:sp>
        <p:nvSpPr>
          <p:cNvPr id="115767" name="Text Box 55"/>
          <p:cNvSpPr txBox="1">
            <a:spLocks noChangeArrowheads="1"/>
          </p:cNvSpPr>
          <p:nvPr/>
        </p:nvSpPr>
        <p:spPr bwMode="auto">
          <a:xfrm>
            <a:off x="6810375" y="4733925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conduction</a:t>
            </a:r>
            <a:endParaRPr lang="en-GB">
              <a:solidFill>
                <a:srgbClr val="006600"/>
              </a:solidFill>
            </a:endParaRPr>
          </a:p>
        </p:txBody>
      </p:sp>
      <p:sp>
        <p:nvSpPr>
          <p:cNvPr id="115768" name="Text Box 56"/>
          <p:cNvSpPr txBox="1">
            <a:spLocks noChangeArrowheads="1"/>
          </p:cNvSpPr>
          <p:nvPr/>
        </p:nvSpPr>
        <p:spPr bwMode="auto">
          <a:xfrm>
            <a:off x="4183063" y="523716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plastic case</a:t>
            </a:r>
          </a:p>
        </p:txBody>
      </p:sp>
      <p:sp>
        <p:nvSpPr>
          <p:cNvPr id="115769" name="Text Box 57"/>
          <p:cNvSpPr txBox="1">
            <a:spLocks noChangeArrowheads="1"/>
          </p:cNvSpPr>
          <p:nvPr/>
        </p:nvSpPr>
        <p:spPr bwMode="auto">
          <a:xfrm>
            <a:off x="6810375" y="5237163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conduction</a:t>
            </a:r>
            <a:endParaRPr lang="en-GB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54" grpId="0"/>
      <p:bldP spid="115755" grpId="0"/>
      <p:bldP spid="1157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Thermal Conduction by molecules</a:t>
            </a:r>
            <a:endParaRPr lang="en-GB" sz="3600" b="1" smtClean="0">
              <a:solidFill>
                <a:schemeClr val="tx1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9100" y="2990850"/>
            <a:ext cx="8348663" cy="2206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Molecules vibrate more when they are heated.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Intermolecular forces allow the molecules to pass their vibrations from one to another.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b="1" smtClean="0"/>
              <a:t>The stronger the forces the faster the vibrations are passed.</a:t>
            </a:r>
          </a:p>
        </p:txBody>
      </p:sp>
      <p:pic>
        <p:nvPicPr>
          <p:cNvPr id="128004" name="Picture 4" descr="ConductionViaMolecules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700" y="1049338"/>
            <a:ext cx="8358188" cy="1730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Conduction through metals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047750"/>
            <a:ext cx="8307388" cy="13382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Metals have an additional method of conduction. They have electrons that can move from one atom to another. These electrons can pass energy through the metal very quickly.</a:t>
            </a:r>
          </a:p>
        </p:txBody>
      </p:sp>
      <p:pic>
        <p:nvPicPr>
          <p:cNvPr id="130052" name="Picture 4" descr="HeatConductionViaElectrons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50" y="2555875"/>
            <a:ext cx="8005763" cy="1671638"/>
          </a:xfrm>
          <a:noFill/>
        </p:spPr>
      </p:pic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317500" y="4460875"/>
            <a:ext cx="84105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b="1"/>
              <a:t>Most of the best conductors are metals. However, diamond, a non-metal, is an excellent conductor because it has very strong intermolecular bonds.</a:t>
            </a:r>
            <a:endParaRPr lang="en-GB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Keeping warm with clothing</a:t>
            </a:r>
            <a:endParaRPr lang="en-GB" sz="3600" b="1" smtClean="0">
              <a:solidFill>
                <a:schemeClr val="tx1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90900" y="1143000"/>
            <a:ext cx="5472113" cy="4394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/>
              <a:t>Air is a good insulator.</a:t>
            </a:r>
            <a:endParaRPr lang="en-GB" sz="2400" smtClean="0"/>
          </a:p>
          <a:p>
            <a:pPr marL="0" indent="0" eaLnBrk="1" hangingPunct="1">
              <a:buFontTx/>
              <a:buNone/>
            </a:pPr>
            <a:r>
              <a:rPr lang="en-US" sz="2400" smtClean="0"/>
              <a:t>Clothes keep us warm by trapping air around our bodies.</a:t>
            </a:r>
          </a:p>
          <a:p>
            <a:pPr marL="0" indent="0" eaLnBrk="1" hangingPunct="1">
              <a:buFontTx/>
              <a:buNone/>
            </a:pPr>
            <a:r>
              <a:rPr lang="en-US" sz="2400" smtClean="0"/>
              <a:t>The more air layers are trapped the greater is the insulating effect of the clothing.</a:t>
            </a:r>
          </a:p>
          <a:p>
            <a:pPr marL="0" indent="0" eaLnBrk="1" hangingPunct="1">
              <a:buFontTx/>
              <a:buNone/>
            </a:pPr>
            <a:endParaRPr lang="en-US" sz="2400" smtClean="0"/>
          </a:p>
          <a:p>
            <a:pPr marL="0" indent="0" eaLnBrk="1" hangingPunct="1">
              <a:buFontTx/>
              <a:buNone/>
            </a:pPr>
            <a:r>
              <a:rPr lang="en-US" sz="2400" smtClean="0"/>
              <a:t>Animals keep warm in a similar way by using fur or feathers to trap insulating layers of air around their bodies.</a:t>
            </a:r>
          </a:p>
        </p:txBody>
      </p:sp>
      <p:pic>
        <p:nvPicPr>
          <p:cNvPr id="376838" name="Picture 6" descr="Jon-Kortajarena-for-HM-Get-Warm-MaleModelSceneNet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963"/>
            <a:ext cx="31527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b="1" smtClean="0"/>
              <a:t>Rate of thermal transfer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4330700" cy="39163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Heat transfer by conduction can </a:t>
            </a:r>
            <a:r>
              <a:rPr lang="en-GB" sz="2400" b="1" smtClean="0">
                <a:solidFill>
                  <a:srgbClr val="FF0000"/>
                </a:solidFill>
              </a:rPr>
              <a:t>increased</a:t>
            </a:r>
            <a:r>
              <a:rPr lang="en-GB" sz="2400" smtClean="0"/>
              <a:t> by:</a:t>
            </a:r>
          </a:p>
          <a:p>
            <a:pPr marL="719138" lvl="1" indent="-358775" eaLnBrk="1" hangingPunct="1">
              <a:lnSpc>
                <a:spcPct val="90000"/>
              </a:lnSpc>
              <a:buFontTx/>
              <a:buAutoNum type="arabicPeriod"/>
            </a:pPr>
            <a:r>
              <a:rPr lang="en-GB" sz="2000" smtClean="0"/>
              <a:t>using a better conducting substance</a:t>
            </a:r>
          </a:p>
          <a:p>
            <a:pPr marL="719138" lvl="1" indent="-358775" eaLnBrk="1" hangingPunct="1">
              <a:lnSpc>
                <a:spcPct val="90000"/>
              </a:lnSpc>
              <a:buFontTx/>
              <a:buAutoNum type="arabicPeriod"/>
            </a:pPr>
            <a:r>
              <a:rPr lang="en-GB" sz="2000" b="1" smtClean="0">
                <a:solidFill>
                  <a:schemeClr val="accent2"/>
                </a:solidFill>
              </a:rPr>
              <a:t>decreasing</a:t>
            </a:r>
            <a:r>
              <a:rPr lang="en-GB" sz="2000" smtClean="0"/>
              <a:t> the thickness of the substance</a:t>
            </a:r>
          </a:p>
          <a:p>
            <a:pPr marL="719138" lvl="1" indent="-358775" eaLnBrk="1" hangingPunct="1">
              <a:lnSpc>
                <a:spcPct val="90000"/>
              </a:lnSpc>
              <a:buFontTx/>
              <a:buAutoNum type="arabicPeriod"/>
            </a:pPr>
            <a:r>
              <a:rPr lang="en-GB" sz="2000" b="1" smtClean="0">
                <a:solidFill>
                  <a:srgbClr val="FF0000"/>
                </a:solidFill>
              </a:rPr>
              <a:t>increasing</a:t>
            </a:r>
            <a:r>
              <a:rPr lang="en-GB" sz="2000" smtClean="0"/>
              <a:t> the area of the substance</a:t>
            </a:r>
          </a:p>
          <a:p>
            <a:pPr marL="719138" lvl="1" indent="-358775" eaLnBrk="1" hangingPunct="1">
              <a:lnSpc>
                <a:spcPct val="90000"/>
              </a:lnSpc>
              <a:buFontTx/>
              <a:buAutoNum type="arabicPeriod"/>
            </a:pPr>
            <a:r>
              <a:rPr lang="en-GB" sz="2000" b="1" smtClean="0">
                <a:solidFill>
                  <a:srgbClr val="FF0000"/>
                </a:solidFill>
              </a:rPr>
              <a:t>increasing</a:t>
            </a:r>
            <a:r>
              <a:rPr lang="en-GB" sz="2000" smtClean="0"/>
              <a:t> the temperature difference across the substance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603875" y="1358900"/>
            <a:ext cx="2303463" cy="1008063"/>
            <a:chOff x="3651" y="1117"/>
            <a:chExt cx="1451" cy="635"/>
          </a:xfrm>
        </p:grpSpPr>
        <p:sp>
          <p:nvSpPr>
            <p:cNvPr id="9233" name="Rectangle 4"/>
            <p:cNvSpPr>
              <a:spLocks noChangeArrowheads="1"/>
            </p:cNvSpPr>
            <p:nvPr/>
          </p:nvSpPr>
          <p:spPr bwMode="auto">
            <a:xfrm>
              <a:off x="3651" y="1117"/>
              <a:ext cx="1451" cy="6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34" name="Text Box 5"/>
            <p:cNvSpPr txBox="1">
              <a:spLocks noChangeArrowheads="1"/>
            </p:cNvSpPr>
            <p:nvPr/>
          </p:nvSpPr>
          <p:spPr bwMode="auto">
            <a:xfrm>
              <a:off x="4059" y="1253"/>
              <a:ext cx="9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/>
                <a:t>glass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13400" y="1371600"/>
            <a:ext cx="2303463" cy="1008063"/>
            <a:chOff x="3560" y="2296"/>
            <a:chExt cx="1451" cy="635"/>
          </a:xfrm>
        </p:grpSpPr>
        <p:sp>
          <p:nvSpPr>
            <p:cNvPr id="9231" name="Rectangle 11"/>
            <p:cNvSpPr>
              <a:spLocks noChangeArrowheads="1"/>
            </p:cNvSpPr>
            <p:nvPr/>
          </p:nvSpPr>
          <p:spPr bwMode="auto">
            <a:xfrm>
              <a:off x="3560" y="2296"/>
              <a:ext cx="1451" cy="635"/>
            </a:xfrm>
            <a:prstGeom prst="rect">
              <a:avLst/>
            </a:prstGeom>
            <a:solidFill>
              <a:srgbClr val="E7D9B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32" name="Text Box 12"/>
            <p:cNvSpPr txBox="1">
              <a:spLocks noChangeArrowheads="1"/>
            </p:cNvSpPr>
            <p:nvPr/>
          </p:nvSpPr>
          <p:spPr bwMode="auto">
            <a:xfrm>
              <a:off x="3923" y="2432"/>
              <a:ext cx="9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/>
                <a:t>copper</a:t>
              </a:r>
            </a:p>
          </p:txBody>
        </p:sp>
      </p:grpSp>
      <p:sp>
        <p:nvSpPr>
          <p:cNvPr id="193550" name="Text Box 14"/>
          <p:cNvSpPr txBox="1">
            <a:spLocks noChangeArrowheads="1"/>
          </p:cNvSpPr>
          <p:nvPr/>
        </p:nvSpPr>
        <p:spPr bwMode="auto">
          <a:xfrm>
            <a:off x="4837113" y="1603375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996633"/>
                </a:solidFill>
              </a:rPr>
              <a:t>60</a:t>
            </a:r>
            <a:r>
              <a:rPr lang="en-GB" b="1">
                <a:solidFill>
                  <a:srgbClr val="996633"/>
                </a:solidFill>
                <a:cs typeface="Arial" pitchFamily="34" charset="0"/>
              </a:rPr>
              <a:t>°C</a:t>
            </a:r>
          </a:p>
        </p:txBody>
      </p:sp>
      <p:sp>
        <p:nvSpPr>
          <p:cNvPr id="193551" name="Text Box 15"/>
          <p:cNvSpPr txBox="1">
            <a:spLocks noChangeArrowheads="1"/>
          </p:cNvSpPr>
          <p:nvPr/>
        </p:nvSpPr>
        <p:spPr bwMode="auto">
          <a:xfrm>
            <a:off x="7948613" y="1603375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006600"/>
                </a:solidFill>
              </a:rPr>
              <a:t>20</a:t>
            </a:r>
            <a:r>
              <a:rPr lang="en-GB" b="1">
                <a:solidFill>
                  <a:srgbClr val="006600"/>
                </a:solidFill>
                <a:cs typeface="Arial" pitchFamily="34" charset="0"/>
              </a:rPr>
              <a:t>°C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061075" y="1355725"/>
            <a:ext cx="1441450" cy="1008063"/>
            <a:chOff x="2925" y="3385"/>
            <a:chExt cx="908" cy="635"/>
          </a:xfrm>
        </p:grpSpPr>
        <p:sp>
          <p:nvSpPr>
            <p:cNvPr id="9229" name="Rectangle 17"/>
            <p:cNvSpPr>
              <a:spLocks noChangeArrowheads="1"/>
            </p:cNvSpPr>
            <p:nvPr/>
          </p:nvSpPr>
          <p:spPr bwMode="auto">
            <a:xfrm>
              <a:off x="2925" y="3385"/>
              <a:ext cx="908" cy="635"/>
            </a:xfrm>
            <a:prstGeom prst="rect">
              <a:avLst/>
            </a:prstGeom>
            <a:solidFill>
              <a:srgbClr val="E7D9B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30" name="Text Box 18"/>
            <p:cNvSpPr txBox="1">
              <a:spLocks noChangeArrowheads="1"/>
            </p:cNvSpPr>
            <p:nvPr/>
          </p:nvSpPr>
          <p:spPr bwMode="auto">
            <a:xfrm>
              <a:off x="3016" y="3521"/>
              <a:ext cx="7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/>
                <a:t>copper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046788" y="987425"/>
            <a:ext cx="1441450" cy="1800225"/>
            <a:chOff x="4286" y="3022"/>
            <a:chExt cx="908" cy="1134"/>
          </a:xfrm>
        </p:grpSpPr>
        <p:sp>
          <p:nvSpPr>
            <p:cNvPr id="9227" name="Rectangle 21"/>
            <p:cNvSpPr>
              <a:spLocks noChangeArrowheads="1"/>
            </p:cNvSpPr>
            <p:nvPr/>
          </p:nvSpPr>
          <p:spPr bwMode="auto">
            <a:xfrm>
              <a:off x="4286" y="3022"/>
              <a:ext cx="908" cy="1134"/>
            </a:xfrm>
            <a:prstGeom prst="rect">
              <a:avLst/>
            </a:prstGeom>
            <a:solidFill>
              <a:srgbClr val="E7D9B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28" name="Text Box 22"/>
            <p:cNvSpPr txBox="1">
              <a:spLocks noChangeArrowheads="1"/>
            </p:cNvSpPr>
            <p:nvPr/>
          </p:nvSpPr>
          <p:spPr bwMode="auto">
            <a:xfrm>
              <a:off x="4377" y="3430"/>
              <a:ext cx="771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/>
                <a:t>copper</a:t>
              </a:r>
            </a:p>
          </p:txBody>
        </p:sp>
      </p:grpSp>
      <p:sp>
        <p:nvSpPr>
          <p:cNvPr id="193561" name="Text Box 25"/>
          <p:cNvSpPr txBox="1">
            <a:spLocks noChangeArrowheads="1"/>
          </p:cNvSpPr>
          <p:nvPr/>
        </p:nvSpPr>
        <p:spPr bwMode="auto">
          <a:xfrm>
            <a:off x="4913313" y="1601788"/>
            <a:ext cx="935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100</a:t>
            </a:r>
            <a:r>
              <a:rPr lang="en-GB" b="1">
                <a:solidFill>
                  <a:srgbClr val="FF0000"/>
                </a:solidFill>
                <a:cs typeface="Arial" pitchFamily="34" charset="0"/>
              </a:rPr>
              <a:t>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0" grpId="0"/>
      <p:bldP spid="193550" grpId="1"/>
      <p:bldP spid="193551" grpId="0"/>
      <p:bldP spid="1935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Finding the best conductor</a:t>
            </a:r>
            <a:endParaRPr lang="en-GB" sz="4000" b="1" smtClean="0">
              <a:solidFill>
                <a:schemeClr val="tx1"/>
              </a:solidFill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11638" y="1125538"/>
            <a:ext cx="4537075" cy="4895850"/>
          </a:xfrm>
        </p:spPr>
        <p:txBody>
          <a:bodyPr/>
          <a:lstStyle/>
          <a:p>
            <a:pPr marL="266700" indent="-266700" eaLnBrk="1" hangingPunct="1">
              <a:lnSpc>
                <a:spcPct val="80000"/>
              </a:lnSpc>
              <a:tabLst>
                <a:tab pos="266700" algn="l"/>
              </a:tabLst>
            </a:pPr>
            <a:r>
              <a:rPr lang="en-US" sz="2400" smtClean="0"/>
              <a:t>All the rods have the same length and cross-sectional area.</a:t>
            </a:r>
          </a:p>
          <a:p>
            <a:pPr marL="266700" indent="-266700" eaLnBrk="1" hangingPunct="1">
              <a:lnSpc>
                <a:spcPct val="80000"/>
              </a:lnSpc>
              <a:tabLst>
                <a:tab pos="266700" algn="l"/>
              </a:tabLst>
            </a:pPr>
            <a:r>
              <a:rPr lang="en-US" sz="2400" smtClean="0"/>
              <a:t>They are all heated equally at one end with the bunsen burner.</a:t>
            </a:r>
          </a:p>
          <a:p>
            <a:pPr marL="266700" indent="-266700" eaLnBrk="1" hangingPunct="1">
              <a:lnSpc>
                <a:spcPct val="80000"/>
              </a:lnSpc>
              <a:tabLst>
                <a:tab pos="266700" algn="l"/>
              </a:tabLst>
            </a:pPr>
            <a:r>
              <a:rPr lang="en-US" sz="2400" smtClean="0"/>
              <a:t>When the other end of a rod reaches a certain temperature the paraffin wax melts and the match stick falls off.</a:t>
            </a:r>
          </a:p>
          <a:p>
            <a:pPr marL="266700" indent="-266700" eaLnBrk="1" hangingPunct="1">
              <a:lnSpc>
                <a:spcPct val="80000"/>
              </a:lnSpc>
              <a:tabLst>
                <a:tab pos="266700" algn="l"/>
              </a:tabLst>
            </a:pPr>
            <a:r>
              <a:rPr lang="en-US" sz="2400" smtClean="0"/>
              <a:t>A match stick will fall off the best conductor first.</a:t>
            </a:r>
          </a:p>
          <a:p>
            <a:pPr marL="266700" indent="-266700" eaLnBrk="1" hangingPunct="1">
              <a:lnSpc>
                <a:spcPct val="80000"/>
              </a:lnSpc>
              <a:tabLst>
                <a:tab pos="266700" algn="l"/>
              </a:tabLst>
            </a:pPr>
            <a:r>
              <a:rPr lang="en-US" sz="2400" smtClean="0"/>
              <a:t>This should be the rod made of copper.</a:t>
            </a:r>
            <a:endParaRPr lang="en-GB" sz="2400" smtClean="0"/>
          </a:p>
        </p:txBody>
      </p:sp>
      <p:pic>
        <p:nvPicPr>
          <p:cNvPr id="132100" name="Picture 4" descr="DuncanConductivityComparison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25538"/>
            <a:ext cx="4105275" cy="3084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2350</Words>
  <Application>Microsoft Office PowerPoint</Application>
  <PresentationFormat>On-screen Show (4:3)</PresentationFormat>
  <Paragraphs>459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Times New Roman</vt:lpstr>
      <vt:lpstr>Default Design</vt:lpstr>
      <vt:lpstr>HEAT TRANSFER</vt:lpstr>
      <vt:lpstr>Specification</vt:lpstr>
      <vt:lpstr>Thermal energy</vt:lpstr>
      <vt:lpstr>Thermal Conduction</vt:lpstr>
      <vt:lpstr>Thermal Conduction by molecules</vt:lpstr>
      <vt:lpstr>Conduction through metals</vt:lpstr>
      <vt:lpstr>Keeping warm with clothing</vt:lpstr>
      <vt:lpstr>Rate of thermal transfer</vt:lpstr>
      <vt:lpstr>Finding the best conductor</vt:lpstr>
      <vt:lpstr>Comparing brass &amp; wood</vt:lpstr>
      <vt:lpstr>Water - a poor conductor</vt:lpstr>
      <vt:lpstr>Air - a good insulator</vt:lpstr>
      <vt:lpstr>Question 1</vt:lpstr>
      <vt:lpstr>Question 1</vt:lpstr>
      <vt:lpstr>Question 2</vt:lpstr>
      <vt:lpstr>Question 3</vt:lpstr>
      <vt:lpstr>Convection</vt:lpstr>
      <vt:lpstr>Convection currents</vt:lpstr>
      <vt:lpstr>Convection in water</vt:lpstr>
      <vt:lpstr>Heating a room by convection</vt:lpstr>
      <vt:lpstr>Simple house water heating system</vt:lpstr>
      <vt:lpstr>Engine water cooling system</vt:lpstr>
      <vt:lpstr>Thermals</vt:lpstr>
      <vt:lpstr>Sea and land breezes</vt:lpstr>
      <vt:lpstr>Simple mine ventilation</vt:lpstr>
      <vt:lpstr>Question 1</vt:lpstr>
      <vt:lpstr>Question 1</vt:lpstr>
      <vt:lpstr>Question 2</vt:lpstr>
      <vt:lpstr>Thermal Radiation</vt:lpstr>
      <vt:lpstr>Detecting thermal radiation</vt:lpstr>
      <vt:lpstr>Thermal radiation &amp; temperature</vt:lpstr>
      <vt:lpstr>Surface and emission</vt:lpstr>
      <vt:lpstr>Absorption &amp; Reflection </vt:lpstr>
      <vt:lpstr>Silvered surfaces</vt:lpstr>
      <vt:lpstr>Question 1</vt:lpstr>
      <vt:lpstr>Question 1</vt:lpstr>
      <vt:lpstr>Question 2</vt:lpstr>
      <vt:lpstr>Heat losses from a house</vt:lpstr>
      <vt:lpstr>How heat losses are reduced</vt:lpstr>
      <vt:lpstr>Heating a room using a water radiator</vt:lpstr>
      <vt:lpstr>Reducing heat transfer using a vacuum flask</vt:lpstr>
      <vt:lpstr>Question 1</vt:lpstr>
      <vt:lpstr>Question 1</vt:lpstr>
      <vt:lpstr>Question 2</vt:lpstr>
      <vt:lpstr>Question 2</vt:lpstr>
    </vt:vector>
  </TitlesOfParts>
  <Company>St Georges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Georges College</dc:creator>
  <cp:lastModifiedBy>Teacher E-Solutions</cp:lastModifiedBy>
  <cp:revision>165</cp:revision>
  <dcterms:created xsi:type="dcterms:W3CDTF">2008-08-15T17:24:00Z</dcterms:created>
  <dcterms:modified xsi:type="dcterms:W3CDTF">2019-01-18T17:11:51Z</dcterms:modified>
</cp:coreProperties>
</file>