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56" r:id="rId2"/>
    <p:sldId id="262" r:id="rId3"/>
    <p:sldId id="257" r:id="rId4"/>
    <p:sldId id="258" r:id="rId5"/>
    <p:sldId id="310" r:id="rId6"/>
    <p:sldId id="311" r:id="rId7"/>
    <p:sldId id="312" r:id="rId8"/>
    <p:sldId id="313" r:id="rId9"/>
    <p:sldId id="314" r:id="rId10"/>
    <p:sldId id="322" r:id="rId11"/>
    <p:sldId id="316" r:id="rId12"/>
    <p:sldId id="264" r:id="rId13"/>
    <p:sldId id="317" r:id="rId14"/>
    <p:sldId id="261" r:id="rId15"/>
    <p:sldId id="273" r:id="rId16"/>
    <p:sldId id="259" r:id="rId17"/>
    <p:sldId id="260" r:id="rId18"/>
    <p:sldId id="274" r:id="rId19"/>
    <p:sldId id="275" r:id="rId20"/>
    <p:sldId id="276" r:id="rId21"/>
    <p:sldId id="318" r:id="rId22"/>
    <p:sldId id="319" r:id="rId23"/>
    <p:sldId id="265" r:id="rId24"/>
    <p:sldId id="277" r:id="rId25"/>
    <p:sldId id="268" r:id="rId26"/>
    <p:sldId id="266" r:id="rId27"/>
    <p:sldId id="278" r:id="rId28"/>
    <p:sldId id="267" r:id="rId29"/>
    <p:sldId id="279" r:id="rId30"/>
    <p:sldId id="263" r:id="rId31"/>
    <p:sldId id="280" r:id="rId32"/>
    <p:sldId id="281" r:id="rId33"/>
    <p:sldId id="282" r:id="rId34"/>
    <p:sldId id="269" r:id="rId35"/>
    <p:sldId id="270" r:id="rId36"/>
    <p:sldId id="271" r:id="rId37"/>
    <p:sldId id="272" r:id="rId38"/>
    <p:sldId id="289" r:id="rId39"/>
    <p:sldId id="290" r:id="rId40"/>
    <p:sldId id="283" r:id="rId41"/>
    <p:sldId id="321" r:id="rId42"/>
    <p:sldId id="320" r:id="rId43"/>
    <p:sldId id="323" r:id="rId44"/>
    <p:sldId id="291" r:id="rId45"/>
    <p:sldId id="324" r:id="rId46"/>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99"/>
    <a:srgbClr val="6600CC"/>
    <a:srgbClr val="008000"/>
    <a:srgbClr val="000099"/>
    <a:srgbClr val="0000CC"/>
    <a:srgbClr val="000000"/>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06" autoAdjust="0"/>
    <p:restoredTop sz="93824" autoAdjust="0"/>
  </p:normalViewPr>
  <p:slideViewPr>
    <p:cSldViewPr>
      <p:cViewPr>
        <p:scale>
          <a:sx n="50" d="100"/>
          <a:sy n="50" d="100"/>
        </p:scale>
        <p:origin x="-552" y="-5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88" y="4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4"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 Id="rId4" Type="http://schemas.openxmlformats.org/officeDocument/2006/relationships/image" Target="../media/image40.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4" Type="http://schemas.openxmlformats.org/officeDocument/2006/relationships/image" Target="../media/image4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lvl1pPr>
          </a:lstStyle>
          <a:p>
            <a:pPr>
              <a:defRPr/>
            </a:pPr>
            <a:endParaRPr lang="en-US"/>
          </a:p>
        </p:txBody>
      </p:sp>
      <p:sp>
        <p:nvSpPr>
          <p:cNvPr id="686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vl1pPr>
          </a:lstStyle>
          <a:p>
            <a:pPr>
              <a:defRPr/>
            </a:pPr>
            <a:endParaRPr lang="en-US"/>
          </a:p>
        </p:txBody>
      </p:sp>
      <p:sp>
        <p:nvSpPr>
          <p:cNvPr id="686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lvl1pPr>
          </a:lstStyle>
          <a:p>
            <a:pPr>
              <a:defRPr/>
            </a:pPr>
            <a:endParaRPr lang="en-US"/>
          </a:p>
        </p:txBody>
      </p:sp>
      <p:sp>
        <p:nvSpPr>
          <p:cNvPr id="686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pPr>
              <a:defRPr/>
            </a:pPr>
            <a:fld id="{EAF4F8AA-9D7D-4B8E-89B7-4CEFD6E86272}" type="slidenum">
              <a:rPr lang="en-US"/>
              <a:pPr>
                <a:defRPr/>
              </a:pPr>
              <a:t>‹#›</a:t>
            </a:fld>
            <a:endParaRPr lang="en-US"/>
          </a:p>
        </p:txBody>
      </p:sp>
    </p:spTree>
    <p:extLst>
      <p:ext uri="{BB962C8B-B14F-4D97-AF65-F5344CB8AC3E}">
        <p14:creationId xmlns:p14="http://schemas.microsoft.com/office/powerpoint/2010/main" val="1804569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46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mtClean="0">
                <a:latin typeface="Times New Roman" pitchFamily="18" charset="0"/>
              </a:rPr>
              <a:t>Say:</a:t>
            </a:r>
          </a:p>
          <a:p>
            <a:r>
              <a:rPr lang="en-US" smtClean="0">
                <a:latin typeface="Times New Roman" pitchFamily="18" charset="0"/>
              </a:rPr>
              <a:t> Decimals, Numbers and number sense</a:t>
            </a:r>
          </a:p>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5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270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7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1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89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294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397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3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B3831D8-C886-40E1-98A3-6B633E30AD12}" type="slidenum">
              <a:rPr lang="en-US"/>
              <a:pPr>
                <a:defRPr/>
              </a:pPr>
              <a:t>‹#›</a:t>
            </a:fld>
            <a:endParaRPr lang="en-US"/>
          </a:p>
        </p:txBody>
      </p:sp>
    </p:spTree>
    <p:extLst>
      <p:ext uri="{BB962C8B-B14F-4D97-AF65-F5344CB8AC3E}">
        <p14:creationId xmlns:p14="http://schemas.microsoft.com/office/powerpoint/2010/main" val="2620087637"/>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BC23048-7541-473C-93CE-3B042FDB60BA}" type="slidenum">
              <a:rPr lang="en-US"/>
              <a:pPr>
                <a:defRPr/>
              </a:pPr>
              <a:t>‹#›</a:t>
            </a:fld>
            <a:endParaRPr lang="en-US"/>
          </a:p>
        </p:txBody>
      </p:sp>
    </p:spTree>
    <p:extLst>
      <p:ext uri="{BB962C8B-B14F-4D97-AF65-F5344CB8AC3E}">
        <p14:creationId xmlns:p14="http://schemas.microsoft.com/office/powerpoint/2010/main" val="84883255"/>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970FD38-7967-44FC-BE86-8E22607C5239}" type="slidenum">
              <a:rPr lang="en-US"/>
              <a:pPr>
                <a:defRPr/>
              </a:pPr>
              <a:t>‹#›</a:t>
            </a:fld>
            <a:endParaRPr lang="en-US"/>
          </a:p>
        </p:txBody>
      </p:sp>
    </p:spTree>
    <p:extLst>
      <p:ext uri="{BB962C8B-B14F-4D97-AF65-F5344CB8AC3E}">
        <p14:creationId xmlns:p14="http://schemas.microsoft.com/office/powerpoint/2010/main" val="4045462689"/>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A9F9879-908C-4008-A4DD-62CCCD76E527}" type="slidenum">
              <a:rPr lang="en-US"/>
              <a:pPr>
                <a:defRPr/>
              </a:pPr>
              <a:t>‹#›</a:t>
            </a:fld>
            <a:endParaRPr lang="en-US"/>
          </a:p>
        </p:txBody>
      </p:sp>
    </p:spTree>
    <p:extLst>
      <p:ext uri="{BB962C8B-B14F-4D97-AF65-F5344CB8AC3E}">
        <p14:creationId xmlns:p14="http://schemas.microsoft.com/office/powerpoint/2010/main" val="262238391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0D6AAD8-1B81-46B8-9051-11F2FBE20663}" type="slidenum">
              <a:rPr lang="en-US"/>
              <a:pPr>
                <a:defRPr/>
              </a:pPr>
              <a:t>‹#›</a:t>
            </a:fld>
            <a:endParaRPr lang="en-US"/>
          </a:p>
        </p:txBody>
      </p:sp>
    </p:spTree>
    <p:extLst>
      <p:ext uri="{BB962C8B-B14F-4D97-AF65-F5344CB8AC3E}">
        <p14:creationId xmlns:p14="http://schemas.microsoft.com/office/powerpoint/2010/main" val="3335757916"/>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B80CB6-2420-484A-9B3E-7428085C3B48}" type="slidenum">
              <a:rPr lang="en-US"/>
              <a:pPr>
                <a:defRPr/>
              </a:pPr>
              <a:t>‹#›</a:t>
            </a:fld>
            <a:endParaRPr lang="en-US"/>
          </a:p>
        </p:txBody>
      </p:sp>
    </p:spTree>
    <p:extLst>
      <p:ext uri="{BB962C8B-B14F-4D97-AF65-F5344CB8AC3E}">
        <p14:creationId xmlns:p14="http://schemas.microsoft.com/office/powerpoint/2010/main" val="138241015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5A74E2A-33FF-4235-B390-840CB72AD168}" type="slidenum">
              <a:rPr lang="en-US"/>
              <a:pPr>
                <a:defRPr/>
              </a:pPr>
              <a:t>‹#›</a:t>
            </a:fld>
            <a:endParaRPr lang="en-US"/>
          </a:p>
        </p:txBody>
      </p:sp>
    </p:spTree>
    <p:extLst>
      <p:ext uri="{BB962C8B-B14F-4D97-AF65-F5344CB8AC3E}">
        <p14:creationId xmlns:p14="http://schemas.microsoft.com/office/powerpoint/2010/main" val="2955612385"/>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FE024D9-2F37-4C0B-B44A-D6FA59FB1834}" type="slidenum">
              <a:rPr lang="en-US"/>
              <a:pPr>
                <a:defRPr/>
              </a:pPr>
              <a:t>‹#›</a:t>
            </a:fld>
            <a:endParaRPr lang="en-US"/>
          </a:p>
        </p:txBody>
      </p:sp>
    </p:spTree>
    <p:extLst>
      <p:ext uri="{BB962C8B-B14F-4D97-AF65-F5344CB8AC3E}">
        <p14:creationId xmlns:p14="http://schemas.microsoft.com/office/powerpoint/2010/main" val="3294603582"/>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6B0DCE78-86D2-453D-BD42-50D600C476E9}" type="slidenum">
              <a:rPr lang="en-US"/>
              <a:pPr>
                <a:defRPr/>
              </a:pPr>
              <a:t>‹#›</a:t>
            </a:fld>
            <a:endParaRPr lang="en-US"/>
          </a:p>
        </p:txBody>
      </p:sp>
    </p:spTree>
    <p:extLst>
      <p:ext uri="{BB962C8B-B14F-4D97-AF65-F5344CB8AC3E}">
        <p14:creationId xmlns:p14="http://schemas.microsoft.com/office/powerpoint/2010/main" val="1277085484"/>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4485844-BA83-4072-A071-744610C9AE44}" type="slidenum">
              <a:rPr lang="en-US"/>
              <a:pPr>
                <a:defRPr/>
              </a:pPr>
              <a:t>‹#›</a:t>
            </a:fld>
            <a:endParaRPr lang="en-US"/>
          </a:p>
        </p:txBody>
      </p:sp>
    </p:spTree>
    <p:extLst>
      <p:ext uri="{BB962C8B-B14F-4D97-AF65-F5344CB8AC3E}">
        <p14:creationId xmlns:p14="http://schemas.microsoft.com/office/powerpoint/2010/main" val="2692090681"/>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03F5A71-7BBE-450D-8EED-22499E08E79F}" type="slidenum">
              <a:rPr lang="en-US"/>
              <a:pPr>
                <a:defRPr/>
              </a:pPr>
              <a:t>‹#›</a:t>
            </a:fld>
            <a:endParaRPr lang="en-US"/>
          </a:p>
        </p:txBody>
      </p:sp>
    </p:spTree>
    <p:extLst>
      <p:ext uri="{BB962C8B-B14F-4D97-AF65-F5344CB8AC3E}">
        <p14:creationId xmlns:p14="http://schemas.microsoft.com/office/powerpoint/2010/main" val="4051673"/>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a:defRPr/>
            </a:pPr>
            <a:fld id="{31C8E8A5-FA7B-4911-9E4B-BD8DF7FB89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4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slide" Target="slide1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slide" Target="slide12.x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5.bin"/><Relationship Id="rId3" Type="http://schemas.openxmlformats.org/officeDocument/2006/relationships/audio" Target="../media/audio2.wav"/><Relationship Id="rId7" Type="http://schemas.openxmlformats.org/officeDocument/2006/relationships/oleObject" Target="../embeddings/oleObject2.bin"/><Relationship Id="rId12" Type="http://schemas.openxmlformats.org/officeDocument/2006/relationships/image" Target="../media/image9.wmf"/><Relationship Id="rId17" Type="http://schemas.openxmlformats.org/officeDocument/2006/relationships/slide" Target="slide11.xml"/><Relationship Id="rId2" Type="http://schemas.openxmlformats.org/officeDocument/2006/relationships/slideLayout" Target="../slideLayouts/slideLayout7.xml"/><Relationship Id="rId16" Type="http://schemas.openxmlformats.org/officeDocument/2006/relationships/image" Target="../media/image1.jpeg"/><Relationship Id="rId1" Type="http://schemas.openxmlformats.org/officeDocument/2006/relationships/vmlDrawing" Target="../drawings/vmlDrawing2.vml"/><Relationship Id="rId6" Type="http://schemas.openxmlformats.org/officeDocument/2006/relationships/audio" Target="../media/audio5.wav"/><Relationship Id="rId11" Type="http://schemas.openxmlformats.org/officeDocument/2006/relationships/oleObject" Target="../embeddings/oleObject4.bin"/><Relationship Id="rId5" Type="http://schemas.openxmlformats.org/officeDocument/2006/relationships/audio" Target="../media/audio4.wav"/><Relationship Id="rId15" Type="http://schemas.openxmlformats.org/officeDocument/2006/relationships/slide" Target="slide13.xml"/><Relationship Id="rId10" Type="http://schemas.openxmlformats.org/officeDocument/2006/relationships/image" Target="../media/image8.wmf"/><Relationship Id="rId4" Type="http://schemas.openxmlformats.org/officeDocument/2006/relationships/audio" Target="../media/audio3.wav"/><Relationship Id="rId9" Type="http://schemas.openxmlformats.org/officeDocument/2006/relationships/oleObject" Target="../embeddings/oleObject3.bin"/><Relationship Id="rId1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4.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notesSlide" Target="../notesSlides/notesSlide2.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audio" Target="../media/audio7.wav"/><Relationship Id="rId10" Type="http://schemas.openxmlformats.org/officeDocument/2006/relationships/slide" Target="slide13.xml"/><Relationship Id="rId4" Type="http://schemas.openxmlformats.org/officeDocument/2006/relationships/audio" Target="../media/audio6.wav"/><Relationship Id="rId9"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2.emf"/><Relationship Id="rId10" Type="http://schemas.openxmlformats.org/officeDocument/2006/relationships/slide" Target="slide14.xml"/><Relationship Id="rId4" Type="http://schemas.openxmlformats.org/officeDocument/2006/relationships/oleObject" Target="../embeddings/oleObject7.bin"/><Relationship Id="rId9"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4.xml"/><Relationship Id="rId7" Type="http://schemas.openxmlformats.org/officeDocument/2006/relationships/slide" Target="slide17.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5.jpeg"/><Relationship Id="rId5" Type="http://schemas.openxmlformats.org/officeDocument/2006/relationships/image" Target="../media/image14.emf"/><Relationship Id="rId4" Type="http://schemas.openxmlformats.org/officeDocument/2006/relationships/oleObject" Target="../embeddings/oleObject9.bin"/><Relationship Id="rId9" Type="http://schemas.openxmlformats.org/officeDocument/2006/relationships/slide" Target="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5.xml"/><Relationship Id="rId7" Type="http://schemas.openxmlformats.org/officeDocument/2006/relationships/slide" Target="slide18.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6.emf"/><Relationship Id="rId5" Type="http://schemas.openxmlformats.org/officeDocument/2006/relationships/oleObject" Target="../embeddings/oleObject10.bin"/><Relationship Id="rId4" Type="http://schemas.openxmlformats.org/officeDocument/2006/relationships/image" Target="../media/image17.png"/><Relationship Id="rId9"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notesSlide" Target="../notesSlides/notesSlide6.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slide" Target="slide19.x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7.xml"/><Relationship Id="rId7" Type="http://schemas.openxmlformats.org/officeDocument/2006/relationships/slide" Target="slide20.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12.bin"/><Relationship Id="rId9"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8.xml"/><Relationship Id="rId7" Type="http://schemas.openxmlformats.org/officeDocument/2006/relationships/slide" Target="slide21.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13.bin"/><Relationship Id="rId9" Type="http://schemas.openxmlformats.org/officeDocument/2006/relationships/slide" Target="slide19.xml"/></Relationships>
</file>

<file path=ppt/slides/_rels/slide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oleObject" Target="../embeddings/oleObject14.bin"/><Relationship Id="rId7" Type="http://schemas.openxmlformats.org/officeDocument/2006/relationships/slide" Target="slide22.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4.emf"/><Relationship Id="rId5" Type="http://schemas.openxmlformats.org/officeDocument/2006/relationships/oleObject" Target="../embeddings/oleObject15.bin"/><Relationship Id="rId4" Type="http://schemas.openxmlformats.org/officeDocument/2006/relationships/image" Target="../media/image23.emf"/><Relationship Id="rId9" Type="http://schemas.openxmlformats.org/officeDocument/2006/relationships/slide" Target="slide20.xml"/></Relationships>
</file>

<file path=ppt/slides/_rels/slide22.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slide" Target="slide21.xml"/><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8.wmf"/><Relationship Id="rId11" Type="http://schemas.openxmlformats.org/officeDocument/2006/relationships/slide" Target="slide23.xml"/><Relationship Id="rId5" Type="http://schemas.openxmlformats.org/officeDocument/2006/relationships/oleObject" Target="../embeddings/oleObject1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notesSlide" Target="../notesSlides/notesSlide9.xml"/><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1.bin"/><Relationship Id="rId5" Type="http://schemas.openxmlformats.org/officeDocument/2006/relationships/image" Target="../media/image25.emf"/><Relationship Id="rId10" Type="http://schemas.openxmlformats.org/officeDocument/2006/relationships/slide" Target="slide22.xml"/><Relationship Id="rId4" Type="http://schemas.openxmlformats.org/officeDocument/2006/relationships/oleObject" Target="../embeddings/oleObject20.bin"/><Relationship Id="rId9" Type="http://schemas.openxmlformats.org/officeDocument/2006/relationships/image" Target="../media/image1.jpeg"/></Relationships>
</file>

<file path=ppt/slides/_rels/slide2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notesSlide" Target="../notesSlides/notesSlide10.xml"/><Relationship Id="rId7"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27.emf"/><Relationship Id="rId10" Type="http://schemas.openxmlformats.org/officeDocument/2006/relationships/slide" Target="slide23.xml"/><Relationship Id="rId4" Type="http://schemas.openxmlformats.org/officeDocument/2006/relationships/oleObject" Target="../embeddings/oleObject22.bin"/><Relationship Id="rId9" Type="http://schemas.openxmlformats.org/officeDocument/2006/relationships/image" Target="../media/image1.jpe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1.jpeg"/><Relationship Id="rId3" Type="http://schemas.openxmlformats.org/officeDocument/2006/relationships/notesSlide" Target="../notesSlides/notesSlide11.xml"/><Relationship Id="rId7" Type="http://schemas.openxmlformats.org/officeDocument/2006/relationships/image" Target="../media/image26.emf"/><Relationship Id="rId12" Type="http://schemas.openxmlformats.org/officeDocument/2006/relationships/slide" Target="slide26.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5.bin"/><Relationship Id="rId11" Type="http://schemas.openxmlformats.org/officeDocument/2006/relationships/image" Target="../media/image28.emf"/><Relationship Id="rId5" Type="http://schemas.openxmlformats.org/officeDocument/2006/relationships/image" Target="../media/image25.e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27.emf"/><Relationship Id="rId14" Type="http://schemas.openxmlformats.org/officeDocument/2006/relationships/slide" Target="slide24.xml"/></Relationships>
</file>

<file path=ppt/slides/_rels/slide2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12.xml"/><Relationship Id="rId7" Type="http://schemas.openxmlformats.org/officeDocument/2006/relationships/slide" Target="slide25.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slide" Target="slide27.xml"/><Relationship Id="rId5" Type="http://schemas.openxmlformats.org/officeDocument/2006/relationships/image" Target="../media/image29.emf"/><Relationship Id="rId4" Type="http://schemas.openxmlformats.org/officeDocument/2006/relationships/oleObject" Target="../embeddings/oleObject28.bin"/></Relationships>
</file>

<file path=ppt/slides/_rels/slide2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notesSlide" Target="../notesSlides/notesSlide13.xml"/><Relationship Id="rId7" Type="http://schemas.openxmlformats.org/officeDocument/2006/relationships/slide" Target="slide28.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hyperlink" Target="Lynda's%20cd/MATH%20PROJECTS/Decimals/slide%2027.wav" TargetMode="External"/><Relationship Id="rId5" Type="http://schemas.openxmlformats.org/officeDocument/2006/relationships/image" Target="../media/image29.emf"/><Relationship Id="rId4" Type="http://schemas.openxmlformats.org/officeDocument/2006/relationships/oleObject" Target="../embeddings/oleObject29.bin"/><Relationship Id="rId9" Type="http://schemas.openxmlformats.org/officeDocument/2006/relationships/image" Target="../media/image1.jpeg"/></Relationships>
</file>

<file path=ppt/slides/_rels/slide2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14.xml"/><Relationship Id="rId7" Type="http://schemas.openxmlformats.org/officeDocument/2006/relationships/slide" Target="slide27.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slide" Target="slide29.xml"/><Relationship Id="rId5" Type="http://schemas.openxmlformats.org/officeDocument/2006/relationships/image" Target="../media/image30.emf"/><Relationship Id="rId4" Type="http://schemas.openxmlformats.org/officeDocument/2006/relationships/oleObject" Target="../embeddings/oleObject30.bin"/></Relationships>
</file>

<file path=ppt/slides/_rels/slide2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notesSlide" Target="../notesSlides/notesSlide15.xml"/><Relationship Id="rId7" Type="http://schemas.openxmlformats.org/officeDocument/2006/relationships/slide" Target="slide30.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hyperlink" Target="Lynda's%20cd/MATH%20PROJECTS/Decimals/slide%2029.wav" TargetMode="External"/><Relationship Id="rId5" Type="http://schemas.openxmlformats.org/officeDocument/2006/relationships/image" Target="../media/image30.emf"/><Relationship Id="rId4" Type="http://schemas.openxmlformats.org/officeDocument/2006/relationships/oleObject" Target="../embeddings/oleObject31.bin"/><Relationship Id="rId9"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16.xml"/><Relationship Id="rId7" Type="http://schemas.openxmlformats.org/officeDocument/2006/relationships/slide" Target="slide29.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slide" Target="slide31.xml"/><Relationship Id="rId5" Type="http://schemas.openxmlformats.org/officeDocument/2006/relationships/image" Target="../media/image31.emf"/><Relationship Id="rId4" Type="http://schemas.openxmlformats.org/officeDocument/2006/relationships/oleObject" Target="../embeddings/oleObject32.bin"/></Relationships>
</file>

<file path=ppt/slides/_rels/slide31.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notesSlide" Target="../notesSlides/notesSlide17.xml"/><Relationship Id="rId7" Type="http://schemas.openxmlformats.org/officeDocument/2006/relationships/hyperlink" Target="Lynda's%20cd/MATH%20PROJECTS/Decimals/slide%2031.wav" TargetMode="Externa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slide" Target="slide32.xml"/><Relationship Id="rId5" Type="http://schemas.openxmlformats.org/officeDocument/2006/relationships/image" Target="../media/image31.emf"/><Relationship Id="rId4" Type="http://schemas.openxmlformats.org/officeDocument/2006/relationships/oleObject" Target="../embeddings/oleObject33.bin"/><Relationship Id="rId9" Type="http://schemas.openxmlformats.org/officeDocument/2006/relationships/image" Target="../media/image1.jpeg"/></Relationships>
</file>

<file path=ppt/slides/_rels/slide3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18.xml"/><Relationship Id="rId7" Type="http://schemas.openxmlformats.org/officeDocument/2006/relationships/slide" Target="slide31.xm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slide" Target="slide33.xml"/><Relationship Id="rId5" Type="http://schemas.openxmlformats.org/officeDocument/2006/relationships/image" Target="../media/image32.emf"/><Relationship Id="rId4" Type="http://schemas.openxmlformats.org/officeDocument/2006/relationships/oleObject" Target="../embeddings/oleObject34.bin"/></Relationships>
</file>

<file path=ppt/slides/_rels/slide33.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notesSlide" Target="../notesSlides/notesSlide19.xml"/><Relationship Id="rId7" Type="http://schemas.openxmlformats.org/officeDocument/2006/relationships/hyperlink" Target="Lynda's%20cd/MATH%20PROJECTS/Decimals/slide%2033.wav" TargetMode="Externa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slide" Target="slide34.xml"/><Relationship Id="rId5" Type="http://schemas.openxmlformats.org/officeDocument/2006/relationships/image" Target="../media/image32.emf"/><Relationship Id="rId4" Type="http://schemas.openxmlformats.org/officeDocument/2006/relationships/oleObject" Target="../embeddings/oleObject35.bin"/><Relationship Id="rId9" Type="http://schemas.openxmlformats.org/officeDocument/2006/relationships/image" Target="../media/image1.jpeg"/></Relationships>
</file>

<file path=ppt/slides/_rels/slide3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20.xml"/><Relationship Id="rId7" Type="http://schemas.openxmlformats.org/officeDocument/2006/relationships/slide" Target="slide35.xml"/><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29.emf"/><Relationship Id="rId5" Type="http://schemas.openxmlformats.org/officeDocument/2006/relationships/oleObject" Target="../embeddings/oleObject36.bin"/><Relationship Id="rId4" Type="http://schemas.openxmlformats.org/officeDocument/2006/relationships/audio" Target="../media/audio8.wav"/><Relationship Id="rId9" Type="http://schemas.openxmlformats.org/officeDocument/2006/relationships/slide" Target="slide33.xml"/></Relationships>
</file>

<file path=ppt/slides/_rels/slide35.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21.xml"/><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29.emf"/><Relationship Id="rId11" Type="http://schemas.openxmlformats.org/officeDocument/2006/relationships/slide" Target="slide34.xml"/><Relationship Id="rId5" Type="http://schemas.openxmlformats.org/officeDocument/2006/relationships/oleObject" Target="../embeddings/oleObject37.bin"/><Relationship Id="rId10" Type="http://schemas.openxmlformats.org/officeDocument/2006/relationships/image" Target="../media/image1.jpeg"/><Relationship Id="rId4" Type="http://schemas.openxmlformats.org/officeDocument/2006/relationships/audio" Target="../media/audio9.wav"/><Relationship Id="rId9" Type="http://schemas.openxmlformats.org/officeDocument/2006/relationships/slide" Target="slide36.xml"/></Relationships>
</file>

<file path=ppt/slides/_rels/slide36.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slide" Target="slide35.xml"/><Relationship Id="rId3" Type="http://schemas.openxmlformats.org/officeDocument/2006/relationships/notesSlide" Target="../notesSlides/notesSlide22.xml"/><Relationship Id="rId7" Type="http://schemas.openxmlformats.org/officeDocument/2006/relationships/oleObject" Target="../embeddings/oleObject40.bin"/><Relationship Id="rId12"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34.emf"/><Relationship Id="rId11" Type="http://schemas.openxmlformats.org/officeDocument/2006/relationships/slide" Target="slide37.xml"/><Relationship Id="rId5" Type="http://schemas.openxmlformats.org/officeDocument/2006/relationships/oleObject" Target="../embeddings/oleObject39.bin"/><Relationship Id="rId10" Type="http://schemas.openxmlformats.org/officeDocument/2006/relationships/image" Target="../media/image36.emf"/><Relationship Id="rId4" Type="http://schemas.openxmlformats.org/officeDocument/2006/relationships/audio" Target="../media/audio10.wav"/><Relationship Id="rId9" Type="http://schemas.openxmlformats.org/officeDocument/2006/relationships/oleObject" Target="../embeddings/oleObject41.bin"/></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slide" Target="slide36.xml"/></Relationships>
</file>

<file path=ppt/slides/_rels/slide38.xml.rels><?xml version="1.0" encoding="UTF-8" standalone="yes"?>
<Relationships xmlns="http://schemas.openxmlformats.org/package/2006/relationships"><Relationship Id="rId8" Type="http://schemas.openxmlformats.org/officeDocument/2006/relationships/hyperlink" Target="Lynda's%20cd/MATH%20PROJECTS/Decimals/slide%2038.wav" TargetMode="External"/><Relationship Id="rId13" Type="http://schemas.openxmlformats.org/officeDocument/2006/relationships/slide" Target="slide39.xml"/><Relationship Id="rId3" Type="http://schemas.openxmlformats.org/officeDocument/2006/relationships/notesSlide" Target="../notesSlides/notesSlide24.xml"/><Relationship Id="rId7" Type="http://schemas.openxmlformats.org/officeDocument/2006/relationships/image" Target="../media/image38.emf"/><Relationship Id="rId12" Type="http://schemas.openxmlformats.org/officeDocument/2006/relationships/image" Target="../media/image40.e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43.bin"/><Relationship Id="rId11" Type="http://schemas.openxmlformats.org/officeDocument/2006/relationships/oleObject" Target="../embeddings/oleObject45.bin"/><Relationship Id="rId5" Type="http://schemas.openxmlformats.org/officeDocument/2006/relationships/image" Target="../media/image37.emf"/><Relationship Id="rId15" Type="http://schemas.openxmlformats.org/officeDocument/2006/relationships/slide" Target="slide37.xml"/><Relationship Id="rId10" Type="http://schemas.openxmlformats.org/officeDocument/2006/relationships/image" Target="../media/image39.emf"/><Relationship Id="rId4" Type="http://schemas.openxmlformats.org/officeDocument/2006/relationships/oleObject" Target="../embeddings/oleObject42.bin"/><Relationship Id="rId9" Type="http://schemas.openxmlformats.org/officeDocument/2006/relationships/oleObject" Target="../embeddings/oleObject44.bin"/><Relationship Id="rId1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slide" Target="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slide" Target="slide41.xml"/><Relationship Id="rId3" Type="http://schemas.openxmlformats.org/officeDocument/2006/relationships/notesSlide" Target="../notesSlides/notesSlide26.xml"/><Relationship Id="rId7" Type="http://schemas.openxmlformats.org/officeDocument/2006/relationships/image" Target="../media/image42.emf"/><Relationship Id="rId12" Type="http://schemas.openxmlformats.org/officeDocument/2006/relationships/hyperlink" Target="Lynda's%20cd/MATH%20PROJECTS/Decimals/slide%2040.wav" TargetMode="External"/><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47.bin"/><Relationship Id="rId11" Type="http://schemas.openxmlformats.org/officeDocument/2006/relationships/image" Target="../media/image44.emf"/><Relationship Id="rId5" Type="http://schemas.openxmlformats.org/officeDocument/2006/relationships/image" Target="../media/image41.emf"/><Relationship Id="rId15" Type="http://schemas.openxmlformats.org/officeDocument/2006/relationships/slide" Target="slide39.xml"/><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43.emf"/><Relationship Id="rId14" Type="http://schemas.openxmlformats.org/officeDocument/2006/relationships/image" Target="../media/image1.jpeg"/></Relationships>
</file>

<file path=ppt/slides/_rels/slide41.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hyperlink" Target="Lynda's%20cd/MATH%20PROJECTS/Decimals/decimal%20game%20tenths%20and%20hundredths.xls" TargetMode="Externa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slide" Target="slide42.xml"/><Relationship Id="rId5" Type="http://schemas.openxmlformats.org/officeDocument/2006/relationships/image" Target="../media/image45.wmf"/><Relationship Id="rId4" Type="http://schemas.openxmlformats.org/officeDocument/2006/relationships/oleObject" Target="../embeddings/oleObject50.bin"/></Relationships>
</file>

<file path=ppt/slides/_rels/slide42.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hyperlink" Target="Lynda's%20cd/MATH%20PROJECTS/Decimals/decimal%20game%20%20hundredths%20and%20thousandths.xls" TargetMode="Externa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slide" Target="slide43.xml"/><Relationship Id="rId5" Type="http://schemas.openxmlformats.org/officeDocument/2006/relationships/image" Target="../media/image45.wmf"/><Relationship Id="rId4" Type="http://schemas.openxmlformats.org/officeDocument/2006/relationships/oleObject" Target="../embeddings/oleObject51.bin"/></Relationships>
</file>

<file path=ppt/slides/_rels/slide43.xml.rels><?xml version="1.0" encoding="UTF-8" standalone="yes"?>
<Relationships xmlns="http://schemas.openxmlformats.org/package/2006/relationships"><Relationship Id="rId3" Type="http://schemas.openxmlformats.org/officeDocument/2006/relationships/hyperlink" Target="http://www.link-systems.com/exerciser/test_start.html" TargetMode="External"/><Relationship Id="rId7" Type="http://schemas.openxmlformats.org/officeDocument/2006/relationships/slide" Target="slide44.xml"/><Relationship Id="rId2" Type="http://schemas.openxmlformats.org/officeDocument/2006/relationships/hyperlink" Target="http://www.numeracyresources.co.uk/" TargetMode="Externa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slide" Target="slide42.xml"/><Relationship Id="rId4" Type="http://schemas.openxmlformats.org/officeDocument/2006/relationships/hyperlink" Target="http://www.glenbrook.k12.il.us/gbsmat/home/MIR.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0.xml"/><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slide" Target="slide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1.jpe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1.jpe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0.xml"/><Relationship Id="rId1" Type="http://schemas.openxmlformats.org/officeDocument/2006/relationships/slideLayout" Target="../slideLayouts/slideLayout7.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09600" y="990600"/>
            <a:ext cx="8001000"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9600"/>
              <a:t>Decimals</a:t>
            </a:r>
          </a:p>
          <a:p>
            <a:pPr>
              <a:spcBef>
                <a:spcPct val="50000"/>
              </a:spcBef>
            </a:pPr>
            <a:r>
              <a:rPr lang="en-US" sz="4400"/>
              <a:t>Numbers and Number Sense</a:t>
            </a:r>
          </a:p>
        </p:txBody>
      </p:sp>
      <p:sp>
        <p:nvSpPr>
          <p:cNvPr id="13315" name="Text Box 3"/>
          <p:cNvSpPr txBox="1">
            <a:spLocks noChangeArrowheads="1"/>
          </p:cNvSpPr>
          <p:nvPr/>
        </p:nvSpPr>
        <p:spPr bwMode="auto">
          <a:xfrm>
            <a:off x="838200" y="6248400"/>
            <a:ext cx="7391400" cy="33655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1600"/>
              <a:t>The buttons on each page will take you forward or backward</a:t>
            </a:r>
            <a:br>
              <a:rPr lang="en-US" sz="1600"/>
            </a:br>
            <a:r>
              <a:rPr lang="en-US" sz="1600"/>
              <a:t> when you left-click your mouse on them. </a:t>
            </a:r>
          </a:p>
        </p:txBody>
      </p:sp>
      <p:sp>
        <p:nvSpPr>
          <p:cNvPr id="13316" name="Text Box 5"/>
          <p:cNvSpPr txBox="1">
            <a:spLocks noChangeArrowheads="1"/>
          </p:cNvSpPr>
          <p:nvPr/>
        </p:nvSpPr>
        <p:spPr bwMode="auto">
          <a:xfrm>
            <a:off x="1981200" y="3886200"/>
            <a:ext cx="5143500" cy="8540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2000"/>
              <a:t>By Kathy Russo and Roberta Morse</a:t>
            </a:r>
          </a:p>
          <a:p>
            <a:pPr>
              <a:spcBef>
                <a:spcPct val="50000"/>
              </a:spcBef>
            </a:pPr>
            <a:r>
              <a:rPr lang="en-US" sz="2000"/>
              <a:t>Martin Luther King Jr. Elementary School</a:t>
            </a:r>
          </a:p>
        </p:txBody>
      </p:sp>
      <p:sp>
        <p:nvSpPr>
          <p:cNvPr id="13317" name="AutoShape 6" descr="Bouquet">
            <a:hlinkClick r:id="rId3" action="ppaction://hlinksldjump" highlightClick="1"/>
          </p:cNvPr>
          <p:cNvSpPr>
            <a:spLocks noChangeArrowheads="1"/>
          </p:cNvSpPr>
          <p:nvPr/>
        </p:nvSpPr>
        <p:spPr bwMode="auto">
          <a:xfrm>
            <a:off x="8001000" y="6019800"/>
            <a:ext cx="914400" cy="609600"/>
          </a:xfrm>
          <a:prstGeom prst="actionButtonForwardNext">
            <a:avLst/>
          </a:prstGeom>
          <a:blipFill dpi="0" rotWithShape="0">
            <a:blip r:embed="rId4"/>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AutoShape 7" descr="Bouquet">
            <a:hlinkClick r:id="" action="ppaction://hlinkshowjump?jump=firstslide" highlightClick="1"/>
          </p:cNvPr>
          <p:cNvSpPr>
            <a:spLocks noChangeArrowheads="1"/>
          </p:cNvSpPr>
          <p:nvPr/>
        </p:nvSpPr>
        <p:spPr bwMode="auto">
          <a:xfrm>
            <a:off x="304800" y="6019800"/>
            <a:ext cx="762000" cy="609600"/>
          </a:xfrm>
          <a:prstGeom prst="actionButtonHome">
            <a:avLst/>
          </a:prstGeom>
          <a:blipFill dpi="0" rotWithShape="0">
            <a:blip r:embed="rId4"/>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381000"/>
            <a:ext cx="815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200" b="1"/>
              <a:t>Practice writing these amounts of money as decimals on a sheet of paper.</a:t>
            </a:r>
          </a:p>
        </p:txBody>
      </p:sp>
      <p:sp>
        <p:nvSpPr>
          <p:cNvPr id="110595" name="Text Box 3"/>
          <p:cNvSpPr txBox="1">
            <a:spLocks noChangeArrowheads="1"/>
          </p:cNvSpPr>
          <p:nvPr/>
        </p:nvSpPr>
        <p:spPr bwMode="auto">
          <a:xfrm>
            <a:off x="838200" y="17526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t>71 cents</a:t>
            </a:r>
          </a:p>
        </p:txBody>
      </p:sp>
      <p:sp>
        <p:nvSpPr>
          <p:cNvPr id="110597" name="Text Box 5"/>
          <p:cNvSpPr txBox="1">
            <a:spLocks noChangeArrowheads="1"/>
          </p:cNvSpPr>
          <p:nvPr/>
        </p:nvSpPr>
        <p:spPr bwMode="auto">
          <a:xfrm>
            <a:off x="990600" y="2667000"/>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t>6 cents</a:t>
            </a:r>
          </a:p>
        </p:txBody>
      </p:sp>
      <p:sp>
        <p:nvSpPr>
          <p:cNvPr id="110599" name="Text Box 7"/>
          <p:cNvSpPr txBox="1">
            <a:spLocks noChangeArrowheads="1"/>
          </p:cNvSpPr>
          <p:nvPr/>
        </p:nvSpPr>
        <p:spPr bwMode="auto">
          <a:xfrm>
            <a:off x="685800" y="35814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t>119 cents</a:t>
            </a:r>
          </a:p>
        </p:txBody>
      </p:sp>
      <p:sp>
        <p:nvSpPr>
          <p:cNvPr id="110601" name="Text Box 9"/>
          <p:cNvSpPr txBox="1">
            <a:spLocks noChangeArrowheads="1"/>
          </p:cNvSpPr>
          <p:nvPr/>
        </p:nvSpPr>
        <p:spPr bwMode="auto">
          <a:xfrm>
            <a:off x="685800" y="45720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t>215 cents</a:t>
            </a:r>
          </a:p>
        </p:txBody>
      </p:sp>
      <p:sp>
        <p:nvSpPr>
          <p:cNvPr id="22535" name="AutoShape 13" descr="Bouquet">
            <a:hlinkClick r:id="rId2" action="ppaction://hlinksldjump" highlightClick="1"/>
          </p:cNvPr>
          <p:cNvSpPr>
            <a:spLocks noChangeArrowheads="1"/>
          </p:cNvSpPr>
          <p:nvPr/>
        </p:nvSpPr>
        <p:spPr bwMode="auto">
          <a:xfrm>
            <a:off x="228600" y="6324600"/>
            <a:ext cx="685800" cy="381000"/>
          </a:xfrm>
          <a:prstGeom prst="actionButtonBackPrevious">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6" name="AutoShape 15" descr="Bouquet">
            <a:hlinkClick r:id="rId4" action="ppaction://hlinksldjump" highlightClick="1"/>
          </p:cNvPr>
          <p:cNvSpPr>
            <a:spLocks noChangeArrowheads="1"/>
          </p:cNvSpPr>
          <p:nvPr/>
        </p:nvSpPr>
        <p:spPr bwMode="auto">
          <a:xfrm>
            <a:off x="5257800" y="2590800"/>
            <a:ext cx="2590800" cy="1371600"/>
          </a:xfrm>
          <a:prstGeom prst="actionButtonBlank">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t>Click here to check your answers.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10595"/>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10597"/>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110599"/>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1106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utoUpdateAnimBg="0"/>
      <p:bldP spid="110597" grpId="0" autoUpdateAnimBg="0"/>
      <p:bldP spid="110599" grpId="0" autoUpdateAnimBg="0"/>
      <p:bldP spid="11060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85800" y="762000"/>
            <a:ext cx="647700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4400"/>
              <a:t>Money is one way we use decimals every day, but decimals are used for more than just money.</a:t>
            </a:r>
          </a:p>
        </p:txBody>
      </p:sp>
      <p:graphicFrame>
        <p:nvGraphicFramePr>
          <p:cNvPr id="23555" name="Object 3"/>
          <p:cNvGraphicFramePr>
            <a:graphicFrameLocks noChangeAspect="1"/>
          </p:cNvGraphicFramePr>
          <p:nvPr/>
        </p:nvGraphicFramePr>
        <p:xfrm>
          <a:off x="6781800" y="2362200"/>
          <a:ext cx="1295400" cy="3933825"/>
        </p:xfrm>
        <a:graphic>
          <a:graphicData uri="http://schemas.openxmlformats.org/presentationml/2006/ole">
            <mc:AlternateContent xmlns:mc="http://schemas.openxmlformats.org/markup-compatibility/2006">
              <mc:Choice xmlns:v="urn:schemas-microsoft-com:vml" Requires="v">
                <p:oleObj spid="_x0000_s23558" name="Clip" r:id="rId3" imgW="1296063" imgH="3934305" progId="MS_ClipArt_Gallery.2">
                  <p:embed/>
                </p:oleObj>
              </mc:Choice>
              <mc:Fallback>
                <p:oleObj name="Clip" r:id="rId3" imgW="1296063" imgH="3934305"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362200"/>
                        <a:ext cx="1295400" cy="393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6" name="AutoShape 4" descr="Bouquet">
            <a:hlinkClick r:id="rId5" action="ppaction://hlinksldjump" highlightClick="1"/>
          </p:cNvPr>
          <p:cNvSpPr>
            <a:spLocks noChangeArrowheads="1"/>
          </p:cNvSpPr>
          <p:nvPr/>
        </p:nvSpPr>
        <p:spPr bwMode="auto">
          <a:xfrm>
            <a:off x="8305800" y="6324600"/>
            <a:ext cx="685800" cy="381000"/>
          </a:xfrm>
          <a:prstGeom prst="actionButtonForwardNext">
            <a:avLst/>
          </a:prstGeom>
          <a:blipFill dpi="0" rotWithShape="0">
            <a:blip r:embed="rId6"/>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7" name="AutoShape 5" descr="Bouquet">
            <a:hlinkClick r:id="rId7"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6"/>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81" name="Rectangle 17"/>
          <p:cNvSpPr>
            <a:spLocks noChangeArrowheads="1"/>
          </p:cNvSpPr>
          <p:nvPr/>
        </p:nvSpPr>
        <p:spPr bwMode="auto">
          <a:xfrm>
            <a:off x="4267200" y="4267200"/>
            <a:ext cx="4495800" cy="2133600"/>
          </a:xfrm>
          <a:prstGeom prst="rect">
            <a:avLst/>
          </a:prstGeom>
          <a:solidFill>
            <a:srgbClr val="66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9" name="Rectangle 15"/>
          <p:cNvSpPr>
            <a:spLocks noChangeArrowheads="1"/>
          </p:cNvSpPr>
          <p:nvPr/>
        </p:nvSpPr>
        <p:spPr bwMode="auto">
          <a:xfrm>
            <a:off x="4267200" y="1600200"/>
            <a:ext cx="4343400" cy="2133600"/>
          </a:xfrm>
          <a:prstGeom prst="rect">
            <a:avLst/>
          </a:prstGeom>
          <a:solidFill>
            <a:srgbClr val="66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8" name="Rectangle 14"/>
          <p:cNvSpPr>
            <a:spLocks noChangeArrowheads="1"/>
          </p:cNvSpPr>
          <p:nvPr/>
        </p:nvSpPr>
        <p:spPr bwMode="auto">
          <a:xfrm>
            <a:off x="457200" y="4267200"/>
            <a:ext cx="3429000" cy="2133600"/>
          </a:xfrm>
          <a:prstGeom prst="rect">
            <a:avLst/>
          </a:prstGeom>
          <a:solidFill>
            <a:srgbClr val="66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7" name="Rectangle 13"/>
          <p:cNvSpPr>
            <a:spLocks noChangeArrowheads="1"/>
          </p:cNvSpPr>
          <p:nvPr/>
        </p:nvSpPr>
        <p:spPr bwMode="auto">
          <a:xfrm>
            <a:off x="533400" y="1600200"/>
            <a:ext cx="3429000" cy="2133600"/>
          </a:xfrm>
          <a:prstGeom prst="rect">
            <a:avLst/>
          </a:prstGeom>
          <a:solidFill>
            <a:srgbClr val="66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2" name="Text Box 2"/>
          <p:cNvSpPr txBox="1">
            <a:spLocks noChangeArrowheads="1"/>
          </p:cNvSpPr>
          <p:nvPr/>
        </p:nvSpPr>
        <p:spPr bwMode="auto">
          <a:xfrm>
            <a:off x="914400" y="457200"/>
            <a:ext cx="670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t>Decimals are special fractions with certain multiples of ten in the denominator.</a:t>
            </a:r>
          </a:p>
        </p:txBody>
      </p:sp>
      <p:graphicFrame>
        <p:nvGraphicFramePr>
          <p:cNvPr id="11270" name="Object 6"/>
          <p:cNvGraphicFramePr>
            <a:graphicFrameLocks noChangeAspect="1"/>
          </p:cNvGraphicFramePr>
          <p:nvPr/>
        </p:nvGraphicFramePr>
        <p:xfrm>
          <a:off x="533400" y="4343400"/>
          <a:ext cx="1384300" cy="1524000"/>
        </p:xfrm>
        <a:graphic>
          <a:graphicData uri="http://schemas.openxmlformats.org/presentationml/2006/ole">
            <mc:AlternateContent xmlns:mc="http://schemas.openxmlformats.org/markup-compatibility/2006">
              <mc:Choice xmlns:v="urn:schemas-microsoft-com:vml" Requires="v">
                <p:oleObj spid="_x0000_s24597" name="Equation" r:id="rId7" imgW="380835" imgH="418918" progId="Equation.3">
                  <p:embed/>
                </p:oleObj>
              </mc:Choice>
              <mc:Fallback>
                <p:oleObj name="Equation" r:id="rId7" imgW="380835" imgH="418918"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343400"/>
                        <a:ext cx="13843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914400" y="1676400"/>
          <a:ext cx="822325" cy="1600200"/>
        </p:xfrm>
        <a:graphic>
          <a:graphicData uri="http://schemas.openxmlformats.org/presentationml/2006/ole">
            <mc:AlternateContent xmlns:mc="http://schemas.openxmlformats.org/markup-compatibility/2006">
              <mc:Choice xmlns:v="urn:schemas-microsoft-com:vml" Requires="v">
                <p:oleObj spid="_x0000_s24598" name="Equation" r:id="rId9" imgW="203112" imgH="393529" progId="Equation.3">
                  <p:embed/>
                </p:oleObj>
              </mc:Choice>
              <mc:Fallback>
                <p:oleObj name="Equation" r:id="rId9" imgW="203112" imgH="393529"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1676400"/>
                        <a:ext cx="822325"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2" name="Object 8"/>
          <p:cNvGraphicFramePr>
            <a:graphicFrameLocks noChangeAspect="1"/>
          </p:cNvGraphicFramePr>
          <p:nvPr/>
        </p:nvGraphicFramePr>
        <p:xfrm>
          <a:off x="4572000" y="1676400"/>
          <a:ext cx="1085850" cy="1524000"/>
        </p:xfrm>
        <a:graphic>
          <a:graphicData uri="http://schemas.openxmlformats.org/presentationml/2006/ole">
            <mc:AlternateContent xmlns:mc="http://schemas.openxmlformats.org/markup-compatibility/2006">
              <mc:Choice xmlns:v="urn:schemas-microsoft-com:vml" Requires="v">
                <p:oleObj spid="_x0000_s24599" name="Equation" r:id="rId11" imgW="279279" imgH="393529" progId="Equation.3">
                  <p:embed/>
                </p:oleObj>
              </mc:Choice>
              <mc:Fallback>
                <p:oleObj name="Equation" r:id="rId11" imgW="279279" imgH="393529"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1676400"/>
                        <a:ext cx="108585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3" name="Object 9"/>
          <p:cNvGraphicFramePr>
            <a:graphicFrameLocks noChangeAspect="1"/>
          </p:cNvGraphicFramePr>
          <p:nvPr/>
        </p:nvGraphicFramePr>
        <p:xfrm>
          <a:off x="4419600" y="4267200"/>
          <a:ext cx="1752600" cy="1684338"/>
        </p:xfrm>
        <a:graphic>
          <a:graphicData uri="http://schemas.openxmlformats.org/presentationml/2006/ole">
            <mc:AlternateContent xmlns:mc="http://schemas.openxmlformats.org/markup-compatibility/2006">
              <mc:Choice xmlns:v="urn:schemas-microsoft-com:vml" Requires="v">
                <p:oleObj spid="_x0000_s24600" name="Equation" r:id="rId13" imgW="469900" imgH="419100" progId="Equation.3">
                  <p:embed/>
                </p:oleObj>
              </mc:Choice>
              <mc:Fallback>
                <p:oleObj name="Equation" r:id="rId13" imgW="469900" imgH="41910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4267200"/>
                        <a:ext cx="1752600" cy="168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4" name="Text Box 10"/>
          <p:cNvSpPr txBox="1">
            <a:spLocks noChangeArrowheads="1"/>
          </p:cNvSpPr>
          <p:nvPr/>
        </p:nvSpPr>
        <p:spPr bwMode="auto">
          <a:xfrm>
            <a:off x="1828800" y="20574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4400">
                <a:latin typeface="Times New Roman" pitchFamily="18" charset="0"/>
              </a:rPr>
              <a:t>= 0.1</a:t>
            </a:r>
            <a:endParaRPr lang="en-US">
              <a:latin typeface="Times New Roman" pitchFamily="18" charset="0"/>
            </a:endParaRPr>
          </a:p>
        </p:txBody>
      </p:sp>
      <p:sp>
        <p:nvSpPr>
          <p:cNvPr id="11275" name="Text Box 11"/>
          <p:cNvSpPr txBox="1">
            <a:spLocks noChangeArrowheads="1"/>
          </p:cNvSpPr>
          <p:nvPr/>
        </p:nvSpPr>
        <p:spPr bwMode="auto">
          <a:xfrm>
            <a:off x="5715000" y="2057400"/>
            <a:ext cx="2362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4400">
                <a:latin typeface="Times New Roman" pitchFamily="18" charset="0"/>
              </a:rPr>
              <a:t>= 0.01</a:t>
            </a:r>
            <a:endParaRPr lang="en-US"/>
          </a:p>
        </p:txBody>
      </p:sp>
      <p:sp>
        <p:nvSpPr>
          <p:cNvPr id="11276" name="Text Box 12"/>
          <p:cNvSpPr txBox="1">
            <a:spLocks noChangeArrowheads="1"/>
          </p:cNvSpPr>
          <p:nvPr/>
        </p:nvSpPr>
        <p:spPr bwMode="auto">
          <a:xfrm>
            <a:off x="1905000" y="4648200"/>
            <a:ext cx="2362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4400">
                <a:latin typeface="Times New Roman" pitchFamily="18" charset="0"/>
              </a:rPr>
              <a:t>= 0.001</a:t>
            </a:r>
            <a:endParaRPr lang="en-US">
              <a:latin typeface="Times New Roman" pitchFamily="18" charset="0"/>
            </a:endParaRPr>
          </a:p>
        </p:txBody>
      </p:sp>
      <p:sp>
        <p:nvSpPr>
          <p:cNvPr id="11280" name="Text Box 16"/>
          <p:cNvSpPr txBox="1">
            <a:spLocks noChangeArrowheads="1"/>
          </p:cNvSpPr>
          <p:nvPr/>
        </p:nvSpPr>
        <p:spPr bwMode="auto">
          <a:xfrm>
            <a:off x="6172200" y="4572000"/>
            <a:ext cx="2362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4400">
                <a:latin typeface="Times New Roman" pitchFamily="18" charset="0"/>
              </a:rPr>
              <a:t>= 0.0001</a:t>
            </a:r>
            <a:endParaRPr lang="en-US">
              <a:latin typeface="Times New Roman" pitchFamily="18" charset="0"/>
            </a:endParaRPr>
          </a:p>
        </p:txBody>
      </p:sp>
      <p:sp>
        <p:nvSpPr>
          <p:cNvPr id="11282" name="Text Box 18"/>
          <p:cNvSpPr txBox="1">
            <a:spLocks noChangeArrowheads="1"/>
          </p:cNvSpPr>
          <p:nvPr/>
        </p:nvSpPr>
        <p:spPr bwMode="auto">
          <a:xfrm>
            <a:off x="1477963" y="3276600"/>
            <a:ext cx="1550987"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t>one tenth</a:t>
            </a:r>
          </a:p>
        </p:txBody>
      </p:sp>
      <p:sp>
        <p:nvSpPr>
          <p:cNvPr id="11283" name="Text Box 19"/>
          <p:cNvSpPr txBox="1">
            <a:spLocks noChangeArrowheads="1"/>
          </p:cNvSpPr>
          <p:nvPr/>
        </p:nvSpPr>
        <p:spPr bwMode="auto">
          <a:xfrm>
            <a:off x="990600" y="5943600"/>
            <a:ext cx="23622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t>one thousandth</a:t>
            </a:r>
          </a:p>
        </p:txBody>
      </p:sp>
      <p:sp>
        <p:nvSpPr>
          <p:cNvPr id="11284" name="Text Box 20"/>
          <p:cNvSpPr txBox="1">
            <a:spLocks noChangeArrowheads="1"/>
          </p:cNvSpPr>
          <p:nvPr/>
        </p:nvSpPr>
        <p:spPr bwMode="auto">
          <a:xfrm>
            <a:off x="5257800" y="3276600"/>
            <a:ext cx="22479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t>one hundredth</a:t>
            </a:r>
          </a:p>
        </p:txBody>
      </p:sp>
      <p:sp>
        <p:nvSpPr>
          <p:cNvPr id="11285" name="Text Box 21"/>
          <p:cNvSpPr txBox="1">
            <a:spLocks noChangeArrowheads="1"/>
          </p:cNvSpPr>
          <p:nvPr/>
        </p:nvSpPr>
        <p:spPr bwMode="auto">
          <a:xfrm>
            <a:off x="4938713" y="5943600"/>
            <a:ext cx="29591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t>one ten-thousandth</a:t>
            </a:r>
          </a:p>
        </p:txBody>
      </p:sp>
      <p:sp>
        <p:nvSpPr>
          <p:cNvPr id="24595" name="AutoShape 23" descr="Bouquet">
            <a:hlinkClick r:id="rId15" action="ppaction://hlinksldjump" highlightClick="1"/>
          </p:cNvPr>
          <p:cNvSpPr>
            <a:spLocks noChangeArrowheads="1"/>
          </p:cNvSpPr>
          <p:nvPr/>
        </p:nvSpPr>
        <p:spPr bwMode="auto">
          <a:xfrm>
            <a:off x="8305800" y="228600"/>
            <a:ext cx="685800" cy="381000"/>
          </a:xfrm>
          <a:prstGeom prst="actionButtonForwardNext">
            <a:avLst/>
          </a:prstGeom>
          <a:blipFill dpi="0" rotWithShape="0">
            <a:blip r:embed="rId16"/>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6" name="AutoShape 24" descr="Bouquet">
            <a:hlinkClick r:id="rId17" action="ppaction://hlinksldjump" highlightClick="1"/>
          </p:cNvPr>
          <p:cNvSpPr>
            <a:spLocks noChangeArrowheads="1"/>
          </p:cNvSpPr>
          <p:nvPr/>
        </p:nvSpPr>
        <p:spPr bwMode="auto">
          <a:xfrm>
            <a:off x="228600" y="152400"/>
            <a:ext cx="685800" cy="381000"/>
          </a:xfrm>
          <a:prstGeom prst="actionButtonBackPrevious">
            <a:avLst/>
          </a:prstGeom>
          <a:blipFill dpi="0" rotWithShape="0">
            <a:blip r:embed="rId16"/>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77"/>
                                        </p:tgtEl>
                                        <p:attrNameLst>
                                          <p:attrName>style.visibility</p:attrName>
                                        </p:attrNameLst>
                                      </p:cBhvr>
                                      <p:to>
                                        <p:strVal val="visible"/>
                                      </p:to>
                                    </p:set>
                                    <p:anim calcmode="lin" valueType="num">
                                      <p:cBhvr additive="base">
                                        <p:cTn id="7" dur="500" fill="hold"/>
                                        <p:tgtEl>
                                          <p:spTgt spid="11277"/>
                                        </p:tgtEl>
                                        <p:attrNameLst>
                                          <p:attrName>ppt_x</p:attrName>
                                        </p:attrNameLst>
                                      </p:cBhvr>
                                      <p:tavLst>
                                        <p:tav tm="0">
                                          <p:val>
                                            <p:strVal val="0-#ppt_w/2"/>
                                          </p:val>
                                        </p:tav>
                                        <p:tav tm="100000">
                                          <p:val>
                                            <p:strVal val="#ppt_x"/>
                                          </p:val>
                                        </p:tav>
                                      </p:tavLst>
                                    </p:anim>
                                    <p:anim calcmode="lin" valueType="num">
                                      <p:cBhvr additive="base">
                                        <p:cTn id="8" dur="500" fill="hold"/>
                                        <p:tgtEl>
                                          <p:spTgt spid="1127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9" fill="hold" nodeType="after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additive="base">
                                        <p:cTn id="12" dur="500" fill="hold"/>
                                        <p:tgtEl>
                                          <p:spTgt spid="11271"/>
                                        </p:tgtEl>
                                        <p:attrNameLst>
                                          <p:attrName>ppt_x</p:attrName>
                                        </p:attrNameLst>
                                      </p:cBhvr>
                                      <p:tavLst>
                                        <p:tav tm="0">
                                          <p:val>
                                            <p:strVal val="0-#ppt_w/2"/>
                                          </p:val>
                                        </p:tav>
                                        <p:tav tm="100000">
                                          <p:val>
                                            <p:strVal val="#ppt_x"/>
                                          </p:val>
                                        </p:tav>
                                      </p:tavLst>
                                    </p:anim>
                                    <p:anim calcmode="lin" valueType="num">
                                      <p:cBhvr additive="base">
                                        <p:cTn id="13" dur="500" fill="hold"/>
                                        <p:tgtEl>
                                          <p:spTgt spid="11271"/>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274"/>
                                        </p:tgtEl>
                                        <p:attrNameLst>
                                          <p:attrName>style.visibility</p:attrName>
                                        </p:attrNameLst>
                                      </p:cBhvr>
                                      <p:to>
                                        <p:strVal val="visible"/>
                                      </p:to>
                                    </p:set>
                                    <p:anim calcmode="lin" valueType="num">
                                      <p:cBhvr additive="base">
                                        <p:cTn id="17" dur="500" fill="hold"/>
                                        <p:tgtEl>
                                          <p:spTgt spid="11274"/>
                                        </p:tgtEl>
                                        <p:attrNameLst>
                                          <p:attrName>ppt_x</p:attrName>
                                        </p:attrNameLst>
                                      </p:cBhvr>
                                      <p:tavLst>
                                        <p:tav tm="0">
                                          <p:val>
                                            <p:strVal val="0-#ppt_w/2"/>
                                          </p:val>
                                        </p:tav>
                                        <p:tav tm="100000">
                                          <p:val>
                                            <p:strVal val="#ppt_x"/>
                                          </p:val>
                                        </p:tav>
                                      </p:tavLst>
                                    </p:anim>
                                    <p:anim calcmode="lin" valueType="num">
                                      <p:cBhvr additive="base">
                                        <p:cTn id="18" dur="500" fill="hold"/>
                                        <p:tgtEl>
                                          <p:spTgt spid="11274"/>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11282"/>
                                        </p:tgtEl>
                                        <p:attrNameLst>
                                          <p:attrName>style.visibility</p:attrName>
                                        </p:attrNameLst>
                                      </p:cBhvr>
                                      <p:to>
                                        <p:strVal val="visible"/>
                                      </p:to>
                                    </p:set>
                                    <p:anim calcmode="lin" valueType="num">
                                      <p:cBhvr additive="base">
                                        <p:cTn id="22" dur="500" fill="hold"/>
                                        <p:tgtEl>
                                          <p:spTgt spid="11282"/>
                                        </p:tgtEl>
                                        <p:attrNameLst>
                                          <p:attrName>ppt_x</p:attrName>
                                        </p:attrNameLst>
                                      </p:cBhvr>
                                      <p:tavLst>
                                        <p:tav tm="0">
                                          <p:val>
                                            <p:strVal val="0-#ppt_w/2"/>
                                          </p:val>
                                        </p:tav>
                                        <p:tav tm="100000">
                                          <p:val>
                                            <p:strVal val="#ppt_x"/>
                                          </p:val>
                                        </p:tav>
                                      </p:tavLst>
                                    </p:anim>
                                    <p:anim calcmode="lin" valueType="num">
                                      <p:cBhvr additive="base">
                                        <p:cTn id="23" dur="500" fill="hold"/>
                                        <p:tgtEl>
                                          <p:spTgt spid="1128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slide 12a.wav"/>
                                        </p:tgtEl>
                                      </p:cMediaNode>
                                    </p:audio>
                                  </p:subTnLst>
                                </p:cTn>
                              </p:par>
                            </p:childTnLst>
                          </p:cTn>
                        </p:par>
                        <p:par>
                          <p:cTn id="24" fill="hold" nodeType="afterGroup">
                            <p:stCondLst>
                              <p:cond delay="2000"/>
                            </p:stCondLst>
                            <p:childTnLst>
                              <p:par>
                                <p:cTn id="25" presetID="2" presetClass="entr" presetSubtype="2" fill="hold" grpId="0" nodeType="afterEffect">
                                  <p:stCondLst>
                                    <p:cond delay="2000"/>
                                  </p:stCondLst>
                                  <p:childTnLst>
                                    <p:set>
                                      <p:cBhvr>
                                        <p:cTn id="26" dur="1" fill="hold">
                                          <p:stCondLst>
                                            <p:cond delay="0"/>
                                          </p:stCondLst>
                                        </p:cTn>
                                        <p:tgtEl>
                                          <p:spTgt spid="11279"/>
                                        </p:tgtEl>
                                        <p:attrNameLst>
                                          <p:attrName>style.visibility</p:attrName>
                                        </p:attrNameLst>
                                      </p:cBhvr>
                                      <p:to>
                                        <p:strVal val="visible"/>
                                      </p:to>
                                    </p:set>
                                    <p:anim calcmode="lin" valueType="num">
                                      <p:cBhvr additive="base">
                                        <p:cTn id="27" dur="500" fill="hold"/>
                                        <p:tgtEl>
                                          <p:spTgt spid="11279"/>
                                        </p:tgtEl>
                                        <p:attrNameLst>
                                          <p:attrName>ppt_x</p:attrName>
                                        </p:attrNameLst>
                                      </p:cBhvr>
                                      <p:tavLst>
                                        <p:tav tm="0">
                                          <p:val>
                                            <p:strVal val="1+#ppt_w/2"/>
                                          </p:val>
                                        </p:tav>
                                        <p:tav tm="100000">
                                          <p:val>
                                            <p:strVal val="#ppt_x"/>
                                          </p:val>
                                        </p:tav>
                                      </p:tavLst>
                                    </p:anim>
                                    <p:anim calcmode="lin" valueType="num">
                                      <p:cBhvr additive="base">
                                        <p:cTn id="28" dur="500" fill="hold"/>
                                        <p:tgtEl>
                                          <p:spTgt spid="1127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4500"/>
                            </p:stCondLst>
                            <p:childTnLst>
                              <p:par>
                                <p:cTn id="30" presetID="2" presetClass="entr" presetSubtype="3" fill="hold" nodeType="afterEffect">
                                  <p:stCondLst>
                                    <p:cond delay="0"/>
                                  </p:stCondLst>
                                  <p:childTnLst>
                                    <p:set>
                                      <p:cBhvr>
                                        <p:cTn id="31" dur="1" fill="hold">
                                          <p:stCondLst>
                                            <p:cond delay="0"/>
                                          </p:stCondLst>
                                        </p:cTn>
                                        <p:tgtEl>
                                          <p:spTgt spid="11272"/>
                                        </p:tgtEl>
                                        <p:attrNameLst>
                                          <p:attrName>style.visibility</p:attrName>
                                        </p:attrNameLst>
                                      </p:cBhvr>
                                      <p:to>
                                        <p:strVal val="visible"/>
                                      </p:to>
                                    </p:set>
                                    <p:anim calcmode="lin" valueType="num">
                                      <p:cBhvr additive="base">
                                        <p:cTn id="32" dur="500" fill="hold"/>
                                        <p:tgtEl>
                                          <p:spTgt spid="11272"/>
                                        </p:tgtEl>
                                        <p:attrNameLst>
                                          <p:attrName>ppt_x</p:attrName>
                                        </p:attrNameLst>
                                      </p:cBhvr>
                                      <p:tavLst>
                                        <p:tav tm="0">
                                          <p:val>
                                            <p:strVal val="1+#ppt_w/2"/>
                                          </p:val>
                                        </p:tav>
                                        <p:tav tm="100000">
                                          <p:val>
                                            <p:strVal val="#ppt_x"/>
                                          </p:val>
                                        </p:tav>
                                      </p:tavLst>
                                    </p:anim>
                                    <p:anim calcmode="lin" valueType="num">
                                      <p:cBhvr additive="base">
                                        <p:cTn id="33" dur="500" fill="hold"/>
                                        <p:tgtEl>
                                          <p:spTgt spid="11272"/>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5000"/>
                            </p:stCondLst>
                            <p:childTnLst>
                              <p:par>
                                <p:cTn id="35" presetID="2" presetClass="entr" presetSubtype="3" fill="hold" grpId="0" nodeType="afterEffect">
                                  <p:stCondLst>
                                    <p:cond delay="0"/>
                                  </p:stCondLst>
                                  <p:childTnLst>
                                    <p:set>
                                      <p:cBhvr>
                                        <p:cTn id="36" dur="1" fill="hold">
                                          <p:stCondLst>
                                            <p:cond delay="0"/>
                                          </p:stCondLst>
                                        </p:cTn>
                                        <p:tgtEl>
                                          <p:spTgt spid="11275"/>
                                        </p:tgtEl>
                                        <p:attrNameLst>
                                          <p:attrName>style.visibility</p:attrName>
                                        </p:attrNameLst>
                                      </p:cBhvr>
                                      <p:to>
                                        <p:strVal val="visible"/>
                                      </p:to>
                                    </p:set>
                                    <p:anim calcmode="lin" valueType="num">
                                      <p:cBhvr additive="base">
                                        <p:cTn id="37" dur="500" fill="hold"/>
                                        <p:tgtEl>
                                          <p:spTgt spid="11275"/>
                                        </p:tgtEl>
                                        <p:attrNameLst>
                                          <p:attrName>ppt_x</p:attrName>
                                        </p:attrNameLst>
                                      </p:cBhvr>
                                      <p:tavLst>
                                        <p:tav tm="0">
                                          <p:val>
                                            <p:strVal val="1+#ppt_w/2"/>
                                          </p:val>
                                        </p:tav>
                                        <p:tav tm="100000">
                                          <p:val>
                                            <p:strVal val="#ppt_x"/>
                                          </p:val>
                                        </p:tav>
                                      </p:tavLst>
                                    </p:anim>
                                    <p:anim calcmode="lin" valueType="num">
                                      <p:cBhvr additive="base">
                                        <p:cTn id="38" dur="500" fill="hold"/>
                                        <p:tgtEl>
                                          <p:spTgt spid="11275"/>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5500"/>
                            </p:stCondLst>
                            <p:childTnLst>
                              <p:par>
                                <p:cTn id="40" presetID="2" presetClass="entr" presetSubtype="3" fill="hold" grpId="0" nodeType="afterEffect">
                                  <p:stCondLst>
                                    <p:cond delay="0"/>
                                  </p:stCondLst>
                                  <p:childTnLst>
                                    <p:set>
                                      <p:cBhvr>
                                        <p:cTn id="41" dur="1" fill="hold">
                                          <p:stCondLst>
                                            <p:cond delay="0"/>
                                          </p:stCondLst>
                                        </p:cTn>
                                        <p:tgtEl>
                                          <p:spTgt spid="11284"/>
                                        </p:tgtEl>
                                        <p:attrNameLst>
                                          <p:attrName>style.visibility</p:attrName>
                                        </p:attrNameLst>
                                      </p:cBhvr>
                                      <p:to>
                                        <p:strVal val="visible"/>
                                      </p:to>
                                    </p:set>
                                    <p:anim calcmode="lin" valueType="num">
                                      <p:cBhvr additive="base">
                                        <p:cTn id="42" dur="500" fill="hold"/>
                                        <p:tgtEl>
                                          <p:spTgt spid="11284"/>
                                        </p:tgtEl>
                                        <p:attrNameLst>
                                          <p:attrName>ppt_x</p:attrName>
                                        </p:attrNameLst>
                                      </p:cBhvr>
                                      <p:tavLst>
                                        <p:tav tm="0">
                                          <p:val>
                                            <p:strVal val="1+#ppt_w/2"/>
                                          </p:val>
                                        </p:tav>
                                        <p:tav tm="100000">
                                          <p:val>
                                            <p:strVal val="#ppt_x"/>
                                          </p:val>
                                        </p:tav>
                                      </p:tavLst>
                                    </p:anim>
                                    <p:anim calcmode="lin" valueType="num">
                                      <p:cBhvr additive="base">
                                        <p:cTn id="43" dur="500" fill="hold"/>
                                        <p:tgtEl>
                                          <p:spTgt spid="1128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slide 12b.wav"/>
                                        </p:tgtEl>
                                      </p:cMediaNode>
                                    </p:audio>
                                  </p:subTnLst>
                                </p:cTn>
                              </p:par>
                            </p:childTnLst>
                          </p:cTn>
                        </p:par>
                        <p:par>
                          <p:cTn id="44" fill="hold" nodeType="afterGroup">
                            <p:stCondLst>
                              <p:cond delay="6000"/>
                            </p:stCondLst>
                            <p:childTnLst>
                              <p:par>
                                <p:cTn id="45" presetID="2" presetClass="entr" presetSubtype="8" fill="hold" grpId="0" nodeType="afterEffect">
                                  <p:stCondLst>
                                    <p:cond delay="2000"/>
                                  </p:stCondLst>
                                  <p:childTnLst>
                                    <p:set>
                                      <p:cBhvr>
                                        <p:cTn id="46" dur="1" fill="hold">
                                          <p:stCondLst>
                                            <p:cond delay="0"/>
                                          </p:stCondLst>
                                        </p:cTn>
                                        <p:tgtEl>
                                          <p:spTgt spid="11278"/>
                                        </p:tgtEl>
                                        <p:attrNameLst>
                                          <p:attrName>style.visibility</p:attrName>
                                        </p:attrNameLst>
                                      </p:cBhvr>
                                      <p:to>
                                        <p:strVal val="visible"/>
                                      </p:to>
                                    </p:set>
                                    <p:anim calcmode="lin" valueType="num">
                                      <p:cBhvr additive="base">
                                        <p:cTn id="47" dur="500" fill="hold"/>
                                        <p:tgtEl>
                                          <p:spTgt spid="11278"/>
                                        </p:tgtEl>
                                        <p:attrNameLst>
                                          <p:attrName>ppt_x</p:attrName>
                                        </p:attrNameLst>
                                      </p:cBhvr>
                                      <p:tavLst>
                                        <p:tav tm="0">
                                          <p:val>
                                            <p:strVal val="0-#ppt_w/2"/>
                                          </p:val>
                                        </p:tav>
                                        <p:tav tm="100000">
                                          <p:val>
                                            <p:strVal val="#ppt_x"/>
                                          </p:val>
                                        </p:tav>
                                      </p:tavLst>
                                    </p:anim>
                                    <p:anim calcmode="lin" valueType="num">
                                      <p:cBhvr additive="base">
                                        <p:cTn id="48" dur="500" fill="hold"/>
                                        <p:tgtEl>
                                          <p:spTgt spid="1127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8500"/>
                            </p:stCondLst>
                            <p:childTnLst>
                              <p:par>
                                <p:cTn id="50" presetID="2" presetClass="entr" presetSubtype="12" fill="hold" nodeType="afterEffect">
                                  <p:stCondLst>
                                    <p:cond delay="0"/>
                                  </p:stCondLst>
                                  <p:childTnLst>
                                    <p:set>
                                      <p:cBhvr>
                                        <p:cTn id="51" dur="1" fill="hold">
                                          <p:stCondLst>
                                            <p:cond delay="0"/>
                                          </p:stCondLst>
                                        </p:cTn>
                                        <p:tgtEl>
                                          <p:spTgt spid="11270"/>
                                        </p:tgtEl>
                                        <p:attrNameLst>
                                          <p:attrName>style.visibility</p:attrName>
                                        </p:attrNameLst>
                                      </p:cBhvr>
                                      <p:to>
                                        <p:strVal val="visible"/>
                                      </p:to>
                                    </p:set>
                                    <p:anim calcmode="lin" valueType="num">
                                      <p:cBhvr additive="base">
                                        <p:cTn id="52" dur="500" fill="hold"/>
                                        <p:tgtEl>
                                          <p:spTgt spid="11270"/>
                                        </p:tgtEl>
                                        <p:attrNameLst>
                                          <p:attrName>ppt_x</p:attrName>
                                        </p:attrNameLst>
                                      </p:cBhvr>
                                      <p:tavLst>
                                        <p:tav tm="0">
                                          <p:val>
                                            <p:strVal val="0-#ppt_w/2"/>
                                          </p:val>
                                        </p:tav>
                                        <p:tav tm="100000">
                                          <p:val>
                                            <p:strVal val="#ppt_x"/>
                                          </p:val>
                                        </p:tav>
                                      </p:tavLst>
                                    </p:anim>
                                    <p:anim calcmode="lin" valueType="num">
                                      <p:cBhvr additive="base">
                                        <p:cTn id="53" dur="500" fill="hold"/>
                                        <p:tgtEl>
                                          <p:spTgt spid="11270"/>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9000"/>
                            </p:stCondLst>
                            <p:childTnLst>
                              <p:par>
                                <p:cTn id="55" presetID="2" presetClass="entr" presetSubtype="12" fill="hold" grpId="0" nodeType="afterEffect">
                                  <p:stCondLst>
                                    <p:cond delay="0"/>
                                  </p:stCondLst>
                                  <p:childTnLst>
                                    <p:set>
                                      <p:cBhvr>
                                        <p:cTn id="56" dur="1" fill="hold">
                                          <p:stCondLst>
                                            <p:cond delay="0"/>
                                          </p:stCondLst>
                                        </p:cTn>
                                        <p:tgtEl>
                                          <p:spTgt spid="11276"/>
                                        </p:tgtEl>
                                        <p:attrNameLst>
                                          <p:attrName>style.visibility</p:attrName>
                                        </p:attrNameLst>
                                      </p:cBhvr>
                                      <p:to>
                                        <p:strVal val="visible"/>
                                      </p:to>
                                    </p:set>
                                    <p:anim calcmode="lin" valueType="num">
                                      <p:cBhvr additive="base">
                                        <p:cTn id="57" dur="500" fill="hold"/>
                                        <p:tgtEl>
                                          <p:spTgt spid="11276"/>
                                        </p:tgtEl>
                                        <p:attrNameLst>
                                          <p:attrName>ppt_x</p:attrName>
                                        </p:attrNameLst>
                                      </p:cBhvr>
                                      <p:tavLst>
                                        <p:tav tm="0">
                                          <p:val>
                                            <p:strVal val="0-#ppt_w/2"/>
                                          </p:val>
                                        </p:tav>
                                        <p:tav tm="100000">
                                          <p:val>
                                            <p:strVal val="#ppt_x"/>
                                          </p:val>
                                        </p:tav>
                                      </p:tavLst>
                                    </p:anim>
                                    <p:anim calcmode="lin" valueType="num">
                                      <p:cBhvr additive="base">
                                        <p:cTn id="58" dur="500" fill="hold"/>
                                        <p:tgtEl>
                                          <p:spTgt spid="11276"/>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9500"/>
                            </p:stCondLst>
                            <p:childTnLst>
                              <p:par>
                                <p:cTn id="60" presetID="2" presetClass="entr" presetSubtype="12" fill="hold" grpId="0" nodeType="afterEffect">
                                  <p:stCondLst>
                                    <p:cond delay="0"/>
                                  </p:stCondLst>
                                  <p:childTnLst>
                                    <p:set>
                                      <p:cBhvr>
                                        <p:cTn id="61" dur="1" fill="hold">
                                          <p:stCondLst>
                                            <p:cond delay="0"/>
                                          </p:stCondLst>
                                        </p:cTn>
                                        <p:tgtEl>
                                          <p:spTgt spid="11283"/>
                                        </p:tgtEl>
                                        <p:attrNameLst>
                                          <p:attrName>style.visibility</p:attrName>
                                        </p:attrNameLst>
                                      </p:cBhvr>
                                      <p:to>
                                        <p:strVal val="visible"/>
                                      </p:to>
                                    </p:set>
                                    <p:anim calcmode="lin" valueType="num">
                                      <p:cBhvr additive="base">
                                        <p:cTn id="62" dur="500" fill="hold"/>
                                        <p:tgtEl>
                                          <p:spTgt spid="11283"/>
                                        </p:tgtEl>
                                        <p:attrNameLst>
                                          <p:attrName>ppt_x</p:attrName>
                                        </p:attrNameLst>
                                      </p:cBhvr>
                                      <p:tavLst>
                                        <p:tav tm="0">
                                          <p:val>
                                            <p:strVal val="0-#ppt_w/2"/>
                                          </p:val>
                                        </p:tav>
                                        <p:tav tm="100000">
                                          <p:val>
                                            <p:strVal val="#ppt_x"/>
                                          </p:val>
                                        </p:tav>
                                      </p:tavLst>
                                    </p:anim>
                                    <p:anim calcmode="lin" valueType="num">
                                      <p:cBhvr additive="base">
                                        <p:cTn id="63" dur="500" fill="hold"/>
                                        <p:tgtEl>
                                          <p:spTgt spid="112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5" name="slide 12c.wav"/>
                                        </p:tgtEl>
                                      </p:cMediaNode>
                                    </p:audio>
                                  </p:subTnLst>
                                </p:cTn>
                              </p:par>
                            </p:childTnLst>
                          </p:cTn>
                        </p:par>
                        <p:par>
                          <p:cTn id="64" fill="hold" nodeType="afterGroup">
                            <p:stCondLst>
                              <p:cond delay="10000"/>
                            </p:stCondLst>
                            <p:childTnLst>
                              <p:par>
                                <p:cTn id="65" presetID="2" presetClass="entr" presetSubtype="2" fill="hold" grpId="0" nodeType="afterEffect">
                                  <p:stCondLst>
                                    <p:cond delay="2000"/>
                                  </p:stCondLst>
                                  <p:childTnLst>
                                    <p:set>
                                      <p:cBhvr>
                                        <p:cTn id="66" dur="1" fill="hold">
                                          <p:stCondLst>
                                            <p:cond delay="0"/>
                                          </p:stCondLst>
                                        </p:cTn>
                                        <p:tgtEl>
                                          <p:spTgt spid="11281"/>
                                        </p:tgtEl>
                                        <p:attrNameLst>
                                          <p:attrName>style.visibility</p:attrName>
                                        </p:attrNameLst>
                                      </p:cBhvr>
                                      <p:to>
                                        <p:strVal val="visible"/>
                                      </p:to>
                                    </p:set>
                                    <p:anim calcmode="lin" valueType="num">
                                      <p:cBhvr additive="base">
                                        <p:cTn id="67" dur="500" fill="hold"/>
                                        <p:tgtEl>
                                          <p:spTgt spid="11281"/>
                                        </p:tgtEl>
                                        <p:attrNameLst>
                                          <p:attrName>ppt_x</p:attrName>
                                        </p:attrNameLst>
                                      </p:cBhvr>
                                      <p:tavLst>
                                        <p:tav tm="0">
                                          <p:val>
                                            <p:strVal val="1+#ppt_w/2"/>
                                          </p:val>
                                        </p:tav>
                                        <p:tav tm="100000">
                                          <p:val>
                                            <p:strVal val="#ppt_x"/>
                                          </p:val>
                                        </p:tav>
                                      </p:tavLst>
                                    </p:anim>
                                    <p:anim calcmode="lin" valueType="num">
                                      <p:cBhvr additive="base">
                                        <p:cTn id="68" dur="500" fill="hold"/>
                                        <p:tgtEl>
                                          <p:spTgt spid="11281"/>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12500"/>
                            </p:stCondLst>
                            <p:childTnLst>
                              <p:par>
                                <p:cTn id="70" presetID="2" presetClass="entr" presetSubtype="6" fill="hold" nodeType="afterEffect">
                                  <p:stCondLst>
                                    <p:cond delay="0"/>
                                  </p:stCondLst>
                                  <p:childTnLst>
                                    <p:set>
                                      <p:cBhvr>
                                        <p:cTn id="71" dur="1" fill="hold">
                                          <p:stCondLst>
                                            <p:cond delay="0"/>
                                          </p:stCondLst>
                                        </p:cTn>
                                        <p:tgtEl>
                                          <p:spTgt spid="11273"/>
                                        </p:tgtEl>
                                        <p:attrNameLst>
                                          <p:attrName>style.visibility</p:attrName>
                                        </p:attrNameLst>
                                      </p:cBhvr>
                                      <p:to>
                                        <p:strVal val="visible"/>
                                      </p:to>
                                    </p:set>
                                    <p:anim calcmode="lin" valueType="num">
                                      <p:cBhvr additive="base">
                                        <p:cTn id="72" dur="500" fill="hold"/>
                                        <p:tgtEl>
                                          <p:spTgt spid="11273"/>
                                        </p:tgtEl>
                                        <p:attrNameLst>
                                          <p:attrName>ppt_x</p:attrName>
                                        </p:attrNameLst>
                                      </p:cBhvr>
                                      <p:tavLst>
                                        <p:tav tm="0">
                                          <p:val>
                                            <p:strVal val="1+#ppt_w/2"/>
                                          </p:val>
                                        </p:tav>
                                        <p:tav tm="100000">
                                          <p:val>
                                            <p:strVal val="#ppt_x"/>
                                          </p:val>
                                        </p:tav>
                                      </p:tavLst>
                                    </p:anim>
                                    <p:anim calcmode="lin" valueType="num">
                                      <p:cBhvr additive="base">
                                        <p:cTn id="73" dur="500" fill="hold"/>
                                        <p:tgtEl>
                                          <p:spTgt spid="11273"/>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13000"/>
                            </p:stCondLst>
                            <p:childTnLst>
                              <p:par>
                                <p:cTn id="75" presetID="2" presetClass="entr" presetSubtype="6" fill="hold" grpId="0" nodeType="afterEffect">
                                  <p:stCondLst>
                                    <p:cond delay="0"/>
                                  </p:stCondLst>
                                  <p:childTnLst>
                                    <p:set>
                                      <p:cBhvr>
                                        <p:cTn id="76" dur="1" fill="hold">
                                          <p:stCondLst>
                                            <p:cond delay="0"/>
                                          </p:stCondLst>
                                        </p:cTn>
                                        <p:tgtEl>
                                          <p:spTgt spid="11280"/>
                                        </p:tgtEl>
                                        <p:attrNameLst>
                                          <p:attrName>style.visibility</p:attrName>
                                        </p:attrNameLst>
                                      </p:cBhvr>
                                      <p:to>
                                        <p:strVal val="visible"/>
                                      </p:to>
                                    </p:set>
                                    <p:anim calcmode="lin" valueType="num">
                                      <p:cBhvr additive="base">
                                        <p:cTn id="77" dur="500" fill="hold"/>
                                        <p:tgtEl>
                                          <p:spTgt spid="11280"/>
                                        </p:tgtEl>
                                        <p:attrNameLst>
                                          <p:attrName>ppt_x</p:attrName>
                                        </p:attrNameLst>
                                      </p:cBhvr>
                                      <p:tavLst>
                                        <p:tav tm="0">
                                          <p:val>
                                            <p:strVal val="1+#ppt_w/2"/>
                                          </p:val>
                                        </p:tav>
                                        <p:tav tm="100000">
                                          <p:val>
                                            <p:strVal val="#ppt_x"/>
                                          </p:val>
                                        </p:tav>
                                      </p:tavLst>
                                    </p:anim>
                                    <p:anim calcmode="lin" valueType="num">
                                      <p:cBhvr additive="base">
                                        <p:cTn id="78" dur="500" fill="hold"/>
                                        <p:tgtEl>
                                          <p:spTgt spid="11280"/>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13500"/>
                            </p:stCondLst>
                            <p:childTnLst>
                              <p:par>
                                <p:cTn id="80" presetID="2" presetClass="entr" presetSubtype="6" fill="hold" grpId="0" nodeType="afterEffect">
                                  <p:stCondLst>
                                    <p:cond delay="0"/>
                                  </p:stCondLst>
                                  <p:childTnLst>
                                    <p:set>
                                      <p:cBhvr>
                                        <p:cTn id="81" dur="1" fill="hold">
                                          <p:stCondLst>
                                            <p:cond delay="0"/>
                                          </p:stCondLst>
                                        </p:cTn>
                                        <p:tgtEl>
                                          <p:spTgt spid="11285"/>
                                        </p:tgtEl>
                                        <p:attrNameLst>
                                          <p:attrName>style.visibility</p:attrName>
                                        </p:attrNameLst>
                                      </p:cBhvr>
                                      <p:to>
                                        <p:strVal val="visible"/>
                                      </p:to>
                                    </p:set>
                                    <p:anim calcmode="lin" valueType="num">
                                      <p:cBhvr additive="base">
                                        <p:cTn id="82" dur="500" fill="hold"/>
                                        <p:tgtEl>
                                          <p:spTgt spid="11285"/>
                                        </p:tgtEl>
                                        <p:attrNameLst>
                                          <p:attrName>ppt_x</p:attrName>
                                        </p:attrNameLst>
                                      </p:cBhvr>
                                      <p:tavLst>
                                        <p:tav tm="0">
                                          <p:val>
                                            <p:strVal val="1+#ppt_w/2"/>
                                          </p:val>
                                        </p:tav>
                                        <p:tav tm="100000">
                                          <p:val>
                                            <p:strVal val="#ppt_x"/>
                                          </p:val>
                                        </p:tav>
                                      </p:tavLst>
                                    </p:anim>
                                    <p:anim calcmode="lin" valueType="num">
                                      <p:cBhvr additive="base">
                                        <p:cTn id="83" dur="500" fill="hold"/>
                                        <p:tgtEl>
                                          <p:spTgt spid="112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6" name="slide 12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1" grpId="0" animBg="1"/>
      <p:bldP spid="11279" grpId="0" animBg="1"/>
      <p:bldP spid="11278" grpId="0" animBg="1"/>
      <p:bldP spid="11277" grpId="0" animBg="1"/>
      <p:bldP spid="11274" grpId="0" autoUpdateAnimBg="0"/>
      <p:bldP spid="11275" grpId="0" autoUpdateAnimBg="0"/>
      <p:bldP spid="11276" grpId="0" autoUpdateAnimBg="0"/>
      <p:bldP spid="11280" grpId="0" autoUpdateAnimBg="0"/>
      <p:bldP spid="11282" grpId="0" autoUpdateAnimBg="0"/>
      <p:bldP spid="11283" grpId="0" autoUpdateAnimBg="0"/>
      <p:bldP spid="11284" grpId="0" autoUpdateAnimBg="0"/>
      <p:bldP spid="1128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09600" y="1447800"/>
            <a:ext cx="78486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0000"/>
              </a:lnSpc>
              <a:spcBef>
                <a:spcPct val="50000"/>
              </a:spcBef>
            </a:pPr>
            <a:r>
              <a:rPr lang="en-US" sz="5400"/>
              <a:t>Decimals can also be shown on the place value chart.</a:t>
            </a:r>
          </a:p>
        </p:txBody>
      </p:sp>
      <p:sp>
        <p:nvSpPr>
          <p:cNvPr id="25603" name="AutoShape 3" descr="Bouquet">
            <a:hlinkClick r:id="rId2"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4" name="AutoShape 4" descr="Bouquet">
            <a:hlinkClick r:id="rId4"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578350" y="609600"/>
            <a:ext cx="4102100" cy="6013450"/>
          </a:xfrm>
          <a:prstGeom prst="rect">
            <a:avLst/>
          </a:prstGeom>
          <a:solidFill>
            <a:srgbClr val="66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 name="Rectangle 3"/>
          <p:cNvSpPr>
            <a:spLocks noChangeArrowheads="1"/>
          </p:cNvSpPr>
          <p:nvPr/>
        </p:nvSpPr>
        <p:spPr bwMode="auto">
          <a:xfrm>
            <a:off x="387350" y="609600"/>
            <a:ext cx="4102100" cy="6013450"/>
          </a:xfrm>
          <a:prstGeom prst="rect">
            <a:avLst/>
          </a:prstGeom>
          <a:solidFill>
            <a:srgbClr val="CC99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196" name="Object 4"/>
          <p:cNvGraphicFramePr>
            <a:graphicFrameLocks/>
          </p:cNvGraphicFramePr>
          <p:nvPr/>
        </p:nvGraphicFramePr>
        <p:xfrm>
          <a:off x="381000" y="609600"/>
          <a:ext cx="8305800" cy="3824288"/>
        </p:xfrm>
        <a:graphic>
          <a:graphicData uri="http://schemas.openxmlformats.org/presentationml/2006/ole">
            <mc:AlternateContent xmlns:mc="http://schemas.openxmlformats.org/markup-compatibility/2006">
              <mc:Choice xmlns:v="urn:schemas-microsoft-com:vml" Requires="v">
                <p:oleObj spid="_x0000_s26633" name="Worksheet" r:id="rId6" imgW="5191444" imgH="2534014" progId="Excel.Sheet.8">
                  <p:embed/>
                </p:oleObj>
              </mc:Choice>
              <mc:Fallback>
                <p:oleObj name="Worksheet" r:id="rId6" imgW="5191444" imgH="2534014" progId="Excel.Sheet.8">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609600"/>
                        <a:ext cx="8305800" cy="382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Rectangle 5"/>
          <p:cNvSpPr>
            <a:spLocks noChangeArrowheads="1"/>
          </p:cNvSpPr>
          <p:nvPr/>
        </p:nvSpPr>
        <p:spPr bwMode="auto">
          <a:xfrm>
            <a:off x="381000" y="4495800"/>
            <a:ext cx="41148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sz="3200"/>
              <a:t>Everything to the </a:t>
            </a:r>
            <a:r>
              <a:rPr lang="en-US" sz="3200" i="1">
                <a:solidFill>
                  <a:srgbClr val="FF0000"/>
                </a:solidFill>
              </a:rPr>
              <a:t>left</a:t>
            </a:r>
            <a:r>
              <a:rPr lang="en-US" sz="3200"/>
              <a:t> of the decimal point is a </a:t>
            </a:r>
            <a:r>
              <a:rPr lang="en-US" sz="3200">
                <a:solidFill>
                  <a:srgbClr val="FF0000"/>
                </a:solidFill>
              </a:rPr>
              <a:t>WHOLE</a:t>
            </a:r>
            <a:r>
              <a:rPr lang="en-US" sz="3200"/>
              <a:t> number.</a:t>
            </a:r>
          </a:p>
        </p:txBody>
      </p:sp>
      <p:sp>
        <p:nvSpPr>
          <p:cNvPr id="8198" name="Rectangle 6"/>
          <p:cNvSpPr>
            <a:spLocks noChangeArrowheads="1"/>
          </p:cNvSpPr>
          <p:nvPr/>
        </p:nvSpPr>
        <p:spPr bwMode="auto">
          <a:xfrm>
            <a:off x="4648200" y="4419600"/>
            <a:ext cx="40386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sz="3200"/>
              <a:t>Everything to the </a:t>
            </a:r>
            <a:r>
              <a:rPr lang="en-US" sz="3200" i="1">
                <a:solidFill>
                  <a:schemeClr val="accent2"/>
                </a:solidFill>
              </a:rPr>
              <a:t>right</a:t>
            </a:r>
            <a:r>
              <a:rPr lang="en-US" sz="3200"/>
              <a:t> of the decimal point is </a:t>
            </a:r>
            <a:r>
              <a:rPr lang="en-US" sz="3200">
                <a:solidFill>
                  <a:schemeClr val="accent2"/>
                </a:solidFill>
              </a:rPr>
              <a:t>PART</a:t>
            </a:r>
            <a:r>
              <a:rPr lang="en-US" sz="3200"/>
              <a:t> of a whole.</a:t>
            </a:r>
          </a:p>
        </p:txBody>
      </p:sp>
      <p:sp>
        <p:nvSpPr>
          <p:cNvPr id="26631" name="AutoShape 7" descr="Bouquet">
            <a:hlinkClick r:id="rId8" action="ppaction://hlinksldjump" highlightClick="1"/>
          </p:cNvPr>
          <p:cNvSpPr>
            <a:spLocks noChangeArrowheads="1"/>
          </p:cNvSpPr>
          <p:nvPr/>
        </p:nvSpPr>
        <p:spPr bwMode="auto">
          <a:xfrm>
            <a:off x="8305800" y="152400"/>
            <a:ext cx="685800" cy="381000"/>
          </a:xfrm>
          <a:prstGeom prst="actionButtonForwardNext">
            <a:avLst/>
          </a:prstGeom>
          <a:blipFill dpi="0" rotWithShape="0">
            <a:blip r:embed="rId9"/>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AutoShape 8" descr="Bouquet">
            <a:hlinkClick r:id="rId10" action="ppaction://hlinksldjump" highlightClick="1"/>
          </p:cNvPr>
          <p:cNvSpPr>
            <a:spLocks noChangeArrowheads="1"/>
          </p:cNvSpPr>
          <p:nvPr/>
        </p:nvSpPr>
        <p:spPr bwMode="auto">
          <a:xfrm>
            <a:off x="228600" y="152400"/>
            <a:ext cx="685800" cy="381000"/>
          </a:xfrm>
          <a:prstGeom prst="actionButtonBackPrevious">
            <a:avLst/>
          </a:prstGeom>
          <a:blipFill dpi="0" rotWithShape="0">
            <a:blip r:embed="rId9"/>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up)">
                                      <p:cBhvr>
                                        <p:cTn id="7" dur="500"/>
                                        <p:tgtEl>
                                          <p:spTgt spid="819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wipe(up)">
                                      <p:cBhvr>
                                        <p:cTn id="11" dur="500"/>
                                        <p:tgtEl>
                                          <p:spTgt spid="8194"/>
                                        </p:tgtEl>
                                      </p:cBhvr>
                                    </p:animEffect>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8197"/>
                                        </p:tgtEl>
                                        <p:attrNameLst>
                                          <p:attrName>style.visibility</p:attrName>
                                        </p:attrNameLst>
                                      </p:cBhvr>
                                      <p:to>
                                        <p:strVal val="visible"/>
                                      </p:to>
                                    </p:set>
                                    <p:anim calcmode="lin" valueType="num">
                                      <p:cBhvr additive="base">
                                        <p:cTn id="15" dur="500" fill="hold"/>
                                        <p:tgtEl>
                                          <p:spTgt spid="8197"/>
                                        </p:tgtEl>
                                        <p:attrNameLst>
                                          <p:attrName>ppt_x</p:attrName>
                                        </p:attrNameLst>
                                      </p:cBhvr>
                                      <p:tavLst>
                                        <p:tav tm="0">
                                          <p:val>
                                            <p:strVal val="0-#ppt_w/2"/>
                                          </p:val>
                                        </p:tav>
                                        <p:tav tm="100000">
                                          <p:val>
                                            <p:strVal val="#ppt_x"/>
                                          </p:val>
                                        </p:tav>
                                      </p:tavLst>
                                    </p:anim>
                                    <p:anim calcmode="lin" valueType="num">
                                      <p:cBhvr additive="base">
                                        <p:cTn id="16" dur="500" fill="hold"/>
                                        <p:tgtEl>
                                          <p:spTgt spid="81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slide 14a.wav"/>
                                        </p:tgtEl>
                                      </p:cMediaNode>
                                    </p:audio>
                                  </p:subTnLst>
                                </p:cTn>
                              </p:par>
                            </p:childTnLst>
                          </p:cTn>
                        </p:par>
                        <p:par>
                          <p:cTn id="17" fill="hold" nodeType="afterGroup">
                            <p:stCondLst>
                              <p:cond delay="1500"/>
                            </p:stCondLst>
                            <p:childTnLst>
                              <p:par>
                                <p:cTn id="18" presetID="2" presetClass="entr" presetSubtype="2" fill="hold" grpId="0" nodeType="afterEffect">
                                  <p:stCondLst>
                                    <p:cond delay="3000"/>
                                  </p:stCondLst>
                                  <p:childTnLst>
                                    <p:set>
                                      <p:cBhvr>
                                        <p:cTn id="19" dur="1" fill="hold">
                                          <p:stCondLst>
                                            <p:cond delay="0"/>
                                          </p:stCondLst>
                                        </p:cTn>
                                        <p:tgtEl>
                                          <p:spTgt spid="8198"/>
                                        </p:tgtEl>
                                        <p:attrNameLst>
                                          <p:attrName>style.visibility</p:attrName>
                                        </p:attrNameLst>
                                      </p:cBhvr>
                                      <p:to>
                                        <p:strVal val="visible"/>
                                      </p:to>
                                    </p:set>
                                    <p:anim calcmode="lin" valueType="num">
                                      <p:cBhvr additive="base">
                                        <p:cTn id="20" dur="500" fill="hold"/>
                                        <p:tgtEl>
                                          <p:spTgt spid="8198"/>
                                        </p:tgtEl>
                                        <p:attrNameLst>
                                          <p:attrName>ppt_x</p:attrName>
                                        </p:attrNameLst>
                                      </p:cBhvr>
                                      <p:tavLst>
                                        <p:tav tm="0">
                                          <p:val>
                                            <p:strVal val="1+#ppt_w/2"/>
                                          </p:val>
                                        </p:tav>
                                        <p:tav tm="100000">
                                          <p:val>
                                            <p:strVal val="#ppt_x"/>
                                          </p:val>
                                        </p:tav>
                                      </p:tavLst>
                                    </p:anim>
                                    <p:anim calcmode="lin" valueType="num">
                                      <p:cBhvr additive="base">
                                        <p:cTn id="21" dur="500" fill="hold"/>
                                        <p:tgtEl>
                                          <p:spTgt spid="81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slide 14b.wav"/>
                                        </p:tgtEl>
                                      </p:cMediaNode>
                                    </p:audio>
                                  </p:subTnLst>
                                </p:cTn>
                              </p:par>
                            </p:childTnLst>
                          </p:cTn>
                        </p:par>
                        <p:par>
                          <p:cTn id="22" fill="hold" nodeType="afterGroup">
                            <p:stCondLst>
                              <p:cond delay="5000"/>
                            </p:stCondLst>
                            <p:childTnLst>
                              <p:par>
                                <p:cTn id="23" presetID="5" presetClass="entr" presetSubtype="5" fill="hold" nodeType="afterEffect">
                                  <p:stCondLst>
                                    <p:cond delay="3000"/>
                                  </p:stCondLst>
                                  <p:childTnLst>
                                    <p:set>
                                      <p:cBhvr>
                                        <p:cTn id="24" dur="1" fill="hold">
                                          <p:stCondLst>
                                            <p:cond delay="0"/>
                                          </p:stCondLst>
                                        </p:cTn>
                                        <p:tgtEl>
                                          <p:spTgt spid="8196"/>
                                        </p:tgtEl>
                                        <p:attrNameLst>
                                          <p:attrName>style.visibility</p:attrName>
                                        </p:attrNameLst>
                                      </p:cBhvr>
                                      <p:to>
                                        <p:strVal val="visible"/>
                                      </p:to>
                                    </p:set>
                                    <p:animEffect transition="in" filter="checkerboard(down)">
                                      <p:cBhvr>
                                        <p:cTn id="25"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nimBg="1"/>
      <p:bldP spid="8197" grpId="0" autoUpdateAnimBg="0"/>
      <p:bldP spid="819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650" name="Object 2"/>
          <p:cNvGraphicFramePr>
            <a:graphicFrameLocks/>
          </p:cNvGraphicFramePr>
          <p:nvPr/>
        </p:nvGraphicFramePr>
        <p:xfrm>
          <a:off x="1835150" y="928688"/>
          <a:ext cx="5435600" cy="3322637"/>
        </p:xfrm>
        <a:graphic>
          <a:graphicData uri="http://schemas.openxmlformats.org/presentationml/2006/ole">
            <mc:AlternateContent xmlns:mc="http://schemas.openxmlformats.org/markup-compatibility/2006">
              <mc:Choice xmlns:v="urn:schemas-microsoft-com:vml" Requires="v">
                <p:oleObj spid="_x0000_s27656" name="Worksheet" r:id="rId4" imgW="5191444" imgH="3162833" progId="Excel.Sheet.8">
                  <p:embed/>
                </p:oleObj>
              </mc:Choice>
              <mc:Fallback>
                <p:oleObj name="Worksheet" r:id="rId4" imgW="5191444" imgH="3162833"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928688"/>
                        <a:ext cx="5435600" cy="332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1" name="Text Box 3"/>
          <p:cNvSpPr txBox="1">
            <a:spLocks noChangeArrowheads="1"/>
          </p:cNvSpPr>
          <p:nvPr/>
        </p:nvSpPr>
        <p:spPr bwMode="auto">
          <a:xfrm>
            <a:off x="1828800" y="44196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This shows 14 (fourteen) spiders.</a:t>
            </a:r>
          </a:p>
        </p:txBody>
      </p:sp>
      <p:graphicFrame>
        <p:nvGraphicFramePr>
          <p:cNvPr id="27652" name="Rectangle 4"/>
          <p:cNvGraphicFramePr>
            <a:graphicFrameLocks/>
          </p:cNvGraphicFramePr>
          <p:nvPr/>
        </p:nvGraphicFramePr>
        <p:xfrm>
          <a:off x="1828800" y="914400"/>
          <a:ext cx="6096000" cy="4064000"/>
        </p:xfrm>
        <a:graphic>
          <a:graphicData uri="http://schemas.openxmlformats.org/presentationml/2006/ole">
            <mc:AlternateContent xmlns:mc="http://schemas.openxmlformats.org/markup-compatibility/2006">
              <mc:Choice xmlns:v="urn:schemas-microsoft-com:vml" Requires="v">
                <p:oleObj spid="_x0000_s27657" name="Clip" r:id="rId6" imgW="0" imgH="0" progId="MS_ClipArt_Gallery.2">
                  <p:embed/>
                </p:oleObj>
              </mc:Choice>
              <mc:Fallback>
                <p:oleObj name="Clip" r:id="rId6" imgW="0" imgH="0" progId="MS_ClipArt_Gallery.2">
                  <p:embed/>
                  <p:pic>
                    <p:nvPicPr>
                      <p:cNvPr id="0" name="Rectangle 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828800" y="9144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486"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4953000"/>
            <a:ext cx="5715000" cy="1093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4" name="AutoShape 7" descr="Bouquet">
            <a:hlinkClick r:id="rId8"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9"/>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AutoShape 8" descr="Bouquet">
            <a:hlinkClick r:id="rId10"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9"/>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p:cTn id="7" dur="500" fill="hold"/>
                                        <p:tgtEl>
                                          <p:spTgt spid="20486"/>
                                        </p:tgtEl>
                                        <p:attrNameLst>
                                          <p:attrName>ppt_w</p:attrName>
                                        </p:attrNameLst>
                                      </p:cBhvr>
                                      <p:tavLst>
                                        <p:tav tm="0">
                                          <p:val>
                                            <p:strVal val="2/3*#ppt_w"/>
                                          </p:val>
                                        </p:tav>
                                        <p:tav tm="100000">
                                          <p:val>
                                            <p:strVal val="#ppt_w"/>
                                          </p:val>
                                        </p:tav>
                                      </p:tavLst>
                                    </p:anim>
                                    <p:anim calcmode="lin" valueType="num">
                                      <p:cBhvr>
                                        <p:cTn id="8" dur="500" fill="hold"/>
                                        <p:tgtEl>
                                          <p:spTgt spid="2048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674" name="Object 2"/>
          <p:cNvGraphicFramePr>
            <a:graphicFrameLocks/>
          </p:cNvGraphicFramePr>
          <p:nvPr/>
        </p:nvGraphicFramePr>
        <p:xfrm>
          <a:off x="1828800" y="381000"/>
          <a:ext cx="5435600" cy="3322638"/>
        </p:xfrm>
        <a:graphic>
          <a:graphicData uri="http://schemas.openxmlformats.org/presentationml/2006/ole">
            <mc:AlternateContent xmlns:mc="http://schemas.openxmlformats.org/markup-compatibility/2006">
              <mc:Choice xmlns:v="urn:schemas-microsoft-com:vml" Requires="v">
                <p:oleObj spid="_x0000_s28680" name="Worksheet" r:id="rId4" imgW="5191444" imgH="3162833" progId="Excel.Sheet.8">
                  <p:embed/>
                </p:oleObj>
              </mc:Choice>
              <mc:Fallback>
                <p:oleObj name="Worksheet" r:id="rId4" imgW="5191444" imgH="3162833"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81000"/>
                        <a:ext cx="5435600" cy="33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Text Box 3"/>
          <p:cNvSpPr txBox="1">
            <a:spLocks noChangeArrowheads="1"/>
          </p:cNvSpPr>
          <p:nvPr/>
        </p:nvSpPr>
        <p:spPr bwMode="auto">
          <a:xfrm>
            <a:off x="914400" y="3962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This shows 115 (one hundred fifteen) candy-corns.</a:t>
            </a:r>
          </a:p>
        </p:txBody>
      </p:sp>
      <p:sp>
        <p:nvSpPr>
          <p:cNvPr id="6149" name="Text Box 5"/>
          <p:cNvSpPr txBox="1">
            <a:spLocks noChangeArrowheads="1"/>
          </p:cNvSpPr>
          <p:nvPr/>
        </p:nvSpPr>
        <p:spPr bwMode="auto">
          <a:xfrm>
            <a:off x="6096000" y="63246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1600"/>
              <a:t>Really! Count them.</a:t>
            </a:r>
            <a:endParaRPr lang="en-US">
              <a:latin typeface="Times New Roman" pitchFamily="18" charset="0"/>
            </a:endParaRPr>
          </a:p>
        </p:txBody>
      </p:sp>
      <p:pic>
        <p:nvPicPr>
          <p:cNvPr id="6157" name="Picture 13" descr="C:\Program Files\Paint Shop Pro 6\Images\new candycorn.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4343400"/>
            <a:ext cx="68199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AutoShape 14" descr="Bouquet">
            <a:hlinkClick r:id="rId7"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8"/>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 name="AutoShape 15" descr="Bouquet">
            <a:hlinkClick r:id="rId9"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8"/>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6157"/>
                                        </p:tgtEl>
                                        <p:attrNameLst>
                                          <p:attrName>style.visibility</p:attrName>
                                        </p:attrNameLst>
                                      </p:cBhvr>
                                      <p:to>
                                        <p:strVal val="visible"/>
                                      </p:to>
                                    </p:set>
                                    <p:anim calcmode="lin" valueType="num">
                                      <p:cBhvr>
                                        <p:cTn id="7" dur="1000" fill="hold"/>
                                        <p:tgtEl>
                                          <p:spTgt spid="6157"/>
                                        </p:tgtEl>
                                        <p:attrNameLst>
                                          <p:attrName>ppt_w</p:attrName>
                                        </p:attrNameLst>
                                      </p:cBhvr>
                                      <p:tavLst>
                                        <p:tav tm="0">
                                          <p:val>
                                            <p:fltVal val="0"/>
                                          </p:val>
                                        </p:tav>
                                        <p:tav tm="100000">
                                          <p:val>
                                            <p:strVal val="#ppt_w"/>
                                          </p:val>
                                        </p:tav>
                                      </p:tavLst>
                                    </p:anim>
                                    <p:anim calcmode="lin" valueType="num">
                                      <p:cBhvr>
                                        <p:cTn id="8" dur="1000" fill="hold"/>
                                        <p:tgtEl>
                                          <p:spTgt spid="6157"/>
                                        </p:tgtEl>
                                        <p:attrNameLst>
                                          <p:attrName>ppt_h</p:attrName>
                                        </p:attrNameLst>
                                      </p:cBhvr>
                                      <p:tavLst>
                                        <p:tav tm="0">
                                          <p:val>
                                            <p:fltVal val="0"/>
                                          </p:val>
                                        </p:tav>
                                        <p:tav tm="100000">
                                          <p:val>
                                            <p:strVal val="#ppt_h"/>
                                          </p:val>
                                        </p:tav>
                                      </p:tavLst>
                                    </p:anim>
                                    <p:anim calcmode="lin" valueType="num">
                                      <p:cBhvr>
                                        <p:cTn id="9" dur="1000" fill="hold"/>
                                        <p:tgtEl>
                                          <p:spTgt spid="615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57"/>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 presetClass="entr" presetSubtype="8" fill="hold" grpId="0" nodeType="afterEffect">
                                  <p:stCondLst>
                                    <p:cond delay="1000"/>
                                  </p:stCondLst>
                                  <p:childTnLst>
                                    <p:set>
                                      <p:cBhvr>
                                        <p:cTn id="13" dur="1" fill="hold">
                                          <p:stCondLst>
                                            <p:cond delay="0"/>
                                          </p:stCondLst>
                                        </p:cTn>
                                        <p:tgtEl>
                                          <p:spTgt spid="6149"/>
                                        </p:tgtEl>
                                        <p:attrNameLst>
                                          <p:attrName>style.visibility</p:attrName>
                                        </p:attrNameLst>
                                      </p:cBhvr>
                                      <p:to>
                                        <p:strVal val="visible"/>
                                      </p:to>
                                    </p:set>
                                    <p:anim calcmode="lin" valueType="num">
                                      <p:cBhvr additive="base">
                                        <p:cTn id="14" dur="500" fill="hold"/>
                                        <p:tgtEl>
                                          <p:spTgt spid="6149"/>
                                        </p:tgtEl>
                                        <p:attrNameLst>
                                          <p:attrName>ppt_x</p:attrName>
                                        </p:attrNameLst>
                                      </p:cBhvr>
                                      <p:tavLst>
                                        <p:tav tm="0">
                                          <p:val>
                                            <p:strVal val="0-#ppt_w/2"/>
                                          </p:val>
                                        </p:tav>
                                        <p:tav tm="100000">
                                          <p:val>
                                            <p:strVal val="#ppt_x"/>
                                          </p:val>
                                        </p:tav>
                                      </p:tavLst>
                                    </p:anim>
                                    <p:anim calcmode="lin" valueType="num">
                                      <p:cBhvr additive="base">
                                        <p:cTn id="15"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5"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3997"/>
          <a:stretch>
            <a:fillRect/>
          </a:stretch>
        </p:blipFill>
        <p:spPr bwMode="auto">
          <a:xfrm>
            <a:off x="7086600" y="3200400"/>
            <a:ext cx="1204913"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9699" name="Object 2"/>
          <p:cNvGraphicFramePr>
            <a:graphicFrameLocks/>
          </p:cNvGraphicFramePr>
          <p:nvPr/>
        </p:nvGraphicFramePr>
        <p:xfrm>
          <a:off x="1371600" y="2667000"/>
          <a:ext cx="5440363" cy="3246438"/>
        </p:xfrm>
        <a:graphic>
          <a:graphicData uri="http://schemas.openxmlformats.org/presentationml/2006/ole">
            <mc:AlternateContent xmlns:mc="http://schemas.openxmlformats.org/markup-compatibility/2006">
              <mc:Choice xmlns:v="urn:schemas-microsoft-com:vml" Requires="v">
                <p:oleObj spid="_x0000_s29704" name="Worksheet" r:id="rId5" imgW="5191444" imgH="3162833" progId="Excel.Sheet.8">
                  <p:embed/>
                </p:oleObj>
              </mc:Choice>
              <mc:Fallback>
                <p:oleObj name="Worksheet" r:id="rId5" imgW="5191444" imgH="3162833" progId="Excel.Sheet.8">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667000"/>
                        <a:ext cx="5440363" cy="324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0" name="Text Box 3"/>
          <p:cNvSpPr txBox="1">
            <a:spLocks noChangeArrowheads="1"/>
          </p:cNvSpPr>
          <p:nvPr/>
        </p:nvSpPr>
        <p:spPr bwMode="auto">
          <a:xfrm>
            <a:off x="990600" y="685800"/>
            <a:ext cx="6858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Remember the dime?  It was less than one whole.  It was only a part of 1 whole dollar.  </a:t>
            </a:r>
            <a:br>
              <a:rPr lang="en-US"/>
            </a:br>
            <a:r>
              <a:rPr lang="en-US"/>
              <a:t>1 dime = $0.10, so we will write it in the tenths and hundredths place value positions.  </a:t>
            </a:r>
          </a:p>
        </p:txBody>
      </p:sp>
      <p:sp>
        <p:nvSpPr>
          <p:cNvPr id="29701" name="Text Box 5"/>
          <p:cNvSpPr txBox="1">
            <a:spLocks noChangeArrowheads="1"/>
          </p:cNvSpPr>
          <p:nvPr/>
        </p:nvSpPr>
        <p:spPr bwMode="auto">
          <a:xfrm>
            <a:off x="3657600" y="4724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endParaRPr lang="en-US">
              <a:latin typeface="Times New Roman" pitchFamily="18" charset="0"/>
            </a:endParaRPr>
          </a:p>
        </p:txBody>
      </p:sp>
      <p:sp>
        <p:nvSpPr>
          <p:cNvPr id="29702" name="AutoShape 8" descr="Bouquet">
            <a:hlinkClick r:id="rId7"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8"/>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3" name="AutoShape 9" descr="Bouquet">
            <a:hlinkClick r:id="rId9"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8"/>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additive="base">
                                        <p:cTn id="7" dur="500" fill="hold"/>
                                        <p:tgtEl>
                                          <p:spTgt spid="7175"/>
                                        </p:tgtEl>
                                        <p:attrNameLst>
                                          <p:attrName>ppt_x</p:attrName>
                                        </p:attrNameLst>
                                      </p:cBhvr>
                                      <p:tavLst>
                                        <p:tav tm="0">
                                          <p:val>
                                            <p:strVal val="#ppt_x"/>
                                          </p:val>
                                        </p:tav>
                                        <p:tav tm="100000">
                                          <p:val>
                                            <p:strVal val="#ppt_x"/>
                                          </p:val>
                                        </p:tav>
                                      </p:tavLst>
                                    </p:anim>
                                    <p:anim calcmode="lin" valueType="num">
                                      <p:cBhvr additive="base">
                                        <p:cTn id="8"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22" name="Object 2"/>
          <p:cNvGraphicFramePr>
            <a:graphicFrameLocks/>
          </p:cNvGraphicFramePr>
          <p:nvPr/>
        </p:nvGraphicFramePr>
        <p:xfrm>
          <a:off x="1676400" y="1447800"/>
          <a:ext cx="5400675" cy="3935413"/>
        </p:xfrm>
        <a:graphic>
          <a:graphicData uri="http://schemas.openxmlformats.org/presentationml/2006/ole">
            <mc:AlternateContent xmlns:mc="http://schemas.openxmlformats.org/markup-compatibility/2006">
              <mc:Choice xmlns:v="urn:schemas-microsoft-com:vml" Requires="v">
                <p:oleObj spid="_x0000_s30728" name="Worksheet" r:id="rId4" imgW="5191444" imgH="3791292" progId="Excel.Sheet.8">
                  <p:embed/>
                </p:oleObj>
              </mc:Choice>
              <mc:Fallback>
                <p:oleObj name="Worksheet" r:id="rId4" imgW="5191444" imgH="3791292"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47800"/>
                        <a:ext cx="5400675"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3" name="Text Box 3"/>
          <p:cNvSpPr txBox="1">
            <a:spLocks noChangeArrowheads="1"/>
          </p:cNvSpPr>
          <p:nvPr/>
        </p:nvSpPr>
        <p:spPr bwMode="auto">
          <a:xfrm>
            <a:off x="990600" y="609600"/>
            <a:ext cx="685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t>$0.10 = 0.1 </a:t>
            </a:r>
            <a:br>
              <a:rPr lang="en-US"/>
            </a:br>
            <a:r>
              <a:rPr lang="en-US"/>
              <a:t> ten hundredths = one tenth</a:t>
            </a:r>
          </a:p>
        </p:txBody>
      </p:sp>
      <p:sp>
        <p:nvSpPr>
          <p:cNvPr id="30724" name="Text Box 4"/>
          <p:cNvSpPr txBox="1">
            <a:spLocks noChangeArrowheads="1"/>
          </p:cNvSpPr>
          <p:nvPr/>
        </p:nvSpPr>
        <p:spPr bwMode="auto">
          <a:xfrm>
            <a:off x="3657600" y="4724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endParaRPr lang="en-US">
              <a:latin typeface="Times New Roman" pitchFamily="18" charset="0"/>
            </a:endParaRPr>
          </a:p>
        </p:txBody>
      </p:sp>
      <p:sp>
        <p:nvSpPr>
          <p:cNvPr id="30725" name="Text Box 5"/>
          <p:cNvSpPr txBox="1">
            <a:spLocks noChangeArrowheads="1"/>
          </p:cNvSpPr>
          <p:nvPr/>
        </p:nvSpPr>
        <p:spPr bwMode="auto">
          <a:xfrm>
            <a:off x="947738" y="5715000"/>
            <a:ext cx="7002462"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t>There are no whole dollars, only part of a whole.</a:t>
            </a:r>
          </a:p>
        </p:txBody>
      </p:sp>
      <p:sp>
        <p:nvSpPr>
          <p:cNvPr id="30726" name="AutoShape 6" descr="Bouquet">
            <a:hlinkClick r:id="rId6"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7"/>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7" name="AutoShape 7" descr="Bouquet">
            <a:hlinkClick r:id="rId8"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7"/>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1746" name="Object 2"/>
          <p:cNvGraphicFramePr>
            <a:graphicFrameLocks/>
          </p:cNvGraphicFramePr>
          <p:nvPr/>
        </p:nvGraphicFramePr>
        <p:xfrm>
          <a:off x="2895600" y="2590800"/>
          <a:ext cx="5440363" cy="3246438"/>
        </p:xfrm>
        <a:graphic>
          <a:graphicData uri="http://schemas.openxmlformats.org/presentationml/2006/ole">
            <mc:AlternateContent xmlns:mc="http://schemas.openxmlformats.org/markup-compatibility/2006">
              <mc:Choice xmlns:v="urn:schemas-microsoft-com:vml" Requires="v">
                <p:oleObj spid="_x0000_s31752" name="Worksheet" r:id="rId4" imgW="5191444" imgH="3162833" progId="Excel.Sheet.8">
                  <p:embed/>
                </p:oleObj>
              </mc:Choice>
              <mc:Fallback>
                <p:oleObj name="Worksheet" r:id="rId4" imgW="5191444" imgH="3162833"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590800"/>
                        <a:ext cx="5440363" cy="324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7" name="Text Box 3"/>
          <p:cNvSpPr txBox="1">
            <a:spLocks noChangeArrowheads="1"/>
          </p:cNvSpPr>
          <p:nvPr/>
        </p:nvSpPr>
        <p:spPr bwMode="auto">
          <a:xfrm>
            <a:off x="990600" y="685800"/>
            <a:ext cx="6858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A penny is also only a part of 1 whole dollar.  </a:t>
            </a:r>
            <a:br>
              <a:rPr lang="en-US"/>
            </a:br>
            <a:r>
              <a:rPr lang="en-US"/>
              <a:t>1 penny = $0.01 since it is one hundredth of a dollar we will write it in the hundredths place value position.  </a:t>
            </a:r>
          </a:p>
        </p:txBody>
      </p:sp>
      <p:sp>
        <p:nvSpPr>
          <p:cNvPr id="31748" name="Text Box 4"/>
          <p:cNvSpPr txBox="1">
            <a:spLocks noChangeArrowheads="1"/>
          </p:cNvSpPr>
          <p:nvPr/>
        </p:nvSpPr>
        <p:spPr bwMode="auto">
          <a:xfrm>
            <a:off x="3657600" y="4724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endParaRPr lang="en-US">
              <a:latin typeface="Times New Roman" pitchFamily="18" charset="0"/>
            </a:endParaRPr>
          </a:p>
        </p:txBody>
      </p:sp>
      <p:pic>
        <p:nvPicPr>
          <p:cNvPr id="22534"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3352800"/>
            <a:ext cx="1782763"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AutoShape 7" descr="Bouquet">
            <a:hlinkClick r:id="rId7"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8"/>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1" name="AutoShape 8" descr="Bouquet">
            <a:hlinkClick r:id="rId9"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8"/>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descr="40%"/>
          <p:cNvSpPr txBox="1">
            <a:spLocks noChangeArrowheads="1"/>
          </p:cNvSpPr>
          <p:nvPr/>
        </p:nvSpPr>
        <p:spPr bwMode="auto">
          <a:xfrm>
            <a:off x="838200" y="838200"/>
            <a:ext cx="7620000" cy="3509963"/>
          </a:xfrm>
          <a:prstGeom prst="rect">
            <a:avLst/>
          </a:prstGeom>
          <a:pattFill prst="pct40">
            <a:fgClr>
              <a:schemeClr val="hlink"/>
            </a:fgClr>
            <a:bgClr>
              <a:srgbClr val="FFFFFF"/>
            </a:bgClr>
          </a:patt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800"/>
              <a:t>Dear Student, </a:t>
            </a:r>
          </a:p>
          <a:p>
            <a:pPr algn="l">
              <a:spcBef>
                <a:spcPct val="50000"/>
              </a:spcBef>
            </a:pPr>
            <a:r>
              <a:rPr lang="en-US" sz="2800"/>
              <a:t>	In this presentation, you will learn about decimals!  You will have the chance to review decimal concepts.  You will also be able to practice your decimal skills.  We hope you have fun!</a:t>
            </a:r>
          </a:p>
          <a:p>
            <a:pPr algn="l">
              <a:spcBef>
                <a:spcPct val="50000"/>
              </a:spcBef>
            </a:pPr>
            <a:r>
              <a:rPr lang="en-US" sz="2800"/>
              <a:t>			Mrs. Russo and Mrs. Morse</a:t>
            </a:r>
            <a:endParaRPr lang="en-US" sz="3600"/>
          </a:p>
        </p:txBody>
      </p:sp>
      <p:sp>
        <p:nvSpPr>
          <p:cNvPr id="14339" name="Text Box 3" descr="Outlined diamond"/>
          <p:cNvSpPr txBox="1">
            <a:spLocks noChangeArrowheads="1"/>
          </p:cNvSpPr>
          <p:nvPr/>
        </p:nvSpPr>
        <p:spPr bwMode="auto">
          <a:xfrm>
            <a:off x="762000" y="4724400"/>
            <a:ext cx="3429000" cy="1736725"/>
          </a:xfrm>
          <a:prstGeom prst="rect">
            <a:avLst/>
          </a:prstGeom>
          <a:pattFill prst="openDmnd">
            <a:fgClr>
              <a:srgbClr val="FF99CC"/>
            </a:fgClr>
            <a:bgClr>
              <a:srgbClr val="FFFFFF"/>
            </a:bgClr>
          </a:patt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700">
                <a:solidFill>
                  <a:srgbClr val="000000"/>
                </a:solidFill>
              </a:rPr>
              <a:t>Click          to see the Standards Of Learning objectives you will cover.</a:t>
            </a:r>
          </a:p>
        </p:txBody>
      </p:sp>
      <p:sp>
        <p:nvSpPr>
          <p:cNvPr id="14340" name="Text Box 4" descr="Outlined diamond"/>
          <p:cNvSpPr txBox="1">
            <a:spLocks noChangeArrowheads="1"/>
          </p:cNvSpPr>
          <p:nvPr/>
        </p:nvSpPr>
        <p:spPr bwMode="auto">
          <a:xfrm>
            <a:off x="4724400" y="4724400"/>
            <a:ext cx="3657600" cy="1692275"/>
          </a:xfrm>
          <a:prstGeom prst="rect">
            <a:avLst/>
          </a:prstGeom>
          <a:pattFill prst="openDmnd">
            <a:fgClr>
              <a:srgbClr val="FF99CC"/>
            </a:fgClr>
            <a:bgClr>
              <a:srgbClr val="FFFFFF"/>
            </a:bgClr>
          </a:patt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700">
                <a:solidFill>
                  <a:srgbClr val="000000"/>
                </a:solidFill>
              </a:rPr>
              <a:t>Click           to </a:t>
            </a:r>
            <a:r>
              <a:rPr lang="en-US" sz="2700"/>
              <a:t>begin learning about decimals.</a:t>
            </a:r>
          </a:p>
          <a:p>
            <a:pPr algn="l">
              <a:spcBef>
                <a:spcPct val="50000"/>
              </a:spcBef>
            </a:pPr>
            <a:endParaRPr lang="en-US" sz="1600"/>
          </a:p>
        </p:txBody>
      </p:sp>
      <p:sp>
        <p:nvSpPr>
          <p:cNvPr id="14341" name="AutoShape 7">
            <a:hlinkClick r:id="" action="ppaction://hlinkshowjump?jump=nextslide" highlightClick="1"/>
          </p:cNvPr>
          <p:cNvSpPr>
            <a:spLocks noChangeArrowheads="1"/>
          </p:cNvSpPr>
          <p:nvPr/>
        </p:nvSpPr>
        <p:spPr bwMode="auto">
          <a:xfrm>
            <a:off x="1676400" y="4800600"/>
            <a:ext cx="914400" cy="381000"/>
          </a:xfrm>
          <a:prstGeom prst="actionButtonBlank">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hlinkClick r:id="rId3" action="ppaction://hlinksldjump"/>
              </a:rPr>
              <a:t>here</a:t>
            </a:r>
            <a:endParaRPr lang="en-US"/>
          </a:p>
        </p:txBody>
      </p:sp>
      <p:sp>
        <p:nvSpPr>
          <p:cNvPr id="14342" name="AutoShape 8">
            <a:hlinkClick r:id="" action="ppaction://hlinkshowjump?jump=nextslide" highlightClick="1"/>
          </p:cNvPr>
          <p:cNvSpPr>
            <a:spLocks noChangeArrowheads="1"/>
          </p:cNvSpPr>
          <p:nvPr/>
        </p:nvSpPr>
        <p:spPr bwMode="auto">
          <a:xfrm>
            <a:off x="5715000" y="4800600"/>
            <a:ext cx="914400" cy="381000"/>
          </a:xfrm>
          <a:prstGeom prst="actionButtonBlank">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hlinkClick r:id="rId4" action="ppaction://hlinksldjump"/>
              </a:rPr>
              <a:t>here</a:t>
            </a:r>
            <a:endParaRPr lang="en-US"/>
          </a:p>
        </p:txBody>
      </p:sp>
      <p:sp>
        <p:nvSpPr>
          <p:cNvPr id="14343" name="AutoShape 9" descr="Bouquet">
            <a:hlinkClick r:id="" action="ppaction://hlinkshowjump?jump=firstslide" highlightClick="1"/>
          </p:cNvPr>
          <p:cNvSpPr>
            <a:spLocks noChangeArrowheads="1"/>
          </p:cNvSpPr>
          <p:nvPr/>
        </p:nvSpPr>
        <p:spPr bwMode="auto">
          <a:xfrm>
            <a:off x="228600" y="228600"/>
            <a:ext cx="304800" cy="381000"/>
          </a:xfrm>
          <a:prstGeom prst="actionButtonHome">
            <a:avLst/>
          </a:prstGeom>
          <a:blipFill dpi="0" rotWithShape="0">
            <a:blip r:embed="rId5"/>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1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slide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2770" name="Object 3"/>
          <p:cNvGraphicFramePr>
            <a:graphicFrameLocks/>
          </p:cNvGraphicFramePr>
          <p:nvPr/>
        </p:nvGraphicFramePr>
        <p:xfrm>
          <a:off x="914400" y="2514600"/>
          <a:ext cx="5440363" cy="3246438"/>
        </p:xfrm>
        <a:graphic>
          <a:graphicData uri="http://schemas.openxmlformats.org/presentationml/2006/ole">
            <mc:AlternateContent xmlns:mc="http://schemas.openxmlformats.org/markup-compatibility/2006">
              <mc:Choice xmlns:v="urn:schemas-microsoft-com:vml" Requires="v">
                <p:oleObj spid="_x0000_s32776" name="Worksheet" r:id="rId4" imgW="5191444" imgH="3162833" progId="Excel.Sheet.8">
                  <p:embed/>
                </p:oleObj>
              </mc:Choice>
              <mc:Fallback>
                <p:oleObj name="Worksheet" r:id="rId4" imgW="5191444" imgH="3162833"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514600"/>
                        <a:ext cx="5440363" cy="324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1" name="Text Box 4"/>
          <p:cNvSpPr txBox="1">
            <a:spLocks noChangeArrowheads="1"/>
          </p:cNvSpPr>
          <p:nvPr/>
        </p:nvSpPr>
        <p:spPr bwMode="auto">
          <a:xfrm>
            <a:off x="990600" y="685800"/>
            <a:ext cx="6858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A quarter is also less than 1 whole dollar.  </a:t>
            </a:r>
            <a:br>
              <a:rPr lang="en-US"/>
            </a:br>
            <a:r>
              <a:rPr lang="en-US"/>
              <a:t>1 quarter = $0.25, so we will write it in the tenths and hundredths place value positions.  </a:t>
            </a:r>
          </a:p>
        </p:txBody>
      </p:sp>
      <p:sp>
        <p:nvSpPr>
          <p:cNvPr id="32772" name="Text Box 5"/>
          <p:cNvSpPr txBox="1">
            <a:spLocks noChangeArrowheads="1"/>
          </p:cNvSpPr>
          <p:nvPr/>
        </p:nvSpPr>
        <p:spPr bwMode="auto">
          <a:xfrm>
            <a:off x="3657600" y="4724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endParaRPr lang="en-US">
              <a:latin typeface="Times New Roman" pitchFamily="18" charset="0"/>
            </a:endParaRPr>
          </a:p>
        </p:txBody>
      </p:sp>
      <p:pic>
        <p:nvPicPr>
          <p:cNvPr id="23558"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3429000"/>
            <a:ext cx="107315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AutoShape 7" descr="Bouquet">
            <a:hlinkClick r:id="rId7"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8"/>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 name="AutoShape 8" descr="Bouquet">
            <a:hlinkClick r:id="rId9"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8"/>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ppt_x"/>
                                          </p:val>
                                        </p:tav>
                                        <p:tav tm="100000">
                                          <p:val>
                                            <p:strVal val="#ppt_x"/>
                                          </p:val>
                                        </p:tav>
                                      </p:tavLst>
                                    </p:anim>
                                    <p:anim calcmode="lin" valueType="num">
                                      <p:cBhvr additive="base">
                                        <p:cTn id="8"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14"/>
          <p:cNvSpPr>
            <a:spLocks noChangeArrowheads="1"/>
          </p:cNvSpPr>
          <p:nvPr/>
        </p:nvSpPr>
        <p:spPr bwMode="auto">
          <a:xfrm>
            <a:off x="4419600" y="1752600"/>
            <a:ext cx="3276600" cy="4038600"/>
          </a:xfrm>
          <a:prstGeom prst="rect">
            <a:avLst/>
          </a:prstGeom>
          <a:solidFill>
            <a:srgbClr val="99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5" name="Rectangle 15"/>
          <p:cNvSpPr>
            <a:spLocks noChangeArrowheads="1"/>
          </p:cNvSpPr>
          <p:nvPr/>
        </p:nvSpPr>
        <p:spPr bwMode="auto">
          <a:xfrm>
            <a:off x="1905000" y="1752600"/>
            <a:ext cx="2438400" cy="4038600"/>
          </a:xfrm>
          <a:prstGeom prst="rect">
            <a:avLst/>
          </a:prstGeom>
          <a:solidFill>
            <a:srgbClr val="CC99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3796" name="Object 3"/>
          <p:cNvGraphicFramePr>
            <a:graphicFrameLocks noChangeAspect="1"/>
          </p:cNvGraphicFramePr>
          <p:nvPr/>
        </p:nvGraphicFramePr>
        <p:xfrm>
          <a:off x="1524000" y="1371600"/>
          <a:ext cx="6097588" cy="4068763"/>
        </p:xfrm>
        <a:graphic>
          <a:graphicData uri="http://schemas.openxmlformats.org/presentationml/2006/ole">
            <mc:AlternateContent xmlns:mc="http://schemas.openxmlformats.org/markup-compatibility/2006">
              <mc:Choice xmlns:v="urn:schemas-microsoft-com:vml" Requires="v">
                <p:oleObj spid="_x0000_s33809" name="Chart" r:id="rId3" imgW="6096361" imgH="4067640" progId="MSGraph.Chart.8">
                  <p:embed followColorScheme="full"/>
                </p:oleObj>
              </mc:Choice>
              <mc:Fallback>
                <p:oleObj name="Chart" r:id="rId3" imgW="6096361" imgH="406764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71600"/>
                        <a:ext cx="6097588"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7" name="Object 2"/>
          <p:cNvGraphicFramePr>
            <a:graphicFrameLocks noChangeAspect="1"/>
          </p:cNvGraphicFramePr>
          <p:nvPr/>
        </p:nvGraphicFramePr>
        <p:xfrm>
          <a:off x="1905000" y="1752600"/>
          <a:ext cx="5791200" cy="4029075"/>
        </p:xfrm>
        <a:graphic>
          <a:graphicData uri="http://schemas.openxmlformats.org/presentationml/2006/ole">
            <mc:AlternateContent xmlns:mc="http://schemas.openxmlformats.org/markup-compatibility/2006">
              <mc:Choice xmlns:v="urn:schemas-microsoft-com:vml" Requires="v">
                <p:oleObj spid="_x0000_s33810" name="Worksheet" r:id="rId5" imgW="4543831" imgH="3162782" progId="Excel.Sheet.8">
                  <p:embed/>
                </p:oleObj>
              </mc:Choice>
              <mc:Fallback>
                <p:oleObj name="Worksheet" r:id="rId5" imgW="4543831" imgH="3162782"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752600"/>
                        <a:ext cx="57912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28" name="Text Box 4"/>
          <p:cNvSpPr txBox="1">
            <a:spLocks noChangeArrowheads="1"/>
          </p:cNvSpPr>
          <p:nvPr/>
        </p:nvSpPr>
        <p:spPr bwMode="auto">
          <a:xfrm>
            <a:off x="0" y="5334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800"/>
              <a:t> </a:t>
            </a:r>
            <a:r>
              <a:rPr lang="en-US" sz="2800">
                <a:solidFill>
                  <a:srgbClr val="FF0000"/>
                </a:solidFill>
              </a:rPr>
              <a:t>one hundred</a:t>
            </a:r>
            <a:endParaRPr lang="en-US" sz="3600"/>
          </a:p>
        </p:txBody>
      </p:sp>
      <p:sp>
        <p:nvSpPr>
          <p:cNvPr id="103429" name="Text Box 5"/>
          <p:cNvSpPr txBox="1">
            <a:spLocks noChangeArrowheads="1"/>
          </p:cNvSpPr>
          <p:nvPr/>
        </p:nvSpPr>
        <p:spPr bwMode="auto">
          <a:xfrm>
            <a:off x="2286000" y="5334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800">
                <a:solidFill>
                  <a:srgbClr val="000099"/>
                </a:solidFill>
              </a:rPr>
              <a:t>thirty</a:t>
            </a:r>
            <a:endParaRPr lang="en-US" sz="3600">
              <a:solidFill>
                <a:srgbClr val="000099"/>
              </a:solidFill>
            </a:endParaRPr>
          </a:p>
        </p:txBody>
      </p:sp>
      <p:sp>
        <p:nvSpPr>
          <p:cNvPr id="103430" name="Text Box 6"/>
          <p:cNvSpPr txBox="1">
            <a:spLocks noChangeArrowheads="1"/>
          </p:cNvSpPr>
          <p:nvPr/>
        </p:nvSpPr>
        <p:spPr bwMode="auto">
          <a:xfrm>
            <a:off x="2895600" y="502920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solidFill>
                  <a:srgbClr val="000099"/>
                </a:solidFill>
              </a:rPr>
              <a:t>3</a:t>
            </a:r>
            <a:endParaRPr lang="en-US" sz="3600"/>
          </a:p>
        </p:txBody>
      </p:sp>
      <p:sp>
        <p:nvSpPr>
          <p:cNvPr id="103431" name="Text Box 7"/>
          <p:cNvSpPr txBox="1">
            <a:spLocks noChangeArrowheads="1"/>
          </p:cNvSpPr>
          <p:nvPr/>
        </p:nvSpPr>
        <p:spPr bwMode="auto">
          <a:xfrm>
            <a:off x="3352800" y="5334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800"/>
              <a:t>-</a:t>
            </a:r>
            <a:r>
              <a:rPr lang="en-US" sz="2800">
                <a:solidFill>
                  <a:srgbClr val="008000"/>
                </a:solidFill>
              </a:rPr>
              <a:t>four</a:t>
            </a:r>
            <a:endParaRPr lang="en-US" sz="3600"/>
          </a:p>
        </p:txBody>
      </p:sp>
      <p:sp>
        <p:nvSpPr>
          <p:cNvPr id="103432" name="Text Box 8"/>
          <p:cNvSpPr txBox="1">
            <a:spLocks noChangeArrowheads="1"/>
          </p:cNvSpPr>
          <p:nvPr/>
        </p:nvSpPr>
        <p:spPr bwMode="auto">
          <a:xfrm>
            <a:off x="3733800" y="502920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solidFill>
                  <a:srgbClr val="008000"/>
                </a:solidFill>
              </a:rPr>
              <a:t>4</a:t>
            </a:r>
            <a:endParaRPr lang="en-US" sz="3600"/>
          </a:p>
        </p:txBody>
      </p:sp>
      <p:sp>
        <p:nvSpPr>
          <p:cNvPr id="103433" name="Text Box 9"/>
          <p:cNvSpPr txBox="1">
            <a:spLocks noChangeArrowheads="1"/>
          </p:cNvSpPr>
          <p:nvPr/>
        </p:nvSpPr>
        <p:spPr bwMode="auto">
          <a:xfrm>
            <a:off x="4343400" y="5334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800"/>
              <a:t>and</a:t>
            </a:r>
            <a:endParaRPr lang="en-US" sz="3600"/>
          </a:p>
        </p:txBody>
      </p:sp>
      <p:sp>
        <p:nvSpPr>
          <p:cNvPr id="103434" name="Text Box 10"/>
          <p:cNvSpPr txBox="1">
            <a:spLocks noChangeArrowheads="1"/>
          </p:cNvSpPr>
          <p:nvPr/>
        </p:nvSpPr>
        <p:spPr bwMode="auto">
          <a:xfrm>
            <a:off x="5029200" y="5334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800">
                <a:solidFill>
                  <a:srgbClr val="6600CC"/>
                </a:solidFill>
              </a:rPr>
              <a:t>seven ten-thousandths</a:t>
            </a:r>
            <a:endParaRPr lang="en-US" sz="2800"/>
          </a:p>
        </p:txBody>
      </p:sp>
      <p:sp>
        <p:nvSpPr>
          <p:cNvPr id="103435" name="Text Box 11"/>
          <p:cNvSpPr txBox="1">
            <a:spLocks noChangeArrowheads="1"/>
          </p:cNvSpPr>
          <p:nvPr/>
        </p:nvSpPr>
        <p:spPr bwMode="auto">
          <a:xfrm>
            <a:off x="4648200" y="502920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solidFill>
                  <a:srgbClr val="6600CC"/>
                </a:solidFill>
              </a:rPr>
              <a:t>0    0    0    7</a:t>
            </a:r>
            <a:endParaRPr lang="en-US" sz="3600"/>
          </a:p>
        </p:txBody>
      </p:sp>
      <p:sp>
        <p:nvSpPr>
          <p:cNvPr id="103436" name="Text Box 12"/>
          <p:cNvSpPr txBox="1">
            <a:spLocks noChangeArrowheads="1"/>
          </p:cNvSpPr>
          <p:nvPr/>
        </p:nvSpPr>
        <p:spPr bwMode="auto">
          <a:xfrm>
            <a:off x="2133600" y="502920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solidFill>
                  <a:srgbClr val="FF0000"/>
                </a:solidFill>
              </a:rPr>
              <a:t>1</a:t>
            </a:r>
          </a:p>
        </p:txBody>
      </p:sp>
      <p:sp>
        <p:nvSpPr>
          <p:cNvPr id="33807" name="AutoShape 16" descr="Bouquet">
            <a:hlinkClick r:id="rId7"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8"/>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8" name="AutoShape 17" descr="Bouquet">
            <a:hlinkClick r:id="rId9"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8"/>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500" fill="hold"/>
                                        <p:tgtEl>
                                          <p:spTgt spid="103428"/>
                                        </p:tgtEl>
                                        <p:attrNameLst>
                                          <p:attrName>ppt_x</p:attrName>
                                        </p:attrNameLst>
                                      </p:cBhvr>
                                      <p:tavLst>
                                        <p:tav tm="0">
                                          <p:val>
                                            <p:strVal val="0-#ppt_w/2"/>
                                          </p:val>
                                        </p:tav>
                                        <p:tav tm="100000">
                                          <p:val>
                                            <p:strVal val="#ppt_x"/>
                                          </p:val>
                                        </p:tav>
                                      </p:tavLst>
                                    </p:anim>
                                    <p:anim calcmode="lin" valueType="num">
                                      <p:cBhvr additive="base">
                                        <p:cTn id="8" dur="500" fill="hold"/>
                                        <p:tgtEl>
                                          <p:spTgt spid="10342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103436"/>
                                        </p:tgtEl>
                                        <p:attrNameLst>
                                          <p:attrName>style.visibility</p:attrName>
                                        </p:attrNameLst>
                                      </p:cBhvr>
                                      <p:to>
                                        <p:strVal val="visible"/>
                                      </p:to>
                                    </p:set>
                                    <p:anim calcmode="lin" valueType="num">
                                      <p:cBhvr additive="base">
                                        <p:cTn id="12" dur="500" fill="hold"/>
                                        <p:tgtEl>
                                          <p:spTgt spid="103436"/>
                                        </p:tgtEl>
                                        <p:attrNameLst>
                                          <p:attrName>ppt_x</p:attrName>
                                        </p:attrNameLst>
                                      </p:cBhvr>
                                      <p:tavLst>
                                        <p:tav tm="0">
                                          <p:val>
                                            <p:strVal val="0-#ppt_w/2"/>
                                          </p:val>
                                        </p:tav>
                                        <p:tav tm="100000">
                                          <p:val>
                                            <p:strVal val="#ppt_x"/>
                                          </p:val>
                                        </p:tav>
                                      </p:tavLst>
                                    </p:anim>
                                    <p:anim calcmode="lin" valueType="num">
                                      <p:cBhvr additive="base">
                                        <p:cTn id="13" dur="500" fill="hold"/>
                                        <p:tgtEl>
                                          <p:spTgt spid="10343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103429"/>
                                        </p:tgtEl>
                                        <p:attrNameLst>
                                          <p:attrName>style.visibility</p:attrName>
                                        </p:attrNameLst>
                                      </p:cBhvr>
                                      <p:to>
                                        <p:strVal val="visible"/>
                                      </p:to>
                                    </p:set>
                                    <p:anim calcmode="lin" valueType="num">
                                      <p:cBhvr additive="base">
                                        <p:cTn id="17" dur="500" fill="hold"/>
                                        <p:tgtEl>
                                          <p:spTgt spid="103429"/>
                                        </p:tgtEl>
                                        <p:attrNameLst>
                                          <p:attrName>ppt_x</p:attrName>
                                        </p:attrNameLst>
                                      </p:cBhvr>
                                      <p:tavLst>
                                        <p:tav tm="0">
                                          <p:val>
                                            <p:strVal val="0-#ppt_w/2"/>
                                          </p:val>
                                        </p:tav>
                                        <p:tav tm="100000">
                                          <p:val>
                                            <p:strVal val="#ppt_x"/>
                                          </p:val>
                                        </p:tav>
                                      </p:tavLst>
                                    </p:anim>
                                    <p:anim calcmode="lin" valueType="num">
                                      <p:cBhvr additive="base">
                                        <p:cTn id="18" dur="500" fill="hold"/>
                                        <p:tgtEl>
                                          <p:spTgt spid="10342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103430"/>
                                        </p:tgtEl>
                                        <p:attrNameLst>
                                          <p:attrName>style.visibility</p:attrName>
                                        </p:attrNameLst>
                                      </p:cBhvr>
                                      <p:to>
                                        <p:strVal val="visible"/>
                                      </p:to>
                                    </p:set>
                                    <p:anim calcmode="lin" valueType="num">
                                      <p:cBhvr additive="base">
                                        <p:cTn id="22" dur="500" fill="hold"/>
                                        <p:tgtEl>
                                          <p:spTgt spid="103430"/>
                                        </p:tgtEl>
                                        <p:attrNameLst>
                                          <p:attrName>ppt_x</p:attrName>
                                        </p:attrNameLst>
                                      </p:cBhvr>
                                      <p:tavLst>
                                        <p:tav tm="0">
                                          <p:val>
                                            <p:strVal val="0-#ppt_w/2"/>
                                          </p:val>
                                        </p:tav>
                                        <p:tav tm="100000">
                                          <p:val>
                                            <p:strVal val="#ppt_x"/>
                                          </p:val>
                                        </p:tav>
                                      </p:tavLst>
                                    </p:anim>
                                    <p:anim calcmode="lin" valueType="num">
                                      <p:cBhvr additive="base">
                                        <p:cTn id="23" dur="500" fill="hold"/>
                                        <p:tgtEl>
                                          <p:spTgt spid="103430"/>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6000"/>
                            </p:stCondLst>
                            <p:childTnLst>
                              <p:par>
                                <p:cTn id="25" presetID="2" presetClass="entr" presetSubtype="8" fill="hold" grpId="0" nodeType="afterEffect">
                                  <p:stCondLst>
                                    <p:cond delay="1000"/>
                                  </p:stCondLst>
                                  <p:childTnLst>
                                    <p:set>
                                      <p:cBhvr>
                                        <p:cTn id="26" dur="1" fill="hold">
                                          <p:stCondLst>
                                            <p:cond delay="0"/>
                                          </p:stCondLst>
                                        </p:cTn>
                                        <p:tgtEl>
                                          <p:spTgt spid="103431"/>
                                        </p:tgtEl>
                                        <p:attrNameLst>
                                          <p:attrName>style.visibility</p:attrName>
                                        </p:attrNameLst>
                                      </p:cBhvr>
                                      <p:to>
                                        <p:strVal val="visible"/>
                                      </p:to>
                                    </p:set>
                                    <p:anim calcmode="lin" valueType="num">
                                      <p:cBhvr additive="base">
                                        <p:cTn id="27" dur="500" fill="hold"/>
                                        <p:tgtEl>
                                          <p:spTgt spid="103431"/>
                                        </p:tgtEl>
                                        <p:attrNameLst>
                                          <p:attrName>ppt_x</p:attrName>
                                        </p:attrNameLst>
                                      </p:cBhvr>
                                      <p:tavLst>
                                        <p:tav tm="0">
                                          <p:val>
                                            <p:strVal val="0-#ppt_w/2"/>
                                          </p:val>
                                        </p:tav>
                                        <p:tav tm="100000">
                                          <p:val>
                                            <p:strVal val="#ppt_x"/>
                                          </p:val>
                                        </p:tav>
                                      </p:tavLst>
                                    </p:anim>
                                    <p:anim calcmode="lin" valueType="num">
                                      <p:cBhvr additive="base">
                                        <p:cTn id="28" dur="500" fill="hold"/>
                                        <p:tgtEl>
                                          <p:spTgt spid="10343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500"/>
                            </p:stCondLst>
                            <p:childTnLst>
                              <p:par>
                                <p:cTn id="30" presetID="2" presetClass="entr" presetSubtype="8" fill="hold" grpId="0" nodeType="afterEffect">
                                  <p:stCondLst>
                                    <p:cond delay="1000"/>
                                  </p:stCondLst>
                                  <p:childTnLst>
                                    <p:set>
                                      <p:cBhvr>
                                        <p:cTn id="31" dur="1" fill="hold">
                                          <p:stCondLst>
                                            <p:cond delay="0"/>
                                          </p:stCondLst>
                                        </p:cTn>
                                        <p:tgtEl>
                                          <p:spTgt spid="103432"/>
                                        </p:tgtEl>
                                        <p:attrNameLst>
                                          <p:attrName>style.visibility</p:attrName>
                                        </p:attrNameLst>
                                      </p:cBhvr>
                                      <p:to>
                                        <p:strVal val="visible"/>
                                      </p:to>
                                    </p:set>
                                    <p:anim calcmode="lin" valueType="num">
                                      <p:cBhvr additive="base">
                                        <p:cTn id="32" dur="500" fill="hold"/>
                                        <p:tgtEl>
                                          <p:spTgt spid="103432"/>
                                        </p:tgtEl>
                                        <p:attrNameLst>
                                          <p:attrName>ppt_x</p:attrName>
                                        </p:attrNameLst>
                                      </p:cBhvr>
                                      <p:tavLst>
                                        <p:tav tm="0">
                                          <p:val>
                                            <p:strVal val="0-#ppt_w/2"/>
                                          </p:val>
                                        </p:tav>
                                        <p:tav tm="100000">
                                          <p:val>
                                            <p:strVal val="#ppt_x"/>
                                          </p:val>
                                        </p:tav>
                                      </p:tavLst>
                                    </p:anim>
                                    <p:anim calcmode="lin" valueType="num">
                                      <p:cBhvr additive="base">
                                        <p:cTn id="33" dur="500" fill="hold"/>
                                        <p:tgtEl>
                                          <p:spTgt spid="10343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9000"/>
                            </p:stCondLst>
                            <p:childTnLst>
                              <p:par>
                                <p:cTn id="35" presetID="2" presetClass="entr" presetSubtype="8" fill="hold" grpId="0" nodeType="afterEffect">
                                  <p:stCondLst>
                                    <p:cond delay="1000"/>
                                  </p:stCondLst>
                                  <p:childTnLst>
                                    <p:set>
                                      <p:cBhvr>
                                        <p:cTn id="36" dur="1" fill="hold">
                                          <p:stCondLst>
                                            <p:cond delay="0"/>
                                          </p:stCondLst>
                                        </p:cTn>
                                        <p:tgtEl>
                                          <p:spTgt spid="103433"/>
                                        </p:tgtEl>
                                        <p:attrNameLst>
                                          <p:attrName>style.visibility</p:attrName>
                                        </p:attrNameLst>
                                      </p:cBhvr>
                                      <p:to>
                                        <p:strVal val="visible"/>
                                      </p:to>
                                    </p:set>
                                    <p:anim calcmode="lin" valueType="num">
                                      <p:cBhvr additive="base">
                                        <p:cTn id="37" dur="500" fill="hold"/>
                                        <p:tgtEl>
                                          <p:spTgt spid="103433"/>
                                        </p:tgtEl>
                                        <p:attrNameLst>
                                          <p:attrName>ppt_x</p:attrName>
                                        </p:attrNameLst>
                                      </p:cBhvr>
                                      <p:tavLst>
                                        <p:tav tm="0">
                                          <p:val>
                                            <p:strVal val="0-#ppt_w/2"/>
                                          </p:val>
                                        </p:tav>
                                        <p:tav tm="100000">
                                          <p:val>
                                            <p:strVal val="#ppt_x"/>
                                          </p:val>
                                        </p:tav>
                                      </p:tavLst>
                                    </p:anim>
                                    <p:anim calcmode="lin" valueType="num">
                                      <p:cBhvr additive="base">
                                        <p:cTn id="38" dur="500" fill="hold"/>
                                        <p:tgtEl>
                                          <p:spTgt spid="10343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0500"/>
                            </p:stCondLst>
                            <p:childTnLst>
                              <p:par>
                                <p:cTn id="40" presetID="2" presetClass="entr" presetSubtype="8" fill="hold" grpId="0" nodeType="afterEffect">
                                  <p:stCondLst>
                                    <p:cond delay="1000"/>
                                  </p:stCondLst>
                                  <p:childTnLst>
                                    <p:set>
                                      <p:cBhvr>
                                        <p:cTn id="41" dur="1" fill="hold">
                                          <p:stCondLst>
                                            <p:cond delay="0"/>
                                          </p:stCondLst>
                                        </p:cTn>
                                        <p:tgtEl>
                                          <p:spTgt spid="103434"/>
                                        </p:tgtEl>
                                        <p:attrNameLst>
                                          <p:attrName>style.visibility</p:attrName>
                                        </p:attrNameLst>
                                      </p:cBhvr>
                                      <p:to>
                                        <p:strVal val="visible"/>
                                      </p:to>
                                    </p:set>
                                    <p:anim calcmode="lin" valueType="num">
                                      <p:cBhvr additive="base">
                                        <p:cTn id="42" dur="500" fill="hold"/>
                                        <p:tgtEl>
                                          <p:spTgt spid="103434"/>
                                        </p:tgtEl>
                                        <p:attrNameLst>
                                          <p:attrName>ppt_x</p:attrName>
                                        </p:attrNameLst>
                                      </p:cBhvr>
                                      <p:tavLst>
                                        <p:tav tm="0">
                                          <p:val>
                                            <p:strVal val="0-#ppt_w/2"/>
                                          </p:val>
                                        </p:tav>
                                        <p:tav tm="100000">
                                          <p:val>
                                            <p:strVal val="#ppt_x"/>
                                          </p:val>
                                        </p:tav>
                                      </p:tavLst>
                                    </p:anim>
                                    <p:anim calcmode="lin" valueType="num">
                                      <p:cBhvr additive="base">
                                        <p:cTn id="43" dur="500" fill="hold"/>
                                        <p:tgtEl>
                                          <p:spTgt spid="103434"/>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2000"/>
                            </p:stCondLst>
                            <p:childTnLst>
                              <p:par>
                                <p:cTn id="45" presetID="2" presetClass="entr" presetSubtype="8" fill="hold" grpId="0" nodeType="afterEffect">
                                  <p:stCondLst>
                                    <p:cond delay="1000"/>
                                  </p:stCondLst>
                                  <p:childTnLst>
                                    <p:set>
                                      <p:cBhvr>
                                        <p:cTn id="46" dur="1" fill="hold">
                                          <p:stCondLst>
                                            <p:cond delay="0"/>
                                          </p:stCondLst>
                                        </p:cTn>
                                        <p:tgtEl>
                                          <p:spTgt spid="103435"/>
                                        </p:tgtEl>
                                        <p:attrNameLst>
                                          <p:attrName>style.visibility</p:attrName>
                                        </p:attrNameLst>
                                      </p:cBhvr>
                                      <p:to>
                                        <p:strVal val="visible"/>
                                      </p:to>
                                    </p:set>
                                    <p:anim calcmode="lin" valueType="num">
                                      <p:cBhvr additive="base">
                                        <p:cTn id="47" dur="500" fill="hold"/>
                                        <p:tgtEl>
                                          <p:spTgt spid="103435"/>
                                        </p:tgtEl>
                                        <p:attrNameLst>
                                          <p:attrName>ppt_x</p:attrName>
                                        </p:attrNameLst>
                                      </p:cBhvr>
                                      <p:tavLst>
                                        <p:tav tm="0">
                                          <p:val>
                                            <p:strVal val="0-#ppt_w/2"/>
                                          </p:val>
                                        </p:tav>
                                        <p:tav tm="100000">
                                          <p:val>
                                            <p:strVal val="#ppt_x"/>
                                          </p:val>
                                        </p:tav>
                                      </p:tavLst>
                                    </p:anim>
                                    <p:anim calcmode="lin" valueType="num">
                                      <p:cBhvr additive="base">
                                        <p:cTn id="48" dur="500" fill="hold"/>
                                        <p:tgtEl>
                                          <p:spTgt spid="103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autoUpdateAnimBg="0"/>
      <p:bldP spid="103429" grpId="0" autoUpdateAnimBg="0"/>
      <p:bldP spid="103430" grpId="0" autoUpdateAnimBg="0"/>
      <p:bldP spid="103431" grpId="0" autoUpdateAnimBg="0"/>
      <p:bldP spid="103432" grpId="0" autoUpdateAnimBg="0"/>
      <p:bldP spid="103433" grpId="0" autoUpdateAnimBg="0"/>
      <p:bldP spid="103434" grpId="0" autoUpdateAnimBg="0"/>
      <p:bldP spid="103435" grpId="0" autoUpdateAnimBg="0"/>
      <p:bldP spid="10343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267200" y="4267200"/>
            <a:ext cx="4495800" cy="2133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rgbClr val="66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9" name="Rectangle 3"/>
          <p:cNvSpPr>
            <a:spLocks noChangeArrowheads="1"/>
          </p:cNvSpPr>
          <p:nvPr/>
        </p:nvSpPr>
        <p:spPr bwMode="auto">
          <a:xfrm>
            <a:off x="4267200" y="1600200"/>
            <a:ext cx="4343400" cy="2133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rgbClr val="66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0" name="Rectangle 4"/>
          <p:cNvSpPr>
            <a:spLocks noChangeArrowheads="1"/>
          </p:cNvSpPr>
          <p:nvPr/>
        </p:nvSpPr>
        <p:spPr bwMode="auto">
          <a:xfrm>
            <a:off x="457200" y="4267200"/>
            <a:ext cx="3429000" cy="2133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rgbClr val="66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1" name="Rectangle 5"/>
          <p:cNvSpPr>
            <a:spLocks noChangeArrowheads="1"/>
          </p:cNvSpPr>
          <p:nvPr/>
        </p:nvSpPr>
        <p:spPr bwMode="auto">
          <a:xfrm>
            <a:off x="533400" y="1600200"/>
            <a:ext cx="3429000" cy="2133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rgbClr val="66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2" name="Text Box 6"/>
          <p:cNvSpPr txBox="1">
            <a:spLocks noChangeArrowheads="1"/>
          </p:cNvSpPr>
          <p:nvPr/>
        </p:nvSpPr>
        <p:spPr bwMode="auto">
          <a:xfrm>
            <a:off x="914400" y="457200"/>
            <a:ext cx="6705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t>Remember, decimals are special fractions with certain multiples of ten in the denominator.</a:t>
            </a:r>
          </a:p>
        </p:txBody>
      </p:sp>
      <p:graphicFrame>
        <p:nvGraphicFramePr>
          <p:cNvPr id="34823" name="Object 7"/>
          <p:cNvGraphicFramePr>
            <a:graphicFrameLocks noChangeAspect="1"/>
          </p:cNvGraphicFramePr>
          <p:nvPr/>
        </p:nvGraphicFramePr>
        <p:xfrm>
          <a:off x="533400" y="4343400"/>
          <a:ext cx="1384300" cy="1524000"/>
        </p:xfrm>
        <a:graphic>
          <a:graphicData uri="http://schemas.openxmlformats.org/presentationml/2006/ole">
            <mc:AlternateContent xmlns:mc="http://schemas.openxmlformats.org/markup-compatibility/2006">
              <mc:Choice xmlns:v="urn:schemas-microsoft-com:vml" Requires="v">
                <p:oleObj spid="_x0000_s34837" name="Equation" r:id="rId3" imgW="380835" imgH="418918" progId="Equation.3">
                  <p:embed/>
                </p:oleObj>
              </mc:Choice>
              <mc:Fallback>
                <p:oleObj name="Equation" r:id="rId3" imgW="380835" imgH="418918"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343400"/>
                        <a:ext cx="13843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4" name="Object 8"/>
          <p:cNvGraphicFramePr>
            <a:graphicFrameLocks noChangeAspect="1"/>
          </p:cNvGraphicFramePr>
          <p:nvPr/>
        </p:nvGraphicFramePr>
        <p:xfrm>
          <a:off x="914400" y="1676400"/>
          <a:ext cx="822325" cy="1600200"/>
        </p:xfrm>
        <a:graphic>
          <a:graphicData uri="http://schemas.openxmlformats.org/presentationml/2006/ole">
            <mc:AlternateContent xmlns:mc="http://schemas.openxmlformats.org/markup-compatibility/2006">
              <mc:Choice xmlns:v="urn:schemas-microsoft-com:vml" Requires="v">
                <p:oleObj spid="_x0000_s34838" name="Equation" r:id="rId5" imgW="203112" imgH="393529" progId="Equation.3">
                  <p:embed/>
                </p:oleObj>
              </mc:Choice>
              <mc:Fallback>
                <p:oleObj name="Equation" r:id="rId5" imgW="203112" imgH="393529"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676400"/>
                        <a:ext cx="822325"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5" name="Object 9"/>
          <p:cNvGraphicFramePr>
            <a:graphicFrameLocks noChangeAspect="1"/>
          </p:cNvGraphicFramePr>
          <p:nvPr/>
        </p:nvGraphicFramePr>
        <p:xfrm>
          <a:off x="4572000" y="1676400"/>
          <a:ext cx="1085850" cy="1524000"/>
        </p:xfrm>
        <a:graphic>
          <a:graphicData uri="http://schemas.openxmlformats.org/presentationml/2006/ole">
            <mc:AlternateContent xmlns:mc="http://schemas.openxmlformats.org/markup-compatibility/2006">
              <mc:Choice xmlns:v="urn:schemas-microsoft-com:vml" Requires="v">
                <p:oleObj spid="_x0000_s34839" name="Equation" r:id="rId7" imgW="279279" imgH="393529" progId="Equation.3">
                  <p:embed/>
                </p:oleObj>
              </mc:Choice>
              <mc:Fallback>
                <p:oleObj name="Equation" r:id="rId7" imgW="279279" imgH="393529"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676400"/>
                        <a:ext cx="108585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6" name="Object 10"/>
          <p:cNvGraphicFramePr>
            <a:graphicFrameLocks noChangeAspect="1"/>
          </p:cNvGraphicFramePr>
          <p:nvPr/>
        </p:nvGraphicFramePr>
        <p:xfrm>
          <a:off x="4419600" y="4267200"/>
          <a:ext cx="1752600" cy="1684338"/>
        </p:xfrm>
        <a:graphic>
          <a:graphicData uri="http://schemas.openxmlformats.org/presentationml/2006/ole">
            <mc:AlternateContent xmlns:mc="http://schemas.openxmlformats.org/markup-compatibility/2006">
              <mc:Choice xmlns:v="urn:schemas-microsoft-com:vml" Requires="v">
                <p:oleObj spid="_x0000_s34840" name="Equation" r:id="rId9" imgW="469900" imgH="419100" progId="Equation.3">
                  <p:embed/>
                </p:oleObj>
              </mc:Choice>
              <mc:Fallback>
                <p:oleObj name="Equation" r:id="rId9" imgW="469900" imgH="4191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4267200"/>
                        <a:ext cx="1752600" cy="168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7" name="Text Box 11"/>
          <p:cNvSpPr txBox="1">
            <a:spLocks noChangeArrowheads="1"/>
          </p:cNvSpPr>
          <p:nvPr/>
        </p:nvSpPr>
        <p:spPr bwMode="auto">
          <a:xfrm>
            <a:off x="1828800" y="20574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4400">
                <a:latin typeface="Times New Roman" pitchFamily="18" charset="0"/>
              </a:rPr>
              <a:t>= 0.1</a:t>
            </a:r>
            <a:endParaRPr lang="en-US">
              <a:latin typeface="Times New Roman" pitchFamily="18" charset="0"/>
            </a:endParaRPr>
          </a:p>
        </p:txBody>
      </p:sp>
      <p:sp>
        <p:nvSpPr>
          <p:cNvPr id="34828" name="Text Box 12"/>
          <p:cNvSpPr txBox="1">
            <a:spLocks noChangeArrowheads="1"/>
          </p:cNvSpPr>
          <p:nvPr/>
        </p:nvSpPr>
        <p:spPr bwMode="auto">
          <a:xfrm>
            <a:off x="5715000" y="2057400"/>
            <a:ext cx="2362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4400">
                <a:latin typeface="Times New Roman" pitchFamily="18" charset="0"/>
              </a:rPr>
              <a:t>= 0.01</a:t>
            </a:r>
            <a:endParaRPr lang="en-US"/>
          </a:p>
        </p:txBody>
      </p:sp>
      <p:sp>
        <p:nvSpPr>
          <p:cNvPr id="34829" name="Text Box 13"/>
          <p:cNvSpPr txBox="1">
            <a:spLocks noChangeArrowheads="1"/>
          </p:cNvSpPr>
          <p:nvPr/>
        </p:nvSpPr>
        <p:spPr bwMode="auto">
          <a:xfrm>
            <a:off x="1905000" y="4648200"/>
            <a:ext cx="2362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4400">
                <a:latin typeface="Times New Roman" pitchFamily="18" charset="0"/>
              </a:rPr>
              <a:t>= 0.001</a:t>
            </a:r>
            <a:endParaRPr lang="en-US">
              <a:latin typeface="Times New Roman" pitchFamily="18" charset="0"/>
            </a:endParaRPr>
          </a:p>
        </p:txBody>
      </p:sp>
      <p:sp>
        <p:nvSpPr>
          <p:cNvPr id="34830" name="Text Box 14"/>
          <p:cNvSpPr txBox="1">
            <a:spLocks noChangeArrowheads="1"/>
          </p:cNvSpPr>
          <p:nvPr/>
        </p:nvSpPr>
        <p:spPr bwMode="auto">
          <a:xfrm>
            <a:off x="6172200" y="4572000"/>
            <a:ext cx="2362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4400">
                <a:latin typeface="Times New Roman" pitchFamily="18" charset="0"/>
              </a:rPr>
              <a:t>= 0.0001</a:t>
            </a:r>
            <a:endParaRPr lang="en-US">
              <a:latin typeface="Times New Roman" pitchFamily="18" charset="0"/>
            </a:endParaRPr>
          </a:p>
        </p:txBody>
      </p:sp>
      <p:sp>
        <p:nvSpPr>
          <p:cNvPr id="34831" name="Text Box 15"/>
          <p:cNvSpPr txBox="1">
            <a:spLocks noChangeArrowheads="1"/>
          </p:cNvSpPr>
          <p:nvPr/>
        </p:nvSpPr>
        <p:spPr bwMode="auto">
          <a:xfrm>
            <a:off x="1477963" y="3276600"/>
            <a:ext cx="1550987"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t>one tenth</a:t>
            </a:r>
          </a:p>
        </p:txBody>
      </p:sp>
      <p:sp>
        <p:nvSpPr>
          <p:cNvPr id="34832" name="Text Box 16"/>
          <p:cNvSpPr txBox="1">
            <a:spLocks noChangeArrowheads="1"/>
          </p:cNvSpPr>
          <p:nvPr/>
        </p:nvSpPr>
        <p:spPr bwMode="auto">
          <a:xfrm>
            <a:off x="990600" y="5943600"/>
            <a:ext cx="23622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t>one thousandth</a:t>
            </a:r>
          </a:p>
        </p:txBody>
      </p:sp>
      <p:sp>
        <p:nvSpPr>
          <p:cNvPr id="34833" name="Text Box 17"/>
          <p:cNvSpPr txBox="1">
            <a:spLocks noChangeArrowheads="1"/>
          </p:cNvSpPr>
          <p:nvPr/>
        </p:nvSpPr>
        <p:spPr bwMode="auto">
          <a:xfrm>
            <a:off x="5257800" y="3276600"/>
            <a:ext cx="22479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t>one hundredth</a:t>
            </a:r>
          </a:p>
        </p:txBody>
      </p:sp>
      <p:sp>
        <p:nvSpPr>
          <p:cNvPr id="34834" name="Text Box 18"/>
          <p:cNvSpPr txBox="1">
            <a:spLocks noChangeArrowheads="1"/>
          </p:cNvSpPr>
          <p:nvPr/>
        </p:nvSpPr>
        <p:spPr bwMode="auto">
          <a:xfrm>
            <a:off x="4938713" y="5943600"/>
            <a:ext cx="29591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t>one ten-thousandth</a:t>
            </a:r>
          </a:p>
        </p:txBody>
      </p:sp>
      <p:sp>
        <p:nvSpPr>
          <p:cNvPr id="34835" name="AutoShape 19" descr="Bouquet">
            <a:hlinkClick r:id="rId11" action="ppaction://hlinksldjump" highlightClick="1"/>
          </p:cNvPr>
          <p:cNvSpPr>
            <a:spLocks noChangeArrowheads="1"/>
          </p:cNvSpPr>
          <p:nvPr/>
        </p:nvSpPr>
        <p:spPr bwMode="auto">
          <a:xfrm>
            <a:off x="8305800" y="152400"/>
            <a:ext cx="685800" cy="381000"/>
          </a:xfrm>
          <a:prstGeom prst="actionButtonForwardNext">
            <a:avLst/>
          </a:prstGeom>
          <a:blipFill dpi="0" rotWithShape="0">
            <a:blip r:embed="rId12"/>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6" name="AutoShape 20" descr="Bouquet">
            <a:hlinkClick r:id="rId13" action="ppaction://hlinksldjump" highlightClick="1"/>
          </p:cNvPr>
          <p:cNvSpPr>
            <a:spLocks noChangeArrowheads="1"/>
          </p:cNvSpPr>
          <p:nvPr/>
        </p:nvSpPr>
        <p:spPr bwMode="auto">
          <a:xfrm>
            <a:off x="228600" y="152400"/>
            <a:ext cx="685800" cy="381000"/>
          </a:xfrm>
          <a:prstGeom prst="actionButtonBackPrevious">
            <a:avLst/>
          </a:prstGeom>
          <a:blipFill dpi="0" rotWithShape="0">
            <a:blip r:embed="rId12"/>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990600" y="762000"/>
            <a:ext cx="7315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3200"/>
              <a:t>Decimals show parts of wholes in divisions of ten.</a:t>
            </a:r>
            <a:r>
              <a:rPr lang="en-US">
                <a:latin typeface="Times New Roman" pitchFamily="18" charset="0"/>
              </a:rPr>
              <a:t> </a:t>
            </a:r>
          </a:p>
        </p:txBody>
      </p:sp>
      <p:graphicFrame>
        <p:nvGraphicFramePr>
          <p:cNvPr id="35843" name="Object 3"/>
          <p:cNvGraphicFramePr>
            <a:graphicFrameLocks noChangeAspect="1"/>
          </p:cNvGraphicFramePr>
          <p:nvPr/>
        </p:nvGraphicFramePr>
        <p:xfrm>
          <a:off x="1143000" y="2057400"/>
          <a:ext cx="3433763" cy="3635375"/>
        </p:xfrm>
        <a:graphic>
          <a:graphicData uri="http://schemas.openxmlformats.org/presentationml/2006/ole">
            <mc:AlternateContent xmlns:mc="http://schemas.openxmlformats.org/markup-compatibility/2006">
              <mc:Choice xmlns:v="urn:schemas-microsoft-com:vml" Requires="v">
                <p:oleObj spid="_x0000_s35849" name="Worksheet" r:id="rId4" imgW="3439047" imgH="3629492" progId="Excel.Sheet.8">
                  <p:embed/>
                </p:oleObj>
              </mc:Choice>
              <mc:Fallback>
                <p:oleObj name="Worksheet" r:id="rId4" imgW="3439047" imgH="3629492"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057400"/>
                        <a:ext cx="3433763"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WordArt 4"/>
          <p:cNvSpPr>
            <a:spLocks noChangeArrowheads="1" noChangeShapeType="1" noTextEdit="1"/>
          </p:cNvSpPr>
          <p:nvPr/>
        </p:nvSpPr>
        <p:spPr bwMode="auto">
          <a:xfrm>
            <a:off x="1828800" y="3124200"/>
            <a:ext cx="1924050" cy="1285875"/>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one whole</a:t>
            </a:r>
          </a:p>
        </p:txBody>
      </p:sp>
      <p:graphicFrame>
        <p:nvGraphicFramePr>
          <p:cNvPr id="35845" name="Object 6"/>
          <p:cNvGraphicFramePr>
            <a:graphicFrameLocks noChangeAspect="1"/>
          </p:cNvGraphicFramePr>
          <p:nvPr/>
        </p:nvGraphicFramePr>
        <p:xfrm>
          <a:off x="4800600" y="2057400"/>
          <a:ext cx="3533775" cy="3630613"/>
        </p:xfrm>
        <a:graphic>
          <a:graphicData uri="http://schemas.openxmlformats.org/presentationml/2006/ole">
            <mc:AlternateContent xmlns:mc="http://schemas.openxmlformats.org/markup-compatibility/2006">
              <mc:Choice xmlns:v="urn:schemas-microsoft-com:vml" Requires="v">
                <p:oleObj spid="_x0000_s35850" name="Worksheet" r:id="rId6" imgW="3534054" imgH="3629492" progId="Excel.Sheet.8">
                  <p:embed/>
                </p:oleObj>
              </mc:Choice>
              <mc:Fallback>
                <p:oleObj name="Worksheet" r:id="rId6" imgW="3534054" imgH="3629492" progId="Excel.Shee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057400"/>
                        <a:ext cx="3533775" cy="363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5" name="WordArt 7"/>
          <p:cNvSpPr>
            <a:spLocks noChangeArrowheads="1" noChangeShapeType="1" noTextEdit="1"/>
          </p:cNvSpPr>
          <p:nvPr/>
        </p:nvSpPr>
        <p:spPr bwMode="auto">
          <a:xfrm>
            <a:off x="5410200" y="3048000"/>
            <a:ext cx="1924050" cy="1285875"/>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tenths</a:t>
            </a:r>
          </a:p>
        </p:txBody>
      </p:sp>
      <p:sp>
        <p:nvSpPr>
          <p:cNvPr id="35847" name="AutoShape 8" descr="Bouquet">
            <a:hlinkClick r:id="rId8"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9"/>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 name="AutoShape 9" descr="Bouquet">
            <a:hlinkClick r:id="rId10"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9"/>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2295"/>
                                        </p:tgtEl>
                                        <p:attrNameLst>
                                          <p:attrName>style.visibility</p:attrName>
                                        </p:attrNameLst>
                                      </p:cBhvr>
                                      <p:to>
                                        <p:strVal val="visible"/>
                                      </p:to>
                                    </p:set>
                                    <p:anim calcmode="lin" valueType="num">
                                      <p:cBhvr>
                                        <p:cTn id="12" dur="500" fill="hold"/>
                                        <p:tgtEl>
                                          <p:spTgt spid="12295"/>
                                        </p:tgtEl>
                                        <p:attrNameLst>
                                          <p:attrName>ppt_w</p:attrName>
                                        </p:attrNameLst>
                                      </p:cBhvr>
                                      <p:tavLst>
                                        <p:tav tm="0">
                                          <p:val>
                                            <p:fltVal val="0"/>
                                          </p:val>
                                        </p:tav>
                                        <p:tav tm="100000">
                                          <p:val>
                                            <p:strVal val="#ppt_w"/>
                                          </p:val>
                                        </p:tav>
                                      </p:tavLst>
                                    </p:anim>
                                    <p:anim calcmode="lin" valueType="num">
                                      <p:cBhvr>
                                        <p:cTn id="13" dur="500" fill="hold"/>
                                        <p:tgtEl>
                                          <p:spTgt spid="122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6866" name="Object 8"/>
          <p:cNvGraphicFramePr>
            <a:graphicFrameLocks noChangeAspect="1"/>
          </p:cNvGraphicFramePr>
          <p:nvPr/>
        </p:nvGraphicFramePr>
        <p:xfrm>
          <a:off x="4648200" y="838200"/>
          <a:ext cx="3667125" cy="3667125"/>
        </p:xfrm>
        <a:graphic>
          <a:graphicData uri="http://schemas.openxmlformats.org/presentationml/2006/ole">
            <mc:AlternateContent xmlns:mc="http://schemas.openxmlformats.org/markup-compatibility/2006">
              <mc:Choice xmlns:v="urn:schemas-microsoft-com:vml" Requires="v">
                <p:oleObj spid="_x0000_s36873" name="Worksheet" r:id="rId4" imgW="3819799" imgH="3819760" progId="Excel.Sheet.8">
                  <p:embed/>
                </p:oleObj>
              </mc:Choice>
              <mc:Fallback>
                <p:oleObj name="Worksheet" r:id="rId4" imgW="3819799" imgH="3819760" progId="Excel.Shee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838200"/>
                        <a:ext cx="366712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7" name="Text Box 2"/>
          <p:cNvSpPr txBox="1">
            <a:spLocks noChangeArrowheads="1"/>
          </p:cNvSpPr>
          <p:nvPr/>
        </p:nvSpPr>
        <p:spPr bwMode="auto">
          <a:xfrm>
            <a:off x="1066800" y="4953000"/>
            <a:ext cx="7315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3200"/>
              <a:t>Decimals can show parts of wholes in divisions of hundreds or thousands.</a:t>
            </a:r>
            <a:r>
              <a:rPr lang="en-US">
                <a:latin typeface="Times New Roman" pitchFamily="18" charset="0"/>
              </a:rPr>
              <a:t> </a:t>
            </a:r>
          </a:p>
        </p:txBody>
      </p:sp>
      <p:graphicFrame>
        <p:nvGraphicFramePr>
          <p:cNvPr id="36868" name="Object 7"/>
          <p:cNvGraphicFramePr>
            <a:graphicFrameLocks noChangeAspect="1"/>
          </p:cNvGraphicFramePr>
          <p:nvPr/>
        </p:nvGraphicFramePr>
        <p:xfrm>
          <a:off x="990600" y="838200"/>
          <a:ext cx="3440113" cy="3630613"/>
        </p:xfrm>
        <a:graphic>
          <a:graphicData uri="http://schemas.openxmlformats.org/presentationml/2006/ole">
            <mc:AlternateContent xmlns:mc="http://schemas.openxmlformats.org/markup-compatibility/2006">
              <mc:Choice xmlns:v="urn:schemas-microsoft-com:vml" Requires="v">
                <p:oleObj spid="_x0000_s36874" name="Worksheet" r:id="rId6" imgW="3439047" imgH="3629492" progId="Excel.Sheet.8">
                  <p:embed/>
                </p:oleObj>
              </mc:Choice>
              <mc:Fallback>
                <p:oleObj name="Worksheet" r:id="rId6" imgW="3439047" imgH="3629492" progId="Excel.Shee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838200"/>
                        <a:ext cx="3440113" cy="363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WordArt 4"/>
          <p:cNvSpPr>
            <a:spLocks noChangeArrowheads="1" noChangeShapeType="1" noTextEdit="1"/>
          </p:cNvSpPr>
          <p:nvPr/>
        </p:nvSpPr>
        <p:spPr bwMode="auto">
          <a:xfrm>
            <a:off x="1828800" y="1905000"/>
            <a:ext cx="1924050" cy="1285875"/>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hundredths</a:t>
            </a:r>
          </a:p>
        </p:txBody>
      </p:sp>
      <p:sp>
        <p:nvSpPr>
          <p:cNvPr id="24582" name="WordArt 6"/>
          <p:cNvSpPr>
            <a:spLocks noChangeArrowheads="1" noChangeShapeType="1" noTextEdit="1"/>
          </p:cNvSpPr>
          <p:nvPr/>
        </p:nvSpPr>
        <p:spPr bwMode="auto">
          <a:xfrm>
            <a:off x="5181600" y="1981200"/>
            <a:ext cx="2152650" cy="1285875"/>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thousandths</a:t>
            </a:r>
          </a:p>
        </p:txBody>
      </p:sp>
      <p:sp>
        <p:nvSpPr>
          <p:cNvPr id="36871" name="AutoShape 9" descr="Bouquet">
            <a:hlinkClick r:id="rId8"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9"/>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2" name="AutoShape 10" descr="Bouquet">
            <a:hlinkClick r:id="rId10"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9"/>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4582"/>
                                        </p:tgtEl>
                                        <p:attrNameLst>
                                          <p:attrName>style.visibility</p:attrName>
                                        </p:attrNameLst>
                                      </p:cBhvr>
                                      <p:to>
                                        <p:strVal val="visible"/>
                                      </p:to>
                                    </p:set>
                                    <p:anim calcmode="lin" valueType="num">
                                      <p:cBhvr>
                                        <p:cTn id="12" dur="500" fill="hold"/>
                                        <p:tgtEl>
                                          <p:spTgt spid="24582"/>
                                        </p:tgtEl>
                                        <p:attrNameLst>
                                          <p:attrName>ppt_w</p:attrName>
                                        </p:attrNameLst>
                                      </p:cBhvr>
                                      <p:tavLst>
                                        <p:tav tm="0">
                                          <p:val>
                                            <p:fltVal val="0"/>
                                          </p:val>
                                        </p:tav>
                                        <p:tav tm="100000">
                                          <p:val>
                                            <p:strVal val="#ppt_w"/>
                                          </p:val>
                                        </p:tav>
                                      </p:tavLst>
                                    </p:anim>
                                    <p:anim calcmode="lin" valueType="num">
                                      <p:cBhvr>
                                        <p:cTn id="13" dur="500" fill="hold"/>
                                        <p:tgtEl>
                                          <p:spTgt spid="245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1219200" y="381000"/>
          <a:ext cx="3124200" cy="2971800"/>
        </p:xfrm>
        <a:graphic>
          <a:graphicData uri="http://schemas.openxmlformats.org/presentationml/2006/ole">
            <mc:AlternateContent xmlns:mc="http://schemas.openxmlformats.org/markup-compatibility/2006">
              <mc:Choice xmlns:v="urn:schemas-microsoft-com:vml" Requires="v">
                <p:oleObj spid="_x0000_s37900" name="Worksheet" r:id="rId4" imgW="3439047" imgH="3629492" progId="Excel.Sheet.8">
                  <p:embed/>
                </p:oleObj>
              </mc:Choice>
              <mc:Fallback>
                <p:oleObj name="Worksheet" r:id="rId4" imgW="3439047" imgH="3629492"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81000"/>
                        <a:ext cx="3124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1" name="Object 3"/>
          <p:cNvGraphicFramePr>
            <a:graphicFrameLocks noChangeAspect="1"/>
          </p:cNvGraphicFramePr>
          <p:nvPr/>
        </p:nvGraphicFramePr>
        <p:xfrm>
          <a:off x="4876800" y="381000"/>
          <a:ext cx="3048000" cy="2941638"/>
        </p:xfrm>
        <a:graphic>
          <a:graphicData uri="http://schemas.openxmlformats.org/presentationml/2006/ole">
            <mc:AlternateContent xmlns:mc="http://schemas.openxmlformats.org/markup-compatibility/2006">
              <mc:Choice xmlns:v="urn:schemas-microsoft-com:vml" Requires="v">
                <p:oleObj spid="_x0000_s37901" name="Worksheet" r:id="rId6" imgW="3534054" imgH="3629492" progId="Excel.Sheet.8">
                  <p:embed/>
                </p:oleObj>
              </mc:Choice>
              <mc:Fallback>
                <p:oleObj name="Worksheet" r:id="rId6" imgW="3534054" imgH="3629492" progId="Excel.Shee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81000"/>
                        <a:ext cx="3048000" cy="294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4"/>
          <p:cNvGraphicFramePr>
            <a:graphicFrameLocks noChangeAspect="1"/>
          </p:cNvGraphicFramePr>
          <p:nvPr/>
        </p:nvGraphicFramePr>
        <p:xfrm>
          <a:off x="4876800" y="3581400"/>
          <a:ext cx="3124200" cy="3014663"/>
        </p:xfrm>
        <a:graphic>
          <a:graphicData uri="http://schemas.openxmlformats.org/presentationml/2006/ole">
            <mc:AlternateContent xmlns:mc="http://schemas.openxmlformats.org/markup-compatibility/2006">
              <mc:Choice xmlns:v="urn:schemas-microsoft-com:vml" Requires="v">
                <p:oleObj spid="_x0000_s37902" name="Worksheet" r:id="rId8" imgW="3819799" imgH="3819760" progId="Excel.Sheet.8">
                  <p:embed/>
                </p:oleObj>
              </mc:Choice>
              <mc:Fallback>
                <p:oleObj name="Worksheet" r:id="rId8" imgW="3819799" imgH="3819760" progId="Excel.Sheet.8">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581400"/>
                        <a:ext cx="3124200" cy="301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3" name="Object 5"/>
          <p:cNvGraphicFramePr>
            <a:graphicFrameLocks noChangeAspect="1"/>
          </p:cNvGraphicFramePr>
          <p:nvPr/>
        </p:nvGraphicFramePr>
        <p:xfrm>
          <a:off x="1219200" y="3581400"/>
          <a:ext cx="3124200" cy="3008313"/>
        </p:xfrm>
        <a:graphic>
          <a:graphicData uri="http://schemas.openxmlformats.org/presentationml/2006/ole">
            <mc:AlternateContent xmlns:mc="http://schemas.openxmlformats.org/markup-compatibility/2006">
              <mc:Choice xmlns:v="urn:schemas-microsoft-com:vml" Requires="v">
                <p:oleObj spid="_x0000_s37903" name="Worksheet" r:id="rId10" imgW="3439047" imgH="3629492" progId="Excel.Sheet.8">
                  <p:embed/>
                </p:oleObj>
              </mc:Choice>
              <mc:Fallback>
                <p:oleObj name="Worksheet" r:id="rId10" imgW="3439047" imgH="3629492" progId="Excel.Sheet.8">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3581400"/>
                        <a:ext cx="3124200" cy="30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WordArt 6"/>
          <p:cNvSpPr>
            <a:spLocks noChangeArrowheads="1" noChangeShapeType="1" noTextEdit="1"/>
          </p:cNvSpPr>
          <p:nvPr/>
        </p:nvSpPr>
        <p:spPr bwMode="auto">
          <a:xfrm>
            <a:off x="5105400" y="1066800"/>
            <a:ext cx="2514600" cy="1438275"/>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tenths</a:t>
            </a:r>
          </a:p>
        </p:txBody>
      </p:sp>
      <p:sp>
        <p:nvSpPr>
          <p:cNvPr id="15367" name="WordArt 7"/>
          <p:cNvSpPr>
            <a:spLocks noChangeArrowheads="1" noChangeShapeType="1" noTextEdit="1"/>
          </p:cNvSpPr>
          <p:nvPr/>
        </p:nvSpPr>
        <p:spPr bwMode="auto">
          <a:xfrm>
            <a:off x="4953000" y="4267200"/>
            <a:ext cx="2895600" cy="182880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thousandths</a:t>
            </a:r>
          </a:p>
        </p:txBody>
      </p:sp>
      <p:sp>
        <p:nvSpPr>
          <p:cNvPr id="15368" name="WordArt 8"/>
          <p:cNvSpPr>
            <a:spLocks noChangeArrowheads="1" noChangeShapeType="1" noTextEdit="1"/>
          </p:cNvSpPr>
          <p:nvPr/>
        </p:nvSpPr>
        <p:spPr bwMode="auto">
          <a:xfrm>
            <a:off x="1676400" y="1295400"/>
            <a:ext cx="2209800" cy="129540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one</a:t>
            </a:r>
          </a:p>
        </p:txBody>
      </p:sp>
      <p:sp>
        <p:nvSpPr>
          <p:cNvPr id="15369" name="WordArt 9"/>
          <p:cNvSpPr>
            <a:spLocks noChangeArrowheads="1" noChangeShapeType="1" noTextEdit="1"/>
          </p:cNvSpPr>
          <p:nvPr/>
        </p:nvSpPr>
        <p:spPr bwMode="auto">
          <a:xfrm>
            <a:off x="1295400" y="4267200"/>
            <a:ext cx="2838450" cy="160020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hundredths</a:t>
            </a:r>
          </a:p>
        </p:txBody>
      </p:sp>
      <p:sp>
        <p:nvSpPr>
          <p:cNvPr id="37898" name="AutoShape 10" descr="Bouquet">
            <a:hlinkClick r:id="rId12"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1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9" name="AutoShape 11" descr="Bouquet">
            <a:hlinkClick r:id="rId14"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1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wipe(left)">
                                      <p:cBhvr>
                                        <p:cTn id="7" dur="500"/>
                                        <p:tgtEl>
                                          <p:spTgt spid="1536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366"/>
                                        </p:tgtEl>
                                        <p:attrNameLst>
                                          <p:attrName>style.visibility</p:attrName>
                                        </p:attrNameLst>
                                      </p:cBhvr>
                                      <p:to>
                                        <p:strVal val="visible"/>
                                      </p:to>
                                    </p:set>
                                    <p:animEffect transition="in" filter="wipe(left)">
                                      <p:cBhvr>
                                        <p:cTn id="11" dur="500"/>
                                        <p:tgtEl>
                                          <p:spTgt spid="1536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369"/>
                                        </p:tgtEl>
                                        <p:attrNameLst>
                                          <p:attrName>style.visibility</p:attrName>
                                        </p:attrNameLst>
                                      </p:cBhvr>
                                      <p:to>
                                        <p:strVal val="visible"/>
                                      </p:to>
                                    </p:set>
                                    <p:animEffect transition="in" filter="wipe(left)">
                                      <p:cBhvr>
                                        <p:cTn id="15" dur="500"/>
                                        <p:tgtEl>
                                          <p:spTgt spid="15369"/>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367"/>
                                        </p:tgtEl>
                                        <p:attrNameLst>
                                          <p:attrName>style.visibility</p:attrName>
                                        </p:attrNameLst>
                                      </p:cBhvr>
                                      <p:to>
                                        <p:strVal val="visible"/>
                                      </p:to>
                                    </p:set>
                                    <p:animEffect transition="in" filter="wipe(left)">
                                      <p:cBhvr>
                                        <p:cTn id="19"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7" grpId="0" animBg="1"/>
      <p:bldP spid="15368" grpId="0" animBg="1"/>
      <p:bldP spid="1536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33400" y="685800"/>
            <a:ext cx="82296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800"/>
              <a:t>Now practice writing and saying some decimals. </a:t>
            </a:r>
            <a:r>
              <a:rPr lang="en-US" sz="1800"/>
              <a:t>(Write your answers on paper.  Then check your  work by clicking below.)</a:t>
            </a:r>
          </a:p>
        </p:txBody>
      </p:sp>
      <p:graphicFrame>
        <p:nvGraphicFramePr>
          <p:cNvPr id="38915" name="Object 3"/>
          <p:cNvGraphicFramePr>
            <a:graphicFrameLocks noChangeAspect="1"/>
          </p:cNvGraphicFramePr>
          <p:nvPr/>
        </p:nvGraphicFramePr>
        <p:xfrm>
          <a:off x="4800600" y="2057400"/>
          <a:ext cx="3533775" cy="3630613"/>
        </p:xfrm>
        <a:graphic>
          <a:graphicData uri="http://schemas.openxmlformats.org/presentationml/2006/ole">
            <mc:AlternateContent xmlns:mc="http://schemas.openxmlformats.org/markup-compatibility/2006">
              <mc:Choice xmlns:v="urn:schemas-microsoft-com:vml" Requires="v">
                <p:oleObj spid="_x0000_s38920" name="Worksheet" r:id="rId4" imgW="3534054" imgH="3629492" progId="Excel.Sheet.8">
                  <p:embed/>
                </p:oleObj>
              </mc:Choice>
              <mc:Fallback>
                <p:oleObj name="Worksheet" r:id="rId4" imgW="3534054" imgH="3629492"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057400"/>
                        <a:ext cx="3533775" cy="363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6" name="Text Box 4"/>
          <p:cNvSpPr txBox="1">
            <a:spLocks noChangeArrowheads="1"/>
          </p:cNvSpPr>
          <p:nvPr/>
        </p:nvSpPr>
        <p:spPr bwMode="auto">
          <a:xfrm>
            <a:off x="838200" y="1905000"/>
            <a:ext cx="3352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What portion of the square is green?  </a:t>
            </a:r>
            <a:br>
              <a:rPr lang="en-US"/>
            </a:br>
            <a:r>
              <a:rPr lang="en-US"/>
              <a:t/>
            </a:r>
            <a:br>
              <a:rPr lang="en-US"/>
            </a:br>
            <a:r>
              <a:rPr lang="en-US"/>
              <a:t>What portion of the square is yellow?</a:t>
            </a:r>
            <a:endParaRPr lang="en-US">
              <a:latin typeface="Times New Roman" pitchFamily="18" charset="0"/>
            </a:endParaRPr>
          </a:p>
        </p:txBody>
      </p:sp>
      <p:sp>
        <p:nvSpPr>
          <p:cNvPr id="38917" name="AutoShape 5">
            <a:hlinkClick r:id="rId6" action="ppaction://hlinksldjump" highlightClick="1"/>
          </p:cNvPr>
          <p:cNvSpPr>
            <a:spLocks noChangeArrowheads="1"/>
          </p:cNvSpPr>
          <p:nvPr/>
        </p:nvSpPr>
        <p:spPr bwMode="auto">
          <a:xfrm>
            <a:off x="2438400" y="4800600"/>
            <a:ext cx="1219200" cy="914400"/>
          </a:xfrm>
          <a:prstGeom prst="actionButtonBlank">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38918" name="Text Box 7"/>
          <p:cNvSpPr txBox="1">
            <a:spLocks noChangeArrowheads="1"/>
          </p:cNvSpPr>
          <p:nvPr/>
        </p:nvSpPr>
        <p:spPr bwMode="auto">
          <a:xfrm>
            <a:off x="685800" y="4648200"/>
            <a:ext cx="1676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Click here for the answer.</a:t>
            </a:r>
          </a:p>
        </p:txBody>
      </p:sp>
      <p:sp>
        <p:nvSpPr>
          <p:cNvPr id="38919" name="AutoShape 9" descr="Bouquet">
            <a:hlinkClick r:id="rId7"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8"/>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09600" y="685800"/>
            <a:ext cx="8077200"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800"/>
              <a:t>0.4 (or four tenths) of the square is green. </a:t>
            </a:r>
            <a:br>
              <a:rPr lang="en-US" sz="2800"/>
            </a:br>
            <a:r>
              <a:rPr lang="en-US" sz="2800"/>
              <a:t>0.6 (six tenths) of the square is yellow.         </a:t>
            </a:r>
            <a:r>
              <a:rPr lang="en-US" sz="1800"/>
              <a:t>(Does this match what you wrote on your paper?)</a:t>
            </a:r>
            <a:endParaRPr lang="en-US" sz="2800"/>
          </a:p>
        </p:txBody>
      </p:sp>
      <p:graphicFrame>
        <p:nvGraphicFramePr>
          <p:cNvPr id="39939" name="Object 3"/>
          <p:cNvGraphicFramePr>
            <a:graphicFrameLocks noChangeAspect="1"/>
          </p:cNvGraphicFramePr>
          <p:nvPr/>
        </p:nvGraphicFramePr>
        <p:xfrm>
          <a:off x="4724400" y="2057400"/>
          <a:ext cx="3533775" cy="3630613"/>
        </p:xfrm>
        <a:graphic>
          <a:graphicData uri="http://schemas.openxmlformats.org/presentationml/2006/ole">
            <mc:AlternateContent xmlns:mc="http://schemas.openxmlformats.org/markup-compatibility/2006">
              <mc:Choice xmlns:v="urn:schemas-microsoft-com:vml" Requires="v">
                <p:oleObj spid="_x0000_s39947" name="Worksheet" r:id="rId4" imgW="3534054" imgH="3629492" progId="Excel.Sheet.8">
                  <p:embed/>
                </p:oleObj>
              </mc:Choice>
              <mc:Fallback>
                <p:oleObj name="Worksheet" r:id="rId4" imgW="3534054" imgH="3629492"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057400"/>
                        <a:ext cx="3533775" cy="363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0" name="Text Box 6"/>
          <p:cNvSpPr txBox="1">
            <a:spLocks noChangeArrowheads="1"/>
          </p:cNvSpPr>
          <p:nvPr/>
        </p:nvSpPr>
        <p:spPr bwMode="auto">
          <a:xfrm>
            <a:off x="838200" y="3657600"/>
            <a:ext cx="304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Click here to hear the  answer.</a:t>
            </a:r>
          </a:p>
        </p:txBody>
      </p:sp>
      <p:sp>
        <p:nvSpPr>
          <p:cNvPr id="39941" name="AutoShape 7">
            <a:hlinkClick r:id="rId6" action="ppaction://hlinkfile" highlightClick="1"/>
          </p:cNvPr>
          <p:cNvSpPr>
            <a:spLocks noChangeArrowheads="1"/>
          </p:cNvSpPr>
          <p:nvPr/>
        </p:nvSpPr>
        <p:spPr bwMode="auto">
          <a:xfrm>
            <a:off x="1295400" y="2819400"/>
            <a:ext cx="2209800" cy="609600"/>
          </a:xfrm>
          <a:prstGeom prst="actionButtonSound">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2" name="Text Box 8"/>
          <p:cNvSpPr txBox="1">
            <a:spLocks noChangeArrowheads="1"/>
          </p:cNvSpPr>
          <p:nvPr/>
        </p:nvSpPr>
        <p:spPr bwMode="auto">
          <a:xfrm>
            <a:off x="1219200" y="4724400"/>
            <a:ext cx="289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Click here and try another one! </a:t>
            </a:r>
          </a:p>
        </p:txBody>
      </p:sp>
      <p:sp>
        <p:nvSpPr>
          <p:cNvPr id="39943" name="AutoShape 9">
            <a:hlinkClick r:id="rId7" action="ppaction://hlinksldjump" highlightClick="1"/>
          </p:cNvPr>
          <p:cNvSpPr>
            <a:spLocks noChangeArrowheads="1"/>
          </p:cNvSpPr>
          <p:nvPr/>
        </p:nvSpPr>
        <p:spPr bwMode="auto">
          <a:xfrm>
            <a:off x="3200400" y="5257800"/>
            <a:ext cx="838200" cy="381000"/>
          </a:xfrm>
          <a:prstGeom prst="actionButtonForwardNext">
            <a:avLst/>
          </a:prstGeom>
          <a:solidFill>
            <a:srgbClr val="CC99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4" name="Rectangle 10"/>
          <p:cNvSpPr>
            <a:spLocks noChangeArrowheads="1"/>
          </p:cNvSpPr>
          <p:nvPr/>
        </p:nvSpPr>
        <p:spPr bwMode="auto">
          <a:xfrm>
            <a:off x="4953000" y="3352800"/>
            <a:ext cx="773113" cy="519113"/>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b="1"/>
              <a:t>0.4</a:t>
            </a:r>
            <a:endParaRPr lang="en-US" sz="2800"/>
          </a:p>
        </p:txBody>
      </p:sp>
      <p:sp>
        <p:nvSpPr>
          <p:cNvPr id="39945" name="Rectangle 11"/>
          <p:cNvSpPr>
            <a:spLocks noChangeArrowheads="1"/>
          </p:cNvSpPr>
          <p:nvPr/>
        </p:nvSpPr>
        <p:spPr bwMode="auto">
          <a:xfrm>
            <a:off x="6705600" y="3352800"/>
            <a:ext cx="773113" cy="519113"/>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b="1"/>
              <a:t>0.6</a:t>
            </a:r>
          </a:p>
        </p:txBody>
      </p:sp>
      <p:sp>
        <p:nvSpPr>
          <p:cNvPr id="39946" name="AutoShape 13" descr="Bouquet">
            <a:hlinkClick r:id="rId8"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9"/>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1676400" y="1600200"/>
          <a:ext cx="3440113" cy="3630613"/>
        </p:xfrm>
        <a:graphic>
          <a:graphicData uri="http://schemas.openxmlformats.org/presentationml/2006/ole">
            <mc:AlternateContent xmlns:mc="http://schemas.openxmlformats.org/markup-compatibility/2006">
              <mc:Choice xmlns:v="urn:schemas-microsoft-com:vml" Requires="v">
                <p:oleObj spid="_x0000_s40968" name="Worksheet" r:id="rId4" imgW="3439047" imgH="3629492" progId="Excel.Sheet.8">
                  <p:embed/>
                </p:oleObj>
              </mc:Choice>
              <mc:Fallback>
                <p:oleObj name="Worksheet" r:id="rId4" imgW="3439047" imgH="3629492"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600200"/>
                        <a:ext cx="3440113" cy="363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3" name="Text Box 3"/>
          <p:cNvSpPr txBox="1">
            <a:spLocks noChangeArrowheads="1"/>
          </p:cNvSpPr>
          <p:nvPr/>
        </p:nvSpPr>
        <p:spPr bwMode="auto">
          <a:xfrm>
            <a:off x="1295400" y="8382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How many hundredths are red?</a:t>
            </a:r>
          </a:p>
        </p:txBody>
      </p:sp>
      <p:sp>
        <p:nvSpPr>
          <p:cNvPr id="40964" name="Text Box 4"/>
          <p:cNvSpPr txBox="1">
            <a:spLocks noChangeArrowheads="1"/>
          </p:cNvSpPr>
          <p:nvPr/>
        </p:nvSpPr>
        <p:spPr bwMode="auto">
          <a:xfrm>
            <a:off x="1295400" y="55626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How many hundredths are yellow?</a:t>
            </a:r>
          </a:p>
        </p:txBody>
      </p:sp>
      <p:sp>
        <p:nvSpPr>
          <p:cNvPr id="40965" name="AutoShape 6">
            <a:hlinkClick r:id="rId6" action="ppaction://hlinksldjump" highlightClick="1"/>
          </p:cNvPr>
          <p:cNvSpPr>
            <a:spLocks noChangeArrowheads="1"/>
          </p:cNvSpPr>
          <p:nvPr/>
        </p:nvSpPr>
        <p:spPr bwMode="auto">
          <a:xfrm>
            <a:off x="6248400" y="2743200"/>
            <a:ext cx="1905000" cy="609600"/>
          </a:xfrm>
          <a:prstGeom prst="actionButtonBlank">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6" name="Text Box 7"/>
          <p:cNvSpPr txBox="1">
            <a:spLocks noChangeArrowheads="1"/>
          </p:cNvSpPr>
          <p:nvPr/>
        </p:nvSpPr>
        <p:spPr bwMode="auto">
          <a:xfrm>
            <a:off x="6248400" y="36576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Click here to find out.</a:t>
            </a:r>
          </a:p>
        </p:txBody>
      </p:sp>
      <p:sp>
        <p:nvSpPr>
          <p:cNvPr id="40967" name="AutoShape 9" descr="Bouquet">
            <a:hlinkClick r:id="rId7"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8"/>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nvGraphicFramePr>
        <p:xfrm>
          <a:off x="762000" y="2438400"/>
          <a:ext cx="3440113" cy="3630613"/>
        </p:xfrm>
        <a:graphic>
          <a:graphicData uri="http://schemas.openxmlformats.org/presentationml/2006/ole">
            <mc:AlternateContent xmlns:mc="http://schemas.openxmlformats.org/markup-compatibility/2006">
              <mc:Choice xmlns:v="urn:schemas-microsoft-com:vml" Requires="v">
                <p:oleObj spid="_x0000_s41994" name="Worksheet" r:id="rId4" imgW="3439047" imgH="3629492" progId="Excel.Sheet.8">
                  <p:embed/>
                </p:oleObj>
              </mc:Choice>
              <mc:Fallback>
                <p:oleObj name="Worksheet" r:id="rId4" imgW="3439047" imgH="3629492"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438400"/>
                        <a:ext cx="3440113" cy="363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7" name="Text Box 3"/>
          <p:cNvSpPr txBox="1">
            <a:spLocks noChangeArrowheads="1"/>
          </p:cNvSpPr>
          <p:nvPr/>
        </p:nvSpPr>
        <p:spPr bwMode="auto">
          <a:xfrm>
            <a:off x="762000" y="11430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32 hundredths are red,  0.32</a:t>
            </a:r>
          </a:p>
        </p:txBody>
      </p:sp>
      <p:sp>
        <p:nvSpPr>
          <p:cNvPr id="41988" name="Text Box 4"/>
          <p:cNvSpPr txBox="1">
            <a:spLocks noChangeArrowheads="1"/>
          </p:cNvSpPr>
          <p:nvPr/>
        </p:nvSpPr>
        <p:spPr bwMode="auto">
          <a:xfrm>
            <a:off x="762000" y="16764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68 hundredths are yellow,  0.68</a:t>
            </a:r>
          </a:p>
        </p:txBody>
      </p:sp>
      <p:sp>
        <p:nvSpPr>
          <p:cNvPr id="41989" name="Text Box 6"/>
          <p:cNvSpPr txBox="1">
            <a:spLocks noChangeArrowheads="1"/>
          </p:cNvSpPr>
          <p:nvPr/>
        </p:nvSpPr>
        <p:spPr bwMode="auto">
          <a:xfrm>
            <a:off x="5715000" y="2971800"/>
            <a:ext cx="2362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Click to hear the answer.</a:t>
            </a:r>
          </a:p>
        </p:txBody>
      </p:sp>
      <p:sp>
        <p:nvSpPr>
          <p:cNvPr id="41990" name="AutoShape 7">
            <a:hlinkClick r:id="rId6" action="ppaction://hlinkfile" highlightClick="1"/>
          </p:cNvPr>
          <p:cNvSpPr>
            <a:spLocks noChangeArrowheads="1"/>
          </p:cNvSpPr>
          <p:nvPr/>
        </p:nvSpPr>
        <p:spPr bwMode="auto">
          <a:xfrm>
            <a:off x="6248400" y="4114800"/>
            <a:ext cx="1447800" cy="457200"/>
          </a:xfrm>
          <a:prstGeom prst="actionButtonSound">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1" name="Text Box 10"/>
          <p:cNvSpPr txBox="1">
            <a:spLocks noChangeArrowheads="1"/>
          </p:cNvSpPr>
          <p:nvPr/>
        </p:nvSpPr>
        <p:spPr bwMode="auto">
          <a:xfrm>
            <a:off x="5257800" y="5715000"/>
            <a:ext cx="289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Click here and try another one! </a:t>
            </a:r>
          </a:p>
        </p:txBody>
      </p:sp>
      <p:sp>
        <p:nvSpPr>
          <p:cNvPr id="41992" name="AutoShape 11">
            <a:hlinkClick r:id="rId7" action="ppaction://hlinksldjump" highlightClick="1"/>
          </p:cNvPr>
          <p:cNvSpPr>
            <a:spLocks noChangeArrowheads="1"/>
          </p:cNvSpPr>
          <p:nvPr/>
        </p:nvSpPr>
        <p:spPr bwMode="auto">
          <a:xfrm>
            <a:off x="7239000" y="6172200"/>
            <a:ext cx="762000" cy="304800"/>
          </a:xfrm>
          <a:prstGeom prst="actionButtonForwardNext">
            <a:avLst/>
          </a:prstGeom>
          <a:solidFill>
            <a:srgbClr val="CC99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3" name="AutoShape 13" descr="Bouquet">
            <a:hlinkClick r:id="rId8"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9"/>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2590800"/>
            <a:ext cx="7772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sz="3600"/>
              <a:t>The student will read, write and identify the place values of decimals through ten-thousandths.</a:t>
            </a:r>
          </a:p>
        </p:txBody>
      </p:sp>
      <p:sp>
        <p:nvSpPr>
          <p:cNvPr id="4100" name="Text Box 4"/>
          <p:cNvSpPr txBox="1">
            <a:spLocks noChangeArrowheads="1"/>
          </p:cNvSpPr>
          <p:nvPr/>
        </p:nvSpPr>
        <p:spPr bwMode="auto">
          <a:xfrm>
            <a:off x="1905000" y="1219200"/>
            <a:ext cx="5153025" cy="7620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4400"/>
              <a:t>SOL Objective  5.1</a:t>
            </a:r>
          </a:p>
        </p:txBody>
      </p:sp>
      <p:sp>
        <p:nvSpPr>
          <p:cNvPr id="15364" name="AutoShape 5" descr="Bouquet">
            <a:hlinkClick r:id="rId2" action="ppaction://hlinksldjump" highlightClick="1"/>
          </p:cNvPr>
          <p:cNvSpPr>
            <a:spLocks noChangeArrowheads="1"/>
          </p:cNvSpPr>
          <p:nvPr/>
        </p:nvSpPr>
        <p:spPr bwMode="auto">
          <a:xfrm>
            <a:off x="5943600" y="5410200"/>
            <a:ext cx="1828800" cy="914400"/>
          </a:xfrm>
          <a:prstGeom prst="actionButtonBlank">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Next </a:t>
            </a:r>
            <a:r>
              <a:rPr lang="en-US">
                <a:latin typeface="Wingdings" pitchFamily="2" charset="2"/>
              </a:rPr>
              <a:t>è</a:t>
            </a:r>
            <a:endParaRPr lang="en-US"/>
          </a:p>
          <a:p>
            <a:r>
              <a:rPr lang="en-US"/>
              <a:t>objective</a:t>
            </a:r>
          </a:p>
        </p:txBody>
      </p:sp>
      <p:sp>
        <p:nvSpPr>
          <p:cNvPr id="15365" name="AutoShape 7" descr="Bouquet">
            <a:hlinkClick r:id="rId4" action="ppaction://hlinksldjump" highlightClick="1"/>
          </p:cNvPr>
          <p:cNvSpPr>
            <a:spLocks noChangeArrowheads="1"/>
          </p:cNvSpPr>
          <p:nvPr/>
        </p:nvSpPr>
        <p:spPr bwMode="auto">
          <a:xfrm>
            <a:off x="227013" y="6169025"/>
            <a:ext cx="530225" cy="457200"/>
          </a:xfrm>
          <a:prstGeom prst="actionButtonBackPrevious">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098">
                                            <p:txEl>
                                              <p:pRg st="0" end="0"/>
                                            </p:txEl>
                                          </p:spTgt>
                                        </p:tgtEl>
                                        <p:attrNameLst>
                                          <p:attrName>style.visibility</p:attrName>
                                        </p:attrNameLst>
                                      </p:cBhvr>
                                      <p:to>
                                        <p:strVal val="visible"/>
                                      </p:to>
                                    </p:set>
                                    <p:anim calcmode="lin" valueType="num">
                                      <p:cBhvr additive="base">
                                        <p:cTn id="12"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utoUpdateAnimBg="0" advAuto="0"/>
      <p:bldP spid="410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nvGraphicFramePr>
        <p:xfrm>
          <a:off x="3200400" y="838200"/>
          <a:ext cx="5110163" cy="5110163"/>
        </p:xfrm>
        <a:graphic>
          <a:graphicData uri="http://schemas.openxmlformats.org/presentationml/2006/ole">
            <mc:AlternateContent xmlns:mc="http://schemas.openxmlformats.org/markup-compatibility/2006">
              <mc:Choice xmlns:v="urn:schemas-microsoft-com:vml" Requires="v">
                <p:oleObj spid="_x0000_s43016" name="Worksheet" r:id="rId4" imgW="3819799" imgH="3819760" progId="Excel.Sheet.8">
                  <p:embed/>
                </p:oleObj>
              </mc:Choice>
              <mc:Fallback>
                <p:oleObj name="Worksheet" r:id="rId4" imgW="3819799" imgH="381976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838200"/>
                        <a:ext cx="5110163" cy="51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1" name="Text Box 3"/>
          <p:cNvSpPr txBox="1">
            <a:spLocks noChangeArrowheads="1"/>
          </p:cNvSpPr>
          <p:nvPr/>
        </p:nvSpPr>
        <p:spPr bwMode="auto">
          <a:xfrm>
            <a:off x="609600" y="1066800"/>
            <a:ext cx="23622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800"/>
              <a:t>How many thousandths are purple?  </a:t>
            </a:r>
          </a:p>
          <a:p>
            <a:pPr algn="l">
              <a:spcBef>
                <a:spcPct val="50000"/>
              </a:spcBef>
            </a:pPr>
            <a:r>
              <a:rPr lang="en-US" sz="2800"/>
              <a:t>How many are blue?</a:t>
            </a:r>
          </a:p>
        </p:txBody>
      </p:sp>
      <p:sp>
        <p:nvSpPr>
          <p:cNvPr id="43012" name="AutoShape 4">
            <a:hlinkClick r:id="rId6" action="ppaction://hlinksldjump" highlightClick="1"/>
          </p:cNvPr>
          <p:cNvSpPr>
            <a:spLocks noChangeArrowheads="1"/>
          </p:cNvSpPr>
          <p:nvPr/>
        </p:nvSpPr>
        <p:spPr bwMode="auto">
          <a:xfrm>
            <a:off x="609600" y="5410200"/>
            <a:ext cx="1905000" cy="685800"/>
          </a:xfrm>
          <a:prstGeom prst="actionButtonForwardNex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3" name="Text Box 6"/>
          <p:cNvSpPr txBox="1">
            <a:spLocks noChangeArrowheads="1"/>
          </p:cNvSpPr>
          <p:nvPr/>
        </p:nvSpPr>
        <p:spPr bwMode="auto">
          <a:xfrm>
            <a:off x="609600" y="45720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Check your answer here.</a:t>
            </a:r>
          </a:p>
        </p:txBody>
      </p:sp>
      <p:sp>
        <p:nvSpPr>
          <p:cNvPr id="43014" name="Text Box 7"/>
          <p:cNvSpPr txBox="1">
            <a:spLocks noChangeArrowheads="1"/>
          </p:cNvSpPr>
          <p:nvPr/>
        </p:nvSpPr>
        <p:spPr bwMode="auto">
          <a:xfrm>
            <a:off x="457200" y="3824288"/>
            <a:ext cx="2438400" cy="58102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1600"/>
              <a:t>Don’t forget to write your answers down!</a:t>
            </a:r>
          </a:p>
        </p:txBody>
      </p:sp>
      <p:sp>
        <p:nvSpPr>
          <p:cNvPr id="43015" name="AutoShape 9" descr="Bouquet">
            <a:hlinkClick r:id="rId7" action="ppaction://hlinksldjump" highlightClick="1"/>
          </p:cNvPr>
          <p:cNvSpPr>
            <a:spLocks noChangeArrowheads="1"/>
          </p:cNvSpPr>
          <p:nvPr/>
        </p:nvSpPr>
        <p:spPr bwMode="auto">
          <a:xfrm>
            <a:off x="457200" y="152400"/>
            <a:ext cx="685800" cy="381000"/>
          </a:xfrm>
          <a:prstGeom prst="actionButtonBackPrevious">
            <a:avLst/>
          </a:prstGeom>
          <a:blipFill dpi="0" rotWithShape="0">
            <a:blip r:embed="rId8"/>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3505200" y="838200"/>
          <a:ext cx="4805363" cy="4805363"/>
        </p:xfrm>
        <a:graphic>
          <a:graphicData uri="http://schemas.openxmlformats.org/presentationml/2006/ole">
            <mc:AlternateContent xmlns:mc="http://schemas.openxmlformats.org/markup-compatibility/2006">
              <mc:Choice xmlns:v="urn:schemas-microsoft-com:vml" Requires="v">
                <p:oleObj spid="_x0000_s44040" name="Worksheet" r:id="rId4" imgW="3819799" imgH="3819760" progId="Excel.Sheet.8">
                  <p:embed/>
                </p:oleObj>
              </mc:Choice>
              <mc:Fallback>
                <p:oleObj name="Worksheet" r:id="rId4" imgW="3819799" imgH="381976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838200"/>
                        <a:ext cx="4805363" cy="480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5" name="Text Box 3"/>
          <p:cNvSpPr txBox="1">
            <a:spLocks noChangeArrowheads="1"/>
          </p:cNvSpPr>
          <p:nvPr/>
        </p:nvSpPr>
        <p:spPr bwMode="auto">
          <a:xfrm>
            <a:off x="381000" y="838200"/>
            <a:ext cx="289560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200"/>
              <a:t>872</a:t>
            </a:r>
            <a:r>
              <a:rPr lang="en-US" sz="4000"/>
              <a:t> </a:t>
            </a:r>
            <a:r>
              <a:rPr lang="en-US"/>
              <a:t>thousandths are purple. This number is written </a:t>
            </a:r>
            <a:r>
              <a:rPr lang="en-US" sz="3200"/>
              <a:t>0.872</a:t>
            </a:r>
            <a:r>
              <a:rPr lang="en-US"/>
              <a:t> </a:t>
            </a:r>
          </a:p>
          <a:p>
            <a:pPr algn="l">
              <a:spcBef>
                <a:spcPct val="50000"/>
              </a:spcBef>
            </a:pPr>
            <a:r>
              <a:rPr lang="en-US" sz="3200"/>
              <a:t>128 </a:t>
            </a:r>
            <a:r>
              <a:rPr lang="en-US"/>
              <a:t>thousandths are blue.  This number is written </a:t>
            </a:r>
            <a:r>
              <a:rPr lang="en-US" sz="3200"/>
              <a:t>0.128</a:t>
            </a:r>
          </a:p>
          <a:p>
            <a:pPr algn="l">
              <a:spcBef>
                <a:spcPct val="50000"/>
              </a:spcBef>
            </a:pPr>
            <a:r>
              <a:rPr lang="en-US" sz="1600"/>
              <a:t>Did you check your work?</a:t>
            </a:r>
            <a:endParaRPr lang="en-US" sz="3200"/>
          </a:p>
        </p:txBody>
      </p:sp>
      <p:sp>
        <p:nvSpPr>
          <p:cNvPr id="44036" name="Text Box 5"/>
          <p:cNvSpPr txBox="1">
            <a:spLocks noChangeArrowheads="1"/>
          </p:cNvSpPr>
          <p:nvPr/>
        </p:nvSpPr>
        <p:spPr bwMode="auto">
          <a:xfrm>
            <a:off x="609600" y="5867400"/>
            <a:ext cx="9271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t>More</a:t>
            </a:r>
          </a:p>
        </p:txBody>
      </p:sp>
      <p:sp>
        <p:nvSpPr>
          <p:cNvPr id="44037" name="AutoShape 6">
            <a:hlinkClick r:id="rId6" action="ppaction://hlinksldjump" highlightClick="1"/>
          </p:cNvPr>
          <p:cNvSpPr>
            <a:spLocks noChangeArrowheads="1"/>
          </p:cNvSpPr>
          <p:nvPr/>
        </p:nvSpPr>
        <p:spPr bwMode="auto">
          <a:xfrm>
            <a:off x="1600200" y="5791200"/>
            <a:ext cx="685800" cy="609600"/>
          </a:xfrm>
          <a:prstGeom prst="actionButtonBlank">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8" name="AutoShape 7">
            <a:hlinkClick r:id="rId7" action="ppaction://hlinkfile" highlightClick="1"/>
          </p:cNvPr>
          <p:cNvSpPr>
            <a:spLocks noChangeArrowheads="1"/>
          </p:cNvSpPr>
          <p:nvPr/>
        </p:nvSpPr>
        <p:spPr bwMode="auto">
          <a:xfrm>
            <a:off x="3505200" y="5867400"/>
            <a:ext cx="4876800" cy="533400"/>
          </a:xfrm>
          <a:prstGeom prst="actionButtonBlank">
            <a:avLst/>
          </a:prstGeom>
          <a:solidFill>
            <a:srgbClr val="FF99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a:t>Click this button to hear the numbers.</a:t>
            </a:r>
          </a:p>
        </p:txBody>
      </p:sp>
      <p:sp>
        <p:nvSpPr>
          <p:cNvPr id="44039" name="AutoShape 9" descr="Bouquet">
            <a:hlinkClick r:id="rId8" action="ppaction://hlinksldjump" highlightClick="1"/>
          </p:cNvPr>
          <p:cNvSpPr>
            <a:spLocks noChangeArrowheads="1"/>
          </p:cNvSpPr>
          <p:nvPr/>
        </p:nvSpPr>
        <p:spPr bwMode="auto">
          <a:xfrm>
            <a:off x="381000" y="228600"/>
            <a:ext cx="685800" cy="381000"/>
          </a:xfrm>
          <a:prstGeom prst="actionButtonBackPrevious">
            <a:avLst/>
          </a:prstGeom>
          <a:blipFill dpi="0" rotWithShape="0">
            <a:blip r:embed="rId9"/>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3200400" y="838200"/>
          <a:ext cx="5110163" cy="5110163"/>
        </p:xfrm>
        <a:graphic>
          <a:graphicData uri="http://schemas.openxmlformats.org/presentationml/2006/ole">
            <mc:AlternateContent xmlns:mc="http://schemas.openxmlformats.org/markup-compatibility/2006">
              <mc:Choice xmlns:v="urn:schemas-microsoft-com:vml" Requires="v">
                <p:oleObj spid="_x0000_s45063" name="Worksheet" r:id="rId4" imgW="3819799" imgH="3819760" progId="Excel.Sheet.8">
                  <p:embed/>
                </p:oleObj>
              </mc:Choice>
              <mc:Fallback>
                <p:oleObj name="Worksheet" r:id="rId4" imgW="3819799" imgH="381976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838200"/>
                        <a:ext cx="5110163" cy="51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59" name="Text Box 3"/>
          <p:cNvSpPr txBox="1">
            <a:spLocks noChangeArrowheads="1"/>
          </p:cNvSpPr>
          <p:nvPr/>
        </p:nvSpPr>
        <p:spPr bwMode="auto">
          <a:xfrm>
            <a:off x="609600" y="1066800"/>
            <a:ext cx="23622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800"/>
              <a:t>How many thousandths are green?  </a:t>
            </a:r>
          </a:p>
          <a:p>
            <a:pPr algn="l">
              <a:spcBef>
                <a:spcPct val="50000"/>
              </a:spcBef>
            </a:pPr>
            <a:r>
              <a:rPr lang="en-US" sz="2800"/>
              <a:t>How many thousandths are blue?</a:t>
            </a:r>
          </a:p>
        </p:txBody>
      </p:sp>
      <p:sp>
        <p:nvSpPr>
          <p:cNvPr id="45060" name="AutoShape 4">
            <a:hlinkClick r:id="rId6" action="ppaction://hlinksldjump" highlightClick="1"/>
          </p:cNvPr>
          <p:cNvSpPr>
            <a:spLocks noChangeArrowheads="1"/>
          </p:cNvSpPr>
          <p:nvPr/>
        </p:nvSpPr>
        <p:spPr bwMode="auto">
          <a:xfrm>
            <a:off x="609600" y="5410200"/>
            <a:ext cx="1905000" cy="685800"/>
          </a:xfrm>
          <a:prstGeom prst="actionButtonForwardNex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1" name="Text Box 5"/>
          <p:cNvSpPr txBox="1">
            <a:spLocks noChangeArrowheads="1"/>
          </p:cNvSpPr>
          <p:nvPr/>
        </p:nvSpPr>
        <p:spPr bwMode="auto">
          <a:xfrm>
            <a:off x="609600" y="45720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Check your answers here.</a:t>
            </a:r>
          </a:p>
        </p:txBody>
      </p:sp>
      <p:sp>
        <p:nvSpPr>
          <p:cNvPr id="45062" name="AutoShape 7" descr="Bouquet">
            <a:hlinkClick r:id="rId7" action="ppaction://hlinksldjump" highlightClick="1"/>
          </p:cNvPr>
          <p:cNvSpPr>
            <a:spLocks noChangeArrowheads="1"/>
          </p:cNvSpPr>
          <p:nvPr/>
        </p:nvSpPr>
        <p:spPr bwMode="auto">
          <a:xfrm>
            <a:off x="304800" y="228600"/>
            <a:ext cx="685800" cy="381000"/>
          </a:xfrm>
          <a:prstGeom prst="actionButtonBackPrevious">
            <a:avLst/>
          </a:prstGeom>
          <a:blipFill dpi="0" rotWithShape="0">
            <a:blip r:embed="rId8"/>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6082" name="Object 1026"/>
          <p:cNvGraphicFramePr>
            <a:graphicFrameLocks noChangeAspect="1"/>
          </p:cNvGraphicFramePr>
          <p:nvPr/>
        </p:nvGraphicFramePr>
        <p:xfrm>
          <a:off x="3429000" y="838200"/>
          <a:ext cx="4881563" cy="4881563"/>
        </p:xfrm>
        <a:graphic>
          <a:graphicData uri="http://schemas.openxmlformats.org/presentationml/2006/ole">
            <mc:AlternateContent xmlns:mc="http://schemas.openxmlformats.org/markup-compatibility/2006">
              <mc:Choice xmlns:v="urn:schemas-microsoft-com:vml" Requires="v">
                <p:oleObj spid="_x0000_s46088" name="Worksheet" r:id="rId4" imgW="3819799" imgH="3819760" progId="Excel.Sheet.8">
                  <p:embed/>
                </p:oleObj>
              </mc:Choice>
              <mc:Fallback>
                <p:oleObj name="Worksheet" r:id="rId4" imgW="3819799" imgH="3819760" progId="Excel.Sheet.8">
                  <p:embed/>
                  <p:pic>
                    <p:nvPicPr>
                      <p:cNvPr id="0" name="Object 1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838200"/>
                        <a:ext cx="4881563"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3" name="Text Box 1027"/>
          <p:cNvSpPr txBox="1">
            <a:spLocks noChangeArrowheads="1"/>
          </p:cNvSpPr>
          <p:nvPr/>
        </p:nvSpPr>
        <p:spPr bwMode="auto">
          <a:xfrm>
            <a:off x="381000" y="1752600"/>
            <a:ext cx="2819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200"/>
              <a:t>44 </a:t>
            </a:r>
            <a:r>
              <a:rPr lang="en-US"/>
              <a:t>thousandths  </a:t>
            </a:r>
            <a:r>
              <a:rPr lang="en-US" sz="3200"/>
              <a:t>0.044</a:t>
            </a:r>
            <a:r>
              <a:rPr lang="en-US"/>
              <a:t> are green.</a:t>
            </a:r>
            <a:r>
              <a:rPr lang="en-US" sz="2800"/>
              <a:t>  </a:t>
            </a:r>
          </a:p>
          <a:p>
            <a:pPr algn="l">
              <a:spcBef>
                <a:spcPct val="50000"/>
              </a:spcBef>
            </a:pPr>
            <a:r>
              <a:rPr lang="en-US" sz="3200"/>
              <a:t>956 </a:t>
            </a:r>
            <a:r>
              <a:rPr lang="en-US"/>
              <a:t>thousandths </a:t>
            </a:r>
            <a:r>
              <a:rPr lang="en-US" sz="3200"/>
              <a:t>0.956</a:t>
            </a:r>
            <a:r>
              <a:rPr lang="en-US"/>
              <a:t> are blue</a:t>
            </a:r>
            <a:r>
              <a:rPr lang="en-US" sz="2800"/>
              <a:t>.</a:t>
            </a:r>
          </a:p>
        </p:txBody>
      </p:sp>
      <p:sp>
        <p:nvSpPr>
          <p:cNvPr id="46084" name="Text Box 1030"/>
          <p:cNvSpPr txBox="1">
            <a:spLocks noChangeArrowheads="1"/>
          </p:cNvSpPr>
          <p:nvPr/>
        </p:nvSpPr>
        <p:spPr bwMode="auto">
          <a:xfrm>
            <a:off x="609600" y="5867400"/>
            <a:ext cx="9271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t>More</a:t>
            </a:r>
          </a:p>
        </p:txBody>
      </p:sp>
      <p:sp>
        <p:nvSpPr>
          <p:cNvPr id="46085" name="AutoShape 1031">
            <a:hlinkClick r:id="rId6" action="ppaction://hlinksldjump" highlightClick="1"/>
          </p:cNvPr>
          <p:cNvSpPr>
            <a:spLocks noChangeArrowheads="1"/>
          </p:cNvSpPr>
          <p:nvPr/>
        </p:nvSpPr>
        <p:spPr bwMode="auto">
          <a:xfrm>
            <a:off x="1600200" y="5791200"/>
            <a:ext cx="685800" cy="609600"/>
          </a:xfrm>
          <a:prstGeom prst="actionButtonBlank">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6" name="AutoShape 1034">
            <a:hlinkClick r:id="rId7" action="ppaction://hlinkfile" highlightClick="1"/>
          </p:cNvPr>
          <p:cNvSpPr>
            <a:spLocks noChangeArrowheads="1"/>
          </p:cNvSpPr>
          <p:nvPr/>
        </p:nvSpPr>
        <p:spPr bwMode="auto">
          <a:xfrm>
            <a:off x="3429000" y="5867400"/>
            <a:ext cx="4876800" cy="533400"/>
          </a:xfrm>
          <a:prstGeom prst="actionButtonBlank">
            <a:avLst/>
          </a:prstGeom>
          <a:solidFill>
            <a:srgbClr val="FF99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a:t>Click this button to hear the numbers.</a:t>
            </a:r>
          </a:p>
        </p:txBody>
      </p:sp>
      <p:sp>
        <p:nvSpPr>
          <p:cNvPr id="46087" name="AutoShape 1036" descr="Bouquet">
            <a:hlinkClick r:id="rId8" action="ppaction://hlinksldjump" highlightClick="1"/>
          </p:cNvPr>
          <p:cNvSpPr>
            <a:spLocks noChangeArrowheads="1"/>
          </p:cNvSpPr>
          <p:nvPr/>
        </p:nvSpPr>
        <p:spPr bwMode="auto">
          <a:xfrm>
            <a:off x="304800" y="304800"/>
            <a:ext cx="685800" cy="381000"/>
          </a:xfrm>
          <a:prstGeom prst="actionButtonBackPrevious">
            <a:avLst/>
          </a:prstGeom>
          <a:blipFill dpi="0" rotWithShape="0">
            <a:blip r:embed="rId9"/>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7106" name="Object 4"/>
          <p:cNvGraphicFramePr>
            <a:graphicFrameLocks noChangeAspect="1"/>
          </p:cNvGraphicFramePr>
          <p:nvPr/>
        </p:nvGraphicFramePr>
        <p:xfrm>
          <a:off x="2743200" y="1371600"/>
          <a:ext cx="3533775" cy="3630613"/>
        </p:xfrm>
        <a:graphic>
          <a:graphicData uri="http://schemas.openxmlformats.org/presentationml/2006/ole">
            <mc:AlternateContent xmlns:mc="http://schemas.openxmlformats.org/markup-compatibility/2006">
              <mc:Choice xmlns:v="urn:schemas-microsoft-com:vml" Requires="v">
                <p:oleObj spid="_x0000_s47114" name="Worksheet" r:id="rId5" imgW="3534054" imgH="3629492" progId="Excel.Sheet.8">
                  <p:embed/>
                </p:oleObj>
              </mc:Choice>
              <mc:Fallback>
                <p:oleObj name="Worksheet" r:id="rId5" imgW="3534054" imgH="3629492"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371600"/>
                        <a:ext cx="3533775" cy="363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7" name="Text Box 5"/>
          <p:cNvSpPr txBox="1">
            <a:spLocks noChangeArrowheads="1"/>
          </p:cNvSpPr>
          <p:nvPr/>
        </p:nvSpPr>
        <p:spPr bwMode="auto">
          <a:xfrm>
            <a:off x="2743200" y="5105400"/>
            <a:ext cx="1079500" cy="823913"/>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4800"/>
              <a:t>0.4</a:t>
            </a:r>
            <a:endParaRPr lang="en-US"/>
          </a:p>
        </p:txBody>
      </p:sp>
      <p:sp>
        <p:nvSpPr>
          <p:cNvPr id="47108" name="Text Box 6"/>
          <p:cNvSpPr txBox="1">
            <a:spLocks noChangeArrowheads="1"/>
          </p:cNvSpPr>
          <p:nvPr/>
        </p:nvSpPr>
        <p:spPr bwMode="auto">
          <a:xfrm>
            <a:off x="4800600" y="5105400"/>
            <a:ext cx="1079500" cy="823913"/>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4800"/>
              <a:t>0.6</a:t>
            </a:r>
            <a:endParaRPr lang="en-US"/>
          </a:p>
        </p:txBody>
      </p:sp>
      <p:sp>
        <p:nvSpPr>
          <p:cNvPr id="16393" name="Text Box 9"/>
          <p:cNvSpPr txBox="1">
            <a:spLocks noChangeArrowheads="1"/>
          </p:cNvSpPr>
          <p:nvPr/>
        </p:nvSpPr>
        <p:spPr bwMode="auto">
          <a:xfrm>
            <a:off x="4044950" y="5105400"/>
            <a:ext cx="555625" cy="823913"/>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4800" b="1">
                <a:solidFill>
                  <a:srgbClr val="0000CC"/>
                </a:solidFill>
              </a:rPr>
              <a:t>&lt;</a:t>
            </a:r>
            <a:endParaRPr lang="en-US" b="1"/>
          </a:p>
        </p:txBody>
      </p:sp>
      <p:sp>
        <p:nvSpPr>
          <p:cNvPr id="47110" name="Text Box 10"/>
          <p:cNvSpPr txBox="1">
            <a:spLocks noChangeArrowheads="1"/>
          </p:cNvSpPr>
          <p:nvPr/>
        </p:nvSpPr>
        <p:spPr bwMode="auto">
          <a:xfrm>
            <a:off x="2706688" y="647700"/>
            <a:ext cx="38481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t>Compare these decimals.  </a:t>
            </a:r>
          </a:p>
        </p:txBody>
      </p:sp>
      <p:sp>
        <p:nvSpPr>
          <p:cNvPr id="16395" name="Text Box 11"/>
          <p:cNvSpPr txBox="1">
            <a:spLocks noChangeArrowheads="1"/>
          </p:cNvSpPr>
          <p:nvPr/>
        </p:nvSpPr>
        <p:spPr bwMode="auto">
          <a:xfrm>
            <a:off x="0" y="6032500"/>
            <a:ext cx="9144000" cy="519113"/>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2800"/>
              <a:t>four tenths is </a:t>
            </a:r>
            <a:r>
              <a:rPr lang="en-US" sz="2800" b="1" i="1">
                <a:solidFill>
                  <a:srgbClr val="0000CC"/>
                </a:solidFill>
              </a:rPr>
              <a:t>LESS THAN</a:t>
            </a:r>
            <a:r>
              <a:rPr lang="en-US" sz="2800"/>
              <a:t> six tenths</a:t>
            </a:r>
          </a:p>
        </p:txBody>
      </p:sp>
      <p:sp>
        <p:nvSpPr>
          <p:cNvPr id="47112" name="AutoShape 12" descr="Bouquet">
            <a:hlinkClick r:id="rId7" action="ppaction://hlinksldjump" highlightClick="1"/>
          </p:cNvPr>
          <p:cNvSpPr>
            <a:spLocks noChangeArrowheads="1"/>
          </p:cNvSpPr>
          <p:nvPr/>
        </p:nvSpPr>
        <p:spPr bwMode="auto">
          <a:xfrm>
            <a:off x="8001000" y="457200"/>
            <a:ext cx="685800" cy="381000"/>
          </a:xfrm>
          <a:prstGeom prst="actionButtonForwardNext">
            <a:avLst/>
          </a:prstGeom>
          <a:blipFill dpi="0" rotWithShape="0">
            <a:blip r:embed="rId8"/>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3" name="AutoShape 13" descr="Bouquet">
            <a:hlinkClick r:id="rId9" action="ppaction://hlinksldjump" highlightClick="1"/>
          </p:cNvPr>
          <p:cNvSpPr>
            <a:spLocks noChangeArrowheads="1"/>
          </p:cNvSpPr>
          <p:nvPr/>
        </p:nvSpPr>
        <p:spPr bwMode="auto">
          <a:xfrm>
            <a:off x="533400" y="457200"/>
            <a:ext cx="685800" cy="381000"/>
          </a:xfrm>
          <a:prstGeom prst="actionButtonBackPrevious">
            <a:avLst/>
          </a:prstGeom>
          <a:blipFill dpi="0" rotWithShape="0">
            <a:blip r:embed="rId8"/>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2000"/>
                                  </p:stCondLst>
                                  <p:childTnLst>
                                    <p:set>
                                      <p:cBhvr>
                                        <p:cTn id="6" dur="1" fill="hold">
                                          <p:stCondLst>
                                            <p:cond delay="0"/>
                                          </p:stCondLst>
                                        </p:cTn>
                                        <p:tgtEl>
                                          <p:spTgt spid="16393"/>
                                        </p:tgtEl>
                                        <p:attrNameLst>
                                          <p:attrName>style.visibility</p:attrName>
                                        </p:attrNameLst>
                                      </p:cBhvr>
                                      <p:to>
                                        <p:strVal val="visible"/>
                                      </p:to>
                                    </p:set>
                                    <p:anim calcmode="lin" valueType="num">
                                      <p:cBhvr>
                                        <p:cTn id="7" dur="500" fill="hold"/>
                                        <p:tgtEl>
                                          <p:spTgt spid="16393"/>
                                        </p:tgtEl>
                                        <p:attrNameLst>
                                          <p:attrName>ppt_w</p:attrName>
                                        </p:attrNameLst>
                                      </p:cBhvr>
                                      <p:tavLst>
                                        <p:tav tm="0">
                                          <p:val>
                                            <p:strVal val="4*#ppt_w"/>
                                          </p:val>
                                        </p:tav>
                                        <p:tav tm="100000">
                                          <p:val>
                                            <p:strVal val="#ppt_w"/>
                                          </p:val>
                                        </p:tav>
                                      </p:tavLst>
                                    </p:anim>
                                    <p:anim calcmode="lin" valueType="num">
                                      <p:cBhvr>
                                        <p:cTn id="8" dur="500" fill="hold"/>
                                        <p:tgtEl>
                                          <p:spTgt spid="16393"/>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2500"/>
                            </p:stCondLst>
                            <p:childTnLst>
                              <p:par>
                                <p:cTn id="10" presetID="2" presetClass="entr" presetSubtype="8" fill="hold" grpId="0" nodeType="afterEffect">
                                  <p:stCondLst>
                                    <p:cond delay="1000"/>
                                  </p:stCondLst>
                                  <p:childTnLst>
                                    <p:set>
                                      <p:cBhvr>
                                        <p:cTn id="11" dur="1" fill="hold">
                                          <p:stCondLst>
                                            <p:cond delay="0"/>
                                          </p:stCondLst>
                                        </p:cTn>
                                        <p:tgtEl>
                                          <p:spTgt spid="16395"/>
                                        </p:tgtEl>
                                        <p:attrNameLst>
                                          <p:attrName>style.visibility</p:attrName>
                                        </p:attrNameLst>
                                      </p:cBhvr>
                                      <p:to>
                                        <p:strVal val="visible"/>
                                      </p:to>
                                    </p:set>
                                    <p:anim calcmode="lin" valueType="num">
                                      <p:cBhvr additive="base">
                                        <p:cTn id="12" dur="500" fill="hold"/>
                                        <p:tgtEl>
                                          <p:spTgt spid="16395"/>
                                        </p:tgtEl>
                                        <p:attrNameLst>
                                          <p:attrName>ppt_x</p:attrName>
                                        </p:attrNameLst>
                                      </p:cBhvr>
                                      <p:tavLst>
                                        <p:tav tm="0">
                                          <p:val>
                                            <p:strVal val="0-#ppt_w/2"/>
                                          </p:val>
                                        </p:tav>
                                        <p:tav tm="100000">
                                          <p:val>
                                            <p:strVal val="#ppt_x"/>
                                          </p:val>
                                        </p:tav>
                                      </p:tavLst>
                                    </p:anim>
                                    <p:anim calcmode="lin" valueType="num">
                                      <p:cBhvr additive="base">
                                        <p:cTn id="13" dur="500" fill="hold"/>
                                        <p:tgtEl>
                                          <p:spTgt spid="163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slide 3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utoUpdateAnimBg="0"/>
      <p:bldP spid="16395"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0" y="6030913"/>
            <a:ext cx="9144000" cy="519112"/>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2800"/>
              <a:t>four tenths </a:t>
            </a:r>
            <a:r>
              <a:rPr lang="en-US" sz="2800" b="1" i="1">
                <a:solidFill>
                  <a:srgbClr val="0000CC"/>
                </a:solidFill>
              </a:rPr>
              <a:t>IS EQUAL TO</a:t>
            </a:r>
            <a:r>
              <a:rPr lang="en-US" sz="2800"/>
              <a:t> forty hundredths</a:t>
            </a:r>
            <a:endParaRPr lang="en-US" sz="2600"/>
          </a:p>
        </p:txBody>
      </p:sp>
      <p:graphicFrame>
        <p:nvGraphicFramePr>
          <p:cNvPr id="48131" name="Object 2"/>
          <p:cNvGraphicFramePr>
            <a:graphicFrameLocks noChangeAspect="1"/>
          </p:cNvGraphicFramePr>
          <p:nvPr/>
        </p:nvGraphicFramePr>
        <p:xfrm>
          <a:off x="762000" y="1295400"/>
          <a:ext cx="3533775" cy="3630613"/>
        </p:xfrm>
        <a:graphic>
          <a:graphicData uri="http://schemas.openxmlformats.org/presentationml/2006/ole">
            <mc:AlternateContent xmlns:mc="http://schemas.openxmlformats.org/markup-compatibility/2006">
              <mc:Choice xmlns:v="urn:schemas-microsoft-com:vml" Requires="v">
                <p:oleObj spid="_x0000_s48139" name="Worksheet" r:id="rId5" imgW="3534054" imgH="3629492" progId="Excel.Sheet.8">
                  <p:embed/>
                </p:oleObj>
              </mc:Choice>
              <mc:Fallback>
                <p:oleObj name="Worksheet" r:id="rId5" imgW="3534054" imgH="3629492"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295400"/>
                        <a:ext cx="3533775" cy="363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2" name="Object 3"/>
          <p:cNvGraphicFramePr>
            <a:graphicFrameLocks noChangeAspect="1"/>
          </p:cNvGraphicFramePr>
          <p:nvPr/>
        </p:nvGraphicFramePr>
        <p:xfrm>
          <a:off x="4724400" y="1295400"/>
          <a:ext cx="3505200" cy="3581400"/>
        </p:xfrm>
        <a:graphic>
          <a:graphicData uri="http://schemas.openxmlformats.org/presentationml/2006/ole">
            <mc:AlternateContent xmlns:mc="http://schemas.openxmlformats.org/markup-compatibility/2006">
              <mc:Choice xmlns:v="urn:schemas-microsoft-com:vml" Requires="v">
                <p:oleObj spid="_x0000_s48140" name="Worksheet" r:id="rId7" imgW="3439047" imgH="3629492" progId="Excel.Sheet.8">
                  <p:embed/>
                </p:oleObj>
              </mc:Choice>
              <mc:Fallback>
                <p:oleObj name="Worksheet" r:id="rId7" imgW="3439047" imgH="3629492" progId="Excel.Sheet.8">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1295400"/>
                        <a:ext cx="3505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3" name="Text Box 4"/>
          <p:cNvSpPr txBox="1">
            <a:spLocks noChangeArrowheads="1"/>
          </p:cNvSpPr>
          <p:nvPr/>
        </p:nvSpPr>
        <p:spPr bwMode="auto">
          <a:xfrm>
            <a:off x="2713038" y="800100"/>
            <a:ext cx="3667125"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t>Compare these decimals.</a:t>
            </a:r>
          </a:p>
        </p:txBody>
      </p:sp>
      <p:sp>
        <p:nvSpPr>
          <p:cNvPr id="48134" name="Rectangle 6"/>
          <p:cNvSpPr>
            <a:spLocks noChangeArrowheads="1"/>
          </p:cNvSpPr>
          <p:nvPr/>
        </p:nvSpPr>
        <p:spPr bwMode="auto">
          <a:xfrm>
            <a:off x="3200400" y="5029200"/>
            <a:ext cx="1079500" cy="823913"/>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800"/>
              <a:t>0.4</a:t>
            </a:r>
          </a:p>
        </p:txBody>
      </p:sp>
      <p:sp>
        <p:nvSpPr>
          <p:cNvPr id="17415" name="Rectangle 7"/>
          <p:cNvSpPr>
            <a:spLocks noChangeArrowheads="1"/>
          </p:cNvSpPr>
          <p:nvPr/>
        </p:nvSpPr>
        <p:spPr bwMode="auto">
          <a:xfrm>
            <a:off x="4237038" y="4953000"/>
            <a:ext cx="555625" cy="823913"/>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800" b="1">
                <a:solidFill>
                  <a:srgbClr val="0000CC"/>
                </a:solidFill>
              </a:rPr>
              <a:t>=</a:t>
            </a:r>
            <a:endParaRPr lang="en-US" sz="4800"/>
          </a:p>
        </p:txBody>
      </p:sp>
      <p:sp>
        <p:nvSpPr>
          <p:cNvPr id="48136" name="Rectangle 8"/>
          <p:cNvSpPr>
            <a:spLocks noChangeArrowheads="1"/>
          </p:cNvSpPr>
          <p:nvPr/>
        </p:nvSpPr>
        <p:spPr bwMode="auto">
          <a:xfrm>
            <a:off x="4800600" y="5029200"/>
            <a:ext cx="1450975" cy="823913"/>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800"/>
              <a:t>0.40</a:t>
            </a:r>
          </a:p>
        </p:txBody>
      </p:sp>
      <p:sp>
        <p:nvSpPr>
          <p:cNvPr id="48137" name="AutoShape 10" descr="Bouquet">
            <a:hlinkClick r:id="rId9" action="ppaction://hlinksldjump" highlightClick="1"/>
          </p:cNvPr>
          <p:cNvSpPr>
            <a:spLocks noChangeArrowheads="1"/>
          </p:cNvSpPr>
          <p:nvPr/>
        </p:nvSpPr>
        <p:spPr bwMode="auto">
          <a:xfrm>
            <a:off x="8229600" y="304800"/>
            <a:ext cx="685800" cy="381000"/>
          </a:xfrm>
          <a:prstGeom prst="actionButtonForwardNext">
            <a:avLst/>
          </a:prstGeom>
          <a:blipFill dpi="0" rotWithShape="0">
            <a:blip r:embed="rId10"/>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8" name="AutoShape 11" descr="Bouquet">
            <a:hlinkClick r:id="rId11" action="ppaction://hlinksldjump" highlightClick="1"/>
          </p:cNvPr>
          <p:cNvSpPr>
            <a:spLocks noChangeArrowheads="1"/>
          </p:cNvSpPr>
          <p:nvPr/>
        </p:nvSpPr>
        <p:spPr bwMode="auto">
          <a:xfrm>
            <a:off x="304800" y="304800"/>
            <a:ext cx="685800" cy="381000"/>
          </a:xfrm>
          <a:prstGeom prst="actionButtonBackPrevious">
            <a:avLst/>
          </a:prstGeom>
          <a:blipFill dpi="0" rotWithShape="0">
            <a:blip r:embed="rId10"/>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2000"/>
                                  </p:stCondLst>
                                  <p:childTnLst>
                                    <p:set>
                                      <p:cBhvr>
                                        <p:cTn id="6" dur="1" fill="hold">
                                          <p:stCondLst>
                                            <p:cond delay="0"/>
                                          </p:stCondLst>
                                        </p:cTn>
                                        <p:tgtEl>
                                          <p:spTgt spid="17415"/>
                                        </p:tgtEl>
                                        <p:attrNameLst>
                                          <p:attrName>style.visibility</p:attrName>
                                        </p:attrNameLst>
                                      </p:cBhvr>
                                      <p:to>
                                        <p:strVal val="visible"/>
                                      </p:to>
                                    </p:set>
                                    <p:anim calcmode="lin" valueType="num">
                                      <p:cBhvr>
                                        <p:cTn id="7" dur="500" fill="hold"/>
                                        <p:tgtEl>
                                          <p:spTgt spid="17415"/>
                                        </p:tgtEl>
                                        <p:attrNameLst>
                                          <p:attrName>ppt_w</p:attrName>
                                        </p:attrNameLst>
                                      </p:cBhvr>
                                      <p:tavLst>
                                        <p:tav tm="0">
                                          <p:val>
                                            <p:strVal val="4*#ppt_w"/>
                                          </p:val>
                                        </p:tav>
                                        <p:tav tm="100000">
                                          <p:val>
                                            <p:strVal val="#ppt_w"/>
                                          </p:val>
                                        </p:tav>
                                      </p:tavLst>
                                    </p:anim>
                                    <p:anim calcmode="lin" valueType="num">
                                      <p:cBhvr>
                                        <p:cTn id="8" dur="500" fill="hold"/>
                                        <p:tgtEl>
                                          <p:spTgt spid="17415"/>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2500"/>
                            </p:stCondLst>
                            <p:childTnLst>
                              <p:par>
                                <p:cTn id="10" presetID="2" presetClass="entr" presetSubtype="4" fill="hold" grpId="0" nodeType="afterEffect">
                                  <p:stCondLst>
                                    <p:cond delay="1000"/>
                                  </p:stCondLst>
                                  <p:childTnLst>
                                    <p:set>
                                      <p:cBhvr>
                                        <p:cTn id="11" dur="1" fill="hold">
                                          <p:stCondLst>
                                            <p:cond delay="0"/>
                                          </p:stCondLst>
                                        </p:cTn>
                                        <p:tgtEl>
                                          <p:spTgt spid="17417"/>
                                        </p:tgtEl>
                                        <p:attrNameLst>
                                          <p:attrName>style.visibility</p:attrName>
                                        </p:attrNameLst>
                                      </p:cBhvr>
                                      <p:to>
                                        <p:strVal val="visible"/>
                                      </p:to>
                                    </p:set>
                                    <p:anim calcmode="lin" valueType="num">
                                      <p:cBhvr additive="base">
                                        <p:cTn id="12" dur="500" fill="hold"/>
                                        <p:tgtEl>
                                          <p:spTgt spid="17417"/>
                                        </p:tgtEl>
                                        <p:attrNameLst>
                                          <p:attrName>ppt_x</p:attrName>
                                        </p:attrNameLst>
                                      </p:cBhvr>
                                      <p:tavLst>
                                        <p:tav tm="0">
                                          <p:val>
                                            <p:strVal val="#ppt_x"/>
                                          </p:val>
                                        </p:tav>
                                        <p:tav tm="100000">
                                          <p:val>
                                            <p:strVal val="#ppt_x"/>
                                          </p:val>
                                        </p:tav>
                                      </p:tavLst>
                                    </p:anim>
                                    <p:anim calcmode="lin" valueType="num">
                                      <p:cBhvr additive="base">
                                        <p:cTn id="13" dur="500" fill="hold"/>
                                        <p:tgtEl>
                                          <p:spTgt spid="174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slide 3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nimBg="1" autoUpdateAnimBg="0"/>
      <p:bldP spid="1741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3429000" y="3810000"/>
          <a:ext cx="2454275" cy="2590800"/>
        </p:xfrm>
        <a:graphic>
          <a:graphicData uri="http://schemas.openxmlformats.org/presentationml/2006/ole">
            <mc:AlternateContent xmlns:mc="http://schemas.openxmlformats.org/markup-compatibility/2006">
              <mc:Choice xmlns:v="urn:schemas-microsoft-com:vml" Requires="v">
                <p:oleObj spid="_x0000_s49165" name="Worksheet" r:id="rId5" imgW="3439047" imgH="3629492" progId="Excel.Sheet.8">
                  <p:embed/>
                </p:oleObj>
              </mc:Choice>
              <mc:Fallback>
                <p:oleObj name="Worksheet" r:id="rId5" imgW="3439047" imgH="3629492"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810000"/>
                        <a:ext cx="24542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5" name="Object 3"/>
          <p:cNvGraphicFramePr>
            <a:graphicFrameLocks noChangeAspect="1"/>
          </p:cNvGraphicFramePr>
          <p:nvPr/>
        </p:nvGraphicFramePr>
        <p:xfrm>
          <a:off x="533400" y="3810000"/>
          <a:ext cx="2520950" cy="2590800"/>
        </p:xfrm>
        <a:graphic>
          <a:graphicData uri="http://schemas.openxmlformats.org/presentationml/2006/ole">
            <mc:AlternateContent xmlns:mc="http://schemas.openxmlformats.org/markup-compatibility/2006">
              <mc:Choice xmlns:v="urn:schemas-microsoft-com:vml" Requires="v">
                <p:oleObj spid="_x0000_s49166" name="Worksheet" r:id="rId7" imgW="3534054" imgH="3629492" progId="Excel.Sheet.8">
                  <p:embed/>
                </p:oleObj>
              </mc:Choice>
              <mc:Fallback>
                <p:oleObj name="Worksheet" r:id="rId7" imgW="3534054" imgH="3629492" progId="Excel.Sheet.8">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810000"/>
                        <a:ext cx="25209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6" name="Object 4"/>
          <p:cNvGraphicFramePr>
            <a:graphicFrameLocks noChangeAspect="1"/>
          </p:cNvGraphicFramePr>
          <p:nvPr/>
        </p:nvGraphicFramePr>
        <p:xfrm>
          <a:off x="6172200" y="3810000"/>
          <a:ext cx="2514600" cy="2590800"/>
        </p:xfrm>
        <a:graphic>
          <a:graphicData uri="http://schemas.openxmlformats.org/presentationml/2006/ole">
            <mc:AlternateContent xmlns:mc="http://schemas.openxmlformats.org/markup-compatibility/2006">
              <mc:Choice xmlns:v="urn:schemas-microsoft-com:vml" Requires="v">
                <p:oleObj spid="_x0000_s49167" name="Worksheet" r:id="rId9" imgW="3819799" imgH="3819760" progId="Excel.Sheet.8">
                  <p:embed/>
                </p:oleObj>
              </mc:Choice>
              <mc:Fallback>
                <p:oleObj name="Worksheet" r:id="rId9" imgW="3819799" imgH="3819760" progId="Excel.Sheet.8">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3810000"/>
                        <a:ext cx="2514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7" name="Text Box 5"/>
          <p:cNvSpPr txBox="1">
            <a:spLocks noChangeArrowheads="1"/>
          </p:cNvSpPr>
          <p:nvPr/>
        </p:nvSpPr>
        <p:spPr bwMode="auto">
          <a:xfrm>
            <a:off x="6705600" y="2895600"/>
            <a:ext cx="1549400" cy="7016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4000"/>
              <a:t>0.008</a:t>
            </a:r>
            <a:endParaRPr lang="en-US"/>
          </a:p>
        </p:txBody>
      </p:sp>
      <p:sp>
        <p:nvSpPr>
          <p:cNvPr id="18438" name="Text Box 6"/>
          <p:cNvSpPr txBox="1">
            <a:spLocks noChangeArrowheads="1"/>
          </p:cNvSpPr>
          <p:nvPr/>
        </p:nvSpPr>
        <p:spPr bwMode="auto">
          <a:xfrm>
            <a:off x="0" y="1447800"/>
            <a:ext cx="9144000" cy="113665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2600"/>
              <a:t>eight tenths </a:t>
            </a:r>
            <a:r>
              <a:rPr lang="en-US" sz="2800" b="1" i="1">
                <a:solidFill>
                  <a:srgbClr val="FF33CC"/>
                </a:solidFill>
              </a:rPr>
              <a:t>is greater than</a:t>
            </a:r>
            <a:r>
              <a:rPr lang="en-US" sz="2600"/>
              <a:t> eight hundredths</a:t>
            </a:r>
          </a:p>
          <a:p>
            <a:pPr>
              <a:spcBef>
                <a:spcPct val="50000"/>
              </a:spcBef>
            </a:pPr>
            <a:r>
              <a:rPr lang="en-US" sz="2600"/>
              <a:t>eight hundredths </a:t>
            </a:r>
            <a:r>
              <a:rPr lang="en-US" sz="2700" b="1" i="1">
                <a:solidFill>
                  <a:srgbClr val="FF33CC"/>
                </a:solidFill>
              </a:rPr>
              <a:t>is greater than</a:t>
            </a:r>
            <a:r>
              <a:rPr lang="en-US" sz="2600"/>
              <a:t> eight thousandths</a:t>
            </a:r>
          </a:p>
        </p:txBody>
      </p:sp>
      <p:sp>
        <p:nvSpPr>
          <p:cNvPr id="49159" name="Rectangle 7"/>
          <p:cNvSpPr>
            <a:spLocks noChangeArrowheads="1"/>
          </p:cNvSpPr>
          <p:nvPr/>
        </p:nvSpPr>
        <p:spPr bwMode="auto">
          <a:xfrm>
            <a:off x="1371600" y="2895600"/>
            <a:ext cx="930275" cy="7016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000"/>
              <a:t>0.8</a:t>
            </a:r>
          </a:p>
        </p:txBody>
      </p:sp>
      <p:sp>
        <p:nvSpPr>
          <p:cNvPr id="49160" name="Rectangle 8"/>
          <p:cNvSpPr>
            <a:spLocks noChangeArrowheads="1"/>
          </p:cNvSpPr>
          <p:nvPr/>
        </p:nvSpPr>
        <p:spPr bwMode="auto">
          <a:xfrm>
            <a:off x="4038600" y="2895600"/>
            <a:ext cx="1239838" cy="7016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000"/>
              <a:t>0.08</a:t>
            </a:r>
          </a:p>
        </p:txBody>
      </p:sp>
      <p:sp>
        <p:nvSpPr>
          <p:cNvPr id="18441" name="Rectangle 9"/>
          <p:cNvSpPr>
            <a:spLocks noChangeArrowheads="1"/>
          </p:cNvSpPr>
          <p:nvPr/>
        </p:nvSpPr>
        <p:spPr bwMode="auto">
          <a:xfrm>
            <a:off x="2895600" y="2743200"/>
            <a:ext cx="603250" cy="9144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5400" b="1">
                <a:solidFill>
                  <a:srgbClr val="0000CC"/>
                </a:solidFill>
              </a:rPr>
              <a:t>&gt;</a:t>
            </a:r>
            <a:endParaRPr lang="en-US" sz="4000"/>
          </a:p>
        </p:txBody>
      </p:sp>
      <p:sp>
        <p:nvSpPr>
          <p:cNvPr id="18442" name="Rectangle 10"/>
          <p:cNvSpPr>
            <a:spLocks noChangeArrowheads="1"/>
          </p:cNvSpPr>
          <p:nvPr/>
        </p:nvSpPr>
        <p:spPr bwMode="auto">
          <a:xfrm>
            <a:off x="5715000" y="2743200"/>
            <a:ext cx="603250" cy="9144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5400" b="1">
                <a:solidFill>
                  <a:srgbClr val="0000CC"/>
                </a:solidFill>
              </a:rPr>
              <a:t>&gt;</a:t>
            </a:r>
            <a:endParaRPr lang="en-US" sz="4000"/>
          </a:p>
        </p:txBody>
      </p:sp>
      <p:sp>
        <p:nvSpPr>
          <p:cNvPr id="49163" name="AutoShape 12" descr="Bouquet">
            <a:hlinkClick r:id="rId11" action="ppaction://hlinksldjump" highlightClick="1"/>
          </p:cNvPr>
          <p:cNvSpPr>
            <a:spLocks noChangeArrowheads="1"/>
          </p:cNvSpPr>
          <p:nvPr/>
        </p:nvSpPr>
        <p:spPr bwMode="auto">
          <a:xfrm>
            <a:off x="8153400" y="304800"/>
            <a:ext cx="685800" cy="381000"/>
          </a:xfrm>
          <a:prstGeom prst="actionButtonForwardNext">
            <a:avLst/>
          </a:prstGeom>
          <a:blipFill dpi="0" rotWithShape="0">
            <a:blip r:embed="rId12"/>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4" name="AutoShape 13" descr="Bouquet">
            <a:hlinkClick r:id="rId13" action="ppaction://hlinksldjump" highlightClick="1"/>
          </p:cNvPr>
          <p:cNvSpPr>
            <a:spLocks noChangeArrowheads="1"/>
          </p:cNvSpPr>
          <p:nvPr/>
        </p:nvSpPr>
        <p:spPr bwMode="auto">
          <a:xfrm>
            <a:off x="381000" y="304800"/>
            <a:ext cx="685800" cy="381000"/>
          </a:xfrm>
          <a:prstGeom prst="actionButtonBackPrevious">
            <a:avLst/>
          </a:prstGeom>
          <a:blipFill dpi="0" rotWithShape="0">
            <a:blip r:embed="rId12"/>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slide 36.wav"/>
                                        </p:tgtEl>
                                      </p:cMediaNode>
                                    </p:audio>
                                  </p:subTnLst>
                                </p:cTn>
                              </p:par>
                            </p:childTnLst>
                          </p:cTn>
                        </p:par>
                        <p:par>
                          <p:cTn id="9" fill="hold" nodeType="afterGroup">
                            <p:stCondLst>
                              <p:cond delay="500"/>
                            </p:stCondLst>
                            <p:childTnLst>
                              <p:par>
                                <p:cTn id="10" presetID="23" presetClass="entr" presetSubtype="32" fill="hold" grpId="0" nodeType="afterEffect">
                                  <p:stCondLst>
                                    <p:cond delay="4000"/>
                                  </p:stCondLst>
                                  <p:childTnLst>
                                    <p:set>
                                      <p:cBhvr>
                                        <p:cTn id="11" dur="1" fill="hold">
                                          <p:stCondLst>
                                            <p:cond delay="0"/>
                                          </p:stCondLst>
                                        </p:cTn>
                                        <p:tgtEl>
                                          <p:spTgt spid="18441"/>
                                        </p:tgtEl>
                                        <p:attrNameLst>
                                          <p:attrName>style.visibility</p:attrName>
                                        </p:attrNameLst>
                                      </p:cBhvr>
                                      <p:to>
                                        <p:strVal val="visible"/>
                                      </p:to>
                                    </p:set>
                                    <p:anim calcmode="lin" valueType="num">
                                      <p:cBhvr>
                                        <p:cTn id="12" dur="500" fill="hold"/>
                                        <p:tgtEl>
                                          <p:spTgt spid="18441"/>
                                        </p:tgtEl>
                                        <p:attrNameLst>
                                          <p:attrName>ppt_w</p:attrName>
                                        </p:attrNameLst>
                                      </p:cBhvr>
                                      <p:tavLst>
                                        <p:tav tm="0">
                                          <p:val>
                                            <p:strVal val="4*#ppt_w"/>
                                          </p:val>
                                        </p:tav>
                                        <p:tav tm="100000">
                                          <p:val>
                                            <p:strVal val="#ppt_w"/>
                                          </p:val>
                                        </p:tav>
                                      </p:tavLst>
                                    </p:anim>
                                    <p:anim calcmode="lin" valueType="num">
                                      <p:cBhvr>
                                        <p:cTn id="13" dur="500" fill="hold"/>
                                        <p:tgtEl>
                                          <p:spTgt spid="18441"/>
                                        </p:tgtEl>
                                        <p:attrNameLst>
                                          <p:attrName>ppt_h</p:attrName>
                                        </p:attrNameLst>
                                      </p:cBhvr>
                                      <p:tavLst>
                                        <p:tav tm="0">
                                          <p:val>
                                            <p:strVal val="4*#ppt_h"/>
                                          </p:val>
                                        </p:tav>
                                        <p:tav tm="100000">
                                          <p:val>
                                            <p:strVal val="#ppt_h"/>
                                          </p:val>
                                        </p:tav>
                                      </p:tavLst>
                                    </p:anim>
                                  </p:childTnLst>
                                </p:cTn>
                              </p:par>
                            </p:childTnLst>
                          </p:cTn>
                        </p:par>
                        <p:par>
                          <p:cTn id="14" fill="hold" nodeType="afterGroup">
                            <p:stCondLst>
                              <p:cond delay="5000"/>
                            </p:stCondLst>
                            <p:childTnLst>
                              <p:par>
                                <p:cTn id="15" presetID="23" presetClass="entr" presetSubtype="32" fill="hold" grpId="0" nodeType="afterEffect">
                                  <p:stCondLst>
                                    <p:cond delay="1000"/>
                                  </p:stCondLst>
                                  <p:childTnLst>
                                    <p:set>
                                      <p:cBhvr>
                                        <p:cTn id="16" dur="1" fill="hold">
                                          <p:stCondLst>
                                            <p:cond delay="0"/>
                                          </p:stCondLst>
                                        </p:cTn>
                                        <p:tgtEl>
                                          <p:spTgt spid="18442"/>
                                        </p:tgtEl>
                                        <p:attrNameLst>
                                          <p:attrName>style.visibility</p:attrName>
                                        </p:attrNameLst>
                                      </p:cBhvr>
                                      <p:to>
                                        <p:strVal val="visible"/>
                                      </p:to>
                                    </p:set>
                                    <p:anim calcmode="lin" valueType="num">
                                      <p:cBhvr>
                                        <p:cTn id="17" dur="500" fill="hold"/>
                                        <p:tgtEl>
                                          <p:spTgt spid="18442"/>
                                        </p:tgtEl>
                                        <p:attrNameLst>
                                          <p:attrName>ppt_w</p:attrName>
                                        </p:attrNameLst>
                                      </p:cBhvr>
                                      <p:tavLst>
                                        <p:tav tm="0">
                                          <p:val>
                                            <p:strVal val="4*#ppt_w"/>
                                          </p:val>
                                        </p:tav>
                                        <p:tav tm="100000">
                                          <p:val>
                                            <p:strVal val="#ppt_w"/>
                                          </p:val>
                                        </p:tav>
                                      </p:tavLst>
                                    </p:anim>
                                    <p:anim calcmode="lin" valueType="num">
                                      <p:cBhvr>
                                        <p:cTn id="18" dur="500" fill="hold"/>
                                        <p:tgtEl>
                                          <p:spTgt spid="1844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autoUpdateAnimBg="0"/>
      <p:bldP spid="18441" grpId="0" autoUpdateAnimBg="0"/>
      <p:bldP spid="1844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665288" y="457200"/>
            <a:ext cx="6022975" cy="13112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4000"/>
              <a:t>Compare these decimals </a:t>
            </a:r>
            <a:br>
              <a:rPr lang="en-US" sz="4000"/>
            </a:br>
            <a:r>
              <a:rPr lang="en-US" sz="4000"/>
              <a:t>using &lt;, &gt;, or =.</a:t>
            </a:r>
            <a:endParaRPr lang="en-US"/>
          </a:p>
        </p:txBody>
      </p:sp>
      <p:sp>
        <p:nvSpPr>
          <p:cNvPr id="50179" name="Text Box 3"/>
          <p:cNvSpPr txBox="1">
            <a:spLocks noChangeArrowheads="1"/>
          </p:cNvSpPr>
          <p:nvPr/>
        </p:nvSpPr>
        <p:spPr bwMode="auto">
          <a:xfrm>
            <a:off x="1447800" y="2590800"/>
            <a:ext cx="3868738" cy="29591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40000"/>
              </a:lnSpc>
              <a:spcBef>
                <a:spcPct val="50000"/>
              </a:spcBef>
            </a:pPr>
            <a:r>
              <a:rPr lang="en-US" sz="4000"/>
              <a:t>A.  0.6 and 0.7</a:t>
            </a:r>
            <a:br>
              <a:rPr lang="en-US" sz="4000"/>
            </a:br>
            <a:endParaRPr lang="en-US" sz="4000"/>
          </a:p>
          <a:p>
            <a:pPr algn="l">
              <a:lnSpc>
                <a:spcPct val="140000"/>
              </a:lnSpc>
              <a:spcBef>
                <a:spcPct val="50000"/>
              </a:spcBef>
            </a:pPr>
            <a:r>
              <a:rPr lang="en-US" sz="4000"/>
              <a:t>B.  0.39 and 0.3</a:t>
            </a:r>
          </a:p>
        </p:txBody>
      </p:sp>
      <p:sp>
        <p:nvSpPr>
          <p:cNvPr id="50180" name="AutoShape 4" descr="Trellis">
            <a:hlinkClick r:id="rId3" action="ppaction://hlinksldjump" highlightClick="1"/>
          </p:cNvPr>
          <p:cNvSpPr>
            <a:spLocks noChangeArrowheads="1"/>
          </p:cNvSpPr>
          <p:nvPr/>
        </p:nvSpPr>
        <p:spPr bwMode="auto">
          <a:xfrm>
            <a:off x="6477000" y="3429000"/>
            <a:ext cx="1905000" cy="1143000"/>
          </a:xfrm>
          <a:prstGeom prst="actionButtonBlank">
            <a:avLst/>
          </a:prstGeom>
          <a:pattFill prst="trellis">
            <a:fgClr>
              <a:srgbClr val="00FF00"/>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Check your</a:t>
            </a:r>
            <a:br>
              <a:rPr lang="en-US"/>
            </a:br>
            <a:r>
              <a:rPr lang="en-US"/>
              <a:t> answers.</a:t>
            </a:r>
          </a:p>
        </p:txBody>
      </p:sp>
      <p:sp>
        <p:nvSpPr>
          <p:cNvPr id="50181" name="AutoShape 10" descr="Bouquet">
            <a:hlinkClick r:id="rId4"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5"/>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1202" name="Object 18"/>
          <p:cNvGraphicFramePr>
            <a:graphicFrameLocks noChangeAspect="1"/>
          </p:cNvGraphicFramePr>
          <p:nvPr/>
        </p:nvGraphicFramePr>
        <p:xfrm>
          <a:off x="762000" y="1066800"/>
          <a:ext cx="2286000" cy="2362200"/>
        </p:xfrm>
        <a:graphic>
          <a:graphicData uri="http://schemas.openxmlformats.org/presentationml/2006/ole">
            <mc:AlternateContent xmlns:mc="http://schemas.openxmlformats.org/markup-compatibility/2006">
              <mc:Choice xmlns:v="urn:schemas-microsoft-com:vml" Requires="v">
                <p:oleObj spid="_x0000_s51216" name="Worksheet" r:id="rId4" imgW="3534054" imgH="3629492" progId="Excel.Sheet.8">
                  <p:embed/>
                </p:oleObj>
              </mc:Choice>
              <mc:Fallback>
                <p:oleObj name="Worksheet" r:id="rId4" imgW="3534054" imgH="3629492" progId="Excel.Sheet.8">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066800"/>
                        <a:ext cx="2286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3" name="Object 17"/>
          <p:cNvGraphicFramePr>
            <a:graphicFrameLocks noChangeAspect="1"/>
          </p:cNvGraphicFramePr>
          <p:nvPr/>
        </p:nvGraphicFramePr>
        <p:xfrm>
          <a:off x="762000" y="3657600"/>
          <a:ext cx="2286000" cy="2362200"/>
        </p:xfrm>
        <a:graphic>
          <a:graphicData uri="http://schemas.openxmlformats.org/presentationml/2006/ole">
            <mc:AlternateContent xmlns:mc="http://schemas.openxmlformats.org/markup-compatibility/2006">
              <mc:Choice xmlns:v="urn:schemas-microsoft-com:vml" Requires="v">
                <p:oleObj spid="_x0000_s51217" name="Worksheet" r:id="rId6" imgW="3534054" imgH="3629492" progId="Excel.Sheet.8">
                  <p:embed/>
                </p:oleObj>
              </mc:Choice>
              <mc:Fallback>
                <p:oleObj name="Worksheet" r:id="rId6" imgW="3534054" imgH="3629492" progId="Excel.Sheet.8">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657600"/>
                        <a:ext cx="2286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4" name="Text Box 3"/>
          <p:cNvSpPr txBox="1">
            <a:spLocks noChangeArrowheads="1"/>
          </p:cNvSpPr>
          <p:nvPr/>
        </p:nvSpPr>
        <p:spPr bwMode="auto">
          <a:xfrm>
            <a:off x="5105400" y="152400"/>
            <a:ext cx="3313113" cy="94615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40000"/>
              </a:lnSpc>
              <a:spcBef>
                <a:spcPct val="50000"/>
              </a:spcBef>
            </a:pPr>
            <a:r>
              <a:rPr lang="en-US" sz="4000"/>
              <a:t>B.  0.39 &gt; 0.3</a:t>
            </a:r>
          </a:p>
        </p:txBody>
      </p:sp>
      <p:sp>
        <p:nvSpPr>
          <p:cNvPr id="51205" name="Text Box 5"/>
          <p:cNvSpPr txBox="1">
            <a:spLocks noChangeArrowheads="1"/>
          </p:cNvSpPr>
          <p:nvPr/>
        </p:nvSpPr>
        <p:spPr bwMode="auto">
          <a:xfrm>
            <a:off x="3576638" y="2682875"/>
            <a:ext cx="1763712" cy="7016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2000"/>
              <a:t>Click to hear </a:t>
            </a:r>
            <a:br>
              <a:rPr lang="en-US" sz="2000"/>
            </a:br>
            <a:r>
              <a:rPr lang="en-US" sz="2000"/>
              <a:t>the answers</a:t>
            </a:r>
            <a:r>
              <a:rPr lang="en-US" sz="1600"/>
              <a:t>.</a:t>
            </a:r>
            <a:endParaRPr lang="en-US" sz="1600">
              <a:solidFill>
                <a:srgbClr val="0000CC"/>
              </a:solidFill>
            </a:endParaRPr>
          </a:p>
        </p:txBody>
      </p:sp>
      <p:sp>
        <p:nvSpPr>
          <p:cNvPr id="51206" name="AutoShape 6" descr="20%">
            <a:hlinkClick r:id="rId8" action="ppaction://hlinkfile" highlightClick="1"/>
          </p:cNvPr>
          <p:cNvSpPr>
            <a:spLocks noChangeArrowheads="1"/>
          </p:cNvSpPr>
          <p:nvPr/>
        </p:nvSpPr>
        <p:spPr bwMode="auto">
          <a:xfrm>
            <a:off x="3886200" y="3429000"/>
            <a:ext cx="1066800" cy="762000"/>
          </a:xfrm>
          <a:prstGeom prst="actionButtonSound">
            <a:avLst/>
          </a:prstGeom>
          <a:pattFill prst="pct20">
            <a:fgClr>
              <a:srgbClr val="0000FF"/>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 name="Rectangle 8"/>
          <p:cNvSpPr>
            <a:spLocks noChangeArrowheads="1"/>
          </p:cNvSpPr>
          <p:nvPr/>
        </p:nvSpPr>
        <p:spPr bwMode="auto">
          <a:xfrm>
            <a:off x="457200" y="304800"/>
            <a:ext cx="2978150" cy="7016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000"/>
              <a:t>A.  0.6 &lt; 0.7</a:t>
            </a:r>
          </a:p>
        </p:txBody>
      </p:sp>
      <p:sp>
        <p:nvSpPr>
          <p:cNvPr id="51208" name="Rectangle 11"/>
          <p:cNvSpPr>
            <a:spLocks noChangeArrowheads="1"/>
          </p:cNvSpPr>
          <p:nvPr/>
        </p:nvSpPr>
        <p:spPr bwMode="auto">
          <a:xfrm>
            <a:off x="1066800" y="1981200"/>
            <a:ext cx="1023938" cy="7016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000" b="1"/>
              <a:t>0.6</a:t>
            </a:r>
            <a:endParaRPr lang="en-US" sz="4000"/>
          </a:p>
        </p:txBody>
      </p:sp>
      <p:sp>
        <p:nvSpPr>
          <p:cNvPr id="51209" name="Rectangle 12"/>
          <p:cNvSpPr>
            <a:spLocks noChangeArrowheads="1"/>
          </p:cNvSpPr>
          <p:nvPr/>
        </p:nvSpPr>
        <p:spPr bwMode="auto">
          <a:xfrm>
            <a:off x="1066800" y="4419600"/>
            <a:ext cx="1023938" cy="7016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000" b="1"/>
              <a:t>0.7</a:t>
            </a:r>
            <a:endParaRPr lang="en-US" sz="4000"/>
          </a:p>
        </p:txBody>
      </p:sp>
      <p:graphicFrame>
        <p:nvGraphicFramePr>
          <p:cNvPr id="51210" name="Object 13"/>
          <p:cNvGraphicFramePr>
            <a:graphicFrameLocks noChangeAspect="1"/>
          </p:cNvGraphicFramePr>
          <p:nvPr/>
        </p:nvGraphicFramePr>
        <p:xfrm>
          <a:off x="5715000" y="1066800"/>
          <a:ext cx="2238375" cy="2362200"/>
        </p:xfrm>
        <a:graphic>
          <a:graphicData uri="http://schemas.openxmlformats.org/presentationml/2006/ole">
            <mc:AlternateContent xmlns:mc="http://schemas.openxmlformats.org/markup-compatibility/2006">
              <mc:Choice xmlns:v="urn:schemas-microsoft-com:vml" Requires="v">
                <p:oleObj spid="_x0000_s51218" name="Worksheet" r:id="rId9" imgW="3439047" imgH="3629492" progId="Excel.Sheet.8">
                  <p:embed/>
                </p:oleObj>
              </mc:Choice>
              <mc:Fallback>
                <p:oleObj name="Worksheet" r:id="rId9" imgW="3439047" imgH="3629492" progId="Excel.Sheet.8">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1066800"/>
                        <a:ext cx="22383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11" name="Rectangle 14"/>
          <p:cNvSpPr>
            <a:spLocks noChangeArrowheads="1"/>
          </p:cNvSpPr>
          <p:nvPr/>
        </p:nvSpPr>
        <p:spPr bwMode="auto">
          <a:xfrm>
            <a:off x="6096000" y="1600200"/>
            <a:ext cx="1333500" cy="7016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000" b="1"/>
              <a:t>0.39</a:t>
            </a:r>
            <a:endParaRPr lang="en-US" sz="4000"/>
          </a:p>
        </p:txBody>
      </p:sp>
      <p:graphicFrame>
        <p:nvGraphicFramePr>
          <p:cNvPr id="51212" name="Object 15"/>
          <p:cNvGraphicFramePr>
            <a:graphicFrameLocks noChangeAspect="1"/>
          </p:cNvGraphicFramePr>
          <p:nvPr/>
        </p:nvGraphicFramePr>
        <p:xfrm>
          <a:off x="5715000" y="3657600"/>
          <a:ext cx="2286000" cy="2362200"/>
        </p:xfrm>
        <a:graphic>
          <a:graphicData uri="http://schemas.openxmlformats.org/presentationml/2006/ole">
            <mc:AlternateContent xmlns:mc="http://schemas.openxmlformats.org/markup-compatibility/2006">
              <mc:Choice xmlns:v="urn:schemas-microsoft-com:vml" Requires="v">
                <p:oleObj spid="_x0000_s51219" name="Worksheet" r:id="rId11" imgW="3534054" imgH="3629492" progId="Excel.Sheet.8">
                  <p:embed/>
                </p:oleObj>
              </mc:Choice>
              <mc:Fallback>
                <p:oleObj name="Worksheet" r:id="rId11" imgW="3534054" imgH="3629492" progId="Excel.Sheet.8">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0" y="3657600"/>
                        <a:ext cx="2286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13" name="Rectangle 16"/>
          <p:cNvSpPr>
            <a:spLocks noChangeArrowheads="1"/>
          </p:cNvSpPr>
          <p:nvPr/>
        </p:nvSpPr>
        <p:spPr bwMode="auto">
          <a:xfrm>
            <a:off x="6248400" y="4419600"/>
            <a:ext cx="1023938" cy="7016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000" b="1"/>
              <a:t>0.3</a:t>
            </a:r>
            <a:endParaRPr lang="en-US" sz="4000"/>
          </a:p>
        </p:txBody>
      </p:sp>
      <p:sp>
        <p:nvSpPr>
          <p:cNvPr id="51214" name="AutoShape 20" descr="Bouquet">
            <a:hlinkClick r:id="rId13"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14"/>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5" name="AutoShape 21" descr="Bouquet">
            <a:hlinkClick r:id="rId15"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14"/>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665288" y="457200"/>
            <a:ext cx="6022975" cy="13112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4000"/>
              <a:t>Compare these decimals </a:t>
            </a:r>
            <a:br>
              <a:rPr lang="en-US" sz="4000"/>
            </a:br>
            <a:r>
              <a:rPr lang="en-US" sz="4000"/>
              <a:t>using &lt;, &gt;, or =.</a:t>
            </a:r>
            <a:endParaRPr lang="en-US"/>
          </a:p>
        </p:txBody>
      </p:sp>
      <p:sp>
        <p:nvSpPr>
          <p:cNvPr id="52227" name="Text Box 3"/>
          <p:cNvSpPr txBox="1">
            <a:spLocks noChangeArrowheads="1"/>
          </p:cNvSpPr>
          <p:nvPr/>
        </p:nvSpPr>
        <p:spPr bwMode="auto">
          <a:xfrm>
            <a:off x="1295400" y="2438400"/>
            <a:ext cx="4164013" cy="29591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40000"/>
              </a:lnSpc>
              <a:spcBef>
                <a:spcPct val="50000"/>
              </a:spcBef>
            </a:pPr>
            <a:r>
              <a:rPr lang="en-US" sz="4000"/>
              <a:t>C.  0.54 and 0.56</a:t>
            </a:r>
          </a:p>
          <a:p>
            <a:pPr algn="l">
              <a:lnSpc>
                <a:spcPct val="140000"/>
              </a:lnSpc>
              <a:spcBef>
                <a:spcPct val="50000"/>
              </a:spcBef>
            </a:pPr>
            <a:endParaRPr lang="en-US" sz="4000"/>
          </a:p>
          <a:p>
            <a:pPr algn="l">
              <a:lnSpc>
                <a:spcPct val="90000"/>
              </a:lnSpc>
              <a:spcBef>
                <a:spcPct val="50000"/>
              </a:spcBef>
            </a:pPr>
            <a:r>
              <a:rPr lang="en-US" sz="4000"/>
              <a:t>D.  0.20 and 0.2</a:t>
            </a:r>
          </a:p>
        </p:txBody>
      </p:sp>
      <p:sp>
        <p:nvSpPr>
          <p:cNvPr id="52228" name="AutoShape 7" descr="Trellis">
            <a:hlinkClick r:id="rId3" action="ppaction://hlinksldjump" highlightClick="1"/>
          </p:cNvPr>
          <p:cNvSpPr>
            <a:spLocks noChangeArrowheads="1"/>
          </p:cNvSpPr>
          <p:nvPr/>
        </p:nvSpPr>
        <p:spPr bwMode="auto">
          <a:xfrm>
            <a:off x="6400800" y="3124200"/>
            <a:ext cx="1905000" cy="1143000"/>
          </a:xfrm>
          <a:prstGeom prst="actionButtonBlank">
            <a:avLst/>
          </a:prstGeom>
          <a:pattFill prst="trellis">
            <a:fgClr>
              <a:srgbClr val="00FF00"/>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Check your</a:t>
            </a:r>
            <a:br>
              <a:rPr lang="en-US"/>
            </a:br>
            <a:r>
              <a:rPr lang="en-US"/>
              <a:t> answers.</a:t>
            </a:r>
          </a:p>
        </p:txBody>
      </p:sp>
      <p:sp>
        <p:nvSpPr>
          <p:cNvPr id="52229" name="AutoShape 10" descr="Bouquet">
            <a:hlinkClick r:id="rId4"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5"/>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990600" y="2209800"/>
            <a:ext cx="7239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sz="3600"/>
              <a:t>The student will compare the value of two decimals through ten-thousandths using the symbols </a:t>
            </a:r>
            <a:r>
              <a:rPr lang="en-US" sz="3600" b="1"/>
              <a:t>&gt;, &lt;,</a:t>
            </a:r>
            <a:r>
              <a:rPr lang="en-US" sz="3600"/>
              <a:t> or </a:t>
            </a:r>
            <a:r>
              <a:rPr lang="en-US" sz="3600" b="1"/>
              <a:t>=</a:t>
            </a:r>
            <a:r>
              <a:rPr lang="en-US" sz="3600"/>
              <a:t>.</a:t>
            </a:r>
            <a:endParaRPr lang="en-US" sz="3600" b="1"/>
          </a:p>
        </p:txBody>
      </p:sp>
      <p:sp>
        <p:nvSpPr>
          <p:cNvPr id="5124" name="Text Box 4"/>
          <p:cNvSpPr txBox="1">
            <a:spLocks noChangeArrowheads="1"/>
          </p:cNvSpPr>
          <p:nvPr/>
        </p:nvSpPr>
        <p:spPr bwMode="auto">
          <a:xfrm>
            <a:off x="1752600" y="1006475"/>
            <a:ext cx="5243513" cy="7620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4400"/>
              <a:t>SOL Objective  5.2</a:t>
            </a:r>
            <a:endParaRPr lang="en-US" sz="3600"/>
          </a:p>
        </p:txBody>
      </p:sp>
      <p:sp>
        <p:nvSpPr>
          <p:cNvPr id="5125" name="AutoShape 5" descr="Bouquet">
            <a:hlinkClick r:id="rId2" action="ppaction://hlinksldjump" highlightClick="1"/>
          </p:cNvPr>
          <p:cNvSpPr>
            <a:spLocks noChangeArrowheads="1"/>
          </p:cNvSpPr>
          <p:nvPr/>
        </p:nvSpPr>
        <p:spPr bwMode="auto">
          <a:xfrm>
            <a:off x="4191000" y="5410200"/>
            <a:ext cx="4648200" cy="914400"/>
          </a:xfrm>
          <a:prstGeom prst="actionButtonBlank">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Begin working with decimals </a:t>
            </a:r>
            <a:r>
              <a:rPr lang="en-US">
                <a:latin typeface="Wingdings" pitchFamily="2" charset="2"/>
              </a:rPr>
              <a:t>è</a:t>
            </a:r>
            <a:endParaRPr lang="en-US"/>
          </a:p>
        </p:txBody>
      </p:sp>
      <p:sp>
        <p:nvSpPr>
          <p:cNvPr id="16389" name="AutoShape 6" descr="Bouquet">
            <a:hlinkClick r:id="rId4" action="ppaction://hlinksldjump" highlightClick="1"/>
          </p:cNvPr>
          <p:cNvSpPr>
            <a:spLocks noChangeArrowheads="1"/>
          </p:cNvSpPr>
          <p:nvPr/>
        </p:nvSpPr>
        <p:spPr bwMode="auto">
          <a:xfrm>
            <a:off x="304800" y="6400800"/>
            <a:ext cx="533400" cy="304800"/>
          </a:xfrm>
          <a:prstGeom prst="actionButtonBackPrevious">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additive="base">
                                        <p:cTn id="12" dur="500" fill="hold"/>
                                        <p:tgtEl>
                                          <p:spTgt spid="5123"/>
                                        </p:tgtEl>
                                        <p:attrNameLst>
                                          <p:attrName>ppt_x</p:attrName>
                                        </p:attrNameLst>
                                      </p:cBhvr>
                                      <p:tavLst>
                                        <p:tav tm="0">
                                          <p:val>
                                            <p:strVal val="#ppt_x"/>
                                          </p:val>
                                        </p:tav>
                                        <p:tav tm="100000">
                                          <p:val>
                                            <p:strVal val="#ppt_x"/>
                                          </p:val>
                                        </p:tav>
                                      </p:tavLst>
                                    </p:anim>
                                    <p:anim calcmode="lin" valueType="num">
                                      <p:cBhvr additive="base">
                                        <p:cTn id="13" dur="500" fill="hold"/>
                                        <p:tgtEl>
                                          <p:spTgt spid="512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125"/>
                                        </p:tgtEl>
                                        <p:attrNameLst>
                                          <p:attrName>style.visibility</p:attrName>
                                        </p:attrNameLst>
                                      </p:cBhvr>
                                      <p:to>
                                        <p:strVal val="visible"/>
                                      </p:to>
                                    </p:set>
                                    <p:anim calcmode="lin" valueType="num">
                                      <p:cBhvr additive="base">
                                        <p:cTn id="17" dur="500" fill="hold"/>
                                        <p:tgtEl>
                                          <p:spTgt spid="5125"/>
                                        </p:tgtEl>
                                        <p:attrNameLst>
                                          <p:attrName>ppt_x</p:attrName>
                                        </p:attrNameLst>
                                      </p:cBhvr>
                                      <p:tavLst>
                                        <p:tav tm="0">
                                          <p:val>
                                            <p:strVal val="1+#ppt_w/2"/>
                                          </p:val>
                                        </p:tav>
                                        <p:tav tm="100000">
                                          <p:val>
                                            <p:strVal val="#ppt_x"/>
                                          </p:val>
                                        </p:tav>
                                      </p:tavLst>
                                    </p:anim>
                                    <p:anim calcmode="lin" valueType="num">
                                      <p:cBhvr additive="base">
                                        <p:cTn id="18"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4" grpId="0" autoUpdateAnimBg="0"/>
      <p:bldP spid="5125"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5334000" y="304800"/>
            <a:ext cx="3348038" cy="7016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000"/>
              <a:t>D.  0.20 = 0.2</a:t>
            </a:r>
          </a:p>
        </p:txBody>
      </p:sp>
      <p:sp>
        <p:nvSpPr>
          <p:cNvPr id="53251" name="Text Box 3"/>
          <p:cNvSpPr txBox="1">
            <a:spLocks noChangeArrowheads="1"/>
          </p:cNvSpPr>
          <p:nvPr/>
        </p:nvSpPr>
        <p:spPr bwMode="auto">
          <a:xfrm>
            <a:off x="3500438" y="3216275"/>
            <a:ext cx="1763712" cy="7016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2000"/>
              <a:t>Click to hear </a:t>
            </a:r>
            <a:br>
              <a:rPr lang="en-US" sz="2000"/>
            </a:br>
            <a:r>
              <a:rPr lang="en-US" sz="2000"/>
              <a:t>the answers.</a:t>
            </a:r>
          </a:p>
        </p:txBody>
      </p:sp>
      <p:sp>
        <p:nvSpPr>
          <p:cNvPr id="53252" name="Rectangle 5"/>
          <p:cNvSpPr>
            <a:spLocks noChangeArrowheads="1"/>
          </p:cNvSpPr>
          <p:nvPr/>
        </p:nvSpPr>
        <p:spPr bwMode="auto">
          <a:xfrm>
            <a:off x="304800" y="304800"/>
            <a:ext cx="3532188" cy="7016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000"/>
              <a:t>C.  0.54 &lt; 0.56</a:t>
            </a:r>
          </a:p>
        </p:txBody>
      </p:sp>
      <p:graphicFrame>
        <p:nvGraphicFramePr>
          <p:cNvPr id="53253" name="Object 6"/>
          <p:cNvGraphicFramePr>
            <a:graphicFrameLocks noChangeAspect="1"/>
          </p:cNvGraphicFramePr>
          <p:nvPr/>
        </p:nvGraphicFramePr>
        <p:xfrm>
          <a:off x="685800" y="1143000"/>
          <a:ext cx="2238375" cy="2362200"/>
        </p:xfrm>
        <a:graphic>
          <a:graphicData uri="http://schemas.openxmlformats.org/presentationml/2006/ole">
            <mc:AlternateContent xmlns:mc="http://schemas.openxmlformats.org/markup-compatibility/2006">
              <mc:Choice xmlns:v="urn:schemas-microsoft-com:vml" Requires="v">
                <p:oleObj spid="_x0000_s53264" name="Worksheet" r:id="rId4" imgW="3439047" imgH="3629492" progId="Excel.Sheet.8">
                  <p:embed/>
                </p:oleObj>
              </mc:Choice>
              <mc:Fallback>
                <p:oleObj name="Worksheet" r:id="rId4" imgW="3439047" imgH="3629492"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143000"/>
                        <a:ext cx="22383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4" name="Object 7"/>
          <p:cNvGraphicFramePr>
            <a:graphicFrameLocks noChangeAspect="1"/>
          </p:cNvGraphicFramePr>
          <p:nvPr/>
        </p:nvGraphicFramePr>
        <p:xfrm>
          <a:off x="609600" y="3810000"/>
          <a:ext cx="2238375" cy="2362200"/>
        </p:xfrm>
        <a:graphic>
          <a:graphicData uri="http://schemas.openxmlformats.org/presentationml/2006/ole">
            <mc:AlternateContent xmlns:mc="http://schemas.openxmlformats.org/markup-compatibility/2006">
              <mc:Choice xmlns:v="urn:schemas-microsoft-com:vml" Requires="v">
                <p:oleObj spid="_x0000_s53265" name="Worksheet" r:id="rId6" imgW="3439047" imgH="3629492" progId="Excel.Sheet.8">
                  <p:embed/>
                </p:oleObj>
              </mc:Choice>
              <mc:Fallback>
                <p:oleObj name="Worksheet" r:id="rId6" imgW="3439047" imgH="3629492" progId="Excel.Shee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810000"/>
                        <a:ext cx="22383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5" name="Object 8"/>
          <p:cNvGraphicFramePr>
            <a:graphicFrameLocks noChangeAspect="1"/>
          </p:cNvGraphicFramePr>
          <p:nvPr/>
        </p:nvGraphicFramePr>
        <p:xfrm>
          <a:off x="5867400" y="1143000"/>
          <a:ext cx="2238375" cy="2362200"/>
        </p:xfrm>
        <a:graphic>
          <a:graphicData uri="http://schemas.openxmlformats.org/presentationml/2006/ole">
            <mc:AlternateContent xmlns:mc="http://schemas.openxmlformats.org/markup-compatibility/2006">
              <mc:Choice xmlns:v="urn:schemas-microsoft-com:vml" Requires="v">
                <p:oleObj spid="_x0000_s53266" name="Worksheet" r:id="rId8" imgW="3439047" imgH="3629492" progId="Excel.Sheet.8">
                  <p:embed/>
                </p:oleObj>
              </mc:Choice>
              <mc:Fallback>
                <p:oleObj name="Worksheet" r:id="rId8" imgW="3439047" imgH="3629492" progId="Excel.Sheet.8">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143000"/>
                        <a:ext cx="22383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6" name="Object 9"/>
          <p:cNvGraphicFramePr>
            <a:graphicFrameLocks noChangeAspect="1"/>
          </p:cNvGraphicFramePr>
          <p:nvPr/>
        </p:nvGraphicFramePr>
        <p:xfrm>
          <a:off x="5867400" y="3886200"/>
          <a:ext cx="2224088" cy="2362200"/>
        </p:xfrm>
        <a:graphic>
          <a:graphicData uri="http://schemas.openxmlformats.org/presentationml/2006/ole">
            <mc:AlternateContent xmlns:mc="http://schemas.openxmlformats.org/markup-compatibility/2006">
              <mc:Choice xmlns:v="urn:schemas-microsoft-com:vml" Requires="v">
                <p:oleObj spid="_x0000_s53267" name="Worksheet" r:id="rId10" imgW="3534054" imgH="3629492" progId="Excel.Sheet.8">
                  <p:embed/>
                </p:oleObj>
              </mc:Choice>
              <mc:Fallback>
                <p:oleObj name="Worksheet" r:id="rId10" imgW="3534054" imgH="3629492" progId="Excel.Sheet.8">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3886200"/>
                        <a:ext cx="222408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7" name="Rectangle 10"/>
          <p:cNvSpPr>
            <a:spLocks noChangeArrowheads="1"/>
          </p:cNvSpPr>
          <p:nvPr/>
        </p:nvSpPr>
        <p:spPr bwMode="auto">
          <a:xfrm>
            <a:off x="685800" y="1219200"/>
            <a:ext cx="1333500" cy="7016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000" b="1"/>
              <a:t>0.54</a:t>
            </a:r>
            <a:endParaRPr lang="en-US" sz="4000"/>
          </a:p>
        </p:txBody>
      </p:sp>
      <p:sp>
        <p:nvSpPr>
          <p:cNvPr id="53258" name="Rectangle 11"/>
          <p:cNvSpPr>
            <a:spLocks noChangeArrowheads="1"/>
          </p:cNvSpPr>
          <p:nvPr/>
        </p:nvSpPr>
        <p:spPr bwMode="auto">
          <a:xfrm>
            <a:off x="609600" y="4114800"/>
            <a:ext cx="1333500" cy="7016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000" b="1"/>
              <a:t>0.56</a:t>
            </a:r>
            <a:endParaRPr lang="en-US" sz="4000"/>
          </a:p>
        </p:txBody>
      </p:sp>
      <p:sp>
        <p:nvSpPr>
          <p:cNvPr id="53259" name="Rectangle 12"/>
          <p:cNvSpPr>
            <a:spLocks noChangeArrowheads="1"/>
          </p:cNvSpPr>
          <p:nvPr/>
        </p:nvSpPr>
        <p:spPr bwMode="auto">
          <a:xfrm>
            <a:off x="6400800" y="1752600"/>
            <a:ext cx="1333500" cy="7016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000" b="1"/>
              <a:t>0.20</a:t>
            </a:r>
            <a:endParaRPr lang="en-US" sz="4000"/>
          </a:p>
        </p:txBody>
      </p:sp>
      <p:sp>
        <p:nvSpPr>
          <p:cNvPr id="53260" name="Rectangle 13"/>
          <p:cNvSpPr>
            <a:spLocks noChangeArrowheads="1"/>
          </p:cNvSpPr>
          <p:nvPr/>
        </p:nvSpPr>
        <p:spPr bwMode="auto">
          <a:xfrm>
            <a:off x="6400800" y="4343400"/>
            <a:ext cx="1023938" cy="7016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000" b="1"/>
              <a:t>0.2</a:t>
            </a:r>
            <a:endParaRPr lang="en-US" sz="4000"/>
          </a:p>
        </p:txBody>
      </p:sp>
      <p:sp>
        <p:nvSpPr>
          <p:cNvPr id="53261" name="AutoShape 14" descr="20%">
            <a:hlinkClick r:id="rId12" action="ppaction://hlinkfile" highlightClick="1"/>
          </p:cNvPr>
          <p:cNvSpPr>
            <a:spLocks noChangeArrowheads="1"/>
          </p:cNvSpPr>
          <p:nvPr/>
        </p:nvSpPr>
        <p:spPr bwMode="auto">
          <a:xfrm>
            <a:off x="3810000" y="2362200"/>
            <a:ext cx="1066800" cy="762000"/>
          </a:xfrm>
          <a:prstGeom prst="actionButtonSound">
            <a:avLst/>
          </a:prstGeom>
          <a:pattFill prst="pct20">
            <a:fgClr>
              <a:srgbClr val="0000FF"/>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2" name="AutoShape 15" descr="Bouquet">
            <a:hlinkClick r:id="rId13"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14"/>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3" name="AutoShape 16" descr="Bouquet">
            <a:hlinkClick r:id="rId15"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14"/>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9"/>
          <p:cNvSpPr>
            <a:spLocks noChangeArrowheads="1"/>
          </p:cNvSpPr>
          <p:nvPr/>
        </p:nvSpPr>
        <p:spPr bwMode="auto">
          <a:xfrm>
            <a:off x="1905000" y="1828800"/>
            <a:ext cx="5257800" cy="2971800"/>
          </a:xfrm>
          <a:prstGeom prst="rect">
            <a:avLst/>
          </a:prstGeom>
          <a:solidFill>
            <a:srgbClr val="99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4275" name="Object 8">
            <a:hlinkClick r:id="rId3"/>
          </p:cNvPr>
          <p:cNvGraphicFramePr>
            <a:graphicFrameLocks noChangeAspect="1"/>
          </p:cNvGraphicFramePr>
          <p:nvPr/>
        </p:nvGraphicFramePr>
        <p:xfrm>
          <a:off x="1828800" y="2133600"/>
          <a:ext cx="5362575" cy="2500313"/>
        </p:xfrm>
        <a:graphic>
          <a:graphicData uri="http://schemas.openxmlformats.org/presentationml/2006/ole">
            <mc:AlternateContent xmlns:mc="http://schemas.openxmlformats.org/markup-compatibility/2006">
              <mc:Choice xmlns:v="urn:schemas-microsoft-com:vml" Requires="v">
                <p:oleObj spid="_x0000_s54281" name="Worksheet" showAsIcon="1" r:id="rId4" imgW="1428750" imgH="666750" progId="Excel.Sheet.8">
                  <p:embed/>
                </p:oleObj>
              </mc:Choice>
              <mc:Fallback>
                <p:oleObj name="Worksheet" showAsIcon="1" r:id="rId4" imgW="1428750" imgH="666750" progId="Excel.Shee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133600"/>
                        <a:ext cx="5362575" cy="250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6" name="Text Box 4"/>
          <p:cNvSpPr txBox="1">
            <a:spLocks noChangeArrowheads="1"/>
          </p:cNvSpPr>
          <p:nvPr/>
        </p:nvSpPr>
        <p:spPr bwMode="auto">
          <a:xfrm>
            <a:off x="2590800" y="700088"/>
            <a:ext cx="4052888" cy="94615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800"/>
              <a:t>Click below to play a </a:t>
            </a:r>
            <a:br>
              <a:rPr lang="en-US" sz="2800"/>
            </a:br>
            <a:r>
              <a:rPr lang="en-US" sz="2800"/>
              <a:t>very cool decimal game!</a:t>
            </a:r>
            <a:endParaRPr lang="en-US"/>
          </a:p>
        </p:txBody>
      </p:sp>
      <p:sp>
        <p:nvSpPr>
          <p:cNvPr id="54277" name="Text Box 5"/>
          <p:cNvSpPr txBox="1">
            <a:spLocks noChangeArrowheads="1"/>
          </p:cNvSpPr>
          <p:nvPr/>
        </p:nvSpPr>
        <p:spPr bwMode="auto">
          <a:xfrm>
            <a:off x="1066800" y="5410200"/>
            <a:ext cx="7108825" cy="82232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When you are finished, close the Excel window </a:t>
            </a:r>
            <a:br>
              <a:rPr lang="en-US"/>
            </a:br>
            <a:r>
              <a:rPr lang="en-US"/>
              <a:t>by clicking on the </a:t>
            </a:r>
            <a:r>
              <a:rPr lang="en-US" b="1"/>
              <a:t>x </a:t>
            </a:r>
            <a:r>
              <a:rPr lang="en-US"/>
              <a:t>in the top right hand corner.</a:t>
            </a:r>
          </a:p>
        </p:txBody>
      </p:sp>
      <p:sp>
        <p:nvSpPr>
          <p:cNvPr id="54278" name="Text Box 7"/>
          <p:cNvSpPr txBox="1">
            <a:spLocks noChangeArrowheads="1"/>
          </p:cNvSpPr>
          <p:nvPr/>
        </p:nvSpPr>
        <p:spPr bwMode="auto">
          <a:xfrm>
            <a:off x="4098925" y="3162300"/>
            <a:ext cx="18415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endParaRPr lang="en-US">
              <a:hlinkClick r:id="rId3"/>
            </a:endParaRPr>
          </a:p>
        </p:txBody>
      </p:sp>
      <p:sp>
        <p:nvSpPr>
          <p:cNvPr id="54279" name="AutoShape 10" descr="Bouquet">
            <a:hlinkClick r:id="rId6"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7"/>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0" name="AutoShape 11" descr="Bouquet">
            <a:hlinkClick r:id="rId8"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7"/>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2286000" y="1981200"/>
            <a:ext cx="4495800" cy="31242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5299" name="Object 2">
            <a:hlinkClick r:id="rId3"/>
          </p:cNvPr>
          <p:cNvGraphicFramePr>
            <a:graphicFrameLocks noChangeAspect="1"/>
          </p:cNvGraphicFramePr>
          <p:nvPr/>
        </p:nvGraphicFramePr>
        <p:xfrm>
          <a:off x="2286000" y="2362200"/>
          <a:ext cx="4495800" cy="2373313"/>
        </p:xfrm>
        <a:graphic>
          <a:graphicData uri="http://schemas.openxmlformats.org/presentationml/2006/ole">
            <mc:AlternateContent xmlns:mc="http://schemas.openxmlformats.org/markup-compatibility/2006">
              <mc:Choice xmlns:v="urn:schemas-microsoft-com:vml" Requires="v">
                <p:oleObj spid="_x0000_s55304" name="Worksheet" showAsIcon="1" r:id="rId4" imgW="1428750" imgH="666750" progId="Excel.Sheet.8">
                  <p:embed/>
                </p:oleObj>
              </mc:Choice>
              <mc:Fallback>
                <p:oleObj name="Worksheet" showAsIcon="1" r:id="rId4" imgW="1428750" imgH="66675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362200"/>
                        <a:ext cx="4495800" cy="237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00" name="Text Box 4"/>
          <p:cNvSpPr txBox="1">
            <a:spLocks noChangeArrowheads="1"/>
          </p:cNvSpPr>
          <p:nvPr/>
        </p:nvSpPr>
        <p:spPr bwMode="auto">
          <a:xfrm>
            <a:off x="1752600" y="685800"/>
            <a:ext cx="5983288" cy="94615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800"/>
              <a:t>Click below to play again, this time </a:t>
            </a:r>
            <a:br>
              <a:rPr lang="en-US" sz="2800"/>
            </a:br>
            <a:r>
              <a:rPr lang="en-US" sz="2800"/>
              <a:t>with hundredths and thousandths.</a:t>
            </a:r>
            <a:endParaRPr lang="en-US"/>
          </a:p>
        </p:txBody>
      </p:sp>
      <p:sp>
        <p:nvSpPr>
          <p:cNvPr id="55301" name="Text Box 5"/>
          <p:cNvSpPr txBox="1">
            <a:spLocks noChangeArrowheads="1"/>
          </p:cNvSpPr>
          <p:nvPr/>
        </p:nvSpPr>
        <p:spPr bwMode="auto">
          <a:xfrm>
            <a:off x="1066800" y="5410200"/>
            <a:ext cx="7108825" cy="82232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When you are finished, close the Excel window </a:t>
            </a:r>
            <a:br>
              <a:rPr lang="en-US"/>
            </a:br>
            <a:r>
              <a:rPr lang="en-US"/>
              <a:t>by clicking on the </a:t>
            </a:r>
            <a:r>
              <a:rPr lang="en-US" b="1"/>
              <a:t>x </a:t>
            </a:r>
            <a:r>
              <a:rPr lang="en-US"/>
              <a:t>in the top right hand corner.</a:t>
            </a:r>
          </a:p>
        </p:txBody>
      </p:sp>
      <p:sp>
        <p:nvSpPr>
          <p:cNvPr id="55302" name="AutoShape 6" descr="Bouquet">
            <a:hlinkClick r:id="rId6"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7"/>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3" name="AutoShape 7" descr="Bouquet">
            <a:hlinkClick r:id="rId8"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7"/>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WordArt 2"/>
          <p:cNvSpPr>
            <a:spLocks noChangeArrowheads="1" noChangeShapeType="1" noTextEdit="1"/>
          </p:cNvSpPr>
          <p:nvPr/>
        </p:nvSpPr>
        <p:spPr bwMode="auto">
          <a:xfrm>
            <a:off x="533400" y="457200"/>
            <a:ext cx="8153400" cy="1925638"/>
          </a:xfrm>
          <a:prstGeom prst="rect">
            <a:avLst/>
          </a:prstGeom>
        </p:spPr>
        <p:txBody>
          <a:bodyPr wrap="none" fromWordArt="1">
            <a:prstTxWarp prst="textPlain">
              <a:avLst>
                <a:gd name="adj" fmla="val 50000"/>
              </a:avLst>
            </a:prstTxWarp>
          </a:bodyPr>
          <a:lstStyle/>
          <a:p>
            <a:r>
              <a:rPr lang="en-US" sz="3600" kern="10" spc="72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More Ideas!</a:t>
            </a:r>
          </a:p>
        </p:txBody>
      </p:sp>
      <p:sp>
        <p:nvSpPr>
          <p:cNvPr id="56323" name="Text Box 3"/>
          <p:cNvSpPr txBox="1">
            <a:spLocks noChangeArrowheads="1"/>
          </p:cNvSpPr>
          <p:nvPr/>
        </p:nvSpPr>
        <p:spPr bwMode="auto">
          <a:xfrm>
            <a:off x="762000" y="2514600"/>
            <a:ext cx="7620000" cy="519113"/>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800"/>
              <a:t>For more fun with decimals check out these:</a:t>
            </a:r>
            <a:endParaRPr lang="en-US"/>
          </a:p>
        </p:txBody>
      </p:sp>
      <p:sp>
        <p:nvSpPr>
          <p:cNvPr id="56324" name="Text Box 4"/>
          <p:cNvSpPr txBox="1">
            <a:spLocks noChangeArrowheads="1"/>
          </p:cNvSpPr>
          <p:nvPr/>
        </p:nvSpPr>
        <p:spPr bwMode="auto">
          <a:xfrm>
            <a:off x="304800" y="3697288"/>
            <a:ext cx="8839200" cy="240823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Games: </a:t>
            </a:r>
            <a:r>
              <a:rPr lang="en-US" sz="1600">
                <a:hlinkClick r:id="rId2"/>
              </a:rPr>
              <a:t>Virtual Counting Stick</a:t>
            </a:r>
            <a:r>
              <a:rPr lang="en-US"/>
              <a:t>       </a:t>
            </a:r>
            <a:r>
              <a:rPr lang="en-US" sz="1600">
                <a:hlinkClick r:id="rId3"/>
              </a:rPr>
              <a:t>Turtle Races</a:t>
            </a:r>
          </a:p>
          <a:p>
            <a:pPr algn="l">
              <a:spcBef>
                <a:spcPct val="50000"/>
              </a:spcBef>
            </a:pPr>
            <a:r>
              <a:rPr lang="en-US"/>
              <a:t>Web Sites: </a:t>
            </a:r>
            <a:r>
              <a:rPr lang="en-US" sz="1600"/>
              <a:t>See Burly Middle School’s Numeracy Activities.  It is full of wonderful math games!  </a:t>
            </a:r>
            <a:r>
              <a:rPr lang="en-US" sz="1600">
                <a:latin typeface="Times New Roman" pitchFamily="18" charset="0"/>
                <a:hlinkClick r:id="rId2"/>
              </a:rPr>
              <a:t>http://www.numeracyresources.co.uk/ </a:t>
            </a:r>
            <a:r>
              <a:rPr lang="en-US" sz="1600"/>
              <a:t>                     </a:t>
            </a:r>
            <a:r>
              <a:rPr lang="en-US" sz="1600">
                <a:hlinkClick r:id="rId4"/>
              </a:rPr>
              <a:t> Math Internet Projects</a:t>
            </a:r>
            <a:endParaRPr lang="en-US" sz="1600"/>
          </a:p>
          <a:p>
            <a:pPr algn="l">
              <a:spcBef>
                <a:spcPct val="50000"/>
              </a:spcBef>
            </a:pPr>
            <a:r>
              <a:rPr lang="en-US"/>
              <a:t>Books: </a:t>
            </a:r>
            <a:r>
              <a:rPr lang="en-US" sz="1600"/>
              <a:t>Patriarca, Linda A., Scheffel, Marilyn, and Hedeman, Sheila. </a:t>
            </a:r>
            <a:r>
              <a:rPr lang="en-US" sz="1600" i="1"/>
              <a:t>Decimals:A Place Value Approach. </a:t>
            </a:r>
            <a:r>
              <a:rPr lang="en-US" sz="1600"/>
              <a:t>Dale Seymour Publications</a:t>
            </a:r>
            <a:endParaRPr lang="en-US" sz="1600" i="1"/>
          </a:p>
          <a:p>
            <a:pPr algn="l">
              <a:spcBef>
                <a:spcPct val="50000"/>
              </a:spcBef>
            </a:pPr>
            <a:r>
              <a:rPr lang="en-US" sz="1600"/>
              <a:t>Burns, Marilyn. </a:t>
            </a:r>
            <a:r>
              <a:rPr lang="en-US" sz="1600" i="1"/>
              <a:t>About Teaching Mathematics A K-8 Resource</a:t>
            </a:r>
            <a:r>
              <a:rPr lang="en-US" sz="1600"/>
              <a:t>. Math Solutions Publications</a:t>
            </a:r>
            <a:endParaRPr lang="en-US" i="1">
              <a:solidFill>
                <a:srgbClr val="FF0000"/>
              </a:solidFill>
            </a:endParaRPr>
          </a:p>
        </p:txBody>
      </p:sp>
      <p:sp>
        <p:nvSpPr>
          <p:cNvPr id="56325" name="AutoShape 5" descr="Bouquet">
            <a:hlinkClick r:id="rId5"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6"/>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6" name="AutoShape 6" descr="Bouquet">
            <a:hlinkClick r:id="rId7"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6"/>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p:cTn id="7" dur="5000" fill="hold"/>
                                        <p:tgtEl>
                                          <p:spTgt spid="111618"/>
                                        </p:tgtEl>
                                        <p:attrNameLst>
                                          <p:attrName>ppt_w</p:attrName>
                                        </p:attrNameLst>
                                      </p:cBhvr>
                                      <p:tavLst>
                                        <p:tav tm="0" fmla="#ppt_w*sin(2.5*pi*$)">
                                          <p:val>
                                            <p:fltVal val="0"/>
                                          </p:val>
                                        </p:tav>
                                        <p:tav tm="100000">
                                          <p:val>
                                            <p:fltVal val="1"/>
                                          </p:val>
                                        </p:tav>
                                      </p:tavLst>
                                    </p:anim>
                                    <p:anim calcmode="lin" valueType="num">
                                      <p:cBhvr>
                                        <p:cTn id="8" dur="5000" fill="hold"/>
                                        <p:tgtEl>
                                          <p:spTgt spid="1116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09600" y="609600"/>
            <a:ext cx="8001000" cy="21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nSpc>
                <a:spcPct val="80000"/>
              </a:lnSpc>
              <a:spcBef>
                <a:spcPct val="50000"/>
              </a:spcBef>
            </a:pPr>
            <a:r>
              <a:rPr lang="en-US" sz="4400"/>
              <a:t>Decimals</a:t>
            </a:r>
          </a:p>
          <a:p>
            <a:pPr>
              <a:lnSpc>
                <a:spcPct val="80000"/>
              </a:lnSpc>
              <a:spcBef>
                <a:spcPct val="50000"/>
              </a:spcBef>
            </a:pPr>
            <a:r>
              <a:rPr lang="en-US" sz="3200"/>
              <a:t>Numbers and Number Sense</a:t>
            </a:r>
          </a:p>
          <a:p>
            <a:pPr>
              <a:spcBef>
                <a:spcPct val="50000"/>
              </a:spcBef>
            </a:pPr>
            <a:r>
              <a:rPr lang="en-US" sz="2000"/>
              <a:t>Written by Kathy Russo and Roberta Morse</a:t>
            </a:r>
          </a:p>
          <a:p>
            <a:pPr>
              <a:spcBef>
                <a:spcPct val="50000"/>
              </a:spcBef>
            </a:pPr>
            <a:r>
              <a:rPr lang="en-US" sz="2000"/>
              <a:t>Martin Luther King Jr. Elementary School</a:t>
            </a:r>
          </a:p>
        </p:txBody>
      </p:sp>
      <p:sp>
        <p:nvSpPr>
          <p:cNvPr id="57347" name="Rectangle 4"/>
          <p:cNvSpPr>
            <a:spLocks noChangeArrowheads="1"/>
          </p:cNvSpPr>
          <p:nvPr/>
        </p:nvSpPr>
        <p:spPr bwMode="auto">
          <a:xfrm>
            <a:off x="304800" y="3048000"/>
            <a:ext cx="84582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sz="1400" b="1"/>
              <a:t>SOL Objective  5.1</a:t>
            </a:r>
            <a:r>
              <a:rPr lang="en-US" sz="1400"/>
              <a:t>  The student will read, write and identify the place values of decimals through   </a:t>
            </a:r>
            <a:br>
              <a:rPr lang="en-US" sz="1400"/>
            </a:br>
            <a:r>
              <a:rPr lang="en-US" sz="1400"/>
              <a:t>         ten-thousandths. </a:t>
            </a:r>
          </a:p>
          <a:p>
            <a:pPr algn="l">
              <a:spcBef>
                <a:spcPct val="50000"/>
              </a:spcBef>
            </a:pPr>
            <a:r>
              <a:rPr lang="en-US" sz="1400" b="1"/>
              <a:t>SOL Objective  5.2</a:t>
            </a:r>
            <a:r>
              <a:rPr lang="en-US" sz="1400"/>
              <a:t>  The student will compare the value of two decimals through ten-thousandths </a:t>
            </a:r>
            <a:br>
              <a:rPr lang="en-US" sz="1400"/>
            </a:br>
            <a:r>
              <a:rPr lang="en-US" sz="1400"/>
              <a:t>         using the symbols </a:t>
            </a:r>
            <a:r>
              <a:rPr lang="en-US" sz="1400" b="1"/>
              <a:t>&gt;, &lt;,</a:t>
            </a:r>
            <a:r>
              <a:rPr lang="en-US" sz="1400"/>
              <a:t> or </a:t>
            </a:r>
            <a:r>
              <a:rPr lang="en-US" sz="1400" b="1"/>
              <a:t>=</a:t>
            </a:r>
            <a:r>
              <a:rPr lang="en-US" sz="1400"/>
              <a:t>.</a:t>
            </a:r>
          </a:p>
        </p:txBody>
      </p:sp>
      <p:sp>
        <p:nvSpPr>
          <p:cNvPr id="57348" name="Text Box 7"/>
          <p:cNvSpPr txBox="1">
            <a:spLocks noChangeArrowheads="1"/>
          </p:cNvSpPr>
          <p:nvPr/>
        </p:nvSpPr>
        <p:spPr bwMode="auto">
          <a:xfrm>
            <a:off x="3976688" y="3048000"/>
            <a:ext cx="184150" cy="64135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endParaRPr lang="en-US" sz="3600"/>
          </a:p>
        </p:txBody>
      </p:sp>
      <p:sp>
        <p:nvSpPr>
          <p:cNvPr id="57349" name="Text Box 8"/>
          <p:cNvSpPr txBox="1">
            <a:spLocks noChangeArrowheads="1"/>
          </p:cNvSpPr>
          <p:nvPr/>
        </p:nvSpPr>
        <p:spPr bwMode="auto">
          <a:xfrm>
            <a:off x="304800" y="4108450"/>
            <a:ext cx="8382000" cy="1566863"/>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000"/>
              <a:t>Credits:</a:t>
            </a:r>
            <a:r>
              <a:rPr lang="en-US"/>
              <a:t/>
            </a:r>
            <a:br>
              <a:rPr lang="en-US"/>
            </a:br>
            <a:r>
              <a:rPr lang="en-US" sz="1400"/>
              <a:t>Thank you to Mark Cogan at Burley Middle School for permission to link to his website.</a:t>
            </a:r>
          </a:p>
          <a:p>
            <a:pPr algn="l">
              <a:spcBef>
                <a:spcPct val="50000"/>
              </a:spcBef>
            </a:pPr>
            <a:r>
              <a:rPr lang="en-US" sz="1400"/>
              <a:t>This  presentation was created using Microsoft PowerPoint 97.  </a:t>
            </a:r>
          </a:p>
          <a:p>
            <a:pPr algn="l">
              <a:spcBef>
                <a:spcPct val="50000"/>
              </a:spcBef>
            </a:pPr>
            <a:r>
              <a:rPr lang="en-US" sz="1400"/>
              <a:t>Graphics from Jasc Paint Shop Pro version 6.02. </a:t>
            </a:r>
          </a:p>
          <a:p>
            <a:pPr algn="l">
              <a:spcBef>
                <a:spcPct val="50000"/>
              </a:spcBef>
            </a:pPr>
            <a:r>
              <a:rPr lang="en-US" sz="1400"/>
              <a:t>Decimal Squares were created using Microsoft Excel 97.</a:t>
            </a:r>
          </a:p>
        </p:txBody>
      </p:sp>
      <p:sp>
        <p:nvSpPr>
          <p:cNvPr id="57350" name="AutoShape 9" descr="Bouquet">
            <a:hlinkClick r:id="rId2"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1" name="AutoShape 10" descr="Bouquet">
            <a:hlinkClick r:id="" action="ppaction://hlinkshowjump?jump=firstslide" highlightClick="1"/>
          </p:cNvPr>
          <p:cNvSpPr>
            <a:spLocks noChangeArrowheads="1"/>
          </p:cNvSpPr>
          <p:nvPr/>
        </p:nvSpPr>
        <p:spPr bwMode="auto">
          <a:xfrm>
            <a:off x="8382000" y="6248400"/>
            <a:ext cx="533400" cy="457200"/>
          </a:xfrm>
          <a:prstGeom prst="actionButtonHome">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81000" y="381000"/>
            <a:ext cx="815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200" b="1"/>
              <a:t>Practice writing these amounts of money as decimals on a sheet of paper.</a:t>
            </a:r>
          </a:p>
        </p:txBody>
      </p:sp>
      <p:sp>
        <p:nvSpPr>
          <p:cNvPr id="58371" name="Text Box 3"/>
          <p:cNvSpPr txBox="1">
            <a:spLocks noChangeArrowheads="1"/>
          </p:cNvSpPr>
          <p:nvPr/>
        </p:nvSpPr>
        <p:spPr bwMode="auto">
          <a:xfrm>
            <a:off x="838200" y="17526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t>71 cents</a:t>
            </a:r>
          </a:p>
        </p:txBody>
      </p:sp>
      <p:sp>
        <p:nvSpPr>
          <p:cNvPr id="58372" name="Text Box 4"/>
          <p:cNvSpPr txBox="1">
            <a:spLocks noChangeArrowheads="1"/>
          </p:cNvSpPr>
          <p:nvPr/>
        </p:nvSpPr>
        <p:spPr bwMode="auto">
          <a:xfrm>
            <a:off x="6400800" y="1752600"/>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solidFill>
                  <a:srgbClr val="A50021"/>
                </a:solidFill>
              </a:rPr>
              <a:t>$0.71</a:t>
            </a:r>
          </a:p>
        </p:txBody>
      </p:sp>
      <p:sp>
        <p:nvSpPr>
          <p:cNvPr id="58373" name="Text Box 5"/>
          <p:cNvSpPr txBox="1">
            <a:spLocks noChangeArrowheads="1"/>
          </p:cNvSpPr>
          <p:nvPr/>
        </p:nvSpPr>
        <p:spPr bwMode="auto">
          <a:xfrm>
            <a:off x="990600" y="2667000"/>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t>6 cents</a:t>
            </a:r>
          </a:p>
        </p:txBody>
      </p:sp>
      <p:sp>
        <p:nvSpPr>
          <p:cNvPr id="58374" name="Text Box 6"/>
          <p:cNvSpPr txBox="1">
            <a:spLocks noChangeArrowheads="1"/>
          </p:cNvSpPr>
          <p:nvPr/>
        </p:nvSpPr>
        <p:spPr bwMode="auto">
          <a:xfrm>
            <a:off x="6400800" y="2667000"/>
            <a:ext cx="2286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solidFill>
                  <a:srgbClr val="A50021"/>
                </a:solidFill>
              </a:rPr>
              <a:t>$0.06</a:t>
            </a:r>
          </a:p>
          <a:p>
            <a:pPr algn="l">
              <a:spcBef>
                <a:spcPct val="50000"/>
              </a:spcBef>
            </a:pPr>
            <a:endParaRPr lang="en-US" sz="3600"/>
          </a:p>
        </p:txBody>
      </p:sp>
      <p:sp>
        <p:nvSpPr>
          <p:cNvPr id="58375" name="Text Box 7"/>
          <p:cNvSpPr txBox="1">
            <a:spLocks noChangeArrowheads="1"/>
          </p:cNvSpPr>
          <p:nvPr/>
        </p:nvSpPr>
        <p:spPr bwMode="auto">
          <a:xfrm>
            <a:off x="685800" y="35814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t>119 cents</a:t>
            </a:r>
          </a:p>
        </p:txBody>
      </p:sp>
      <p:sp>
        <p:nvSpPr>
          <p:cNvPr id="58376" name="Text Box 8"/>
          <p:cNvSpPr txBox="1">
            <a:spLocks noChangeArrowheads="1"/>
          </p:cNvSpPr>
          <p:nvPr/>
        </p:nvSpPr>
        <p:spPr bwMode="auto">
          <a:xfrm>
            <a:off x="6477000" y="3505200"/>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solidFill>
                  <a:srgbClr val="A50021"/>
                </a:solidFill>
              </a:rPr>
              <a:t>$1.19</a:t>
            </a:r>
          </a:p>
        </p:txBody>
      </p:sp>
      <p:sp>
        <p:nvSpPr>
          <p:cNvPr id="58377" name="Text Box 9"/>
          <p:cNvSpPr txBox="1">
            <a:spLocks noChangeArrowheads="1"/>
          </p:cNvSpPr>
          <p:nvPr/>
        </p:nvSpPr>
        <p:spPr bwMode="auto">
          <a:xfrm>
            <a:off x="685800" y="45720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t>215 cents</a:t>
            </a:r>
          </a:p>
        </p:txBody>
      </p:sp>
      <p:sp>
        <p:nvSpPr>
          <p:cNvPr id="58378" name="Text Box 10"/>
          <p:cNvSpPr txBox="1">
            <a:spLocks noChangeArrowheads="1"/>
          </p:cNvSpPr>
          <p:nvPr/>
        </p:nvSpPr>
        <p:spPr bwMode="auto">
          <a:xfrm>
            <a:off x="6324600" y="4419600"/>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solidFill>
                  <a:srgbClr val="A50021"/>
                </a:solidFill>
              </a:rPr>
              <a:t>$2.15</a:t>
            </a:r>
          </a:p>
        </p:txBody>
      </p:sp>
      <p:sp>
        <p:nvSpPr>
          <p:cNvPr id="58379" name="AutoShape 11" descr="Bouquet">
            <a:hlinkClick r:id="rId2" action="ppaction://hlinksldjump" highlightClick="1"/>
          </p:cNvPr>
          <p:cNvSpPr>
            <a:spLocks noChangeArrowheads="1"/>
          </p:cNvSpPr>
          <p:nvPr/>
        </p:nvSpPr>
        <p:spPr bwMode="auto">
          <a:xfrm>
            <a:off x="228600" y="6324600"/>
            <a:ext cx="685800" cy="381000"/>
          </a:xfrm>
          <a:prstGeom prst="actionButtonBackPrevious">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0" name="AutoShape 12" descr="Bouquet">
            <a:hlinkClick r:id="rId4" action="ppaction://hlinksldjump" highlightClick="1"/>
          </p:cNvPr>
          <p:cNvSpPr>
            <a:spLocks noChangeArrowheads="1"/>
          </p:cNvSpPr>
          <p:nvPr/>
        </p:nvSpPr>
        <p:spPr bwMode="auto">
          <a:xfrm>
            <a:off x="8305800" y="6324600"/>
            <a:ext cx="685800" cy="381000"/>
          </a:xfrm>
          <a:prstGeom prst="actionButtonForwardNext">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028700" y="1524000"/>
            <a:ext cx="70866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ct val="50000"/>
              </a:spcBef>
              <a:defRPr/>
            </a:pPr>
            <a:r>
              <a:rPr lang="en-US" sz="4400" b="1">
                <a:effectLst>
                  <a:outerShdw blurRad="38100" dist="38100" dir="2700000" algn="tl">
                    <a:srgbClr val="FFFFFF"/>
                  </a:outerShdw>
                </a:effectLst>
              </a:rPr>
              <a:t>What is a decimal?</a:t>
            </a:r>
          </a:p>
        </p:txBody>
      </p:sp>
      <p:sp>
        <p:nvSpPr>
          <p:cNvPr id="89091" name="Text Box 3"/>
          <p:cNvSpPr txBox="1">
            <a:spLocks noChangeArrowheads="1"/>
          </p:cNvSpPr>
          <p:nvPr/>
        </p:nvSpPr>
        <p:spPr bwMode="auto">
          <a:xfrm>
            <a:off x="533400" y="3733800"/>
            <a:ext cx="807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4400"/>
              <a:t>A decimal is a part of a whole.</a:t>
            </a:r>
            <a:endParaRPr lang="en-US" sz="3600"/>
          </a:p>
        </p:txBody>
      </p:sp>
      <p:sp>
        <p:nvSpPr>
          <p:cNvPr id="17412" name="AutoShape 5" descr="Bouquet">
            <a:hlinkClick r:id="rId2"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 name="AutoShape 6" descr="Bouquet">
            <a:hlinkClick r:id="rId4"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additive="base">
                                        <p:cTn id="7" dur="500" fill="hold"/>
                                        <p:tgtEl>
                                          <p:spTgt spid="89091"/>
                                        </p:tgtEl>
                                        <p:attrNameLst>
                                          <p:attrName>ppt_x</p:attrName>
                                        </p:attrNameLst>
                                      </p:cBhvr>
                                      <p:tavLst>
                                        <p:tav tm="0">
                                          <p:val>
                                            <p:strVal val="0-#ppt_w/2"/>
                                          </p:val>
                                        </p:tav>
                                        <p:tav tm="100000">
                                          <p:val>
                                            <p:strVal val="#ppt_x"/>
                                          </p:val>
                                        </p:tav>
                                      </p:tavLst>
                                    </p:anim>
                                    <p:anim calcmode="lin" valueType="num">
                                      <p:cBhvr additive="base">
                                        <p:cTn id="8" dur="500" fill="hold"/>
                                        <p:tgtEl>
                                          <p:spTgt spid="890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352800" y="3429000"/>
            <a:ext cx="480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endParaRPr lang="en-US" sz="3600"/>
          </a:p>
        </p:txBody>
      </p:sp>
      <p:pic>
        <p:nvPicPr>
          <p:cNvPr id="90116" name="Picture 4" descr="C:\My Documents\1_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82988"/>
            <a:ext cx="23622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5" descr="C:\My Documents\10.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30480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6" descr="C:\My Documents\10.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30480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7" descr="C:\My Documents\10.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30480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8" descr="C:\My Documents\10.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30480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1" name="Text Box 9"/>
          <p:cNvSpPr txBox="1">
            <a:spLocks noChangeArrowheads="1"/>
          </p:cNvSpPr>
          <p:nvPr/>
        </p:nvSpPr>
        <p:spPr bwMode="auto">
          <a:xfrm>
            <a:off x="533400" y="381000"/>
            <a:ext cx="71628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endParaRPr lang="en-US" sz="3600"/>
          </a:p>
          <a:p>
            <a:pPr algn="l">
              <a:spcBef>
                <a:spcPct val="50000"/>
              </a:spcBef>
            </a:pPr>
            <a:r>
              <a:rPr lang="en-US" sz="3600"/>
              <a:t>One dollar, 4 dimes, and 3 pennies is written in decimal form.</a:t>
            </a:r>
          </a:p>
        </p:txBody>
      </p:sp>
      <p:pic>
        <p:nvPicPr>
          <p:cNvPr id="90122" name="Picture 10" descr="C:\My Documents\01.bmp"/>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3352800" y="39624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3" name="Picture 11" descr="C:\My Documents\01.bmp"/>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4495800" y="39624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4" name="Picture 12" descr="C:\My Documents\01.bmp"/>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562600" y="39624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5" name="Text Box 13"/>
          <p:cNvSpPr txBox="1">
            <a:spLocks noChangeArrowheads="1"/>
          </p:cNvSpPr>
          <p:nvPr/>
        </p:nvSpPr>
        <p:spPr bwMode="auto">
          <a:xfrm>
            <a:off x="381000" y="228600"/>
            <a:ext cx="716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t>Think about money.</a:t>
            </a:r>
          </a:p>
        </p:txBody>
      </p:sp>
      <p:sp>
        <p:nvSpPr>
          <p:cNvPr id="90127" name="Rectangle 15"/>
          <p:cNvSpPr>
            <a:spLocks noChangeArrowheads="1"/>
          </p:cNvSpPr>
          <p:nvPr/>
        </p:nvSpPr>
        <p:spPr bwMode="auto">
          <a:xfrm>
            <a:off x="2895600" y="5029200"/>
            <a:ext cx="2662238" cy="109855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sz="6600" b="1"/>
              <a:t>$1.43</a:t>
            </a:r>
          </a:p>
        </p:txBody>
      </p:sp>
      <p:sp>
        <p:nvSpPr>
          <p:cNvPr id="18446" name="AutoShape 16" descr="Bouquet">
            <a:hlinkClick r:id="rId5"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6"/>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7" name="AutoShape 17" descr="Bouquet">
            <a:hlinkClick r:id="rId7"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6"/>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0125"/>
                                        </p:tgtEl>
                                        <p:attrNameLst>
                                          <p:attrName>style.visibility</p:attrName>
                                        </p:attrNameLst>
                                      </p:cBhvr>
                                      <p:to>
                                        <p:strVal val="visible"/>
                                      </p:to>
                                    </p:set>
                                    <p:anim calcmode="lin" valueType="num">
                                      <p:cBhvr>
                                        <p:cTn id="7" dur="1000" fill="hold"/>
                                        <p:tgtEl>
                                          <p:spTgt spid="90125"/>
                                        </p:tgtEl>
                                        <p:attrNameLst>
                                          <p:attrName>ppt_w</p:attrName>
                                        </p:attrNameLst>
                                      </p:cBhvr>
                                      <p:tavLst>
                                        <p:tav tm="0">
                                          <p:val>
                                            <p:fltVal val="0"/>
                                          </p:val>
                                        </p:tav>
                                        <p:tav tm="100000">
                                          <p:val>
                                            <p:strVal val="#ppt_w"/>
                                          </p:val>
                                        </p:tav>
                                      </p:tavLst>
                                    </p:anim>
                                    <p:anim calcmode="lin" valueType="num">
                                      <p:cBhvr>
                                        <p:cTn id="8" dur="1000" fill="hold"/>
                                        <p:tgtEl>
                                          <p:spTgt spid="90125"/>
                                        </p:tgtEl>
                                        <p:attrNameLst>
                                          <p:attrName>ppt_h</p:attrName>
                                        </p:attrNameLst>
                                      </p:cBhvr>
                                      <p:tavLst>
                                        <p:tav tm="0">
                                          <p:val>
                                            <p:fltVal val="0"/>
                                          </p:val>
                                        </p:tav>
                                        <p:tav tm="100000">
                                          <p:val>
                                            <p:strVal val="#ppt_h"/>
                                          </p:val>
                                        </p:tav>
                                      </p:tavLst>
                                    </p:anim>
                                    <p:anim calcmode="lin" valueType="num">
                                      <p:cBhvr>
                                        <p:cTn id="9" dur="1000" fill="hold"/>
                                        <p:tgtEl>
                                          <p:spTgt spid="901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0125"/>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90121"/>
                                        </p:tgtEl>
                                        <p:attrNameLst>
                                          <p:attrName>style.visibility</p:attrName>
                                        </p:attrNameLst>
                                      </p:cBhvr>
                                      <p:to>
                                        <p:strVal val="visible"/>
                                      </p:to>
                                    </p:set>
                                    <p:anim calcmode="lin" valueType="num">
                                      <p:cBhvr additive="base">
                                        <p:cTn id="14" dur="500" fill="hold"/>
                                        <p:tgtEl>
                                          <p:spTgt spid="90121"/>
                                        </p:tgtEl>
                                        <p:attrNameLst>
                                          <p:attrName>ppt_x</p:attrName>
                                        </p:attrNameLst>
                                      </p:cBhvr>
                                      <p:tavLst>
                                        <p:tav tm="0">
                                          <p:val>
                                            <p:strVal val="0-#ppt_w/2"/>
                                          </p:val>
                                        </p:tav>
                                        <p:tav tm="100000">
                                          <p:val>
                                            <p:strVal val="#ppt_x"/>
                                          </p:val>
                                        </p:tav>
                                      </p:tavLst>
                                    </p:anim>
                                    <p:anim calcmode="lin" valueType="num">
                                      <p:cBhvr additive="base">
                                        <p:cTn id="15" dur="500" fill="hold"/>
                                        <p:tgtEl>
                                          <p:spTgt spid="90121"/>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15" presetClass="entr" presetSubtype="0" fill="hold" nodeType="afterEffect">
                                  <p:stCondLst>
                                    <p:cond delay="0"/>
                                  </p:stCondLst>
                                  <p:childTnLst>
                                    <p:set>
                                      <p:cBhvr>
                                        <p:cTn id="18" dur="1" fill="hold">
                                          <p:stCondLst>
                                            <p:cond delay="0"/>
                                          </p:stCondLst>
                                        </p:cTn>
                                        <p:tgtEl>
                                          <p:spTgt spid="90116"/>
                                        </p:tgtEl>
                                        <p:attrNameLst>
                                          <p:attrName>style.visibility</p:attrName>
                                        </p:attrNameLst>
                                      </p:cBhvr>
                                      <p:to>
                                        <p:strVal val="visible"/>
                                      </p:to>
                                    </p:set>
                                    <p:anim calcmode="lin" valueType="num">
                                      <p:cBhvr>
                                        <p:cTn id="19" dur="1000" fill="hold"/>
                                        <p:tgtEl>
                                          <p:spTgt spid="90116"/>
                                        </p:tgtEl>
                                        <p:attrNameLst>
                                          <p:attrName>ppt_w</p:attrName>
                                        </p:attrNameLst>
                                      </p:cBhvr>
                                      <p:tavLst>
                                        <p:tav tm="0">
                                          <p:val>
                                            <p:fltVal val="0"/>
                                          </p:val>
                                        </p:tav>
                                        <p:tav tm="100000">
                                          <p:val>
                                            <p:strVal val="#ppt_w"/>
                                          </p:val>
                                        </p:tav>
                                      </p:tavLst>
                                    </p:anim>
                                    <p:anim calcmode="lin" valueType="num">
                                      <p:cBhvr>
                                        <p:cTn id="20" dur="1000" fill="hold"/>
                                        <p:tgtEl>
                                          <p:spTgt spid="90116"/>
                                        </p:tgtEl>
                                        <p:attrNameLst>
                                          <p:attrName>ppt_h</p:attrName>
                                        </p:attrNameLst>
                                      </p:cBhvr>
                                      <p:tavLst>
                                        <p:tav tm="0">
                                          <p:val>
                                            <p:fltVal val="0"/>
                                          </p:val>
                                        </p:tav>
                                        <p:tav tm="100000">
                                          <p:val>
                                            <p:strVal val="#ppt_h"/>
                                          </p:val>
                                        </p:tav>
                                      </p:tavLst>
                                    </p:anim>
                                    <p:anim calcmode="lin" valueType="num">
                                      <p:cBhvr>
                                        <p:cTn id="21" dur="1000" fill="hold"/>
                                        <p:tgtEl>
                                          <p:spTgt spid="9011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90116"/>
                                        </p:tgtEl>
                                        <p:attrNameLst>
                                          <p:attrName>ppt_y</p:attrName>
                                        </p:attrNameLst>
                                      </p:cBhvr>
                                      <p:tavLst>
                                        <p:tav tm="0" fmla="#ppt_y+(sin(-2*pi*(1-$))*-#ppt_x+cos(-2*pi*(1-$))*(1-#ppt_y))*(1-$)">
                                          <p:val>
                                            <p:fltVal val="0"/>
                                          </p:val>
                                        </p:tav>
                                        <p:tav tm="100000">
                                          <p:val>
                                            <p:fltVal val="1"/>
                                          </p:val>
                                        </p:tav>
                                      </p:tavLst>
                                    </p:anim>
                                  </p:childTnLst>
                                </p:cTn>
                              </p:par>
                            </p:childTnLst>
                          </p:cTn>
                        </p:par>
                        <p:par>
                          <p:cTn id="23" fill="hold" nodeType="afterGroup">
                            <p:stCondLst>
                              <p:cond delay="2500"/>
                            </p:stCondLst>
                            <p:childTnLst>
                              <p:par>
                                <p:cTn id="24" presetID="15" presetClass="entr" presetSubtype="0" fill="hold" nodeType="afterEffect">
                                  <p:stCondLst>
                                    <p:cond delay="0"/>
                                  </p:stCondLst>
                                  <p:childTnLst>
                                    <p:set>
                                      <p:cBhvr>
                                        <p:cTn id="25" dur="1" fill="hold">
                                          <p:stCondLst>
                                            <p:cond delay="0"/>
                                          </p:stCondLst>
                                        </p:cTn>
                                        <p:tgtEl>
                                          <p:spTgt spid="90118"/>
                                        </p:tgtEl>
                                        <p:attrNameLst>
                                          <p:attrName>style.visibility</p:attrName>
                                        </p:attrNameLst>
                                      </p:cBhvr>
                                      <p:to>
                                        <p:strVal val="visible"/>
                                      </p:to>
                                    </p:set>
                                    <p:anim calcmode="lin" valueType="num">
                                      <p:cBhvr>
                                        <p:cTn id="26" dur="1000" fill="hold"/>
                                        <p:tgtEl>
                                          <p:spTgt spid="90118"/>
                                        </p:tgtEl>
                                        <p:attrNameLst>
                                          <p:attrName>ppt_w</p:attrName>
                                        </p:attrNameLst>
                                      </p:cBhvr>
                                      <p:tavLst>
                                        <p:tav tm="0">
                                          <p:val>
                                            <p:fltVal val="0"/>
                                          </p:val>
                                        </p:tav>
                                        <p:tav tm="100000">
                                          <p:val>
                                            <p:strVal val="#ppt_w"/>
                                          </p:val>
                                        </p:tav>
                                      </p:tavLst>
                                    </p:anim>
                                    <p:anim calcmode="lin" valueType="num">
                                      <p:cBhvr>
                                        <p:cTn id="27" dur="1000" fill="hold"/>
                                        <p:tgtEl>
                                          <p:spTgt spid="90118"/>
                                        </p:tgtEl>
                                        <p:attrNameLst>
                                          <p:attrName>ppt_h</p:attrName>
                                        </p:attrNameLst>
                                      </p:cBhvr>
                                      <p:tavLst>
                                        <p:tav tm="0">
                                          <p:val>
                                            <p:fltVal val="0"/>
                                          </p:val>
                                        </p:tav>
                                        <p:tav tm="100000">
                                          <p:val>
                                            <p:strVal val="#ppt_h"/>
                                          </p:val>
                                        </p:tav>
                                      </p:tavLst>
                                    </p:anim>
                                    <p:anim calcmode="lin" valueType="num">
                                      <p:cBhvr>
                                        <p:cTn id="28" dur="1000" fill="hold"/>
                                        <p:tgtEl>
                                          <p:spTgt spid="9011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90118"/>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3500"/>
                            </p:stCondLst>
                            <p:childTnLst>
                              <p:par>
                                <p:cTn id="31" presetID="15" presetClass="entr" presetSubtype="0" fill="hold" nodeType="afterEffect">
                                  <p:stCondLst>
                                    <p:cond delay="0"/>
                                  </p:stCondLst>
                                  <p:childTnLst>
                                    <p:set>
                                      <p:cBhvr>
                                        <p:cTn id="32" dur="1" fill="hold">
                                          <p:stCondLst>
                                            <p:cond delay="0"/>
                                          </p:stCondLst>
                                        </p:cTn>
                                        <p:tgtEl>
                                          <p:spTgt spid="90117"/>
                                        </p:tgtEl>
                                        <p:attrNameLst>
                                          <p:attrName>style.visibility</p:attrName>
                                        </p:attrNameLst>
                                      </p:cBhvr>
                                      <p:to>
                                        <p:strVal val="visible"/>
                                      </p:to>
                                    </p:set>
                                    <p:anim calcmode="lin" valueType="num">
                                      <p:cBhvr>
                                        <p:cTn id="33" dur="1000" fill="hold"/>
                                        <p:tgtEl>
                                          <p:spTgt spid="90117"/>
                                        </p:tgtEl>
                                        <p:attrNameLst>
                                          <p:attrName>ppt_w</p:attrName>
                                        </p:attrNameLst>
                                      </p:cBhvr>
                                      <p:tavLst>
                                        <p:tav tm="0">
                                          <p:val>
                                            <p:fltVal val="0"/>
                                          </p:val>
                                        </p:tav>
                                        <p:tav tm="100000">
                                          <p:val>
                                            <p:strVal val="#ppt_w"/>
                                          </p:val>
                                        </p:tav>
                                      </p:tavLst>
                                    </p:anim>
                                    <p:anim calcmode="lin" valueType="num">
                                      <p:cBhvr>
                                        <p:cTn id="34" dur="1000" fill="hold"/>
                                        <p:tgtEl>
                                          <p:spTgt spid="90117"/>
                                        </p:tgtEl>
                                        <p:attrNameLst>
                                          <p:attrName>ppt_h</p:attrName>
                                        </p:attrNameLst>
                                      </p:cBhvr>
                                      <p:tavLst>
                                        <p:tav tm="0">
                                          <p:val>
                                            <p:fltVal val="0"/>
                                          </p:val>
                                        </p:tav>
                                        <p:tav tm="100000">
                                          <p:val>
                                            <p:strVal val="#ppt_h"/>
                                          </p:val>
                                        </p:tav>
                                      </p:tavLst>
                                    </p:anim>
                                    <p:anim calcmode="lin" valueType="num">
                                      <p:cBhvr>
                                        <p:cTn id="35" dur="1000" fill="hold"/>
                                        <p:tgtEl>
                                          <p:spTgt spid="9011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0117"/>
                                        </p:tgtEl>
                                        <p:attrNameLst>
                                          <p:attrName>ppt_y</p:attrName>
                                        </p:attrNameLst>
                                      </p:cBhvr>
                                      <p:tavLst>
                                        <p:tav tm="0" fmla="#ppt_y+(sin(-2*pi*(1-$))*-#ppt_x+cos(-2*pi*(1-$))*(1-#ppt_y))*(1-$)">
                                          <p:val>
                                            <p:fltVal val="0"/>
                                          </p:val>
                                        </p:tav>
                                        <p:tav tm="100000">
                                          <p:val>
                                            <p:fltVal val="1"/>
                                          </p:val>
                                        </p:tav>
                                      </p:tavLst>
                                    </p:anim>
                                  </p:childTnLst>
                                </p:cTn>
                              </p:par>
                            </p:childTnLst>
                          </p:cTn>
                        </p:par>
                        <p:par>
                          <p:cTn id="37" fill="hold" nodeType="afterGroup">
                            <p:stCondLst>
                              <p:cond delay="4500"/>
                            </p:stCondLst>
                            <p:childTnLst>
                              <p:par>
                                <p:cTn id="38" presetID="15" presetClass="entr" presetSubtype="0" fill="hold" nodeType="afterEffect">
                                  <p:stCondLst>
                                    <p:cond delay="0"/>
                                  </p:stCondLst>
                                  <p:childTnLst>
                                    <p:set>
                                      <p:cBhvr>
                                        <p:cTn id="39" dur="1" fill="hold">
                                          <p:stCondLst>
                                            <p:cond delay="0"/>
                                          </p:stCondLst>
                                        </p:cTn>
                                        <p:tgtEl>
                                          <p:spTgt spid="90119"/>
                                        </p:tgtEl>
                                        <p:attrNameLst>
                                          <p:attrName>style.visibility</p:attrName>
                                        </p:attrNameLst>
                                      </p:cBhvr>
                                      <p:to>
                                        <p:strVal val="visible"/>
                                      </p:to>
                                    </p:set>
                                    <p:anim calcmode="lin" valueType="num">
                                      <p:cBhvr>
                                        <p:cTn id="40" dur="1000" fill="hold"/>
                                        <p:tgtEl>
                                          <p:spTgt spid="90119"/>
                                        </p:tgtEl>
                                        <p:attrNameLst>
                                          <p:attrName>ppt_w</p:attrName>
                                        </p:attrNameLst>
                                      </p:cBhvr>
                                      <p:tavLst>
                                        <p:tav tm="0">
                                          <p:val>
                                            <p:fltVal val="0"/>
                                          </p:val>
                                        </p:tav>
                                        <p:tav tm="100000">
                                          <p:val>
                                            <p:strVal val="#ppt_w"/>
                                          </p:val>
                                        </p:tav>
                                      </p:tavLst>
                                    </p:anim>
                                    <p:anim calcmode="lin" valueType="num">
                                      <p:cBhvr>
                                        <p:cTn id="41" dur="1000" fill="hold"/>
                                        <p:tgtEl>
                                          <p:spTgt spid="90119"/>
                                        </p:tgtEl>
                                        <p:attrNameLst>
                                          <p:attrName>ppt_h</p:attrName>
                                        </p:attrNameLst>
                                      </p:cBhvr>
                                      <p:tavLst>
                                        <p:tav tm="0">
                                          <p:val>
                                            <p:fltVal val="0"/>
                                          </p:val>
                                        </p:tav>
                                        <p:tav tm="100000">
                                          <p:val>
                                            <p:strVal val="#ppt_h"/>
                                          </p:val>
                                        </p:tav>
                                      </p:tavLst>
                                    </p:anim>
                                    <p:anim calcmode="lin" valueType="num">
                                      <p:cBhvr>
                                        <p:cTn id="42" dur="1000" fill="hold"/>
                                        <p:tgtEl>
                                          <p:spTgt spid="90119"/>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90119"/>
                                        </p:tgtEl>
                                        <p:attrNameLst>
                                          <p:attrName>ppt_y</p:attrName>
                                        </p:attrNameLst>
                                      </p:cBhvr>
                                      <p:tavLst>
                                        <p:tav tm="0" fmla="#ppt_y+(sin(-2*pi*(1-$))*-#ppt_x+cos(-2*pi*(1-$))*(1-#ppt_y))*(1-$)">
                                          <p:val>
                                            <p:fltVal val="0"/>
                                          </p:val>
                                        </p:tav>
                                        <p:tav tm="100000">
                                          <p:val>
                                            <p:fltVal val="1"/>
                                          </p:val>
                                        </p:tav>
                                      </p:tavLst>
                                    </p:anim>
                                  </p:childTnLst>
                                </p:cTn>
                              </p:par>
                            </p:childTnLst>
                          </p:cTn>
                        </p:par>
                        <p:par>
                          <p:cTn id="44" fill="hold" nodeType="afterGroup">
                            <p:stCondLst>
                              <p:cond delay="5500"/>
                            </p:stCondLst>
                            <p:childTnLst>
                              <p:par>
                                <p:cTn id="45" presetID="15" presetClass="entr" presetSubtype="0" fill="hold" nodeType="afterEffect">
                                  <p:stCondLst>
                                    <p:cond delay="0"/>
                                  </p:stCondLst>
                                  <p:childTnLst>
                                    <p:set>
                                      <p:cBhvr>
                                        <p:cTn id="46" dur="1" fill="hold">
                                          <p:stCondLst>
                                            <p:cond delay="0"/>
                                          </p:stCondLst>
                                        </p:cTn>
                                        <p:tgtEl>
                                          <p:spTgt spid="90120"/>
                                        </p:tgtEl>
                                        <p:attrNameLst>
                                          <p:attrName>style.visibility</p:attrName>
                                        </p:attrNameLst>
                                      </p:cBhvr>
                                      <p:to>
                                        <p:strVal val="visible"/>
                                      </p:to>
                                    </p:set>
                                    <p:anim calcmode="lin" valueType="num">
                                      <p:cBhvr>
                                        <p:cTn id="47" dur="1000" fill="hold"/>
                                        <p:tgtEl>
                                          <p:spTgt spid="90120"/>
                                        </p:tgtEl>
                                        <p:attrNameLst>
                                          <p:attrName>ppt_w</p:attrName>
                                        </p:attrNameLst>
                                      </p:cBhvr>
                                      <p:tavLst>
                                        <p:tav tm="0">
                                          <p:val>
                                            <p:fltVal val="0"/>
                                          </p:val>
                                        </p:tav>
                                        <p:tav tm="100000">
                                          <p:val>
                                            <p:strVal val="#ppt_w"/>
                                          </p:val>
                                        </p:tav>
                                      </p:tavLst>
                                    </p:anim>
                                    <p:anim calcmode="lin" valueType="num">
                                      <p:cBhvr>
                                        <p:cTn id="48" dur="1000" fill="hold"/>
                                        <p:tgtEl>
                                          <p:spTgt spid="90120"/>
                                        </p:tgtEl>
                                        <p:attrNameLst>
                                          <p:attrName>ppt_h</p:attrName>
                                        </p:attrNameLst>
                                      </p:cBhvr>
                                      <p:tavLst>
                                        <p:tav tm="0">
                                          <p:val>
                                            <p:fltVal val="0"/>
                                          </p:val>
                                        </p:tav>
                                        <p:tav tm="100000">
                                          <p:val>
                                            <p:strVal val="#ppt_h"/>
                                          </p:val>
                                        </p:tav>
                                      </p:tavLst>
                                    </p:anim>
                                    <p:anim calcmode="lin" valueType="num">
                                      <p:cBhvr>
                                        <p:cTn id="49" dur="1000" fill="hold"/>
                                        <p:tgtEl>
                                          <p:spTgt spid="9012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90120"/>
                                        </p:tgtEl>
                                        <p:attrNameLst>
                                          <p:attrName>ppt_y</p:attrName>
                                        </p:attrNameLst>
                                      </p:cBhvr>
                                      <p:tavLst>
                                        <p:tav tm="0" fmla="#ppt_y+(sin(-2*pi*(1-$))*-#ppt_x+cos(-2*pi*(1-$))*(1-#ppt_y))*(1-$)">
                                          <p:val>
                                            <p:fltVal val="0"/>
                                          </p:val>
                                        </p:tav>
                                        <p:tav tm="100000">
                                          <p:val>
                                            <p:fltVal val="1"/>
                                          </p:val>
                                        </p:tav>
                                      </p:tavLst>
                                    </p:anim>
                                  </p:childTnLst>
                                </p:cTn>
                              </p:par>
                            </p:childTnLst>
                          </p:cTn>
                        </p:par>
                        <p:par>
                          <p:cTn id="51" fill="hold" nodeType="afterGroup">
                            <p:stCondLst>
                              <p:cond delay="6500"/>
                            </p:stCondLst>
                            <p:childTnLst>
                              <p:par>
                                <p:cTn id="52" presetID="15" presetClass="entr" presetSubtype="0" fill="hold" nodeType="afterEffect">
                                  <p:stCondLst>
                                    <p:cond delay="0"/>
                                  </p:stCondLst>
                                  <p:childTnLst>
                                    <p:set>
                                      <p:cBhvr>
                                        <p:cTn id="53" dur="1" fill="hold">
                                          <p:stCondLst>
                                            <p:cond delay="0"/>
                                          </p:stCondLst>
                                        </p:cTn>
                                        <p:tgtEl>
                                          <p:spTgt spid="90122"/>
                                        </p:tgtEl>
                                        <p:attrNameLst>
                                          <p:attrName>style.visibility</p:attrName>
                                        </p:attrNameLst>
                                      </p:cBhvr>
                                      <p:to>
                                        <p:strVal val="visible"/>
                                      </p:to>
                                    </p:set>
                                    <p:anim calcmode="lin" valueType="num">
                                      <p:cBhvr>
                                        <p:cTn id="54" dur="1000" fill="hold"/>
                                        <p:tgtEl>
                                          <p:spTgt spid="90122"/>
                                        </p:tgtEl>
                                        <p:attrNameLst>
                                          <p:attrName>ppt_w</p:attrName>
                                        </p:attrNameLst>
                                      </p:cBhvr>
                                      <p:tavLst>
                                        <p:tav tm="0">
                                          <p:val>
                                            <p:fltVal val="0"/>
                                          </p:val>
                                        </p:tav>
                                        <p:tav tm="100000">
                                          <p:val>
                                            <p:strVal val="#ppt_w"/>
                                          </p:val>
                                        </p:tav>
                                      </p:tavLst>
                                    </p:anim>
                                    <p:anim calcmode="lin" valueType="num">
                                      <p:cBhvr>
                                        <p:cTn id="55" dur="1000" fill="hold"/>
                                        <p:tgtEl>
                                          <p:spTgt spid="90122"/>
                                        </p:tgtEl>
                                        <p:attrNameLst>
                                          <p:attrName>ppt_h</p:attrName>
                                        </p:attrNameLst>
                                      </p:cBhvr>
                                      <p:tavLst>
                                        <p:tav tm="0">
                                          <p:val>
                                            <p:fltVal val="0"/>
                                          </p:val>
                                        </p:tav>
                                        <p:tav tm="100000">
                                          <p:val>
                                            <p:strVal val="#ppt_h"/>
                                          </p:val>
                                        </p:tav>
                                      </p:tavLst>
                                    </p:anim>
                                    <p:anim calcmode="lin" valueType="num">
                                      <p:cBhvr>
                                        <p:cTn id="56" dur="1000" fill="hold"/>
                                        <p:tgtEl>
                                          <p:spTgt spid="90122"/>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90122"/>
                                        </p:tgtEl>
                                        <p:attrNameLst>
                                          <p:attrName>ppt_y</p:attrName>
                                        </p:attrNameLst>
                                      </p:cBhvr>
                                      <p:tavLst>
                                        <p:tav tm="0" fmla="#ppt_y+(sin(-2*pi*(1-$))*-#ppt_x+cos(-2*pi*(1-$))*(1-#ppt_y))*(1-$)">
                                          <p:val>
                                            <p:fltVal val="0"/>
                                          </p:val>
                                        </p:tav>
                                        <p:tav tm="100000">
                                          <p:val>
                                            <p:fltVal val="1"/>
                                          </p:val>
                                        </p:tav>
                                      </p:tavLst>
                                    </p:anim>
                                  </p:childTnLst>
                                </p:cTn>
                              </p:par>
                            </p:childTnLst>
                          </p:cTn>
                        </p:par>
                        <p:par>
                          <p:cTn id="58" fill="hold" nodeType="afterGroup">
                            <p:stCondLst>
                              <p:cond delay="7500"/>
                            </p:stCondLst>
                            <p:childTnLst>
                              <p:par>
                                <p:cTn id="59" presetID="15" presetClass="entr" presetSubtype="0" fill="hold" nodeType="afterEffect">
                                  <p:stCondLst>
                                    <p:cond delay="0"/>
                                  </p:stCondLst>
                                  <p:childTnLst>
                                    <p:set>
                                      <p:cBhvr>
                                        <p:cTn id="60" dur="1" fill="hold">
                                          <p:stCondLst>
                                            <p:cond delay="0"/>
                                          </p:stCondLst>
                                        </p:cTn>
                                        <p:tgtEl>
                                          <p:spTgt spid="90123"/>
                                        </p:tgtEl>
                                        <p:attrNameLst>
                                          <p:attrName>style.visibility</p:attrName>
                                        </p:attrNameLst>
                                      </p:cBhvr>
                                      <p:to>
                                        <p:strVal val="visible"/>
                                      </p:to>
                                    </p:set>
                                    <p:anim calcmode="lin" valueType="num">
                                      <p:cBhvr>
                                        <p:cTn id="61" dur="1000" fill="hold"/>
                                        <p:tgtEl>
                                          <p:spTgt spid="90123"/>
                                        </p:tgtEl>
                                        <p:attrNameLst>
                                          <p:attrName>ppt_w</p:attrName>
                                        </p:attrNameLst>
                                      </p:cBhvr>
                                      <p:tavLst>
                                        <p:tav tm="0">
                                          <p:val>
                                            <p:fltVal val="0"/>
                                          </p:val>
                                        </p:tav>
                                        <p:tav tm="100000">
                                          <p:val>
                                            <p:strVal val="#ppt_w"/>
                                          </p:val>
                                        </p:tav>
                                      </p:tavLst>
                                    </p:anim>
                                    <p:anim calcmode="lin" valueType="num">
                                      <p:cBhvr>
                                        <p:cTn id="62" dur="1000" fill="hold"/>
                                        <p:tgtEl>
                                          <p:spTgt spid="90123"/>
                                        </p:tgtEl>
                                        <p:attrNameLst>
                                          <p:attrName>ppt_h</p:attrName>
                                        </p:attrNameLst>
                                      </p:cBhvr>
                                      <p:tavLst>
                                        <p:tav tm="0">
                                          <p:val>
                                            <p:fltVal val="0"/>
                                          </p:val>
                                        </p:tav>
                                        <p:tav tm="100000">
                                          <p:val>
                                            <p:strVal val="#ppt_h"/>
                                          </p:val>
                                        </p:tav>
                                      </p:tavLst>
                                    </p:anim>
                                    <p:anim calcmode="lin" valueType="num">
                                      <p:cBhvr>
                                        <p:cTn id="63" dur="1000" fill="hold"/>
                                        <p:tgtEl>
                                          <p:spTgt spid="90123"/>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90123"/>
                                        </p:tgtEl>
                                        <p:attrNameLst>
                                          <p:attrName>ppt_y</p:attrName>
                                        </p:attrNameLst>
                                      </p:cBhvr>
                                      <p:tavLst>
                                        <p:tav tm="0" fmla="#ppt_y+(sin(-2*pi*(1-$))*-#ppt_x+cos(-2*pi*(1-$))*(1-#ppt_y))*(1-$)">
                                          <p:val>
                                            <p:fltVal val="0"/>
                                          </p:val>
                                        </p:tav>
                                        <p:tav tm="100000">
                                          <p:val>
                                            <p:fltVal val="1"/>
                                          </p:val>
                                        </p:tav>
                                      </p:tavLst>
                                    </p:anim>
                                  </p:childTnLst>
                                </p:cTn>
                              </p:par>
                            </p:childTnLst>
                          </p:cTn>
                        </p:par>
                        <p:par>
                          <p:cTn id="65" fill="hold" nodeType="afterGroup">
                            <p:stCondLst>
                              <p:cond delay="8500"/>
                            </p:stCondLst>
                            <p:childTnLst>
                              <p:par>
                                <p:cTn id="66" presetID="15" presetClass="entr" presetSubtype="0" fill="hold" nodeType="afterEffect">
                                  <p:stCondLst>
                                    <p:cond delay="0"/>
                                  </p:stCondLst>
                                  <p:childTnLst>
                                    <p:set>
                                      <p:cBhvr>
                                        <p:cTn id="67" dur="1" fill="hold">
                                          <p:stCondLst>
                                            <p:cond delay="0"/>
                                          </p:stCondLst>
                                        </p:cTn>
                                        <p:tgtEl>
                                          <p:spTgt spid="90124"/>
                                        </p:tgtEl>
                                        <p:attrNameLst>
                                          <p:attrName>style.visibility</p:attrName>
                                        </p:attrNameLst>
                                      </p:cBhvr>
                                      <p:to>
                                        <p:strVal val="visible"/>
                                      </p:to>
                                    </p:set>
                                    <p:anim calcmode="lin" valueType="num">
                                      <p:cBhvr>
                                        <p:cTn id="68" dur="1000" fill="hold"/>
                                        <p:tgtEl>
                                          <p:spTgt spid="90124"/>
                                        </p:tgtEl>
                                        <p:attrNameLst>
                                          <p:attrName>ppt_w</p:attrName>
                                        </p:attrNameLst>
                                      </p:cBhvr>
                                      <p:tavLst>
                                        <p:tav tm="0">
                                          <p:val>
                                            <p:fltVal val="0"/>
                                          </p:val>
                                        </p:tav>
                                        <p:tav tm="100000">
                                          <p:val>
                                            <p:strVal val="#ppt_w"/>
                                          </p:val>
                                        </p:tav>
                                      </p:tavLst>
                                    </p:anim>
                                    <p:anim calcmode="lin" valueType="num">
                                      <p:cBhvr>
                                        <p:cTn id="69" dur="1000" fill="hold"/>
                                        <p:tgtEl>
                                          <p:spTgt spid="90124"/>
                                        </p:tgtEl>
                                        <p:attrNameLst>
                                          <p:attrName>ppt_h</p:attrName>
                                        </p:attrNameLst>
                                      </p:cBhvr>
                                      <p:tavLst>
                                        <p:tav tm="0">
                                          <p:val>
                                            <p:fltVal val="0"/>
                                          </p:val>
                                        </p:tav>
                                        <p:tav tm="100000">
                                          <p:val>
                                            <p:strVal val="#ppt_h"/>
                                          </p:val>
                                        </p:tav>
                                      </p:tavLst>
                                    </p:anim>
                                    <p:anim calcmode="lin" valueType="num">
                                      <p:cBhvr>
                                        <p:cTn id="70" dur="1000" fill="hold"/>
                                        <p:tgtEl>
                                          <p:spTgt spid="90124"/>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90124"/>
                                        </p:tgtEl>
                                        <p:attrNameLst>
                                          <p:attrName>ppt_y</p:attrName>
                                        </p:attrNameLst>
                                      </p:cBhvr>
                                      <p:tavLst>
                                        <p:tav tm="0" fmla="#ppt_y+(sin(-2*pi*(1-$))*-#ppt_x+cos(-2*pi*(1-$))*(1-#ppt_y))*(1-$)">
                                          <p:val>
                                            <p:fltVal val="0"/>
                                          </p:val>
                                        </p:tav>
                                        <p:tav tm="100000">
                                          <p:val>
                                            <p:fltVal val="1"/>
                                          </p:val>
                                        </p:tav>
                                      </p:tavLst>
                                    </p:anim>
                                  </p:childTnLst>
                                </p:cTn>
                              </p:par>
                            </p:childTnLst>
                          </p:cTn>
                        </p:par>
                        <p:par>
                          <p:cTn id="72" fill="hold" nodeType="afterGroup">
                            <p:stCondLst>
                              <p:cond delay="9500"/>
                            </p:stCondLst>
                            <p:childTnLst>
                              <p:par>
                                <p:cTn id="73" presetID="15" presetClass="entr" presetSubtype="0" fill="hold" grpId="0" nodeType="afterEffect">
                                  <p:stCondLst>
                                    <p:cond delay="0"/>
                                  </p:stCondLst>
                                  <p:childTnLst>
                                    <p:set>
                                      <p:cBhvr>
                                        <p:cTn id="74" dur="1" fill="hold">
                                          <p:stCondLst>
                                            <p:cond delay="0"/>
                                          </p:stCondLst>
                                        </p:cTn>
                                        <p:tgtEl>
                                          <p:spTgt spid="90127"/>
                                        </p:tgtEl>
                                        <p:attrNameLst>
                                          <p:attrName>style.visibility</p:attrName>
                                        </p:attrNameLst>
                                      </p:cBhvr>
                                      <p:to>
                                        <p:strVal val="visible"/>
                                      </p:to>
                                    </p:set>
                                    <p:anim calcmode="lin" valueType="num">
                                      <p:cBhvr>
                                        <p:cTn id="75" dur="1000" fill="hold"/>
                                        <p:tgtEl>
                                          <p:spTgt spid="90127"/>
                                        </p:tgtEl>
                                        <p:attrNameLst>
                                          <p:attrName>ppt_w</p:attrName>
                                        </p:attrNameLst>
                                      </p:cBhvr>
                                      <p:tavLst>
                                        <p:tav tm="0">
                                          <p:val>
                                            <p:fltVal val="0"/>
                                          </p:val>
                                        </p:tav>
                                        <p:tav tm="100000">
                                          <p:val>
                                            <p:strVal val="#ppt_w"/>
                                          </p:val>
                                        </p:tav>
                                      </p:tavLst>
                                    </p:anim>
                                    <p:anim calcmode="lin" valueType="num">
                                      <p:cBhvr>
                                        <p:cTn id="76" dur="1000" fill="hold"/>
                                        <p:tgtEl>
                                          <p:spTgt spid="90127"/>
                                        </p:tgtEl>
                                        <p:attrNameLst>
                                          <p:attrName>ppt_h</p:attrName>
                                        </p:attrNameLst>
                                      </p:cBhvr>
                                      <p:tavLst>
                                        <p:tav tm="0">
                                          <p:val>
                                            <p:fltVal val="0"/>
                                          </p:val>
                                        </p:tav>
                                        <p:tav tm="100000">
                                          <p:val>
                                            <p:strVal val="#ppt_h"/>
                                          </p:val>
                                        </p:tav>
                                      </p:tavLst>
                                    </p:anim>
                                    <p:anim calcmode="lin" valueType="num">
                                      <p:cBhvr>
                                        <p:cTn id="77" dur="1000" fill="hold"/>
                                        <p:tgtEl>
                                          <p:spTgt spid="90127"/>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901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autoUpdateAnimBg="0"/>
      <p:bldP spid="90125" grpId="0" autoUpdateAnimBg="0"/>
      <p:bldP spid="901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838200" y="358140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200"/>
              <a:t>One dollar is equal to 10 dimes</a:t>
            </a:r>
            <a:r>
              <a:rPr lang="en-US" sz="3600"/>
              <a:t>.</a:t>
            </a:r>
          </a:p>
        </p:txBody>
      </p:sp>
      <p:sp>
        <p:nvSpPr>
          <p:cNvPr id="91139" name="Rectangle 3"/>
          <p:cNvSpPr>
            <a:spLocks noChangeArrowheads="1"/>
          </p:cNvSpPr>
          <p:nvPr/>
        </p:nvSpPr>
        <p:spPr bwMode="auto">
          <a:xfrm>
            <a:off x="914400" y="2133600"/>
            <a:ext cx="71628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pPr>
            <a:r>
              <a:rPr lang="en-US" sz="3200"/>
              <a:t>It takes 10 dimes to make 1 dollar, so a dime is </a:t>
            </a:r>
            <a:r>
              <a:rPr lang="en-US" sz="3200" b="1">
                <a:solidFill>
                  <a:srgbClr val="FF0000"/>
                </a:solidFill>
              </a:rPr>
              <a:t>one-tenth</a:t>
            </a:r>
            <a:r>
              <a:rPr lang="en-US" sz="3200"/>
              <a:t> of a dollar.</a:t>
            </a:r>
          </a:p>
        </p:txBody>
      </p:sp>
      <p:pic>
        <p:nvPicPr>
          <p:cNvPr id="91140" name="Picture 4" descr="C:\My Documents\1_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09600"/>
            <a:ext cx="3733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5" descr="C:\My Documents\10.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48006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6" descr="C:\My Documents\10.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5638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7" descr="C:\My Documents\10.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48006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Picture 8" descr="C:\My Documents\10.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4600" y="5638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5" name="Picture 9" descr="C:\My Documents\10.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48006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6" name="Picture 10" descr="C:\My Documents\10.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5638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7" name="Picture 11" descr="C:\My Documents\10.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48006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8" name="Picture 12" descr="C:\My Documents\10.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7800" y="5638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9" name="Picture 13" descr="C:\My Documents\10.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48006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0" name="Picture 14" descr="C:\My Documents\10.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5638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AutoShape 16" descr="Bouquet">
            <a:hlinkClick r:id="rId4"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5"/>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2" name="AutoShape 17" descr="Bouquet">
            <a:hlinkClick r:id="rId6"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5"/>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1000"/>
                                  </p:stCondLst>
                                  <p:childTnLst>
                                    <p:set>
                                      <p:cBhvr>
                                        <p:cTn id="6" dur="1" fill="hold">
                                          <p:stCondLst>
                                            <p:cond delay="0"/>
                                          </p:stCondLst>
                                        </p:cTn>
                                        <p:tgtEl>
                                          <p:spTgt spid="91138"/>
                                        </p:tgtEl>
                                        <p:attrNameLst>
                                          <p:attrName>style.visibility</p:attrName>
                                        </p:attrNameLst>
                                      </p:cBhvr>
                                      <p:to>
                                        <p:strVal val="visible"/>
                                      </p:to>
                                    </p:set>
                                    <p:anim calcmode="lin" valueType="num">
                                      <p:cBhvr additive="base">
                                        <p:cTn id="7" dur="500" fill="hold"/>
                                        <p:tgtEl>
                                          <p:spTgt spid="91138"/>
                                        </p:tgtEl>
                                        <p:attrNameLst>
                                          <p:attrName>ppt_x</p:attrName>
                                        </p:attrNameLst>
                                      </p:cBhvr>
                                      <p:tavLst>
                                        <p:tav tm="0">
                                          <p:val>
                                            <p:strVal val="1+#ppt_w/2"/>
                                          </p:val>
                                        </p:tav>
                                        <p:tav tm="100000">
                                          <p:val>
                                            <p:strVal val="#ppt_x"/>
                                          </p:val>
                                        </p:tav>
                                      </p:tavLst>
                                    </p:anim>
                                    <p:anim calcmode="lin" valueType="num">
                                      <p:cBhvr additive="base">
                                        <p:cTn id="8" dur="500" fill="hold"/>
                                        <p:tgtEl>
                                          <p:spTgt spid="9113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2" presetClass="entr" presetSubtype="3" fill="hold" nodeType="afterEffect">
                                  <p:stCondLst>
                                    <p:cond delay="1000"/>
                                  </p:stCondLst>
                                  <p:childTnLst>
                                    <p:set>
                                      <p:cBhvr>
                                        <p:cTn id="11" dur="1" fill="hold">
                                          <p:stCondLst>
                                            <p:cond delay="0"/>
                                          </p:stCondLst>
                                        </p:cTn>
                                        <p:tgtEl>
                                          <p:spTgt spid="91140"/>
                                        </p:tgtEl>
                                        <p:attrNameLst>
                                          <p:attrName>style.visibility</p:attrName>
                                        </p:attrNameLst>
                                      </p:cBhvr>
                                      <p:to>
                                        <p:strVal val="visible"/>
                                      </p:to>
                                    </p:set>
                                    <p:anim calcmode="lin" valueType="num">
                                      <p:cBhvr additive="base">
                                        <p:cTn id="12" dur="500" fill="hold"/>
                                        <p:tgtEl>
                                          <p:spTgt spid="91140"/>
                                        </p:tgtEl>
                                        <p:attrNameLst>
                                          <p:attrName>ppt_x</p:attrName>
                                        </p:attrNameLst>
                                      </p:cBhvr>
                                      <p:tavLst>
                                        <p:tav tm="0">
                                          <p:val>
                                            <p:strVal val="1+#ppt_w/2"/>
                                          </p:val>
                                        </p:tav>
                                        <p:tav tm="100000">
                                          <p:val>
                                            <p:strVal val="#ppt_x"/>
                                          </p:val>
                                        </p:tav>
                                      </p:tavLst>
                                    </p:anim>
                                    <p:anim calcmode="lin" valueType="num">
                                      <p:cBhvr additive="base">
                                        <p:cTn id="13" dur="500" fill="hold"/>
                                        <p:tgtEl>
                                          <p:spTgt spid="91140"/>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3000"/>
                            </p:stCondLst>
                            <p:childTnLst>
                              <p:par>
                                <p:cTn id="15" presetID="2" presetClass="entr" presetSubtype="3" fill="hold" nodeType="afterEffect">
                                  <p:stCondLst>
                                    <p:cond delay="0"/>
                                  </p:stCondLst>
                                  <p:childTnLst>
                                    <p:set>
                                      <p:cBhvr>
                                        <p:cTn id="16" dur="1" fill="hold">
                                          <p:stCondLst>
                                            <p:cond delay="0"/>
                                          </p:stCondLst>
                                        </p:cTn>
                                        <p:tgtEl>
                                          <p:spTgt spid="91141"/>
                                        </p:tgtEl>
                                        <p:attrNameLst>
                                          <p:attrName>style.visibility</p:attrName>
                                        </p:attrNameLst>
                                      </p:cBhvr>
                                      <p:to>
                                        <p:strVal val="visible"/>
                                      </p:to>
                                    </p:set>
                                    <p:anim calcmode="lin" valueType="num">
                                      <p:cBhvr additive="base">
                                        <p:cTn id="17" dur="500" fill="hold"/>
                                        <p:tgtEl>
                                          <p:spTgt spid="91141"/>
                                        </p:tgtEl>
                                        <p:attrNameLst>
                                          <p:attrName>ppt_x</p:attrName>
                                        </p:attrNameLst>
                                      </p:cBhvr>
                                      <p:tavLst>
                                        <p:tav tm="0">
                                          <p:val>
                                            <p:strVal val="1+#ppt_w/2"/>
                                          </p:val>
                                        </p:tav>
                                        <p:tav tm="100000">
                                          <p:val>
                                            <p:strVal val="#ppt_x"/>
                                          </p:val>
                                        </p:tav>
                                      </p:tavLst>
                                    </p:anim>
                                    <p:anim calcmode="lin" valueType="num">
                                      <p:cBhvr additive="base">
                                        <p:cTn id="18" dur="500" fill="hold"/>
                                        <p:tgtEl>
                                          <p:spTgt spid="91141"/>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3" fill="hold" nodeType="afterEffect">
                                  <p:stCondLst>
                                    <p:cond delay="0"/>
                                  </p:stCondLst>
                                  <p:childTnLst>
                                    <p:set>
                                      <p:cBhvr>
                                        <p:cTn id="21" dur="1" fill="hold">
                                          <p:stCondLst>
                                            <p:cond delay="0"/>
                                          </p:stCondLst>
                                        </p:cTn>
                                        <p:tgtEl>
                                          <p:spTgt spid="91142"/>
                                        </p:tgtEl>
                                        <p:attrNameLst>
                                          <p:attrName>style.visibility</p:attrName>
                                        </p:attrNameLst>
                                      </p:cBhvr>
                                      <p:to>
                                        <p:strVal val="visible"/>
                                      </p:to>
                                    </p:set>
                                    <p:anim calcmode="lin" valueType="num">
                                      <p:cBhvr additive="base">
                                        <p:cTn id="22" dur="500" fill="hold"/>
                                        <p:tgtEl>
                                          <p:spTgt spid="91142"/>
                                        </p:tgtEl>
                                        <p:attrNameLst>
                                          <p:attrName>ppt_x</p:attrName>
                                        </p:attrNameLst>
                                      </p:cBhvr>
                                      <p:tavLst>
                                        <p:tav tm="0">
                                          <p:val>
                                            <p:strVal val="1+#ppt_w/2"/>
                                          </p:val>
                                        </p:tav>
                                        <p:tav tm="100000">
                                          <p:val>
                                            <p:strVal val="#ppt_x"/>
                                          </p:val>
                                        </p:tav>
                                      </p:tavLst>
                                    </p:anim>
                                    <p:anim calcmode="lin" valueType="num">
                                      <p:cBhvr additive="base">
                                        <p:cTn id="23" dur="500" fill="hold"/>
                                        <p:tgtEl>
                                          <p:spTgt spid="91142"/>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4000"/>
                            </p:stCondLst>
                            <p:childTnLst>
                              <p:par>
                                <p:cTn id="25" presetID="2" presetClass="entr" presetSubtype="3" fill="hold" nodeType="afterEffect">
                                  <p:stCondLst>
                                    <p:cond delay="0"/>
                                  </p:stCondLst>
                                  <p:childTnLst>
                                    <p:set>
                                      <p:cBhvr>
                                        <p:cTn id="26" dur="1" fill="hold">
                                          <p:stCondLst>
                                            <p:cond delay="0"/>
                                          </p:stCondLst>
                                        </p:cTn>
                                        <p:tgtEl>
                                          <p:spTgt spid="91143"/>
                                        </p:tgtEl>
                                        <p:attrNameLst>
                                          <p:attrName>style.visibility</p:attrName>
                                        </p:attrNameLst>
                                      </p:cBhvr>
                                      <p:to>
                                        <p:strVal val="visible"/>
                                      </p:to>
                                    </p:set>
                                    <p:anim calcmode="lin" valueType="num">
                                      <p:cBhvr additive="base">
                                        <p:cTn id="27" dur="500" fill="hold"/>
                                        <p:tgtEl>
                                          <p:spTgt spid="91143"/>
                                        </p:tgtEl>
                                        <p:attrNameLst>
                                          <p:attrName>ppt_x</p:attrName>
                                        </p:attrNameLst>
                                      </p:cBhvr>
                                      <p:tavLst>
                                        <p:tav tm="0">
                                          <p:val>
                                            <p:strVal val="1+#ppt_w/2"/>
                                          </p:val>
                                        </p:tav>
                                        <p:tav tm="100000">
                                          <p:val>
                                            <p:strVal val="#ppt_x"/>
                                          </p:val>
                                        </p:tav>
                                      </p:tavLst>
                                    </p:anim>
                                    <p:anim calcmode="lin" valueType="num">
                                      <p:cBhvr additive="base">
                                        <p:cTn id="28" dur="500" fill="hold"/>
                                        <p:tgtEl>
                                          <p:spTgt spid="91143"/>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4500"/>
                            </p:stCondLst>
                            <p:childTnLst>
                              <p:par>
                                <p:cTn id="30" presetID="2" presetClass="entr" presetSubtype="3" fill="hold" nodeType="afterEffect">
                                  <p:stCondLst>
                                    <p:cond delay="0"/>
                                  </p:stCondLst>
                                  <p:childTnLst>
                                    <p:set>
                                      <p:cBhvr>
                                        <p:cTn id="31" dur="1" fill="hold">
                                          <p:stCondLst>
                                            <p:cond delay="0"/>
                                          </p:stCondLst>
                                        </p:cTn>
                                        <p:tgtEl>
                                          <p:spTgt spid="91144"/>
                                        </p:tgtEl>
                                        <p:attrNameLst>
                                          <p:attrName>style.visibility</p:attrName>
                                        </p:attrNameLst>
                                      </p:cBhvr>
                                      <p:to>
                                        <p:strVal val="visible"/>
                                      </p:to>
                                    </p:set>
                                    <p:anim calcmode="lin" valueType="num">
                                      <p:cBhvr additive="base">
                                        <p:cTn id="32" dur="500" fill="hold"/>
                                        <p:tgtEl>
                                          <p:spTgt spid="91144"/>
                                        </p:tgtEl>
                                        <p:attrNameLst>
                                          <p:attrName>ppt_x</p:attrName>
                                        </p:attrNameLst>
                                      </p:cBhvr>
                                      <p:tavLst>
                                        <p:tav tm="0">
                                          <p:val>
                                            <p:strVal val="1+#ppt_w/2"/>
                                          </p:val>
                                        </p:tav>
                                        <p:tav tm="100000">
                                          <p:val>
                                            <p:strVal val="#ppt_x"/>
                                          </p:val>
                                        </p:tav>
                                      </p:tavLst>
                                    </p:anim>
                                    <p:anim calcmode="lin" valueType="num">
                                      <p:cBhvr additive="base">
                                        <p:cTn id="33" dur="500" fill="hold"/>
                                        <p:tgtEl>
                                          <p:spTgt spid="91144"/>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5000"/>
                            </p:stCondLst>
                            <p:childTnLst>
                              <p:par>
                                <p:cTn id="35" presetID="2" presetClass="entr" presetSubtype="3" fill="hold" nodeType="afterEffect">
                                  <p:stCondLst>
                                    <p:cond delay="0"/>
                                  </p:stCondLst>
                                  <p:childTnLst>
                                    <p:set>
                                      <p:cBhvr>
                                        <p:cTn id="36" dur="1" fill="hold">
                                          <p:stCondLst>
                                            <p:cond delay="0"/>
                                          </p:stCondLst>
                                        </p:cTn>
                                        <p:tgtEl>
                                          <p:spTgt spid="91145"/>
                                        </p:tgtEl>
                                        <p:attrNameLst>
                                          <p:attrName>style.visibility</p:attrName>
                                        </p:attrNameLst>
                                      </p:cBhvr>
                                      <p:to>
                                        <p:strVal val="visible"/>
                                      </p:to>
                                    </p:set>
                                    <p:anim calcmode="lin" valueType="num">
                                      <p:cBhvr additive="base">
                                        <p:cTn id="37" dur="500" fill="hold"/>
                                        <p:tgtEl>
                                          <p:spTgt spid="91145"/>
                                        </p:tgtEl>
                                        <p:attrNameLst>
                                          <p:attrName>ppt_x</p:attrName>
                                        </p:attrNameLst>
                                      </p:cBhvr>
                                      <p:tavLst>
                                        <p:tav tm="0">
                                          <p:val>
                                            <p:strVal val="1+#ppt_w/2"/>
                                          </p:val>
                                        </p:tav>
                                        <p:tav tm="100000">
                                          <p:val>
                                            <p:strVal val="#ppt_x"/>
                                          </p:val>
                                        </p:tav>
                                      </p:tavLst>
                                    </p:anim>
                                    <p:anim calcmode="lin" valueType="num">
                                      <p:cBhvr additive="base">
                                        <p:cTn id="38" dur="500" fill="hold"/>
                                        <p:tgtEl>
                                          <p:spTgt spid="91145"/>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5500"/>
                            </p:stCondLst>
                            <p:childTnLst>
                              <p:par>
                                <p:cTn id="40" presetID="2" presetClass="entr" presetSubtype="3" fill="hold" nodeType="afterEffect">
                                  <p:stCondLst>
                                    <p:cond delay="0"/>
                                  </p:stCondLst>
                                  <p:childTnLst>
                                    <p:set>
                                      <p:cBhvr>
                                        <p:cTn id="41" dur="1" fill="hold">
                                          <p:stCondLst>
                                            <p:cond delay="0"/>
                                          </p:stCondLst>
                                        </p:cTn>
                                        <p:tgtEl>
                                          <p:spTgt spid="91146"/>
                                        </p:tgtEl>
                                        <p:attrNameLst>
                                          <p:attrName>style.visibility</p:attrName>
                                        </p:attrNameLst>
                                      </p:cBhvr>
                                      <p:to>
                                        <p:strVal val="visible"/>
                                      </p:to>
                                    </p:set>
                                    <p:anim calcmode="lin" valueType="num">
                                      <p:cBhvr additive="base">
                                        <p:cTn id="42" dur="500" fill="hold"/>
                                        <p:tgtEl>
                                          <p:spTgt spid="91146"/>
                                        </p:tgtEl>
                                        <p:attrNameLst>
                                          <p:attrName>ppt_x</p:attrName>
                                        </p:attrNameLst>
                                      </p:cBhvr>
                                      <p:tavLst>
                                        <p:tav tm="0">
                                          <p:val>
                                            <p:strVal val="1+#ppt_w/2"/>
                                          </p:val>
                                        </p:tav>
                                        <p:tav tm="100000">
                                          <p:val>
                                            <p:strVal val="#ppt_x"/>
                                          </p:val>
                                        </p:tav>
                                      </p:tavLst>
                                    </p:anim>
                                    <p:anim calcmode="lin" valueType="num">
                                      <p:cBhvr additive="base">
                                        <p:cTn id="43" dur="500" fill="hold"/>
                                        <p:tgtEl>
                                          <p:spTgt spid="91146"/>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6000"/>
                            </p:stCondLst>
                            <p:childTnLst>
                              <p:par>
                                <p:cTn id="45" presetID="2" presetClass="entr" presetSubtype="3" fill="hold" nodeType="afterEffect">
                                  <p:stCondLst>
                                    <p:cond delay="0"/>
                                  </p:stCondLst>
                                  <p:childTnLst>
                                    <p:set>
                                      <p:cBhvr>
                                        <p:cTn id="46" dur="1" fill="hold">
                                          <p:stCondLst>
                                            <p:cond delay="0"/>
                                          </p:stCondLst>
                                        </p:cTn>
                                        <p:tgtEl>
                                          <p:spTgt spid="91147"/>
                                        </p:tgtEl>
                                        <p:attrNameLst>
                                          <p:attrName>style.visibility</p:attrName>
                                        </p:attrNameLst>
                                      </p:cBhvr>
                                      <p:to>
                                        <p:strVal val="visible"/>
                                      </p:to>
                                    </p:set>
                                    <p:anim calcmode="lin" valueType="num">
                                      <p:cBhvr additive="base">
                                        <p:cTn id="47" dur="500" fill="hold"/>
                                        <p:tgtEl>
                                          <p:spTgt spid="91147"/>
                                        </p:tgtEl>
                                        <p:attrNameLst>
                                          <p:attrName>ppt_x</p:attrName>
                                        </p:attrNameLst>
                                      </p:cBhvr>
                                      <p:tavLst>
                                        <p:tav tm="0">
                                          <p:val>
                                            <p:strVal val="1+#ppt_w/2"/>
                                          </p:val>
                                        </p:tav>
                                        <p:tav tm="100000">
                                          <p:val>
                                            <p:strVal val="#ppt_x"/>
                                          </p:val>
                                        </p:tav>
                                      </p:tavLst>
                                    </p:anim>
                                    <p:anim calcmode="lin" valueType="num">
                                      <p:cBhvr additive="base">
                                        <p:cTn id="48" dur="500" fill="hold"/>
                                        <p:tgtEl>
                                          <p:spTgt spid="91147"/>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6500"/>
                            </p:stCondLst>
                            <p:childTnLst>
                              <p:par>
                                <p:cTn id="50" presetID="2" presetClass="entr" presetSubtype="3" fill="hold" nodeType="afterEffect">
                                  <p:stCondLst>
                                    <p:cond delay="0"/>
                                  </p:stCondLst>
                                  <p:childTnLst>
                                    <p:set>
                                      <p:cBhvr>
                                        <p:cTn id="51" dur="1" fill="hold">
                                          <p:stCondLst>
                                            <p:cond delay="0"/>
                                          </p:stCondLst>
                                        </p:cTn>
                                        <p:tgtEl>
                                          <p:spTgt spid="91148"/>
                                        </p:tgtEl>
                                        <p:attrNameLst>
                                          <p:attrName>style.visibility</p:attrName>
                                        </p:attrNameLst>
                                      </p:cBhvr>
                                      <p:to>
                                        <p:strVal val="visible"/>
                                      </p:to>
                                    </p:set>
                                    <p:anim calcmode="lin" valueType="num">
                                      <p:cBhvr additive="base">
                                        <p:cTn id="52" dur="500" fill="hold"/>
                                        <p:tgtEl>
                                          <p:spTgt spid="91148"/>
                                        </p:tgtEl>
                                        <p:attrNameLst>
                                          <p:attrName>ppt_x</p:attrName>
                                        </p:attrNameLst>
                                      </p:cBhvr>
                                      <p:tavLst>
                                        <p:tav tm="0">
                                          <p:val>
                                            <p:strVal val="1+#ppt_w/2"/>
                                          </p:val>
                                        </p:tav>
                                        <p:tav tm="100000">
                                          <p:val>
                                            <p:strVal val="#ppt_x"/>
                                          </p:val>
                                        </p:tav>
                                      </p:tavLst>
                                    </p:anim>
                                    <p:anim calcmode="lin" valueType="num">
                                      <p:cBhvr additive="base">
                                        <p:cTn id="53" dur="500" fill="hold"/>
                                        <p:tgtEl>
                                          <p:spTgt spid="91148"/>
                                        </p:tgtEl>
                                        <p:attrNameLst>
                                          <p:attrName>ppt_y</p:attrName>
                                        </p:attrNameLst>
                                      </p:cBhvr>
                                      <p:tavLst>
                                        <p:tav tm="0">
                                          <p:val>
                                            <p:strVal val="0-#ppt_h/2"/>
                                          </p:val>
                                        </p:tav>
                                        <p:tav tm="100000">
                                          <p:val>
                                            <p:strVal val="#ppt_y"/>
                                          </p:val>
                                        </p:tav>
                                      </p:tavLst>
                                    </p:anim>
                                  </p:childTnLst>
                                </p:cTn>
                              </p:par>
                            </p:childTnLst>
                          </p:cTn>
                        </p:par>
                        <p:par>
                          <p:cTn id="54" fill="hold" nodeType="afterGroup">
                            <p:stCondLst>
                              <p:cond delay="7000"/>
                            </p:stCondLst>
                            <p:childTnLst>
                              <p:par>
                                <p:cTn id="55" presetID="2" presetClass="entr" presetSubtype="3" fill="hold" nodeType="afterEffect">
                                  <p:stCondLst>
                                    <p:cond delay="0"/>
                                  </p:stCondLst>
                                  <p:childTnLst>
                                    <p:set>
                                      <p:cBhvr>
                                        <p:cTn id="56" dur="1" fill="hold">
                                          <p:stCondLst>
                                            <p:cond delay="0"/>
                                          </p:stCondLst>
                                        </p:cTn>
                                        <p:tgtEl>
                                          <p:spTgt spid="91149"/>
                                        </p:tgtEl>
                                        <p:attrNameLst>
                                          <p:attrName>style.visibility</p:attrName>
                                        </p:attrNameLst>
                                      </p:cBhvr>
                                      <p:to>
                                        <p:strVal val="visible"/>
                                      </p:to>
                                    </p:set>
                                    <p:anim calcmode="lin" valueType="num">
                                      <p:cBhvr additive="base">
                                        <p:cTn id="57" dur="500" fill="hold"/>
                                        <p:tgtEl>
                                          <p:spTgt spid="91149"/>
                                        </p:tgtEl>
                                        <p:attrNameLst>
                                          <p:attrName>ppt_x</p:attrName>
                                        </p:attrNameLst>
                                      </p:cBhvr>
                                      <p:tavLst>
                                        <p:tav tm="0">
                                          <p:val>
                                            <p:strVal val="1+#ppt_w/2"/>
                                          </p:val>
                                        </p:tav>
                                        <p:tav tm="100000">
                                          <p:val>
                                            <p:strVal val="#ppt_x"/>
                                          </p:val>
                                        </p:tav>
                                      </p:tavLst>
                                    </p:anim>
                                    <p:anim calcmode="lin" valueType="num">
                                      <p:cBhvr additive="base">
                                        <p:cTn id="58" dur="500" fill="hold"/>
                                        <p:tgtEl>
                                          <p:spTgt spid="91149"/>
                                        </p:tgtEl>
                                        <p:attrNameLst>
                                          <p:attrName>ppt_y</p:attrName>
                                        </p:attrNameLst>
                                      </p:cBhvr>
                                      <p:tavLst>
                                        <p:tav tm="0">
                                          <p:val>
                                            <p:strVal val="0-#ppt_h/2"/>
                                          </p:val>
                                        </p:tav>
                                        <p:tav tm="100000">
                                          <p:val>
                                            <p:strVal val="#ppt_y"/>
                                          </p:val>
                                        </p:tav>
                                      </p:tavLst>
                                    </p:anim>
                                  </p:childTnLst>
                                </p:cTn>
                              </p:par>
                            </p:childTnLst>
                          </p:cTn>
                        </p:par>
                        <p:par>
                          <p:cTn id="59" fill="hold" nodeType="afterGroup">
                            <p:stCondLst>
                              <p:cond delay="7500"/>
                            </p:stCondLst>
                            <p:childTnLst>
                              <p:par>
                                <p:cTn id="60" presetID="2" presetClass="entr" presetSubtype="3" fill="hold" nodeType="afterEffect">
                                  <p:stCondLst>
                                    <p:cond delay="0"/>
                                  </p:stCondLst>
                                  <p:childTnLst>
                                    <p:set>
                                      <p:cBhvr>
                                        <p:cTn id="61" dur="1" fill="hold">
                                          <p:stCondLst>
                                            <p:cond delay="0"/>
                                          </p:stCondLst>
                                        </p:cTn>
                                        <p:tgtEl>
                                          <p:spTgt spid="91150"/>
                                        </p:tgtEl>
                                        <p:attrNameLst>
                                          <p:attrName>style.visibility</p:attrName>
                                        </p:attrNameLst>
                                      </p:cBhvr>
                                      <p:to>
                                        <p:strVal val="visible"/>
                                      </p:to>
                                    </p:set>
                                    <p:anim calcmode="lin" valueType="num">
                                      <p:cBhvr additive="base">
                                        <p:cTn id="62" dur="500" fill="hold"/>
                                        <p:tgtEl>
                                          <p:spTgt spid="91150"/>
                                        </p:tgtEl>
                                        <p:attrNameLst>
                                          <p:attrName>ppt_x</p:attrName>
                                        </p:attrNameLst>
                                      </p:cBhvr>
                                      <p:tavLst>
                                        <p:tav tm="0">
                                          <p:val>
                                            <p:strVal val="1+#ppt_w/2"/>
                                          </p:val>
                                        </p:tav>
                                        <p:tav tm="100000">
                                          <p:val>
                                            <p:strVal val="#ppt_x"/>
                                          </p:val>
                                        </p:tav>
                                      </p:tavLst>
                                    </p:anim>
                                    <p:anim calcmode="lin" valueType="num">
                                      <p:cBhvr additive="base">
                                        <p:cTn id="63" dur="500" fill="hold"/>
                                        <p:tgtEl>
                                          <p:spTgt spid="91150"/>
                                        </p:tgtEl>
                                        <p:attrNameLst>
                                          <p:attrName>ppt_y</p:attrName>
                                        </p:attrNameLst>
                                      </p:cBhvr>
                                      <p:tavLst>
                                        <p:tav tm="0">
                                          <p:val>
                                            <p:strVal val="0-#ppt_h/2"/>
                                          </p:val>
                                        </p:tav>
                                        <p:tav tm="100000">
                                          <p:val>
                                            <p:strVal val="#ppt_y"/>
                                          </p:val>
                                        </p:tav>
                                      </p:tavLst>
                                    </p:anim>
                                  </p:childTnLst>
                                </p:cTn>
                              </p:par>
                            </p:childTnLst>
                          </p:cTn>
                        </p:par>
                        <p:par>
                          <p:cTn id="64" fill="hold" nodeType="afterGroup">
                            <p:stCondLst>
                              <p:cond delay="8000"/>
                            </p:stCondLst>
                            <p:childTnLst>
                              <p:par>
                                <p:cTn id="65" presetID="2" presetClass="entr" presetSubtype="3" fill="hold" grpId="0" nodeType="afterEffect">
                                  <p:stCondLst>
                                    <p:cond delay="0"/>
                                  </p:stCondLst>
                                  <p:childTnLst>
                                    <p:set>
                                      <p:cBhvr>
                                        <p:cTn id="66" dur="1" fill="hold">
                                          <p:stCondLst>
                                            <p:cond delay="0"/>
                                          </p:stCondLst>
                                        </p:cTn>
                                        <p:tgtEl>
                                          <p:spTgt spid="91139"/>
                                        </p:tgtEl>
                                        <p:attrNameLst>
                                          <p:attrName>style.visibility</p:attrName>
                                        </p:attrNameLst>
                                      </p:cBhvr>
                                      <p:to>
                                        <p:strVal val="visible"/>
                                      </p:to>
                                    </p:set>
                                    <p:anim calcmode="lin" valueType="num">
                                      <p:cBhvr additive="base">
                                        <p:cTn id="67" dur="500" fill="hold"/>
                                        <p:tgtEl>
                                          <p:spTgt spid="91139"/>
                                        </p:tgtEl>
                                        <p:attrNameLst>
                                          <p:attrName>ppt_x</p:attrName>
                                        </p:attrNameLst>
                                      </p:cBhvr>
                                      <p:tavLst>
                                        <p:tav tm="0">
                                          <p:val>
                                            <p:strVal val="1+#ppt_w/2"/>
                                          </p:val>
                                        </p:tav>
                                        <p:tav tm="100000">
                                          <p:val>
                                            <p:strVal val="#ppt_x"/>
                                          </p:val>
                                        </p:tav>
                                      </p:tavLst>
                                    </p:anim>
                                    <p:anim calcmode="lin" valueType="num">
                                      <p:cBhvr additive="base">
                                        <p:cTn id="68" dur="500" fill="hold"/>
                                        <p:tgtEl>
                                          <p:spTgt spid="911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utoUpdateAnimBg="0"/>
      <p:bldP spid="9113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371600" y="3429000"/>
            <a:ext cx="701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endParaRPr lang="en-US" sz="3600"/>
          </a:p>
        </p:txBody>
      </p:sp>
      <p:sp>
        <p:nvSpPr>
          <p:cNvPr id="20483" name="Rectangle 3"/>
          <p:cNvSpPr>
            <a:spLocks noChangeArrowheads="1"/>
          </p:cNvSpPr>
          <p:nvPr/>
        </p:nvSpPr>
        <p:spPr bwMode="auto">
          <a:xfrm>
            <a:off x="914400" y="3505200"/>
            <a:ext cx="6931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3600"/>
              <a:t>One dime is equal to 10 pennies.</a:t>
            </a:r>
            <a:endParaRPr lang="en-US" sz="1400"/>
          </a:p>
        </p:txBody>
      </p:sp>
      <p:sp>
        <p:nvSpPr>
          <p:cNvPr id="92164" name="Text Box 4"/>
          <p:cNvSpPr txBox="1">
            <a:spLocks noChangeArrowheads="1"/>
          </p:cNvSpPr>
          <p:nvPr/>
        </p:nvSpPr>
        <p:spPr bwMode="auto">
          <a:xfrm>
            <a:off x="4800600" y="838200"/>
            <a:ext cx="3352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t>It takes 100 pennies to make a dollar, so each penny is equal to </a:t>
            </a:r>
            <a:r>
              <a:rPr lang="en-US" b="1"/>
              <a:t>one-hundredth</a:t>
            </a:r>
            <a:r>
              <a:rPr lang="en-US"/>
              <a:t> of a dollar</a:t>
            </a:r>
            <a:r>
              <a:rPr lang="en-US" sz="1600"/>
              <a:t>.</a:t>
            </a:r>
          </a:p>
        </p:txBody>
      </p:sp>
      <p:pic>
        <p:nvPicPr>
          <p:cNvPr id="92165" name="Picture 5" descr="C:\My Documents\10.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5334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6" descr="C:\My Documents\01.bmp"/>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905000" y="47244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7" descr="C:\My Documents\01.bmp"/>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219200" y="54864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8" descr="C:\My Documents\01.bmp"/>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3200400" y="47244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9" name="Picture 9" descr="C:\My Documents\01.bmp"/>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2590800" y="55626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0" name="Picture 10" descr="C:\My Documents\01.bmp"/>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3886200" y="55626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1" name="Picture 11" descr="C:\My Documents\01.bmp"/>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7467600" y="47244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2" name="Picture 12" descr="C:\My Documents\01.bmp"/>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334000" y="55626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3" name="Picture 13" descr="C:\My Documents\01.bmp"/>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6705600" y="55626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4" name="Picture 14" descr="C:\My Documents\01.bmp"/>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6019800" y="47244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5" name="Picture 15" descr="C:\My Documents\01.bmp"/>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4648200" y="47244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AutoShape 17" descr="Bouquet">
            <a:hlinkClick r:id="rId4" action="ppaction://hlinksldjump" highlightClick="1"/>
          </p:cNvPr>
          <p:cNvSpPr>
            <a:spLocks noChangeArrowheads="1"/>
          </p:cNvSpPr>
          <p:nvPr/>
        </p:nvSpPr>
        <p:spPr bwMode="auto">
          <a:xfrm>
            <a:off x="8305800" y="6172200"/>
            <a:ext cx="685800" cy="381000"/>
          </a:xfrm>
          <a:prstGeom prst="actionButtonForwardNext">
            <a:avLst/>
          </a:prstGeom>
          <a:blipFill dpi="0" rotWithShape="0">
            <a:blip r:embed="rId5"/>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7" name="AutoShape 18" descr="Bouquet">
            <a:hlinkClick r:id="rId6" action="ppaction://hlinksldjump" highlightClick="1"/>
          </p:cNvPr>
          <p:cNvSpPr>
            <a:spLocks noChangeArrowheads="1"/>
          </p:cNvSpPr>
          <p:nvPr/>
        </p:nvSpPr>
        <p:spPr bwMode="auto">
          <a:xfrm>
            <a:off x="228600" y="6248400"/>
            <a:ext cx="685800" cy="381000"/>
          </a:xfrm>
          <a:prstGeom prst="actionButtonBackPrevious">
            <a:avLst/>
          </a:prstGeom>
          <a:blipFill dpi="0" rotWithShape="0">
            <a:blip r:embed="rId5"/>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92165"/>
                                        </p:tgtEl>
                                        <p:attrNameLst>
                                          <p:attrName>style.visibility</p:attrName>
                                        </p:attrNameLst>
                                      </p:cBhvr>
                                      <p:to>
                                        <p:strVal val="visible"/>
                                      </p:to>
                                    </p:set>
                                    <p:anim calcmode="lin" valueType="num">
                                      <p:cBhvr additive="base">
                                        <p:cTn id="7" dur="500" fill="hold"/>
                                        <p:tgtEl>
                                          <p:spTgt spid="92165"/>
                                        </p:tgtEl>
                                        <p:attrNameLst>
                                          <p:attrName>ppt_x</p:attrName>
                                        </p:attrNameLst>
                                      </p:cBhvr>
                                      <p:tavLst>
                                        <p:tav tm="0">
                                          <p:val>
                                            <p:strVal val="#ppt_x"/>
                                          </p:val>
                                        </p:tav>
                                        <p:tav tm="100000">
                                          <p:val>
                                            <p:strVal val="#ppt_x"/>
                                          </p:val>
                                        </p:tav>
                                      </p:tavLst>
                                    </p:anim>
                                    <p:anim calcmode="lin" valueType="num">
                                      <p:cBhvr additive="base">
                                        <p:cTn id="8" dur="500" fill="hold"/>
                                        <p:tgtEl>
                                          <p:spTgt spid="9216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528" fill="hold" nodeType="afterEffect">
                                  <p:stCondLst>
                                    <p:cond delay="0"/>
                                  </p:stCondLst>
                                  <p:childTnLst>
                                    <p:set>
                                      <p:cBhvr>
                                        <p:cTn id="11" dur="1" fill="hold">
                                          <p:stCondLst>
                                            <p:cond delay="0"/>
                                          </p:stCondLst>
                                        </p:cTn>
                                        <p:tgtEl>
                                          <p:spTgt spid="92166"/>
                                        </p:tgtEl>
                                        <p:attrNameLst>
                                          <p:attrName>style.visibility</p:attrName>
                                        </p:attrNameLst>
                                      </p:cBhvr>
                                      <p:to>
                                        <p:strVal val="visible"/>
                                      </p:to>
                                    </p:set>
                                    <p:anim calcmode="lin" valueType="num">
                                      <p:cBhvr>
                                        <p:cTn id="12" dur="500" fill="hold"/>
                                        <p:tgtEl>
                                          <p:spTgt spid="92166"/>
                                        </p:tgtEl>
                                        <p:attrNameLst>
                                          <p:attrName>ppt_w</p:attrName>
                                        </p:attrNameLst>
                                      </p:cBhvr>
                                      <p:tavLst>
                                        <p:tav tm="0">
                                          <p:val>
                                            <p:fltVal val="0"/>
                                          </p:val>
                                        </p:tav>
                                        <p:tav tm="100000">
                                          <p:val>
                                            <p:strVal val="#ppt_w"/>
                                          </p:val>
                                        </p:tav>
                                      </p:tavLst>
                                    </p:anim>
                                    <p:anim calcmode="lin" valueType="num">
                                      <p:cBhvr>
                                        <p:cTn id="13" dur="500" fill="hold"/>
                                        <p:tgtEl>
                                          <p:spTgt spid="92166"/>
                                        </p:tgtEl>
                                        <p:attrNameLst>
                                          <p:attrName>ppt_h</p:attrName>
                                        </p:attrNameLst>
                                      </p:cBhvr>
                                      <p:tavLst>
                                        <p:tav tm="0">
                                          <p:val>
                                            <p:fltVal val="0"/>
                                          </p:val>
                                        </p:tav>
                                        <p:tav tm="100000">
                                          <p:val>
                                            <p:strVal val="#ppt_h"/>
                                          </p:val>
                                        </p:tav>
                                      </p:tavLst>
                                    </p:anim>
                                    <p:anim calcmode="lin" valueType="num">
                                      <p:cBhvr>
                                        <p:cTn id="14" dur="500" fill="hold"/>
                                        <p:tgtEl>
                                          <p:spTgt spid="92166"/>
                                        </p:tgtEl>
                                        <p:attrNameLst>
                                          <p:attrName>ppt_x</p:attrName>
                                        </p:attrNameLst>
                                      </p:cBhvr>
                                      <p:tavLst>
                                        <p:tav tm="0">
                                          <p:val>
                                            <p:fltVal val="0.5"/>
                                          </p:val>
                                        </p:tav>
                                        <p:tav tm="100000">
                                          <p:val>
                                            <p:strVal val="#ppt_x"/>
                                          </p:val>
                                        </p:tav>
                                      </p:tavLst>
                                    </p:anim>
                                    <p:anim calcmode="lin" valueType="num">
                                      <p:cBhvr>
                                        <p:cTn id="15" dur="500" fill="hold"/>
                                        <p:tgtEl>
                                          <p:spTgt spid="92166"/>
                                        </p:tgtEl>
                                        <p:attrNameLst>
                                          <p:attrName>ppt_y</p:attrName>
                                        </p:attrNameLst>
                                      </p:cBhvr>
                                      <p:tavLst>
                                        <p:tav tm="0">
                                          <p:val>
                                            <p:fltVal val="0.5"/>
                                          </p:val>
                                        </p:tav>
                                        <p:tav tm="100000">
                                          <p:val>
                                            <p:strVal val="#ppt_y"/>
                                          </p:val>
                                        </p:tav>
                                      </p:tavLst>
                                    </p:anim>
                                  </p:childTnLst>
                                </p:cTn>
                              </p:par>
                            </p:childTnLst>
                          </p:cTn>
                        </p:par>
                        <p:par>
                          <p:cTn id="16" fill="hold" nodeType="afterGroup">
                            <p:stCondLst>
                              <p:cond delay="1000"/>
                            </p:stCondLst>
                            <p:childTnLst>
                              <p:par>
                                <p:cTn id="17" presetID="23" presetClass="entr" presetSubtype="528" fill="hold" nodeType="afterEffect">
                                  <p:stCondLst>
                                    <p:cond delay="0"/>
                                  </p:stCondLst>
                                  <p:childTnLst>
                                    <p:set>
                                      <p:cBhvr>
                                        <p:cTn id="18" dur="1" fill="hold">
                                          <p:stCondLst>
                                            <p:cond delay="0"/>
                                          </p:stCondLst>
                                        </p:cTn>
                                        <p:tgtEl>
                                          <p:spTgt spid="92167"/>
                                        </p:tgtEl>
                                        <p:attrNameLst>
                                          <p:attrName>style.visibility</p:attrName>
                                        </p:attrNameLst>
                                      </p:cBhvr>
                                      <p:to>
                                        <p:strVal val="visible"/>
                                      </p:to>
                                    </p:set>
                                    <p:anim calcmode="lin" valueType="num">
                                      <p:cBhvr>
                                        <p:cTn id="19" dur="500" fill="hold"/>
                                        <p:tgtEl>
                                          <p:spTgt spid="92167"/>
                                        </p:tgtEl>
                                        <p:attrNameLst>
                                          <p:attrName>ppt_w</p:attrName>
                                        </p:attrNameLst>
                                      </p:cBhvr>
                                      <p:tavLst>
                                        <p:tav tm="0">
                                          <p:val>
                                            <p:fltVal val="0"/>
                                          </p:val>
                                        </p:tav>
                                        <p:tav tm="100000">
                                          <p:val>
                                            <p:strVal val="#ppt_w"/>
                                          </p:val>
                                        </p:tav>
                                      </p:tavLst>
                                    </p:anim>
                                    <p:anim calcmode="lin" valueType="num">
                                      <p:cBhvr>
                                        <p:cTn id="20" dur="500" fill="hold"/>
                                        <p:tgtEl>
                                          <p:spTgt spid="92167"/>
                                        </p:tgtEl>
                                        <p:attrNameLst>
                                          <p:attrName>ppt_h</p:attrName>
                                        </p:attrNameLst>
                                      </p:cBhvr>
                                      <p:tavLst>
                                        <p:tav tm="0">
                                          <p:val>
                                            <p:fltVal val="0"/>
                                          </p:val>
                                        </p:tav>
                                        <p:tav tm="100000">
                                          <p:val>
                                            <p:strVal val="#ppt_h"/>
                                          </p:val>
                                        </p:tav>
                                      </p:tavLst>
                                    </p:anim>
                                    <p:anim calcmode="lin" valueType="num">
                                      <p:cBhvr>
                                        <p:cTn id="21" dur="500" fill="hold"/>
                                        <p:tgtEl>
                                          <p:spTgt spid="92167"/>
                                        </p:tgtEl>
                                        <p:attrNameLst>
                                          <p:attrName>ppt_x</p:attrName>
                                        </p:attrNameLst>
                                      </p:cBhvr>
                                      <p:tavLst>
                                        <p:tav tm="0">
                                          <p:val>
                                            <p:fltVal val="0.5"/>
                                          </p:val>
                                        </p:tav>
                                        <p:tav tm="100000">
                                          <p:val>
                                            <p:strVal val="#ppt_x"/>
                                          </p:val>
                                        </p:tav>
                                      </p:tavLst>
                                    </p:anim>
                                    <p:anim calcmode="lin" valueType="num">
                                      <p:cBhvr>
                                        <p:cTn id="22" dur="500" fill="hold"/>
                                        <p:tgtEl>
                                          <p:spTgt spid="92167"/>
                                        </p:tgtEl>
                                        <p:attrNameLst>
                                          <p:attrName>ppt_y</p:attrName>
                                        </p:attrNameLst>
                                      </p:cBhvr>
                                      <p:tavLst>
                                        <p:tav tm="0">
                                          <p:val>
                                            <p:fltVal val="0.5"/>
                                          </p:val>
                                        </p:tav>
                                        <p:tav tm="100000">
                                          <p:val>
                                            <p:strVal val="#ppt_y"/>
                                          </p:val>
                                        </p:tav>
                                      </p:tavLst>
                                    </p:anim>
                                  </p:childTnLst>
                                </p:cTn>
                              </p:par>
                            </p:childTnLst>
                          </p:cTn>
                        </p:par>
                        <p:par>
                          <p:cTn id="23" fill="hold" nodeType="afterGroup">
                            <p:stCondLst>
                              <p:cond delay="1500"/>
                            </p:stCondLst>
                            <p:childTnLst>
                              <p:par>
                                <p:cTn id="24" presetID="23" presetClass="entr" presetSubtype="528" fill="hold" nodeType="afterEffect">
                                  <p:stCondLst>
                                    <p:cond delay="0"/>
                                  </p:stCondLst>
                                  <p:childTnLst>
                                    <p:set>
                                      <p:cBhvr>
                                        <p:cTn id="25" dur="1" fill="hold">
                                          <p:stCondLst>
                                            <p:cond delay="0"/>
                                          </p:stCondLst>
                                        </p:cTn>
                                        <p:tgtEl>
                                          <p:spTgt spid="92168"/>
                                        </p:tgtEl>
                                        <p:attrNameLst>
                                          <p:attrName>style.visibility</p:attrName>
                                        </p:attrNameLst>
                                      </p:cBhvr>
                                      <p:to>
                                        <p:strVal val="visible"/>
                                      </p:to>
                                    </p:set>
                                    <p:anim calcmode="lin" valueType="num">
                                      <p:cBhvr>
                                        <p:cTn id="26" dur="500" fill="hold"/>
                                        <p:tgtEl>
                                          <p:spTgt spid="92168"/>
                                        </p:tgtEl>
                                        <p:attrNameLst>
                                          <p:attrName>ppt_w</p:attrName>
                                        </p:attrNameLst>
                                      </p:cBhvr>
                                      <p:tavLst>
                                        <p:tav tm="0">
                                          <p:val>
                                            <p:fltVal val="0"/>
                                          </p:val>
                                        </p:tav>
                                        <p:tav tm="100000">
                                          <p:val>
                                            <p:strVal val="#ppt_w"/>
                                          </p:val>
                                        </p:tav>
                                      </p:tavLst>
                                    </p:anim>
                                    <p:anim calcmode="lin" valueType="num">
                                      <p:cBhvr>
                                        <p:cTn id="27" dur="500" fill="hold"/>
                                        <p:tgtEl>
                                          <p:spTgt spid="92168"/>
                                        </p:tgtEl>
                                        <p:attrNameLst>
                                          <p:attrName>ppt_h</p:attrName>
                                        </p:attrNameLst>
                                      </p:cBhvr>
                                      <p:tavLst>
                                        <p:tav tm="0">
                                          <p:val>
                                            <p:fltVal val="0"/>
                                          </p:val>
                                        </p:tav>
                                        <p:tav tm="100000">
                                          <p:val>
                                            <p:strVal val="#ppt_h"/>
                                          </p:val>
                                        </p:tav>
                                      </p:tavLst>
                                    </p:anim>
                                    <p:anim calcmode="lin" valueType="num">
                                      <p:cBhvr>
                                        <p:cTn id="28" dur="500" fill="hold"/>
                                        <p:tgtEl>
                                          <p:spTgt spid="92168"/>
                                        </p:tgtEl>
                                        <p:attrNameLst>
                                          <p:attrName>ppt_x</p:attrName>
                                        </p:attrNameLst>
                                      </p:cBhvr>
                                      <p:tavLst>
                                        <p:tav tm="0">
                                          <p:val>
                                            <p:fltVal val="0.5"/>
                                          </p:val>
                                        </p:tav>
                                        <p:tav tm="100000">
                                          <p:val>
                                            <p:strVal val="#ppt_x"/>
                                          </p:val>
                                        </p:tav>
                                      </p:tavLst>
                                    </p:anim>
                                    <p:anim calcmode="lin" valueType="num">
                                      <p:cBhvr>
                                        <p:cTn id="29" dur="500" fill="hold"/>
                                        <p:tgtEl>
                                          <p:spTgt spid="92168"/>
                                        </p:tgtEl>
                                        <p:attrNameLst>
                                          <p:attrName>ppt_y</p:attrName>
                                        </p:attrNameLst>
                                      </p:cBhvr>
                                      <p:tavLst>
                                        <p:tav tm="0">
                                          <p:val>
                                            <p:fltVal val="0.5"/>
                                          </p:val>
                                        </p:tav>
                                        <p:tav tm="100000">
                                          <p:val>
                                            <p:strVal val="#ppt_y"/>
                                          </p:val>
                                        </p:tav>
                                      </p:tavLst>
                                    </p:anim>
                                  </p:childTnLst>
                                </p:cTn>
                              </p:par>
                            </p:childTnLst>
                          </p:cTn>
                        </p:par>
                        <p:par>
                          <p:cTn id="30" fill="hold" nodeType="afterGroup">
                            <p:stCondLst>
                              <p:cond delay="2000"/>
                            </p:stCondLst>
                            <p:childTnLst>
                              <p:par>
                                <p:cTn id="31" presetID="23" presetClass="entr" presetSubtype="528" fill="hold" nodeType="afterEffect">
                                  <p:stCondLst>
                                    <p:cond delay="0"/>
                                  </p:stCondLst>
                                  <p:childTnLst>
                                    <p:set>
                                      <p:cBhvr>
                                        <p:cTn id="32" dur="1" fill="hold">
                                          <p:stCondLst>
                                            <p:cond delay="0"/>
                                          </p:stCondLst>
                                        </p:cTn>
                                        <p:tgtEl>
                                          <p:spTgt spid="92169"/>
                                        </p:tgtEl>
                                        <p:attrNameLst>
                                          <p:attrName>style.visibility</p:attrName>
                                        </p:attrNameLst>
                                      </p:cBhvr>
                                      <p:to>
                                        <p:strVal val="visible"/>
                                      </p:to>
                                    </p:set>
                                    <p:anim calcmode="lin" valueType="num">
                                      <p:cBhvr>
                                        <p:cTn id="33" dur="500" fill="hold"/>
                                        <p:tgtEl>
                                          <p:spTgt spid="92169"/>
                                        </p:tgtEl>
                                        <p:attrNameLst>
                                          <p:attrName>ppt_w</p:attrName>
                                        </p:attrNameLst>
                                      </p:cBhvr>
                                      <p:tavLst>
                                        <p:tav tm="0">
                                          <p:val>
                                            <p:fltVal val="0"/>
                                          </p:val>
                                        </p:tav>
                                        <p:tav tm="100000">
                                          <p:val>
                                            <p:strVal val="#ppt_w"/>
                                          </p:val>
                                        </p:tav>
                                      </p:tavLst>
                                    </p:anim>
                                    <p:anim calcmode="lin" valueType="num">
                                      <p:cBhvr>
                                        <p:cTn id="34" dur="500" fill="hold"/>
                                        <p:tgtEl>
                                          <p:spTgt spid="92169"/>
                                        </p:tgtEl>
                                        <p:attrNameLst>
                                          <p:attrName>ppt_h</p:attrName>
                                        </p:attrNameLst>
                                      </p:cBhvr>
                                      <p:tavLst>
                                        <p:tav tm="0">
                                          <p:val>
                                            <p:fltVal val="0"/>
                                          </p:val>
                                        </p:tav>
                                        <p:tav tm="100000">
                                          <p:val>
                                            <p:strVal val="#ppt_h"/>
                                          </p:val>
                                        </p:tav>
                                      </p:tavLst>
                                    </p:anim>
                                    <p:anim calcmode="lin" valueType="num">
                                      <p:cBhvr>
                                        <p:cTn id="35" dur="500" fill="hold"/>
                                        <p:tgtEl>
                                          <p:spTgt spid="92169"/>
                                        </p:tgtEl>
                                        <p:attrNameLst>
                                          <p:attrName>ppt_x</p:attrName>
                                        </p:attrNameLst>
                                      </p:cBhvr>
                                      <p:tavLst>
                                        <p:tav tm="0">
                                          <p:val>
                                            <p:fltVal val="0.5"/>
                                          </p:val>
                                        </p:tav>
                                        <p:tav tm="100000">
                                          <p:val>
                                            <p:strVal val="#ppt_x"/>
                                          </p:val>
                                        </p:tav>
                                      </p:tavLst>
                                    </p:anim>
                                    <p:anim calcmode="lin" valueType="num">
                                      <p:cBhvr>
                                        <p:cTn id="36" dur="500" fill="hold"/>
                                        <p:tgtEl>
                                          <p:spTgt spid="92169"/>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2500"/>
                            </p:stCondLst>
                            <p:childTnLst>
                              <p:par>
                                <p:cTn id="38" presetID="23" presetClass="entr" presetSubtype="528" fill="hold" nodeType="afterEffect">
                                  <p:stCondLst>
                                    <p:cond delay="0"/>
                                  </p:stCondLst>
                                  <p:childTnLst>
                                    <p:set>
                                      <p:cBhvr>
                                        <p:cTn id="39" dur="1" fill="hold">
                                          <p:stCondLst>
                                            <p:cond delay="0"/>
                                          </p:stCondLst>
                                        </p:cTn>
                                        <p:tgtEl>
                                          <p:spTgt spid="92170"/>
                                        </p:tgtEl>
                                        <p:attrNameLst>
                                          <p:attrName>style.visibility</p:attrName>
                                        </p:attrNameLst>
                                      </p:cBhvr>
                                      <p:to>
                                        <p:strVal val="visible"/>
                                      </p:to>
                                    </p:set>
                                    <p:anim calcmode="lin" valueType="num">
                                      <p:cBhvr>
                                        <p:cTn id="40" dur="500" fill="hold"/>
                                        <p:tgtEl>
                                          <p:spTgt spid="92170"/>
                                        </p:tgtEl>
                                        <p:attrNameLst>
                                          <p:attrName>ppt_w</p:attrName>
                                        </p:attrNameLst>
                                      </p:cBhvr>
                                      <p:tavLst>
                                        <p:tav tm="0">
                                          <p:val>
                                            <p:fltVal val="0"/>
                                          </p:val>
                                        </p:tav>
                                        <p:tav tm="100000">
                                          <p:val>
                                            <p:strVal val="#ppt_w"/>
                                          </p:val>
                                        </p:tav>
                                      </p:tavLst>
                                    </p:anim>
                                    <p:anim calcmode="lin" valueType="num">
                                      <p:cBhvr>
                                        <p:cTn id="41" dur="500" fill="hold"/>
                                        <p:tgtEl>
                                          <p:spTgt spid="92170"/>
                                        </p:tgtEl>
                                        <p:attrNameLst>
                                          <p:attrName>ppt_h</p:attrName>
                                        </p:attrNameLst>
                                      </p:cBhvr>
                                      <p:tavLst>
                                        <p:tav tm="0">
                                          <p:val>
                                            <p:fltVal val="0"/>
                                          </p:val>
                                        </p:tav>
                                        <p:tav tm="100000">
                                          <p:val>
                                            <p:strVal val="#ppt_h"/>
                                          </p:val>
                                        </p:tav>
                                      </p:tavLst>
                                    </p:anim>
                                    <p:anim calcmode="lin" valueType="num">
                                      <p:cBhvr>
                                        <p:cTn id="42" dur="500" fill="hold"/>
                                        <p:tgtEl>
                                          <p:spTgt spid="92170"/>
                                        </p:tgtEl>
                                        <p:attrNameLst>
                                          <p:attrName>ppt_x</p:attrName>
                                        </p:attrNameLst>
                                      </p:cBhvr>
                                      <p:tavLst>
                                        <p:tav tm="0">
                                          <p:val>
                                            <p:fltVal val="0.5"/>
                                          </p:val>
                                        </p:tav>
                                        <p:tav tm="100000">
                                          <p:val>
                                            <p:strVal val="#ppt_x"/>
                                          </p:val>
                                        </p:tav>
                                      </p:tavLst>
                                    </p:anim>
                                    <p:anim calcmode="lin" valueType="num">
                                      <p:cBhvr>
                                        <p:cTn id="43" dur="500" fill="hold"/>
                                        <p:tgtEl>
                                          <p:spTgt spid="92170"/>
                                        </p:tgtEl>
                                        <p:attrNameLst>
                                          <p:attrName>ppt_y</p:attrName>
                                        </p:attrNameLst>
                                      </p:cBhvr>
                                      <p:tavLst>
                                        <p:tav tm="0">
                                          <p:val>
                                            <p:fltVal val="0.5"/>
                                          </p:val>
                                        </p:tav>
                                        <p:tav tm="100000">
                                          <p:val>
                                            <p:strVal val="#ppt_y"/>
                                          </p:val>
                                        </p:tav>
                                      </p:tavLst>
                                    </p:anim>
                                  </p:childTnLst>
                                </p:cTn>
                              </p:par>
                            </p:childTnLst>
                          </p:cTn>
                        </p:par>
                        <p:par>
                          <p:cTn id="44" fill="hold" nodeType="afterGroup">
                            <p:stCondLst>
                              <p:cond delay="3000"/>
                            </p:stCondLst>
                            <p:childTnLst>
                              <p:par>
                                <p:cTn id="45" presetID="23" presetClass="entr" presetSubtype="528" fill="hold" nodeType="afterEffect">
                                  <p:stCondLst>
                                    <p:cond delay="0"/>
                                  </p:stCondLst>
                                  <p:childTnLst>
                                    <p:set>
                                      <p:cBhvr>
                                        <p:cTn id="46" dur="1" fill="hold">
                                          <p:stCondLst>
                                            <p:cond delay="0"/>
                                          </p:stCondLst>
                                        </p:cTn>
                                        <p:tgtEl>
                                          <p:spTgt spid="92171"/>
                                        </p:tgtEl>
                                        <p:attrNameLst>
                                          <p:attrName>style.visibility</p:attrName>
                                        </p:attrNameLst>
                                      </p:cBhvr>
                                      <p:to>
                                        <p:strVal val="visible"/>
                                      </p:to>
                                    </p:set>
                                    <p:anim calcmode="lin" valueType="num">
                                      <p:cBhvr>
                                        <p:cTn id="47" dur="500" fill="hold"/>
                                        <p:tgtEl>
                                          <p:spTgt spid="92171"/>
                                        </p:tgtEl>
                                        <p:attrNameLst>
                                          <p:attrName>ppt_w</p:attrName>
                                        </p:attrNameLst>
                                      </p:cBhvr>
                                      <p:tavLst>
                                        <p:tav tm="0">
                                          <p:val>
                                            <p:fltVal val="0"/>
                                          </p:val>
                                        </p:tav>
                                        <p:tav tm="100000">
                                          <p:val>
                                            <p:strVal val="#ppt_w"/>
                                          </p:val>
                                        </p:tav>
                                      </p:tavLst>
                                    </p:anim>
                                    <p:anim calcmode="lin" valueType="num">
                                      <p:cBhvr>
                                        <p:cTn id="48" dur="500" fill="hold"/>
                                        <p:tgtEl>
                                          <p:spTgt spid="92171"/>
                                        </p:tgtEl>
                                        <p:attrNameLst>
                                          <p:attrName>ppt_h</p:attrName>
                                        </p:attrNameLst>
                                      </p:cBhvr>
                                      <p:tavLst>
                                        <p:tav tm="0">
                                          <p:val>
                                            <p:fltVal val="0"/>
                                          </p:val>
                                        </p:tav>
                                        <p:tav tm="100000">
                                          <p:val>
                                            <p:strVal val="#ppt_h"/>
                                          </p:val>
                                        </p:tav>
                                      </p:tavLst>
                                    </p:anim>
                                    <p:anim calcmode="lin" valueType="num">
                                      <p:cBhvr>
                                        <p:cTn id="49" dur="500" fill="hold"/>
                                        <p:tgtEl>
                                          <p:spTgt spid="92171"/>
                                        </p:tgtEl>
                                        <p:attrNameLst>
                                          <p:attrName>ppt_x</p:attrName>
                                        </p:attrNameLst>
                                      </p:cBhvr>
                                      <p:tavLst>
                                        <p:tav tm="0">
                                          <p:val>
                                            <p:fltVal val="0.5"/>
                                          </p:val>
                                        </p:tav>
                                        <p:tav tm="100000">
                                          <p:val>
                                            <p:strVal val="#ppt_x"/>
                                          </p:val>
                                        </p:tav>
                                      </p:tavLst>
                                    </p:anim>
                                    <p:anim calcmode="lin" valueType="num">
                                      <p:cBhvr>
                                        <p:cTn id="50" dur="500" fill="hold"/>
                                        <p:tgtEl>
                                          <p:spTgt spid="92171"/>
                                        </p:tgtEl>
                                        <p:attrNameLst>
                                          <p:attrName>ppt_y</p:attrName>
                                        </p:attrNameLst>
                                      </p:cBhvr>
                                      <p:tavLst>
                                        <p:tav tm="0">
                                          <p:val>
                                            <p:fltVal val="0.5"/>
                                          </p:val>
                                        </p:tav>
                                        <p:tav tm="100000">
                                          <p:val>
                                            <p:strVal val="#ppt_y"/>
                                          </p:val>
                                        </p:tav>
                                      </p:tavLst>
                                    </p:anim>
                                  </p:childTnLst>
                                </p:cTn>
                              </p:par>
                            </p:childTnLst>
                          </p:cTn>
                        </p:par>
                        <p:par>
                          <p:cTn id="51" fill="hold" nodeType="afterGroup">
                            <p:stCondLst>
                              <p:cond delay="3500"/>
                            </p:stCondLst>
                            <p:childTnLst>
                              <p:par>
                                <p:cTn id="52" presetID="23" presetClass="entr" presetSubtype="528" fill="hold" nodeType="afterEffect">
                                  <p:stCondLst>
                                    <p:cond delay="0"/>
                                  </p:stCondLst>
                                  <p:childTnLst>
                                    <p:set>
                                      <p:cBhvr>
                                        <p:cTn id="53" dur="1" fill="hold">
                                          <p:stCondLst>
                                            <p:cond delay="0"/>
                                          </p:stCondLst>
                                        </p:cTn>
                                        <p:tgtEl>
                                          <p:spTgt spid="92172"/>
                                        </p:tgtEl>
                                        <p:attrNameLst>
                                          <p:attrName>style.visibility</p:attrName>
                                        </p:attrNameLst>
                                      </p:cBhvr>
                                      <p:to>
                                        <p:strVal val="visible"/>
                                      </p:to>
                                    </p:set>
                                    <p:anim calcmode="lin" valueType="num">
                                      <p:cBhvr>
                                        <p:cTn id="54" dur="500" fill="hold"/>
                                        <p:tgtEl>
                                          <p:spTgt spid="92172"/>
                                        </p:tgtEl>
                                        <p:attrNameLst>
                                          <p:attrName>ppt_w</p:attrName>
                                        </p:attrNameLst>
                                      </p:cBhvr>
                                      <p:tavLst>
                                        <p:tav tm="0">
                                          <p:val>
                                            <p:fltVal val="0"/>
                                          </p:val>
                                        </p:tav>
                                        <p:tav tm="100000">
                                          <p:val>
                                            <p:strVal val="#ppt_w"/>
                                          </p:val>
                                        </p:tav>
                                      </p:tavLst>
                                    </p:anim>
                                    <p:anim calcmode="lin" valueType="num">
                                      <p:cBhvr>
                                        <p:cTn id="55" dur="500" fill="hold"/>
                                        <p:tgtEl>
                                          <p:spTgt spid="92172"/>
                                        </p:tgtEl>
                                        <p:attrNameLst>
                                          <p:attrName>ppt_h</p:attrName>
                                        </p:attrNameLst>
                                      </p:cBhvr>
                                      <p:tavLst>
                                        <p:tav tm="0">
                                          <p:val>
                                            <p:fltVal val="0"/>
                                          </p:val>
                                        </p:tav>
                                        <p:tav tm="100000">
                                          <p:val>
                                            <p:strVal val="#ppt_h"/>
                                          </p:val>
                                        </p:tav>
                                      </p:tavLst>
                                    </p:anim>
                                    <p:anim calcmode="lin" valueType="num">
                                      <p:cBhvr>
                                        <p:cTn id="56" dur="500" fill="hold"/>
                                        <p:tgtEl>
                                          <p:spTgt spid="92172"/>
                                        </p:tgtEl>
                                        <p:attrNameLst>
                                          <p:attrName>ppt_x</p:attrName>
                                        </p:attrNameLst>
                                      </p:cBhvr>
                                      <p:tavLst>
                                        <p:tav tm="0">
                                          <p:val>
                                            <p:fltVal val="0.5"/>
                                          </p:val>
                                        </p:tav>
                                        <p:tav tm="100000">
                                          <p:val>
                                            <p:strVal val="#ppt_x"/>
                                          </p:val>
                                        </p:tav>
                                      </p:tavLst>
                                    </p:anim>
                                    <p:anim calcmode="lin" valueType="num">
                                      <p:cBhvr>
                                        <p:cTn id="57" dur="500" fill="hold"/>
                                        <p:tgtEl>
                                          <p:spTgt spid="92172"/>
                                        </p:tgtEl>
                                        <p:attrNameLst>
                                          <p:attrName>ppt_y</p:attrName>
                                        </p:attrNameLst>
                                      </p:cBhvr>
                                      <p:tavLst>
                                        <p:tav tm="0">
                                          <p:val>
                                            <p:fltVal val="0.5"/>
                                          </p:val>
                                        </p:tav>
                                        <p:tav tm="100000">
                                          <p:val>
                                            <p:strVal val="#ppt_y"/>
                                          </p:val>
                                        </p:tav>
                                      </p:tavLst>
                                    </p:anim>
                                  </p:childTnLst>
                                </p:cTn>
                              </p:par>
                            </p:childTnLst>
                          </p:cTn>
                        </p:par>
                        <p:par>
                          <p:cTn id="58" fill="hold" nodeType="afterGroup">
                            <p:stCondLst>
                              <p:cond delay="4000"/>
                            </p:stCondLst>
                            <p:childTnLst>
                              <p:par>
                                <p:cTn id="59" presetID="23" presetClass="entr" presetSubtype="528" fill="hold" nodeType="afterEffect">
                                  <p:stCondLst>
                                    <p:cond delay="0"/>
                                  </p:stCondLst>
                                  <p:childTnLst>
                                    <p:set>
                                      <p:cBhvr>
                                        <p:cTn id="60" dur="1" fill="hold">
                                          <p:stCondLst>
                                            <p:cond delay="0"/>
                                          </p:stCondLst>
                                        </p:cTn>
                                        <p:tgtEl>
                                          <p:spTgt spid="92173"/>
                                        </p:tgtEl>
                                        <p:attrNameLst>
                                          <p:attrName>style.visibility</p:attrName>
                                        </p:attrNameLst>
                                      </p:cBhvr>
                                      <p:to>
                                        <p:strVal val="visible"/>
                                      </p:to>
                                    </p:set>
                                    <p:anim calcmode="lin" valueType="num">
                                      <p:cBhvr>
                                        <p:cTn id="61" dur="500" fill="hold"/>
                                        <p:tgtEl>
                                          <p:spTgt spid="92173"/>
                                        </p:tgtEl>
                                        <p:attrNameLst>
                                          <p:attrName>ppt_w</p:attrName>
                                        </p:attrNameLst>
                                      </p:cBhvr>
                                      <p:tavLst>
                                        <p:tav tm="0">
                                          <p:val>
                                            <p:fltVal val="0"/>
                                          </p:val>
                                        </p:tav>
                                        <p:tav tm="100000">
                                          <p:val>
                                            <p:strVal val="#ppt_w"/>
                                          </p:val>
                                        </p:tav>
                                      </p:tavLst>
                                    </p:anim>
                                    <p:anim calcmode="lin" valueType="num">
                                      <p:cBhvr>
                                        <p:cTn id="62" dur="500" fill="hold"/>
                                        <p:tgtEl>
                                          <p:spTgt spid="92173"/>
                                        </p:tgtEl>
                                        <p:attrNameLst>
                                          <p:attrName>ppt_h</p:attrName>
                                        </p:attrNameLst>
                                      </p:cBhvr>
                                      <p:tavLst>
                                        <p:tav tm="0">
                                          <p:val>
                                            <p:fltVal val="0"/>
                                          </p:val>
                                        </p:tav>
                                        <p:tav tm="100000">
                                          <p:val>
                                            <p:strVal val="#ppt_h"/>
                                          </p:val>
                                        </p:tav>
                                      </p:tavLst>
                                    </p:anim>
                                    <p:anim calcmode="lin" valueType="num">
                                      <p:cBhvr>
                                        <p:cTn id="63" dur="500" fill="hold"/>
                                        <p:tgtEl>
                                          <p:spTgt spid="92173"/>
                                        </p:tgtEl>
                                        <p:attrNameLst>
                                          <p:attrName>ppt_x</p:attrName>
                                        </p:attrNameLst>
                                      </p:cBhvr>
                                      <p:tavLst>
                                        <p:tav tm="0">
                                          <p:val>
                                            <p:fltVal val="0.5"/>
                                          </p:val>
                                        </p:tav>
                                        <p:tav tm="100000">
                                          <p:val>
                                            <p:strVal val="#ppt_x"/>
                                          </p:val>
                                        </p:tav>
                                      </p:tavLst>
                                    </p:anim>
                                    <p:anim calcmode="lin" valueType="num">
                                      <p:cBhvr>
                                        <p:cTn id="64" dur="500" fill="hold"/>
                                        <p:tgtEl>
                                          <p:spTgt spid="92173"/>
                                        </p:tgtEl>
                                        <p:attrNameLst>
                                          <p:attrName>ppt_y</p:attrName>
                                        </p:attrNameLst>
                                      </p:cBhvr>
                                      <p:tavLst>
                                        <p:tav tm="0">
                                          <p:val>
                                            <p:fltVal val="0.5"/>
                                          </p:val>
                                        </p:tav>
                                        <p:tav tm="100000">
                                          <p:val>
                                            <p:strVal val="#ppt_y"/>
                                          </p:val>
                                        </p:tav>
                                      </p:tavLst>
                                    </p:anim>
                                  </p:childTnLst>
                                </p:cTn>
                              </p:par>
                            </p:childTnLst>
                          </p:cTn>
                        </p:par>
                        <p:par>
                          <p:cTn id="65" fill="hold" nodeType="afterGroup">
                            <p:stCondLst>
                              <p:cond delay="4500"/>
                            </p:stCondLst>
                            <p:childTnLst>
                              <p:par>
                                <p:cTn id="66" presetID="23" presetClass="entr" presetSubtype="528" fill="hold" nodeType="afterEffect">
                                  <p:stCondLst>
                                    <p:cond delay="0"/>
                                  </p:stCondLst>
                                  <p:childTnLst>
                                    <p:set>
                                      <p:cBhvr>
                                        <p:cTn id="67" dur="1" fill="hold">
                                          <p:stCondLst>
                                            <p:cond delay="0"/>
                                          </p:stCondLst>
                                        </p:cTn>
                                        <p:tgtEl>
                                          <p:spTgt spid="92174"/>
                                        </p:tgtEl>
                                        <p:attrNameLst>
                                          <p:attrName>style.visibility</p:attrName>
                                        </p:attrNameLst>
                                      </p:cBhvr>
                                      <p:to>
                                        <p:strVal val="visible"/>
                                      </p:to>
                                    </p:set>
                                    <p:anim calcmode="lin" valueType="num">
                                      <p:cBhvr>
                                        <p:cTn id="68" dur="500" fill="hold"/>
                                        <p:tgtEl>
                                          <p:spTgt spid="92174"/>
                                        </p:tgtEl>
                                        <p:attrNameLst>
                                          <p:attrName>ppt_w</p:attrName>
                                        </p:attrNameLst>
                                      </p:cBhvr>
                                      <p:tavLst>
                                        <p:tav tm="0">
                                          <p:val>
                                            <p:fltVal val="0"/>
                                          </p:val>
                                        </p:tav>
                                        <p:tav tm="100000">
                                          <p:val>
                                            <p:strVal val="#ppt_w"/>
                                          </p:val>
                                        </p:tav>
                                      </p:tavLst>
                                    </p:anim>
                                    <p:anim calcmode="lin" valueType="num">
                                      <p:cBhvr>
                                        <p:cTn id="69" dur="500" fill="hold"/>
                                        <p:tgtEl>
                                          <p:spTgt spid="92174"/>
                                        </p:tgtEl>
                                        <p:attrNameLst>
                                          <p:attrName>ppt_h</p:attrName>
                                        </p:attrNameLst>
                                      </p:cBhvr>
                                      <p:tavLst>
                                        <p:tav tm="0">
                                          <p:val>
                                            <p:fltVal val="0"/>
                                          </p:val>
                                        </p:tav>
                                        <p:tav tm="100000">
                                          <p:val>
                                            <p:strVal val="#ppt_h"/>
                                          </p:val>
                                        </p:tav>
                                      </p:tavLst>
                                    </p:anim>
                                    <p:anim calcmode="lin" valueType="num">
                                      <p:cBhvr>
                                        <p:cTn id="70" dur="500" fill="hold"/>
                                        <p:tgtEl>
                                          <p:spTgt spid="92174"/>
                                        </p:tgtEl>
                                        <p:attrNameLst>
                                          <p:attrName>ppt_x</p:attrName>
                                        </p:attrNameLst>
                                      </p:cBhvr>
                                      <p:tavLst>
                                        <p:tav tm="0">
                                          <p:val>
                                            <p:fltVal val="0.5"/>
                                          </p:val>
                                        </p:tav>
                                        <p:tav tm="100000">
                                          <p:val>
                                            <p:strVal val="#ppt_x"/>
                                          </p:val>
                                        </p:tav>
                                      </p:tavLst>
                                    </p:anim>
                                    <p:anim calcmode="lin" valueType="num">
                                      <p:cBhvr>
                                        <p:cTn id="71" dur="500" fill="hold"/>
                                        <p:tgtEl>
                                          <p:spTgt spid="92174"/>
                                        </p:tgtEl>
                                        <p:attrNameLst>
                                          <p:attrName>ppt_y</p:attrName>
                                        </p:attrNameLst>
                                      </p:cBhvr>
                                      <p:tavLst>
                                        <p:tav tm="0">
                                          <p:val>
                                            <p:fltVal val="0.5"/>
                                          </p:val>
                                        </p:tav>
                                        <p:tav tm="100000">
                                          <p:val>
                                            <p:strVal val="#ppt_y"/>
                                          </p:val>
                                        </p:tav>
                                      </p:tavLst>
                                    </p:anim>
                                  </p:childTnLst>
                                </p:cTn>
                              </p:par>
                            </p:childTnLst>
                          </p:cTn>
                        </p:par>
                        <p:par>
                          <p:cTn id="72" fill="hold" nodeType="afterGroup">
                            <p:stCondLst>
                              <p:cond delay="5000"/>
                            </p:stCondLst>
                            <p:childTnLst>
                              <p:par>
                                <p:cTn id="73" presetID="23" presetClass="entr" presetSubtype="528" fill="hold" nodeType="afterEffect">
                                  <p:stCondLst>
                                    <p:cond delay="0"/>
                                  </p:stCondLst>
                                  <p:childTnLst>
                                    <p:set>
                                      <p:cBhvr>
                                        <p:cTn id="74" dur="1" fill="hold">
                                          <p:stCondLst>
                                            <p:cond delay="0"/>
                                          </p:stCondLst>
                                        </p:cTn>
                                        <p:tgtEl>
                                          <p:spTgt spid="92175"/>
                                        </p:tgtEl>
                                        <p:attrNameLst>
                                          <p:attrName>style.visibility</p:attrName>
                                        </p:attrNameLst>
                                      </p:cBhvr>
                                      <p:to>
                                        <p:strVal val="visible"/>
                                      </p:to>
                                    </p:set>
                                    <p:anim calcmode="lin" valueType="num">
                                      <p:cBhvr>
                                        <p:cTn id="75" dur="500" fill="hold"/>
                                        <p:tgtEl>
                                          <p:spTgt spid="92175"/>
                                        </p:tgtEl>
                                        <p:attrNameLst>
                                          <p:attrName>ppt_w</p:attrName>
                                        </p:attrNameLst>
                                      </p:cBhvr>
                                      <p:tavLst>
                                        <p:tav tm="0">
                                          <p:val>
                                            <p:fltVal val="0"/>
                                          </p:val>
                                        </p:tav>
                                        <p:tav tm="100000">
                                          <p:val>
                                            <p:strVal val="#ppt_w"/>
                                          </p:val>
                                        </p:tav>
                                      </p:tavLst>
                                    </p:anim>
                                    <p:anim calcmode="lin" valueType="num">
                                      <p:cBhvr>
                                        <p:cTn id="76" dur="500" fill="hold"/>
                                        <p:tgtEl>
                                          <p:spTgt spid="92175"/>
                                        </p:tgtEl>
                                        <p:attrNameLst>
                                          <p:attrName>ppt_h</p:attrName>
                                        </p:attrNameLst>
                                      </p:cBhvr>
                                      <p:tavLst>
                                        <p:tav tm="0">
                                          <p:val>
                                            <p:fltVal val="0"/>
                                          </p:val>
                                        </p:tav>
                                        <p:tav tm="100000">
                                          <p:val>
                                            <p:strVal val="#ppt_h"/>
                                          </p:val>
                                        </p:tav>
                                      </p:tavLst>
                                    </p:anim>
                                    <p:anim calcmode="lin" valueType="num">
                                      <p:cBhvr>
                                        <p:cTn id="77" dur="500" fill="hold"/>
                                        <p:tgtEl>
                                          <p:spTgt spid="92175"/>
                                        </p:tgtEl>
                                        <p:attrNameLst>
                                          <p:attrName>ppt_x</p:attrName>
                                        </p:attrNameLst>
                                      </p:cBhvr>
                                      <p:tavLst>
                                        <p:tav tm="0">
                                          <p:val>
                                            <p:fltVal val="0.5"/>
                                          </p:val>
                                        </p:tav>
                                        <p:tav tm="100000">
                                          <p:val>
                                            <p:strVal val="#ppt_x"/>
                                          </p:val>
                                        </p:tav>
                                      </p:tavLst>
                                    </p:anim>
                                    <p:anim calcmode="lin" valueType="num">
                                      <p:cBhvr>
                                        <p:cTn id="78" dur="500" fill="hold"/>
                                        <p:tgtEl>
                                          <p:spTgt spid="92175"/>
                                        </p:tgtEl>
                                        <p:attrNameLst>
                                          <p:attrName>ppt_y</p:attrName>
                                        </p:attrNameLst>
                                      </p:cBhvr>
                                      <p:tavLst>
                                        <p:tav tm="0">
                                          <p:val>
                                            <p:fltVal val="0.5"/>
                                          </p:val>
                                        </p:tav>
                                        <p:tav tm="100000">
                                          <p:val>
                                            <p:strVal val="#ppt_y"/>
                                          </p:val>
                                        </p:tav>
                                      </p:tavLst>
                                    </p:anim>
                                  </p:childTnLst>
                                </p:cTn>
                              </p:par>
                            </p:childTnLst>
                          </p:cTn>
                        </p:par>
                        <p:par>
                          <p:cTn id="79" fill="hold" nodeType="afterGroup">
                            <p:stCondLst>
                              <p:cond delay="5500"/>
                            </p:stCondLst>
                            <p:childTnLst>
                              <p:par>
                                <p:cTn id="80" presetID="2" presetClass="entr" presetSubtype="1" fill="hold" grpId="0" nodeType="afterEffect">
                                  <p:stCondLst>
                                    <p:cond delay="0"/>
                                  </p:stCondLst>
                                  <p:childTnLst>
                                    <p:set>
                                      <p:cBhvr>
                                        <p:cTn id="81" dur="1" fill="hold">
                                          <p:stCondLst>
                                            <p:cond delay="0"/>
                                          </p:stCondLst>
                                        </p:cTn>
                                        <p:tgtEl>
                                          <p:spTgt spid="92164"/>
                                        </p:tgtEl>
                                        <p:attrNameLst>
                                          <p:attrName>style.visibility</p:attrName>
                                        </p:attrNameLst>
                                      </p:cBhvr>
                                      <p:to>
                                        <p:strVal val="visible"/>
                                      </p:to>
                                    </p:set>
                                    <p:anim calcmode="lin" valueType="num">
                                      <p:cBhvr additive="base">
                                        <p:cTn id="82" dur="500" fill="hold"/>
                                        <p:tgtEl>
                                          <p:spTgt spid="92164"/>
                                        </p:tgtEl>
                                        <p:attrNameLst>
                                          <p:attrName>ppt_x</p:attrName>
                                        </p:attrNameLst>
                                      </p:cBhvr>
                                      <p:tavLst>
                                        <p:tav tm="0">
                                          <p:val>
                                            <p:strVal val="#ppt_x"/>
                                          </p:val>
                                        </p:tav>
                                        <p:tav tm="100000">
                                          <p:val>
                                            <p:strVal val="#ppt_x"/>
                                          </p:val>
                                        </p:tav>
                                      </p:tavLst>
                                    </p:anim>
                                    <p:anim calcmode="lin" valueType="num">
                                      <p:cBhvr additive="base">
                                        <p:cTn id="83" dur="500" fill="hold"/>
                                        <p:tgtEl>
                                          <p:spTgt spid="92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33400" y="457200"/>
            <a:ext cx="8077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pPr>
            <a:r>
              <a:rPr lang="en-US" sz="3600"/>
              <a:t>It takes 10 dimes to make 1 dollar, so a dime is one-tenth of a dollar.</a:t>
            </a:r>
          </a:p>
        </p:txBody>
      </p:sp>
      <p:sp>
        <p:nvSpPr>
          <p:cNvPr id="93187" name="Text Box 3"/>
          <p:cNvSpPr txBox="1">
            <a:spLocks noChangeArrowheads="1"/>
          </p:cNvSpPr>
          <p:nvPr/>
        </p:nvSpPr>
        <p:spPr bwMode="auto">
          <a:xfrm>
            <a:off x="1143000" y="1981200"/>
            <a:ext cx="624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4400">
                <a:solidFill>
                  <a:srgbClr val="000099"/>
                </a:solidFill>
              </a:rPr>
              <a:t>$0.10 = one dime</a:t>
            </a:r>
            <a:endParaRPr lang="en-US" sz="3600">
              <a:solidFill>
                <a:schemeClr val="hlink"/>
              </a:solidFill>
            </a:endParaRPr>
          </a:p>
        </p:txBody>
      </p:sp>
      <p:sp>
        <p:nvSpPr>
          <p:cNvPr id="93188" name="Text Box 4"/>
          <p:cNvSpPr txBox="1">
            <a:spLocks noChangeArrowheads="1"/>
          </p:cNvSpPr>
          <p:nvPr/>
        </p:nvSpPr>
        <p:spPr bwMode="auto">
          <a:xfrm>
            <a:off x="685800" y="2971800"/>
            <a:ext cx="7772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3600"/>
              <a:t>It takes 100 pennies to make 1 dollar, so a penny is one-hundredth of a dollar.</a:t>
            </a:r>
          </a:p>
        </p:txBody>
      </p:sp>
      <p:sp>
        <p:nvSpPr>
          <p:cNvPr id="93189" name="Text Box 5"/>
          <p:cNvSpPr txBox="1">
            <a:spLocks noChangeArrowheads="1"/>
          </p:cNvSpPr>
          <p:nvPr/>
        </p:nvSpPr>
        <p:spPr bwMode="auto">
          <a:xfrm>
            <a:off x="1676400" y="4953000"/>
            <a:ext cx="548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4400">
                <a:solidFill>
                  <a:srgbClr val="000099"/>
                </a:solidFill>
              </a:rPr>
              <a:t>$0.01 = one penny</a:t>
            </a:r>
            <a:endParaRPr lang="en-US" sz="3600"/>
          </a:p>
        </p:txBody>
      </p:sp>
      <p:sp>
        <p:nvSpPr>
          <p:cNvPr id="21510" name="AutoShape 6" descr="Bouquet">
            <a:hlinkClick r:id="rId2" action="ppaction://hlinksldjump" highlightClick="1"/>
          </p:cNvPr>
          <p:cNvSpPr>
            <a:spLocks noChangeArrowheads="1"/>
          </p:cNvSpPr>
          <p:nvPr/>
        </p:nvSpPr>
        <p:spPr bwMode="auto">
          <a:xfrm>
            <a:off x="8305800" y="6324600"/>
            <a:ext cx="685800" cy="381000"/>
          </a:xfrm>
          <a:prstGeom prst="actionButtonForwardNext">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AutoShape 7" descr="Bouquet">
            <a:hlinkClick r:id="rId4" action="ppaction://hlinksldjump" highlightClick="1"/>
          </p:cNvPr>
          <p:cNvSpPr>
            <a:spLocks noChangeArrowheads="1"/>
          </p:cNvSpPr>
          <p:nvPr/>
        </p:nvSpPr>
        <p:spPr bwMode="auto">
          <a:xfrm>
            <a:off x="228600" y="6324600"/>
            <a:ext cx="685800" cy="381000"/>
          </a:xfrm>
          <a:prstGeom prst="actionButtonBackPrevious">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93187"/>
                                        </p:tgtEl>
                                        <p:attrNameLst>
                                          <p:attrName>style.visibility</p:attrName>
                                        </p:attrNameLst>
                                      </p:cBhvr>
                                      <p:to>
                                        <p:strVal val="visible"/>
                                      </p:to>
                                    </p:set>
                                    <p:animEffect transition="in" filter="blinds(horizontal)">
                                      <p:cBhvr>
                                        <p:cTn id="7" dur="500"/>
                                        <p:tgtEl>
                                          <p:spTgt spid="93187"/>
                                        </p:tgtEl>
                                      </p:cBhvr>
                                    </p:animEffect>
                                  </p:childTnLst>
                                </p:cTn>
                              </p:par>
                            </p:childTnLst>
                          </p:cTn>
                        </p:par>
                        <p:par>
                          <p:cTn id="8" fill="hold" nodeType="afterGroup">
                            <p:stCondLst>
                              <p:cond delay="1500"/>
                            </p:stCondLst>
                            <p:childTnLst>
                              <p:par>
                                <p:cTn id="9" presetID="1" presetClass="entr" presetSubtype="0" fill="hold" grpId="0" nodeType="afterEffect">
                                  <p:stCondLst>
                                    <p:cond delay="1000"/>
                                  </p:stCondLst>
                                  <p:childTnLst>
                                    <p:set>
                                      <p:cBhvr>
                                        <p:cTn id="10" dur="1" fill="hold">
                                          <p:stCondLst>
                                            <p:cond delay="499"/>
                                          </p:stCondLst>
                                        </p:cTn>
                                        <p:tgtEl>
                                          <p:spTgt spid="93188"/>
                                        </p:tgtEl>
                                        <p:attrNameLst>
                                          <p:attrName>style.visibility</p:attrName>
                                        </p:attrNameLst>
                                      </p:cBhvr>
                                      <p:to>
                                        <p:strVal val="visible"/>
                                      </p:to>
                                    </p:set>
                                  </p:childTnLst>
                                </p:cTn>
                              </p:par>
                            </p:childTnLst>
                          </p:cTn>
                        </p:par>
                        <p:par>
                          <p:cTn id="11" fill="hold" nodeType="afterGroup">
                            <p:stCondLst>
                              <p:cond delay="3000"/>
                            </p:stCondLst>
                            <p:childTnLst>
                              <p:par>
                                <p:cTn id="12" presetID="3" presetClass="entr" presetSubtype="10" fill="hold" grpId="0" nodeType="afterEffect">
                                  <p:stCondLst>
                                    <p:cond delay="1000"/>
                                  </p:stCondLst>
                                  <p:childTnLst>
                                    <p:set>
                                      <p:cBhvr>
                                        <p:cTn id="13" dur="1" fill="hold">
                                          <p:stCondLst>
                                            <p:cond delay="0"/>
                                          </p:stCondLst>
                                        </p:cTn>
                                        <p:tgtEl>
                                          <p:spTgt spid="93189"/>
                                        </p:tgtEl>
                                        <p:attrNameLst>
                                          <p:attrName>style.visibility</p:attrName>
                                        </p:attrNameLst>
                                      </p:cBhvr>
                                      <p:to>
                                        <p:strVal val="visible"/>
                                      </p:to>
                                    </p:set>
                                    <p:animEffect transition="in" filter="blinds(horizontal)">
                                      <p:cBhvr>
                                        <p:cTn id="14" dur="500"/>
                                        <p:tgtEl>
                                          <p:spTgt spid="93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utoUpdateAnimBg="0"/>
      <p:bldP spid="93188" grpId="0" autoUpdateAnimBg="0"/>
      <p:bldP spid="93189"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Presentat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1814</TotalTime>
  <Words>1014</Words>
  <Application>Microsoft Office PowerPoint</Application>
  <PresentationFormat>On-screen Show (4:3)</PresentationFormat>
  <Paragraphs>190</Paragraphs>
  <Slides>45</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45</vt:i4>
      </vt:variant>
    </vt:vector>
  </HeadingPairs>
  <TitlesOfParts>
    <vt:vector size="54" baseType="lpstr">
      <vt:lpstr>Comic Sans MS</vt:lpstr>
      <vt:lpstr>Arial</vt:lpstr>
      <vt:lpstr>Times New Roman</vt:lpstr>
      <vt:lpstr>Wingdings</vt:lpstr>
      <vt:lpstr>Blank Presentation</vt:lpstr>
      <vt:lpstr>Microsoft Clip Gallery</vt:lpstr>
      <vt:lpstr>Microsoft Equation 3.0</vt:lpstr>
      <vt:lpstr>Microsoft Excel Worksheet</vt:lpstr>
      <vt:lpstr>Microsoft Graph 97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Everyone</dc:creator>
  <cp:lastModifiedBy>Teacher E-Solutions</cp:lastModifiedBy>
  <cp:revision>66</cp:revision>
  <cp:lastPrinted>2000-05-09T21:50:04Z</cp:lastPrinted>
  <dcterms:created xsi:type="dcterms:W3CDTF">1995-06-17T23:31:02Z</dcterms:created>
  <dcterms:modified xsi:type="dcterms:W3CDTF">2019-01-18T17:02:20Z</dcterms:modified>
</cp:coreProperties>
</file>