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9"/>
  </p:notesMasterIdLst>
  <p:handoutMasterIdLst>
    <p:handoutMasterId r:id="rId20"/>
  </p:handoutMasterIdLst>
  <p:sldIdLst>
    <p:sldId id="328" r:id="rId2"/>
    <p:sldId id="301" r:id="rId3"/>
    <p:sldId id="264" r:id="rId4"/>
    <p:sldId id="260" r:id="rId5"/>
    <p:sldId id="306" r:id="rId6"/>
    <p:sldId id="307" r:id="rId7"/>
    <p:sldId id="305" r:id="rId8"/>
    <p:sldId id="308" r:id="rId9"/>
    <p:sldId id="309" r:id="rId10"/>
    <p:sldId id="310" r:id="rId11"/>
    <p:sldId id="311" r:id="rId12"/>
    <p:sldId id="270" r:id="rId13"/>
    <p:sldId id="302" r:id="rId14"/>
    <p:sldId id="312" r:id="rId15"/>
    <p:sldId id="294" r:id="rId16"/>
    <p:sldId id="277" r:id="rId17"/>
    <p:sldId id="313"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FC9"/>
    <a:srgbClr val="000000"/>
    <a:srgbClr val="FF0000"/>
    <a:srgbClr val="808080"/>
    <a:srgbClr val="000066"/>
    <a:srgbClr val="009900"/>
    <a:srgbClr val="CC00CC"/>
    <a:srgbClr val="01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547" autoAdjust="0"/>
  </p:normalViewPr>
  <p:slideViewPr>
    <p:cSldViewPr snapToGrid="0">
      <p:cViewPr>
        <p:scale>
          <a:sx n="60" d="100"/>
          <a:sy n="60" d="100"/>
        </p:scale>
        <p:origin x="-120" y="-58"/>
      </p:cViewPr>
      <p:guideLst>
        <p:guide orient="horz" pos="2160"/>
        <p:guide orient="horz" pos="664"/>
        <p:guide pos="44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7" d="100"/>
          <a:sy n="77" d="100"/>
        </p:scale>
        <p:origin x="-204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235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235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235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46518444-FE83-40DC-96F1-712A99D1B8CD}" type="slidenum">
              <a:rPr lang="en-GB"/>
              <a:pPr>
                <a:defRPr/>
              </a:pPr>
              <a:t>‹#›</a:t>
            </a:fld>
            <a:endParaRPr lang="en-GB"/>
          </a:p>
        </p:txBody>
      </p:sp>
    </p:spTree>
    <p:extLst>
      <p:ext uri="{BB962C8B-B14F-4D97-AF65-F5344CB8AC3E}">
        <p14:creationId xmlns:p14="http://schemas.microsoft.com/office/powerpoint/2010/main" val="823919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430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3072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30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430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latin typeface="Arial" charset="0"/>
                <a:cs typeface="+mn-cs"/>
              </a:defRPr>
            </a:lvl1pPr>
          </a:lstStyle>
          <a:p>
            <a:pPr>
              <a:defRPr/>
            </a:pPr>
            <a:fld id="{CE91FFE9-E5D4-439D-9901-5DC23FC20DC0}" type="slidenum">
              <a:rPr lang="en-GB"/>
              <a:pPr>
                <a:defRPr/>
              </a:pPr>
              <a:t>‹#›</a:t>
            </a:fld>
            <a:endParaRPr lang="en-GB"/>
          </a:p>
        </p:txBody>
      </p:sp>
    </p:spTree>
    <p:extLst>
      <p:ext uri="{BB962C8B-B14F-4D97-AF65-F5344CB8AC3E}">
        <p14:creationId xmlns:p14="http://schemas.microsoft.com/office/powerpoint/2010/main" val="9073453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8113353F-F6A6-40EC-8155-1ED5B584B6FF}" type="slidenum">
              <a:rPr lang="en-GB" sz="1200" smtClean="0">
                <a:latin typeface="Arial" pitchFamily="34" charset="0"/>
              </a:rPr>
              <a:pPr/>
              <a:t>1</a:t>
            </a:fld>
            <a:endParaRPr lang="en-GB" sz="1200" smtClean="0">
              <a:latin typeface="Arial" pitchFamily="34" charset="0"/>
            </a:endParaRPr>
          </a:p>
        </p:txBody>
      </p:sp>
      <p:sp>
        <p:nvSpPr>
          <p:cNvPr id="31747" name="Rectangle 2"/>
          <p:cNvSpPr>
            <a:spLocks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B707F754-E33A-4E49-B320-BCE4F3C23FE3}" type="slidenum">
              <a:rPr lang="en-GB" sz="1200" smtClean="0">
                <a:latin typeface="Arial" pitchFamily="34" charset="0"/>
              </a:rPr>
              <a:pPr/>
              <a:t>10</a:t>
            </a:fld>
            <a:endParaRPr lang="en-GB" sz="1200" smtClean="0">
              <a:latin typeface="Arial" pitchFamily="34" charset="0"/>
            </a:endParaRPr>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24BD333B-1F04-49FD-8D0E-582DD61BBC72}" type="slidenum">
              <a:rPr lang="en-GB" sz="1200" smtClean="0">
                <a:latin typeface="Arial" pitchFamily="34" charset="0"/>
              </a:rPr>
              <a:pPr/>
              <a:t>11</a:t>
            </a:fld>
            <a:endParaRPr lang="en-GB" sz="1200" smtClean="0">
              <a:latin typeface="Arial" pitchFamily="34" charset="0"/>
            </a:endParaRPr>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784D0289-3FEB-4BB6-9173-B5EE7BDF2C07}" type="slidenum">
              <a:rPr lang="en-GB" sz="1200" smtClean="0">
                <a:latin typeface="Arial" pitchFamily="34" charset="0"/>
              </a:rPr>
              <a:pPr/>
              <a:t>12</a:t>
            </a:fld>
            <a:endParaRPr lang="en-GB" sz="1200" smtClean="0">
              <a:latin typeface="Arial" pitchFamily="34" charset="0"/>
            </a:endParaRPr>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86852F1A-D155-4071-A7B8-E0A3D7A8C339}" type="slidenum">
              <a:rPr lang="en-GB" sz="1200" smtClean="0">
                <a:latin typeface="Arial" pitchFamily="34" charset="0"/>
              </a:rPr>
              <a:pPr/>
              <a:t>13</a:t>
            </a:fld>
            <a:endParaRPr lang="en-GB" sz="1200" smtClean="0">
              <a:latin typeface="Arial" pitchFamily="34" charset="0"/>
            </a:endParaRPr>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C846826D-D0E9-4BCA-AE21-1D872EC4BB44}" type="slidenum">
              <a:rPr lang="en-GB" sz="1200" smtClean="0">
                <a:latin typeface="Arial" pitchFamily="34" charset="0"/>
              </a:rPr>
              <a:pPr/>
              <a:t>14</a:t>
            </a:fld>
            <a:endParaRPr lang="en-GB" sz="1200" smtClean="0">
              <a:latin typeface="Arial" pitchFamily="34" charset="0"/>
            </a:endParaRPr>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45A43427-8E47-4728-853D-41BE8AF788D4}" type="slidenum">
              <a:rPr lang="en-GB" sz="1200" smtClean="0">
                <a:latin typeface="Arial" pitchFamily="34" charset="0"/>
              </a:rPr>
              <a:pPr/>
              <a:t>15</a:t>
            </a:fld>
            <a:endParaRPr lang="en-GB" sz="1200" smtClean="0">
              <a:latin typeface="Arial" pitchFamily="34" charset="0"/>
            </a:endParaRPr>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54EFEF55-5EAA-4407-A1F5-2042E065408D}" type="slidenum">
              <a:rPr lang="en-GB" sz="1200" smtClean="0">
                <a:latin typeface="Arial" pitchFamily="34" charset="0"/>
              </a:rPr>
              <a:pPr/>
              <a:t>16</a:t>
            </a:fld>
            <a:endParaRPr lang="en-GB" sz="1200" smtClean="0">
              <a:latin typeface="Arial" pitchFamily="34" charset="0"/>
            </a:endParaRPr>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CC8B9591-9861-48FB-81A0-1E8AD9122C40}" type="slidenum">
              <a:rPr lang="en-GB" sz="1200" smtClean="0">
                <a:latin typeface="Arial" pitchFamily="34" charset="0"/>
              </a:rPr>
              <a:pPr/>
              <a:t>17</a:t>
            </a:fld>
            <a:endParaRPr lang="en-GB" sz="1200" smtClean="0">
              <a:latin typeface="Arial" pitchFamily="34" charset="0"/>
            </a:endParaRPr>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C0BD5A7B-A43B-42C4-9C0C-3128FB5126D9}" type="slidenum">
              <a:rPr lang="en-GB" sz="1200" smtClean="0">
                <a:latin typeface="Arial" pitchFamily="34" charset="0"/>
              </a:rPr>
              <a:pPr/>
              <a:t>2</a:t>
            </a:fld>
            <a:endParaRPr lang="en-GB" sz="1200" smtClean="0">
              <a:latin typeface="Arial" pitchFamily="34" charset="0"/>
            </a:endParaRPr>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4667BAC0-CDA8-4DBB-97C5-7CEA58055080}" type="slidenum">
              <a:rPr lang="en-GB" sz="1200" smtClean="0">
                <a:latin typeface="Arial" pitchFamily="34" charset="0"/>
              </a:rPr>
              <a:pPr/>
              <a:t>3</a:t>
            </a:fld>
            <a:endParaRPr lang="en-GB" sz="1200" smtClean="0">
              <a:latin typeface="Arial" pitchFamily="34" charset="0"/>
            </a:endParaRPr>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80C5CBE4-CADA-4476-8AD2-380D44A475DE}" type="slidenum">
              <a:rPr lang="en-GB" sz="1200" smtClean="0">
                <a:latin typeface="Arial" pitchFamily="34" charset="0"/>
              </a:rPr>
              <a:pPr/>
              <a:t>4</a:t>
            </a:fld>
            <a:endParaRPr lang="en-GB" sz="1200" smtClean="0">
              <a:latin typeface="Arial" pitchFamily="34" charset="0"/>
            </a:endParaRPr>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150574F7-383D-413A-9938-260E7E1CCE3C}" type="slidenum">
              <a:rPr lang="en-GB" sz="1200" smtClean="0">
                <a:latin typeface="Arial" pitchFamily="34" charset="0"/>
              </a:rPr>
              <a:pPr/>
              <a:t>5</a:t>
            </a:fld>
            <a:endParaRPr lang="en-GB" sz="1200" smtClean="0">
              <a:latin typeface="Arial" pitchFamily="34" charset="0"/>
            </a:endParaRPr>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3E2DF38C-2762-4E62-B648-B05B09E4CE14}" type="slidenum">
              <a:rPr lang="en-GB" sz="1200" smtClean="0">
                <a:latin typeface="Arial" pitchFamily="34" charset="0"/>
              </a:rPr>
              <a:pPr/>
              <a:t>6</a:t>
            </a:fld>
            <a:endParaRPr lang="en-GB" sz="1200" smtClean="0">
              <a:latin typeface="Arial" pitchFamily="34" charset="0"/>
            </a:endParaRPr>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AD3F40EB-29F0-44D2-A598-EA2D723A5E59}" type="slidenum">
              <a:rPr lang="en-GB" sz="1200" smtClean="0">
                <a:latin typeface="Arial" pitchFamily="34" charset="0"/>
              </a:rPr>
              <a:pPr/>
              <a:t>7</a:t>
            </a:fld>
            <a:endParaRPr lang="en-GB" sz="1200" smtClean="0">
              <a:latin typeface="Arial" pitchFamily="34" charset="0"/>
            </a:endParaRPr>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746E7DD4-ED22-4D96-90A4-099BB6475D70}" type="slidenum">
              <a:rPr lang="en-GB" sz="1200" smtClean="0">
                <a:latin typeface="Arial" pitchFamily="34" charset="0"/>
              </a:rPr>
              <a:pPr/>
              <a:t>8</a:t>
            </a:fld>
            <a:endParaRPr lang="en-GB" sz="1200" smtClean="0">
              <a:latin typeface="Arial" pitchFamily="34" charset="0"/>
            </a:endParaRPr>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77873CAB-735F-4E5F-96B8-FAC0592A2E8E}" type="slidenum">
              <a:rPr lang="en-GB" sz="1200" smtClean="0">
                <a:latin typeface="Arial" pitchFamily="34" charset="0"/>
              </a:rPr>
              <a:pPr/>
              <a:t>9</a:t>
            </a:fld>
            <a:endParaRPr lang="en-GB" sz="1200" smtClean="0">
              <a:latin typeface="Arial" pitchFamily="34" charset="0"/>
            </a:endParaRPr>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2" descr="under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3"/>
          <p:cNvSpPr txBox="1">
            <a:spLocks noChangeArrowheads="1"/>
          </p:cNvSpPr>
          <p:nvPr/>
        </p:nvSpPr>
        <p:spPr bwMode="auto">
          <a:xfrm>
            <a:off x="7032625" y="6637338"/>
            <a:ext cx="2133600" cy="274637"/>
          </a:xfrm>
          <a:prstGeom prst="rect">
            <a:avLst/>
          </a:prstGeom>
          <a:noFill/>
          <a:ln w="9525">
            <a:noFill/>
            <a:miter lim="800000"/>
            <a:headEnd/>
            <a:tailEnd/>
          </a:ln>
          <a:effectLst/>
        </p:spPr>
        <p:txBody>
          <a:bodyPr>
            <a:spAutoFit/>
          </a:bodyPr>
          <a:lstStyle/>
          <a:p>
            <a:pPr algn="r">
              <a:defRPr/>
            </a:pPr>
            <a:r>
              <a:rPr lang="en-GB" sz="1200" b="1">
                <a:solidFill>
                  <a:srgbClr val="9900CC"/>
                </a:solidFill>
                <a:latin typeface="Arial" charset="0"/>
                <a:cs typeface="Arial" charset="0"/>
              </a:rPr>
              <a:t>© Boardworks Ltd 2004</a:t>
            </a:r>
          </a:p>
        </p:txBody>
      </p:sp>
      <p:pic>
        <p:nvPicPr>
          <p:cNvPr id="4" name="Picture 4" descr="boardworks_logo"/>
          <p:cNvPicPr>
            <a:picLocks noChangeAspect="1" noChangeArrowheads="1"/>
          </p:cNvPicPr>
          <p:nvPr/>
        </p:nvPicPr>
        <p:blipFill>
          <a:blip r:embed="rId3">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right_button">
            <a:hlinkClick r:id="" action="ppaction://hlinkshowjump?jump=next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p:cNvSpPr txBox="1">
            <a:spLocks noChangeArrowheads="1"/>
          </p:cNvSpPr>
          <p:nvPr/>
        </p:nvSpPr>
        <p:spPr bwMode="auto">
          <a:xfrm>
            <a:off x="0" y="6607175"/>
            <a:ext cx="666750" cy="274638"/>
          </a:xfrm>
          <a:prstGeom prst="rect">
            <a:avLst/>
          </a:prstGeom>
          <a:noFill/>
          <a:ln w="9525">
            <a:noFill/>
            <a:miter lim="800000"/>
            <a:headEnd/>
            <a:tailEnd/>
          </a:ln>
          <a:effectLst/>
        </p:spPr>
        <p:txBody>
          <a:bodyPr wrap="none">
            <a:spAutoFit/>
          </a:bodyPr>
          <a:lstStyle/>
          <a:p>
            <a:pPr>
              <a:defRPr/>
            </a:pPr>
            <a:r>
              <a:rPr lang="en-GB" sz="1200" b="1">
                <a:solidFill>
                  <a:schemeClr val="bg1"/>
                </a:solidFill>
                <a:latin typeface="Arial" charset="0"/>
                <a:cs typeface="+mn-cs"/>
              </a:rPr>
              <a:t>1 of 20</a:t>
            </a:r>
            <a:endParaRPr lang="en-US" sz="1200" b="1">
              <a:solidFill>
                <a:schemeClr val="bg1"/>
              </a:solidFill>
              <a:latin typeface="Arial" charset="0"/>
              <a:cs typeface="+mn-cs"/>
            </a:endParaRPr>
          </a:p>
        </p:txBody>
      </p:sp>
      <p:pic>
        <p:nvPicPr>
          <p:cNvPr id="7" name="Picture 7" descr="under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p:cNvSpPr txBox="1">
            <a:spLocks noChangeArrowheads="1"/>
          </p:cNvSpPr>
          <p:nvPr/>
        </p:nvSpPr>
        <p:spPr bwMode="auto">
          <a:xfrm>
            <a:off x="7032625" y="6637338"/>
            <a:ext cx="2133600" cy="274637"/>
          </a:xfrm>
          <a:prstGeom prst="rect">
            <a:avLst/>
          </a:prstGeom>
          <a:noFill/>
          <a:ln w="9525">
            <a:noFill/>
            <a:miter lim="800000"/>
            <a:headEnd/>
            <a:tailEnd/>
          </a:ln>
          <a:effectLst/>
        </p:spPr>
        <p:txBody>
          <a:bodyPr>
            <a:spAutoFit/>
          </a:bodyPr>
          <a:lstStyle/>
          <a:p>
            <a:pPr algn="r">
              <a:defRPr/>
            </a:pPr>
            <a:r>
              <a:rPr lang="en-GB" sz="1200" b="1">
                <a:solidFill>
                  <a:srgbClr val="9900CC"/>
                </a:solidFill>
                <a:latin typeface="Arial" charset="0"/>
                <a:cs typeface="Arial" charset="0"/>
              </a:rPr>
              <a:t>© Boardworks Ltd 2005</a:t>
            </a:r>
          </a:p>
        </p:txBody>
      </p:sp>
      <p:pic>
        <p:nvPicPr>
          <p:cNvPr id="9" name="Picture 9" descr="boardworks_logo"/>
          <p:cNvPicPr>
            <a:picLocks noChangeAspect="1" noChangeArrowheads="1"/>
          </p:cNvPicPr>
          <p:nvPr/>
        </p:nvPicPr>
        <p:blipFill>
          <a:blip r:embed="rId3">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0"/>
          <p:cNvSpPr txBox="1">
            <a:spLocks noChangeArrowheads="1"/>
          </p:cNvSpPr>
          <p:nvPr userDrawn="1"/>
        </p:nvSpPr>
        <p:spPr bwMode="auto">
          <a:xfrm>
            <a:off x="0" y="6619875"/>
            <a:ext cx="1116013" cy="274638"/>
          </a:xfrm>
          <a:prstGeom prst="rect">
            <a:avLst/>
          </a:prstGeom>
          <a:noFill/>
          <a:ln w="9525">
            <a:noFill/>
            <a:miter lim="800000"/>
            <a:headEnd/>
            <a:tailEnd/>
          </a:ln>
          <a:effectLst/>
        </p:spPr>
        <p:txBody>
          <a:bodyPr>
            <a:spAutoFit/>
          </a:bodyPr>
          <a:lstStyle/>
          <a:p>
            <a:pPr eaLnBrk="1" hangingPunct="1">
              <a:spcBef>
                <a:spcPct val="50000"/>
              </a:spcBef>
              <a:defRPr/>
            </a:pPr>
            <a:fld id="{D9656446-F16E-4FC3-A2B0-771341DCE0A7}" type="slidenum">
              <a:rPr lang="en-GB" sz="1200" b="1">
                <a:solidFill>
                  <a:schemeClr val="bg1"/>
                </a:solidFill>
                <a:latin typeface="Arial" charset="0"/>
                <a:cs typeface="+mn-cs"/>
              </a:rPr>
              <a:pPr eaLnBrk="1" hangingPunct="1">
                <a:spcBef>
                  <a:spcPct val="50000"/>
                </a:spcBef>
                <a:defRPr/>
              </a:pPr>
              <a:t>‹#›</a:t>
            </a:fld>
            <a:r>
              <a:rPr lang="en-GB" sz="1200" b="1">
                <a:solidFill>
                  <a:schemeClr val="bg1"/>
                </a:solidFill>
                <a:latin typeface="Arial" charset="0"/>
                <a:cs typeface="+mn-cs"/>
              </a:rPr>
              <a:t> of 27</a:t>
            </a:r>
          </a:p>
        </p:txBody>
      </p:sp>
    </p:spTree>
    <p:extLst>
      <p:ext uri="{BB962C8B-B14F-4D97-AF65-F5344CB8AC3E}">
        <p14:creationId xmlns:p14="http://schemas.microsoft.com/office/powerpoint/2010/main" val="111833193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00080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21717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362700" cy="612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229149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356735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8955494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233586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562036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869148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94434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136734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438988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jpeg"/><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6516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       Click to edit Master title style</a:t>
            </a:r>
          </a:p>
        </p:txBody>
      </p:sp>
      <p:sp>
        <p:nvSpPr>
          <p:cNvPr id="276483" name="Oval 3"/>
          <p:cNvSpPr>
            <a:spLocks noChangeAspect="1" noChangeArrowheads="1"/>
          </p:cNvSpPr>
          <p:nvPr userDrawn="1"/>
        </p:nvSpPr>
        <p:spPr bwMode="auto">
          <a:xfrm>
            <a:off x="242888" y="80963"/>
            <a:ext cx="360362" cy="360362"/>
          </a:xfrm>
          <a:prstGeom prst="ellipse">
            <a:avLst/>
          </a:prstGeom>
          <a:solidFill>
            <a:srgbClr val="010066"/>
          </a:solidFill>
          <a:ln w="9525">
            <a:noFill/>
            <a:round/>
            <a:headEnd/>
            <a:tailEnd/>
          </a:ln>
          <a:effectLst/>
        </p:spPr>
        <p:txBody>
          <a:bodyPr wrap="none" anchor="ctr"/>
          <a:lstStyle/>
          <a:p>
            <a:pPr>
              <a:defRPr/>
            </a:pPr>
            <a:endParaRPr lang="en-US">
              <a:cs typeface="+mn-cs"/>
            </a:endParaRPr>
          </a:p>
        </p:txBody>
      </p:sp>
      <p:sp>
        <p:nvSpPr>
          <p:cNvPr id="276484" name="Oval 4"/>
          <p:cNvSpPr>
            <a:spLocks noChangeArrowheads="1"/>
          </p:cNvSpPr>
          <p:nvPr userDrawn="1"/>
        </p:nvSpPr>
        <p:spPr bwMode="auto">
          <a:xfrm>
            <a:off x="260350" y="98425"/>
            <a:ext cx="325438" cy="325438"/>
          </a:xfrm>
          <a:prstGeom prst="ellipse">
            <a:avLst/>
          </a:prstGeom>
          <a:solidFill>
            <a:srgbClr val="FF00FF"/>
          </a:solidFill>
          <a:ln w="9525" algn="ctr">
            <a:noFill/>
            <a:round/>
            <a:headEnd/>
            <a:tailEnd/>
          </a:ln>
          <a:effectLst/>
        </p:spPr>
        <p:txBody>
          <a:bodyPr anchor="ctr">
            <a:spAutoFit/>
          </a:bodyPr>
          <a:lstStyle/>
          <a:p>
            <a:pPr>
              <a:defRPr/>
            </a:pPr>
            <a:endParaRPr lang="en-US">
              <a:cs typeface="+mn-cs"/>
            </a:endParaRPr>
          </a:p>
        </p:txBody>
      </p:sp>
      <p:pic>
        <p:nvPicPr>
          <p:cNvPr id="1029" name="Picture 5" descr="underlin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486" name="Text Box 6"/>
          <p:cNvSpPr txBox="1">
            <a:spLocks noChangeArrowheads="1"/>
          </p:cNvSpPr>
          <p:nvPr/>
        </p:nvSpPr>
        <p:spPr bwMode="auto">
          <a:xfrm>
            <a:off x="7032625" y="6637338"/>
            <a:ext cx="2133600" cy="274637"/>
          </a:xfrm>
          <a:prstGeom prst="rect">
            <a:avLst/>
          </a:prstGeom>
          <a:noFill/>
          <a:ln w="9525">
            <a:noFill/>
            <a:miter lim="800000"/>
            <a:headEnd/>
            <a:tailEnd/>
          </a:ln>
          <a:effectLst/>
        </p:spPr>
        <p:txBody>
          <a:bodyPr>
            <a:spAutoFit/>
          </a:bodyPr>
          <a:lstStyle/>
          <a:p>
            <a:pPr algn="r">
              <a:defRPr/>
            </a:pPr>
            <a:r>
              <a:rPr lang="en-GB" sz="1200" b="1">
                <a:solidFill>
                  <a:srgbClr val="9900CC"/>
                </a:solidFill>
                <a:latin typeface="Arial" charset="0"/>
                <a:cs typeface="Arial" charset="0"/>
              </a:rPr>
              <a:t>© Boardworks Ltd 2004</a:t>
            </a:r>
          </a:p>
        </p:txBody>
      </p:sp>
      <p:pic>
        <p:nvPicPr>
          <p:cNvPr id="1031" name="Picture 7" descr="swish"/>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549275"/>
            <a:ext cx="72358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boardworks_logo"/>
          <p:cNvPicPr>
            <a:picLocks noChangeAspect="1" noChangeArrowheads="1"/>
          </p:cNvPicPr>
          <p:nvPr/>
        </p:nvPicPr>
        <p:blipFill>
          <a:blip r:embed="rId16">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descr="right_button">
            <a:hlinkClick r:id="" action="ppaction://hlinkshowjump?jump=nextslide"/>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left_button"/>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9388" y="6092825"/>
            <a:ext cx="542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491" name="Text Box 11"/>
          <p:cNvSpPr txBox="1">
            <a:spLocks noChangeArrowheads="1"/>
          </p:cNvSpPr>
          <p:nvPr/>
        </p:nvSpPr>
        <p:spPr bwMode="auto">
          <a:xfrm>
            <a:off x="0" y="6610350"/>
            <a:ext cx="666750" cy="274638"/>
          </a:xfrm>
          <a:prstGeom prst="rect">
            <a:avLst/>
          </a:prstGeom>
          <a:noFill/>
          <a:ln w="9525">
            <a:noFill/>
            <a:miter lim="800000"/>
            <a:headEnd/>
            <a:tailEnd/>
          </a:ln>
          <a:effectLst/>
        </p:spPr>
        <p:txBody>
          <a:bodyPr wrap="none">
            <a:spAutoFit/>
          </a:bodyPr>
          <a:lstStyle/>
          <a:p>
            <a:pPr>
              <a:defRPr/>
            </a:pPr>
            <a:r>
              <a:rPr lang="en-GB" sz="1200" b="1">
                <a:solidFill>
                  <a:schemeClr val="bg1"/>
                </a:solidFill>
                <a:latin typeface="Arial" charset="0"/>
                <a:cs typeface="+mn-cs"/>
              </a:rPr>
              <a:t>1 of 20</a:t>
            </a:r>
            <a:endParaRPr lang="en-US" sz="1200" b="1">
              <a:solidFill>
                <a:schemeClr val="bg1"/>
              </a:solidFill>
              <a:latin typeface="Arial" charset="0"/>
              <a:cs typeface="+mn-cs"/>
            </a:endParaRPr>
          </a:p>
        </p:txBody>
      </p:sp>
      <p:pic>
        <p:nvPicPr>
          <p:cNvPr id="1036" name="Picture 12" descr="underlin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493" name="Text Box 13"/>
          <p:cNvSpPr txBox="1">
            <a:spLocks noChangeArrowheads="1"/>
          </p:cNvSpPr>
          <p:nvPr/>
        </p:nvSpPr>
        <p:spPr bwMode="auto">
          <a:xfrm>
            <a:off x="7032625" y="6637338"/>
            <a:ext cx="2133600" cy="274637"/>
          </a:xfrm>
          <a:prstGeom prst="rect">
            <a:avLst/>
          </a:prstGeom>
          <a:noFill/>
          <a:ln w="9525">
            <a:noFill/>
            <a:miter lim="800000"/>
            <a:headEnd/>
            <a:tailEnd/>
          </a:ln>
          <a:effectLst/>
        </p:spPr>
        <p:txBody>
          <a:bodyPr>
            <a:spAutoFit/>
          </a:bodyPr>
          <a:lstStyle/>
          <a:p>
            <a:pPr algn="r">
              <a:defRPr/>
            </a:pPr>
            <a:r>
              <a:rPr lang="en-GB" sz="1200" b="1">
                <a:solidFill>
                  <a:srgbClr val="9900CC"/>
                </a:solidFill>
                <a:latin typeface="Arial" charset="0"/>
                <a:cs typeface="Arial" charset="0"/>
              </a:rPr>
              <a:t>© Boardworks Ltd 2005</a:t>
            </a:r>
          </a:p>
        </p:txBody>
      </p:sp>
      <p:pic>
        <p:nvPicPr>
          <p:cNvPr id="1038" name="Picture 14" descr="swish"/>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549275"/>
            <a:ext cx="72358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5" descr="boardworks_logo"/>
          <p:cNvPicPr>
            <a:picLocks noChangeAspect="1" noChangeArrowheads="1"/>
          </p:cNvPicPr>
          <p:nvPr/>
        </p:nvPicPr>
        <p:blipFill>
          <a:blip r:embed="rId16">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16" descr="left_button">
            <a:hlinkClick r:id="" action="ppaction://hlinkshowjump?jump=previousslide"/>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9388" y="6092825"/>
            <a:ext cx="542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497" name="Text Box 17"/>
          <p:cNvSpPr txBox="1">
            <a:spLocks noChangeArrowheads="1"/>
          </p:cNvSpPr>
          <p:nvPr userDrawn="1"/>
        </p:nvSpPr>
        <p:spPr bwMode="auto">
          <a:xfrm>
            <a:off x="0" y="6619875"/>
            <a:ext cx="1116013" cy="274638"/>
          </a:xfrm>
          <a:prstGeom prst="rect">
            <a:avLst/>
          </a:prstGeom>
          <a:noFill/>
          <a:ln w="9525">
            <a:noFill/>
            <a:miter lim="800000"/>
            <a:headEnd/>
            <a:tailEnd/>
          </a:ln>
          <a:effectLst/>
        </p:spPr>
        <p:txBody>
          <a:bodyPr>
            <a:spAutoFit/>
          </a:bodyPr>
          <a:lstStyle/>
          <a:p>
            <a:pPr eaLnBrk="1" hangingPunct="1">
              <a:spcBef>
                <a:spcPct val="50000"/>
              </a:spcBef>
              <a:defRPr/>
            </a:pPr>
            <a:fld id="{3C92D90C-E429-4F61-8270-EA0E8972F7E4}" type="slidenum">
              <a:rPr lang="en-GB" sz="1200" b="1">
                <a:solidFill>
                  <a:schemeClr val="bg1"/>
                </a:solidFill>
                <a:latin typeface="Arial" charset="0"/>
                <a:cs typeface="+mn-cs"/>
              </a:rPr>
              <a:pPr eaLnBrk="1" hangingPunct="1">
                <a:spcBef>
                  <a:spcPct val="50000"/>
                </a:spcBef>
                <a:defRPr/>
              </a:pPr>
              <a:t>‹#›</a:t>
            </a:fld>
            <a:r>
              <a:rPr lang="en-GB" sz="1200" b="1">
                <a:solidFill>
                  <a:schemeClr val="bg1"/>
                </a:solidFill>
                <a:latin typeface="Arial" charset="0"/>
                <a:cs typeface="+mn-cs"/>
              </a:rPr>
              <a:t> of 27</a:t>
            </a:r>
          </a:p>
        </p:txBody>
      </p:sp>
      <p:grpSp>
        <p:nvGrpSpPr>
          <p:cNvPr id="1042" name="Group 42"/>
          <p:cNvGrpSpPr>
            <a:grpSpLocks/>
          </p:cNvGrpSpPr>
          <p:nvPr userDrawn="1"/>
        </p:nvGrpSpPr>
        <p:grpSpPr bwMode="auto">
          <a:xfrm>
            <a:off x="266700" y="176213"/>
            <a:ext cx="284163" cy="254000"/>
            <a:chOff x="168" y="111"/>
            <a:chExt cx="179" cy="160"/>
          </a:xfrm>
        </p:grpSpPr>
        <p:sp>
          <p:nvSpPr>
            <p:cNvPr id="276500" name="Line 20"/>
            <p:cNvSpPr>
              <a:spLocks noChangeShapeType="1"/>
            </p:cNvSpPr>
            <p:nvPr userDrawn="1"/>
          </p:nvSpPr>
          <p:spPr bwMode="auto">
            <a:xfrm rot="20247979" flipH="1">
              <a:off x="177" y="112"/>
              <a:ext cx="161" cy="47"/>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01" name="Line 21"/>
            <p:cNvSpPr>
              <a:spLocks noChangeShapeType="1"/>
            </p:cNvSpPr>
            <p:nvPr userDrawn="1"/>
          </p:nvSpPr>
          <p:spPr bwMode="auto">
            <a:xfrm rot="20247979" flipH="1">
              <a:off x="181" y="112"/>
              <a:ext cx="162" cy="65"/>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02" name="Line 22"/>
            <p:cNvSpPr>
              <a:spLocks noChangeShapeType="1"/>
            </p:cNvSpPr>
            <p:nvPr userDrawn="1"/>
          </p:nvSpPr>
          <p:spPr bwMode="auto">
            <a:xfrm rot="20247979" flipH="1">
              <a:off x="186" y="111"/>
              <a:ext cx="161" cy="85"/>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03" name="Line 23"/>
            <p:cNvSpPr>
              <a:spLocks noChangeShapeType="1"/>
            </p:cNvSpPr>
            <p:nvPr userDrawn="1"/>
          </p:nvSpPr>
          <p:spPr bwMode="auto">
            <a:xfrm rot="20247979" flipH="1">
              <a:off x="172" y="113"/>
              <a:ext cx="162" cy="27"/>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04" name="Line 24"/>
            <p:cNvSpPr>
              <a:spLocks noChangeShapeType="1"/>
            </p:cNvSpPr>
            <p:nvPr userDrawn="1"/>
          </p:nvSpPr>
          <p:spPr bwMode="auto">
            <a:xfrm rot="20247979" flipH="1">
              <a:off x="168" y="114"/>
              <a:ext cx="161" cy="8"/>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grpSp>
          <p:nvGrpSpPr>
            <p:cNvPr id="1048" name="Group 40"/>
            <p:cNvGrpSpPr>
              <a:grpSpLocks/>
            </p:cNvGrpSpPr>
            <p:nvPr userDrawn="1"/>
          </p:nvGrpSpPr>
          <p:grpSpPr bwMode="auto">
            <a:xfrm>
              <a:off x="206" y="128"/>
              <a:ext cx="95" cy="143"/>
              <a:chOff x="2051" y="817"/>
              <a:chExt cx="471" cy="846"/>
            </a:xfrm>
          </p:grpSpPr>
          <p:sp>
            <p:nvSpPr>
              <p:cNvPr id="276509" name="Line 29"/>
              <p:cNvSpPr>
                <a:spLocks noChangeShapeType="1"/>
              </p:cNvSpPr>
              <p:nvPr userDrawn="1"/>
            </p:nvSpPr>
            <p:spPr bwMode="auto">
              <a:xfrm rot="-1352021">
                <a:off x="2051" y="817"/>
                <a:ext cx="382" cy="846"/>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10" name="Line 30"/>
              <p:cNvSpPr>
                <a:spLocks noChangeShapeType="1"/>
              </p:cNvSpPr>
              <p:nvPr userDrawn="1"/>
            </p:nvSpPr>
            <p:spPr bwMode="auto">
              <a:xfrm rot="-1352021">
                <a:off x="2071" y="923"/>
                <a:ext cx="387" cy="734"/>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11" name="Line 31"/>
              <p:cNvSpPr>
                <a:spLocks noChangeShapeType="1"/>
              </p:cNvSpPr>
              <p:nvPr userDrawn="1"/>
            </p:nvSpPr>
            <p:spPr bwMode="auto">
              <a:xfrm rot="-1352021">
                <a:off x="2096" y="1036"/>
                <a:ext cx="382" cy="615"/>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12" name="Line 32"/>
              <p:cNvSpPr>
                <a:spLocks noChangeShapeType="1"/>
              </p:cNvSpPr>
              <p:nvPr userDrawn="1"/>
            </p:nvSpPr>
            <p:spPr bwMode="auto">
              <a:xfrm rot="-1352021">
                <a:off x="2115" y="1148"/>
                <a:ext cx="387" cy="503"/>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sp>
            <p:nvSpPr>
              <p:cNvPr id="276513" name="Line 33"/>
              <p:cNvSpPr>
                <a:spLocks noChangeShapeType="1"/>
              </p:cNvSpPr>
              <p:nvPr userDrawn="1"/>
            </p:nvSpPr>
            <p:spPr bwMode="auto">
              <a:xfrm rot="-1352021">
                <a:off x="2140" y="1255"/>
                <a:ext cx="382" cy="390"/>
              </a:xfrm>
              <a:prstGeom prst="line">
                <a:avLst/>
              </a:prstGeom>
              <a:noFill/>
              <a:ln w="12700">
                <a:solidFill>
                  <a:schemeClr val="accent2"/>
                </a:solidFill>
                <a:round/>
                <a:headEnd/>
                <a:tailEnd/>
              </a:ln>
              <a:effectLst/>
            </p:spPr>
            <p:txBody>
              <a:bodyPr wrap="none" anchor="ctr"/>
              <a:lstStyle/>
              <a:p>
                <a:pPr>
                  <a:defRPr/>
                </a:pPr>
                <a:endParaRPr lang="en-US">
                  <a:cs typeface="+mn-cs"/>
                </a:endParaRPr>
              </a:p>
            </p:txBody>
          </p:sp>
        </p:grpSp>
      </p:gr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iming>
    <p:tnLst>
      <p:par>
        <p:cTn id="1" dur="indefinite" restart="never" nodeType="tmRoot"/>
      </p:par>
    </p:tnLst>
  </p:timing>
  <p:txStyles>
    <p:titleStyle>
      <a:lvl1pPr algn="l" rtl="0" eaLnBrk="0" fontAlgn="base" hangingPunct="0">
        <a:spcBef>
          <a:spcPct val="0"/>
        </a:spcBef>
        <a:spcAft>
          <a:spcPct val="0"/>
        </a:spcAft>
        <a:defRPr sz="2800" b="1">
          <a:solidFill>
            <a:srgbClr val="CC00CC"/>
          </a:solidFill>
          <a:latin typeface="+mj-lt"/>
          <a:ea typeface="+mj-ea"/>
          <a:cs typeface="+mj-cs"/>
        </a:defRPr>
      </a:lvl1pPr>
      <a:lvl2pPr algn="l" rtl="0" eaLnBrk="0" fontAlgn="base" hangingPunct="0">
        <a:spcBef>
          <a:spcPct val="0"/>
        </a:spcBef>
        <a:spcAft>
          <a:spcPct val="0"/>
        </a:spcAft>
        <a:defRPr sz="2800" b="1">
          <a:solidFill>
            <a:srgbClr val="CC00CC"/>
          </a:solidFill>
          <a:latin typeface="Arial" charset="0"/>
          <a:cs typeface="Arial" charset="0"/>
        </a:defRPr>
      </a:lvl2pPr>
      <a:lvl3pPr algn="l" rtl="0" eaLnBrk="0" fontAlgn="base" hangingPunct="0">
        <a:spcBef>
          <a:spcPct val="0"/>
        </a:spcBef>
        <a:spcAft>
          <a:spcPct val="0"/>
        </a:spcAft>
        <a:defRPr sz="2800" b="1">
          <a:solidFill>
            <a:srgbClr val="CC00CC"/>
          </a:solidFill>
          <a:latin typeface="Arial" charset="0"/>
          <a:cs typeface="Arial" charset="0"/>
        </a:defRPr>
      </a:lvl3pPr>
      <a:lvl4pPr algn="l" rtl="0" eaLnBrk="0" fontAlgn="base" hangingPunct="0">
        <a:spcBef>
          <a:spcPct val="0"/>
        </a:spcBef>
        <a:spcAft>
          <a:spcPct val="0"/>
        </a:spcAft>
        <a:defRPr sz="2800" b="1">
          <a:solidFill>
            <a:srgbClr val="CC00CC"/>
          </a:solidFill>
          <a:latin typeface="Arial" charset="0"/>
          <a:cs typeface="Arial" charset="0"/>
        </a:defRPr>
      </a:lvl4pPr>
      <a:lvl5pPr algn="l" rtl="0" eaLnBrk="0" fontAlgn="base" hangingPunct="0">
        <a:spcBef>
          <a:spcPct val="0"/>
        </a:spcBef>
        <a:spcAft>
          <a:spcPct val="0"/>
        </a:spcAft>
        <a:defRPr sz="2800" b="1">
          <a:solidFill>
            <a:srgbClr val="CC00CC"/>
          </a:solidFill>
          <a:latin typeface="Arial" charset="0"/>
          <a:cs typeface="Arial" charset="0"/>
        </a:defRPr>
      </a:lvl5pPr>
      <a:lvl6pPr marL="457200" algn="l" rtl="0" fontAlgn="base">
        <a:spcBef>
          <a:spcPct val="0"/>
        </a:spcBef>
        <a:spcAft>
          <a:spcPct val="0"/>
        </a:spcAft>
        <a:defRPr sz="2800" b="1">
          <a:solidFill>
            <a:srgbClr val="CC00CC"/>
          </a:solidFill>
          <a:latin typeface="Arial" charset="0"/>
          <a:cs typeface="Arial" charset="0"/>
        </a:defRPr>
      </a:lvl6pPr>
      <a:lvl7pPr marL="914400" algn="l" rtl="0" fontAlgn="base">
        <a:spcBef>
          <a:spcPct val="0"/>
        </a:spcBef>
        <a:spcAft>
          <a:spcPct val="0"/>
        </a:spcAft>
        <a:defRPr sz="2800" b="1">
          <a:solidFill>
            <a:srgbClr val="CC00CC"/>
          </a:solidFill>
          <a:latin typeface="Arial" charset="0"/>
          <a:cs typeface="Arial" charset="0"/>
        </a:defRPr>
      </a:lvl7pPr>
      <a:lvl8pPr marL="1371600" algn="l" rtl="0" fontAlgn="base">
        <a:spcBef>
          <a:spcPct val="0"/>
        </a:spcBef>
        <a:spcAft>
          <a:spcPct val="0"/>
        </a:spcAft>
        <a:defRPr sz="2800" b="1">
          <a:solidFill>
            <a:srgbClr val="CC00CC"/>
          </a:solidFill>
          <a:latin typeface="Arial" charset="0"/>
          <a:cs typeface="Arial" charset="0"/>
        </a:defRPr>
      </a:lvl8pPr>
      <a:lvl9pPr marL="1828800" algn="l" rtl="0" fontAlgn="base">
        <a:spcBef>
          <a:spcPct val="0"/>
        </a:spcBef>
        <a:spcAft>
          <a:spcPct val="0"/>
        </a:spcAft>
        <a:defRPr sz="2800" b="1">
          <a:solidFill>
            <a:srgbClr val="CC00CC"/>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image" Target="../media/image16.jpe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08" name="AutoShape 8"/>
          <p:cNvSpPr>
            <a:spLocks noGrp="1" noChangeArrowheads="1"/>
          </p:cNvSpPr>
          <p:nvPr>
            <p:ph type="subTitle" idx="4294967295"/>
          </p:nvPr>
        </p:nvSpPr>
        <p:spPr bwMode="auto">
          <a:xfrm>
            <a:off x="962025" y="249238"/>
            <a:ext cx="4464050" cy="1008062"/>
          </a:xfrm>
          <a:prstGeom prst="roundRect">
            <a:avLst>
              <a:gd name="adj" fmla="val 43579"/>
            </a:avLst>
          </a:prstGeom>
          <a:solidFill>
            <a:srgbClr val="010066"/>
          </a:solidFill>
          <a:ln w="63500">
            <a:solidFill>
              <a:srgbClr val="9900CC"/>
            </a:solidFill>
            <a:round/>
            <a:headEnd/>
            <a:tailEnd/>
          </a:ln>
        </p:spPr>
        <p:txBody>
          <a:bodyPr lIns="0" tIns="0" rIns="0" bIns="0" anchor="ctr"/>
          <a:lstStyle/>
          <a:p>
            <a:pPr marL="0" indent="0" algn="ctr" eaLnBrk="1" hangingPunct="1">
              <a:lnSpc>
                <a:spcPct val="80000"/>
              </a:lnSpc>
              <a:spcBef>
                <a:spcPct val="0"/>
              </a:spcBef>
              <a:buFontTx/>
              <a:buNone/>
            </a:pPr>
            <a:r>
              <a:rPr lang="en-GB" sz="3600" b="1" smtClean="0">
                <a:solidFill>
                  <a:schemeClr val="bg1"/>
                </a:solidFill>
              </a:rPr>
              <a:t>Reflection</a:t>
            </a:r>
          </a:p>
        </p:txBody>
      </p:sp>
      <p:grpSp>
        <p:nvGrpSpPr>
          <p:cNvPr id="13315" name="Group 100"/>
          <p:cNvGrpSpPr>
            <a:grpSpLocks/>
          </p:cNvGrpSpPr>
          <p:nvPr/>
        </p:nvGrpSpPr>
        <p:grpSpPr bwMode="auto">
          <a:xfrm>
            <a:off x="893763" y="1979613"/>
            <a:ext cx="4189412" cy="4089400"/>
            <a:chOff x="563" y="1247"/>
            <a:chExt cx="2639" cy="2576"/>
          </a:xfrm>
        </p:grpSpPr>
        <p:grpSp>
          <p:nvGrpSpPr>
            <p:cNvPr id="13316" name="Group 44"/>
            <p:cNvGrpSpPr>
              <a:grpSpLocks/>
            </p:cNvGrpSpPr>
            <p:nvPr/>
          </p:nvGrpSpPr>
          <p:grpSpPr bwMode="auto">
            <a:xfrm>
              <a:off x="563" y="1247"/>
              <a:ext cx="2565" cy="2576"/>
              <a:chOff x="811" y="1231"/>
              <a:chExt cx="2261" cy="2496"/>
            </a:xfrm>
          </p:grpSpPr>
          <p:grpSp>
            <p:nvGrpSpPr>
              <p:cNvPr id="13335" name="Group 26"/>
              <p:cNvGrpSpPr>
                <a:grpSpLocks/>
              </p:cNvGrpSpPr>
              <p:nvPr/>
            </p:nvGrpSpPr>
            <p:grpSpPr bwMode="auto">
              <a:xfrm>
                <a:off x="811" y="1231"/>
                <a:ext cx="2261" cy="1408"/>
                <a:chOff x="514" y="1344"/>
                <a:chExt cx="4416" cy="1056"/>
              </a:xfrm>
            </p:grpSpPr>
            <p:sp>
              <p:nvSpPr>
                <p:cNvPr id="13344" name="Line 27"/>
                <p:cNvSpPr>
                  <a:spLocks noChangeShapeType="1"/>
                </p:cNvSpPr>
                <p:nvPr/>
              </p:nvSpPr>
              <p:spPr bwMode="auto">
                <a:xfrm>
                  <a:off x="514" y="1344"/>
                  <a:ext cx="4416" cy="57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5" name="Line 28"/>
                <p:cNvSpPr>
                  <a:spLocks noChangeShapeType="1"/>
                </p:cNvSpPr>
                <p:nvPr/>
              </p:nvSpPr>
              <p:spPr bwMode="auto">
                <a:xfrm>
                  <a:off x="514" y="1344"/>
                  <a:ext cx="4416" cy="81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6" name="Line 29"/>
                <p:cNvSpPr>
                  <a:spLocks noChangeShapeType="1"/>
                </p:cNvSpPr>
                <p:nvPr/>
              </p:nvSpPr>
              <p:spPr bwMode="auto">
                <a:xfrm>
                  <a:off x="514" y="1344"/>
                  <a:ext cx="4416" cy="105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7" name="Line 30"/>
                <p:cNvSpPr>
                  <a:spLocks noChangeShapeType="1"/>
                </p:cNvSpPr>
                <p:nvPr/>
              </p:nvSpPr>
              <p:spPr bwMode="auto">
                <a:xfrm>
                  <a:off x="514" y="1344"/>
                  <a:ext cx="4416" cy="33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8" name="Line 31"/>
                <p:cNvSpPr>
                  <a:spLocks noChangeShapeType="1"/>
                </p:cNvSpPr>
                <p:nvPr/>
              </p:nvSpPr>
              <p:spPr bwMode="auto">
                <a:xfrm>
                  <a:off x="514" y="1344"/>
                  <a:ext cx="4416" cy="9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9" name="Line 32"/>
                <p:cNvSpPr>
                  <a:spLocks noChangeShapeType="1"/>
                </p:cNvSpPr>
                <p:nvPr/>
              </p:nvSpPr>
              <p:spPr bwMode="auto">
                <a:xfrm>
                  <a:off x="3250" y="1392"/>
                  <a:ext cx="96" cy="0"/>
                </a:xfrm>
                <a:prstGeom prst="line">
                  <a:avLst/>
                </a:prstGeom>
                <a:noFill/>
                <a:ln w="31750">
                  <a:solidFill>
                    <a:srgbClr val="FF0000"/>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50" name="Line 33"/>
                <p:cNvSpPr>
                  <a:spLocks noChangeShapeType="1"/>
                </p:cNvSpPr>
                <p:nvPr/>
              </p:nvSpPr>
              <p:spPr bwMode="auto">
                <a:xfrm rot="471742">
                  <a:off x="3250" y="2016"/>
                  <a:ext cx="96" cy="1"/>
                </a:xfrm>
                <a:prstGeom prst="line">
                  <a:avLst/>
                </a:prstGeom>
                <a:noFill/>
                <a:ln w="31750">
                  <a:solidFill>
                    <a:srgbClr val="FF0000"/>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51" name="Line 34"/>
                <p:cNvSpPr>
                  <a:spLocks noChangeShapeType="1"/>
                </p:cNvSpPr>
                <p:nvPr/>
              </p:nvSpPr>
              <p:spPr bwMode="auto">
                <a:xfrm rot="147755">
                  <a:off x="3394" y="1728"/>
                  <a:ext cx="96" cy="1"/>
                </a:xfrm>
                <a:prstGeom prst="line">
                  <a:avLst/>
                </a:prstGeom>
                <a:noFill/>
                <a:ln w="31750">
                  <a:solidFill>
                    <a:srgbClr val="FF0000"/>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3336" name="Group 35"/>
              <p:cNvGrpSpPr>
                <a:grpSpLocks/>
              </p:cNvGrpSpPr>
              <p:nvPr/>
            </p:nvGrpSpPr>
            <p:grpSpPr bwMode="auto">
              <a:xfrm>
                <a:off x="1991" y="1359"/>
                <a:ext cx="1081" cy="2368"/>
                <a:chOff x="2818" y="1440"/>
                <a:chExt cx="2112" cy="1776"/>
              </a:xfrm>
            </p:grpSpPr>
            <p:sp>
              <p:nvSpPr>
                <p:cNvPr id="13337" name="Line 36"/>
                <p:cNvSpPr>
                  <a:spLocks noChangeShapeType="1"/>
                </p:cNvSpPr>
                <p:nvPr/>
              </p:nvSpPr>
              <p:spPr bwMode="auto">
                <a:xfrm flipH="1">
                  <a:off x="2818" y="1440"/>
                  <a:ext cx="2112" cy="177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8" name="Line 37"/>
                <p:cNvSpPr>
                  <a:spLocks noChangeShapeType="1"/>
                </p:cNvSpPr>
                <p:nvPr/>
              </p:nvSpPr>
              <p:spPr bwMode="auto">
                <a:xfrm flipH="1">
                  <a:off x="2818" y="1680"/>
                  <a:ext cx="2112" cy="153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9" name="Line 38"/>
                <p:cNvSpPr>
                  <a:spLocks noChangeShapeType="1"/>
                </p:cNvSpPr>
                <p:nvPr/>
              </p:nvSpPr>
              <p:spPr bwMode="auto">
                <a:xfrm flipH="1">
                  <a:off x="2818" y="1920"/>
                  <a:ext cx="2112" cy="129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0" name="Line 39"/>
                <p:cNvSpPr>
                  <a:spLocks noChangeShapeType="1"/>
                </p:cNvSpPr>
                <p:nvPr/>
              </p:nvSpPr>
              <p:spPr bwMode="auto">
                <a:xfrm flipH="1">
                  <a:off x="2818" y="2160"/>
                  <a:ext cx="2112" cy="105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1" name="Line 40"/>
                <p:cNvSpPr>
                  <a:spLocks noChangeShapeType="1"/>
                </p:cNvSpPr>
                <p:nvPr/>
              </p:nvSpPr>
              <p:spPr bwMode="auto">
                <a:xfrm flipH="1">
                  <a:off x="2818" y="2400"/>
                  <a:ext cx="2112" cy="816"/>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42" name="Line 41"/>
                <p:cNvSpPr>
                  <a:spLocks noChangeShapeType="1"/>
                </p:cNvSpPr>
                <p:nvPr/>
              </p:nvSpPr>
              <p:spPr bwMode="auto">
                <a:xfrm rot="8898677">
                  <a:off x="4306" y="2448"/>
                  <a:ext cx="96" cy="1"/>
                </a:xfrm>
                <a:prstGeom prst="line">
                  <a:avLst/>
                </a:prstGeom>
                <a:noFill/>
                <a:ln w="31750">
                  <a:solidFill>
                    <a:srgbClr val="FF0000"/>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43" name="Line 42"/>
                <p:cNvSpPr>
                  <a:spLocks noChangeShapeType="1"/>
                </p:cNvSpPr>
                <p:nvPr/>
              </p:nvSpPr>
              <p:spPr bwMode="auto">
                <a:xfrm rot="8988834">
                  <a:off x="3970" y="2352"/>
                  <a:ext cx="96" cy="1"/>
                </a:xfrm>
                <a:prstGeom prst="line">
                  <a:avLst/>
                </a:prstGeom>
                <a:noFill/>
                <a:ln w="31750">
                  <a:solidFill>
                    <a:srgbClr val="FF0000"/>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13317" name="Group 45"/>
            <p:cNvGrpSpPr>
              <a:grpSpLocks/>
            </p:cNvGrpSpPr>
            <p:nvPr/>
          </p:nvGrpSpPr>
          <p:grpSpPr bwMode="auto">
            <a:xfrm rot="19411811" flipH="1">
              <a:off x="718" y="1266"/>
              <a:ext cx="2484" cy="2536"/>
              <a:chOff x="811" y="1231"/>
              <a:chExt cx="2261" cy="2496"/>
            </a:xfrm>
          </p:grpSpPr>
          <p:grpSp>
            <p:nvGrpSpPr>
              <p:cNvPr id="13318" name="Group 46"/>
              <p:cNvGrpSpPr>
                <a:grpSpLocks/>
              </p:cNvGrpSpPr>
              <p:nvPr/>
            </p:nvGrpSpPr>
            <p:grpSpPr bwMode="auto">
              <a:xfrm>
                <a:off x="811" y="1231"/>
                <a:ext cx="2261" cy="1408"/>
                <a:chOff x="514" y="1344"/>
                <a:chExt cx="4416" cy="1056"/>
              </a:xfrm>
            </p:grpSpPr>
            <p:sp>
              <p:nvSpPr>
                <p:cNvPr id="13327" name="Line 47"/>
                <p:cNvSpPr>
                  <a:spLocks noChangeShapeType="1"/>
                </p:cNvSpPr>
                <p:nvPr/>
              </p:nvSpPr>
              <p:spPr bwMode="auto">
                <a:xfrm>
                  <a:off x="514" y="1344"/>
                  <a:ext cx="4416" cy="57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8" name="Line 48"/>
                <p:cNvSpPr>
                  <a:spLocks noChangeShapeType="1"/>
                </p:cNvSpPr>
                <p:nvPr/>
              </p:nvSpPr>
              <p:spPr bwMode="auto">
                <a:xfrm>
                  <a:off x="514" y="1344"/>
                  <a:ext cx="4416" cy="81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9" name="Line 49"/>
                <p:cNvSpPr>
                  <a:spLocks noChangeShapeType="1"/>
                </p:cNvSpPr>
                <p:nvPr/>
              </p:nvSpPr>
              <p:spPr bwMode="auto">
                <a:xfrm>
                  <a:off x="514" y="1344"/>
                  <a:ext cx="4416" cy="105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0" name="Line 50"/>
                <p:cNvSpPr>
                  <a:spLocks noChangeShapeType="1"/>
                </p:cNvSpPr>
                <p:nvPr/>
              </p:nvSpPr>
              <p:spPr bwMode="auto">
                <a:xfrm>
                  <a:off x="514" y="1344"/>
                  <a:ext cx="4416" cy="33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1" name="Line 51"/>
                <p:cNvSpPr>
                  <a:spLocks noChangeShapeType="1"/>
                </p:cNvSpPr>
                <p:nvPr/>
              </p:nvSpPr>
              <p:spPr bwMode="auto">
                <a:xfrm>
                  <a:off x="514" y="1344"/>
                  <a:ext cx="4416" cy="9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2" name="Line 52"/>
                <p:cNvSpPr>
                  <a:spLocks noChangeShapeType="1"/>
                </p:cNvSpPr>
                <p:nvPr/>
              </p:nvSpPr>
              <p:spPr bwMode="auto">
                <a:xfrm>
                  <a:off x="3250" y="1392"/>
                  <a:ext cx="96" cy="0"/>
                </a:xfrm>
                <a:prstGeom prst="line">
                  <a:avLst/>
                </a:prstGeom>
                <a:noFill/>
                <a:ln w="31750">
                  <a:solidFill>
                    <a:schemeClr val="accent2"/>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33" name="Line 53"/>
                <p:cNvSpPr>
                  <a:spLocks noChangeShapeType="1"/>
                </p:cNvSpPr>
                <p:nvPr/>
              </p:nvSpPr>
              <p:spPr bwMode="auto">
                <a:xfrm rot="471742">
                  <a:off x="3250" y="2016"/>
                  <a:ext cx="96" cy="1"/>
                </a:xfrm>
                <a:prstGeom prst="line">
                  <a:avLst/>
                </a:prstGeom>
                <a:noFill/>
                <a:ln w="31750">
                  <a:solidFill>
                    <a:schemeClr val="accent2"/>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34" name="Line 54"/>
                <p:cNvSpPr>
                  <a:spLocks noChangeShapeType="1"/>
                </p:cNvSpPr>
                <p:nvPr/>
              </p:nvSpPr>
              <p:spPr bwMode="auto">
                <a:xfrm rot="147755">
                  <a:off x="3394" y="1728"/>
                  <a:ext cx="96" cy="1"/>
                </a:xfrm>
                <a:prstGeom prst="line">
                  <a:avLst/>
                </a:prstGeom>
                <a:noFill/>
                <a:ln w="31750">
                  <a:solidFill>
                    <a:schemeClr val="accent2"/>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3319" name="Group 55"/>
              <p:cNvGrpSpPr>
                <a:grpSpLocks/>
              </p:cNvGrpSpPr>
              <p:nvPr/>
            </p:nvGrpSpPr>
            <p:grpSpPr bwMode="auto">
              <a:xfrm>
                <a:off x="1991" y="1359"/>
                <a:ext cx="1081" cy="2368"/>
                <a:chOff x="2818" y="1440"/>
                <a:chExt cx="2112" cy="1776"/>
              </a:xfrm>
            </p:grpSpPr>
            <p:sp>
              <p:nvSpPr>
                <p:cNvPr id="13320" name="Line 56"/>
                <p:cNvSpPr>
                  <a:spLocks noChangeShapeType="1"/>
                </p:cNvSpPr>
                <p:nvPr/>
              </p:nvSpPr>
              <p:spPr bwMode="auto">
                <a:xfrm flipH="1">
                  <a:off x="2818" y="1440"/>
                  <a:ext cx="2112" cy="177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1" name="Line 57"/>
                <p:cNvSpPr>
                  <a:spLocks noChangeShapeType="1"/>
                </p:cNvSpPr>
                <p:nvPr/>
              </p:nvSpPr>
              <p:spPr bwMode="auto">
                <a:xfrm flipH="1">
                  <a:off x="2818" y="1680"/>
                  <a:ext cx="2112" cy="153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2" name="Line 58"/>
                <p:cNvSpPr>
                  <a:spLocks noChangeShapeType="1"/>
                </p:cNvSpPr>
                <p:nvPr/>
              </p:nvSpPr>
              <p:spPr bwMode="auto">
                <a:xfrm flipH="1">
                  <a:off x="2818" y="1920"/>
                  <a:ext cx="2112" cy="129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3" name="Line 59"/>
                <p:cNvSpPr>
                  <a:spLocks noChangeShapeType="1"/>
                </p:cNvSpPr>
                <p:nvPr/>
              </p:nvSpPr>
              <p:spPr bwMode="auto">
                <a:xfrm flipH="1">
                  <a:off x="2818" y="2160"/>
                  <a:ext cx="2112" cy="105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4" name="Line 60"/>
                <p:cNvSpPr>
                  <a:spLocks noChangeShapeType="1"/>
                </p:cNvSpPr>
                <p:nvPr/>
              </p:nvSpPr>
              <p:spPr bwMode="auto">
                <a:xfrm flipH="1">
                  <a:off x="2818" y="2400"/>
                  <a:ext cx="2112" cy="81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5" name="Line 61"/>
                <p:cNvSpPr>
                  <a:spLocks noChangeShapeType="1"/>
                </p:cNvSpPr>
                <p:nvPr/>
              </p:nvSpPr>
              <p:spPr bwMode="auto">
                <a:xfrm rot="8898677">
                  <a:off x="4306" y="2448"/>
                  <a:ext cx="96" cy="1"/>
                </a:xfrm>
                <a:prstGeom prst="line">
                  <a:avLst/>
                </a:prstGeom>
                <a:noFill/>
                <a:ln w="31750">
                  <a:solidFill>
                    <a:schemeClr val="accent2"/>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13326" name="Line 62"/>
                <p:cNvSpPr>
                  <a:spLocks noChangeShapeType="1"/>
                </p:cNvSpPr>
                <p:nvPr/>
              </p:nvSpPr>
              <p:spPr bwMode="auto">
                <a:xfrm rot="8988834">
                  <a:off x="3970" y="2352"/>
                  <a:ext cx="96" cy="1"/>
                </a:xfrm>
                <a:prstGeom prst="line">
                  <a:avLst/>
                </a:prstGeom>
                <a:noFill/>
                <a:ln w="31750">
                  <a:solidFill>
                    <a:schemeClr val="accent2"/>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gr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56008">
                                            <p:txEl>
                                              <p:pRg st="0" end="0"/>
                                            </p:txEl>
                                          </p:spTgt>
                                        </p:tgtEl>
                                        <p:attrNameLst>
                                          <p:attrName>style.visibility</p:attrName>
                                        </p:attrNameLst>
                                      </p:cBhvr>
                                      <p:to>
                                        <p:strVal val="visible"/>
                                      </p:to>
                                    </p:set>
                                    <p:animEffect transition="in" filter="fade">
                                      <p:cBhvr>
                                        <p:cTn id="7" dur="1000"/>
                                        <p:tgtEl>
                                          <p:spTgt spid="256008">
                                            <p:txEl>
                                              <p:pRg st="0" end="0"/>
                                            </p:txEl>
                                          </p:spTgt>
                                        </p:tgtEl>
                                      </p:cBhvr>
                                    </p:animEffect>
                                    <p:anim calcmode="lin" valueType="num">
                                      <p:cBhvr>
                                        <p:cTn id="8" dur="1000" fill="hold"/>
                                        <p:tgtEl>
                                          <p:spTgt spid="256008">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56008">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56008">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8"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623888" y="701675"/>
            <a:ext cx="5302250"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b="1">
                <a:solidFill>
                  <a:srgbClr val="CC00CC"/>
                </a:solidFill>
                <a:latin typeface="Arial" pitchFamily="34" charset="0"/>
                <a:sym typeface="Wingdings" pitchFamily="2" charset="2"/>
              </a:rPr>
              <a:t>Transparent</a:t>
            </a:r>
            <a:r>
              <a:rPr lang="en-GB" b="1">
                <a:solidFill>
                  <a:srgbClr val="010066"/>
                </a:solidFill>
                <a:latin typeface="Arial" pitchFamily="34" charset="0"/>
                <a:sym typeface="Wingdings" pitchFamily="2" charset="2"/>
              </a:rPr>
              <a:t> </a:t>
            </a:r>
            <a:r>
              <a:rPr lang="en-GB">
                <a:solidFill>
                  <a:srgbClr val="010066"/>
                </a:solidFill>
                <a:latin typeface="Arial" pitchFamily="34" charset="0"/>
                <a:sym typeface="Wingdings" pitchFamily="2" charset="2"/>
              </a:rPr>
              <a:t>materials, such as glass, let nearly all the light that falls on them pass through. Very little light is reflected or absorbed by the material.</a:t>
            </a:r>
            <a:endParaRPr lang="en-GB">
              <a:solidFill>
                <a:srgbClr val="010066"/>
              </a:solidFill>
              <a:latin typeface="Arial" pitchFamily="34" charset="0"/>
            </a:endParaRPr>
          </a:p>
        </p:txBody>
      </p:sp>
      <p:grpSp>
        <p:nvGrpSpPr>
          <p:cNvPr id="22531" name="Group 8"/>
          <p:cNvGrpSpPr>
            <a:grpSpLocks/>
          </p:cNvGrpSpPr>
          <p:nvPr/>
        </p:nvGrpSpPr>
        <p:grpSpPr bwMode="auto">
          <a:xfrm>
            <a:off x="239713" y="82550"/>
            <a:ext cx="360362" cy="360363"/>
            <a:chOff x="3372" y="430"/>
            <a:chExt cx="1428" cy="1428"/>
          </a:xfrm>
        </p:grpSpPr>
        <p:grpSp>
          <p:nvGrpSpPr>
            <p:cNvPr id="22549" name="Group 9"/>
            <p:cNvGrpSpPr>
              <a:grpSpLocks noChangeAspect="1"/>
            </p:cNvGrpSpPr>
            <p:nvPr/>
          </p:nvGrpSpPr>
          <p:grpSpPr bwMode="auto">
            <a:xfrm>
              <a:off x="3372" y="430"/>
              <a:ext cx="1428" cy="1428"/>
              <a:chOff x="3243" y="231"/>
              <a:chExt cx="1587" cy="1587"/>
            </a:xfrm>
          </p:grpSpPr>
          <p:sp>
            <p:nvSpPr>
              <p:cNvPr id="22551" name="Oval 10"/>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2552" name="Picture 11"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550" name="Oval 12"/>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15053" name="Text Box 13"/>
          <p:cNvSpPr txBox="1">
            <a:spLocks noChangeArrowheads="1"/>
          </p:cNvSpPr>
          <p:nvPr/>
        </p:nvSpPr>
        <p:spPr bwMode="auto">
          <a:xfrm>
            <a:off x="623888" y="2684463"/>
            <a:ext cx="5402262" cy="150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b="1">
                <a:solidFill>
                  <a:srgbClr val="CC00CC"/>
                </a:solidFill>
                <a:latin typeface="Arial" pitchFamily="34" charset="0"/>
                <a:sym typeface="Wingdings" pitchFamily="2" charset="2"/>
              </a:rPr>
              <a:t>Opaque</a:t>
            </a:r>
            <a:r>
              <a:rPr lang="en-GB" b="1">
                <a:solidFill>
                  <a:srgbClr val="010066"/>
                </a:solidFill>
                <a:latin typeface="Arial" pitchFamily="34" charset="0"/>
                <a:sym typeface="Wingdings" pitchFamily="2" charset="2"/>
              </a:rPr>
              <a:t> </a:t>
            </a:r>
            <a:r>
              <a:rPr lang="en-GB">
                <a:solidFill>
                  <a:srgbClr val="010066"/>
                </a:solidFill>
                <a:latin typeface="Arial" pitchFamily="34" charset="0"/>
                <a:sym typeface="Wingdings" pitchFamily="2" charset="2"/>
              </a:rPr>
              <a:t>materials, such as wood, do not let any of the light that falls on them pass through. All the light is either reflected or absorbed by the wood.</a:t>
            </a:r>
            <a:endParaRPr lang="en-GB">
              <a:solidFill>
                <a:srgbClr val="010066"/>
              </a:solidFill>
              <a:latin typeface="Arial" pitchFamily="34" charset="0"/>
            </a:endParaRPr>
          </a:p>
        </p:txBody>
      </p:sp>
      <p:sp>
        <p:nvSpPr>
          <p:cNvPr id="215054" name="Text Box 14"/>
          <p:cNvSpPr txBox="1">
            <a:spLocks noChangeArrowheads="1"/>
          </p:cNvSpPr>
          <p:nvPr/>
        </p:nvSpPr>
        <p:spPr bwMode="auto">
          <a:xfrm>
            <a:off x="636588" y="4592638"/>
            <a:ext cx="5737225" cy="150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b="1">
                <a:solidFill>
                  <a:srgbClr val="CC00CC"/>
                </a:solidFill>
                <a:latin typeface="Arial" pitchFamily="34" charset="0"/>
                <a:sym typeface="Wingdings" pitchFamily="2" charset="2"/>
              </a:rPr>
              <a:t>Translucent</a:t>
            </a:r>
            <a:r>
              <a:rPr lang="en-GB" b="1">
                <a:solidFill>
                  <a:srgbClr val="010066"/>
                </a:solidFill>
                <a:latin typeface="Arial" pitchFamily="34" charset="0"/>
                <a:sym typeface="Wingdings" pitchFamily="2" charset="2"/>
              </a:rPr>
              <a:t> </a:t>
            </a:r>
            <a:r>
              <a:rPr lang="en-GB">
                <a:solidFill>
                  <a:srgbClr val="010066"/>
                </a:solidFill>
                <a:latin typeface="Arial" pitchFamily="34" charset="0"/>
                <a:sym typeface="Wingdings" pitchFamily="2" charset="2"/>
              </a:rPr>
              <a:t>materials, such as frosted glass, let some of the light that falls on them pass through. The rest of the light is reflected or absorbed by the material.</a:t>
            </a:r>
            <a:endParaRPr lang="en-GB">
              <a:solidFill>
                <a:srgbClr val="010066"/>
              </a:solidFill>
              <a:latin typeface="Arial" pitchFamily="34" charset="0"/>
            </a:endParaRPr>
          </a:p>
        </p:txBody>
      </p:sp>
      <p:sp>
        <p:nvSpPr>
          <p:cNvPr id="22534" name="Rectangle 15"/>
          <p:cNvSpPr>
            <a:spLocks noGrp="1" noChangeArrowheads="1"/>
          </p:cNvSpPr>
          <p:nvPr>
            <p:ph type="title" idx="4294967295"/>
          </p:nvPr>
        </p:nvSpPr>
        <p:spPr>
          <a:xfrm>
            <a:off x="0" y="0"/>
            <a:ext cx="7869238" cy="549275"/>
          </a:xfrm>
        </p:spPr>
        <p:txBody>
          <a:bodyPr/>
          <a:lstStyle/>
          <a:p>
            <a:pPr eaLnBrk="1" hangingPunct="1"/>
            <a:r>
              <a:rPr lang="en-GB" smtClean="0"/>
              <a:t>      Transparent, opaque and translucent</a:t>
            </a:r>
          </a:p>
        </p:txBody>
      </p:sp>
      <p:grpSp>
        <p:nvGrpSpPr>
          <p:cNvPr id="22535" name="Group 16"/>
          <p:cNvGrpSpPr>
            <a:grpSpLocks/>
          </p:cNvGrpSpPr>
          <p:nvPr/>
        </p:nvGrpSpPr>
        <p:grpSpPr bwMode="auto">
          <a:xfrm>
            <a:off x="266700" y="176213"/>
            <a:ext cx="284163" cy="254000"/>
            <a:chOff x="168" y="111"/>
            <a:chExt cx="179" cy="160"/>
          </a:xfrm>
        </p:grpSpPr>
        <p:sp>
          <p:nvSpPr>
            <p:cNvPr id="22538" name="Line 17"/>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39" name="Line 18"/>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0" name="Line 19"/>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1" name="Line 20"/>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2" name="Line 21"/>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2543" name="Group 22"/>
            <p:cNvGrpSpPr>
              <a:grpSpLocks/>
            </p:cNvGrpSpPr>
            <p:nvPr/>
          </p:nvGrpSpPr>
          <p:grpSpPr bwMode="auto">
            <a:xfrm>
              <a:off x="206" y="128"/>
              <a:ext cx="95" cy="143"/>
              <a:chOff x="2051" y="817"/>
              <a:chExt cx="471" cy="846"/>
            </a:xfrm>
          </p:grpSpPr>
          <p:sp>
            <p:nvSpPr>
              <p:cNvPr id="22544" name="Line 23"/>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5" name="Line 24"/>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6" name="Line 25"/>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7" name="Line 26"/>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8" name="Line 27"/>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22536" name="Picture 28" descr="JM_clock_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99200" y="712788"/>
            <a:ext cx="1914525" cy="242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69" name="Picture 29" descr="JM_stainglass_smal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4150" y="3543300"/>
            <a:ext cx="1787525" cy="280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53"/>
                                        </p:tgtEl>
                                        <p:attrNameLst>
                                          <p:attrName>style.visibility</p:attrName>
                                        </p:attrNameLst>
                                      </p:cBhvr>
                                      <p:to>
                                        <p:strVal val="visible"/>
                                      </p:to>
                                    </p:set>
                                    <p:animEffect transition="in" filter="dissolve">
                                      <p:cBhvr>
                                        <p:cTn id="7" dur="500"/>
                                        <p:tgtEl>
                                          <p:spTgt spid="215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54"/>
                                        </p:tgtEl>
                                        <p:attrNameLst>
                                          <p:attrName>style.visibility</p:attrName>
                                        </p:attrNameLst>
                                      </p:cBhvr>
                                      <p:to>
                                        <p:strVal val="visible"/>
                                      </p:to>
                                    </p:set>
                                    <p:animEffect transition="in" filter="dissolve">
                                      <p:cBhvr>
                                        <p:cTn id="12" dur="500"/>
                                        <p:tgtEl>
                                          <p:spTgt spid="215054"/>
                                        </p:tgtEl>
                                      </p:cBhvr>
                                    </p:animEffect>
                                  </p:childTnLst>
                                </p:cTn>
                              </p:par>
                            </p:childTnLst>
                          </p:cTn>
                        </p:par>
                        <p:par>
                          <p:cTn id="13" fill="hold" nodeType="afterGroup">
                            <p:stCondLst>
                              <p:cond delay="500"/>
                            </p:stCondLst>
                            <p:childTnLst>
                              <p:par>
                                <p:cTn id="14" presetID="22" presetClass="entr" presetSubtype="1" fill="hold" nodeType="afterEffect">
                                  <p:stCondLst>
                                    <p:cond delay="0"/>
                                  </p:stCondLst>
                                  <p:childTnLst>
                                    <p:set>
                                      <p:cBhvr>
                                        <p:cTn id="15" dur="1" fill="hold">
                                          <p:stCondLst>
                                            <p:cond delay="0"/>
                                          </p:stCondLst>
                                        </p:cTn>
                                        <p:tgtEl>
                                          <p:spTgt spid="215069"/>
                                        </p:tgtEl>
                                        <p:attrNameLst>
                                          <p:attrName>style.visibility</p:attrName>
                                        </p:attrNameLst>
                                      </p:cBhvr>
                                      <p:to>
                                        <p:strVal val="visible"/>
                                      </p:to>
                                    </p:set>
                                    <p:animEffect transition="in" filter="wipe(up)">
                                      <p:cBhvr>
                                        <p:cTn id="16" dur="1000"/>
                                        <p:tgtEl>
                                          <p:spTgt spid="215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3" grpId="0"/>
      <p:bldP spid="21505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649288" y="811213"/>
            <a:ext cx="5427662"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b="1">
                <a:solidFill>
                  <a:srgbClr val="010066"/>
                </a:solidFill>
                <a:latin typeface="Arial" pitchFamily="34" charset="0"/>
                <a:sym typeface="Wingdings" pitchFamily="2" charset="2"/>
              </a:rPr>
              <a:t>Shiny</a:t>
            </a:r>
            <a:r>
              <a:rPr lang="en-GB">
                <a:solidFill>
                  <a:srgbClr val="010066"/>
                </a:solidFill>
                <a:latin typeface="Arial" pitchFamily="34" charset="0"/>
                <a:sym typeface="Wingdings" pitchFamily="2" charset="2"/>
              </a:rPr>
              <a:t> surfaces reflect a lot more of the light that falls on them than </a:t>
            </a:r>
            <a:r>
              <a:rPr lang="en-GB" b="1">
                <a:solidFill>
                  <a:srgbClr val="010066"/>
                </a:solidFill>
                <a:latin typeface="Arial" pitchFamily="34" charset="0"/>
                <a:sym typeface="Wingdings" pitchFamily="2" charset="2"/>
              </a:rPr>
              <a:t>matt</a:t>
            </a:r>
            <a:r>
              <a:rPr lang="en-GB">
                <a:solidFill>
                  <a:srgbClr val="010066"/>
                </a:solidFill>
                <a:latin typeface="Arial" pitchFamily="34" charset="0"/>
                <a:sym typeface="Wingdings" pitchFamily="2" charset="2"/>
              </a:rPr>
              <a:t> surfaces.</a:t>
            </a:r>
          </a:p>
        </p:txBody>
      </p:sp>
      <p:grpSp>
        <p:nvGrpSpPr>
          <p:cNvPr id="23555" name="Group 4"/>
          <p:cNvGrpSpPr>
            <a:grpSpLocks/>
          </p:cNvGrpSpPr>
          <p:nvPr/>
        </p:nvGrpSpPr>
        <p:grpSpPr bwMode="auto">
          <a:xfrm>
            <a:off x="239713" y="82550"/>
            <a:ext cx="360362" cy="360363"/>
            <a:chOff x="3372" y="430"/>
            <a:chExt cx="1428" cy="1428"/>
          </a:xfrm>
        </p:grpSpPr>
        <p:grpSp>
          <p:nvGrpSpPr>
            <p:cNvPr id="23572" name="Group 5"/>
            <p:cNvGrpSpPr>
              <a:grpSpLocks noChangeAspect="1"/>
            </p:cNvGrpSpPr>
            <p:nvPr/>
          </p:nvGrpSpPr>
          <p:grpSpPr bwMode="auto">
            <a:xfrm>
              <a:off x="3372" y="430"/>
              <a:ext cx="1428" cy="1428"/>
              <a:chOff x="3243" y="231"/>
              <a:chExt cx="1587" cy="1587"/>
            </a:xfrm>
          </p:grpSpPr>
          <p:sp>
            <p:nvSpPr>
              <p:cNvPr id="23574" name="Oval 6"/>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3575" name="Picture 7"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573" name="Oval 8"/>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17099" name="Text Box 11"/>
          <p:cNvSpPr txBox="1">
            <a:spLocks noChangeArrowheads="1"/>
          </p:cNvSpPr>
          <p:nvPr/>
        </p:nvSpPr>
        <p:spPr bwMode="auto">
          <a:xfrm>
            <a:off x="649288" y="4346575"/>
            <a:ext cx="8059737"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a:solidFill>
                  <a:srgbClr val="010066"/>
                </a:solidFill>
                <a:latin typeface="Arial" pitchFamily="34" charset="0"/>
                <a:sym typeface="Wingdings" pitchFamily="2" charset="2"/>
              </a:rPr>
              <a:t>Mirrors are pieces of glass with a coating of silver on one side. The silver reflects the light passing through the glass. If the surface of the silver is flat we are able to see reflected images clearly, because the light from them is reflected by the mirror into our eyes.</a:t>
            </a:r>
          </a:p>
        </p:txBody>
      </p:sp>
      <p:sp>
        <p:nvSpPr>
          <p:cNvPr id="23557" name="Rectangle 12"/>
          <p:cNvSpPr>
            <a:spLocks noGrp="1" noChangeArrowheads="1"/>
          </p:cNvSpPr>
          <p:nvPr>
            <p:ph type="title" idx="4294967295"/>
          </p:nvPr>
        </p:nvSpPr>
        <p:spPr/>
        <p:txBody>
          <a:bodyPr/>
          <a:lstStyle/>
          <a:p>
            <a:pPr eaLnBrk="1" hangingPunct="1"/>
            <a:r>
              <a:rPr lang="en-GB" smtClean="0"/>
              <a:t>      Shiny surfaces</a:t>
            </a:r>
          </a:p>
        </p:txBody>
      </p:sp>
      <p:grpSp>
        <p:nvGrpSpPr>
          <p:cNvPr id="23558" name="Group 13"/>
          <p:cNvGrpSpPr>
            <a:grpSpLocks/>
          </p:cNvGrpSpPr>
          <p:nvPr/>
        </p:nvGrpSpPr>
        <p:grpSpPr bwMode="auto">
          <a:xfrm>
            <a:off x="266700" y="176213"/>
            <a:ext cx="284163" cy="254000"/>
            <a:chOff x="168" y="111"/>
            <a:chExt cx="179" cy="160"/>
          </a:xfrm>
        </p:grpSpPr>
        <p:sp>
          <p:nvSpPr>
            <p:cNvPr id="23561" name="Line 14"/>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2" name="Line 15"/>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3" name="Line 16"/>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4" name="Line 17"/>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5" name="Line 18"/>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3566" name="Group 19"/>
            <p:cNvGrpSpPr>
              <a:grpSpLocks/>
            </p:cNvGrpSpPr>
            <p:nvPr/>
          </p:nvGrpSpPr>
          <p:grpSpPr bwMode="auto">
            <a:xfrm>
              <a:off x="206" y="128"/>
              <a:ext cx="95" cy="143"/>
              <a:chOff x="2051" y="817"/>
              <a:chExt cx="471" cy="846"/>
            </a:xfrm>
          </p:grpSpPr>
          <p:sp>
            <p:nvSpPr>
              <p:cNvPr id="23567" name="Line 20"/>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8" name="Line 21"/>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69" name="Line 22"/>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70" name="Line 23"/>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571" name="Line 24"/>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217113" name="Picture 25" descr="JM_silver_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6975" y="854075"/>
            <a:ext cx="1893888"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7114" name="Text Box 26"/>
          <p:cNvSpPr txBox="1">
            <a:spLocks noChangeArrowheads="1"/>
          </p:cNvSpPr>
          <p:nvPr/>
        </p:nvSpPr>
        <p:spPr bwMode="auto">
          <a:xfrm>
            <a:off x="641350" y="2209800"/>
            <a:ext cx="5427663"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a:solidFill>
                  <a:srgbClr val="010066"/>
                </a:solidFill>
                <a:latin typeface="Arial" pitchFamily="34" charset="0"/>
                <a:sym typeface="Wingdings" pitchFamily="2" charset="2"/>
              </a:rPr>
              <a:t>They often look brighter than surrounding objects as more of the light falling on them is reflected into our eye. You can often also see reflections of other objects on their surface.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7114"/>
                                        </p:tgtEl>
                                        <p:attrNameLst>
                                          <p:attrName>style.visibility</p:attrName>
                                        </p:attrNameLst>
                                      </p:cBhvr>
                                      <p:to>
                                        <p:strVal val="visible"/>
                                      </p:to>
                                    </p:set>
                                    <p:animEffect transition="in" filter="dissolve">
                                      <p:cBhvr>
                                        <p:cTn id="7" dur="500"/>
                                        <p:tgtEl>
                                          <p:spTgt spid="217114"/>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217113"/>
                                        </p:tgtEl>
                                        <p:attrNameLst>
                                          <p:attrName>style.visibility</p:attrName>
                                        </p:attrNameLst>
                                      </p:cBhvr>
                                      <p:to>
                                        <p:strVal val="visible"/>
                                      </p:to>
                                    </p:set>
                                    <p:animEffect transition="in" filter="wipe(up)">
                                      <p:cBhvr>
                                        <p:cTn id="11" dur="1000"/>
                                        <p:tgtEl>
                                          <p:spTgt spid="21711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17099"/>
                                        </p:tgtEl>
                                        <p:attrNameLst>
                                          <p:attrName>style.visibility</p:attrName>
                                        </p:attrNameLst>
                                      </p:cBhvr>
                                      <p:to>
                                        <p:strVal val="visible"/>
                                      </p:to>
                                    </p:set>
                                    <p:animEffect transition="in" filter="dissolve">
                                      <p:cBhvr>
                                        <p:cTn id="16" dur="500"/>
                                        <p:tgtEl>
                                          <p:spTgt spid="217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9" grpId="0"/>
      <p:bldP spid="21711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9748" name="Text Box 4"/>
          <p:cNvSpPr txBox="1">
            <a:spLocks noChangeArrowheads="1"/>
          </p:cNvSpPr>
          <p:nvPr/>
        </p:nvSpPr>
        <p:spPr bwMode="auto">
          <a:xfrm>
            <a:off x="657225" y="3324225"/>
            <a:ext cx="5181600" cy="246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Some mirrors are </a:t>
            </a:r>
            <a:r>
              <a:rPr lang="en-GB" b="1">
                <a:solidFill>
                  <a:srgbClr val="CC00CC"/>
                </a:solidFill>
                <a:latin typeface="Arial" pitchFamily="34" charset="0"/>
              </a:rPr>
              <a:t>curved</a:t>
            </a:r>
            <a:r>
              <a:rPr lang="en-GB">
                <a:solidFill>
                  <a:srgbClr val="000066"/>
                </a:solidFill>
                <a:latin typeface="Arial" pitchFamily="34" charset="0"/>
              </a:rPr>
              <a:t>. These give distorted images.</a:t>
            </a:r>
          </a:p>
          <a:p>
            <a:pPr>
              <a:spcBef>
                <a:spcPct val="50000"/>
              </a:spcBef>
            </a:pPr>
            <a:endParaRPr lang="en-GB" sz="800">
              <a:solidFill>
                <a:srgbClr val="000066"/>
              </a:solidFill>
              <a:latin typeface="Arial" pitchFamily="34" charset="0"/>
            </a:endParaRPr>
          </a:p>
          <a:p>
            <a:pPr>
              <a:spcBef>
                <a:spcPct val="50000"/>
              </a:spcBef>
            </a:pPr>
            <a:endParaRPr lang="en-GB" sz="800">
              <a:solidFill>
                <a:srgbClr val="000066"/>
              </a:solidFill>
              <a:latin typeface="Arial" pitchFamily="34" charset="0"/>
            </a:endParaRPr>
          </a:p>
          <a:p>
            <a:pPr>
              <a:spcBef>
                <a:spcPct val="50000"/>
              </a:spcBef>
            </a:pPr>
            <a:r>
              <a:rPr lang="en-GB">
                <a:solidFill>
                  <a:srgbClr val="000066"/>
                </a:solidFill>
                <a:latin typeface="Arial" pitchFamily="34" charset="0"/>
              </a:rPr>
              <a:t>If a mirror curves inwards then it is a </a:t>
            </a:r>
            <a:r>
              <a:rPr lang="en-GB" b="1">
                <a:solidFill>
                  <a:srgbClr val="CC00CC"/>
                </a:solidFill>
                <a:latin typeface="Arial" pitchFamily="34" charset="0"/>
              </a:rPr>
              <a:t>concave</a:t>
            </a:r>
            <a:r>
              <a:rPr lang="en-GB">
                <a:solidFill>
                  <a:srgbClr val="000066"/>
                </a:solidFill>
                <a:latin typeface="Arial" pitchFamily="34" charset="0"/>
              </a:rPr>
              <a:t> mirror; if it curves outwards it is a </a:t>
            </a:r>
            <a:r>
              <a:rPr lang="en-GB" b="1">
                <a:solidFill>
                  <a:srgbClr val="CC00CC"/>
                </a:solidFill>
                <a:latin typeface="Arial" pitchFamily="34" charset="0"/>
              </a:rPr>
              <a:t>convex</a:t>
            </a:r>
            <a:r>
              <a:rPr lang="en-GB">
                <a:solidFill>
                  <a:srgbClr val="000066"/>
                </a:solidFill>
                <a:latin typeface="Arial" pitchFamily="34" charset="0"/>
              </a:rPr>
              <a:t> mirror.</a:t>
            </a:r>
          </a:p>
        </p:txBody>
      </p:sp>
      <p:grpSp>
        <p:nvGrpSpPr>
          <p:cNvPr id="24579" name="Group 24"/>
          <p:cNvGrpSpPr>
            <a:grpSpLocks/>
          </p:cNvGrpSpPr>
          <p:nvPr/>
        </p:nvGrpSpPr>
        <p:grpSpPr bwMode="auto">
          <a:xfrm>
            <a:off x="239713" y="82550"/>
            <a:ext cx="360362" cy="360363"/>
            <a:chOff x="3372" y="430"/>
            <a:chExt cx="1428" cy="1428"/>
          </a:xfrm>
        </p:grpSpPr>
        <p:grpSp>
          <p:nvGrpSpPr>
            <p:cNvPr id="24609" name="Group 25"/>
            <p:cNvGrpSpPr>
              <a:grpSpLocks noChangeAspect="1"/>
            </p:cNvGrpSpPr>
            <p:nvPr/>
          </p:nvGrpSpPr>
          <p:grpSpPr bwMode="auto">
            <a:xfrm>
              <a:off x="3372" y="430"/>
              <a:ext cx="1428" cy="1428"/>
              <a:chOff x="3243" y="231"/>
              <a:chExt cx="1587" cy="1587"/>
            </a:xfrm>
          </p:grpSpPr>
          <p:sp>
            <p:nvSpPr>
              <p:cNvPr id="24611" name="Oval 26"/>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4612" name="Picture 27"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610" name="Oval 28"/>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4580" name="Text Box 29"/>
          <p:cNvSpPr txBox="1">
            <a:spLocks noChangeArrowheads="1"/>
          </p:cNvSpPr>
          <p:nvPr/>
        </p:nvSpPr>
        <p:spPr bwMode="auto">
          <a:xfrm>
            <a:off x="636588" y="866775"/>
            <a:ext cx="5416550"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a:solidFill>
                  <a:srgbClr val="010066"/>
                </a:solidFill>
                <a:latin typeface="Arial" pitchFamily="34" charset="0"/>
                <a:sym typeface="Wingdings" pitchFamily="2" charset="2"/>
              </a:rPr>
              <a:t>When we draw a ray diagram we represent a mirror by drawing a line with dashes on the silvered (non-shiny) side. Most mirrors are flat and these are called </a:t>
            </a:r>
            <a:r>
              <a:rPr lang="en-GB" b="1">
                <a:solidFill>
                  <a:srgbClr val="CC00CC"/>
                </a:solidFill>
                <a:latin typeface="Arial" pitchFamily="34" charset="0"/>
                <a:sym typeface="Wingdings" pitchFamily="2" charset="2"/>
              </a:rPr>
              <a:t>plane </a:t>
            </a:r>
            <a:r>
              <a:rPr lang="en-GB">
                <a:solidFill>
                  <a:srgbClr val="010066"/>
                </a:solidFill>
                <a:latin typeface="Arial" pitchFamily="34" charset="0"/>
                <a:sym typeface="Wingdings" pitchFamily="2" charset="2"/>
              </a:rPr>
              <a:t>mirrors. They give non-distorted lifelike images.</a:t>
            </a:r>
          </a:p>
        </p:txBody>
      </p:sp>
      <p:grpSp>
        <p:nvGrpSpPr>
          <p:cNvPr id="4" name="Group 53"/>
          <p:cNvGrpSpPr>
            <a:grpSpLocks/>
          </p:cNvGrpSpPr>
          <p:nvPr/>
        </p:nvGrpSpPr>
        <p:grpSpPr bwMode="auto">
          <a:xfrm>
            <a:off x="6864350" y="1209675"/>
            <a:ext cx="1851025" cy="1219200"/>
            <a:chOff x="4324" y="762"/>
            <a:chExt cx="1166" cy="768"/>
          </a:xfrm>
        </p:grpSpPr>
        <p:grpSp>
          <p:nvGrpSpPr>
            <p:cNvPr id="24605" name="Group 50"/>
            <p:cNvGrpSpPr>
              <a:grpSpLocks/>
            </p:cNvGrpSpPr>
            <p:nvPr/>
          </p:nvGrpSpPr>
          <p:grpSpPr bwMode="auto">
            <a:xfrm>
              <a:off x="4324" y="762"/>
              <a:ext cx="128" cy="768"/>
              <a:chOff x="4324" y="762"/>
              <a:chExt cx="128" cy="768"/>
            </a:xfrm>
          </p:grpSpPr>
          <p:sp>
            <p:nvSpPr>
              <p:cNvPr id="24607" name="Rectangle 7" descr="Wide upward diagonal"/>
              <p:cNvSpPr>
                <a:spLocks noChangeArrowheads="1"/>
              </p:cNvSpPr>
              <p:nvPr/>
            </p:nvSpPr>
            <p:spPr bwMode="auto">
              <a:xfrm>
                <a:off x="4356" y="762"/>
                <a:ext cx="96" cy="768"/>
              </a:xfrm>
              <a:prstGeom prst="rect">
                <a:avLst/>
              </a:prstGeom>
              <a:pattFill prst="wdUpDiag">
                <a:fgClr>
                  <a:srgbClr val="000000"/>
                </a:fgClr>
                <a:bgClr>
                  <a:schemeClr val="bg1"/>
                </a:bgClr>
              </a:pattFill>
              <a:ln w="3175">
                <a:solidFill>
                  <a:schemeClr val="bg1"/>
                </a:solidFill>
                <a:miter lim="800000"/>
                <a:headEnd/>
                <a:tailEnd/>
              </a:ln>
            </p:spPr>
            <p:txBody>
              <a:bodyPr wrap="none" anchor="ctr"/>
              <a:lstStyle/>
              <a:p>
                <a:endParaRPr lang="en-US"/>
              </a:p>
            </p:txBody>
          </p:sp>
          <p:sp>
            <p:nvSpPr>
              <p:cNvPr id="24608" name="Rectangle 8"/>
              <p:cNvSpPr>
                <a:spLocks noChangeArrowheads="1"/>
              </p:cNvSpPr>
              <p:nvPr/>
            </p:nvSpPr>
            <p:spPr bwMode="auto">
              <a:xfrm>
                <a:off x="4324" y="762"/>
                <a:ext cx="32" cy="768"/>
              </a:xfrm>
              <a:prstGeom prst="rect">
                <a:avLst/>
              </a:prstGeom>
              <a:solidFill>
                <a:schemeClr val="tx1"/>
              </a:solidFill>
              <a:ln w="9525">
                <a:solidFill>
                  <a:schemeClr val="tx1"/>
                </a:solidFill>
                <a:miter lim="800000"/>
                <a:headEnd/>
                <a:tailEnd/>
              </a:ln>
            </p:spPr>
            <p:txBody>
              <a:bodyPr wrap="none" anchor="ctr"/>
              <a:lstStyle/>
              <a:p>
                <a:endParaRPr lang="en-US"/>
              </a:p>
            </p:txBody>
          </p:sp>
        </p:grpSp>
        <p:sp>
          <p:nvSpPr>
            <p:cNvPr id="24606" name="Text Box 30"/>
            <p:cNvSpPr txBox="1">
              <a:spLocks noChangeArrowheads="1"/>
            </p:cNvSpPr>
            <p:nvPr/>
          </p:nvSpPr>
          <p:spPr bwMode="auto">
            <a:xfrm>
              <a:off x="4568" y="877"/>
              <a:ext cx="922"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GB" b="1">
                  <a:solidFill>
                    <a:srgbClr val="CC00CC"/>
                  </a:solidFill>
                  <a:latin typeface="Arial" pitchFamily="34" charset="0"/>
                </a:rPr>
                <a:t>A plane mirror</a:t>
              </a:r>
            </a:p>
          </p:txBody>
        </p:sp>
      </p:grpSp>
      <p:grpSp>
        <p:nvGrpSpPr>
          <p:cNvPr id="6" name="Group 54"/>
          <p:cNvGrpSpPr>
            <a:grpSpLocks/>
          </p:cNvGrpSpPr>
          <p:nvPr/>
        </p:nvGrpSpPr>
        <p:grpSpPr bwMode="auto">
          <a:xfrm>
            <a:off x="6153150" y="3019425"/>
            <a:ext cx="2792413" cy="1295400"/>
            <a:chOff x="3876" y="1902"/>
            <a:chExt cx="1759" cy="816"/>
          </a:xfrm>
        </p:grpSpPr>
        <p:grpSp>
          <p:nvGrpSpPr>
            <p:cNvPr id="24601" name="Group 51"/>
            <p:cNvGrpSpPr>
              <a:grpSpLocks/>
            </p:cNvGrpSpPr>
            <p:nvPr/>
          </p:nvGrpSpPr>
          <p:grpSpPr bwMode="auto">
            <a:xfrm>
              <a:off x="3876" y="1902"/>
              <a:ext cx="865" cy="816"/>
              <a:chOff x="3876" y="1902"/>
              <a:chExt cx="865" cy="816"/>
            </a:xfrm>
          </p:grpSpPr>
          <p:sp>
            <p:nvSpPr>
              <p:cNvPr id="24603" name="AutoShape 33"/>
              <p:cNvSpPr>
                <a:spLocks noChangeArrowheads="1"/>
              </p:cNvSpPr>
              <p:nvPr/>
            </p:nvSpPr>
            <p:spPr bwMode="auto">
              <a:xfrm rot="5328505">
                <a:off x="3995" y="1973"/>
                <a:ext cx="720" cy="67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9482 h 21600"/>
                </a:gdLst>
                <a:ahLst/>
                <a:cxnLst>
                  <a:cxn ang="T8">
                    <a:pos x="T0" y="T1"/>
                  </a:cxn>
                  <a:cxn ang="T9">
                    <a:pos x="T2" y="T3"/>
                  </a:cxn>
                  <a:cxn ang="T10">
                    <a:pos x="T4" y="T5"/>
                  </a:cxn>
                  <a:cxn ang="T11">
                    <a:pos x="T6" y="T7"/>
                  </a:cxn>
                </a:cxnLst>
                <a:rect l="T12" t="T13" r="T14" b="T15"/>
                <a:pathLst>
                  <a:path w="21600" h="21600">
                    <a:moveTo>
                      <a:pt x="1699" y="12202"/>
                    </a:moveTo>
                    <a:cubicBezTo>
                      <a:pt x="1627" y="11738"/>
                      <a:pt x="1592" y="11269"/>
                      <a:pt x="1592" y="10800"/>
                    </a:cubicBezTo>
                    <a:cubicBezTo>
                      <a:pt x="1592" y="5714"/>
                      <a:pt x="5714" y="1592"/>
                      <a:pt x="10800" y="1592"/>
                    </a:cubicBezTo>
                    <a:cubicBezTo>
                      <a:pt x="15885" y="1592"/>
                      <a:pt x="20008" y="5714"/>
                      <a:pt x="20008" y="10800"/>
                    </a:cubicBezTo>
                    <a:cubicBezTo>
                      <a:pt x="20008" y="11269"/>
                      <a:pt x="19972" y="11738"/>
                      <a:pt x="19900" y="12202"/>
                    </a:cubicBezTo>
                    <a:lnTo>
                      <a:pt x="21473" y="12445"/>
                    </a:lnTo>
                    <a:cubicBezTo>
                      <a:pt x="21557" y="11901"/>
                      <a:pt x="21600" y="11350"/>
                      <a:pt x="21600" y="10800"/>
                    </a:cubicBezTo>
                    <a:cubicBezTo>
                      <a:pt x="21600" y="4835"/>
                      <a:pt x="16764" y="0"/>
                      <a:pt x="10800" y="0"/>
                    </a:cubicBezTo>
                    <a:cubicBezTo>
                      <a:pt x="4835" y="0"/>
                      <a:pt x="0" y="4835"/>
                      <a:pt x="0" y="10800"/>
                    </a:cubicBezTo>
                    <a:cubicBezTo>
                      <a:pt x="-1" y="11350"/>
                      <a:pt x="42" y="11901"/>
                      <a:pt x="126" y="12445"/>
                    </a:cubicBezTo>
                    <a:close/>
                  </a:path>
                </a:pathLst>
              </a:custGeom>
              <a:solidFill>
                <a:schemeClr val="tx1"/>
              </a:solidFill>
              <a:ln w="9525">
                <a:solidFill>
                  <a:schemeClr val="tx1"/>
                </a:solidFill>
                <a:miter lim="800000"/>
                <a:headEnd/>
                <a:tailEnd/>
              </a:ln>
            </p:spPr>
            <p:txBody>
              <a:bodyPr wrap="none" anchor="ctr"/>
              <a:lstStyle/>
              <a:p>
                <a:endParaRPr lang="en-US"/>
              </a:p>
            </p:txBody>
          </p:sp>
          <p:sp>
            <p:nvSpPr>
              <p:cNvPr id="24604" name="AutoShape 34" descr="Wide upward diagonal"/>
              <p:cNvSpPr>
                <a:spLocks noChangeArrowheads="1"/>
              </p:cNvSpPr>
              <p:nvPr/>
            </p:nvSpPr>
            <p:spPr bwMode="auto">
              <a:xfrm rot="5429813">
                <a:off x="3901" y="1877"/>
                <a:ext cx="816" cy="86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816 h 21600"/>
                </a:gdLst>
                <a:ahLst/>
                <a:cxnLst>
                  <a:cxn ang="T8">
                    <a:pos x="T0" y="T1"/>
                  </a:cxn>
                  <a:cxn ang="T9">
                    <a:pos x="T2" y="T3"/>
                  </a:cxn>
                  <a:cxn ang="T10">
                    <a:pos x="T4" y="T5"/>
                  </a:cxn>
                  <a:cxn ang="T11">
                    <a:pos x="T6" y="T7"/>
                  </a:cxn>
                </a:cxnLst>
                <a:rect l="T12" t="T13" r="T14" b="T15"/>
                <a:pathLst>
                  <a:path w="21600" h="21600">
                    <a:moveTo>
                      <a:pt x="1667" y="10878"/>
                    </a:moveTo>
                    <a:cubicBezTo>
                      <a:pt x="1667" y="10852"/>
                      <a:pt x="1667" y="10826"/>
                      <a:pt x="1667" y="10800"/>
                    </a:cubicBezTo>
                    <a:cubicBezTo>
                      <a:pt x="1667" y="5755"/>
                      <a:pt x="5755" y="1667"/>
                      <a:pt x="10800" y="1667"/>
                    </a:cubicBezTo>
                    <a:cubicBezTo>
                      <a:pt x="15844" y="1667"/>
                      <a:pt x="19933" y="5755"/>
                      <a:pt x="19933" y="10800"/>
                    </a:cubicBezTo>
                    <a:cubicBezTo>
                      <a:pt x="19933" y="10826"/>
                      <a:pt x="19932" y="10852"/>
                      <a:pt x="19932" y="10878"/>
                    </a:cubicBezTo>
                    <a:lnTo>
                      <a:pt x="21599" y="10893"/>
                    </a:lnTo>
                    <a:cubicBezTo>
                      <a:pt x="21599" y="10862"/>
                      <a:pt x="21600" y="10831"/>
                      <a:pt x="21600" y="10800"/>
                    </a:cubicBezTo>
                    <a:cubicBezTo>
                      <a:pt x="21600" y="4835"/>
                      <a:pt x="16764" y="0"/>
                      <a:pt x="10800" y="0"/>
                    </a:cubicBezTo>
                    <a:cubicBezTo>
                      <a:pt x="4835" y="0"/>
                      <a:pt x="0" y="4835"/>
                      <a:pt x="0" y="10800"/>
                    </a:cubicBezTo>
                    <a:cubicBezTo>
                      <a:pt x="-1" y="10831"/>
                      <a:pt x="0" y="10862"/>
                      <a:pt x="0" y="10893"/>
                    </a:cubicBezTo>
                    <a:close/>
                  </a:path>
                </a:pathLst>
              </a:custGeom>
              <a:pattFill prst="wdUpDiag">
                <a:fgClr>
                  <a:schemeClr val="tx2"/>
                </a:fgClr>
                <a:bgClr>
                  <a:schemeClr val="bg1"/>
                </a:bgClr>
              </a:pattFill>
              <a:ln w="9525">
                <a:solidFill>
                  <a:schemeClr val="bg1"/>
                </a:solidFill>
                <a:miter lim="800000"/>
                <a:headEnd/>
                <a:tailEnd/>
              </a:ln>
            </p:spPr>
            <p:txBody>
              <a:bodyPr wrap="none" anchor="ctr"/>
              <a:lstStyle/>
              <a:p>
                <a:endParaRPr lang="en-US"/>
              </a:p>
            </p:txBody>
          </p:sp>
        </p:grpSp>
        <p:sp>
          <p:nvSpPr>
            <p:cNvPr id="24602" name="Text Box 35"/>
            <p:cNvSpPr txBox="1">
              <a:spLocks noChangeArrowheads="1"/>
            </p:cNvSpPr>
            <p:nvPr/>
          </p:nvSpPr>
          <p:spPr bwMode="auto">
            <a:xfrm>
              <a:off x="4713" y="1949"/>
              <a:ext cx="922"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GB" b="1">
                  <a:solidFill>
                    <a:srgbClr val="CC00CC"/>
                  </a:solidFill>
                  <a:latin typeface="Arial" pitchFamily="34" charset="0"/>
                </a:rPr>
                <a:t>A concave mirror</a:t>
              </a:r>
            </a:p>
          </p:txBody>
        </p:sp>
      </p:grpSp>
      <p:grpSp>
        <p:nvGrpSpPr>
          <p:cNvPr id="8" name="Group 55"/>
          <p:cNvGrpSpPr>
            <a:grpSpLocks/>
          </p:cNvGrpSpPr>
          <p:nvPr/>
        </p:nvGrpSpPr>
        <p:grpSpPr bwMode="auto">
          <a:xfrm>
            <a:off x="6748463" y="4676775"/>
            <a:ext cx="2195512" cy="1187450"/>
            <a:chOff x="4251" y="2946"/>
            <a:chExt cx="1383" cy="748"/>
          </a:xfrm>
        </p:grpSpPr>
        <p:grpSp>
          <p:nvGrpSpPr>
            <p:cNvPr id="24597" name="Group 52"/>
            <p:cNvGrpSpPr>
              <a:grpSpLocks/>
            </p:cNvGrpSpPr>
            <p:nvPr/>
          </p:nvGrpSpPr>
          <p:grpSpPr bwMode="auto">
            <a:xfrm>
              <a:off x="4251" y="3014"/>
              <a:ext cx="624" cy="624"/>
              <a:chOff x="4251" y="3014"/>
              <a:chExt cx="624" cy="624"/>
            </a:xfrm>
          </p:grpSpPr>
          <p:sp>
            <p:nvSpPr>
              <p:cNvPr id="24599" name="AutoShape 31"/>
              <p:cNvSpPr>
                <a:spLocks noChangeArrowheads="1"/>
              </p:cNvSpPr>
              <p:nvPr/>
            </p:nvSpPr>
            <p:spPr bwMode="auto">
              <a:xfrm rot="-5394088">
                <a:off x="4251" y="3014"/>
                <a:ext cx="624" cy="62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15 w 21600"/>
                  <a:gd name="T13" fmla="*/ 0 h 21600"/>
                  <a:gd name="T14" fmla="*/ 21185 w 21600"/>
                  <a:gd name="T15" fmla="*/ 13292 h 21600"/>
                </a:gdLst>
                <a:ahLst/>
                <a:cxnLst>
                  <a:cxn ang="T8">
                    <a:pos x="T0" y="T1"/>
                  </a:cxn>
                  <a:cxn ang="T9">
                    <a:pos x="T2" y="T3"/>
                  </a:cxn>
                  <a:cxn ang="T10">
                    <a:pos x="T4" y="T5"/>
                  </a:cxn>
                  <a:cxn ang="T11">
                    <a:pos x="T6" y="T7"/>
                  </a:cxn>
                </a:cxnLst>
                <a:rect l="T12" t="T13" r="T14" b="T15"/>
                <a:pathLst>
                  <a:path w="21600" h="21600">
                    <a:moveTo>
                      <a:pt x="1799" y="10711"/>
                    </a:moveTo>
                    <a:cubicBezTo>
                      <a:pt x="1848" y="5774"/>
                      <a:pt x="5863" y="1798"/>
                      <a:pt x="10800" y="1799"/>
                    </a:cubicBezTo>
                    <a:cubicBezTo>
                      <a:pt x="15736" y="1799"/>
                      <a:pt x="19751" y="5774"/>
                      <a:pt x="19800" y="10711"/>
                    </a:cubicBezTo>
                    <a:lnTo>
                      <a:pt x="21599" y="10693"/>
                    </a:lnTo>
                    <a:cubicBezTo>
                      <a:pt x="21540" y="4770"/>
                      <a:pt x="16723" y="-1"/>
                      <a:pt x="10799" y="0"/>
                    </a:cubicBezTo>
                    <a:cubicBezTo>
                      <a:pt x="4876" y="0"/>
                      <a:pt x="59" y="4770"/>
                      <a:pt x="0" y="10693"/>
                    </a:cubicBezTo>
                    <a:close/>
                  </a:path>
                </a:pathLst>
              </a:custGeom>
              <a:solidFill>
                <a:schemeClr val="tx1"/>
              </a:solidFill>
              <a:ln w="9525">
                <a:solidFill>
                  <a:schemeClr val="tx1"/>
                </a:solidFill>
                <a:miter lim="800000"/>
                <a:headEnd/>
                <a:tailEnd/>
              </a:ln>
            </p:spPr>
            <p:txBody>
              <a:bodyPr wrap="none" anchor="ctr"/>
              <a:lstStyle/>
              <a:p>
                <a:endParaRPr lang="en-US"/>
              </a:p>
            </p:txBody>
          </p:sp>
          <p:sp>
            <p:nvSpPr>
              <p:cNvPr id="24600" name="AutoShape 32" descr="Wide upward diagonal"/>
              <p:cNvSpPr>
                <a:spLocks noChangeArrowheads="1"/>
              </p:cNvSpPr>
              <p:nvPr/>
            </p:nvSpPr>
            <p:spPr bwMode="auto">
              <a:xfrm rot="-5383680">
                <a:off x="4275" y="3085"/>
                <a:ext cx="528" cy="48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8550 h 21600"/>
                </a:gdLst>
                <a:ahLst/>
                <a:cxnLst>
                  <a:cxn ang="T8">
                    <a:pos x="T0" y="T1"/>
                  </a:cxn>
                  <a:cxn ang="T9">
                    <a:pos x="T2" y="T3"/>
                  </a:cxn>
                  <a:cxn ang="T10">
                    <a:pos x="T4" y="T5"/>
                  </a:cxn>
                  <a:cxn ang="T11">
                    <a:pos x="T6" y="T7"/>
                  </a:cxn>
                </a:cxnLst>
                <a:rect l="T12" t="T13" r="T14" b="T15"/>
                <a:pathLst>
                  <a:path w="21600" h="21600">
                    <a:moveTo>
                      <a:pt x="2099" y="11427"/>
                    </a:moveTo>
                    <a:cubicBezTo>
                      <a:pt x="2084" y="11218"/>
                      <a:pt x="2077" y="11009"/>
                      <a:pt x="2077" y="10800"/>
                    </a:cubicBezTo>
                    <a:cubicBezTo>
                      <a:pt x="2077" y="5982"/>
                      <a:pt x="5982" y="2077"/>
                      <a:pt x="10800" y="2077"/>
                    </a:cubicBezTo>
                    <a:cubicBezTo>
                      <a:pt x="15617" y="2077"/>
                      <a:pt x="19523" y="5982"/>
                      <a:pt x="19523" y="10800"/>
                    </a:cubicBezTo>
                    <a:cubicBezTo>
                      <a:pt x="19523" y="11009"/>
                      <a:pt x="19515" y="11218"/>
                      <a:pt x="19500" y="11427"/>
                    </a:cubicBezTo>
                    <a:lnTo>
                      <a:pt x="21571" y="11577"/>
                    </a:lnTo>
                    <a:cubicBezTo>
                      <a:pt x="21590" y="11318"/>
                      <a:pt x="21600" y="11059"/>
                      <a:pt x="21600" y="10800"/>
                    </a:cubicBezTo>
                    <a:cubicBezTo>
                      <a:pt x="21600" y="4835"/>
                      <a:pt x="16764" y="0"/>
                      <a:pt x="10800" y="0"/>
                    </a:cubicBezTo>
                    <a:cubicBezTo>
                      <a:pt x="4835" y="0"/>
                      <a:pt x="0" y="4835"/>
                      <a:pt x="0" y="10800"/>
                    </a:cubicBezTo>
                    <a:cubicBezTo>
                      <a:pt x="-1" y="11059"/>
                      <a:pt x="9" y="11318"/>
                      <a:pt x="28" y="11577"/>
                    </a:cubicBezTo>
                    <a:close/>
                  </a:path>
                </a:pathLst>
              </a:custGeom>
              <a:pattFill prst="wdUpDiag">
                <a:fgClr>
                  <a:schemeClr val="tx2"/>
                </a:fgClr>
                <a:bgClr>
                  <a:schemeClr val="bg1"/>
                </a:bgClr>
              </a:pattFill>
              <a:ln w="9525">
                <a:solidFill>
                  <a:schemeClr val="bg1"/>
                </a:solidFill>
                <a:miter lim="800000"/>
                <a:headEnd/>
                <a:tailEnd/>
              </a:ln>
            </p:spPr>
            <p:txBody>
              <a:bodyPr wrap="none" anchor="ctr"/>
              <a:lstStyle/>
              <a:p>
                <a:endParaRPr lang="en-US"/>
              </a:p>
            </p:txBody>
          </p:sp>
        </p:grpSp>
        <p:sp>
          <p:nvSpPr>
            <p:cNvPr id="24598" name="Text Box 36"/>
            <p:cNvSpPr txBox="1">
              <a:spLocks noChangeArrowheads="1"/>
            </p:cNvSpPr>
            <p:nvPr/>
          </p:nvSpPr>
          <p:spPr bwMode="auto">
            <a:xfrm>
              <a:off x="4712" y="2946"/>
              <a:ext cx="922"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GB" b="1">
                  <a:solidFill>
                    <a:srgbClr val="CC00CC"/>
                  </a:solidFill>
                  <a:latin typeface="Arial" pitchFamily="34" charset="0"/>
                </a:rPr>
                <a:t>A convex mirror</a:t>
              </a:r>
            </a:p>
          </p:txBody>
        </p:sp>
      </p:grpSp>
      <p:sp>
        <p:nvSpPr>
          <p:cNvPr id="24584" name="Rectangle 37"/>
          <p:cNvSpPr>
            <a:spLocks noGrp="1" noChangeArrowheads="1"/>
          </p:cNvSpPr>
          <p:nvPr>
            <p:ph type="title"/>
          </p:nvPr>
        </p:nvSpPr>
        <p:spPr/>
        <p:txBody>
          <a:bodyPr/>
          <a:lstStyle/>
          <a:p>
            <a:pPr eaLnBrk="1" hangingPunct="1"/>
            <a:r>
              <a:rPr lang="en-GB" smtClean="0"/>
              <a:t>      Types of mirror</a:t>
            </a:r>
          </a:p>
        </p:txBody>
      </p:sp>
      <p:grpSp>
        <p:nvGrpSpPr>
          <p:cNvPr id="24585" name="Group 38"/>
          <p:cNvGrpSpPr>
            <a:grpSpLocks/>
          </p:cNvGrpSpPr>
          <p:nvPr/>
        </p:nvGrpSpPr>
        <p:grpSpPr bwMode="auto">
          <a:xfrm>
            <a:off x="266700" y="176213"/>
            <a:ext cx="284163" cy="254000"/>
            <a:chOff x="168" y="111"/>
            <a:chExt cx="179" cy="160"/>
          </a:xfrm>
        </p:grpSpPr>
        <p:sp>
          <p:nvSpPr>
            <p:cNvPr id="24586" name="Line 39"/>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87" name="Line 40"/>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88" name="Line 41"/>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89" name="Line 42"/>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90" name="Line 43"/>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4591" name="Group 44"/>
            <p:cNvGrpSpPr>
              <a:grpSpLocks/>
            </p:cNvGrpSpPr>
            <p:nvPr/>
          </p:nvGrpSpPr>
          <p:grpSpPr bwMode="auto">
            <a:xfrm>
              <a:off x="206" y="128"/>
              <a:ext cx="95" cy="143"/>
              <a:chOff x="2051" y="817"/>
              <a:chExt cx="471" cy="846"/>
            </a:xfrm>
          </p:grpSpPr>
          <p:sp>
            <p:nvSpPr>
              <p:cNvPr id="24592" name="Line 45"/>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93" name="Line 46"/>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94" name="Line 47"/>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95" name="Line 48"/>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596" name="Line 49"/>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9748"/>
                                        </p:tgtEl>
                                        <p:attrNameLst>
                                          <p:attrName>style.visibility</p:attrName>
                                        </p:attrNameLst>
                                      </p:cBhvr>
                                      <p:to>
                                        <p:strVal val="visible"/>
                                      </p:to>
                                    </p:set>
                                    <p:animEffect transition="in" filter="dissolve">
                                      <p:cBhvr>
                                        <p:cTn id="12" dur="500"/>
                                        <p:tgtEl>
                                          <p:spTgt spid="159748"/>
                                        </p:tgtEl>
                                      </p:cBhvr>
                                    </p:animEffect>
                                  </p:childTnLst>
                                </p:cTn>
                              </p:par>
                            </p:childTnLst>
                          </p:cTn>
                        </p:par>
                        <p:par>
                          <p:cTn id="13" fill="hold" nodeType="afterGroup">
                            <p:stCondLst>
                              <p:cond delay="500"/>
                            </p:stCondLst>
                            <p:childTnLst>
                              <p:par>
                                <p:cTn id="14" presetID="9"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childTnLst>
                          </p:cTn>
                        </p:par>
                        <p:par>
                          <p:cTn id="17" fill="hold" nodeType="afterGroup">
                            <p:stCondLst>
                              <p:cond delay="1000"/>
                            </p:stCondLst>
                            <p:childTnLst>
                              <p:par>
                                <p:cTn id="18" presetID="9" presetClass="entr" presetSubtype="0"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dissolv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8"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5602" name="Group 15"/>
          <p:cNvGrpSpPr>
            <a:grpSpLocks/>
          </p:cNvGrpSpPr>
          <p:nvPr/>
        </p:nvGrpSpPr>
        <p:grpSpPr bwMode="auto">
          <a:xfrm>
            <a:off x="239713" y="82550"/>
            <a:ext cx="360362" cy="360363"/>
            <a:chOff x="3372" y="430"/>
            <a:chExt cx="1428" cy="1428"/>
          </a:xfrm>
        </p:grpSpPr>
        <p:grpSp>
          <p:nvGrpSpPr>
            <p:cNvPr id="25616" name="Group 16"/>
            <p:cNvGrpSpPr>
              <a:grpSpLocks noChangeAspect="1"/>
            </p:cNvGrpSpPr>
            <p:nvPr/>
          </p:nvGrpSpPr>
          <p:grpSpPr bwMode="auto">
            <a:xfrm>
              <a:off x="3372" y="430"/>
              <a:ext cx="1428" cy="1428"/>
              <a:chOff x="3243" y="231"/>
              <a:chExt cx="1587" cy="1587"/>
            </a:xfrm>
          </p:grpSpPr>
          <p:sp>
            <p:nvSpPr>
              <p:cNvPr id="25618" name="Oval 17"/>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5619" name="Picture 18"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5617" name="Oval 19"/>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5603" name="AutoShape 20"/>
          <p:cNvSpPr>
            <a:spLocks noChangeArrowheads="1"/>
          </p:cNvSpPr>
          <p:nvPr/>
        </p:nvSpPr>
        <p:spPr bwMode="auto">
          <a:xfrm>
            <a:off x="2486025" y="330200"/>
            <a:ext cx="3252788" cy="676275"/>
          </a:xfrm>
          <a:prstGeom prst="roundRect">
            <a:avLst>
              <a:gd name="adj" fmla="val 43579"/>
            </a:avLst>
          </a:prstGeom>
          <a:solidFill>
            <a:srgbClr val="CC00CC"/>
          </a:solidFill>
          <a:ln w="38100">
            <a:solidFill>
              <a:srgbClr val="9900CC"/>
            </a:solidFill>
            <a:round/>
            <a:headEnd/>
            <a:tailEnd/>
          </a:ln>
        </p:spPr>
        <p:txBody>
          <a:bodyPr anchor="ctr"/>
          <a:lstStyle/>
          <a:p>
            <a:pPr marL="342900" indent="-342900">
              <a:lnSpc>
                <a:spcPct val="90000"/>
              </a:lnSpc>
            </a:pPr>
            <a:r>
              <a:rPr lang="en-GB" sz="3200" b="1">
                <a:solidFill>
                  <a:schemeClr val="bg1"/>
                </a:solidFill>
                <a:latin typeface="Arial" pitchFamily="34" charset="0"/>
              </a:rPr>
              <a:t> Plane mirrors</a:t>
            </a:r>
          </a:p>
        </p:txBody>
      </p:sp>
      <p:grpSp>
        <p:nvGrpSpPr>
          <p:cNvPr id="25604" name="Group 22"/>
          <p:cNvGrpSpPr>
            <a:grpSpLocks/>
          </p:cNvGrpSpPr>
          <p:nvPr/>
        </p:nvGrpSpPr>
        <p:grpSpPr bwMode="auto">
          <a:xfrm>
            <a:off x="266700" y="176213"/>
            <a:ext cx="284163" cy="254000"/>
            <a:chOff x="168" y="111"/>
            <a:chExt cx="179" cy="160"/>
          </a:xfrm>
        </p:grpSpPr>
        <p:sp>
          <p:nvSpPr>
            <p:cNvPr id="25605" name="Line 23"/>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06" name="Line 24"/>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07" name="Line 25"/>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08" name="Line 26"/>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09" name="Line 27"/>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5610" name="Group 28"/>
            <p:cNvGrpSpPr>
              <a:grpSpLocks/>
            </p:cNvGrpSpPr>
            <p:nvPr/>
          </p:nvGrpSpPr>
          <p:grpSpPr bwMode="auto">
            <a:xfrm>
              <a:off x="206" y="128"/>
              <a:ext cx="95" cy="143"/>
              <a:chOff x="2051" y="817"/>
              <a:chExt cx="471" cy="846"/>
            </a:xfrm>
          </p:grpSpPr>
          <p:sp>
            <p:nvSpPr>
              <p:cNvPr id="25611" name="Line 29"/>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12" name="Line 30"/>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13" name="Line 31"/>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14" name="Line 32"/>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615" name="Line 33"/>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grpSp>
        <p:nvGrpSpPr>
          <p:cNvPr id="26626" name="Group 43"/>
          <p:cNvGrpSpPr>
            <a:grpSpLocks/>
          </p:cNvGrpSpPr>
          <p:nvPr/>
        </p:nvGrpSpPr>
        <p:grpSpPr bwMode="auto">
          <a:xfrm>
            <a:off x="1631950" y="979488"/>
            <a:ext cx="6610350" cy="2609850"/>
            <a:chOff x="900" y="809"/>
            <a:chExt cx="4164" cy="1644"/>
          </a:xfrm>
        </p:grpSpPr>
        <p:sp>
          <p:nvSpPr>
            <p:cNvPr id="26649" name="Arc 29"/>
            <p:cNvSpPr>
              <a:spLocks/>
            </p:cNvSpPr>
            <p:nvPr/>
          </p:nvSpPr>
          <p:spPr bwMode="auto">
            <a:xfrm rot="-2733702">
              <a:off x="2468" y="1508"/>
              <a:ext cx="576"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00C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50" name="Text Box 19"/>
            <p:cNvSpPr txBox="1">
              <a:spLocks noChangeArrowheads="1"/>
            </p:cNvSpPr>
            <p:nvPr/>
          </p:nvSpPr>
          <p:spPr bwMode="auto">
            <a:xfrm flipH="1">
              <a:off x="3768" y="1488"/>
              <a:ext cx="129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b="1">
                  <a:solidFill>
                    <a:srgbClr val="CC00CC"/>
                  </a:solidFill>
                  <a:latin typeface="Arial" pitchFamily="34" charset="0"/>
                </a:rPr>
                <a:t>Reflected ray</a:t>
              </a:r>
            </a:p>
          </p:txBody>
        </p:sp>
        <p:sp>
          <p:nvSpPr>
            <p:cNvPr id="26651" name="Text Box 20"/>
            <p:cNvSpPr txBox="1">
              <a:spLocks noChangeArrowheads="1"/>
            </p:cNvSpPr>
            <p:nvPr/>
          </p:nvSpPr>
          <p:spPr bwMode="auto">
            <a:xfrm flipH="1">
              <a:off x="900" y="1440"/>
              <a:ext cx="110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b="1">
                  <a:solidFill>
                    <a:srgbClr val="CC00CC"/>
                  </a:solidFill>
                  <a:latin typeface="Arial" pitchFamily="34" charset="0"/>
                </a:rPr>
                <a:t>Incident ray</a:t>
              </a:r>
            </a:p>
          </p:txBody>
        </p:sp>
        <p:sp>
          <p:nvSpPr>
            <p:cNvPr id="26652" name="Rectangle 5" descr="Wide upward diagonal"/>
            <p:cNvSpPr>
              <a:spLocks noChangeArrowheads="1"/>
            </p:cNvSpPr>
            <p:nvPr/>
          </p:nvSpPr>
          <p:spPr bwMode="auto">
            <a:xfrm rot="16200000" flipH="1">
              <a:off x="2750" y="1582"/>
              <a:ext cx="143" cy="1599"/>
            </a:xfrm>
            <a:prstGeom prst="rect">
              <a:avLst/>
            </a:prstGeom>
            <a:pattFill prst="wdUpDiag">
              <a:fgClr>
                <a:srgbClr val="000000"/>
              </a:fgClr>
              <a:bgClr>
                <a:schemeClr val="bg1"/>
              </a:bgClr>
            </a:pattFill>
            <a:ln w="38100">
              <a:solidFill>
                <a:schemeClr val="bg1"/>
              </a:solidFill>
              <a:miter lim="800000"/>
              <a:headEnd/>
              <a:tailEnd/>
            </a:ln>
          </p:spPr>
          <p:txBody>
            <a:bodyPr wrap="none" anchor="ctr"/>
            <a:lstStyle/>
            <a:p>
              <a:endParaRPr lang="en-US"/>
            </a:p>
          </p:txBody>
        </p:sp>
        <p:sp>
          <p:nvSpPr>
            <p:cNvPr id="219142" name="Rectangle 6"/>
            <p:cNvSpPr>
              <a:spLocks noChangeArrowheads="1"/>
            </p:cNvSpPr>
            <p:nvPr/>
          </p:nvSpPr>
          <p:spPr bwMode="auto">
            <a:xfrm rot="16200000" flipH="1">
              <a:off x="2786" y="1475"/>
              <a:ext cx="71" cy="1599"/>
            </a:xfrm>
            <a:prstGeom prst="rect">
              <a:avLst/>
            </a:prstGeom>
            <a:gradFill rotWithShape="0">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defRPr/>
              </a:pPr>
              <a:endParaRPr lang="en-US">
                <a:cs typeface="+mn-cs"/>
              </a:endParaRPr>
            </a:p>
          </p:txBody>
        </p:sp>
        <p:sp>
          <p:nvSpPr>
            <p:cNvPr id="26654" name="Line 7"/>
            <p:cNvSpPr>
              <a:spLocks noChangeShapeType="1"/>
            </p:cNvSpPr>
            <p:nvPr/>
          </p:nvSpPr>
          <p:spPr bwMode="auto">
            <a:xfrm rot="16200000" flipH="1">
              <a:off x="2822" y="1439"/>
              <a:ext cx="0" cy="1599"/>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5" name="Line 8"/>
            <p:cNvSpPr>
              <a:spLocks noChangeShapeType="1"/>
            </p:cNvSpPr>
            <p:nvPr/>
          </p:nvSpPr>
          <p:spPr bwMode="auto">
            <a:xfrm rot="-5400000">
              <a:off x="2254" y="1739"/>
              <a:ext cx="100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6" name="Line 9"/>
            <p:cNvSpPr>
              <a:spLocks noChangeShapeType="1"/>
            </p:cNvSpPr>
            <p:nvPr/>
          </p:nvSpPr>
          <p:spPr bwMode="auto">
            <a:xfrm rot="16200000" flipH="1">
              <a:off x="1401" y="831"/>
              <a:ext cx="643" cy="599"/>
            </a:xfrm>
            <a:prstGeom prst="line">
              <a:avLst/>
            </a:prstGeom>
            <a:noFill/>
            <a:ln w="57150">
              <a:solidFill>
                <a:schemeClr val="tx1"/>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6657" name="Line 10"/>
            <p:cNvSpPr>
              <a:spLocks noChangeShapeType="1"/>
            </p:cNvSpPr>
            <p:nvPr/>
          </p:nvSpPr>
          <p:spPr bwMode="auto">
            <a:xfrm rot="-5400000">
              <a:off x="2730" y="1500"/>
              <a:ext cx="764" cy="713"/>
            </a:xfrm>
            <a:prstGeom prst="line">
              <a:avLst/>
            </a:prstGeom>
            <a:noFill/>
            <a:ln w="57150">
              <a:solidFill>
                <a:schemeClr val="tx1"/>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6658" name="Line 11"/>
            <p:cNvSpPr>
              <a:spLocks noChangeShapeType="1"/>
            </p:cNvSpPr>
            <p:nvPr/>
          </p:nvSpPr>
          <p:spPr bwMode="auto">
            <a:xfrm rot="16200000" flipH="1">
              <a:off x="1995" y="1479"/>
              <a:ext cx="787" cy="733"/>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9" name="Line 12"/>
            <p:cNvSpPr>
              <a:spLocks noChangeShapeType="1"/>
            </p:cNvSpPr>
            <p:nvPr/>
          </p:nvSpPr>
          <p:spPr bwMode="auto">
            <a:xfrm rot="-5400000">
              <a:off x="3259" y="838"/>
              <a:ext cx="858" cy="799"/>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0" name="Text Box 30"/>
            <p:cNvSpPr txBox="1">
              <a:spLocks noChangeArrowheads="1"/>
            </p:cNvSpPr>
            <p:nvPr/>
          </p:nvSpPr>
          <p:spPr bwMode="auto">
            <a:xfrm>
              <a:off x="2402" y="1365"/>
              <a:ext cx="16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GB" b="1">
                  <a:solidFill>
                    <a:srgbClr val="CC00CC"/>
                  </a:solidFill>
                  <a:latin typeface="Arial" pitchFamily="34" charset="0"/>
                </a:rPr>
                <a:t>i</a:t>
              </a:r>
            </a:p>
          </p:txBody>
        </p:sp>
        <p:sp>
          <p:nvSpPr>
            <p:cNvPr id="26661" name="Text Box 31"/>
            <p:cNvSpPr txBox="1">
              <a:spLocks noChangeArrowheads="1"/>
            </p:cNvSpPr>
            <p:nvPr/>
          </p:nvSpPr>
          <p:spPr bwMode="auto">
            <a:xfrm>
              <a:off x="2930" y="1365"/>
              <a:ext cx="19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GB" b="1">
                  <a:solidFill>
                    <a:srgbClr val="CC00CC"/>
                  </a:solidFill>
                  <a:latin typeface="Arial" pitchFamily="34" charset="0"/>
                </a:rPr>
                <a:t>r</a:t>
              </a:r>
            </a:p>
          </p:txBody>
        </p:sp>
      </p:grpSp>
      <p:grpSp>
        <p:nvGrpSpPr>
          <p:cNvPr id="26627" name="Group 34"/>
          <p:cNvGrpSpPr>
            <a:grpSpLocks/>
          </p:cNvGrpSpPr>
          <p:nvPr/>
        </p:nvGrpSpPr>
        <p:grpSpPr bwMode="auto">
          <a:xfrm>
            <a:off x="239713" y="82550"/>
            <a:ext cx="360362" cy="360363"/>
            <a:chOff x="3372" y="430"/>
            <a:chExt cx="1428" cy="1428"/>
          </a:xfrm>
        </p:grpSpPr>
        <p:grpSp>
          <p:nvGrpSpPr>
            <p:cNvPr id="26645" name="Group 35"/>
            <p:cNvGrpSpPr>
              <a:grpSpLocks noChangeAspect="1"/>
            </p:cNvGrpSpPr>
            <p:nvPr/>
          </p:nvGrpSpPr>
          <p:grpSpPr bwMode="auto">
            <a:xfrm>
              <a:off x="3372" y="430"/>
              <a:ext cx="1428" cy="1428"/>
              <a:chOff x="3243" y="231"/>
              <a:chExt cx="1587" cy="1587"/>
            </a:xfrm>
          </p:grpSpPr>
          <p:sp>
            <p:nvSpPr>
              <p:cNvPr id="26647" name="Oval 36"/>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6648" name="Picture 37"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6646" name="Oval 38"/>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grpSp>
        <p:nvGrpSpPr>
          <p:cNvPr id="5" name="Group 57"/>
          <p:cNvGrpSpPr>
            <a:grpSpLocks/>
          </p:cNvGrpSpPr>
          <p:nvPr/>
        </p:nvGrpSpPr>
        <p:grpSpPr bwMode="auto">
          <a:xfrm>
            <a:off x="1185863" y="4060825"/>
            <a:ext cx="6770687" cy="608013"/>
            <a:chOff x="747" y="2558"/>
            <a:chExt cx="4265" cy="383"/>
          </a:xfrm>
        </p:grpSpPr>
        <p:sp>
          <p:nvSpPr>
            <p:cNvPr id="26643" name="AutoShape 40"/>
            <p:cNvSpPr>
              <a:spLocks noChangeArrowheads="1"/>
            </p:cNvSpPr>
            <p:nvPr/>
          </p:nvSpPr>
          <p:spPr bwMode="auto">
            <a:xfrm>
              <a:off x="747" y="2558"/>
              <a:ext cx="4265" cy="383"/>
            </a:xfrm>
            <a:prstGeom prst="roundRect">
              <a:avLst>
                <a:gd name="adj" fmla="val 16667"/>
              </a:avLst>
            </a:prstGeom>
            <a:solidFill>
              <a:srgbClr val="FFFFCC"/>
            </a:solidFill>
            <a:ln w="25400">
              <a:solidFill>
                <a:srgbClr val="CC00CC"/>
              </a:solidFill>
              <a:round/>
              <a:headEnd/>
              <a:tailEnd/>
            </a:ln>
          </p:spPr>
          <p:txBody>
            <a:bodyPr wrap="none" anchor="ctr"/>
            <a:lstStyle/>
            <a:p>
              <a:endParaRPr lang="en-US"/>
            </a:p>
          </p:txBody>
        </p:sp>
        <p:sp>
          <p:nvSpPr>
            <p:cNvPr id="26644" name="Rectangle 41"/>
            <p:cNvSpPr>
              <a:spLocks noChangeArrowheads="1"/>
            </p:cNvSpPr>
            <p:nvPr/>
          </p:nvSpPr>
          <p:spPr bwMode="auto">
            <a:xfrm>
              <a:off x="761" y="2605"/>
              <a:ext cx="42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en-GB" b="1">
                  <a:solidFill>
                    <a:srgbClr val="CC00CC"/>
                  </a:solidFill>
                  <a:latin typeface="Arial" pitchFamily="34" charset="0"/>
                </a:rPr>
                <a:t>angle of incidence (i) = angle of reflection (r)</a:t>
              </a:r>
              <a:endParaRPr lang="en-GB" b="1" u="sng">
                <a:solidFill>
                  <a:srgbClr val="CC00CC"/>
                </a:solidFill>
                <a:latin typeface="Arial" pitchFamily="34" charset="0"/>
                <a:sym typeface="Symbol" pitchFamily="18" charset="2"/>
              </a:endParaRPr>
            </a:p>
          </p:txBody>
        </p:sp>
      </p:grpSp>
      <p:sp>
        <p:nvSpPr>
          <p:cNvPr id="219178" name="Text Box 42"/>
          <p:cNvSpPr txBox="1">
            <a:spLocks noChangeArrowheads="1"/>
          </p:cNvSpPr>
          <p:nvPr/>
        </p:nvSpPr>
        <p:spPr bwMode="auto">
          <a:xfrm>
            <a:off x="495300" y="5032375"/>
            <a:ext cx="8177213"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bIns="0">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buFont typeface="Wingdings" pitchFamily="2" charset="2"/>
              <a:buNone/>
            </a:pPr>
            <a:r>
              <a:rPr lang="en-GB">
                <a:solidFill>
                  <a:srgbClr val="010066"/>
                </a:solidFill>
                <a:latin typeface="Arial" pitchFamily="34" charset="0"/>
                <a:sym typeface="Wingdings" pitchFamily="2" charset="2"/>
              </a:rPr>
              <a:t>This is called the </a:t>
            </a:r>
            <a:r>
              <a:rPr lang="en-GB" b="1">
                <a:solidFill>
                  <a:srgbClr val="CC00CC"/>
                </a:solidFill>
                <a:latin typeface="Arial" pitchFamily="34" charset="0"/>
                <a:sym typeface="Wingdings" pitchFamily="2" charset="2"/>
              </a:rPr>
              <a:t>law of reflection</a:t>
            </a:r>
            <a:r>
              <a:rPr lang="en-GB">
                <a:solidFill>
                  <a:srgbClr val="010066"/>
                </a:solidFill>
                <a:latin typeface="Arial" pitchFamily="34" charset="0"/>
                <a:sym typeface="Wingdings" pitchFamily="2" charset="2"/>
              </a:rPr>
              <a:t> and is true for any type of wave being reflected from a surface. </a:t>
            </a:r>
          </a:p>
        </p:txBody>
      </p:sp>
      <p:sp>
        <p:nvSpPr>
          <p:cNvPr id="26630" name="Rectangle 44"/>
          <p:cNvSpPr>
            <a:spLocks noGrp="1" noChangeArrowheads="1"/>
          </p:cNvSpPr>
          <p:nvPr>
            <p:ph type="title"/>
          </p:nvPr>
        </p:nvSpPr>
        <p:spPr/>
        <p:txBody>
          <a:bodyPr/>
          <a:lstStyle/>
          <a:p>
            <a:pPr eaLnBrk="1" hangingPunct="1"/>
            <a:r>
              <a:rPr lang="en-GB" smtClean="0"/>
              <a:t>      Law of reflection</a:t>
            </a:r>
          </a:p>
        </p:txBody>
      </p:sp>
      <p:grpSp>
        <p:nvGrpSpPr>
          <p:cNvPr id="26631" name="Group 45"/>
          <p:cNvGrpSpPr>
            <a:grpSpLocks/>
          </p:cNvGrpSpPr>
          <p:nvPr/>
        </p:nvGrpSpPr>
        <p:grpSpPr bwMode="auto">
          <a:xfrm>
            <a:off x="266700" y="176213"/>
            <a:ext cx="284163" cy="254000"/>
            <a:chOff x="168" y="111"/>
            <a:chExt cx="179" cy="160"/>
          </a:xfrm>
        </p:grpSpPr>
        <p:sp>
          <p:nvSpPr>
            <p:cNvPr id="26632" name="Line 46"/>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3" name="Line 47"/>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4" name="Line 48"/>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5" name="Line 49"/>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6" name="Line 50"/>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6637" name="Group 51"/>
            <p:cNvGrpSpPr>
              <a:grpSpLocks/>
            </p:cNvGrpSpPr>
            <p:nvPr/>
          </p:nvGrpSpPr>
          <p:grpSpPr bwMode="auto">
            <a:xfrm>
              <a:off x="206" y="128"/>
              <a:ext cx="95" cy="143"/>
              <a:chOff x="2051" y="817"/>
              <a:chExt cx="471" cy="846"/>
            </a:xfrm>
          </p:grpSpPr>
          <p:sp>
            <p:nvSpPr>
              <p:cNvPr id="26638" name="Line 52"/>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9" name="Line 53"/>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0" name="Line 54"/>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1" name="Line 55"/>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2" name="Line 56"/>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9178"/>
                                        </p:tgtEl>
                                        <p:attrNameLst>
                                          <p:attrName>style.visibility</p:attrName>
                                        </p:attrNameLst>
                                      </p:cBhvr>
                                      <p:to>
                                        <p:strVal val="visible"/>
                                      </p:to>
                                    </p:set>
                                    <p:animEffect transition="in" filter="dissolve">
                                      <p:cBhvr>
                                        <p:cTn id="12" dur="500"/>
                                        <p:tgtEl>
                                          <p:spTgt spid="219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78"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604838" y="922338"/>
            <a:ext cx="3338512" cy="392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By positioning two plane mirrors at </a:t>
            </a:r>
            <a:r>
              <a:rPr lang="en-GB">
                <a:solidFill>
                  <a:srgbClr val="CC00CC"/>
                </a:solidFill>
                <a:latin typeface="Arial" pitchFamily="34" charset="0"/>
              </a:rPr>
              <a:t>45°</a:t>
            </a:r>
            <a:r>
              <a:rPr lang="en-GB">
                <a:solidFill>
                  <a:srgbClr val="000066"/>
                </a:solidFill>
                <a:latin typeface="Arial" pitchFamily="34" charset="0"/>
              </a:rPr>
              <a:t> to each other at either end of a tube we can make a </a:t>
            </a:r>
            <a:r>
              <a:rPr lang="en-GB" b="1">
                <a:solidFill>
                  <a:srgbClr val="CC00CC"/>
                </a:solidFill>
                <a:latin typeface="Arial" pitchFamily="34" charset="0"/>
              </a:rPr>
              <a:t>periscope</a:t>
            </a:r>
            <a:r>
              <a:rPr lang="en-GB">
                <a:solidFill>
                  <a:srgbClr val="000066"/>
                </a:solidFill>
                <a:latin typeface="Arial" pitchFamily="34" charset="0"/>
              </a:rPr>
              <a:t>.</a:t>
            </a:r>
          </a:p>
          <a:p>
            <a:pPr>
              <a:spcBef>
                <a:spcPct val="50000"/>
              </a:spcBef>
            </a:pPr>
            <a:r>
              <a:rPr lang="en-GB">
                <a:solidFill>
                  <a:srgbClr val="000066"/>
                </a:solidFill>
                <a:latin typeface="Arial" pitchFamily="34" charset="0"/>
              </a:rPr>
              <a:t>Periscopes are used in submarines to see what is on the surface of the water from underwater.</a:t>
            </a:r>
          </a:p>
        </p:txBody>
      </p:sp>
      <p:sp>
        <p:nvSpPr>
          <p:cNvPr id="27651" name="Line 6"/>
          <p:cNvSpPr>
            <a:spLocks noChangeShapeType="1"/>
          </p:cNvSpPr>
          <p:nvPr/>
        </p:nvSpPr>
        <p:spPr bwMode="auto">
          <a:xfrm>
            <a:off x="4800600" y="1085850"/>
            <a:ext cx="0" cy="379095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7"/>
          <p:cNvSpPr>
            <a:spLocks noChangeShapeType="1"/>
          </p:cNvSpPr>
          <p:nvPr/>
        </p:nvSpPr>
        <p:spPr bwMode="auto">
          <a:xfrm>
            <a:off x="4775200" y="1085850"/>
            <a:ext cx="1016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8"/>
          <p:cNvSpPr>
            <a:spLocks noChangeShapeType="1"/>
          </p:cNvSpPr>
          <p:nvPr/>
        </p:nvSpPr>
        <p:spPr bwMode="auto">
          <a:xfrm>
            <a:off x="5791200" y="2060575"/>
            <a:ext cx="0" cy="38354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9"/>
          <p:cNvSpPr>
            <a:spLocks noChangeShapeType="1"/>
          </p:cNvSpPr>
          <p:nvPr/>
        </p:nvSpPr>
        <p:spPr bwMode="auto">
          <a:xfrm flipH="1">
            <a:off x="4800600" y="5867400"/>
            <a:ext cx="990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42" name="Line 22"/>
          <p:cNvSpPr>
            <a:spLocks noChangeShapeType="1"/>
          </p:cNvSpPr>
          <p:nvPr/>
        </p:nvSpPr>
        <p:spPr bwMode="auto">
          <a:xfrm flipH="1">
            <a:off x="5562600" y="1390650"/>
            <a:ext cx="19050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43" name="Line 23"/>
          <p:cNvSpPr>
            <a:spLocks noChangeShapeType="1"/>
          </p:cNvSpPr>
          <p:nvPr/>
        </p:nvSpPr>
        <p:spPr bwMode="auto">
          <a:xfrm>
            <a:off x="5562600" y="1390650"/>
            <a:ext cx="0" cy="363855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44" name="Line 24"/>
          <p:cNvSpPr>
            <a:spLocks noChangeShapeType="1"/>
          </p:cNvSpPr>
          <p:nvPr/>
        </p:nvSpPr>
        <p:spPr bwMode="auto">
          <a:xfrm flipH="1">
            <a:off x="3886200" y="5029200"/>
            <a:ext cx="16764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45" name="Line 25"/>
          <p:cNvSpPr>
            <a:spLocks noChangeShapeType="1"/>
          </p:cNvSpPr>
          <p:nvPr/>
        </p:nvSpPr>
        <p:spPr bwMode="auto">
          <a:xfrm flipH="1">
            <a:off x="5105400" y="1847850"/>
            <a:ext cx="2362200" cy="0"/>
          </a:xfrm>
          <a:prstGeom prst="line">
            <a:avLst/>
          </a:prstGeom>
          <a:noFill/>
          <a:ln w="38100">
            <a:solidFill>
              <a:srgbClr val="0099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46" name="Line 26"/>
          <p:cNvSpPr>
            <a:spLocks noChangeShapeType="1"/>
          </p:cNvSpPr>
          <p:nvPr/>
        </p:nvSpPr>
        <p:spPr bwMode="auto">
          <a:xfrm>
            <a:off x="5105400" y="1860550"/>
            <a:ext cx="0" cy="3625850"/>
          </a:xfrm>
          <a:prstGeom prst="line">
            <a:avLst/>
          </a:prstGeom>
          <a:noFill/>
          <a:ln w="38100">
            <a:solidFill>
              <a:srgbClr val="0099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47" name="Line 27"/>
          <p:cNvSpPr>
            <a:spLocks noChangeShapeType="1"/>
          </p:cNvSpPr>
          <p:nvPr/>
        </p:nvSpPr>
        <p:spPr bwMode="auto">
          <a:xfrm flipH="1">
            <a:off x="3886200" y="5486400"/>
            <a:ext cx="1219200" cy="0"/>
          </a:xfrm>
          <a:prstGeom prst="line">
            <a:avLst/>
          </a:prstGeom>
          <a:noFill/>
          <a:ln w="38100">
            <a:solidFill>
              <a:srgbClr val="0099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27661" name="Picture 32" descr="eye lef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4800600"/>
            <a:ext cx="123190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662" name="Group 36"/>
          <p:cNvGrpSpPr>
            <a:grpSpLocks/>
          </p:cNvGrpSpPr>
          <p:nvPr/>
        </p:nvGrpSpPr>
        <p:grpSpPr bwMode="auto">
          <a:xfrm>
            <a:off x="239713" y="82550"/>
            <a:ext cx="360362" cy="360363"/>
            <a:chOff x="3372" y="430"/>
            <a:chExt cx="1428" cy="1428"/>
          </a:xfrm>
        </p:grpSpPr>
        <p:grpSp>
          <p:nvGrpSpPr>
            <p:cNvPr id="27678" name="Group 37"/>
            <p:cNvGrpSpPr>
              <a:grpSpLocks noChangeAspect="1"/>
            </p:cNvGrpSpPr>
            <p:nvPr/>
          </p:nvGrpSpPr>
          <p:grpSpPr bwMode="auto">
            <a:xfrm>
              <a:off x="3372" y="430"/>
              <a:ext cx="1428" cy="1428"/>
              <a:chOff x="3243" y="231"/>
              <a:chExt cx="1587" cy="1587"/>
            </a:xfrm>
          </p:grpSpPr>
          <p:sp>
            <p:nvSpPr>
              <p:cNvPr id="27680" name="Oval 38"/>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7681" name="Picture 39" descr="chemistry symbol_2_tiff"/>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79" name="Oval 40"/>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7663" name="Rectangle 16"/>
          <p:cNvSpPr>
            <a:spLocks noChangeArrowheads="1"/>
          </p:cNvSpPr>
          <p:nvPr/>
        </p:nvSpPr>
        <p:spPr bwMode="auto">
          <a:xfrm rot="2697782">
            <a:off x="5257800" y="933450"/>
            <a:ext cx="101600" cy="1285875"/>
          </a:xfrm>
          <a:prstGeom prst="rect">
            <a:avLst/>
          </a:prstGeom>
          <a:gradFill rotWithShape="0">
            <a:gsLst>
              <a:gs pos="0">
                <a:srgbClr val="00FFFF"/>
              </a:gs>
              <a:gs pos="100000">
                <a:schemeClr val="bg1"/>
              </a:gs>
            </a:gsLst>
            <a:lin ang="5400000" scaled="1"/>
          </a:gradFill>
          <a:ln w="9525">
            <a:solidFill>
              <a:schemeClr val="tx1"/>
            </a:solidFill>
            <a:miter lim="800000"/>
            <a:headEnd/>
            <a:tailEnd/>
          </a:ln>
        </p:spPr>
        <p:txBody>
          <a:bodyPr wrap="none" anchor="ctr"/>
          <a:lstStyle/>
          <a:p>
            <a:endParaRPr lang="en-US"/>
          </a:p>
        </p:txBody>
      </p:sp>
      <p:sp>
        <p:nvSpPr>
          <p:cNvPr id="27664" name="Rectangle 15"/>
          <p:cNvSpPr>
            <a:spLocks noChangeArrowheads="1"/>
          </p:cNvSpPr>
          <p:nvPr/>
        </p:nvSpPr>
        <p:spPr bwMode="auto">
          <a:xfrm rot="2697782">
            <a:off x="5238750" y="4703763"/>
            <a:ext cx="101600" cy="1285875"/>
          </a:xfrm>
          <a:prstGeom prst="rect">
            <a:avLst/>
          </a:prstGeom>
          <a:gradFill rotWithShape="0">
            <a:gsLst>
              <a:gs pos="0">
                <a:srgbClr val="00FFFF"/>
              </a:gs>
              <a:gs pos="100000">
                <a:schemeClr val="bg1"/>
              </a:gs>
            </a:gsLst>
            <a:lin ang="5400000" scaled="1"/>
          </a:gradFill>
          <a:ln w="9525">
            <a:solidFill>
              <a:schemeClr val="tx1"/>
            </a:solidFill>
            <a:miter lim="800000"/>
            <a:headEnd/>
            <a:tailEnd/>
          </a:ln>
        </p:spPr>
        <p:txBody>
          <a:bodyPr wrap="none" anchor="ctr"/>
          <a:lstStyle/>
          <a:p>
            <a:endParaRPr lang="en-US"/>
          </a:p>
        </p:txBody>
      </p:sp>
      <p:sp>
        <p:nvSpPr>
          <p:cNvPr id="27665" name="Rectangle 42"/>
          <p:cNvSpPr>
            <a:spLocks noGrp="1" noChangeArrowheads="1"/>
          </p:cNvSpPr>
          <p:nvPr>
            <p:ph type="title"/>
          </p:nvPr>
        </p:nvSpPr>
        <p:spPr/>
        <p:txBody>
          <a:bodyPr/>
          <a:lstStyle/>
          <a:p>
            <a:pPr eaLnBrk="1" hangingPunct="1"/>
            <a:r>
              <a:rPr lang="en-GB" smtClean="0"/>
              <a:t>      The periscope</a:t>
            </a:r>
          </a:p>
        </p:txBody>
      </p:sp>
      <p:grpSp>
        <p:nvGrpSpPr>
          <p:cNvPr id="27666" name="Group 43"/>
          <p:cNvGrpSpPr>
            <a:grpSpLocks/>
          </p:cNvGrpSpPr>
          <p:nvPr/>
        </p:nvGrpSpPr>
        <p:grpSpPr bwMode="auto">
          <a:xfrm>
            <a:off x="266700" y="176213"/>
            <a:ext cx="284163" cy="254000"/>
            <a:chOff x="168" y="111"/>
            <a:chExt cx="179" cy="160"/>
          </a:xfrm>
        </p:grpSpPr>
        <p:sp>
          <p:nvSpPr>
            <p:cNvPr id="27667" name="Line 44"/>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68" name="Line 45"/>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69" name="Line 46"/>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0" name="Line 47"/>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1" name="Line 48"/>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7672" name="Group 49"/>
            <p:cNvGrpSpPr>
              <a:grpSpLocks/>
            </p:cNvGrpSpPr>
            <p:nvPr/>
          </p:nvGrpSpPr>
          <p:grpSpPr bwMode="auto">
            <a:xfrm>
              <a:off x="206" y="128"/>
              <a:ext cx="95" cy="143"/>
              <a:chOff x="2051" y="817"/>
              <a:chExt cx="471" cy="846"/>
            </a:xfrm>
          </p:grpSpPr>
          <p:sp>
            <p:nvSpPr>
              <p:cNvPr id="27673" name="Line 50"/>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4" name="Line 51"/>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5" name="Line 52"/>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6" name="Line 53"/>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77" name="Line 54"/>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84342"/>
                                        </p:tgtEl>
                                        <p:attrNameLst>
                                          <p:attrName>style.visibility</p:attrName>
                                        </p:attrNameLst>
                                      </p:cBhvr>
                                      <p:to>
                                        <p:strVal val="visible"/>
                                      </p:to>
                                    </p:set>
                                    <p:animEffect transition="in" filter="wipe(right)">
                                      <p:cBhvr>
                                        <p:cTn id="7" dur="1000"/>
                                        <p:tgtEl>
                                          <p:spTgt spid="184342"/>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184345"/>
                                        </p:tgtEl>
                                        <p:attrNameLst>
                                          <p:attrName>style.visibility</p:attrName>
                                        </p:attrNameLst>
                                      </p:cBhvr>
                                      <p:to>
                                        <p:strVal val="visible"/>
                                      </p:to>
                                    </p:set>
                                    <p:animEffect transition="in" filter="wipe(right)">
                                      <p:cBhvr>
                                        <p:cTn id="10" dur="1000"/>
                                        <p:tgtEl>
                                          <p:spTgt spid="184345"/>
                                        </p:tgtEl>
                                      </p:cBhvr>
                                    </p:animEffect>
                                  </p:childTnLst>
                                </p:cTn>
                              </p:par>
                            </p:childTnLst>
                          </p:cTn>
                        </p:par>
                        <p:par>
                          <p:cTn id="11" fill="hold" nodeType="afterGroup">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84346"/>
                                        </p:tgtEl>
                                        <p:attrNameLst>
                                          <p:attrName>style.visibility</p:attrName>
                                        </p:attrNameLst>
                                      </p:cBhvr>
                                      <p:to>
                                        <p:strVal val="visible"/>
                                      </p:to>
                                    </p:set>
                                    <p:animEffect transition="in" filter="wipe(up)">
                                      <p:cBhvr>
                                        <p:cTn id="14" dur="2000"/>
                                        <p:tgtEl>
                                          <p:spTgt spid="184346"/>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84343"/>
                                        </p:tgtEl>
                                        <p:attrNameLst>
                                          <p:attrName>style.visibility</p:attrName>
                                        </p:attrNameLst>
                                      </p:cBhvr>
                                      <p:to>
                                        <p:strVal val="visible"/>
                                      </p:to>
                                    </p:set>
                                    <p:animEffect transition="in" filter="wipe(up)">
                                      <p:cBhvr>
                                        <p:cTn id="17" dur="2000"/>
                                        <p:tgtEl>
                                          <p:spTgt spid="184343"/>
                                        </p:tgtEl>
                                      </p:cBhvr>
                                    </p:animEffect>
                                  </p:childTnLst>
                                </p:cTn>
                              </p:par>
                            </p:childTnLst>
                          </p:cTn>
                        </p:par>
                        <p:par>
                          <p:cTn id="18" fill="hold" nodeType="afterGroup">
                            <p:stCondLst>
                              <p:cond delay="3000"/>
                            </p:stCondLst>
                            <p:childTnLst>
                              <p:par>
                                <p:cTn id="19" presetID="22" presetClass="entr" presetSubtype="2" fill="hold" grpId="0" nodeType="afterEffect">
                                  <p:stCondLst>
                                    <p:cond delay="0"/>
                                  </p:stCondLst>
                                  <p:childTnLst>
                                    <p:set>
                                      <p:cBhvr>
                                        <p:cTn id="20" dur="1" fill="hold">
                                          <p:stCondLst>
                                            <p:cond delay="0"/>
                                          </p:stCondLst>
                                        </p:cTn>
                                        <p:tgtEl>
                                          <p:spTgt spid="184344"/>
                                        </p:tgtEl>
                                        <p:attrNameLst>
                                          <p:attrName>style.visibility</p:attrName>
                                        </p:attrNameLst>
                                      </p:cBhvr>
                                      <p:to>
                                        <p:strVal val="visible"/>
                                      </p:to>
                                    </p:set>
                                    <p:animEffect transition="in" filter="wipe(right)">
                                      <p:cBhvr>
                                        <p:cTn id="21" dur="1000"/>
                                        <p:tgtEl>
                                          <p:spTgt spid="184344"/>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184347"/>
                                        </p:tgtEl>
                                        <p:attrNameLst>
                                          <p:attrName>style.visibility</p:attrName>
                                        </p:attrNameLst>
                                      </p:cBhvr>
                                      <p:to>
                                        <p:strVal val="visible"/>
                                      </p:to>
                                    </p:set>
                                    <p:animEffect transition="in" filter="wipe(right)">
                                      <p:cBhvr>
                                        <p:cTn id="24" dur="1000"/>
                                        <p:tgtEl>
                                          <p:spTgt spid="18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2" grpId="0" animBg="1"/>
      <p:bldP spid="184343" grpId="0" animBg="1"/>
      <p:bldP spid="184344" grpId="0" animBg="1"/>
      <p:bldP spid="184345" grpId="0" animBg="1"/>
      <p:bldP spid="184346" grpId="0" animBg="1"/>
      <p:bldP spid="184347"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6966" name="Line 54"/>
          <p:cNvSpPr>
            <a:spLocks noChangeShapeType="1"/>
          </p:cNvSpPr>
          <p:nvPr/>
        </p:nvSpPr>
        <p:spPr bwMode="auto">
          <a:xfrm>
            <a:off x="4821238" y="2151063"/>
            <a:ext cx="1727200" cy="711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5" name="Text Box 4"/>
          <p:cNvSpPr txBox="1">
            <a:spLocks noChangeArrowheads="1"/>
          </p:cNvSpPr>
          <p:nvPr/>
        </p:nvSpPr>
        <p:spPr bwMode="auto">
          <a:xfrm>
            <a:off x="647700" y="776288"/>
            <a:ext cx="819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When you look at some writing in a mirror you will notice that it appears backwards. We can work out what is happening by drawing a ray diagram.</a:t>
            </a:r>
          </a:p>
        </p:txBody>
      </p:sp>
      <p:sp>
        <p:nvSpPr>
          <p:cNvPr id="28676" name="Rectangle 14"/>
          <p:cNvSpPr>
            <a:spLocks noChangeArrowheads="1"/>
          </p:cNvSpPr>
          <p:nvPr/>
        </p:nvSpPr>
        <p:spPr bwMode="auto">
          <a:xfrm>
            <a:off x="1100138" y="3690938"/>
            <a:ext cx="228600" cy="2286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66927" name="AutoShape 15"/>
          <p:cNvSpPr>
            <a:spLocks noChangeArrowheads="1"/>
          </p:cNvSpPr>
          <p:nvPr/>
        </p:nvSpPr>
        <p:spPr bwMode="auto">
          <a:xfrm rot="-5398736">
            <a:off x="116681" y="3572670"/>
            <a:ext cx="4200525" cy="1255712"/>
          </a:xfrm>
          <a:prstGeom prst="parallelogram">
            <a:avLst>
              <a:gd name="adj" fmla="val 83628"/>
            </a:avLst>
          </a:prstGeom>
          <a:gradFill rotWithShape="0">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defRPr/>
            </a:pPr>
            <a:endParaRPr lang="en-US">
              <a:cs typeface="+mn-cs"/>
            </a:endParaRPr>
          </a:p>
        </p:txBody>
      </p:sp>
      <p:grpSp>
        <p:nvGrpSpPr>
          <p:cNvPr id="2" name="Group 92"/>
          <p:cNvGrpSpPr>
            <a:grpSpLocks/>
          </p:cNvGrpSpPr>
          <p:nvPr/>
        </p:nvGrpSpPr>
        <p:grpSpPr bwMode="auto">
          <a:xfrm>
            <a:off x="1852613" y="2928938"/>
            <a:ext cx="457200" cy="990600"/>
            <a:chOff x="1167" y="1845"/>
            <a:chExt cx="288" cy="624"/>
          </a:xfrm>
        </p:grpSpPr>
        <p:sp>
          <p:nvSpPr>
            <p:cNvPr id="28718" name="Rectangle 17"/>
            <p:cNvSpPr>
              <a:spLocks noChangeArrowheads="1"/>
            </p:cNvSpPr>
            <p:nvPr/>
          </p:nvSpPr>
          <p:spPr bwMode="auto">
            <a:xfrm>
              <a:off x="1311" y="1845"/>
              <a:ext cx="144" cy="624"/>
            </a:xfrm>
            <a:prstGeom prst="rect">
              <a:avLst/>
            </a:prstGeom>
            <a:solidFill>
              <a:srgbClr val="4D4D4D"/>
            </a:solidFill>
            <a:ln w="9525">
              <a:solidFill>
                <a:srgbClr val="4D4D4D"/>
              </a:solidFill>
              <a:miter lim="800000"/>
              <a:headEnd/>
              <a:tailEnd/>
            </a:ln>
          </p:spPr>
          <p:txBody>
            <a:bodyPr wrap="none" anchor="ctr"/>
            <a:lstStyle/>
            <a:p>
              <a:endParaRPr lang="en-US"/>
            </a:p>
          </p:txBody>
        </p:sp>
        <p:sp>
          <p:nvSpPr>
            <p:cNvPr id="28719" name="Rectangle 18"/>
            <p:cNvSpPr>
              <a:spLocks noChangeArrowheads="1"/>
            </p:cNvSpPr>
            <p:nvPr/>
          </p:nvSpPr>
          <p:spPr bwMode="auto">
            <a:xfrm>
              <a:off x="1167" y="2325"/>
              <a:ext cx="144" cy="144"/>
            </a:xfrm>
            <a:prstGeom prst="rect">
              <a:avLst/>
            </a:prstGeom>
            <a:solidFill>
              <a:srgbClr val="4D4D4D"/>
            </a:solidFill>
            <a:ln w="9525">
              <a:solidFill>
                <a:srgbClr val="4D4D4D"/>
              </a:solidFill>
              <a:miter lim="800000"/>
              <a:headEnd/>
              <a:tailEnd/>
            </a:ln>
          </p:spPr>
          <p:txBody>
            <a:bodyPr wrap="none" anchor="ctr"/>
            <a:lstStyle/>
            <a:p>
              <a:endParaRPr lang="en-US"/>
            </a:p>
          </p:txBody>
        </p:sp>
      </p:grpSp>
      <p:sp>
        <p:nvSpPr>
          <p:cNvPr id="28679" name="Rectangle 22"/>
          <p:cNvSpPr>
            <a:spLocks noChangeArrowheads="1"/>
          </p:cNvSpPr>
          <p:nvPr/>
        </p:nvSpPr>
        <p:spPr bwMode="auto">
          <a:xfrm>
            <a:off x="871538" y="2928938"/>
            <a:ext cx="228600" cy="9906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8680" name="Rectangle 23"/>
          <p:cNvSpPr>
            <a:spLocks noChangeArrowheads="1"/>
          </p:cNvSpPr>
          <p:nvPr/>
        </p:nvSpPr>
        <p:spPr bwMode="auto">
          <a:xfrm>
            <a:off x="838200" y="4391025"/>
            <a:ext cx="228600" cy="9906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8681" name="AutoShape 26"/>
          <p:cNvSpPr>
            <a:spLocks noChangeArrowheads="1"/>
          </p:cNvSpPr>
          <p:nvPr/>
        </p:nvSpPr>
        <p:spPr bwMode="auto">
          <a:xfrm rot="5399766">
            <a:off x="762000" y="4314825"/>
            <a:ext cx="533400" cy="6858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tx1"/>
            </a:solidFill>
            <a:miter lim="800000"/>
            <a:headEnd/>
            <a:tailEnd/>
          </a:ln>
        </p:spPr>
        <p:txBody>
          <a:bodyPr wrap="none" anchor="ctr"/>
          <a:lstStyle/>
          <a:p>
            <a:endParaRPr lang="en-US"/>
          </a:p>
        </p:txBody>
      </p:sp>
      <p:grpSp>
        <p:nvGrpSpPr>
          <p:cNvPr id="3" name="Group 93"/>
          <p:cNvGrpSpPr>
            <a:grpSpLocks/>
          </p:cNvGrpSpPr>
          <p:nvPr/>
        </p:nvGrpSpPr>
        <p:grpSpPr bwMode="auto">
          <a:xfrm>
            <a:off x="1809750" y="4391025"/>
            <a:ext cx="685800" cy="990600"/>
            <a:chOff x="1140" y="2766"/>
            <a:chExt cx="432" cy="624"/>
          </a:xfrm>
        </p:grpSpPr>
        <p:sp>
          <p:nvSpPr>
            <p:cNvPr id="28716" name="Rectangle 25"/>
            <p:cNvSpPr>
              <a:spLocks noChangeArrowheads="1"/>
            </p:cNvSpPr>
            <p:nvPr/>
          </p:nvSpPr>
          <p:spPr bwMode="auto">
            <a:xfrm>
              <a:off x="1332" y="2766"/>
              <a:ext cx="144" cy="624"/>
            </a:xfrm>
            <a:prstGeom prst="rect">
              <a:avLst/>
            </a:prstGeom>
            <a:solidFill>
              <a:srgbClr val="4D4D4D"/>
            </a:solidFill>
            <a:ln w="9525">
              <a:solidFill>
                <a:srgbClr val="4D4D4D"/>
              </a:solidFill>
              <a:miter lim="800000"/>
              <a:headEnd/>
              <a:tailEnd/>
            </a:ln>
          </p:spPr>
          <p:txBody>
            <a:bodyPr wrap="none" anchor="ctr"/>
            <a:lstStyle/>
            <a:p>
              <a:endParaRPr lang="en-US"/>
            </a:p>
          </p:txBody>
        </p:sp>
        <p:sp>
          <p:nvSpPr>
            <p:cNvPr id="28717" name="AutoShape 27"/>
            <p:cNvSpPr>
              <a:spLocks noChangeArrowheads="1"/>
            </p:cNvSpPr>
            <p:nvPr/>
          </p:nvSpPr>
          <p:spPr bwMode="auto">
            <a:xfrm rot="-5412935">
              <a:off x="1188" y="2718"/>
              <a:ext cx="336" cy="4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00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rgbClr val="4D4D4D"/>
            </a:solidFill>
            <a:ln w="9525">
              <a:solidFill>
                <a:srgbClr val="4D4D4D"/>
              </a:solidFill>
              <a:miter lim="800000"/>
              <a:headEnd/>
              <a:tailEnd/>
            </a:ln>
          </p:spPr>
          <p:txBody>
            <a:bodyPr wrap="none" anchor="ctr"/>
            <a:lstStyle/>
            <a:p>
              <a:endParaRPr lang="en-US"/>
            </a:p>
          </p:txBody>
        </p:sp>
      </p:grpSp>
      <p:grpSp>
        <p:nvGrpSpPr>
          <p:cNvPr id="28683" name="Group 31"/>
          <p:cNvGrpSpPr>
            <a:grpSpLocks/>
          </p:cNvGrpSpPr>
          <p:nvPr/>
        </p:nvGrpSpPr>
        <p:grpSpPr bwMode="auto">
          <a:xfrm>
            <a:off x="239713" y="82550"/>
            <a:ext cx="360362" cy="360363"/>
            <a:chOff x="3372" y="430"/>
            <a:chExt cx="1428" cy="1428"/>
          </a:xfrm>
        </p:grpSpPr>
        <p:grpSp>
          <p:nvGrpSpPr>
            <p:cNvPr id="28712" name="Group 32"/>
            <p:cNvGrpSpPr>
              <a:grpSpLocks noChangeAspect="1"/>
            </p:cNvGrpSpPr>
            <p:nvPr/>
          </p:nvGrpSpPr>
          <p:grpSpPr bwMode="auto">
            <a:xfrm>
              <a:off x="3372" y="430"/>
              <a:ext cx="1428" cy="1428"/>
              <a:chOff x="3243" y="231"/>
              <a:chExt cx="1587" cy="1587"/>
            </a:xfrm>
          </p:grpSpPr>
          <p:sp>
            <p:nvSpPr>
              <p:cNvPr id="28714" name="Oval 33"/>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8715" name="Picture 34"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713" name="Oval 35"/>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166950" name="Rectangle 38" descr="Wide upward diagonal"/>
          <p:cNvSpPr>
            <a:spLocks noChangeArrowheads="1"/>
          </p:cNvSpPr>
          <p:nvPr/>
        </p:nvSpPr>
        <p:spPr bwMode="auto">
          <a:xfrm>
            <a:off x="6632575" y="2271713"/>
            <a:ext cx="152400" cy="1828800"/>
          </a:xfrm>
          <a:prstGeom prst="rect">
            <a:avLst/>
          </a:prstGeom>
          <a:pattFill prst="wdUpDiag">
            <a:fgClr>
              <a:srgbClr val="000000"/>
            </a:fgClr>
            <a:bgClr>
              <a:schemeClr val="bg1"/>
            </a:bgClr>
          </a:pattFill>
          <a:ln w="38100">
            <a:solidFill>
              <a:schemeClr val="bg1"/>
            </a:solidFill>
            <a:miter lim="800000"/>
            <a:headEnd/>
            <a:tailEnd/>
          </a:ln>
        </p:spPr>
        <p:txBody>
          <a:bodyPr wrap="none" anchor="ctr"/>
          <a:lstStyle/>
          <a:p>
            <a:endParaRPr lang="en-US"/>
          </a:p>
        </p:txBody>
      </p:sp>
      <p:sp>
        <p:nvSpPr>
          <p:cNvPr id="166951" name="Rectangle 39"/>
          <p:cNvSpPr>
            <a:spLocks noChangeArrowheads="1"/>
          </p:cNvSpPr>
          <p:nvPr/>
        </p:nvSpPr>
        <p:spPr bwMode="auto">
          <a:xfrm>
            <a:off x="6556375" y="2271713"/>
            <a:ext cx="76200" cy="1828800"/>
          </a:xfrm>
          <a:prstGeom prst="rect">
            <a:avLst/>
          </a:prstGeom>
          <a:gradFill rotWithShape="0">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defRPr/>
            </a:pPr>
            <a:endParaRPr lang="en-US">
              <a:cs typeface="+mn-cs"/>
            </a:endParaRPr>
          </a:p>
        </p:txBody>
      </p:sp>
      <p:pic>
        <p:nvPicPr>
          <p:cNvPr id="166965" name="Picture 53" descr="eye lef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33702">
            <a:off x="3741738" y="3509963"/>
            <a:ext cx="123190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6969" name="Line 57"/>
          <p:cNvSpPr>
            <a:spLocks noChangeShapeType="1"/>
          </p:cNvSpPr>
          <p:nvPr/>
        </p:nvSpPr>
        <p:spPr bwMode="auto">
          <a:xfrm flipV="1">
            <a:off x="4819650" y="2863850"/>
            <a:ext cx="1727200" cy="711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6967" name="Line 55"/>
          <p:cNvSpPr>
            <a:spLocks noChangeShapeType="1"/>
          </p:cNvSpPr>
          <p:nvPr/>
        </p:nvSpPr>
        <p:spPr bwMode="auto">
          <a:xfrm flipH="1">
            <a:off x="6088063" y="2867025"/>
            <a:ext cx="460375" cy="0"/>
          </a:xfrm>
          <a:prstGeom prst="line">
            <a:avLst/>
          </a:prstGeom>
          <a:noFill/>
          <a:ln w="9525">
            <a:solidFill>
              <a:srgbClr val="80808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66974" name="Line 62"/>
          <p:cNvSpPr>
            <a:spLocks noChangeShapeType="1"/>
          </p:cNvSpPr>
          <p:nvPr/>
        </p:nvSpPr>
        <p:spPr bwMode="auto">
          <a:xfrm flipH="1">
            <a:off x="6084888" y="3206750"/>
            <a:ext cx="460375" cy="0"/>
          </a:xfrm>
          <a:prstGeom prst="line">
            <a:avLst/>
          </a:prstGeom>
          <a:noFill/>
          <a:ln w="9525">
            <a:solidFill>
              <a:srgbClr val="80808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66975" name="Line 63"/>
          <p:cNvSpPr>
            <a:spLocks noChangeShapeType="1"/>
          </p:cNvSpPr>
          <p:nvPr/>
        </p:nvSpPr>
        <p:spPr bwMode="auto">
          <a:xfrm flipH="1">
            <a:off x="5703888" y="3094038"/>
            <a:ext cx="280987" cy="119062"/>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6977" name="Text Box 65"/>
          <p:cNvSpPr txBox="1">
            <a:spLocks noChangeArrowheads="1"/>
          </p:cNvSpPr>
          <p:nvPr/>
        </p:nvSpPr>
        <p:spPr bwMode="auto">
          <a:xfrm>
            <a:off x="3379788" y="4532313"/>
            <a:ext cx="56769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The light rays swap over when they are reflected. This causes the image to appear </a:t>
            </a:r>
            <a:r>
              <a:rPr lang="en-GB" b="1">
                <a:solidFill>
                  <a:srgbClr val="CC00CC"/>
                </a:solidFill>
                <a:latin typeface="Arial" pitchFamily="34" charset="0"/>
              </a:rPr>
              <a:t>laterally inverted</a:t>
            </a:r>
            <a:r>
              <a:rPr lang="en-GB">
                <a:solidFill>
                  <a:srgbClr val="000066"/>
                </a:solidFill>
                <a:latin typeface="Arial" pitchFamily="34" charset="0"/>
              </a:rPr>
              <a:t> (backwards) when compared to the original object.</a:t>
            </a:r>
          </a:p>
        </p:txBody>
      </p:sp>
      <p:pic>
        <p:nvPicPr>
          <p:cNvPr id="166983" name="Picture 7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798195">
            <a:off x="4316412" y="1978026"/>
            <a:ext cx="6381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6984" name="Line 72"/>
          <p:cNvSpPr>
            <a:spLocks noChangeShapeType="1"/>
          </p:cNvSpPr>
          <p:nvPr/>
        </p:nvSpPr>
        <p:spPr bwMode="auto">
          <a:xfrm flipV="1">
            <a:off x="6521450" y="2151063"/>
            <a:ext cx="1727200" cy="711200"/>
          </a:xfrm>
          <a:prstGeom prst="line">
            <a:avLst/>
          </a:prstGeom>
          <a:noFill/>
          <a:ln w="38100">
            <a:solidFill>
              <a:srgbClr val="FF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166985" name="Picture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798195" flipH="1">
            <a:off x="8148637" y="2003426"/>
            <a:ext cx="6381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6986" name="Line 74"/>
          <p:cNvSpPr>
            <a:spLocks noChangeShapeType="1"/>
          </p:cNvSpPr>
          <p:nvPr/>
        </p:nvSpPr>
        <p:spPr bwMode="auto">
          <a:xfrm>
            <a:off x="4600575" y="2400300"/>
            <a:ext cx="1958975" cy="801688"/>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6988" name="Line 76"/>
          <p:cNvSpPr>
            <a:spLocks noChangeShapeType="1"/>
          </p:cNvSpPr>
          <p:nvPr/>
        </p:nvSpPr>
        <p:spPr bwMode="auto">
          <a:xfrm flipV="1">
            <a:off x="6597650" y="2406650"/>
            <a:ext cx="1958975" cy="801688"/>
          </a:xfrm>
          <a:prstGeom prst="line">
            <a:avLst/>
          </a:prstGeom>
          <a:noFill/>
          <a:ln w="38100">
            <a:solidFill>
              <a:schemeClr val="accent2"/>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66989" name="Line 77"/>
          <p:cNvSpPr>
            <a:spLocks noChangeShapeType="1"/>
          </p:cNvSpPr>
          <p:nvPr/>
        </p:nvSpPr>
        <p:spPr bwMode="auto">
          <a:xfrm flipV="1">
            <a:off x="4946650" y="3222625"/>
            <a:ext cx="1606550" cy="6588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6990" name="Line 78"/>
          <p:cNvSpPr>
            <a:spLocks noChangeShapeType="1"/>
          </p:cNvSpPr>
          <p:nvPr/>
        </p:nvSpPr>
        <p:spPr bwMode="auto">
          <a:xfrm flipH="1">
            <a:off x="5862638" y="3389313"/>
            <a:ext cx="280987" cy="119062"/>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9" name="Rectangle 79"/>
          <p:cNvSpPr>
            <a:spLocks noGrp="1" noChangeArrowheads="1"/>
          </p:cNvSpPr>
          <p:nvPr>
            <p:ph type="title"/>
          </p:nvPr>
        </p:nvSpPr>
        <p:spPr/>
        <p:txBody>
          <a:bodyPr/>
          <a:lstStyle/>
          <a:p>
            <a:pPr eaLnBrk="1" hangingPunct="1"/>
            <a:r>
              <a:rPr lang="en-GB" smtClean="0"/>
              <a:t>      Lateral inversion</a:t>
            </a:r>
          </a:p>
        </p:txBody>
      </p:sp>
      <p:grpSp>
        <p:nvGrpSpPr>
          <p:cNvPr id="28700" name="Group 80"/>
          <p:cNvGrpSpPr>
            <a:grpSpLocks/>
          </p:cNvGrpSpPr>
          <p:nvPr/>
        </p:nvGrpSpPr>
        <p:grpSpPr bwMode="auto">
          <a:xfrm>
            <a:off x="266700" y="176213"/>
            <a:ext cx="284163" cy="254000"/>
            <a:chOff x="168" y="111"/>
            <a:chExt cx="179" cy="160"/>
          </a:xfrm>
        </p:grpSpPr>
        <p:sp>
          <p:nvSpPr>
            <p:cNvPr id="28701" name="Line 81"/>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2" name="Line 82"/>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3" name="Line 83"/>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4" name="Line 84"/>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5" name="Line 85"/>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8706" name="Group 86"/>
            <p:cNvGrpSpPr>
              <a:grpSpLocks/>
            </p:cNvGrpSpPr>
            <p:nvPr/>
          </p:nvGrpSpPr>
          <p:grpSpPr bwMode="auto">
            <a:xfrm>
              <a:off x="206" y="128"/>
              <a:ext cx="95" cy="143"/>
              <a:chOff x="2051" y="817"/>
              <a:chExt cx="471" cy="846"/>
            </a:xfrm>
          </p:grpSpPr>
          <p:sp>
            <p:nvSpPr>
              <p:cNvPr id="28707" name="Line 87"/>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8" name="Line 88"/>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09" name="Line 89"/>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10" name="Line 90"/>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11" name="Line 91"/>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69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695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69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69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69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696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697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697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698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698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698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6990"/>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6698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698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6988"/>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669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66" grpId="0" animBg="1"/>
      <p:bldP spid="166950" grpId="0" animBg="1"/>
      <p:bldP spid="166951" grpId="0" animBg="1"/>
      <p:bldP spid="166969" grpId="0" animBg="1"/>
      <p:bldP spid="166967" grpId="0" animBg="1"/>
      <p:bldP spid="166974" grpId="0" animBg="1"/>
      <p:bldP spid="166975" grpId="0" animBg="1"/>
      <p:bldP spid="166977" grpId="0"/>
      <p:bldP spid="166984" grpId="0" animBg="1"/>
      <p:bldP spid="166986" grpId="0" animBg="1"/>
      <p:bldP spid="166988" grpId="0" animBg="1"/>
      <p:bldP spid="166989" grpId="0" animBg="1"/>
      <p:bldP spid="166990"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633413" y="889000"/>
            <a:ext cx="83264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When you look at a mirror you see a virtual image that appears to be behind the mirror. </a:t>
            </a:r>
          </a:p>
        </p:txBody>
      </p:sp>
      <p:grpSp>
        <p:nvGrpSpPr>
          <p:cNvPr id="29699" name="Group 15"/>
          <p:cNvGrpSpPr>
            <a:grpSpLocks/>
          </p:cNvGrpSpPr>
          <p:nvPr/>
        </p:nvGrpSpPr>
        <p:grpSpPr bwMode="auto">
          <a:xfrm>
            <a:off x="239713" y="82550"/>
            <a:ext cx="360362" cy="360363"/>
            <a:chOff x="3372" y="430"/>
            <a:chExt cx="1428" cy="1428"/>
          </a:xfrm>
        </p:grpSpPr>
        <p:grpSp>
          <p:nvGrpSpPr>
            <p:cNvPr id="29734" name="Group 16"/>
            <p:cNvGrpSpPr>
              <a:grpSpLocks noChangeAspect="1"/>
            </p:cNvGrpSpPr>
            <p:nvPr/>
          </p:nvGrpSpPr>
          <p:grpSpPr bwMode="auto">
            <a:xfrm>
              <a:off x="3372" y="430"/>
              <a:ext cx="1428" cy="1428"/>
              <a:chOff x="3243" y="231"/>
              <a:chExt cx="1587" cy="1587"/>
            </a:xfrm>
          </p:grpSpPr>
          <p:sp>
            <p:nvSpPr>
              <p:cNvPr id="29736" name="Oval 17"/>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9737" name="Picture 18"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9735" name="Oval 19"/>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22228" name="Line 20"/>
          <p:cNvSpPr>
            <a:spLocks noChangeShapeType="1"/>
          </p:cNvSpPr>
          <p:nvPr/>
        </p:nvSpPr>
        <p:spPr bwMode="auto">
          <a:xfrm>
            <a:off x="4978400" y="3225800"/>
            <a:ext cx="1741488" cy="711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2229" name="Rectangle 21" descr="Wide upward diagonal"/>
          <p:cNvSpPr>
            <a:spLocks noChangeArrowheads="1"/>
          </p:cNvSpPr>
          <p:nvPr/>
        </p:nvSpPr>
        <p:spPr bwMode="auto">
          <a:xfrm>
            <a:off x="6804025" y="3346450"/>
            <a:ext cx="152400" cy="1828800"/>
          </a:xfrm>
          <a:prstGeom prst="rect">
            <a:avLst/>
          </a:prstGeom>
          <a:pattFill prst="wdUpDiag">
            <a:fgClr>
              <a:srgbClr val="000000"/>
            </a:fgClr>
            <a:bgClr>
              <a:schemeClr val="bg1"/>
            </a:bgClr>
          </a:pattFill>
          <a:ln w="38100">
            <a:solidFill>
              <a:schemeClr val="bg1"/>
            </a:solidFill>
            <a:miter lim="800000"/>
            <a:headEnd/>
            <a:tailEnd/>
          </a:ln>
        </p:spPr>
        <p:txBody>
          <a:bodyPr wrap="none" anchor="ctr"/>
          <a:lstStyle/>
          <a:p>
            <a:endParaRPr lang="en-US"/>
          </a:p>
        </p:txBody>
      </p:sp>
      <p:sp>
        <p:nvSpPr>
          <p:cNvPr id="222230" name="Rectangle 22"/>
          <p:cNvSpPr>
            <a:spLocks noChangeArrowheads="1"/>
          </p:cNvSpPr>
          <p:nvPr/>
        </p:nvSpPr>
        <p:spPr bwMode="auto">
          <a:xfrm>
            <a:off x="6727825" y="3346450"/>
            <a:ext cx="76200" cy="1828800"/>
          </a:xfrm>
          <a:prstGeom prst="rect">
            <a:avLst/>
          </a:prstGeom>
          <a:gradFill rotWithShape="0">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defRPr/>
            </a:pPr>
            <a:endParaRPr lang="en-US">
              <a:cs typeface="+mn-cs"/>
            </a:endParaRPr>
          </a:p>
        </p:txBody>
      </p:sp>
      <p:pic>
        <p:nvPicPr>
          <p:cNvPr id="222231" name="Picture 23" descr="eye lef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33702">
            <a:off x="3052763" y="4819650"/>
            <a:ext cx="16938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2232" name="Line 24"/>
          <p:cNvSpPr>
            <a:spLocks noChangeShapeType="1"/>
          </p:cNvSpPr>
          <p:nvPr/>
        </p:nvSpPr>
        <p:spPr bwMode="auto">
          <a:xfrm flipV="1">
            <a:off x="4991100" y="3938588"/>
            <a:ext cx="1727200" cy="711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2233" name="Line 25"/>
          <p:cNvSpPr>
            <a:spLocks noChangeShapeType="1"/>
          </p:cNvSpPr>
          <p:nvPr/>
        </p:nvSpPr>
        <p:spPr bwMode="auto">
          <a:xfrm flipH="1">
            <a:off x="6259513" y="3941763"/>
            <a:ext cx="460375"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22234" name="Line 26"/>
          <p:cNvSpPr>
            <a:spLocks noChangeShapeType="1"/>
          </p:cNvSpPr>
          <p:nvPr/>
        </p:nvSpPr>
        <p:spPr bwMode="auto">
          <a:xfrm flipH="1">
            <a:off x="6256338" y="4281488"/>
            <a:ext cx="460375"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22235" name="Line 27"/>
          <p:cNvSpPr>
            <a:spLocks noChangeShapeType="1"/>
          </p:cNvSpPr>
          <p:nvPr/>
        </p:nvSpPr>
        <p:spPr bwMode="auto">
          <a:xfrm flipH="1">
            <a:off x="5875338" y="4168775"/>
            <a:ext cx="280987" cy="1190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2245" name="Line 37"/>
          <p:cNvSpPr>
            <a:spLocks noChangeShapeType="1"/>
          </p:cNvSpPr>
          <p:nvPr/>
        </p:nvSpPr>
        <p:spPr bwMode="auto">
          <a:xfrm>
            <a:off x="4960938" y="3224213"/>
            <a:ext cx="1741487" cy="10445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2244" name="Oval 36"/>
          <p:cNvSpPr>
            <a:spLocks noChangeAspect="1" noChangeArrowheads="1"/>
          </p:cNvSpPr>
          <p:nvPr/>
        </p:nvSpPr>
        <p:spPr bwMode="auto">
          <a:xfrm>
            <a:off x="4932363" y="3136900"/>
            <a:ext cx="176212" cy="17621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22246" name="Line 38"/>
          <p:cNvSpPr>
            <a:spLocks noChangeShapeType="1"/>
          </p:cNvSpPr>
          <p:nvPr/>
        </p:nvSpPr>
        <p:spPr bwMode="auto">
          <a:xfrm flipV="1">
            <a:off x="4973638" y="4267200"/>
            <a:ext cx="1741487" cy="10445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2247" name="Line 39"/>
          <p:cNvSpPr>
            <a:spLocks noChangeShapeType="1"/>
          </p:cNvSpPr>
          <p:nvPr/>
        </p:nvSpPr>
        <p:spPr bwMode="auto">
          <a:xfrm flipV="1">
            <a:off x="6729413" y="3221038"/>
            <a:ext cx="1741487" cy="1044575"/>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2248" name="Line 40"/>
          <p:cNvSpPr>
            <a:spLocks noChangeShapeType="1"/>
          </p:cNvSpPr>
          <p:nvPr/>
        </p:nvSpPr>
        <p:spPr bwMode="auto">
          <a:xfrm flipH="1">
            <a:off x="6713538" y="3217863"/>
            <a:ext cx="1741487" cy="7112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2250" name="Line 42"/>
          <p:cNvSpPr>
            <a:spLocks noChangeShapeType="1"/>
          </p:cNvSpPr>
          <p:nvPr/>
        </p:nvSpPr>
        <p:spPr bwMode="auto">
          <a:xfrm>
            <a:off x="4975225" y="2919413"/>
            <a:ext cx="1755775" cy="0"/>
          </a:xfrm>
          <a:prstGeom prst="line">
            <a:avLst/>
          </a:prstGeom>
          <a:noFill/>
          <a:ln w="28575">
            <a:solidFill>
              <a:srgbClr val="CC00CC"/>
            </a:solidFill>
            <a:round/>
            <a:headEnd type="triangle" w="lg" len="me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22251" name="Line 43"/>
          <p:cNvSpPr>
            <a:spLocks noChangeShapeType="1"/>
          </p:cNvSpPr>
          <p:nvPr/>
        </p:nvSpPr>
        <p:spPr bwMode="auto">
          <a:xfrm>
            <a:off x="6734175" y="2921000"/>
            <a:ext cx="1736725" cy="0"/>
          </a:xfrm>
          <a:prstGeom prst="line">
            <a:avLst/>
          </a:prstGeom>
          <a:noFill/>
          <a:ln w="28575">
            <a:solidFill>
              <a:srgbClr val="CC00CC"/>
            </a:solidFill>
            <a:round/>
            <a:headEnd type="triangle" w="lg" len="me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22252" name="Text Box 44"/>
          <p:cNvSpPr txBox="1">
            <a:spLocks noChangeArrowheads="1"/>
          </p:cNvSpPr>
          <p:nvPr/>
        </p:nvSpPr>
        <p:spPr bwMode="auto">
          <a:xfrm>
            <a:off x="5303838" y="2392363"/>
            <a:ext cx="132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GB">
                <a:solidFill>
                  <a:srgbClr val="010066"/>
                </a:solidFill>
                <a:latin typeface="Arial" pitchFamily="34" charset="0"/>
              </a:rPr>
              <a:t>distance</a:t>
            </a:r>
          </a:p>
        </p:txBody>
      </p:sp>
      <p:sp>
        <p:nvSpPr>
          <p:cNvPr id="222253" name="Text Box 45"/>
          <p:cNvSpPr txBox="1">
            <a:spLocks noChangeArrowheads="1"/>
          </p:cNvSpPr>
          <p:nvPr/>
        </p:nvSpPr>
        <p:spPr bwMode="auto">
          <a:xfrm>
            <a:off x="7081838" y="2389188"/>
            <a:ext cx="132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GB">
                <a:solidFill>
                  <a:srgbClr val="010066"/>
                </a:solidFill>
                <a:latin typeface="Arial" pitchFamily="34" charset="0"/>
              </a:rPr>
              <a:t>distance</a:t>
            </a:r>
          </a:p>
        </p:txBody>
      </p:sp>
      <p:sp>
        <p:nvSpPr>
          <p:cNvPr id="222255" name="Rectangle 47"/>
          <p:cNvSpPr>
            <a:spLocks noChangeArrowheads="1"/>
          </p:cNvSpPr>
          <p:nvPr/>
        </p:nvSpPr>
        <p:spPr bwMode="auto">
          <a:xfrm>
            <a:off x="647700" y="1863725"/>
            <a:ext cx="295592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GB">
                <a:solidFill>
                  <a:srgbClr val="000066"/>
                </a:solidFill>
                <a:latin typeface="Arial" pitchFamily="34" charset="0"/>
              </a:rPr>
              <a:t>The image appears to be the same size as the original object and the same distance behind the mirror as the object is from the mirror.</a:t>
            </a:r>
            <a:r>
              <a:rPr lang="en-GB">
                <a:solidFill>
                  <a:schemeClr val="accent2"/>
                </a:solidFill>
                <a:latin typeface="Arial" pitchFamily="34" charset="0"/>
              </a:rPr>
              <a:t> </a:t>
            </a:r>
          </a:p>
        </p:txBody>
      </p:sp>
      <p:sp>
        <p:nvSpPr>
          <p:cNvPr id="222257" name="Text Box 49"/>
          <p:cNvSpPr txBox="1">
            <a:spLocks noChangeArrowheads="1"/>
          </p:cNvSpPr>
          <p:nvPr/>
        </p:nvSpPr>
        <p:spPr bwMode="auto">
          <a:xfrm>
            <a:off x="7585075" y="3586163"/>
            <a:ext cx="13700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GB" b="1">
                <a:solidFill>
                  <a:srgbClr val="010066"/>
                </a:solidFill>
                <a:latin typeface="Arial" pitchFamily="34" charset="0"/>
              </a:rPr>
              <a:t>virtual image</a:t>
            </a:r>
          </a:p>
        </p:txBody>
      </p:sp>
      <p:sp>
        <p:nvSpPr>
          <p:cNvPr id="29719" name="Rectangle 50"/>
          <p:cNvSpPr>
            <a:spLocks noGrp="1" noChangeArrowheads="1"/>
          </p:cNvSpPr>
          <p:nvPr>
            <p:ph type="title"/>
          </p:nvPr>
        </p:nvSpPr>
        <p:spPr/>
        <p:txBody>
          <a:bodyPr/>
          <a:lstStyle/>
          <a:p>
            <a:pPr eaLnBrk="1" hangingPunct="1"/>
            <a:r>
              <a:rPr lang="en-GB" smtClean="0"/>
              <a:t>      Virtual images</a:t>
            </a:r>
          </a:p>
        </p:txBody>
      </p:sp>
      <p:grpSp>
        <p:nvGrpSpPr>
          <p:cNvPr id="29720" name="Group 51"/>
          <p:cNvGrpSpPr>
            <a:grpSpLocks/>
          </p:cNvGrpSpPr>
          <p:nvPr/>
        </p:nvGrpSpPr>
        <p:grpSpPr bwMode="auto">
          <a:xfrm>
            <a:off x="266700" y="176213"/>
            <a:ext cx="284163" cy="254000"/>
            <a:chOff x="168" y="111"/>
            <a:chExt cx="179" cy="160"/>
          </a:xfrm>
        </p:grpSpPr>
        <p:sp>
          <p:nvSpPr>
            <p:cNvPr id="29723" name="Line 52"/>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24" name="Line 53"/>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25" name="Line 54"/>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26" name="Line 55"/>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27" name="Line 56"/>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9728" name="Group 57"/>
            <p:cNvGrpSpPr>
              <a:grpSpLocks/>
            </p:cNvGrpSpPr>
            <p:nvPr/>
          </p:nvGrpSpPr>
          <p:grpSpPr bwMode="auto">
            <a:xfrm>
              <a:off x="206" y="128"/>
              <a:ext cx="95" cy="143"/>
              <a:chOff x="2051" y="817"/>
              <a:chExt cx="471" cy="846"/>
            </a:xfrm>
          </p:grpSpPr>
          <p:sp>
            <p:nvSpPr>
              <p:cNvPr id="29729" name="Line 58"/>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0" name="Line 59"/>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1" name="Line 60"/>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2" name="Line 61"/>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3" name="Line 62"/>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222249" name="Oval 41"/>
          <p:cNvSpPr>
            <a:spLocks noChangeAspect="1" noChangeArrowheads="1"/>
          </p:cNvSpPr>
          <p:nvPr/>
        </p:nvSpPr>
        <p:spPr bwMode="auto">
          <a:xfrm>
            <a:off x="8432800" y="3136900"/>
            <a:ext cx="176213" cy="17621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22271" name="Text Box 63"/>
          <p:cNvSpPr txBox="1">
            <a:spLocks noChangeArrowheads="1"/>
          </p:cNvSpPr>
          <p:nvPr/>
        </p:nvSpPr>
        <p:spPr bwMode="auto">
          <a:xfrm>
            <a:off x="4105275" y="3344863"/>
            <a:ext cx="1370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GB" b="1">
                <a:solidFill>
                  <a:srgbClr val="010066"/>
                </a:solidFill>
                <a:latin typeface="Arial" pitchFamily="34" charset="0"/>
              </a:rPr>
              <a:t>object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22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222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22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22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22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22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22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2235"/>
                                        </p:tgtEl>
                                        <p:attrNameLst>
                                          <p:attrName>style.visibility</p:attrName>
                                        </p:attrNameLst>
                                      </p:cBhvr>
                                      <p:to>
                                        <p:strVal val="visible"/>
                                      </p:to>
                                    </p:set>
                                  </p:childTnLst>
                                </p:cTn>
                              </p:par>
                            </p:childTnLst>
                          </p:cTn>
                        </p:par>
                        <p:par>
                          <p:cTn id="21" fill="hold" nodeType="afterGroup">
                            <p:stCondLst>
                              <p:cond delay="0"/>
                            </p:stCondLst>
                            <p:childTnLst>
                              <p:par>
                                <p:cTn id="22" presetID="9" presetClass="entr" presetSubtype="0" fill="hold" grpId="1" nodeType="afterEffect">
                                  <p:stCondLst>
                                    <p:cond delay="0"/>
                                  </p:stCondLst>
                                  <p:childTnLst>
                                    <p:set>
                                      <p:cBhvr>
                                        <p:cTn id="23" dur="1" fill="hold">
                                          <p:stCondLst>
                                            <p:cond delay="0"/>
                                          </p:stCondLst>
                                        </p:cTn>
                                        <p:tgtEl>
                                          <p:spTgt spid="222271"/>
                                        </p:tgtEl>
                                        <p:attrNameLst>
                                          <p:attrName>style.visibility</p:attrName>
                                        </p:attrNameLst>
                                      </p:cBhvr>
                                      <p:to>
                                        <p:strVal val="visible"/>
                                      </p:to>
                                    </p:set>
                                    <p:animEffect transition="in" filter="dissolve">
                                      <p:cBhvr>
                                        <p:cTn id="24" dur="500"/>
                                        <p:tgtEl>
                                          <p:spTgt spid="222271"/>
                                        </p:tgtEl>
                                      </p:cBhvr>
                                    </p:animEffect>
                                  </p:childTnLst>
                                </p:cTn>
                              </p:par>
                              <p:par>
                                <p:cTn id="25" presetID="1" presetClass="entr" presetSubtype="0" fill="hold" grpId="0" nodeType="withEffect">
                                  <p:stCondLst>
                                    <p:cond delay="0"/>
                                  </p:stCondLst>
                                  <p:childTnLst>
                                    <p:set>
                                      <p:cBhvr>
                                        <p:cTn id="26" dur="1" fill="hold">
                                          <p:stCondLst>
                                            <p:cond delay="0"/>
                                          </p:stCondLst>
                                        </p:cTn>
                                        <p:tgtEl>
                                          <p:spTgt spid="2222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224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224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224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224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2249"/>
                                        </p:tgtEl>
                                        <p:attrNameLst>
                                          <p:attrName>style.visibility</p:attrName>
                                        </p:attrNameLst>
                                      </p:cBhvr>
                                      <p:to>
                                        <p:strVal val="visible"/>
                                      </p:to>
                                    </p:set>
                                  </p:childTnLst>
                                </p:cTn>
                              </p:par>
                              <p:par>
                                <p:cTn id="39" presetID="9" presetClass="entr" presetSubtype="0" fill="hold" grpId="1" nodeType="withEffect">
                                  <p:stCondLst>
                                    <p:cond delay="0"/>
                                  </p:stCondLst>
                                  <p:childTnLst>
                                    <p:set>
                                      <p:cBhvr>
                                        <p:cTn id="40" dur="1" fill="hold">
                                          <p:stCondLst>
                                            <p:cond delay="0"/>
                                          </p:stCondLst>
                                        </p:cTn>
                                        <p:tgtEl>
                                          <p:spTgt spid="222257"/>
                                        </p:tgtEl>
                                        <p:attrNameLst>
                                          <p:attrName>style.visibility</p:attrName>
                                        </p:attrNameLst>
                                      </p:cBhvr>
                                      <p:to>
                                        <p:strVal val="visible"/>
                                      </p:to>
                                    </p:set>
                                    <p:animEffect transition="in" filter="dissolve">
                                      <p:cBhvr>
                                        <p:cTn id="41" dur="500"/>
                                        <p:tgtEl>
                                          <p:spTgt spid="22225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22257"/>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22250"/>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222252"/>
                                        </p:tgtEl>
                                        <p:attrNameLst>
                                          <p:attrName>style.visibility</p:attrName>
                                        </p:attrNameLst>
                                      </p:cBhvr>
                                      <p:to>
                                        <p:strVal val="visible"/>
                                      </p:to>
                                    </p:set>
                                  </p:childTnLst>
                                </p:cTn>
                              </p:par>
                            </p:childTnLst>
                          </p:cTn>
                        </p:par>
                        <p:par>
                          <p:cTn id="52" fill="hold" nodeType="afterGroup">
                            <p:stCondLst>
                              <p:cond delay="0"/>
                            </p:stCondLst>
                            <p:childTnLst>
                              <p:par>
                                <p:cTn id="53" presetID="1" presetClass="entr" presetSubtype="0" fill="hold" grpId="0" nodeType="afterEffect">
                                  <p:stCondLst>
                                    <p:cond delay="1000"/>
                                  </p:stCondLst>
                                  <p:childTnLst>
                                    <p:set>
                                      <p:cBhvr>
                                        <p:cTn id="54" dur="1" fill="hold">
                                          <p:stCondLst>
                                            <p:cond delay="0"/>
                                          </p:stCondLst>
                                        </p:cTn>
                                        <p:tgtEl>
                                          <p:spTgt spid="222251"/>
                                        </p:tgtEl>
                                        <p:attrNameLst>
                                          <p:attrName>style.visibility</p:attrName>
                                        </p:attrNameLst>
                                      </p:cBhvr>
                                      <p:to>
                                        <p:strVal val="visible"/>
                                      </p:to>
                                    </p:set>
                                  </p:childTnLst>
                                </p:cTn>
                              </p:par>
                              <p:par>
                                <p:cTn id="55" presetID="1" presetClass="entr" presetSubtype="0" fill="hold" grpId="0" nodeType="withEffect">
                                  <p:stCondLst>
                                    <p:cond delay="1000"/>
                                  </p:stCondLst>
                                  <p:childTnLst>
                                    <p:set>
                                      <p:cBhvr>
                                        <p:cTn id="56" dur="1" fill="hold">
                                          <p:stCondLst>
                                            <p:cond delay="0"/>
                                          </p:stCondLst>
                                        </p:cTn>
                                        <p:tgtEl>
                                          <p:spTgt spid="222253"/>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22255"/>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22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28" grpId="0" animBg="1"/>
      <p:bldP spid="222229" grpId="0" animBg="1"/>
      <p:bldP spid="222230" grpId="0" animBg="1"/>
      <p:bldP spid="222232" grpId="0" animBg="1"/>
      <p:bldP spid="222233" grpId="0" animBg="1"/>
      <p:bldP spid="222234" grpId="0" animBg="1"/>
      <p:bldP spid="222235" grpId="0" animBg="1"/>
      <p:bldP spid="222245" grpId="0" animBg="1"/>
      <p:bldP spid="222244" grpId="0" animBg="1"/>
      <p:bldP spid="222246" grpId="0" animBg="1"/>
      <p:bldP spid="222247" grpId="0" animBg="1"/>
      <p:bldP spid="222248" grpId="0" animBg="1"/>
      <p:bldP spid="222250" grpId="0" animBg="1"/>
      <p:bldP spid="222251" grpId="0" animBg="1"/>
      <p:bldP spid="222252" grpId="0"/>
      <p:bldP spid="222253" grpId="0"/>
      <p:bldP spid="222255" grpId="0"/>
      <p:bldP spid="222257" grpId="0"/>
      <p:bldP spid="222257" grpId="1"/>
      <p:bldP spid="222249" grpId="0" animBg="1"/>
      <p:bldP spid="222271" grpId="0"/>
      <p:bldP spid="222271" grpId="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AutoShape 11"/>
          <p:cNvSpPr>
            <a:spLocks noChangeArrowheads="1"/>
          </p:cNvSpPr>
          <p:nvPr/>
        </p:nvSpPr>
        <p:spPr bwMode="auto">
          <a:xfrm>
            <a:off x="2544763" y="363538"/>
            <a:ext cx="3473450" cy="647700"/>
          </a:xfrm>
          <a:prstGeom prst="roundRect">
            <a:avLst>
              <a:gd name="adj" fmla="val 43579"/>
            </a:avLst>
          </a:prstGeom>
          <a:solidFill>
            <a:srgbClr val="CC00CC"/>
          </a:solidFill>
          <a:ln w="38100">
            <a:solidFill>
              <a:srgbClr val="9900CC"/>
            </a:solidFill>
            <a:round/>
            <a:headEnd/>
            <a:tailEnd/>
          </a:ln>
        </p:spPr>
        <p:txBody>
          <a:bodyPr anchor="ctr"/>
          <a:lstStyle/>
          <a:p>
            <a:pPr marL="342900" indent="-342900">
              <a:lnSpc>
                <a:spcPct val="90000"/>
              </a:lnSpc>
            </a:pPr>
            <a:r>
              <a:rPr lang="en-GB" sz="3200" b="1">
                <a:solidFill>
                  <a:schemeClr val="bg1"/>
                </a:solidFill>
                <a:latin typeface="Arial" pitchFamily="34" charset="0"/>
              </a:rPr>
              <a:t>  Ray diagrams</a:t>
            </a:r>
            <a:r>
              <a:rPr lang="en-GB" sz="2800">
                <a:solidFill>
                  <a:schemeClr val="bg1"/>
                </a:solidFill>
                <a:latin typeface="Arial" pitchFamily="34" charset="0"/>
              </a:rPr>
              <a:t>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619125" y="838200"/>
            <a:ext cx="81724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Beams of light travel in straight lines. We can see this when we look beams of light such as search lights, laser beams, car head lights and torches. </a:t>
            </a:r>
          </a:p>
        </p:txBody>
      </p:sp>
      <p:grpSp>
        <p:nvGrpSpPr>
          <p:cNvPr id="15363" name="Group 13"/>
          <p:cNvGrpSpPr>
            <a:grpSpLocks/>
          </p:cNvGrpSpPr>
          <p:nvPr/>
        </p:nvGrpSpPr>
        <p:grpSpPr bwMode="auto">
          <a:xfrm>
            <a:off x="239713" y="82550"/>
            <a:ext cx="360362" cy="360363"/>
            <a:chOff x="3372" y="430"/>
            <a:chExt cx="1428" cy="1428"/>
          </a:xfrm>
        </p:grpSpPr>
        <p:grpSp>
          <p:nvGrpSpPr>
            <p:cNvPr id="15379" name="Group 14"/>
            <p:cNvGrpSpPr>
              <a:grpSpLocks noChangeAspect="1"/>
            </p:cNvGrpSpPr>
            <p:nvPr/>
          </p:nvGrpSpPr>
          <p:grpSpPr bwMode="auto">
            <a:xfrm>
              <a:off x="3372" y="430"/>
              <a:ext cx="1428" cy="1428"/>
              <a:chOff x="3243" y="231"/>
              <a:chExt cx="1587" cy="1587"/>
            </a:xfrm>
          </p:grpSpPr>
          <p:sp>
            <p:nvSpPr>
              <p:cNvPr id="15381" name="Oval 15"/>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15382" name="Picture 16"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80" name="Oval 17"/>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153618" name="Text Box 18"/>
          <p:cNvSpPr txBox="1">
            <a:spLocks noChangeArrowheads="1"/>
          </p:cNvSpPr>
          <p:nvPr/>
        </p:nvSpPr>
        <p:spPr bwMode="auto">
          <a:xfrm>
            <a:off x="644525" y="5199063"/>
            <a:ext cx="780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This is why we can not see around corners and why shadows are formed.</a:t>
            </a:r>
          </a:p>
        </p:txBody>
      </p:sp>
      <p:sp>
        <p:nvSpPr>
          <p:cNvPr id="15365" name="Rectangle 20"/>
          <p:cNvSpPr>
            <a:spLocks noGrp="1" noChangeArrowheads="1"/>
          </p:cNvSpPr>
          <p:nvPr>
            <p:ph type="title"/>
          </p:nvPr>
        </p:nvSpPr>
        <p:spPr/>
        <p:txBody>
          <a:bodyPr/>
          <a:lstStyle/>
          <a:p>
            <a:pPr eaLnBrk="1" hangingPunct="1"/>
            <a:r>
              <a:rPr lang="en-GB" smtClean="0"/>
              <a:t>      Beams of light</a:t>
            </a:r>
          </a:p>
        </p:txBody>
      </p:sp>
      <p:grpSp>
        <p:nvGrpSpPr>
          <p:cNvPr id="15366" name="Group 21"/>
          <p:cNvGrpSpPr>
            <a:grpSpLocks/>
          </p:cNvGrpSpPr>
          <p:nvPr/>
        </p:nvGrpSpPr>
        <p:grpSpPr bwMode="auto">
          <a:xfrm>
            <a:off x="266700" y="176213"/>
            <a:ext cx="284163" cy="254000"/>
            <a:chOff x="168" y="111"/>
            <a:chExt cx="179" cy="160"/>
          </a:xfrm>
        </p:grpSpPr>
        <p:sp>
          <p:nvSpPr>
            <p:cNvPr id="15368" name="Line 22"/>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69" name="Line 23"/>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0" name="Line 24"/>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1" name="Line 25"/>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2" name="Line 26"/>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5373" name="Group 27"/>
            <p:cNvGrpSpPr>
              <a:grpSpLocks/>
            </p:cNvGrpSpPr>
            <p:nvPr/>
          </p:nvGrpSpPr>
          <p:grpSpPr bwMode="auto">
            <a:xfrm>
              <a:off x="206" y="128"/>
              <a:ext cx="95" cy="143"/>
              <a:chOff x="2051" y="817"/>
              <a:chExt cx="471" cy="846"/>
            </a:xfrm>
          </p:grpSpPr>
          <p:sp>
            <p:nvSpPr>
              <p:cNvPr id="15374" name="Line 28"/>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5" name="Line 29"/>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6" name="Line 30"/>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7" name="Line 31"/>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8" name="Line 32"/>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15367" name="Picture 33" descr="torch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7775" y="2273300"/>
            <a:ext cx="3848100"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18"/>
                                        </p:tgtEl>
                                        <p:attrNameLst>
                                          <p:attrName>style.visibility</p:attrName>
                                        </p:attrNameLst>
                                      </p:cBhvr>
                                      <p:to>
                                        <p:strVal val="visible"/>
                                      </p:to>
                                    </p:set>
                                    <p:animEffect transition="in" filter="dissolve">
                                      <p:cBhvr>
                                        <p:cTn id="7" dur="500"/>
                                        <p:tgtEl>
                                          <p:spTgt spid="153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grpSp>
        <p:nvGrpSpPr>
          <p:cNvPr id="16386" name="Group 12"/>
          <p:cNvGrpSpPr>
            <a:grpSpLocks/>
          </p:cNvGrpSpPr>
          <p:nvPr/>
        </p:nvGrpSpPr>
        <p:grpSpPr bwMode="auto">
          <a:xfrm>
            <a:off x="239713" y="82550"/>
            <a:ext cx="360362" cy="360363"/>
            <a:chOff x="3372" y="430"/>
            <a:chExt cx="1428" cy="1428"/>
          </a:xfrm>
        </p:grpSpPr>
        <p:grpSp>
          <p:nvGrpSpPr>
            <p:cNvPr id="16390" name="Group 13"/>
            <p:cNvGrpSpPr>
              <a:grpSpLocks noChangeAspect="1"/>
            </p:cNvGrpSpPr>
            <p:nvPr/>
          </p:nvGrpSpPr>
          <p:grpSpPr bwMode="auto">
            <a:xfrm>
              <a:off x="3372" y="430"/>
              <a:ext cx="1428" cy="1428"/>
              <a:chOff x="3243" y="231"/>
              <a:chExt cx="1587" cy="1587"/>
            </a:xfrm>
          </p:grpSpPr>
          <p:sp>
            <p:nvSpPr>
              <p:cNvPr id="16392" name="Oval 14"/>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16393" name="Picture 15"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391" name="Oval 16"/>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16387" name="Text Box 17"/>
          <p:cNvSpPr txBox="1">
            <a:spLocks noChangeArrowheads="1"/>
          </p:cNvSpPr>
          <p:nvPr/>
        </p:nvSpPr>
        <p:spPr bwMode="auto">
          <a:xfrm>
            <a:off x="657225" y="838200"/>
            <a:ext cx="804545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We can investigate light by using ray boxes in a darkened room. Ray boxes produced a narrow beam of light (called a </a:t>
            </a:r>
            <a:r>
              <a:rPr lang="en-GB" b="1">
                <a:solidFill>
                  <a:srgbClr val="CC00CC"/>
                </a:solidFill>
                <a:latin typeface="Arial" pitchFamily="34" charset="0"/>
              </a:rPr>
              <a:t>light ray</a:t>
            </a:r>
            <a:r>
              <a:rPr lang="en-GB">
                <a:solidFill>
                  <a:srgbClr val="000066"/>
                </a:solidFill>
                <a:latin typeface="Arial" pitchFamily="34" charset="0"/>
              </a:rPr>
              <a:t>) which makes it easier to study effects such as reflection and refraction.   </a:t>
            </a:r>
          </a:p>
        </p:txBody>
      </p:sp>
      <p:sp>
        <p:nvSpPr>
          <p:cNvPr id="16388" name="Rectangle 19"/>
          <p:cNvSpPr>
            <a:spLocks noGrp="1" noChangeArrowheads="1"/>
          </p:cNvSpPr>
          <p:nvPr>
            <p:ph type="title"/>
          </p:nvPr>
        </p:nvSpPr>
        <p:spPr/>
        <p:txBody>
          <a:bodyPr/>
          <a:lstStyle/>
          <a:p>
            <a:pPr eaLnBrk="1" hangingPunct="1"/>
            <a:r>
              <a:rPr lang="en-GB" smtClean="0"/>
              <a:t>      Ray boxes</a:t>
            </a:r>
          </a:p>
        </p:txBody>
      </p:sp>
      <p:pic>
        <p:nvPicPr>
          <p:cNvPr id="147488" name="Picture 32" descr="JM_ray box"/>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4450" y="2576513"/>
            <a:ext cx="6515100" cy="334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47488"/>
                                        </p:tgtEl>
                                        <p:attrNameLst>
                                          <p:attrName>style.visibility</p:attrName>
                                        </p:attrNameLst>
                                      </p:cBhvr>
                                      <p:to>
                                        <p:strVal val="visible"/>
                                      </p:to>
                                    </p:set>
                                    <p:animEffect transition="in" filter="wipe(left)">
                                      <p:cBhvr>
                                        <p:cTn id="7" dur="1000"/>
                                        <p:tgtEl>
                                          <p:spTgt spid="147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grpSp>
        <p:nvGrpSpPr>
          <p:cNvPr id="2" name="Group 29"/>
          <p:cNvGrpSpPr>
            <a:grpSpLocks/>
          </p:cNvGrpSpPr>
          <p:nvPr/>
        </p:nvGrpSpPr>
        <p:grpSpPr bwMode="auto">
          <a:xfrm>
            <a:off x="5105400" y="3962400"/>
            <a:ext cx="2362200" cy="304800"/>
            <a:chOff x="3216" y="2496"/>
            <a:chExt cx="1488" cy="192"/>
          </a:xfrm>
        </p:grpSpPr>
        <p:sp>
          <p:nvSpPr>
            <p:cNvPr id="17419" name="Line 3"/>
            <p:cNvSpPr>
              <a:spLocks noChangeShapeType="1"/>
            </p:cNvSpPr>
            <p:nvPr/>
          </p:nvSpPr>
          <p:spPr bwMode="auto">
            <a:xfrm>
              <a:off x="3216" y="2592"/>
              <a:ext cx="148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0" name="AutoShape 4"/>
            <p:cNvSpPr>
              <a:spLocks noChangeArrowheads="1"/>
            </p:cNvSpPr>
            <p:nvPr/>
          </p:nvSpPr>
          <p:spPr bwMode="auto">
            <a:xfrm rot="-8058771">
              <a:off x="3840" y="2496"/>
              <a:ext cx="192" cy="192"/>
            </a:xfrm>
            <a:prstGeom prst="rtTriangle">
              <a:avLst/>
            </a:prstGeom>
            <a:solidFill>
              <a:srgbClr val="000000"/>
            </a:solidFill>
            <a:ln w="9525">
              <a:solidFill>
                <a:srgbClr val="4D4D4D"/>
              </a:solidFill>
              <a:miter lim="800000"/>
              <a:headEnd/>
              <a:tailEnd/>
            </a:ln>
          </p:spPr>
          <p:txBody>
            <a:bodyPr wrap="none" anchor="ctr"/>
            <a:lstStyle/>
            <a:p>
              <a:endParaRPr lang="en-US"/>
            </a:p>
          </p:txBody>
        </p:sp>
      </p:grpSp>
      <p:grpSp>
        <p:nvGrpSpPr>
          <p:cNvPr id="17411" name="Group 8"/>
          <p:cNvGrpSpPr>
            <a:grpSpLocks/>
          </p:cNvGrpSpPr>
          <p:nvPr/>
        </p:nvGrpSpPr>
        <p:grpSpPr bwMode="auto">
          <a:xfrm>
            <a:off x="239713" y="82550"/>
            <a:ext cx="360362" cy="360363"/>
            <a:chOff x="3372" y="430"/>
            <a:chExt cx="1428" cy="1428"/>
          </a:xfrm>
        </p:grpSpPr>
        <p:grpSp>
          <p:nvGrpSpPr>
            <p:cNvPr id="17415" name="Group 9"/>
            <p:cNvGrpSpPr>
              <a:grpSpLocks noChangeAspect="1"/>
            </p:cNvGrpSpPr>
            <p:nvPr/>
          </p:nvGrpSpPr>
          <p:grpSpPr bwMode="auto">
            <a:xfrm>
              <a:off x="3372" y="430"/>
              <a:ext cx="1428" cy="1428"/>
              <a:chOff x="3243" y="231"/>
              <a:chExt cx="1587" cy="1587"/>
            </a:xfrm>
          </p:grpSpPr>
          <p:sp>
            <p:nvSpPr>
              <p:cNvPr id="17417" name="Oval 10"/>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17418" name="Picture 11"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6" name="Oval 12"/>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17412" name="Text Box 13"/>
          <p:cNvSpPr txBox="1">
            <a:spLocks noChangeArrowheads="1"/>
          </p:cNvSpPr>
          <p:nvPr/>
        </p:nvSpPr>
        <p:spPr bwMode="auto">
          <a:xfrm>
            <a:off x="619125" y="838200"/>
            <a:ext cx="810895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When we draw a diagram of an experiment using a ray box we represent the beam of light using a straight line. An arrow is placed on the beam showing the direction the light is travelling in.</a:t>
            </a:r>
          </a:p>
        </p:txBody>
      </p:sp>
      <p:sp>
        <p:nvSpPr>
          <p:cNvPr id="206862" name="Text Box 14"/>
          <p:cNvSpPr txBox="1">
            <a:spLocks noChangeArrowheads="1"/>
          </p:cNvSpPr>
          <p:nvPr/>
        </p:nvSpPr>
        <p:spPr bwMode="auto">
          <a:xfrm>
            <a:off x="657225" y="2852738"/>
            <a:ext cx="38893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When we draw a ray diagram we must:</a:t>
            </a:r>
          </a:p>
          <a:p>
            <a:pPr>
              <a:spcBef>
                <a:spcPct val="50000"/>
              </a:spcBef>
              <a:buClr>
                <a:srgbClr val="CC00CC"/>
              </a:buClr>
              <a:buFont typeface="Wingdings" pitchFamily="2" charset="2"/>
              <a:buChar char="l"/>
            </a:pPr>
            <a:r>
              <a:rPr lang="en-GB">
                <a:solidFill>
                  <a:srgbClr val="000066"/>
                </a:solidFill>
                <a:latin typeface="Arial" pitchFamily="34" charset="0"/>
              </a:rPr>
              <a:t> Use a sharp pencil</a:t>
            </a:r>
          </a:p>
          <a:p>
            <a:pPr>
              <a:spcBef>
                <a:spcPct val="50000"/>
              </a:spcBef>
              <a:buClr>
                <a:srgbClr val="CC00CC"/>
              </a:buClr>
              <a:buFont typeface="Wingdings" pitchFamily="2" charset="2"/>
              <a:buChar char="l"/>
            </a:pPr>
            <a:r>
              <a:rPr lang="en-GB">
                <a:solidFill>
                  <a:srgbClr val="000066"/>
                </a:solidFill>
                <a:latin typeface="Arial" pitchFamily="34" charset="0"/>
              </a:rPr>
              <a:t> Draw clearly and</a:t>
            </a:r>
            <a:br>
              <a:rPr lang="en-GB">
                <a:solidFill>
                  <a:srgbClr val="000066"/>
                </a:solidFill>
                <a:latin typeface="Arial" pitchFamily="34" charset="0"/>
              </a:rPr>
            </a:br>
            <a:r>
              <a:rPr lang="en-GB">
                <a:solidFill>
                  <a:srgbClr val="000066"/>
                </a:solidFill>
                <a:latin typeface="Arial" pitchFamily="34" charset="0"/>
              </a:rPr>
              <a:t>    accurately</a:t>
            </a:r>
          </a:p>
        </p:txBody>
      </p:sp>
      <p:sp>
        <p:nvSpPr>
          <p:cNvPr id="17414" name="Rectangle 16"/>
          <p:cNvSpPr>
            <a:spLocks noGrp="1" noChangeArrowheads="1"/>
          </p:cNvSpPr>
          <p:nvPr>
            <p:ph type="title"/>
          </p:nvPr>
        </p:nvSpPr>
        <p:spPr/>
        <p:txBody>
          <a:bodyPr/>
          <a:lstStyle/>
          <a:p>
            <a:pPr eaLnBrk="1" hangingPunct="1"/>
            <a:r>
              <a:rPr lang="en-GB" smtClean="0"/>
              <a:t>               Ray diagrams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6862"/>
                                        </p:tgtEl>
                                        <p:attrNameLst>
                                          <p:attrName>style.visibility</p:attrName>
                                        </p:attrNameLst>
                                      </p:cBhvr>
                                      <p:to>
                                        <p:strVal val="visible"/>
                                      </p:to>
                                    </p:set>
                                    <p:animEffect transition="in" filter="dissolve">
                                      <p:cBhvr>
                                        <p:cTn id="12" dur="500"/>
                                        <p:tgtEl>
                                          <p:spTgt spid="206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6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grpSp>
        <p:nvGrpSpPr>
          <p:cNvPr id="18434" name="Group 5"/>
          <p:cNvGrpSpPr>
            <a:grpSpLocks/>
          </p:cNvGrpSpPr>
          <p:nvPr/>
        </p:nvGrpSpPr>
        <p:grpSpPr bwMode="auto">
          <a:xfrm>
            <a:off x="239713" y="82550"/>
            <a:ext cx="360362" cy="360363"/>
            <a:chOff x="3372" y="430"/>
            <a:chExt cx="1428" cy="1428"/>
          </a:xfrm>
        </p:grpSpPr>
        <p:grpSp>
          <p:nvGrpSpPr>
            <p:cNvPr id="18457" name="Group 6"/>
            <p:cNvGrpSpPr>
              <a:grpSpLocks noChangeAspect="1"/>
            </p:cNvGrpSpPr>
            <p:nvPr/>
          </p:nvGrpSpPr>
          <p:grpSpPr bwMode="auto">
            <a:xfrm>
              <a:off x="3372" y="430"/>
              <a:ext cx="1428" cy="1428"/>
              <a:chOff x="3243" y="231"/>
              <a:chExt cx="1587" cy="1587"/>
            </a:xfrm>
          </p:grpSpPr>
          <p:sp>
            <p:nvSpPr>
              <p:cNvPr id="18459" name="Oval 7"/>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18460" name="Picture 8"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58" name="Oval 9"/>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18435" name="Text Box 10"/>
          <p:cNvSpPr txBox="1">
            <a:spLocks noChangeArrowheads="1"/>
          </p:cNvSpPr>
          <p:nvPr/>
        </p:nvSpPr>
        <p:spPr bwMode="auto">
          <a:xfrm>
            <a:off x="647700" y="838200"/>
            <a:ext cx="818197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00066"/>
                </a:solidFill>
                <a:latin typeface="Arial" pitchFamily="34" charset="0"/>
              </a:rPr>
              <a:t>When we draw a ray diagram and a ray of light hits the surface of an object we add a line to the diagram called the </a:t>
            </a:r>
            <a:r>
              <a:rPr lang="en-GB" b="1">
                <a:solidFill>
                  <a:srgbClr val="CC00CC"/>
                </a:solidFill>
                <a:latin typeface="Arial" pitchFamily="34" charset="0"/>
              </a:rPr>
              <a:t>normal</a:t>
            </a:r>
            <a:r>
              <a:rPr lang="en-GB">
                <a:solidFill>
                  <a:srgbClr val="000066"/>
                </a:solidFill>
                <a:latin typeface="Arial" pitchFamily="34" charset="0"/>
              </a:rPr>
              <a:t>. The normal is drawn at right angles (90</a:t>
            </a:r>
            <a:r>
              <a:rPr lang="en-US">
                <a:solidFill>
                  <a:srgbClr val="000066"/>
                </a:solidFill>
                <a:latin typeface="Arial" pitchFamily="34" charset="0"/>
              </a:rPr>
              <a:t>°) to the surface the ray has hit. </a:t>
            </a:r>
          </a:p>
          <a:p>
            <a:pPr>
              <a:spcBef>
                <a:spcPct val="50000"/>
              </a:spcBef>
            </a:pPr>
            <a:r>
              <a:rPr lang="en-US">
                <a:solidFill>
                  <a:srgbClr val="000066"/>
                </a:solidFill>
                <a:latin typeface="Arial" pitchFamily="34" charset="0"/>
              </a:rPr>
              <a:t>The normal is drawn in as we can measure the angle between the ray and the normal.</a:t>
            </a:r>
            <a:endParaRPr lang="en-GB">
              <a:solidFill>
                <a:srgbClr val="000066"/>
              </a:solidFill>
              <a:latin typeface="Arial" pitchFamily="34" charset="0"/>
            </a:endParaRPr>
          </a:p>
        </p:txBody>
      </p:sp>
      <p:grpSp>
        <p:nvGrpSpPr>
          <p:cNvPr id="18436" name="Group 18"/>
          <p:cNvGrpSpPr>
            <a:grpSpLocks/>
          </p:cNvGrpSpPr>
          <p:nvPr/>
        </p:nvGrpSpPr>
        <p:grpSpPr bwMode="auto">
          <a:xfrm>
            <a:off x="2101850" y="3952875"/>
            <a:ext cx="5400675" cy="1573213"/>
            <a:chOff x="1324" y="2490"/>
            <a:chExt cx="3402" cy="991"/>
          </a:xfrm>
        </p:grpSpPr>
        <p:sp>
          <p:nvSpPr>
            <p:cNvPr id="18451" name="Freeform 17"/>
            <p:cNvSpPr>
              <a:spLocks/>
            </p:cNvSpPr>
            <p:nvPr/>
          </p:nvSpPr>
          <p:spPr bwMode="auto">
            <a:xfrm>
              <a:off x="2560" y="3090"/>
              <a:ext cx="306" cy="87"/>
            </a:xfrm>
            <a:custGeom>
              <a:avLst/>
              <a:gdLst>
                <a:gd name="T0" fmla="*/ 0 w 288"/>
                <a:gd name="T1" fmla="*/ 96 h 84"/>
                <a:gd name="T2" fmla="*/ 187 w 288"/>
                <a:gd name="T3" fmla="*/ 19 h 84"/>
                <a:gd name="T4" fmla="*/ 367 w 288"/>
                <a:gd name="T5" fmla="*/ 0 h 84"/>
                <a:gd name="T6" fmla="*/ 0 60000 65536"/>
                <a:gd name="T7" fmla="*/ 0 60000 65536"/>
                <a:gd name="T8" fmla="*/ 0 60000 65536"/>
                <a:gd name="T9" fmla="*/ 0 w 288"/>
                <a:gd name="T10" fmla="*/ 0 h 84"/>
                <a:gd name="T11" fmla="*/ 288 w 288"/>
                <a:gd name="T12" fmla="*/ 84 h 84"/>
              </a:gdLst>
              <a:ahLst/>
              <a:cxnLst>
                <a:cxn ang="T6">
                  <a:pos x="T0" y="T1"/>
                </a:cxn>
                <a:cxn ang="T7">
                  <a:pos x="T2" y="T3"/>
                </a:cxn>
                <a:cxn ang="T8">
                  <a:pos x="T4" y="T5"/>
                </a:cxn>
              </a:cxnLst>
              <a:rect l="T9" t="T10" r="T11" b="T12"/>
              <a:pathLst>
                <a:path w="288" h="84">
                  <a:moveTo>
                    <a:pt x="0" y="84"/>
                  </a:moveTo>
                  <a:cubicBezTo>
                    <a:pt x="49" y="56"/>
                    <a:pt x="99" y="29"/>
                    <a:pt x="147" y="15"/>
                  </a:cubicBezTo>
                  <a:cubicBezTo>
                    <a:pt x="195" y="1"/>
                    <a:pt x="241" y="0"/>
                    <a:pt x="288" y="0"/>
                  </a:cubicBezTo>
                </a:path>
              </a:pathLst>
            </a:custGeom>
            <a:noFill/>
            <a:ln w="38100">
              <a:solidFill>
                <a:srgbClr val="CC00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8452" name="Group 12"/>
            <p:cNvGrpSpPr>
              <a:grpSpLocks/>
            </p:cNvGrpSpPr>
            <p:nvPr/>
          </p:nvGrpSpPr>
          <p:grpSpPr bwMode="auto">
            <a:xfrm rot="2598919">
              <a:off x="1596" y="2883"/>
              <a:ext cx="1488" cy="192"/>
              <a:chOff x="3216" y="2496"/>
              <a:chExt cx="1488" cy="192"/>
            </a:xfrm>
          </p:grpSpPr>
          <p:sp>
            <p:nvSpPr>
              <p:cNvPr id="18455" name="Line 2"/>
              <p:cNvSpPr>
                <a:spLocks noChangeShapeType="1"/>
              </p:cNvSpPr>
              <p:nvPr/>
            </p:nvSpPr>
            <p:spPr bwMode="auto">
              <a:xfrm>
                <a:off x="3216" y="2592"/>
                <a:ext cx="148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6" name="AutoShape 3"/>
              <p:cNvSpPr>
                <a:spLocks noChangeArrowheads="1"/>
              </p:cNvSpPr>
              <p:nvPr/>
            </p:nvSpPr>
            <p:spPr bwMode="auto">
              <a:xfrm rot="-8058771">
                <a:off x="3840" y="2496"/>
                <a:ext cx="192" cy="192"/>
              </a:xfrm>
              <a:prstGeom prst="rtTriangle">
                <a:avLst/>
              </a:prstGeom>
              <a:solidFill>
                <a:schemeClr val="tx1"/>
              </a:solidFill>
              <a:ln w="9525">
                <a:solidFill>
                  <a:schemeClr val="tx1"/>
                </a:solidFill>
                <a:miter lim="800000"/>
                <a:headEnd/>
                <a:tailEnd/>
              </a:ln>
            </p:spPr>
            <p:txBody>
              <a:bodyPr wrap="none" anchor="ctr"/>
              <a:lstStyle/>
              <a:p>
                <a:endParaRPr lang="en-US"/>
              </a:p>
            </p:txBody>
          </p:sp>
        </p:grpSp>
        <p:sp>
          <p:nvSpPr>
            <p:cNvPr id="18453" name="Line 13"/>
            <p:cNvSpPr>
              <a:spLocks noChangeShapeType="1"/>
            </p:cNvSpPr>
            <p:nvPr/>
          </p:nvSpPr>
          <p:spPr bwMode="auto">
            <a:xfrm>
              <a:off x="1324" y="3481"/>
              <a:ext cx="3402"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4" name="Line 14"/>
            <p:cNvSpPr>
              <a:spLocks noChangeShapeType="1"/>
            </p:cNvSpPr>
            <p:nvPr/>
          </p:nvSpPr>
          <p:spPr bwMode="auto">
            <a:xfrm flipV="1">
              <a:off x="2866" y="2490"/>
              <a:ext cx="0" cy="9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8437" name="Rectangle 19"/>
          <p:cNvSpPr>
            <a:spLocks noGrp="1" noChangeArrowheads="1"/>
          </p:cNvSpPr>
          <p:nvPr>
            <p:ph type="title"/>
          </p:nvPr>
        </p:nvSpPr>
        <p:spPr/>
        <p:txBody>
          <a:bodyPr/>
          <a:lstStyle/>
          <a:p>
            <a:pPr eaLnBrk="1" hangingPunct="1"/>
            <a:r>
              <a:rPr lang="en-GB" smtClean="0"/>
              <a:t>      The normal</a:t>
            </a:r>
          </a:p>
        </p:txBody>
      </p:sp>
      <p:grpSp>
        <p:nvGrpSpPr>
          <p:cNvPr id="18438" name="Group 20"/>
          <p:cNvGrpSpPr>
            <a:grpSpLocks/>
          </p:cNvGrpSpPr>
          <p:nvPr/>
        </p:nvGrpSpPr>
        <p:grpSpPr bwMode="auto">
          <a:xfrm>
            <a:off x="266700" y="176213"/>
            <a:ext cx="284163" cy="254000"/>
            <a:chOff x="168" y="111"/>
            <a:chExt cx="179" cy="160"/>
          </a:xfrm>
        </p:grpSpPr>
        <p:sp>
          <p:nvSpPr>
            <p:cNvPr id="18440" name="Line 21"/>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1" name="Line 22"/>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2" name="Line 23"/>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Line 24"/>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25"/>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8445" name="Group 26"/>
            <p:cNvGrpSpPr>
              <a:grpSpLocks/>
            </p:cNvGrpSpPr>
            <p:nvPr/>
          </p:nvGrpSpPr>
          <p:grpSpPr bwMode="auto">
            <a:xfrm>
              <a:off x="206" y="128"/>
              <a:ext cx="95" cy="143"/>
              <a:chOff x="2051" y="817"/>
              <a:chExt cx="471" cy="846"/>
            </a:xfrm>
          </p:grpSpPr>
          <p:sp>
            <p:nvSpPr>
              <p:cNvPr id="18446" name="Line 27"/>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7" name="Line 28"/>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8" name="Line 29"/>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9" name="Line 30"/>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0" name="Line 31"/>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8439" name="Text Box 32"/>
          <p:cNvSpPr txBox="1">
            <a:spLocks noChangeArrowheads="1"/>
          </p:cNvSpPr>
          <p:nvPr/>
        </p:nvSpPr>
        <p:spPr bwMode="auto">
          <a:xfrm>
            <a:off x="4600575" y="3933825"/>
            <a:ext cx="130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b="1">
                <a:solidFill>
                  <a:srgbClr val="CC00CC"/>
                </a:solidFill>
                <a:latin typeface="Arial" pitchFamily="34" charset="0"/>
              </a:rPr>
              <a:t>normal</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AutoShape 4"/>
          <p:cNvSpPr>
            <a:spLocks noChangeArrowheads="1"/>
          </p:cNvSpPr>
          <p:nvPr/>
        </p:nvSpPr>
        <p:spPr bwMode="auto">
          <a:xfrm>
            <a:off x="971550" y="838200"/>
            <a:ext cx="7058025" cy="719138"/>
          </a:xfrm>
          <a:prstGeom prst="roundRect">
            <a:avLst>
              <a:gd name="adj" fmla="val 43579"/>
            </a:avLst>
          </a:prstGeom>
          <a:solidFill>
            <a:srgbClr val="010066"/>
          </a:solidFill>
          <a:ln w="63500">
            <a:solidFill>
              <a:srgbClr val="9900CC"/>
            </a:solidFill>
            <a:round/>
            <a:headEnd/>
            <a:tailEnd/>
          </a:ln>
        </p:spPr>
        <p:txBody>
          <a:bodyPr anchor="ctr"/>
          <a:lstStyle/>
          <a:p>
            <a:pPr marL="342900" indent="-342900" algn="ctr">
              <a:lnSpc>
                <a:spcPct val="90000"/>
              </a:lnSpc>
            </a:pPr>
            <a:r>
              <a:rPr lang="en-GB" sz="3600" b="1">
                <a:solidFill>
                  <a:schemeClr val="bg1"/>
                </a:solidFill>
                <a:latin typeface="Arial" pitchFamily="34" charset="0"/>
              </a:rPr>
              <a:t>Reflection</a:t>
            </a:r>
            <a:r>
              <a:rPr lang="en-GB" sz="3600">
                <a:solidFill>
                  <a:schemeClr val="bg1"/>
                </a:solidFill>
                <a:latin typeface="Arial" pitchFamily="34" charset="0"/>
              </a:rPr>
              <a:t> </a:t>
            </a:r>
          </a:p>
        </p:txBody>
      </p:sp>
      <p:grpSp>
        <p:nvGrpSpPr>
          <p:cNvPr id="19459" name="Group 15"/>
          <p:cNvGrpSpPr>
            <a:grpSpLocks/>
          </p:cNvGrpSpPr>
          <p:nvPr/>
        </p:nvGrpSpPr>
        <p:grpSpPr bwMode="auto">
          <a:xfrm>
            <a:off x="239713" y="82550"/>
            <a:ext cx="360362" cy="360363"/>
            <a:chOff x="3372" y="430"/>
            <a:chExt cx="1428" cy="1428"/>
          </a:xfrm>
        </p:grpSpPr>
        <p:grpSp>
          <p:nvGrpSpPr>
            <p:cNvPr id="19472" name="Group 16"/>
            <p:cNvGrpSpPr>
              <a:grpSpLocks noChangeAspect="1"/>
            </p:cNvGrpSpPr>
            <p:nvPr/>
          </p:nvGrpSpPr>
          <p:grpSpPr bwMode="auto">
            <a:xfrm>
              <a:off x="3372" y="430"/>
              <a:ext cx="1428" cy="1428"/>
              <a:chOff x="3243" y="231"/>
              <a:chExt cx="1587" cy="1587"/>
            </a:xfrm>
          </p:grpSpPr>
          <p:sp>
            <p:nvSpPr>
              <p:cNvPr id="19474" name="Oval 17"/>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19475" name="Picture 18" descr="chemistry symbol_2_tiff"/>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473" name="Oval 19"/>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grpSp>
        <p:nvGrpSpPr>
          <p:cNvPr id="19460" name="Group 22"/>
          <p:cNvGrpSpPr>
            <a:grpSpLocks/>
          </p:cNvGrpSpPr>
          <p:nvPr/>
        </p:nvGrpSpPr>
        <p:grpSpPr bwMode="auto">
          <a:xfrm>
            <a:off x="266700" y="176213"/>
            <a:ext cx="284163" cy="254000"/>
            <a:chOff x="168" y="111"/>
            <a:chExt cx="179" cy="160"/>
          </a:xfrm>
        </p:grpSpPr>
        <p:sp>
          <p:nvSpPr>
            <p:cNvPr id="19461" name="Line 23"/>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2" name="Line 24"/>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3" name="Line 25"/>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4" name="Line 26"/>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5" name="Line 27"/>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9466" name="Group 28"/>
            <p:cNvGrpSpPr>
              <a:grpSpLocks/>
            </p:cNvGrpSpPr>
            <p:nvPr/>
          </p:nvGrpSpPr>
          <p:grpSpPr bwMode="auto">
            <a:xfrm>
              <a:off x="206" y="128"/>
              <a:ext cx="95" cy="143"/>
              <a:chOff x="2051" y="817"/>
              <a:chExt cx="471" cy="846"/>
            </a:xfrm>
          </p:grpSpPr>
          <p:sp>
            <p:nvSpPr>
              <p:cNvPr id="19467" name="Line 29"/>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8" name="Line 30"/>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9" name="Line 31"/>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70" name="Line 32"/>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71" name="Line 33"/>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0946" name="Picture 2" descr="eyeright"/>
          <p:cNvPicPr>
            <a:picLocks noChangeAspect="1" noChangeArrowheads="1"/>
          </p:cNvPicPr>
          <p:nvPr/>
        </p:nvPicPr>
        <p:blipFill>
          <a:blip r:embed="rId3">
            <a:clrChange>
              <a:clrFrom>
                <a:srgbClr val="000066"/>
              </a:clrFrom>
              <a:clrTo>
                <a:srgbClr val="000066">
                  <a:alpha val="0"/>
                </a:srgbClr>
              </a:clrTo>
            </a:clrChange>
            <a:extLst>
              <a:ext uri="{28A0092B-C50C-407E-A947-70E740481C1C}">
                <a14:useLocalDpi xmlns:a14="http://schemas.microsoft.com/office/drawing/2010/main" val="0"/>
              </a:ext>
            </a:extLst>
          </a:blip>
          <a:srcRect/>
          <a:stretch>
            <a:fillRect/>
          </a:stretch>
        </p:blipFill>
        <p:spPr bwMode="auto">
          <a:xfrm>
            <a:off x="5940425" y="3213100"/>
            <a:ext cx="2354263"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947" name="Line 3"/>
          <p:cNvSpPr>
            <a:spLocks noChangeShapeType="1"/>
          </p:cNvSpPr>
          <p:nvPr/>
        </p:nvSpPr>
        <p:spPr bwMode="auto">
          <a:xfrm flipV="1">
            <a:off x="2627313" y="3933825"/>
            <a:ext cx="3960812" cy="431800"/>
          </a:xfrm>
          <a:prstGeom prst="line">
            <a:avLst/>
          </a:prstGeom>
          <a:noFill/>
          <a:ln w="76200">
            <a:solidFill>
              <a:srgbClr val="FFCC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0484" name="Text Box 4"/>
          <p:cNvSpPr txBox="1">
            <a:spLocks noChangeArrowheads="1"/>
          </p:cNvSpPr>
          <p:nvPr/>
        </p:nvSpPr>
        <p:spPr bwMode="auto">
          <a:xfrm>
            <a:off x="623888" y="692150"/>
            <a:ext cx="7886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10066"/>
                </a:solidFill>
                <a:latin typeface="Arial" pitchFamily="34" charset="0"/>
              </a:rPr>
              <a:t>A </a:t>
            </a:r>
            <a:r>
              <a:rPr lang="en-GB" b="1">
                <a:solidFill>
                  <a:srgbClr val="CC00CC"/>
                </a:solidFill>
                <a:latin typeface="Arial" pitchFamily="34" charset="0"/>
              </a:rPr>
              <a:t>luminous </a:t>
            </a:r>
            <a:r>
              <a:rPr lang="en-GB">
                <a:solidFill>
                  <a:srgbClr val="010066"/>
                </a:solidFill>
                <a:latin typeface="Arial" pitchFamily="34" charset="0"/>
              </a:rPr>
              <a:t>object gives out light and can also be called a light source.</a:t>
            </a:r>
          </a:p>
        </p:txBody>
      </p:sp>
      <p:sp>
        <p:nvSpPr>
          <p:cNvPr id="210949" name="Text Box 5"/>
          <p:cNvSpPr txBox="1">
            <a:spLocks noChangeArrowheads="1"/>
          </p:cNvSpPr>
          <p:nvPr/>
        </p:nvSpPr>
        <p:spPr bwMode="auto">
          <a:xfrm>
            <a:off x="684213" y="5589588"/>
            <a:ext cx="777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b="1">
                <a:solidFill>
                  <a:srgbClr val="CC00CC"/>
                </a:solidFill>
                <a:latin typeface="Arial" pitchFamily="34" charset="0"/>
              </a:rPr>
              <a:t>Light travels in a straight line directly into your eye.</a:t>
            </a:r>
          </a:p>
        </p:txBody>
      </p:sp>
      <p:pic>
        <p:nvPicPr>
          <p:cNvPr id="210951" name="Picture 7" descr="8K_gfx_bulb[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2708275"/>
            <a:ext cx="200025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952" name="Text Box 8"/>
          <p:cNvSpPr txBox="1">
            <a:spLocks noChangeArrowheads="1"/>
          </p:cNvSpPr>
          <p:nvPr/>
        </p:nvSpPr>
        <p:spPr bwMode="auto">
          <a:xfrm>
            <a:off x="595313" y="1603375"/>
            <a:ext cx="7886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10066"/>
                </a:solidFill>
                <a:latin typeface="Arial" pitchFamily="34" charset="0"/>
              </a:rPr>
              <a:t>How does light from a light bulb and other light sources reach your eye?</a:t>
            </a:r>
          </a:p>
        </p:txBody>
      </p:sp>
      <p:grpSp>
        <p:nvGrpSpPr>
          <p:cNvPr id="20488" name="Group 11"/>
          <p:cNvGrpSpPr>
            <a:grpSpLocks/>
          </p:cNvGrpSpPr>
          <p:nvPr/>
        </p:nvGrpSpPr>
        <p:grpSpPr bwMode="auto">
          <a:xfrm>
            <a:off x="239713" y="82550"/>
            <a:ext cx="360362" cy="360363"/>
            <a:chOff x="3372" y="430"/>
            <a:chExt cx="1428" cy="1428"/>
          </a:xfrm>
        </p:grpSpPr>
        <p:grpSp>
          <p:nvGrpSpPr>
            <p:cNvPr id="20502" name="Group 12"/>
            <p:cNvGrpSpPr>
              <a:grpSpLocks noChangeAspect="1"/>
            </p:cNvGrpSpPr>
            <p:nvPr/>
          </p:nvGrpSpPr>
          <p:grpSpPr bwMode="auto">
            <a:xfrm>
              <a:off x="3372" y="430"/>
              <a:ext cx="1428" cy="1428"/>
              <a:chOff x="3243" y="231"/>
              <a:chExt cx="1587" cy="1587"/>
            </a:xfrm>
          </p:grpSpPr>
          <p:sp>
            <p:nvSpPr>
              <p:cNvPr id="20504" name="Oval 13"/>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0505" name="Picture 14" descr="chemistry symbol_2_tiff"/>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03" name="Oval 15"/>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0489" name="Rectangle 16"/>
          <p:cNvSpPr>
            <a:spLocks noGrp="1" noChangeArrowheads="1"/>
          </p:cNvSpPr>
          <p:nvPr>
            <p:ph type="title"/>
          </p:nvPr>
        </p:nvSpPr>
        <p:spPr/>
        <p:txBody>
          <a:bodyPr/>
          <a:lstStyle/>
          <a:p>
            <a:pPr eaLnBrk="1" hangingPunct="1"/>
            <a:r>
              <a:rPr lang="en-GB" smtClean="0"/>
              <a:t>      Seeing luminous objects</a:t>
            </a:r>
          </a:p>
        </p:txBody>
      </p:sp>
      <p:grpSp>
        <p:nvGrpSpPr>
          <p:cNvPr id="20490" name="Group 17"/>
          <p:cNvGrpSpPr>
            <a:grpSpLocks/>
          </p:cNvGrpSpPr>
          <p:nvPr/>
        </p:nvGrpSpPr>
        <p:grpSpPr bwMode="auto">
          <a:xfrm>
            <a:off x="266700" y="176213"/>
            <a:ext cx="284163" cy="254000"/>
            <a:chOff x="168" y="111"/>
            <a:chExt cx="179" cy="160"/>
          </a:xfrm>
        </p:grpSpPr>
        <p:sp>
          <p:nvSpPr>
            <p:cNvPr id="20491" name="Line 18"/>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2" name="Line 19"/>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3" name="Line 20"/>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4" name="Line 21"/>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5" name="Line 22"/>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0496" name="Group 23"/>
            <p:cNvGrpSpPr>
              <a:grpSpLocks/>
            </p:cNvGrpSpPr>
            <p:nvPr/>
          </p:nvGrpSpPr>
          <p:grpSpPr bwMode="auto">
            <a:xfrm>
              <a:off x="206" y="128"/>
              <a:ext cx="95" cy="143"/>
              <a:chOff x="2051" y="817"/>
              <a:chExt cx="471" cy="846"/>
            </a:xfrm>
          </p:grpSpPr>
          <p:sp>
            <p:nvSpPr>
              <p:cNvPr id="20497" name="Line 24"/>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8" name="Line 25"/>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499" name="Line 26"/>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00" name="Line 27"/>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01" name="Line 28"/>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0951"/>
                                        </p:tgtEl>
                                        <p:attrNameLst>
                                          <p:attrName>style.visibility</p:attrName>
                                        </p:attrNameLst>
                                      </p:cBhvr>
                                      <p:to>
                                        <p:strVal val="visible"/>
                                      </p:to>
                                    </p:set>
                                    <p:anim calcmode="lin" valueType="num">
                                      <p:cBhvr additive="base">
                                        <p:cTn id="7" dur="1000" fill="hold"/>
                                        <p:tgtEl>
                                          <p:spTgt spid="210951"/>
                                        </p:tgtEl>
                                        <p:attrNameLst>
                                          <p:attrName>ppt_x</p:attrName>
                                        </p:attrNameLst>
                                      </p:cBhvr>
                                      <p:tavLst>
                                        <p:tav tm="0">
                                          <p:val>
                                            <p:strVal val="0-#ppt_w/2"/>
                                          </p:val>
                                        </p:tav>
                                        <p:tav tm="100000">
                                          <p:val>
                                            <p:strVal val="#ppt_x"/>
                                          </p:val>
                                        </p:tav>
                                      </p:tavLst>
                                    </p:anim>
                                    <p:anim calcmode="lin" valueType="num">
                                      <p:cBhvr additive="base">
                                        <p:cTn id="8" dur="1000" fill="hold"/>
                                        <p:tgtEl>
                                          <p:spTgt spid="21095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10952"/>
                                        </p:tgtEl>
                                        <p:attrNameLst>
                                          <p:attrName>style.visibility</p:attrName>
                                        </p:attrNameLst>
                                      </p:cBhvr>
                                      <p:to>
                                        <p:strVal val="visible"/>
                                      </p:to>
                                    </p:set>
                                    <p:animEffect transition="in" filter="dissolve">
                                      <p:cBhvr>
                                        <p:cTn id="13" dur="500"/>
                                        <p:tgtEl>
                                          <p:spTgt spid="21095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210946"/>
                                        </p:tgtEl>
                                        <p:attrNameLst>
                                          <p:attrName>style.visibility</p:attrName>
                                        </p:attrNameLst>
                                      </p:cBhvr>
                                      <p:to>
                                        <p:strVal val="visible"/>
                                      </p:to>
                                    </p:set>
                                    <p:anim calcmode="lin" valueType="num">
                                      <p:cBhvr additive="base">
                                        <p:cTn id="18" dur="500" fill="hold"/>
                                        <p:tgtEl>
                                          <p:spTgt spid="210946"/>
                                        </p:tgtEl>
                                        <p:attrNameLst>
                                          <p:attrName>ppt_x</p:attrName>
                                        </p:attrNameLst>
                                      </p:cBhvr>
                                      <p:tavLst>
                                        <p:tav tm="0">
                                          <p:val>
                                            <p:strVal val="1+#ppt_w/2"/>
                                          </p:val>
                                        </p:tav>
                                        <p:tav tm="100000">
                                          <p:val>
                                            <p:strVal val="#ppt_x"/>
                                          </p:val>
                                        </p:tav>
                                      </p:tavLst>
                                    </p:anim>
                                    <p:anim calcmode="lin" valueType="num">
                                      <p:cBhvr additive="base">
                                        <p:cTn id="19" dur="500" fill="hold"/>
                                        <p:tgtEl>
                                          <p:spTgt spid="210946"/>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210947"/>
                                        </p:tgtEl>
                                        <p:attrNameLst>
                                          <p:attrName>style.visibility</p:attrName>
                                        </p:attrNameLst>
                                      </p:cBhvr>
                                      <p:to>
                                        <p:strVal val="visible"/>
                                      </p:to>
                                    </p:set>
                                    <p:animEffect transition="in" filter="wipe(left)">
                                      <p:cBhvr>
                                        <p:cTn id="23" dur="500"/>
                                        <p:tgtEl>
                                          <p:spTgt spid="21094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10949"/>
                                        </p:tgtEl>
                                        <p:attrNameLst>
                                          <p:attrName>style.visibility</p:attrName>
                                        </p:attrNameLst>
                                      </p:cBhvr>
                                      <p:to>
                                        <p:strVal val="visible"/>
                                      </p:to>
                                    </p:set>
                                    <p:animEffect transition="in" filter="dissolve">
                                      <p:cBhvr>
                                        <p:cTn id="28" dur="500"/>
                                        <p:tgtEl>
                                          <p:spTgt spid="210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7" grpId="0" animBg="1"/>
      <p:bldP spid="210949" grpId="0"/>
      <p:bldP spid="21095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2994" name="Picture 2" descr="eyefront"/>
          <p:cNvPicPr>
            <a:picLocks noChangeAspect="1" noChangeArrowheads="1"/>
          </p:cNvPicPr>
          <p:nvPr/>
        </p:nvPicPr>
        <p:blipFill>
          <a:blip r:embed="rId3">
            <a:clrChange>
              <a:clrFrom>
                <a:srgbClr val="000066"/>
              </a:clrFrom>
              <a:clrTo>
                <a:srgbClr val="000066">
                  <a:alpha val="0"/>
                </a:srgbClr>
              </a:clrTo>
            </a:clrChange>
            <a:extLst>
              <a:ext uri="{28A0092B-C50C-407E-A947-70E740481C1C}">
                <a14:useLocalDpi xmlns:a14="http://schemas.microsoft.com/office/drawing/2010/main" val="0"/>
              </a:ext>
            </a:extLst>
          </a:blip>
          <a:srcRect/>
          <a:stretch>
            <a:fillRect/>
          </a:stretch>
        </p:blipFill>
        <p:spPr bwMode="auto">
          <a:xfrm>
            <a:off x="6300788" y="2924175"/>
            <a:ext cx="2371725" cy="139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3"/>
          <p:cNvSpPr txBox="1">
            <a:spLocks noChangeArrowheads="1"/>
          </p:cNvSpPr>
          <p:nvPr/>
        </p:nvSpPr>
        <p:spPr bwMode="auto">
          <a:xfrm>
            <a:off x="585788" y="701675"/>
            <a:ext cx="8340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10066"/>
                </a:solidFill>
                <a:latin typeface="Arial" pitchFamily="34" charset="0"/>
              </a:rPr>
              <a:t>Objects that do not give out light are </a:t>
            </a:r>
            <a:r>
              <a:rPr lang="en-GB" b="1">
                <a:solidFill>
                  <a:srgbClr val="CC00CC"/>
                </a:solidFill>
                <a:latin typeface="Arial" pitchFamily="34" charset="0"/>
              </a:rPr>
              <a:t>non-luminous</a:t>
            </a:r>
            <a:r>
              <a:rPr lang="en-GB">
                <a:solidFill>
                  <a:srgbClr val="010066"/>
                </a:solidFill>
                <a:latin typeface="Arial" pitchFamily="34" charset="0"/>
              </a:rPr>
              <a:t>.</a:t>
            </a:r>
          </a:p>
        </p:txBody>
      </p:sp>
      <p:sp>
        <p:nvSpPr>
          <p:cNvPr id="212996" name="Text Box 4"/>
          <p:cNvSpPr txBox="1">
            <a:spLocks noChangeArrowheads="1"/>
          </p:cNvSpPr>
          <p:nvPr/>
        </p:nvSpPr>
        <p:spPr bwMode="auto">
          <a:xfrm>
            <a:off x="684213" y="5445125"/>
            <a:ext cx="70564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b="1">
                <a:solidFill>
                  <a:srgbClr val="CC00CC"/>
                </a:solidFill>
                <a:latin typeface="Arial" pitchFamily="34" charset="0"/>
              </a:rPr>
              <a:t>Light from the light source strikes the book and some of the light is reflected into your eye.</a:t>
            </a:r>
          </a:p>
        </p:txBody>
      </p:sp>
      <p:sp>
        <p:nvSpPr>
          <p:cNvPr id="212997" name="Rectangle 5" descr="Light horizontal"/>
          <p:cNvSpPr>
            <a:spLocks noChangeArrowheads="1"/>
          </p:cNvSpPr>
          <p:nvPr/>
        </p:nvSpPr>
        <p:spPr bwMode="auto">
          <a:xfrm>
            <a:off x="4427538" y="4868863"/>
            <a:ext cx="1219200" cy="381000"/>
          </a:xfrm>
          <a:prstGeom prst="rect">
            <a:avLst/>
          </a:prstGeom>
          <a:pattFill prst="ltHorz">
            <a:fgClr>
              <a:srgbClr val="000000"/>
            </a:fgClr>
            <a:bgClr>
              <a:srgbClr val="FFFFFF"/>
            </a:bgClr>
          </a:pattFill>
          <a:ln w="9525">
            <a:miter lim="800000"/>
            <a:headEnd/>
            <a:tailEnd/>
          </a:ln>
          <a:scene3d>
            <a:camera prst="legacyObliqueTopLeft">
              <a:rot lat="21299991" lon="0" rev="0"/>
            </a:camera>
            <a:lightRig rig="legacyFlat3" dir="t"/>
          </a:scene3d>
          <a:sp3d extrusionH="1801800" prstMaterial="legacyMatte">
            <a:bevelT w="13500" h="13500" prst="angle"/>
            <a:bevelB w="13500" h="13500" prst="angle"/>
            <a:extrusionClr>
              <a:srgbClr val="FF0000"/>
            </a:extrusionClr>
          </a:sp3d>
        </p:spPr>
        <p:txBody>
          <a:bodyPr wrap="none" anchor="ctr">
            <a:flatTx/>
          </a:bodyPr>
          <a:lstStyle/>
          <a:p>
            <a:endParaRPr lang="en-US"/>
          </a:p>
        </p:txBody>
      </p:sp>
      <p:sp>
        <p:nvSpPr>
          <p:cNvPr id="212998" name="Line 6"/>
          <p:cNvSpPr>
            <a:spLocks noChangeShapeType="1"/>
          </p:cNvSpPr>
          <p:nvPr/>
        </p:nvSpPr>
        <p:spPr bwMode="auto">
          <a:xfrm>
            <a:off x="2555875" y="3860800"/>
            <a:ext cx="2303463" cy="720725"/>
          </a:xfrm>
          <a:prstGeom prst="line">
            <a:avLst/>
          </a:prstGeom>
          <a:noFill/>
          <a:ln w="57150">
            <a:solidFill>
              <a:srgbClr val="FFCC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12999" name="Line 7"/>
          <p:cNvSpPr>
            <a:spLocks noChangeShapeType="1"/>
          </p:cNvSpPr>
          <p:nvPr/>
        </p:nvSpPr>
        <p:spPr bwMode="auto">
          <a:xfrm flipV="1">
            <a:off x="4859338" y="3644900"/>
            <a:ext cx="2376487" cy="936625"/>
          </a:xfrm>
          <a:prstGeom prst="line">
            <a:avLst/>
          </a:prstGeom>
          <a:noFill/>
          <a:ln w="57150">
            <a:solidFill>
              <a:srgbClr val="FFCC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pic>
        <p:nvPicPr>
          <p:cNvPr id="213001" name="Picture 9" descr="8K_gfx_bulb[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2420938"/>
            <a:ext cx="200025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3002" name="Text Box 10"/>
          <p:cNvSpPr txBox="1">
            <a:spLocks noChangeArrowheads="1"/>
          </p:cNvSpPr>
          <p:nvPr/>
        </p:nvSpPr>
        <p:spPr bwMode="auto">
          <a:xfrm>
            <a:off x="582613" y="1241425"/>
            <a:ext cx="83407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GB">
                <a:solidFill>
                  <a:srgbClr val="010066"/>
                </a:solidFill>
                <a:latin typeface="Arial" pitchFamily="34" charset="0"/>
              </a:rPr>
              <a:t>How does your eye see </a:t>
            </a:r>
            <a:r>
              <a:rPr lang="en-GB" b="1">
                <a:solidFill>
                  <a:srgbClr val="CC00CC"/>
                </a:solidFill>
                <a:latin typeface="Arial" pitchFamily="34" charset="0"/>
              </a:rPr>
              <a:t>non-luminous</a:t>
            </a:r>
            <a:r>
              <a:rPr lang="en-GB">
                <a:solidFill>
                  <a:srgbClr val="010066"/>
                </a:solidFill>
                <a:latin typeface="Arial" pitchFamily="34" charset="0"/>
              </a:rPr>
              <a:t> objects such as a book?</a:t>
            </a:r>
          </a:p>
        </p:txBody>
      </p:sp>
      <p:grpSp>
        <p:nvGrpSpPr>
          <p:cNvPr id="21514" name="Group 13"/>
          <p:cNvGrpSpPr>
            <a:grpSpLocks/>
          </p:cNvGrpSpPr>
          <p:nvPr/>
        </p:nvGrpSpPr>
        <p:grpSpPr bwMode="auto">
          <a:xfrm>
            <a:off x="239713" y="82550"/>
            <a:ext cx="360362" cy="360363"/>
            <a:chOff x="3372" y="430"/>
            <a:chExt cx="1428" cy="1428"/>
          </a:xfrm>
        </p:grpSpPr>
        <p:grpSp>
          <p:nvGrpSpPr>
            <p:cNvPr id="21528" name="Group 14"/>
            <p:cNvGrpSpPr>
              <a:grpSpLocks noChangeAspect="1"/>
            </p:cNvGrpSpPr>
            <p:nvPr/>
          </p:nvGrpSpPr>
          <p:grpSpPr bwMode="auto">
            <a:xfrm>
              <a:off x="3372" y="430"/>
              <a:ext cx="1428" cy="1428"/>
              <a:chOff x="3243" y="231"/>
              <a:chExt cx="1587" cy="1587"/>
            </a:xfrm>
          </p:grpSpPr>
          <p:sp>
            <p:nvSpPr>
              <p:cNvPr id="21530" name="Oval 15"/>
              <p:cNvSpPr>
                <a:spLocks noChangeAspect="1" noChangeArrowheads="1"/>
              </p:cNvSpPr>
              <p:nvPr/>
            </p:nvSpPr>
            <p:spPr bwMode="auto">
              <a:xfrm>
                <a:off x="3243" y="231"/>
                <a:ext cx="1587" cy="1587"/>
              </a:xfrm>
              <a:prstGeom prst="ellipse">
                <a:avLst/>
              </a:prstGeom>
              <a:solidFill>
                <a:srgbClr val="0100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pic>
            <p:nvPicPr>
              <p:cNvPr id="21531" name="Picture 16" descr="chemistry symbol_2_tiff"/>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1" y="345"/>
                <a:ext cx="1360" cy="1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29" name="Oval 17"/>
            <p:cNvSpPr>
              <a:spLocks noChangeArrowheads="1"/>
            </p:cNvSpPr>
            <p:nvPr/>
          </p:nvSpPr>
          <p:spPr bwMode="auto">
            <a:xfrm>
              <a:off x="3492" y="539"/>
              <a:ext cx="1202" cy="1202"/>
            </a:xfrm>
            <a:prstGeom prst="ellipse">
              <a:avLst/>
            </a:prstGeom>
            <a:solidFill>
              <a:srgbClr val="FF00FF"/>
            </a:solidFill>
            <a:ln w="9525" algn="ctr">
              <a:solidFill>
                <a:srgbClr val="FF00FF"/>
              </a:solidFill>
              <a:round/>
              <a:headEnd/>
              <a:tailEnd/>
            </a:ln>
          </p:spPr>
          <p:txBody>
            <a:bodyPr anchor="ctr">
              <a:spAutoFit/>
            </a:bodyPr>
            <a:lstStyle/>
            <a:p>
              <a:endParaRPr lang="en-US"/>
            </a:p>
          </p:txBody>
        </p:sp>
      </p:grpSp>
      <p:sp>
        <p:nvSpPr>
          <p:cNvPr id="21515" name="Rectangle 18"/>
          <p:cNvSpPr>
            <a:spLocks noGrp="1" noChangeArrowheads="1"/>
          </p:cNvSpPr>
          <p:nvPr>
            <p:ph type="title"/>
          </p:nvPr>
        </p:nvSpPr>
        <p:spPr/>
        <p:txBody>
          <a:bodyPr/>
          <a:lstStyle/>
          <a:p>
            <a:pPr eaLnBrk="1" hangingPunct="1"/>
            <a:r>
              <a:rPr lang="en-GB" smtClean="0"/>
              <a:t>      Seeing non-luminous objects</a:t>
            </a:r>
          </a:p>
        </p:txBody>
      </p:sp>
      <p:grpSp>
        <p:nvGrpSpPr>
          <p:cNvPr id="21516" name="Group 19"/>
          <p:cNvGrpSpPr>
            <a:grpSpLocks/>
          </p:cNvGrpSpPr>
          <p:nvPr/>
        </p:nvGrpSpPr>
        <p:grpSpPr bwMode="auto">
          <a:xfrm>
            <a:off x="266700" y="176213"/>
            <a:ext cx="284163" cy="254000"/>
            <a:chOff x="168" y="111"/>
            <a:chExt cx="179" cy="160"/>
          </a:xfrm>
        </p:grpSpPr>
        <p:sp>
          <p:nvSpPr>
            <p:cNvPr id="21517" name="Line 20"/>
            <p:cNvSpPr>
              <a:spLocks noChangeShapeType="1"/>
            </p:cNvSpPr>
            <p:nvPr/>
          </p:nvSpPr>
          <p:spPr bwMode="auto">
            <a:xfrm rot="20247979" flipH="1">
              <a:off x="177" y="112"/>
              <a:ext cx="161" cy="4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18" name="Line 21"/>
            <p:cNvSpPr>
              <a:spLocks noChangeShapeType="1"/>
            </p:cNvSpPr>
            <p:nvPr/>
          </p:nvSpPr>
          <p:spPr bwMode="auto">
            <a:xfrm rot="20247979" flipH="1">
              <a:off x="181" y="112"/>
              <a:ext cx="162" cy="6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19" name="Line 22"/>
            <p:cNvSpPr>
              <a:spLocks noChangeShapeType="1"/>
            </p:cNvSpPr>
            <p:nvPr/>
          </p:nvSpPr>
          <p:spPr bwMode="auto">
            <a:xfrm rot="20247979" flipH="1">
              <a:off x="186" y="111"/>
              <a:ext cx="161" cy="85"/>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0" name="Line 23"/>
            <p:cNvSpPr>
              <a:spLocks noChangeShapeType="1"/>
            </p:cNvSpPr>
            <p:nvPr/>
          </p:nvSpPr>
          <p:spPr bwMode="auto">
            <a:xfrm rot="20247979" flipH="1">
              <a:off x="172" y="113"/>
              <a:ext cx="162" cy="2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1" name="Line 24"/>
            <p:cNvSpPr>
              <a:spLocks noChangeShapeType="1"/>
            </p:cNvSpPr>
            <p:nvPr/>
          </p:nvSpPr>
          <p:spPr bwMode="auto">
            <a:xfrm rot="20247979" flipH="1">
              <a:off x="168" y="114"/>
              <a:ext cx="161" cy="8"/>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1522" name="Group 25"/>
            <p:cNvGrpSpPr>
              <a:grpSpLocks/>
            </p:cNvGrpSpPr>
            <p:nvPr/>
          </p:nvGrpSpPr>
          <p:grpSpPr bwMode="auto">
            <a:xfrm>
              <a:off x="206" y="128"/>
              <a:ext cx="95" cy="143"/>
              <a:chOff x="2051" y="817"/>
              <a:chExt cx="471" cy="846"/>
            </a:xfrm>
          </p:grpSpPr>
          <p:sp>
            <p:nvSpPr>
              <p:cNvPr id="21523" name="Line 26"/>
              <p:cNvSpPr>
                <a:spLocks noChangeShapeType="1"/>
              </p:cNvSpPr>
              <p:nvPr/>
            </p:nvSpPr>
            <p:spPr bwMode="auto">
              <a:xfrm rot="-1352021">
                <a:off x="2051" y="817"/>
                <a:ext cx="384" cy="846"/>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4" name="Line 27"/>
              <p:cNvSpPr>
                <a:spLocks noChangeShapeType="1"/>
              </p:cNvSpPr>
              <p:nvPr/>
            </p:nvSpPr>
            <p:spPr bwMode="auto">
              <a:xfrm rot="-1352021">
                <a:off x="2072" y="926"/>
                <a:ext cx="384" cy="732"/>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5" name="Line 28"/>
              <p:cNvSpPr>
                <a:spLocks noChangeShapeType="1"/>
              </p:cNvSpPr>
              <p:nvPr/>
            </p:nvSpPr>
            <p:spPr bwMode="auto">
              <a:xfrm rot="-1352021">
                <a:off x="2095" y="1037"/>
                <a:ext cx="384" cy="61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6" name="Line 29"/>
              <p:cNvSpPr>
                <a:spLocks noChangeShapeType="1"/>
              </p:cNvSpPr>
              <p:nvPr/>
            </p:nvSpPr>
            <p:spPr bwMode="auto">
              <a:xfrm rot="-1352021">
                <a:off x="2116" y="1146"/>
                <a:ext cx="384" cy="503"/>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27" name="Line 30"/>
              <p:cNvSpPr>
                <a:spLocks noChangeShapeType="1"/>
              </p:cNvSpPr>
              <p:nvPr/>
            </p:nvSpPr>
            <p:spPr bwMode="auto">
              <a:xfrm rot="-1352021">
                <a:off x="2138" y="1256"/>
                <a:ext cx="384" cy="389"/>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3002"/>
                                        </p:tgtEl>
                                        <p:attrNameLst>
                                          <p:attrName>style.visibility</p:attrName>
                                        </p:attrNameLst>
                                      </p:cBhvr>
                                      <p:to>
                                        <p:strVal val="visible"/>
                                      </p:to>
                                    </p:set>
                                    <p:animEffect transition="in" filter="dissolve">
                                      <p:cBhvr>
                                        <p:cTn id="7" dur="500"/>
                                        <p:tgtEl>
                                          <p:spTgt spid="213002"/>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213001"/>
                                        </p:tgtEl>
                                        <p:attrNameLst>
                                          <p:attrName>style.visibility</p:attrName>
                                        </p:attrNameLst>
                                      </p:cBhvr>
                                      <p:to>
                                        <p:strVal val="visible"/>
                                      </p:to>
                                    </p:set>
                                    <p:anim calcmode="lin" valueType="num">
                                      <p:cBhvr additive="base">
                                        <p:cTn id="11" dur="500" fill="hold"/>
                                        <p:tgtEl>
                                          <p:spTgt spid="213001"/>
                                        </p:tgtEl>
                                        <p:attrNameLst>
                                          <p:attrName>ppt_x</p:attrName>
                                        </p:attrNameLst>
                                      </p:cBhvr>
                                      <p:tavLst>
                                        <p:tav tm="0">
                                          <p:val>
                                            <p:strVal val="0-#ppt_w/2"/>
                                          </p:val>
                                        </p:tav>
                                        <p:tav tm="100000">
                                          <p:val>
                                            <p:strVal val="#ppt_x"/>
                                          </p:val>
                                        </p:tav>
                                      </p:tavLst>
                                    </p:anim>
                                    <p:anim calcmode="lin" valueType="num">
                                      <p:cBhvr additive="base">
                                        <p:cTn id="12" dur="500" fill="hold"/>
                                        <p:tgtEl>
                                          <p:spTgt spid="213001"/>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212997"/>
                                        </p:tgtEl>
                                        <p:attrNameLst>
                                          <p:attrName>style.visibility</p:attrName>
                                        </p:attrNameLst>
                                      </p:cBhvr>
                                      <p:to>
                                        <p:strVal val="visible"/>
                                      </p:to>
                                    </p:set>
                                    <p:anim calcmode="lin" valueType="num">
                                      <p:cBhvr additive="base">
                                        <p:cTn id="16" dur="1000" fill="hold"/>
                                        <p:tgtEl>
                                          <p:spTgt spid="212997"/>
                                        </p:tgtEl>
                                        <p:attrNameLst>
                                          <p:attrName>ppt_x</p:attrName>
                                        </p:attrNameLst>
                                      </p:cBhvr>
                                      <p:tavLst>
                                        <p:tav tm="0">
                                          <p:val>
                                            <p:strVal val="#ppt_x"/>
                                          </p:val>
                                        </p:tav>
                                        <p:tav tm="100000">
                                          <p:val>
                                            <p:strVal val="#ppt_x"/>
                                          </p:val>
                                        </p:tav>
                                      </p:tavLst>
                                    </p:anim>
                                    <p:anim calcmode="lin" valueType="num">
                                      <p:cBhvr additive="base">
                                        <p:cTn id="17" dur="1000" fill="hold"/>
                                        <p:tgtEl>
                                          <p:spTgt spid="212997"/>
                                        </p:tgtEl>
                                        <p:attrNameLst>
                                          <p:attrName>ppt_y</p:attrName>
                                        </p:attrNameLst>
                                      </p:cBhvr>
                                      <p:tavLst>
                                        <p:tav tm="0">
                                          <p:val>
                                            <p:strVal val="1+#ppt_h/2"/>
                                          </p:val>
                                        </p:tav>
                                        <p:tav tm="100000">
                                          <p:val>
                                            <p:strVal val="#ppt_y"/>
                                          </p:val>
                                        </p:tav>
                                      </p:tavLst>
                                    </p:anim>
                                  </p:childTnLst>
                                </p:cTn>
                              </p:par>
                            </p:childTnLst>
                          </p:cTn>
                        </p:par>
                        <p:par>
                          <p:cTn id="18" fill="hold" nodeType="afterGroup">
                            <p:stCondLst>
                              <p:cond delay="2000"/>
                            </p:stCondLst>
                            <p:childTnLst>
                              <p:par>
                                <p:cTn id="19" presetID="2" presetClass="entr" presetSubtype="2" fill="hold" nodeType="afterEffect">
                                  <p:stCondLst>
                                    <p:cond delay="0"/>
                                  </p:stCondLst>
                                  <p:childTnLst>
                                    <p:set>
                                      <p:cBhvr>
                                        <p:cTn id="20" dur="1" fill="hold">
                                          <p:stCondLst>
                                            <p:cond delay="0"/>
                                          </p:stCondLst>
                                        </p:cTn>
                                        <p:tgtEl>
                                          <p:spTgt spid="212994"/>
                                        </p:tgtEl>
                                        <p:attrNameLst>
                                          <p:attrName>style.visibility</p:attrName>
                                        </p:attrNameLst>
                                      </p:cBhvr>
                                      <p:to>
                                        <p:strVal val="visible"/>
                                      </p:to>
                                    </p:set>
                                    <p:anim calcmode="lin" valueType="num">
                                      <p:cBhvr additive="base">
                                        <p:cTn id="21" dur="1000" fill="hold"/>
                                        <p:tgtEl>
                                          <p:spTgt spid="212994"/>
                                        </p:tgtEl>
                                        <p:attrNameLst>
                                          <p:attrName>ppt_x</p:attrName>
                                        </p:attrNameLst>
                                      </p:cBhvr>
                                      <p:tavLst>
                                        <p:tav tm="0">
                                          <p:val>
                                            <p:strVal val="1+#ppt_w/2"/>
                                          </p:val>
                                        </p:tav>
                                        <p:tav tm="100000">
                                          <p:val>
                                            <p:strVal val="#ppt_x"/>
                                          </p:val>
                                        </p:tav>
                                      </p:tavLst>
                                    </p:anim>
                                    <p:anim calcmode="lin" valueType="num">
                                      <p:cBhvr additive="base">
                                        <p:cTn id="22" dur="1000" fill="hold"/>
                                        <p:tgtEl>
                                          <p:spTgt spid="212994"/>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12998"/>
                                        </p:tgtEl>
                                        <p:attrNameLst>
                                          <p:attrName>style.visibility</p:attrName>
                                        </p:attrNameLst>
                                      </p:cBhvr>
                                      <p:to>
                                        <p:strVal val="visible"/>
                                      </p:to>
                                    </p:set>
                                    <p:animEffect transition="in" filter="wipe(up)">
                                      <p:cBhvr>
                                        <p:cTn id="27" dur="500"/>
                                        <p:tgtEl>
                                          <p:spTgt spid="212998"/>
                                        </p:tgtEl>
                                      </p:cBhvr>
                                    </p:animEffect>
                                  </p:childTnLst>
                                </p:cTn>
                              </p:par>
                            </p:childTnLst>
                          </p:cTn>
                        </p:par>
                        <p:par>
                          <p:cTn id="28" fill="hold" nodeType="afterGroup">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212999"/>
                                        </p:tgtEl>
                                        <p:attrNameLst>
                                          <p:attrName>style.visibility</p:attrName>
                                        </p:attrNameLst>
                                      </p:cBhvr>
                                      <p:to>
                                        <p:strVal val="visible"/>
                                      </p:to>
                                    </p:set>
                                    <p:animEffect transition="in" filter="wipe(down)">
                                      <p:cBhvr>
                                        <p:cTn id="31" dur="500"/>
                                        <p:tgtEl>
                                          <p:spTgt spid="212999"/>
                                        </p:tgtEl>
                                      </p:cBhvr>
                                    </p:animEffect>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212996"/>
                                        </p:tgtEl>
                                        <p:attrNameLst>
                                          <p:attrName>style.visibility</p:attrName>
                                        </p:attrNameLst>
                                      </p:cBhvr>
                                      <p:to>
                                        <p:strVal val="visible"/>
                                      </p:to>
                                    </p:set>
                                    <p:animEffect transition="in" filter="dissolve">
                                      <p:cBhvr>
                                        <p:cTn id="35" dur="500"/>
                                        <p:tgtEl>
                                          <p:spTgt spid="212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6" grpId="0"/>
      <p:bldP spid="212997" grpId="0" animBg="1"/>
      <p:bldP spid="212998" grpId="0" animBg="1"/>
      <p:bldP spid="212999" grpId="0" animBg="1"/>
      <p:bldP spid="213002" grpId="0"/>
    </p:bldLst>
  </p:timing>
</p:sld>
</file>

<file path=ppt/theme/theme1.xml><?xml version="1.0" encoding="utf-8"?>
<a:theme xmlns:a="http://schemas.openxmlformats.org/drawingml/2006/main" name="1_master">
  <a:themeElements>
    <a:clrScheme name="1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4045</TotalTime>
  <Words>837</Words>
  <Application>Microsoft Office PowerPoint</Application>
  <PresentationFormat>On-screen Show (4:3)</PresentationFormat>
  <Paragraphs>80</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Times New Roman</vt:lpstr>
      <vt:lpstr>Arial</vt:lpstr>
      <vt:lpstr>Wingdings</vt:lpstr>
      <vt:lpstr>Symbol</vt:lpstr>
      <vt:lpstr>1_master</vt:lpstr>
      <vt:lpstr>PowerPoint Presentation</vt:lpstr>
      <vt:lpstr>PowerPoint Presentation</vt:lpstr>
      <vt:lpstr>      Beams of light</vt:lpstr>
      <vt:lpstr>      Ray boxes</vt:lpstr>
      <vt:lpstr>               Ray diagrams</vt:lpstr>
      <vt:lpstr>      The normal</vt:lpstr>
      <vt:lpstr>PowerPoint Presentation</vt:lpstr>
      <vt:lpstr>      Seeing luminous objects</vt:lpstr>
      <vt:lpstr>      Seeing non-luminous objects</vt:lpstr>
      <vt:lpstr>      Transparent, opaque and translucent</vt:lpstr>
      <vt:lpstr>      Shiny surfaces</vt:lpstr>
      <vt:lpstr>      Types of mirror</vt:lpstr>
      <vt:lpstr>PowerPoint Presentation</vt:lpstr>
      <vt:lpstr>      Law of reflection</vt:lpstr>
      <vt:lpstr>      The periscope</vt:lpstr>
      <vt:lpstr>      Lateral inversion</vt:lpstr>
      <vt:lpstr>      Virtual images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Waves - Reflection</dc:title>
  <dc:subject>KS4 Physics</dc:subject>
  <dc:creator>Boardworks Ltd</dc:creator>
  <cp:lastModifiedBy>Teacher E-Solutions</cp:lastModifiedBy>
  <cp:revision>171</cp:revision>
  <cp:lastPrinted>2000-07-24T15:04:59Z</cp:lastPrinted>
  <dcterms:created xsi:type="dcterms:W3CDTF">2000-08-23T15:50:39Z</dcterms:created>
  <dcterms:modified xsi:type="dcterms:W3CDTF">2019-01-18T17:11:53Z</dcterms:modified>
</cp:coreProperties>
</file>