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5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5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5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5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801E942B-C2A2-4450-8E10-138F0408F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67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22F7E5B2-2632-4332-A51C-41ED3259B6F2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ABE0154E-E32C-4231-A1AB-4B43958D9866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B0EDE236-B3ED-4F46-902F-E03BE9A76677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545508CF-9365-402B-87F1-55C8258D8BFB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03CFF84C-89CA-441E-9A7F-9A116CFE7F06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3099B30F-1C00-49A1-ACC0-BCF7234B7DC7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E9794964-C37F-452D-A10A-F918F7634BFB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E333304E-755C-4274-920C-319FDF8C90EC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26C2283D-97B5-4150-A881-7BEF70459BCA}" type="slidenum">
              <a:rPr lang="en-US"/>
              <a:pPr eaLnBrk="1" hangingPunct="1"/>
              <a:t>19</a:t>
            </a:fld>
            <a:endParaRPr lang="en-US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B233F1E1-EA23-4B5E-9755-6786D354644B}" type="slidenum">
              <a:rPr lang="en-US"/>
              <a:pPr eaLnBrk="1" hangingPunct="1"/>
              <a:t>20</a:t>
            </a:fld>
            <a:endParaRPr lang="en-US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4E5ED09B-D6AD-440E-A084-BB54E7CBDB0A}" type="slidenum">
              <a:rPr lang="en-US"/>
              <a:pPr eaLnBrk="1" hangingPunct="1"/>
              <a:t>21</a:t>
            </a:fld>
            <a:endParaRPr lang="en-US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F2CD2866-CD11-4511-AA3D-B24CF9EEEC7F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2D744A4C-0F57-4049-BAFC-35E2DB529D98}" type="slidenum">
              <a:rPr lang="en-US"/>
              <a:pPr eaLnBrk="1" hangingPunct="1"/>
              <a:t>22</a:t>
            </a:fld>
            <a:endParaRPr lang="en-US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6555DEE8-83EA-453E-9888-5B438A72AF81}" type="slidenum">
              <a:rPr lang="en-US"/>
              <a:pPr eaLnBrk="1" hangingPunct="1"/>
              <a:t>23</a:t>
            </a:fld>
            <a:endParaRPr lang="en-US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AFE0121F-AAF5-4225-B46E-2E811B642ABB}" type="slidenum">
              <a:rPr lang="en-US"/>
              <a:pPr eaLnBrk="1" hangingPunct="1"/>
              <a:t>24</a:t>
            </a:fld>
            <a:endParaRPr lang="en-US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B6973D72-BAD0-4D7E-8332-69AC632C7155}" type="slidenum">
              <a:rPr lang="en-US"/>
              <a:pPr eaLnBrk="1" hangingPunct="1"/>
              <a:t>25</a:t>
            </a:fld>
            <a:endParaRPr lang="en-US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67F1B3FB-C893-477B-88E4-89F938F698FB}" type="slidenum">
              <a:rPr lang="en-US"/>
              <a:pPr eaLnBrk="1" hangingPunct="1"/>
              <a:t>26</a:t>
            </a:fld>
            <a:endParaRPr lang="en-US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7DDB26D2-B61B-46FF-AD92-9ADAAC2E3B6F}" type="slidenum">
              <a:rPr lang="en-US"/>
              <a:pPr eaLnBrk="1" hangingPunct="1"/>
              <a:t>27</a:t>
            </a:fld>
            <a:endParaRPr lang="en-US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4379A9E0-ED07-4F8F-BE8F-B470DA4AB8A9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38613204-E372-4D5C-B19E-94DD6C9A314A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51F5A188-CE32-4D09-B4F1-22A22FBDE7A9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A301E074-1B8A-4432-AA23-AC5104BF3E55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28354CA3-F0F3-4201-B0F7-7CB54574EF44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0A80220F-6028-4FC3-A496-A6F9182FED12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eaLnBrk="1" hangingPunct="1"/>
            <a:fld id="{5AEE8F5F-9A3D-413D-80A2-A7EF6CDB9B70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B73F0-4E35-4960-9E5B-647B1D227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88302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C1B58-8D65-4B78-B64B-1A5F61D2D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78299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71D2B-5024-4319-BBD7-0F685E717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9437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A4F2-C689-4CDD-B9BF-5AE7ED9E5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39580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B0820-3145-4BD8-AA0F-2A2824D1D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58851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13184-F844-4662-8E95-D8DC02DD6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23842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43A1B-0C75-457B-B177-E57839AF3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18237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A5ECF-B4C0-43FE-91F3-71A79757F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93181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6CBB1-6B84-4EFB-83E9-5B2D3A10A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66615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21DF9-56BC-40CD-B0BF-368F19A90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22614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6736A-FA1A-409B-A6AF-D6BCEEA12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53145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C3F17C3-FB78-4672-8B85-193741AF9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dissolve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rebuchet MS" pitchFamily="34" charset="0"/>
          <a:ea typeface="ＭＳ Ｐゴシック" pitchFamily="52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rebuchet MS" pitchFamily="34" charset="0"/>
          <a:ea typeface="ＭＳ Ｐゴシック" pitchFamily="52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rebuchet MS" pitchFamily="34" charset="0"/>
          <a:ea typeface="ＭＳ Ｐゴシック" pitchFamily="52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rebuchet MS" pitchFamily="34" charset="0"/>
          <a:ea typeface="ＭＳ Ｐゴシック" pitchFamily="52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rebuchet MS" pitchFamily="34" charset="0"/>
          <a:ea typeface="ＭＳ Ｐゴシック" pitchFamily="52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rebuchet MS" pitchFamily="34" charset="0"/>
          <a:ea typeface="ＭＳ Ｐゴシック" pitchFamily="52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rebuchet MS" pitchFamily="34" charset="0"/>
          <a:ea typeface="ＭＳ Ｐゴシック" pitchFamily="52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rebuchet MS" pitchFamily="34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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Char char="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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90000"/>
        <a:buFont typeface="Wingdings" pitchFamily="2" charset="2"/>
        <a:buChar char="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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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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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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0"/>
            <a:ext cx="5562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C2C1C"/>
                </a:solidFill>
              </a:rPr>
              <a:t>Squares &amp; Square Roots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Perfect Squares</a:t>
            </a:r>
          </a:p>
          <a:p>
            <a:pPr eaLnBrk="1" hangingPunct="1"/>
            <a:r>
              <a:rPr lang="en-US" b="1" smtClean="0"/>
              <a:t>Lesson 12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chemeClr val="folHlink"/>
                </a:solidFill>
              </a:rPr>
              <a:t>Square Numbers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295400"/>
            <a:ext cx="6324600" cy="5105400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One property of a perfect square is that it can be represented by a square array. </a:t>
            </a:r>
          </a:p>
          <a:p>
            <a:pPr algn="r" eaLnBrk="1" hangingPunct="1"/>
            <a:r>
              <a:rPr lang="en-US" b="1" smtClean="0">
                <a:solidFill>
                  <a:srgbClr val="FC2C1C"/>
                </a:solidFill>
              </a:rPr>
              <a:t>Each small square in the array shown has a side length of 1cm.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</a:p>
          <a:p>
            <a:pPr algn="r" eaLnBrk="1" hangingPunct="1"/>
            <a:r>
              <a:rPr lang="en-US" b="1" smtClean="0">
                <a:solidFill>
                  <a:schemeClr val="folHlink"/>
                </a:solidFill>
              </a:rPr>
              <a:t>The large square has a side length of 4 cm.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620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620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1430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1430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5240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762000" y="4191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143000" y="4191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524000" y="4191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19050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19050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905000" y="4191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62000" y="4572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1143000" y="4572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1524000" y="4572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1905000" y="4572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066800" y="2895600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algn="ctr"/>
            <a:r>
              <a:rPr lang="en-US" sz="2400"/>
              <a:t>4cm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0" y="3962400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/>
              <a:t>4cm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944563" y="3962400"/>
            <a:ext cx="1162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algn="ctr"/>
            <a:r>
              <a:rPr lang="en-US" sz="2400" b="1">
                <a:solidFill>
                  <a:srgbClr val="3366FF"/>
                </a:solidFill>
              </a:rPr>
              <a:t>16 cm</a:t>
            </a:r>
            <a:r>
              <a:rPr lang="en-US" sz="2400" b="1" baseline="30000">
                <a:solidFill>
                  <a:srgbClr val="3366FF"/>
                </a:solidFill>
              </a:rPr>
              <a:t>2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chemeClr val="folHlink"/>
                </a:solidFill>
              </a:rPr>
              <a:t>Square Numbers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905000"/>
            <a:ext cx="6324600" cy="4495800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The large square has an area of 4cm x 4cm = 16 cm</a:t>
            </a:r>
            <a:r>
              <a:rPr lang="en-US" b="1" baseline="30000" smtClean="0">
                <a:solidFill>
                  <a:schemeClr val="accent2"/>
                </a:solidFill>
              </a:rPr>
              <a:t>2</a:t>
            </a:r>
            <a:r>
              <a:rPr lang="en-US" b="1" smtClean="0">
                <a:solidFill>
                  <a:schemeClr val="accent2"/>
                </a:solidFill>
              </a:rPr>
              <a:t>.</a:t>
            </a:r>
          </a:p>
          <a:p>
            <a:pPr algn="r" eaLnBrk="1" hangingPunct="1"/>
            <a:endParaRPr lang="en-US" b="1" smtClean="0">
              <a:solidFill>
                <a:schemeClr val="accent2"/>
              </a:solidFill>
            </a:endParaRPr>
          </a:p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The number 4 is called the square root of 16.</a:t>
            </a:r>
          </a:p>
          <a:p>
            <a:pPr algn="r" eaLnBrk="1" hangingPunct="1"/>
            <a:endParaRPr lang="en-US" b="1" smtClean="0">
              <a:solidFill>
                <a:schemeClr val="accent2"/>
              </a:solidFill>
            </a:endParaRPr>
          </a:p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We write:   4 =     16</a:t>
            </a:r>
          </a:p>
          <a:p>
            <a:pPr algn="r" eaLnBrk="1" hangingPunct="1"/>
            <a:endParaRPr lang="en-US" b="1" smtClean="0">
              <a:solidFill>
                <a:schemeClr val="accent2"/>
              </a:solidFill>
            </a:endParaRPr>
          </a:p>
          <a:p>
            <a:pPr algn="r" eaLnBrk="1" hangingPunct="1"/>
            <a:endParaRPr lang="en-US" b="1" smtClean="0">
              <a:solidFill>
                <a:schemeClr val="accent2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620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620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1430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1430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5240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5240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762000" y="4191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1143000" y="4191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524000" y="4191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1905000" y="3429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1905000" y="3810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1905000" y="4191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762000" y="4572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143000" y="4572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524000" y="4572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905000" y="45720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1066800" y="2895600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algn="ctr"/>
            <a:r>
              <a:rPr lang="en-US" sz="2400"/>
              <a:t>4cm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0" y="3962400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/>
              <a:t>4cm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944563" y="3962400"/>
            <a:ext cx="1162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pPr algn="ctr"/>
            <a:r>
              <a:rPr lang="en-US" sz="2400" b="1">
                <a:solidFill>
                  <a:srgbClr val="3366FF"/>
                </a:solidFill>
              </a:rPr>
              <a:t>16 cm</a:t>
            </a:r>
            <a:r>
              <a:rPr lang="en-US" sz="2400" b="1" baseline="30000">
                <a:solidFill>
                  <a:srgbClr val="3366FF"/>
                </a:solidFill>
              </a:rPr>
              <a:t>2</a:t>
            </a:r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V="1">
            <a:off x="7772400" y="52578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7848600" y="52578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 flipH="1">
            <a:off x="8001000" y="52578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>
            <a:off x="8077200" y="5257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chemeClr val="folHlink"/>
                </a:solidFill>
              </a:rPr>
              <a:t>Square Root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828800"/>
            <a:ext cx="6705600" cy="2971800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A number which, when multiplied by itself, results in another number.</a:t>
            </a:r>
          </a:p>
          <a:p>
            <a:pPr algn="r" eaLnBrk="1" hangingPunct="1"/>
            <a:endParaRPr lang="en-US" b="1" smtClean="0">
              <a:solidFill>
                <a:schemeClr val="accent2"/>
              </a:solidFill>
            </a:endParaRPr>
          </a:p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Ex: 5 is the square root of 25.</a:t>
            </a:r>
            <a:endParaRPr lang="en-US" smtClean="0">
              <a:solidFill>
                <a:schemeClr val="accent2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47800" y="5105400"/>
            <a:ext cx="23780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/>
              <a:t>5  =    25</a:t>
            </a:r>
          </a:p>
        </p:txBody>
      </p:sp>
      <p:grpSp>
        <p:nvGrpSpPr>
          <p:cNvPr id="13317" name="Group 9"/>
          <p:cNvGrpSpPr>
            <a:grpSpLocks/>
          </p:cNvGrpSpPr>
          <p:nvPr/>
        </p:nvGrpSpPr>
        <p:grpSpPr bwMode="auto">
          <a:xfrm>
            <a:off x="2590800" y="5181600"/>
            <a:ext cx="1295400" cy="533400"/>
            <a:chOff x="1632" y="3264"/>
            <a:chExt cx="816" cy="336"/>
          </a:xfrm>
        </p:grpSpPr>
        <p:sp>
          <p:nvSpPr>
            <p:cNvPr id="13318" name="Line 5"/>
            <p:cNvSpPr>
              <a:spLocks noChangeShapeType="1"/>
            </p:cNvSpPr>
            <p:nvPr/>
          </p:nvSpPr>
          <p:spPr bwMode="auto">
            <a:xfrm flipV="1">
              <a:off x="1632" y="3264"/>
              <a:ext cx="48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Line 6"/>
            <p:cNvSpPr>
              <a:spLocks noChangeShapeType="1"/>
            </p:cNvSpPr>
            <p:nvPr/>
          </p:nvSpPr>
          <p:spPr bwMode="auto">
            <a:xfrm>
              <a:off x="1680" y="3264"/>
              <a:ext cx="9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Line 7"/>
            <p:cNvSpPr>
              <a:spLocks noChangeShapeType="1"/>
            </p:cNvSpPr>
            <p:nvPr/>
          </p:nvSpPr>
          <p:spPr bwMode="auto">
            <a:xfrm flipH="1">
              <a:off x="1776" y="3264"/>
              <a:ext cx="4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Line 8"/>
            <p:cNvSpPr>
              <a:spLocks noChangeShapeType="1"/>
            </p:cNvSpPr>
            <p:nvPr/>
          </p:nvSpPr>
          <p:spPr bwMode="auto">
            <a:xfrm>
              <a:off x="1824" y="3264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chemeClr val="folHlink"/>
                </a:solidFill>
              </a:rPr>
              <a:t>Finding Square Roots 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828800"/>
            <a:ext cx="6705600" cy="1828800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We can use the following strategy to find a square root of a large number.</a:t>
            </a:r>
          </a:p>
          <a:p>
            <a:pPr algn="r" eaLnBrk="1" hangingPunct="1">
              <a:buFont typeface="Wingdings" pitchFamily="2" charset="2"/>
              <a:buNone/>
            </a:pPr>
            <a:endParaRPr lang="en-US" smtClean="0">
              <a:solidFill>
                <a:schemeClr val="accent2"/>
              </a:solidFill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590800" y="4038600"/>
            <a:ext cx="51403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/>
              <a:t>4 x 9	=     4   x    9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2209800" y="40386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286000" y="40386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2438400" y="4038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2514600" y="40386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6781800" y="41148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858000" y="41148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7010400" y="41148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7086600" y="4114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V="1">
            <a:off x="5105400" y="41148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5181600" y="41148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H="1">
            <a:off x="5334000" y="41148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5410200" y="4114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133600" y="5029200"/>
            <a:ext cx="76200" cy="762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2209800" y="5029200"/>
            <a:ext cx="152400" cy="5334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H="1">
            <a:off x="2362200" y="5029200"/>
            <a:ext cx="76200" cy="5334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2438400" y="5029200"/>
            <a:ext cx="13716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2590800" y="4953000"/>
            <a:ext cx="5159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>
                <a:solidFill>
                  <a:srgbClr val="3366FF"/>
                </a:solidFill>
              </a:rPr>
              <a:t>36	      =     2   x    3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2743200" y="5867400"/>
            <a:ext cx="4225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>
                <a:solidFill>
                  <a:srgbClr val="FC2C1C"/>
                </a:solidFill>
              </a:rPr>
              <a:t>6	     =          6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chemeClr val="folHlink"/>
                </a:solidFill>
              </a:rPr>
              <a:t>Finding Square Roots </a:t>
            </a:r>
            <a:endParaRPr lang="en-US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71600" y="1828800"/>
            <a:ext cx="51403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/>
              <a:t>4 x 9	=     4         9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990600" y="18288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1066800" y="18288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1219200" y="18288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295400" y="18288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5562600" y="19050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5638800" y="19050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5791200" y="19050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5867400" y="19050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3886200" y="19050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3962400" y="19050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4114800" y="19050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4191000" y="19050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V="1">
            <a:off x="914400" y="2819400"/>
            <a:ext cx="76200" cy="762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990600" y="2819400"/>
            <a:ext cx="152400" cy="5334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1143000" y="2819400"/>
            <a:ext cx="76200" cy="5334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1219200" y="2819400"/>
            <a:ext cx="13716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1371600" y="2743200"/>
            <a:ext cx="5159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>
                <a:solidFill>
                  <a:srgbClr val="3366FF"/>
                </a:solidFill>
              </a:rPr>
              <a:t>36	      =     2   x    3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1524000" y="3657600"/>
            <a:ext cx="4225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>
                <a:solidFill>
                  <a:srgbClr val="FC2C1C"/>
                </a:solidFill>
              </a:rPr>
              <a:t>6	     =          6 </a:t>
            </a:r>
          </a:p>
        </p:txBody>
      </p:sp>
      <p:sp>
        <p:nvSpPr>
          <p:cNvPr id="1538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0"/>
            <a:ext cx="6705600" cy="1828800"/>
          </a:xfrm>
          <a:noFill/>
        </p:spPr>
        <p:txBody>
          <a:bodyPr/>
          <a:lstStyle/>
          <a:p>
            <a:pPr algn="r" eaLnBrk="1" hangingPunct="1"/>
            <a:r>
              <a:rPr lang="en-US" b="1" smtClean="0"/>
              <a:t>We can factor large perfect squares into smaller perfect squares to simplify.</a:t>
            </a:r>
          </a:p>
          <a:p>
            <a:pPr algn="r" eaLnBrk="1" hangingPunct="1">
              <a:buFont typeface="Wingdings" pitchFamily="2" charset="2"/>
              <a:buNone/>
            </a:pPr>
            <a:endParaRPr lang="en-US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chemeClr val="folHlink"/>
                </a:solidFill>
              </a:rPr>
              <a:t>Finding Square Roots </a:t>
            </a:r>
            <a:endParaRPr lang="en-US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572000" y="2514600"/>
            <a:ext cx="2012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/>
              <a:t>256	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4191000" y="25908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267200" y="25908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4419600" y="25908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495800" y="2590800"/>
            <a:ext cx="144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0" name="Line 8"/>
          <p:cNvSpPr>
            <a:spLocks noChangeShapeType="1"/>
          </p:cNvSpPr>
          <p:nvPr/>
        </p:nvSpPr>
        <p:spPr bwMode="auto">
          <a:xfrm flipV="1">
            <a:off x="3733800" y="3657600"/>
            <a:ext cx="76200" cy="762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1" name="Line 9"/>
          <p:cNvSpPr>
            <a:spLocks noChangeShapeType="1"/>
          </p:cNvSpPr>
          <p:nvPr/>
        </p:nvSpPr>
        <p:spPr bwMode="auto">
          <a:xfrm>
            <a:off x="3810000" y="3657600"/>
            <a:ext cx="152400" cy="5334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 flipH="1">
            <a:off x="3962400" y="3657600"/>
            <a:ext cx="76200" cy="5334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4038600" y="3657600"/>
            <a:ext cx="6096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4" name="Text Box 12"/>
          <p:cNvSpPr txBox="1">
            <a:spLocks noChangeArrowheads="1"/>
          </p:cNvSpPr>
          <p:nvPr/>
        </p:nvSpPr>
        <p:spPr bwMode="auto">
          <a:xfrm>
            <a:off x="3124200" y="3581400"/>
            <a:ext cx="2066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>
                <a:solidFill>
                  <a:srgbClr val="3366FF"/>
                </a:solidFill>
              </a:rPr>
              <a:t>=</a:t>
            </a:r>
            <a:r>
              <a:rPr lang="en-US" sz="4400" b="1">
                <a:solidFill>
                  <a:srgbClr val="FC2C1C"/>
                </a:solidFill>
              </a:rPr>
              <a:t>    4  </a:t>
            </a:r>
            <a:r>
              <a:rPr lang="en-US" sz="4400" b="1"/>
              <a:t>x</a:t>
            </a:r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848600" cy="838200"/>
          </a:xfrm>
          <a:noFill/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chemeClr val="hlink"/>
                </a:solidFill>
              </a:rPr>
              <a:t>Activity: Find the square root of 256</a:t>
            </a:r>
          </a:p>
          <a:p>
            <a:pPr algn="r" eaLnBrk="1" hangingPunct="1">
              <a:buFont typeface="Wingdings" pitchFamily="2" charset="2"/>
              <a:buNone/>
            </a:pPr>
            <a:endParaRPr lang="en-US" i="1" smtClean="0">
              <a:solidFill>
                <a:schemeClr val="hlink"/>
              </a:solidFill>
            </a:endParaRPr>
          </a:p>
        </p:txBody>
      </p:sp>
      <p:sp>
        <p:nvSpPr>
          <p:cNvPr id="172046" name="Line 14"/>
          <p:cNvSpPr>
            <a:spLocks noChangeShapeType="1"/>
          </p:cNvSpPr>
          <p:nvPr/>
        </p:nvSpPr>
        <p:spPr bwMode="auto">
          <a:xfrm flipV="1">
            <a:off x="5334000" y="3657600"/>
            <a:ext cx="76200" cy="762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7" name="Line 15"/>
          <p:cNvSpPr>
            <a:spLocks noChangeShapeType="1"/>
          </p:cNvSpPr>
          <p:nvPr/>
        </p:nvSpPr>
        <p:spPr bwMode="auto">
          <a:xfrm>
            <a:off x="5410200" y="3657600"/>
            <a:ext cx="152400" cy="5334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8" name="Line 16"/>
          <p:cNvSpPr>
            <a:spLocks noChangeShapeType="1"/>
          </p:cNvSpPr>
          <p:nvPr/>
        </p:nvSpPr>
        <p:spPr bwMode="auto">
          <a:xfrm flipH="1">
            <a:off x="5562600" y="3657600"/>
            <a:ext cx="76200" cy="5334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9" name="Line 17"/>
          <p:cNvSpPr>
            <a:spLocks noChangeShapeType="1"/>
          </p:cNvSpPr>
          <p:nvPr/>
        </p:nvSpPr>
        <p:spPr bwMode="auto">
          <a:xfrm>
            <a:off x="5638800" y="3657600"/>
            <a:ext cx="6096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50" name="Text Box 18"/>
          <p:cNvSpPr txBox="1">
            <a:spLocks noChangeArrowheads="1"/>
          </p:cNvSpPr>
          <p:nvPr/>
        </p:nvSpPr>
        <p:spPr bwMode="auto">
          <a:xfrm>
            <a:off x="5715000" y="3581400"/>
            <a:ext cx="8064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>
                <a:solidFill>
                  <a:srgbClr val="FC2C1C"/>
                </a:solidFill>
              </a:rPr>
              <a:t>64</a:t>
            </a:r>
          </a:p>
        </p:txBody>
      </p:sp>
      <p:sp>
        <p:nvSpPr>
          <p:cNvPr id="172051" name="Text Box 19"/>
          <p:cNvSpPr txBox="1">
            <a:spLocks noChangeArrowheads="1"/>
          </p:cNvSpPr>
          <p:nvPr/>
        </p:nvSpPr>
        <p:spPr bwMode="auto">
          <a:xfrm>
            <a:off x="3962400" y="4495800"/>
            <a:ext cx="2533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>
                <a:solidFill>
                  <a:srgbClr val="3366FF"/>
                </a:solidFill>
              </a:rPr>
              <a:t>= 2</a:t>
            </a:r>
            <a:r>
              <a:rPr lang="en-US" sz="4400" b="1"/>
              <a:t>  x    </a:t>
            </a:r>
            <a:r>
              <a:rPr lang="en-US" sz="4400" b="1">
                <a:solidFill>
                  <a:srgbClr val="3366FF"/>
                </a:solidFill>
              </a:rPr>
              <a:t>8</a:t>
            </a:r>
          </a:p>
        </p:txBody>
      </p:sp>
      <p:sp>
        <p:nvSpPr>
          <p:cNvPr id="172052" name="Text Box 20"/>
          <p:cNvSpPr txBox="1">
            <a:spLocks noChangeArrowheads="1"/>
          </p:cNvSpPr>
          <p:nvPr/>
        </p:nvSpPr>
        <p:spPr bwMode="auto">
          <a:xfrm>
            <a:off x="4114800" y="5410200"/>
            <a:ext cx="1600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4400" b="1">
                <a:solidFill>
                  <a:srgbClr val="3366FF"/>
                </a:solidFill>
              </a:rPr>
              <a:t>=   16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0" grpId="0" animBg="1"/>
      <p:bldP spid="172041" grpId="0" animBg="1"/>
      <p:bldP spid="172042" grpId="0" animBg="1"/>
      <p:bldP spid="172043" grpId="0" animBg="1"/>
      <p:bldP spid="172044" grpId="0"/>
      <p:bldP spid="172046" grpId="0" animBg="1"/>
      <p:bldP spid="172047" grpId="0" animBg="1"/>
      <p:bldP spid="172048" grpId="0" animBg="1"/>
      <p:bldP spid="172049" grpId="0" animBg="1"/>
      <p:bldP spid="172050" grpId="0"/>
      <p:bldP spid="172051" grpId="0"/>
      <p:bldP spid="1720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0"/>
            <a:ext cx="5562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C2C1C"/>
                </a:solidFill>
              </a:rPr>
              <a:t>Squares &amp; </a:t>
            </a:r>
            <a:br>
              <a:rPr lang="en-US" b="1" smtClean="0">
                <a:solidFill>
                  <a:srgbClr val="FC2C1C"/>
                </a:solidFill>
              </a:rPr>
            </a:br>
            <a:r>
              <a:rPr lang="en-US" b="1" smtClean="0">
                <a:solidFill>
                  <a:srgbClr val="FC2C1C"/>
                </a:solidFill>
              </a:rPr>
              <a:t>Square Roots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Estimating Square Root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3276600"/>
            <a:ext cx="35052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chemeClr val="folHlink"/>
                </a:solidFill>
              </a:rPr>
              <a:t>25   =   ?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2743200" y="32766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819400" y="32766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>
            <a:off x="2971800" y="3276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048000" y="3276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3276600"/>
            <a:ext cx="35052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chemeClr val="folHlink"/>
                </a:solidFill>
              </a:rPr>
              <a:t>25   =  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2743200" y="32766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2819400" y="32766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2971800" y="3276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3048000" y="3276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3276600"/>
            <a:ext cx="35052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chemeClr val="folHlink"/>
                </a:solidFill>
              </a:rPr>
              <a:t>49   =   ?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2743200" y="32766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819400" y="32766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2971800" y="3276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3048000" y="3276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chemeClr val="folHlink"/>
                </a:solidFill>
              </a:rPr>
              <a:t>Square Number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95400"/>
            <a:ext cx="6705600" cy="2971800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Also called a “</a:t>
            </a:r>
            <a:r>
              <a:rPr lang="en-US" b="1" i="1" smtClean="0">
                <a:solidFill>
                  <a:srgbClr val="FC2C1C"/>
                </a:solidFill>
              </a:rPr>
              <a:t>perfect square</a:t>
            </a:r>
            <a:r>
              <a:rPr lang="en-US" b="1" smtClean="0">
                <a:solidFill>
                  <a:schemeClr val="accent2"/>
                </a:solidFill>
              </a:rPr>
              <a:t>”</a:t>
            </a:r>
          </a:p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A number that is the square of a whole number</a:t>
            </a:r>
          </a:p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Can be represented by arranging objects in a square.</a:t>
            </a:r>
            <a:endParaRPr lang="en-US" smtClean="0">
              <a:solidFill>
                <a:schemeClr val="accent2"/>
              </a:solidFill>
            </a:endParaRPr>
          </a:p>
        </p:txBody>
      </p:sp>
      <p:pic>
        <p:nvPicPr>
          <p:cNvPr id="3076" name="Picture 4" descr="4-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42" r="1720" b="53719"/>
          <a:stretch>
            <a:fillRect/>
          </a:stretch>
        </p:blipFill>
        <p:spPr bwMode="auto">
          <a:xfrm>
            <a:off x="1219200" y="4267200"/>
            <a:ext cx="6400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3276600"/>
            <a:ext cx="35052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chemeClr val="folHlink"/>
                </a:solidFill>
              </a:rPr>
              <a:t>49   =   7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V="1">
            <a:off x="2743200" y="32766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2819400" y="32766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H="1">
            <a:off x="2971800" y="3276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3048000" y="3276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3276600"/>
            <a:ext cx="35052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chemeClr val="folHlink"/>
                </a:solidFill>
              </a:rPr>
              <a:t>27   =   ?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V="1">
            <a:off x="2743200" y="32766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819400" y="32766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>
            <a:off x="2971800" y="3276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3048000" y="3276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3276600"/>
            <a:ext cx="35052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b="1" smtClean="0">
                <a:solidFill>
                  <a:schemeClr val="folHlink"/>
                </a:solidFill>
              </a:rPr>
              <a:t>27   =   ?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V="1">
            <a:off x="2743200" y="32766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2819400" y="32766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>
            <a:off x="2971800" y="3276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048000" y="32766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762000" y="4343400"/>
            <a:ext cx="76200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3200" b="1">
                <a:solidFill>
                  <a:schemeClr val="accent2"/>
                </a:solidFill>
                <a:latin typeface="Trebuchet MS" pitchFamily="34" charset="0"/>
              </a:rPr>
              <a:t>Since 27 is not a perfect square, we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3200" b="1">
                <a:solidFill>
                  <a:schemeClr val="accent2"/>
                </a:solidFill>
                <a:latin typeface="Trebuchet MS" pitchFamily="34" charset="0"/>
              </a:rPr>
              <a:t>have to use another method to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3200" b="1">
                <a:solidFill>
                  <a:schemeClr val="accent2"/>
                </a:solidFill>
                <a:latin typeface="Trebuchet MS" pitchFamily="34" charset="0"/>
              </a:rPr>
              <a:t>calculate it’s square root.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86000"/>
            <a:ext cx="7772400" cy="3962400"/>
          </a:xfrm>
        </p:spPr>
        <p:txBody>
          <a:bodyPr/>
          <a:lstStyle/>
          <a:p>
            <a:pPr algn="r" eaLnBrk="1" hangingPunct="1"/>
            <a:r>
              <a:rPr lang="en-US" sz="3600" b="1" smtClean="0">
                <a:solidFill>
                  <a:schemeClr val="accent2"/>
                </a:solidFill>
              </a:rPr>
              <a:t>Not all numbers are perfect squares. </a:t>
            </a:r>
          </a:p>
          <a:p>
            <a:pPr algn="r" eaLnBrk="1" hangingPunct="1"/>
            <a:r>
              <a:rPr lang="en-US" sz="3600" b="1" smtClean="0">
                <a:solidFill>
                  <a:srgbClr val="FC2C1C"/>
                </a:solidFill>
              </a:rPr>
              <a:t>Not every number has an Integer for a square root.</a:t>
            </a:r>
            <a:r>
              <a:rPr lang="en-US" sz="3600" b="1" smtClean="0">
                <a:solidFill>
                  <a:schemeClr val="accent2"/>
                </a:solidFill>
              </a:rPr>
              <a:t> </a:t>
            </a:r>
          </a:p>
          <a:p>
            <a:pPr algn="r" eaLnBrk="1" hangingPunct="1"/>
            <a:r>
              <a:rPr lang="en-US" sz="3600" b="1" smtClean="0">
                <a:solidFill>
                  <a:schemeClr val="folHlink"/>
                </a:solidFill>
              </a:rPr>
              <a:t>We have to estimate square roots for numbers between perfect squares.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09800"/>
            <a:ext cx="7315200" cy="43434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accent2"/>
                </a:solidFill>
              </a:rPr>
              <a:t>To calculate the square root of a non-perfect square</a:t>
            </a:r>
          </a:p>
          <a:p>
            <a:pPr algn="r" eaLnBrk="1" hangingPunct="1">
              <a:lnSpc>
                <a:spcPct val="90000"/>
              </a:lnSpc>
            </a:pPr>
            <a:endParaRPr lang="en-US" b="1" smtClean="0">
              <a:solidFill>
                <a:schemeClr val="accent2"/>
              </a:solidFill>
            </a:endParaRP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FC2C1C"/>
                </a:solidFill>
              </a:rPr>
              <a:t>1. Place the values of the adjacent perfect squares on a number line.</a:t>
            </a:r>
          </a:p>
          <a:p>
            <a:pPr algn="r" eaLnBrk="1" hangingPunct="1">
              <a:lnSpc>
                <a:spcPct val="90000"/>
              </a:lnSpc>
            </a:pPr>
            <a:endParaRPr lang="en-US" b="1" smtClean="0">
              <a:solidFill>
                <a:srgbClr val="FC2C1C"/>
              </a:solidFill>
            </a:endParaRP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FC2C1C"/>
                </a:solidFill>
              </a:rPr>
              <a:t>2. Interpolate between the points to estimate to the nearest tenth.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315200" cy="914400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Example:       27</a:t>
            </a:r>
          </a:p>
          <a:p>
            <a:pPr algn="r" eaLnBrk="1" hangingPunct="1"/>
            <a:endParaRPr lang="en-US" b="1" smtClean="0">
              <a:solidFill>
                <a:schemeClr val="accent2"/>
              </a:solidFill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V="1">
            <a:off x="7010400" y="22098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7086600" y="22098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H="1">
            <a:off x="7239000" y="22098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315200" y="2209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066800" y="4648200"/>
            <a:ext cx="693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15240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812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4384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8956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3528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38100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42672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47244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51816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56388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60960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65532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73914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70104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175260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 b="1">
                <a:solidFill>
                  <a:srgbClr val="FC2C1C"/>
                </a:solidFill>
              </a:rPr>
              <a:t>25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324600" y="48006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/>
              <a:t>35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4038600" y="48006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/>
              <a:t>30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990600" y="2971800"/>
            <a:ext cx="72548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3200" b="1" i="1">
                <a:solidFill>
                  <a:srgbClr val="FC2C1C"/>
                </a:solidFill>
              </a:rPr>
              <a:t>What are the perfect squares on each side of 27?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6781800" y="48006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 b="1">
                <a:solidFill>
                  <a:srgbClr val="FC2C1C"/>
                </a:solidFill>
              </a:rPr>
              <a:t>36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315200" cy="914400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Example:       27</a:t>
            </a:r>
          </a:p>
          <a:p>
            <a:pPr algn="r" eaLnBrk="1" hangingPunct="1"/>
            <a:endParaRPr lang="en-US" b="1" smtClean="0">
              <a:solidFill>
                <a:schemeClr val="accent2"/>
              </a:solidFill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V="1">
            <a:off x="7010400" y="22098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7086600" y="22098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7239000" y="22098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7315200" y="2209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1066800" y="4648200"/>
            <a:ext cx="693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1" name="Line 9"/>
          <p:cNvSpPr>
            <a:spLocks noChangeShapeType="1"/>
          </p:cNvSpPr>
          <p:nvPr/>
        </p:nvSpPr>
        <p:spPr bwMode="auto">
          <a:xfrm>
            <a:off x="15240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2" name="Line 10"/>
          <p:cNvSpPr>
            <a:spLocks noChangeShapeType="1"/>
          </p:cNvSpPr>
          <p:nvPr/>
        </p:nvSpPr>
        <p:spPr bwMode="auto">
          <a:xfrm>
            <a:off x="19812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3" name="Line 11"/>
          <p:cNvSpPr>
            <a:spLocks noChangeShapeType="1"/>
          </p:cNvSpPr>
          <p:nvPr/>
        </p:nvSpPr>
        <p:spPr bwMode="auto">
          <a:xfrm>
            <a:off x="24384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4" name="Line 12"/>
          <p:cNvSpPr>
            <a:spLocks noChangeShapeType="1"/>
          </p:cNvSpPr>
          <p:nvPr/>
        </p:nvSpPr>
        <p:spPr bwMode="auto">
          <a:xfrm>
            <a:off x="28956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5" name="Line 13"/>
          <p:cNvSpPr>
            <a:spLocks noChangeShapeType="1"/>
          </p:cNvSpPr>
          <p:nvPr/>
        </p:nvSpPr>
        <p:spPr bwMode="auto">
          <a:xfrm>
            <a:off x="33528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6" name="Line 14"/>
          <p:cNvSpPr>
            <a:spLocks noChangeShapeType="1"/>
          </p:cNvSpPr>
          <p:nvPr/>
        </p:nvSpPr>
        <p:spPr bwMode="auto">
          <a:xfrm>
            <a:off x="38100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7" name="Line 15"/>
          <p:cNvSpPr>
            <a:spLocks noChangeShapeType="1"/>
          </p:cNvSpPr>
          <p:nvPr/>
        </p:nvSpPr>
        <p:spPr bwMode="auto">
          <a:xfrm>
            <a:off x="42672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8" name="Line 16"/>
          <p:cNvSpPr>
            <a:spLocks noChangeShapeType="1"/>
          </p:cNvSpPr>
          <p:nvPr/>
        </p:nvSpPr>
        <p:spPr bwMode="auto">
          <a:xfrm>
            <a:off x="47244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9" name="Line 17"/>
          <p:cNvSpPr>
            <a:spLocks noChangeShapeType="1"/>
          </p:cNvSpPr>
          <p:nvPr/>
        </p:nvSpPr>
        <p:spPr bwMode="auto">
          <a:xfrm>
            <a:off x="51816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0" name="Line 18"/>
          <p:cNvSpPr>
            <a:spLocks noChangeShapeType="1"/>
          </p:cNvSpPr>
          <p:nvPr/>
        </p:nvSpPr>
        <p:spPr bwMode="auto">
          <a:xfrm>
            <a:off x="56388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1" name="Line 19"/>
          <p:cNvSpPr>
            <a:spLocks noChangeShapeType="1"/>
          </p:cNvSpPr>
          <p:nvPr/>
        </p:nvSpPr>
        <p:spPr bwMode="auto">
          <a:xfrm>
            <a:off x="60960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2" name="Line 20"/>
          <p:cNvSpPr>
            <a:spLocks noChangeShapeType="1"/>
          </p:cNvSpPr>
          <p:nvPr/>
        </p:nvSpPr>
        <p:spPr bwMode="auto">
          <a:xfrm>
            <a:off x="65532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3" name="Line 21"/>
          <p:cNvSpPr>
            <a:spLocks noChangeShapeType="1"/>
          </p:cNvSpPr>
          <p:nvPr/>
        </p:nvSpPr>
        <p:spPr bwMode="auto">
          <a:xfrm>
            <a:off x="73914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4" name="Line 22"/>
          <p:cNvSpPr>
            <a:spLocks noChangeShapeType="1"/>
          </p:cNvSpPr>
          <p:nvPr/>
        </p:nvSpPr>
        <p:spPr bwMode="auto">
          <a:xfrm>
            <a:off x="7010400" y="4495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75" name="Text Box 23"/>
          <p:cNvSpPr txBox="1">
            <a:spLocks noChangeArrowheads="1"/>
          </p:cNvSpPr>
          <p:nvPr/>
        </p:nvSpPr>
        <p:spPr bwMode="auto">
          <a:xfrm>
            <a:off x="1752600" y="47244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 b="1">
                <a:solidFill>
                  <a:srgbClr val="FC2C1C"/>
                </a:solidFill>
              </a:rPr>
              <a:t>25</a:t>
            </a:r>
          </a:p>
        </p:txBody>
      </p:sp>
      <p:sp>
        <p:nvSpPr>
          <p:cNvPr id="151576" name="Text Box 24"/>
          <p:cNvSpPr txBox="1">
            <a:spLocks noChangeArrowheads="1"/>
          </p:cNvSpPr>
          <p:nvPr/>
        </p:nvSpPr>
        <p:spPr bwMode="auto">
          <a:xfrm>
            <a:off x="6324600" y="48006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/>
              <a:t>35</a:t>
            </a:r>
          </a:p>
        </p:txBody>
      </p:sp>
      <p:sp>
        <p:nvSpPr>
          <p:cNvPr id="151577" name="Text Box 25"/>
          <p:cNvSpPr txBox="1">
            <a:spLocks noChangeArrowheads="1"/>
          </p:cNvSpPr>
          <p:nvPr/>
        </p:nvSpPr>
        <p:spPr bwMode="auto">
          <a:xfrm>
            <a:off x="4038600" y="48006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/>
              <a:t>30</a:t>
            </a:r>
          </a:p>
        </p:txBody>
      </p:sp>
      <p:sp>
        <p:nvSpPr>
          <p:cNvPr id="151578" name="Text Box 26"/>
          <p:cNvSpPr txBox="1">
            <a:spLocks noChangeArrowheads="1"/>
          </p:cNvSpPr>
          <p:nvPr/>
        </p:nvSpPr>
        <p:spPr bwMode="auto">
          <a:xfrm>
            <a:off x="2590800" y="5233988"/>
            <a:ext cx="635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3200" b="1">
                <a:solidFill>
                  <a:srgbClr val="FC2C1C"/>
                </a:solidFill>
              </a:rPr>
              <a:t>27</a:t>
            </a:r>
          </a:p>
        </p:txBody>
      </p:sp>
      <p:sp>
        <p:nvSpPr>
          <p:cNvPr id="151579" name="Line 27"/>
          <p:cNvSpPr>
            <a:spLocks noChangeShapeType="1"/>
          </p:cNvSpPr>
          <p:nvPr/>
        </p:nvSpPr>
        <p:spPr bwMode="auto">
          <a:xfrm flipV="1">
            <a:off x="2895600" y="4876800"/>
            <a:ext cx="0" cy="381000"/>
          </a:xfrm>
          <a:prstGeom prst="line">
            <a:avLst/>
          </a:prstGeom>
          <a:noFill/>
          <a:ln w="28575">
            <a:solidFill>
              <a:srgbClr val="FC2C1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0" name="Text Box 28"/>
          <p:cNvSpPr txBox="1">
            <a:spLocks noChangeArrowheads="1"/>
          </p:cNvSpPr>
          <p:nvPr/>
        </p:nvSpPr>
        <p:spPr bwMode="auto">
          <a:xfrm>
            <a:off x="1752600" y="34290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3600" b="1">
                <a:solidFill>
                  <a:srgbClr val="3366FF"/>
                </a:solidFill>
              </a:rPr>
              <a:t>5</a:t>
            </a:r>
          </a:p>
        </p:txBody>
      </p:sp>
      <p:sp>
        <p:nvSpPr>
          <p:cNvPr id="151581" name="Text Box 29"/>
          <p:cNvSpPr txBox="1">
            <a:spLocks noChangeArrowheads="1"/>
          </p:cNvSpPr>
          <p:nvPr/>
        </p:nvSpPr>
        <p:spPr bwMode="auto">
          <a:xfrm>
            <a:off x="6781800" y="34290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3600" b="1">
                <a:solidFill>
                  <a:srgbClr val="3366FF"/>
                </a:solidFill>
              </a:rPr>
              <a:t>6</a:t>
            </a:r>
          </a:p>
        </p:txBody>
      </p:sp>
      <p:sp>
        <p:nvSpPr>
          <p:cNvPr id="151582" name="Line 30"/>
          <p:cNvSpPr>
            <a:spLocks noChangeShapeType="1"/>
          </p:cNvSpPr>
          <p:nvPr/>
        </p:nvSpPr>
        <p:spPr bwMode="auto">
          <a:xfrm>
            <a:off x="1981200" y="4038600"/>
            <a:ext cx="0" cy="3048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3" name="Line 31"/>
          <p:cNvSpPr>
            <a:spLocks noChangeShapeType="1"/>
          </p:cNvSpPr>
          <p:nvPr/>
        </p:nvSpPr>
        <p:spPr bwMode="auto">
          <a:xfrm>
            <a:off x="7010400" y="4038600"/>
            <a:ext cx="0" cy="3048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4" name="Line 32"/>
          <p:cNvSpPr>
            <a:spLocks noChangeShapeType="1"/>
          </p:cNvSpPr>
          <p:nvPr/>
        </p:nvSpPr>
        <p:spPr bwMode="auto">
          <a:xfrm>
            <a:off x="4495800" y="3657600"/>
            <a:ext cx="0" cy="762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5" name="Text Box 33"/>
          <p:cNvSpPr txBox="1">
            <a:spLocks noChangeArrowheads="1"/>
          </p:cNvSpPr>
          <p:nvPr/>
        </p:nvSpPr>
        <p:spPr bwMode="auto">
          <a:xfrm>
            <a:off x="4038600" y="3048000"/>
            <a:ext cx="99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3600" b="1">
                <a:solidFill>
                  <a:schemeClr val="hlink"/>
                </a:solidFill>
              </a:rPr>
              <a:t>half</a:t>
            </a:r>
          </a:p>
        </p:txBody>
      </p:sp>
      <p:sp>
        <p:nvSpPr>
          <p:cNvPr id="151586" name="Text Box 34"/>
          <p:cNvSpPr txBox="1">
            <a:spLocks noChangeArrowheads="1"/>
          </p:cNvSpPr>
          <p:nvPr/>
        </p:nvSpPr>
        <p:spPr bwMode="auto">
          <a:xfrm>
            <a:off x="3505200" y="5791200"/>
            <a:ext cx="4895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3600" b="1"/>
              <a:t>Estimate       27  =  5.2</a:t>
            </a:r>
          </a:p>
        </p:txBody>
      </p:sp>
      <p:sp>
        <p:nvSpPr>
          <p:cNvPr id="151587" name="Line 35"/>
          <p:cNvSpPr>
            <a:spLocks noChangeShapeType="1"/>
          </p:cNvSpPr>
          <p:nvPr/>
        </p:nvSpPr>
        <p:spPr bwMode="auto">
          <a:xfrm flipV="1">
            <a:off x="5791200" y="57912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8" name="Line 36"/>
          <p:cNvSpPr>
            <a:spLocks noChangeShapeType="1"/>
          </p:cNvSpPr>
          <p:nvPr/>
        </p:nvSpPr>
        <p:spPr bwMode="auto">
          <a:xfrm>
            <a:off x="5867400" y="57912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89" name="Line 37"/>
          <p:cNvSpPr>
            <a:spLocks noChangeShapeType="1"/>
          </p:cNvSpPr>
          <p:nvPr/>
        </p:nvSpPr>
        <p:spPr bwMode="auto">
          <a:xfrm flipH="1">
            <a:off x="6019800" y="57912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90" name="Line 38"/>
          <p:cNvSpPr>
            <a:spLocks noChangeShapeType="1"/>
          </p:cNvSpPr>
          <p:nvPr/>
        </p:nvSpPr>
        <p:spPr bwMode="auto">
          <a:xfrm>
            <a:off x="6096000" y="57912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91" name="Text Box 39"/>
          <p:cNvSpPr txBox="1">
            <a:spLocks noChangeArrowheads="1"/>
          </p:cNvSpPr>
          <p:nvPr/>
        </p:nvSpPr>
        <p:spPr bwMode="auto">
          <a:xfrm>
            <a:off x="6781800" y="480060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52" charset="-128"/>
              </a:defRPr>
            </a:lvl9pPr>
          </a:lstStyle>
          <a:p>
            <a:r>
              <a:rPr lang="en-US" sz="2400" b="1">
                <a:solidFill>
                  <a:srgbClr val="FC2C1C"/>
                </a:solidFill>
              </a:rPr>
              <a:t>36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1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1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5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51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51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5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51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5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5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5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5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5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5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5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5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0" grpId="0" animBg="1"/>
      <p:bldP spid="151561" grpId="0" animBg="1"/>
      <p:bldP spid="151562" grpId="0" animBg="1"/>
      <p:bldP spid="151563" grpId="0" animBg="1"/>
      <p:bldP spid="151564" grpId="0" animBg="1"/>
      <p:bldP spid="151565" grpId="0" animBg="1"/>
      <p:bldP spid="151566" grpId="0" animBg="1"/>
      <p:bldP spid="151567" grpId="0" animBg="1"/>
      <p:bldP spid="151568" grpId="0" animBg="1"/>
      <p:bldP spid="151569" grpId="0" animBg="1"/>
      <p:bldP spid="151570" grpId="0" animBg="1"/>
      <p:bldP spid="151571" grpId="0" animBg="1"/>
      <p:bldP spid="151572" grpId="0" animBg="1"/>
      <p:bldP spid="151573" grpId="0" animBg="1"/>
      <p:bldP spid="151574" grpId="0" animBg="1"/>
      <p:bldP spid="151575" grpId="0"/>
      <p:bldP spid="151576" grpId="0"/>
      <p:bldP spid="151577" grpId="0"/>
      <p:bldP spid="151578" grpId="0"/>
      <p:bldP spid="151579" grpId="0" animBg="1"/>
      <p:bldP spid="151580" grpId="0"/>
      <p:bldP spid="151581" grpId="0"/>
      <p:bldP spid="151582" grpId="0" animBg="1"/>
      <p:bldP spid="151583" grpId="0" animBg="1"/>
      <p:bldP spid="151584" grpId="0" animBg="1"/>
      <p:bldP spid="151585" grpId="0"/>
      <p:bldP spid="151586" grpId="0"/>
      <p:bldP spid="151587" grpId="0" animBg="1"/>
      <p:bldP spid="151588" grpId="0" animBg="1"/>
      <p:bldP spid="151589" grpId="0" animBg="1"/>
      <p:bldP spid="151590" grpId="0" animBg="1"/>
      <p:bldP spid="151591" grpId="0"/>
      <p:bldP spid="15159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 Estimating </a:t>
            </a:r>
            <a:br>
              <a:rPr lang="en-US" sz="4800" b="1" smtClean="0">
                <a:solidFill>
                  <a:schemeClr val="folHlink"/>
                </a:solidFill>
              </a:rPr>
            </a:br>
            <a:r>
              <a:rPr lang="en-US" sz="4800" b="1" smtClean="0">
                <a:solidFill>
                  <a:schemeClr val="folHlink"/>
                </a:solidFill>
              </a:rPr>
              <a:t>Square Roots</a:t>
            </a:r>
            <a:endParaRPr lang="en-US" sz="4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315200" cy="914400"/>
          </a:xfrm>
        </p:spPr>
        <p:txBody>
          <a:bodyPr/>
          <a:lstStyle/>
          <a:p>
            <a:pPr algn="r" eaLnBrk="1" hangingPunct="1"/>
            <a:r>
              <a:rPr lang="en-US" b="1" smtClean="0">
                <a:solidFill>
                  <a:schemeClr val="accent2"/>
                </a:solidFill>
              </a:rPr>
              <a:t>Example:       27</a:t>
            </a:r>
          </a:p>
          <a:p>
            <a:pPr algn="r" eaLnBrk="1" hangingPunct="1"/>
            <a:endParaRPr lang="en-US" b="1" smtClean="0">
              <a:solidFill>
                <a:schemeClr val="accent2"/>
              </a:solidFill>
            </a:endParaRP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V="1">
            <a:off x="7010400" y="22098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7086600" y="22098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H="1">
            <a:off x="7239000" y="22098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7315200" y="2209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62000" y="3733800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r>
              <a:rPr lang="en-US" sz="3200" b="1">
                <a:solidFill>
                  <a:schemeClr val="accent2"/>
                </a:solidFill>
                <a:latin typeface="Trebuchet MS" pitchFamily="34" charset="0"/>
              </a:rPr>
              <a:t>Estimate:       27    =   5.2</a:t>
            </a:r>
          </a:p>
          <a:p>
            <a:pPr marL="342900" indent="-342900" algn="ctr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endParaRPr lang="en-US" sz="3200" b="1">
              <a:solidFill>
                <a:schemeClr val="accent2"/>
              </a:solidFill>
              <a:latin typeface="Trebuchet MS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r>
              <a:rPr lang="en-US" sz="3200" b="1">
                <a:solidFill>
                  <a:srgbClr val="FC2C1C"/>
                </a:solidFill>
                <a:latin typeface="Trebuchet MS" pitchFamily="34" charset="0"/>
              </a:rPr>
              <a:t>Check: (5.2) (5.2) = 27.04</a:t>
            </a:r>
          </a:p>
          <a:p>
            <a:pPr marL="342900" indent="-342900" algn="r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endParaRPr lang="en-US" sz="3200" b="1">
              <a:solidFill>
                <a:srgbClr val="FC2C1C"/>
              </a:solidFill>
              <a:latin typeface="Trebuchet MS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4343400" y="37338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4419600" y="3733800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4572000" y="37338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4648200" y="3733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CLASSWORK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PAGE 302 – 1,3,6,8,9,11,13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PAGE 303 – 16,17,20,22,23,24,26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</a:rPr>
              <a:t>If finished</a:t>
            </a:r>
            <a:r>
              <a:rPr lang="en-US" smtClean="0"/>
              <a:t>: Complete page 50 to get ready for your test.</a:t>
            </a:r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b="1" smtClean="0">
                <a:solidFill>
                  <a:schemeClr val="folHlink"/>
                </a:solidFill>
              </a:rPr>
              <a:t>Square Numbers</a:t>
            </a:r>
            <a:endParaRPr lang="en-US" smtClean="0"/>
          </a:p>
        </p:txBody>
      </p:sp>
      <p:pic>
        <p:nvPicPr>
          <p:cNvPr id="4099" name="Picture 3" descr="mult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95400"/>
            <a:ext cx="5791200" cy="533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971800" y="2133600"/>
            <a:ext cx="609600" cy="533400"/>
          </a:xfrm>
          <a:prstGeom prst="rect">
            <a:avLst/>
          </a:prstGeom>
          <a:solidFill>
            <a:srgbClr val="00FFFF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581400" y="2667000"/>
            <a:ext cx="533400" cy="457200"/>
          </a:xfrm>
          <a:prstGeom prst="rect">
            <a:avLst/>
          </a:prstGeom>
          <a:solidFill>
            <a:srgbClr val="00FFFF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867400" y="4572000"/>
            <a:ext cx="533400" cy="457200"/>
          </a:xfrm>
          <a:prstGeom prst="rect">
            <a:avLst/>
          </a:prstGeom>
          <a:solidFill>
            <a:srgbClr val="00FFFF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400800" y="5029200"/>
            <a:ext cx="533400" cy="457200"/>
          </a:xfrm>
          <a:prstGeom prst="rect">
            <a:avLst/>
          </a:prstGeom>
          <a:solidFill>
            <a:srgbClr val="00FFFF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934200" y="5486400"/>
            <a:ext cx="609600" cy="457200"/>
          </a:xfrm>
          <a:prstGeom prst="rect">
            <a:avLst/>
          </a:prstGeom>
          <a:solidFill>
            <a:srgbClr val="00FFFF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7543800" y="5943600"/>
            <a:ext cx="533400" cy="457200"/>
          </a:xfrm>
          <a:prstGeom prst="rect">
            <a:avLst/>
          </a:prstGeom>
          <a:solidFill>
            <a:srgbClr val="00FFFF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114800" y="3124200"/>
            <a:ext cx="609600" cy="457200"/>
          </a:xfrm>
          <a:prstGeom prst="rect">
            <a:avLst/>
          </a:prstGeom>
          <a:solidFill>
            <a:srgbClr val="00FFFF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724400" y="3581400"/>
            <a:ext cx="533400" cy="457200"/>
          </a:xfrm>
          <a:prstGeom prst="rect">
            <a:avLst/>
          </a:prstGeom>
          <a:solidFill>
            <a:srgbClr val="00FFFF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5257800" y="4038600"/>
            <a:ext cx="533400" cy="533400"/>
          </a:xfrm>
          <a:prstGeom prst="rect">
            <a:avLst/>
          </a:prstGeom>
          <a:solidFill>
            <a:srgbClr val="00FFFF">
              <a:alpha val="3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Square Numbers</a:t>
            </a:r>
            <a:br>
              <a:rPr lang="en-US" sz="4800" b="1" smtClean="0">
                <a:solidFill>
                  <a:schemeClr val="folHlink"/>
                </a:solidFill>
              </a:rPr>
            </a:br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3276600" cy="4724400"/>
          </a:xfrm>
          <a:noFill/>
        </p:spPr>
        <p:txBody>
          <a:bodyPr/>
          <a:lstStyle/>
          <a:p>
            <a:pPr eaLnBrk="1" hangingPunct="1"/>
            <a:r>
              <a:rPr lang="en-US" sz="3600" b="1" smtClean="0"/>
              <a:t> 1 x 1 = </a:t>
            </a:r>
            <a:r>
              <a:rPr lang="en-US" sz="3600" b="1" smtClean="0">
                <a:solidFill>
                  <a:srgbClr val="FC2C1C"/>
                </a:solidFill>
              </a:rPr>
              <a:t>1</a:t>
            </a:r>
          </a:p>
          <a:p>
            <a:pPr eaLnBrk="1" hangingPunct="1"/>
            <a:r>
              <a:rPr lang="en-US" sz="3600" b="1" smtClean="0"/>
              <a:t> 2 x 2 = </a:t>
            </a:r>
            <a:r>
              <a:rPr lang="en-US" sz="3600" b="1" smtClean="0">
                <a:solidFill>
                  <a:srgbClr val="FC2C1C"/>
                </a:solidFill>
              </a:rPr>
              <a:t>4</a:t>
            </a:r>
          </a:p>
          <a:p>
            <a:pPr eaLnBrk="1" hangingPunct="1"/>
            <a:r>
              <a:rPr lang="en-US" sz="3600" b="1" smtClean="0"/>
              <a:t> 3 x 3 = </a:t>
            </a:r>
            <a:r>
              <a:rPr lang="en-US" sz="3600" b="1" smtClean="0">
                <a:solidFill>
                  <a:srgbClr val="FC2C1C"/>
                </a:solidFill>
              </a:rPr>
              <a:t>9</a:t>
            </a:r>
          </a:p>
          <a:p>
            <a:pPr eaLnBrk="1" hangingPunct="1"/>
            <a:r>
              <a:rPr lang="en-US" sz="3600" b="1" smtClean="0"/>
              <a:t> 4 x 4 = </a:t>
            </a:r>
            <a:r>
              <a:rPr lang="en-US" sz="3600" b="1" smtClean="0">
                <a:solidFill>
                  <a:srgbClr val="FC2C1C"/>
                </a:solidFill>
              </a:rPr>
              <a:t>16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Square Numbers</a:t>
            </a:r>
            <a:br>
              <a:rPr lang="en-US" sz="4800" b="1" smtClean="0">
                <a:solidFill>
                  <a:schemeClr val="folHlink"/>
                </a:solidFill>
              </a:rPr>
            </a:br>
            <a:endParaRPr 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6477000" cy="4724400"/>
          </a:xfrm>
          <a:noFill/>
        </p:spPr>
        <p:txBody>
          <a:bodyPr/>
          <a:lstStyle/>
          <a:p>
            <a:pPr eaLnBrk="1" hangingPunct="1"/>
            <a:r>
              <a:rPr lang="en-US" sz="3600" b="1" smtClean="0"/>
              <a:t> 1 x 1 = </a:t>
            </a:r>
            <a:r>
              <a:rPr lang="en-US" sz="3600" b="1" smtClean="0">
                <a:solidFill>
                  <a:srgbClr val="FC2C1C"/>
                </a:solidFill>
              </a:rPr>
              <a:t>1</a:t>
            </a:r>
          </a:p>
          <a:p>
            <a:pPr eaLnBrk="1" hangingPunct="1"/>
            <a:r>
              <a:rPr lang="en-US" sz="3600" b="1" smtClean="0"/>
              <a:t> 2 x 2 = </a:t>
            </a:r>
            <a:r>
              <a:rPr lang="en-US" sz="3600" b="1" smtClean="0">
                <a:solidFill>
                  <a:srgbClr val="FC2C1C"/>
                </a:solidFill>
              </a:rPr>
              <a:t>4</a:t>
            </a:r>
          </a:p>
          <a:p>
            <a:pPr eaLnBrk="1" hangingPunct="1"/>
            <a:r>
              <a:rPr lang="en-US" sz="3600" b="1" smtClean="0"/>
              <a:t> 3 x 3 = </a:t>
            </a:r>
            <a:r>
              <a:rPr lang="en-US" sz="3600" b="1" smtClean="0">
                <a:solidFill>
                  <a:srgbClr val="FC2C1C"/>
                </a:solidFill>
              </a:rPr>
              <a:t>9</a:t>
            </a:r>
          </a:p>
          <a:p>
            <a:pPr eaLnBrk="1" hangingPunct="1"/>
            <a:r>
              <a:rPr lang="en-US" sz="3600" b="1" smtClean="0"/>
              <a:t> 4 x 4 = </a:t>
            </a:r>
            <a:r>
              <a:rPr lang="en-US" sz="3600" b="1" smtClean="0">
                <a:solidFill>
                  <a:srgbClr val="FC2C1C"/>
                </a:solidFill>
              </a:rPr>
              <a:t>16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i="1" smtClean="0">
                <a:solidFill>
                  <a:schemeClr val="folHlink"/>
                </a:solidFill>
              </a:rPr>
              <a:t>Activity: </a:t>
            </a:r>
            <a:r>
              <a:rPr lang="en-US" sz="3600" b="1" i="1" smtClean="0">
                <a:solidFill>
                  <a:srgbClr val="3366FF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i="1" smtClean="0">
                <a:solidFill>
                  <a:srgbClr val="3366FF"/>
                </a:solidFill>
              </a:rPr>
              <a:t>Calculate the perfect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i="1" smtClean="0">
                <a:solidFill>
                  <a:srgbClr val="3366FF"/>
                </a:solidFill>
              </a:rPr>
              <a:t>squares up to 15</a:t>
            </a:r>
            <a:r>
              <a:rPr lang="en-US" sz="3600" b="1" i="1" baseline="30000" smtClean="0">
                <a:solidFill>
                  <a:srgbClr val="3366FF"/>
                </a:solidFill>
              </a:rPr>
              <a:t>2</a:t>
            </a:r>
            <a:r>
              <a:rPr lang="en-US" sz="3600" b="1" i="1" smtClean="0">
                <a:solidFill>
                  <a:srgbClr val="3366FF"/>
                </a:solidFill>
              </a:rPr>
              <a:t>…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524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folHlink"/>
                </a:solidFill>
              </a:rPr>
              <a:t>Square Numbers</a:t>
            </a:r>
            <a:br>
              <a:rPr lang="en-US" sz="4800" b="1" smtClean="0">
                <a:solidFill>
                  <a:schemeClr val="folHlink"/>
                </a:solidFill>
              </a:rPr>
            </a:br>
            <a:endParaRPr lang="en-US" sz="4000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3429000" cy="5257800"/>
          </a:xfrm>
          <a:noFill/>
        </p:spPr>
        <p:txBody>
          <a:bodyPr/>
          <a:lstStyle/>
          <a:p>
            <a:pPr eaLnBrk="1" hangingPunct="1"/>
            <a:r>
              <a:rPr lang="en-US" sz="3600" b="1" smtClean="0"/>
              <a:t> 1 x 1 = </a:t>
            </a:r>
            <a:r>
              <a:rPr lang="en-US" sz="3600" b="1" smtClean="0">
                <a:solidFill>
                  <a:srgbClr val="FC2C1C"/>
                </a:solidFill>
              </a:rPr>
              <a:t>1</a:t>
            </a:r>
          </a:p>
          <a:p>
            <a:pPr eaLnBrk="1" hangingPunct="1"/>
            <a:r>
              <a:rPr lang="en-US" sz="3600" b="1" smtClean="0"/>
              <a:t> 2 x 2 = </a:t>
            </a:r>
            <a:r>
              <a:rPr lang="en-US" sz="3600" b="1" smtClean="0">
                <a:solidFill>
                  <a:srgbClr val="FC2C1C"/>
                </a:solidFill>
              </a:rPr>
              <a:t>4</a:t>
            </a:r>
          </a:p>
          <a:p>
            <a:pPr eaLnBrk="1" hangingPunct="1"/>
            <a:r>
              <a:rPr lang="en-US" sz="3600" b="1" smtClean="0"/>
              <a:t> 3 x 3 = </a:t>
            </a:r>
            <a:r>
              <a:rPr lang="en-US" sz="3600" b="1" smtClean="0">
                <a:solidFill>
                  <a:srgbClr val="FC2C1C"/>
                </a:solidFill>
              </a:rPr>
              <a:t>9</a:t>
            </a:r>
          </a:p>
          <a:p>
            <a:pPr eaLnBrk="1" hangingPunct="1"/>
            <a:r>
              <a:rPr lang="en-US" sz="3600" b="1" smtClean="0"/>
              <a:t> 4 x 4 = </a:t>
            </a:r>
            <a:r>
              <a:rPr lang="en-US" sz="3600" b="1" smtClean="0">
                <a:solidFill>
                  <a:srgbClr val="FC2C1C"/>
                </a:solidFill>
              </a:rPr>
              <a:t>16</a:t>
            </a:r>
          </a:p>
          <a:p>
            <a:pPr eaLnBrk="1" hangingPunct="1"/>
            <a:r>
              <a:rPr lang="en-US" sz="3600" b="1" smtClean="0">
                <a:solidFill>
                  <a:srgbClr val="FC2C1C"/>
                </a:solidFill>
              </a:rPr>
              <a:t> </a:t>
            </a:r>
            <a:r>
              <a:rPr lang="en-US" sz="3600" b="1" smtClean="0"/>
              <a:t>5 x 5 = </a:t>
            </a:r>
            <a:r>
              <a:rPr lang="en-US" sz="3600" b="1" smtClean="0">
                <a:solidFill>
                  <a:srgbClr val="FC2C1C"/>
                </a:solidFill>
              </a:rPr>
              <a:t>25</a:t>
            </a:r>
          </a:p>
          <a:p>
            <a:pPr eaLnBrk="1" hangingPunct="1"/>
            <a:r>
              <a:rPr lang="en-US" sz="3600" b="1" smtClean="0">
                <a:solidFill>
                  <a:srgbClr val="FC2C1C"/>
                </a:solidFill>
              </a:rPr>
              <a:t> </a:t>
            </a:r>
            <a:r>
              <a:rPr lang="en-US" sz="3600" b="1" smtClean="0"/>
              <a:t>6 x 6 = </a:t>
            </a:r>
            <a:r>
              <a:rPr lang="en-US" sz="3600" b="1" smtClean="0">
                <a:solidFill>
                  <a:srgbClr val="FC2C1C"/>
                </a:solidFill>
              </a:rPr>
              <a:t>36</a:t>
            </a:r>
          </a:p>
          <a:p>
            <a:pPr eaLnBrk="1" hangingPunct="1"/>
            <a:r>
              <a:rPr lang="en-US" sz="3600" b="1" smtClean="0">
                <a:solidFill>
                  <a:srgbClr val="FC2C1C"/>
                </a:solidFill>
              </a:rPr>
              <a:t> </a:t>
            </a:r>
            <a:r>
              <a:rPr lang="en-US" sz="3600" b="1" smtClean="0"/>
              <a:t>7 x 7 = </a:t>
            </a:r>
            <a:r>
              <a:rPr lang="en-US" sz="3600" b="1" smtClean="0">
                <a:solidFill>
                  <a:srgbClr val="FC2C1C"/>
                </a:solidFill>
              </a:rPr>
              <a:t>49</a:t>
            </a:r>
          </a:p>
          <a:p>
            <a:pPr eaLnBrk="1" hangingPunct="1"/>
            <a:r>
              <a:rPr lang="en-US" sz="3600" b="1" smtClean="0">
                <a:solidFill>
                  <a:srgbClr val="FC2C1C"/>
                </a:solidFill>
              </a:rPr>
              <a:t> </a:t>
            </a:r>
            <a:r>
              <a:rPr lang="en-US" sz="3600" b="1" smtClean="0"/>
              <a:t>8 x 8 = </a:t>
            </a:r>
            <a:r>
              <a:rPr lang="en-US" sz="3600" b="1" smtClean="0">
                <a:solidFill>
                  <a:srgbClr val="FC2C1C"/>
                </a:solidFill>
              </a:rPr>
              <a:t>64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5257800" y="1600200"/>
            <a:ext cx="3733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r>
              <a:rPr lang="en-US" sz="3600" b="1">
                <a:latin typeface="Trebuchet MS" pitchFamily="34" charset="0"/>
              </a:rPr>
              <a:t> 9 x 9 = </a:t>
            </a: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81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r>
              <a:rPr lang="en-US" sz="3600" b="1">
                <a:latin typeface="Trebuchet MS" pitchFamily="34" charset="0"/>
              </a:rPr>
              <a:t> 10 x 10 = </a:t>
            </a: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100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r>
              <a:rPr lang="en-US" sz="3600" b="1">
                <a:latin typeface="Trebuchet MS" pitchFamily="34" charset="0"/>
              </a:rPr>
              <a:t> 11 x 11 = </a:t>
            </a: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121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r>
              <a:rPr lang="en-US" sz="3600" b="1">
                <a:latin typeface="Trebuchet MS" pitchFamily="34" charset="0"/>
              </a:rPr>
              <a:t> 12 x 12 = </a:t>
            </a: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144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 </a:t>
            </a:r>
            <a:r>
              <a:rPr lang="en-US" sz="3600" b="1">
                <a:latin typeface="Trebuchet MS" pitchFamily="34" charset="0"/>
              </a:rPr>
              <a:t>13 x 13 = </a:t>
            </a: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169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 </a:t>
            </a:r>
            <a:r>
              <a:rPr lang="en-US" sz="3600" b="1">
                <a:latin typeface="Trebuchet MS" pitchFamily="34" charset="0"/>
              </a:rPr>
              <a:t>14 x 14 = </a:t>
            </a: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196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"/>
            </a:pP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 </a:t>
            </a:r>
            <a:r>
              <a:rPr lang="en-US" sz="3600" b="1">
                <a:latin typeface="Trebuchet MS" pitchFamily="34" charset="0"/>
              </a:rPr>
              <a:t>15 x 15 = </a:t>
            </a:r>
            <a:r>
              <a:rPr lang="en-US" sz="3600" b="1">
                <a:solidFill>
                  <a:srgbClr val="FC2C1C"/>
                </a:solidFill>
                <a:latin typeface="Trebuchet MS" pitchFamily="34" charset="0"/>
              </a:rPr>
              <a:t>225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8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8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85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085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  <p:bldP spid="1085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752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folHlink"/>
                </a:solidFill>
              </a:rPr>
              <a:t>Activity: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Identify the following numbers as perfect squares or not.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/>
              <a:t>16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/>
              <a:t>15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/>
              <a:t>146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/>
              <a:t>300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/>
              <a:t>324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/>
              <a:t>729</a:t>
            </a:r>
          </a:p>
          <a:p>
            <a:pPr marL="660400" indent="-660400" eaLnBrk="1" hangingPunct="1">
              <a:buFont typeface="Wingdings" pitchFamily="2" charset="2"/>
              <a:buAutoNum type="romanLcPeriod"/>
            </a:pPr>
            <a:endParaRPr lang="en-US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752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folHlink"/>
                </a:solidFill>
              </a:rPr>
              <a:t>Activity: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Identify the following numbers as perfect squares or not.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>
                <a:solidFill>
                  <a:srgbClr val="FC2C1C"/>
                </a:solidFill>
              </a:rPr>
              <a:t>16 = 4 x 4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/>
              <a:t>15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/>
              <a:t>146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/>
              <a:t>300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>
                <a:solidFill>
                  <a:srgbClr val="FC2C1C"/>
                </a:solidFill>
              </a:rPr>
              <a:t>324 = 18 x 18</a:t>
            </a:r>
          </a:p>
          <a:p>
            <a:pPr marL="660400" indent="-660400" algn="ctr" eaLnBrk="1" hangingPunct="1">
              <a:buFont typeface="Wingdings" pitchFamily="2" charset="2"/>
              <a:buAutoNum type="romanLcPeriod"/>
            </a:pPr>
            <a:r>
              <a:rPr lang="en-US" b="1" smtClean="0">
                <a:solidFill>
                  <a:srgbClr val="FC2C1C"/>
                </a:solidFill>
              </a:rPr>
              <a:t>729 = 27 x 27</a:t>
            </a:r>
          </a:p>
          <a:p>
            <a:pPr marL="660400" indent="-660400" eaLnBrk="1" hangingPunct="1">
              <a:buFont typeface="Wingdings" pitchFamily="2" charset="2"/>
              <a:buAutoNum type="romanLcPeriod"/>
            </a:pPr>
            <a:endParaRPr lang="en-US" b="1" smtClean="0">
              <a:solidFill>
                <a:srgbClr val="FC2C1C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286000"/>
            <a:ext cx="5562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C2C1C"/>
                </a:solidFill>
              </a:rPr>
              <a:t>Squares &amp; </a:t>
            </a:r>
            <a:br>
              <a:rPr lang="en-US" b="1" smtClean="0">
                <a:solidFill>
                  <a:srgbClr val="FC2C1C"/>
                </a:solidFill>
              </a:rPr>
            </a:br>
            <a:r>
              <a:rPr lang="en-US" b="1" smtClean="0">
                <a:solidFill>
                  <a:srgbClr val="FC2C1C"/>
                </a:solidFill>
              </a:rPr>
              <a:t>Square Roots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Square Root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here">
  <a:themeElements>
    <a:clrScheme name="Spher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66"/>
      </a:accent1>
      <a:accent2>
        <a:srgbClr val="004080"/>
      </a:accent2>
      <a:accent3>
        <a:srgbClr val="FFFFFF"/>
      </a:accent3>
      <a:accent4>
        <a:srgbClr val="000000"/>
      </a:accent4>
      <a:accent5>
        <a:srgbClr val="FFFFB8"/>
      </a:accent5>
      <a:accent6>
        <a:srgbClr val="003973"/>
      </a:accent6>
      <a:hlink>
        <a:srgbClr val="008040"/>
      </a:hlink>
      <a:folHlink>
        <a:srgbClr val="800000"/>
      </a:folHlink>
    </a:clrScheme>
    <a:fontScheme name="Sphere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phe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her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66"/>
        </a:accent1>
        <a:accent2>
          <a:srgbClr val="004080"/>
        </a:accent2>
        <a:accent3>
          <a:srgbClr val="FFFFFF"/>
        </a:accent3>
        <a:accent4>
          <a:srgbClr val="000000"/>
        </a:accent4>
        <a:accent5>
          <a:srgbClr val="FFFFB8"/>
        </a:accent5>
        <a:accent6>
          <a:srgbClr val="003973"/>
        </a:accent6>
        <a:hlink>
          <a:srgbClr val="00804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636</Words>
  <Application>Microsoft Office PowerPoint</Application>
  <PresentationFormat>On-screen Show (4:3)</PresentationFormat>
  <Paragraphs>171</Paragraphs>
  <Slides>28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ＭＳ Ｐゴシック</vt:lpstr>
      <vt:lpstr>Trebuchet MS</vt:lpstr>
      <vt:lpstr>Wingdings</vt:lpstr>
      <vt:lpstr>Sphere</vt:lpstr>
      <vt:lpstr>Squares &amp; Square Roots</vt:lpstr>
      <vt:lpstr>Square Number</vt:lpstr>
      <vt:lpstr>Square Numbers</vt:lpstr>
      <vt:lpstr>Square Numbers </vt:lpstr>
      <vt:lpstr>Square Numbers </vt:lpstr>
      <vt:lpstr>Square Numbers </vt:lpstr>
      <vt:lpstr>Activity: Identify the following numbers as perfect squares or not.</vt:lpstr>
      <vt:lpstr>Activity: Identify the following numbers as perfect squares or not.</vt:lpstr>
      <vt:lpstr>Squares &amp;  Square Roots</vt:lpstr>
      <vt:lpstr>Square Numbers</vt:lpstr>
      <vt:lpstr>Square Numbers</vt:lpstr>
      <vt:lpstr>Square Root</vt:lpstr>
      <vt:lpstr>Finding Square Roots </vt:lpstr>
      <vt:lpstr>Finding Square Roots </vt:lpstr>
      <vt:lpstr>Finding Square Roots </vt:lpstr>
      <vt:lpstr>Squares &amp;  Square Roots</vt:lpstr>
      <vt:lpstr> Estimating  Square Roots</vt:lpstr>
      <vt:lpstr> Estimating  Square Roots</vt:lpstr>
      <vt:lpstr> Estimating  Square Roots</vt:lpstr>
      <vt:lpstr> Estimating  Square Roots</vt:lpstr>
      <vt:lpstr> Estimating  Square Roots</vt:lpstr>
      <vt:lpstr> Estimating  Square Roots</vt:lpstr>
      <vt:lpstr> Estimating  Square Roots</vt:lpstr>
      <vt:lpstr> Estimating  Square Roots</vt:lpstr>
      <vt:lpstr> Estimating  Square Roots</vt:lpstr>
      <vt:lpstr> Estimating  Square Roots</vt:lpstr>
      <vt:lpstr> Estimating  Square Roots</vt:lpstr>
      <vt:lpstr>CLASSWORK</vt:lpstr>
    </vt:vector>
  </TitlesOfParts>
  <Company>nbdoe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Squares &amp; Square Roots</dc:title>
  <dc:creator>nbdoe</dc:creator>
  <cp:lastModifiedBy>Teacher E-Solutions</cp:lastModifiedBy>
  <cp:revision>5</cp:revision>
  <dcterms:created xsi:type="dcterms:W3CDTF">2006-09-20T21:51:18Z</dcterms:created>
  <dcterms:modified xsi:type="dcterms:W3CDTF">2019-01-18T17:02:26Z</dcterms:modified>
</cp:coreProperties>
</file>