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5"/>
  </p:handoutMasterIdLst>
  <p:sldIdLst>
    <p:sldId id="256" r:id="rId2"/>
    <p:sldId id="257" r:id="rId3"/>
    <p:sldId id="258" r:id="rId4"/>
    <p:sldId id="267" r:id="rId5"/>
    <p:sldId id="268" r:id="rId6"/>
    <p:sldId id="269" r:id="rId7"/>
    <p:sldId id="270" r:id="rId8"/>
    <p:sldId id="259" r:id="rId9"/>
    <p:sldId id="271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1" r:id="rId18"/>
    <p:sldId id="282" r:id="rId19"/>
    <p:sldId id="283" r:id="rId20"/>
    <p:sldId id="285" r:id="rId21"/>
    <p:sldId id="280" r:id="rId22"/>
    <p:sldId id="287" r:id="rId23"/>
    <p:sldId id="288" r:id="rId2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FF3300"/>
    <a:srgbClr val="99FF99"/>
    <a:srgbClr val="33CC33"/>
    <a:srgbClr val="FF9966"/>
    <a:srgbClr val="00CC00"/>
    <a:srgbClr val="DDDDDD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700" autoAdjust="0"/>
  </p:normalViewPr>
  <p:slideViewPr>
    <p:cSldViewPr>
      <p:cViewPr>
        <p:scale>
          <a:sx n="77" d="100"/>
          <a:sy n="77" d="100"/>
        </p:scale>
        <p:origin x="-58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46" tIns="47822" rIns="95646" bIns="47822" numCol="1" anchor="t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46" tIns="47822" rIns="95646" bIns="47822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46" tIns="47822" rIns="95646" bIns="47822" numCol="1" anchor="b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46" tIns="47822" rIns="95646" bIns="47822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2379AA9-6984-48FF-9930-DCE448B40D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41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781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263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113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1489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853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49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95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018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437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354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131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327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34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1412875"/>
          </a:xfrm>
          <a:prstGeom prst="rect">
            <a:avLst/>
          </a:pr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8313" y="6245225"/>
            <a:ext cx="55514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mic Sans MS" pitchFamily="66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mic Sans MS" pitchFamily="66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mic Sans MS" pitchFamily="66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mic Sans MS" pitchFamily="66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mic Sans MS" pitchFamily="66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mic Sans MS" pitchFamily="66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mic Sans MS" pitchFamily="66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mic Sans MS" pitchFamily="66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Simultaneous Equations</a:t>
            </a:r>
            <a:endParaRPr lang="en-US" smtClean="0"/>
          </a:p>
        </p:txBody>
      </p:sp>
      <p:sp>
        <p:nvSpPr>
          <p:cNvPr id="15363" name="WordArt 14"/>
          <p:cNvSpPr>
            <a:spLocks noChangeArrowheads="1" noChangeShapeType="1" noTextEdit="1"/>
          </p:cNvSpPr>
          <p:nvPr/>
        </p:nvSpPr>
        <p:spPr bwMode="auto">
          <a:xfrm>
            <a:off x="2124075" y="1916113"/>
            <a:ext cx="4803775" cy="2085975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Comic Sans MS"/>
              </a:rPr>
              <a:t>2x + 3y = 12</a:t>
            </a:r>
          </a:p>
        </p:txBody>
      </p:sp>
      <p:sp>
        <p:nvSpPr>
          <p:cNvPr id="15364" name="WordArt 15"/>
          <p:cNvSpPr>
            <a:spLocks noChangeArrowheads="1" noChangeShapeType="1" noTextEdit="1"/>
          </p:cNvSpPr>
          <p:nvPr/>
        </p:nvSpPr>
        <p:spPr bwMode="auto">
          <a:xfrm>
            <a:off x="2627313" y="3716338"/>
            <a:ext cx="3651250" cy="2085975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0066"/>
                    </a:gs>
                    <a:gs pos="100000">
                      <a:srgbClr val="FF9966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Comic Sans MS"/>
              </a:rPr>
              <a:t>x + y = 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smtClean="0"/>
              <a:t>1. Do a table of values for each equation:</a:t>
            </a:r>
            <a:endParaRPr lang="en-US" sz="40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11188" y="1600200"/>
            <a:ext cx="8075612" cy="8921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3600" smtClean="0"/>
              <a:t>y = 3 -x</a:t>
            </a:r>
          </a:p>
        </p:txBody>
      </p:sp>
      <p:graphicFrame>
        <p:nvGraphicFramePr>
          <p:cNvPr id="30871" name="Group 151"/>
          <p:cNvGraphicFramePr>
            <a:graphicFrameLocks noGrp="1"/>
          </p:cNvGraphicFramePr>
          <p:nvPr>
            <p:ph type="tbl" idx="1"/>
          </p:nvPr>
        </p:nvGraphicFramePr>
        <p:xfrm>
          <a:off x="468313" y="4292600"/>
          <a:ext cx="8147050" cy="1252538"/>
        </p:xfrm>
        <a:graphic>
          <a:graphicData uri="http://schemas.openxmlformats.org/drawingml/2006/table">
            <a:tbl>
              <a:tblPr/>
              <a:tblGrid>
                <a:gridCol w="1019175"/>
                <a:gridCol w="1017587"/>
                <a:gridCol w="1019175"/>
                <a:gridCol w="1017588"/>
                <a:gridCol w="1019175"/>
                <a:gridCol w="1017587"/>
                <a:gridCol w="1019175"/>
                <a:gridCol w="1017588"/>
              </a:tblGrid>
              <a:tr h="627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X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-3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-2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-1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1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y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3.5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2.5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1.5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1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0.5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962" name="Group 242"/>
          <p:cNvGraphicFramePr>
            <a:graphicFrameLocks noGrp="1"/>
          </p:cNvGraphicFramePr>
          <p:nvPr/>
        </p:nvGraphicFramePr>
        <p:xfrm>
          <a:off x="468313" y="2205038"/>
          <a:ext cx="8147050" cy="1252537"/>
        </p:xfrm>
        <a:graphic>
          <a:graphicData uri="http://schemas.openxmlformats.org/drawingml/2006/table">
            <a:tbl>
              <a:tblPr/>
              <a:tblGrid>
                <a:gridCol w="1019175"/>
                <a:gridCol w="1017587"/>
                <a:gridCol w="1019175"/>
                <a:gridCol w="1017588"/>
                <a:gridCol w="1019175"/>
                <a:gridCol w="1017587"/>
                <a:gridCol w="1019175"/>
                <a:gridCol w="1017588"/>
              </a:tblGrid>
              <a:tr h="6270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X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-3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-2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-1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1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y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6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1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4626" name="Rectangle 267"/>
          <p:cNvSpPr>
            <a:spLocks noChangeArrowheads="1"/>
          </p:cNvSpPr>
          <p:nvPr/>
        </p:nvSpPr>
        <p:spPr bwMode="auto">
          <a:xfrm>
            <a:off x="468313" y="3716338"/>
            <a:ext cx="8075612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GB" sz="3600"/>
              <a:t>x + 2y = 4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GB" sz="36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2. Draw the two graphs:</a:t>
            </a:r>
            <a:endParaRPr lang="en-US" smtClean="0"/>
          </a:p>
        </p:txBody>
      </p:sp>
      <p:graphicFrame>
        <p:nvGraphicFramePr>
          <p:cNvPr id="25603" name="Object 57"/>
          <p:cNvGraphicFramePr>
            <a:graphicFrameLocks noChangeAspect="1"/>
          </p:cNvGraphicFramePr>
          <p:nvPr>
            <p:ph idx="1"/>
          </p:nvPr>
        </p:nvGraphicFramePr>
        <p:xfrm>
          <a:off x="1023938" y="1600200"/>
          <a:ext cx="7096125" cy="452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4" name="Chart" r:id="rId3" imgW="7096049" imgH="4524451" progId="Excel.Chart.8">
                  <p:embed/>
                </p:oleObj>
              </mc:Choice>
              <mc:Fallback>
                <p:oleObj name="Chart" r:id="rId3" imgW="7096049" imgH="4524451" progId="Excel.Chart.8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3938" y="1600200"/>
                        <a:ext cx="7096125" cy="452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3. Write down the x and y values where the graphs cross</a:t>
            </a:r>
            <a:r>
              <a:rPr lang="en-GB" sz="4000" smtClean="0"/>
              <a:t> :</a:t>
            </a:r>
            <a:endParaRPr lang="en-US" sz="4000" smtClean="0"/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>
            <p:ph idx="1"/>
          </p:nvPr>
        </p:nvGraphicFramePr>
        <p:xfrm>
          <a:off x="1023938" y="1600200"/>
          <a:ext cx="7096125" cy="452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1" name="Chart" r:id="rId3" imgW="7096049" imgH="4524451" progId="Excel.Chart.8">
                  <p:embed/>
                </p:oleObj>
              </mc:Choice>
              <mc:Fallback>
                <p:oleObj name="Chart" r:id="rId3" imgW="7096049" imgH="4524451" progId="Excel.Char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3938" y="1600200"/>
                        <a:ext cx="7096125" cy="452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894" name="Group 6"/>
          <p:cNvGrpSpPr>
            <a:grpSpLocks/>
          </p:cNvGrpSpPr>
          <p:nvPr/>
        </p:nvGrpSpPr>
        <p:grpSpPr bwMode="auto">
          <a:xfrm>
            <a:off x="5508625" y="1844675"/>
            <a:ext cx="3240088" cy="2592388"/>
            <a:chOff x="3470" y="1162"/>
            <a:chExt cx="2041" cy="1633"/>
          </a:xfrm>
        </p:grpSpPr>
        <p:sp>
          <p:nvSpPr>
            <p:cNvPr id="26629" name="Line 4"/>
            <p:cNvSpPr>
              <a:spLocks noChangeShapeType="1"/>
            </p:cNvSpPr>
            <p:nvPr/>
          </p:nvSpPr>
          <p:spPr bwMode="auto">
            <a:xfrm flipV="1">
              <a:off x="4332" y="2115"/>
              <a:ext cx="272" cy="680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0" name="Text Box 5"/>
            <p:cNvSpPr txBox="1">
              <a:spLocks noChangeArrowheads="1"/>
            </p:cNvSpPr>
            <p:nvPr/>
          </p:nvSpPr>
          <p:spPr bwMode="auto">
            <a:xfrm>
              <a:off x="3470" y="1162"/>
              <a:ext cx="2041" cy="1027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/>
                <a:t>The lines cross where x = 2 and y =1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smtClean="0"/>
              <a:t>Solving simultaneous equations algebraically</a:t>
            </a:r>
            <a:endParaRPr lang="en-US" sz="400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68313" y="1600200"/>
            <a:ext cx="8218487" cy="1397000"/>
          </a:xfrm>
        </p:spPr>
        <p:txBody>
          <a:bodyPr/>
          <a:lstStyle/>
          <a:p>
            <a:pPr eaLnBrk="1" hangingPunct="1"/>
            <a:r>
              <a:rPr lang="en-GB" smtClean="0"/>
              <a:t>There are several methods for solving simultaneous equations using algebra</a:t>
            </a:r>
            <a:endParaRPr lang="en-GB" b="1" u="sng" smtClean="0"/>
          </a:p>
        </p:txBody>
      </p:sp>
      <p:grpSp>
        <p:nvGrpSpPr>
          <p:cNvPr id="38921" name="Group 9"/>
          <p:cNvGrpSpPr>
            <a:grpSpLocks/>
          </p:cNvGrpSpPr>
          <p:nvPr/>
        </p:nvGrpSpPr>
        <p:grpSpPr bwMode="auto">
          <a:xfrm>
            <a:off x="3059113" y="2708275"/>
            <a:ext cx="3455987" cy="1584325"/>
            <a:chOff x="1927" y="1706"/>
            <a:chExt cx="2177" cy="998"/>
          </a:xfrm>
        </p:grpSpPr>
        <p:sp>
          <p:nvSpPr>
            <p:cNvPr id="27655" name="AutoShape 7"/>
            <p:cNvSpPr>
              <a:spLocks noChangeArrowheads="1"/>
            </p:cNvSpPr>
            <p:nvPr/>
          </p:nvSpPr>
          <p:spPr bwMode="auto">
            <a:xfrm>
              <a:off x="1927" y="1706"/>
              <a:ext cx="2177" cy="998"/>
            </a:xfrm>
            <a:prstGeom prst="wedgeRoundRectCallout">
              <a:avLst>
                <a:gd name="adj1" fmla="val 62495"/>
                <a:gd name="adj2" fmla="val 6014"/>
                <a:gd name="adj3" fmla="val 16667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6" name="WordArt 6"/>
            <p:cNvSpPr>
              <a:spLocks noChangeArrowheads="1" noChangeShapeType="1" noTextEdit="1"/>
            </p:cNvSpPr>
            <p:nvPr/>
          </p:nvSpPr>
          <p:spPr bwMode="auto">
            <a:xfrm>
              <a:off x="2200" y="1888"/>
              <a:ext cx="1678" cy="590"/>
            </a:xfrm>
            <a:prstGeom prst="rect">
              <a:avLst/>
            </a:prstGeom>
          </p:spPr>
          <p:txBody>
            <a:bodyPr wrap="none" fromWordArt="1">
              <a:prstTxWarp prst="textCanDown">
                <a:avLst>
                  <a:gd name="adj" fmla="val 14287"/>
                </a:avLst>
              </a:prstTxWarp>
            </a:bodyPr>
            <a:lstStyle/>
            <a:p>
              <a:pPr algn="ctr"/>
              <a:r>
                <a:rPr lang="en-US" sz="4000" b="1" kern="10">
                  <a:ln w="9525">
                    <a:solidFill>
                      <a:srgbClr val="800000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CC0066"/>
                      </a:gs>
                      <a:gs pos="100000">
                        <a:srgbClr val="FF9966"/>
                      </a:gs>
                    </a:gsLst>
                    <a:lin ang="5400000" scaled="1"/>
                  </a:gradFill>
                  <a:effectLst>
                    <a:outerShdw dist="53882" dir="2700000" algn="ctr" rotWithShape="0">
                      <a:srgbClr val="9999FF">
                        <a:alpha val="79999"/>
                      </a:srgbClr>
                    </a:outerShdw>
                  </a:effectLst>
                  <a:latin typeface="Comic Sans MS"/>
                </a:rPr>
                <a:t>ELIMINATE!</a:t>
              </a:r>
            </a:p>
          </p:txBody>
        </p:sp>
      </p:grpSp>
      <p:pic>
        <p:nvPicPr>
          <p:cNvPr id="38917" name="Picture 5" descr="dalek2a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3141663"/>
            <a:ext cx="2476500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468313" y="4581525"/>
            <a:ext cx="5399087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/>
              <a:t>We will use a method called </a:t>
            </a:r>
            <a:r>
              <a:rPr lang="en-GB" b="1" u="sng"/>
              <a:t>elimination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Solving simultaneous equations by elimination</a:t>
            </a:r>
            <a:endParaRPr lang="en-US" sz="400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68313" y="1600200"/>
            <a:ext cx="8218487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/>
              <a:t>There are six steps:</a:t>
            </a:r>
          </a:p>
          <a:p>
            <a:pPr eaLnBrk="1" hangingPunct="1">
              <a:lnSpc>
                <a:spcPct val="90000"/>
              </a:lnSpc>
            </a:pPr>
            <a:r>
              <a:rPr lang="en-GB" sz="3600" b="1" smtClean="0">
                <a:solidFill>
                  <a:srgbClr val="CC0066"/>
                </a:solidFill>
              </a:rPr>
              <a:t>O</a:t>
            </a:r>
            <a:r>
              <a:rPr lang="en-GB" smtClean="0"/>
              <a:t>rganise your equations</a:t>
            </a:r>
          </a:p>
          <a:p>
            <a:pPr eaLnBrk="1" hangingPunct="1">
              <a:lnSpc>
                <a:spcPct val="90000"/>
              </a:lnSpc>
            </a:pPr>
            <a:r>
              <a:rPr lang="en-GB" sz="3600" b="1" smtClean="0">
                <a:solidFill>
                  <a:srgbClr val="6600CC"/>
                </a:solidFill>
              </a:rPr>
              <a:t>M</a:t>
            </a:r>
            <a:r>
              <a:rPr lang="en-GB" smtClean="0"/>
              <a:t>ake sure two coefficients are equal</a:t>
            </a:r>
          </a:p>
          <a:p>
            <a:pPr eaLnBrk="1" hangingPunct="1">
              <a:lnSpc>
                <a:spcPct val="90000"/>
              </a:lnSpc>
            </a:pPr>
            <a:r>
              <a:rPr lang="en-GB" sz="3600" b="1" smtClean="0">
                <a:solidFill>
                  <a:srgbClr val="6600CC"/>
                </a:solidFill>
              </a:rPr>
              <a:t>E</a:t>
            </a:r>
            <a:r>
              <a:rPr lang="en-GB" smtClean="0"/>
              <a:t>liminate a letter</a:t>
            </a:r>
          </a:p>
          <a:p>
            <a:pPr eaLnBrk="1" hangingPunct="1">
              <a:lnSpc>
                <a:spcPct val="90000"/>
              </a:lnSpc>
            </a:pPr>
            <a:r>
              <a:rPr lang="en-GB" sz="3600" b="1" smtClean="0">
                <a:solidFill>
                  <a:srgbClr val="6600CC"/>
                </a:solidFill>
              </a:rPr>
              <a:t>S</a:t>
            </a:r>
            <a:r>
              <a:rPr lang="en-GB" smtClean="0"/>
              <a:t>olve the equation</a:t>
            </a:r>
          </a:p>
          <a:p>
            <a:pPr eaLnBrk="1" hangingPunct="1">
              <a:lnSpc>
                <a:spcPct val="90000"/>
              </a:lnSpc>
            </a:pPr>
            <a:r>
              <a:rPr lang="en-GB" sz="3600" b="1" smtClean="0">
                <a:solidFill>
                  <a:srgbClr val="6600CC"/>
                </a:solidFill>
              </a:rPr>
              <a:t>S</a:t>
            </a:r>
            <a:r>
              <a:rPr lang="en-GB" smtClean="0"/>
              <a:t>ubstitute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…and finally </a:t>
            </a:r>
            <a:r>
              <a:rPr lang="en-GB" sz="3600" b="1" smtClean="0">
                <a:solidFill>
                  <a:srgbClr val="336600"/>
                </a:solidFill>
              </a:rPr>
              <a:t>check</a:t>
            </a:r>
            <a:r>
              <a:rPr lang="en-GB" smtClean="0"/>
              <a:t> your answer!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Solving simultaneous equations by elimination</a:t>
            </a:r>
            <a:endParaRPr lang="en-US" sz="4000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68313" y="1600200"/>
            <a:ext cx="8218487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It sounds complicated, but just remember: </a:t>
            </a:r>
          </a:p>
          <a:p>
            <a:pPr eaLnBrk="1" hangingPunct="1"/>
            <a:r>
              <a:rPr lang="en-GB" smtClean="0"/>
              <a:t>N</a:t>
            </a:r>
            <a:r>
              <a:rPr lang="en-GB" sz="3600" b="1" smtClean="0">
                <a:solidFill>
                  <a:srgbClr val="CC0066"/>
                </a:solidFill>
              </a:rPr>
              <a:t>O</a:t>
            </a:r>
            <a:r>
              <a:rPr lang="en-GB" smtClean="0"/>
              <a:t> </a:t>
            </a:r>
            <a:r>
              <a:rPr lang="en-GB" sz="3600" b="1" smtClean="0">
                <a:solidFill>
                  <a:srgbClr val="6600CC"/>
                </a:solidFill>
              </a:rPr>
              <a:t>MESS</a:t>
            </a:r>
            <a:endParaRPr lang="en-GB" smtClean="0"/>
          </a:p>
          <a:p>
            <a:pPr eaLnBrk="1" hangingPunct="1">
              <a:buFontTx/>
              <a:buNone/>
            </a:pPr>
            <a:r>
              <a:rPr lang="en-GB" smtClean="0"/>
              <a:t>	and </a:t>
            </a:r>
            <a:r>
              <a:rPr lang="en-GB" sz="3600" b="1" smtClean="0">
                <a:solidFill>
                  <a:srgbClr val="336600"/>
                </a:solidFill>
              </a:rPr>
              <a:t>check</a:t>
            </a:r>
            <a:r>
              <a:rPr lang="en-GB" smtClean="0"/>
              <a:t> your answer</a:t>
            </a:r>
          </a:p>
          <a:p>
            <a:pPr eaLnBrk="1" hangingPunct="1"/>
            <a:endParaRPr lang="en-GB" smtClean="0"/>
          </a:p>
          <a:p>
            <a:pPr eaLnBrk="1" hangingPunct="1">
              <a:buFontTx/>
              <a:buNone/>
            </a:pPr>
            <a:r>
              <a:rPr lang="en-GB" smtClean="0"/>
              <a:t>… easy…</a:t>
            </a:r>
          </a:p>
          <a:p>
            <a:pPr eaLnBrk="1" hangingPunct="1">
              <a:buFontTx/>
              <a:buNone/>
            </a:pPr>
            <a:r>
              <a:rPr lang="en-GB" smtClean="0"/>
              <a:t>lets try an example…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800" smtClean="0"/>
              <a:t>1. Organise your equations</a:t>
            </a:r>
            <a:endParaRPr lang="en-US" sz="4800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68313" y="1600200"/>
            <a:ext cx="8218487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/>
              <a:t>For example, look at this question: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/>
              <a:t>Solve 	2a = 16 – 5b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/>
              <a:t>			  a + b = 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/>
              <a:t>This is much easier if we rearrange the first equation: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/>
              <a:t>			2a + 5b = 16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/>
              <a:t>			  a +   b = 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pPr eaLnBrk="1" hangingPunct="1"/>
            <a:r>
              <a:rPr lang="en-GB" smtClean="0"/>
              <a:t>2. Make Sure Two Coefficients are Equal </a:t>
            </a:r>
            <a:endParaRPr lang="en-US" smtClean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68313" y="1600200"/>
            <a:ext cx="8218487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If we are going to eliminate a letter from our equations, we need to make the number of either a’s or b’s the same in both the equations: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		2a + 5b = 16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		  a +   b = 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If we multiply the second equation by 2, we get: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		2a + 5b = 16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		2a + 2b = 10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800" smtClean="0"/>
              <a:t>3. Eliminate a Letter</a:t>
            </a:r>
            <a:endParaRPr lang="en-US" sz="4800" smtClean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68313" y="1600200"/>
            <a:ext cx="8218487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Now we can get rid of a! Just subtract the second equation from the first: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		2a + 5b = 16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		2a + 2b = 10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		_________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			3b = 6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(Sometimes you will need to add instead of subtracting – a reminder about this will appear later!)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800" smtClean="0"/>
              <a:t>4. Solve the equation</a:t>
            </a:r>
            <a:endParaRPr lang="en-US" sz="4800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68313" y="1600200"/>
            <a:ext cx="8218487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This is the easy part!</a:t>
            </a:r>
          </a:p>
          <a:p>
            <a:pPr eaLnBrk="1" hangingPunct="1">
              <a:buFontTx/>
              <a:buNone/>
            </a:pPr>
            <a:r>
              <a:rPr lang="en-GB" smtClean="0"/>
              <a:t>We worked out that			</a:t>
            </a:r>
          </a:p>
          <a:p>
            <a:pPr eaLnBrk="1" hangingPunct="1">
              <a:buFontTx/>
              <a:buNone/>
            </a:pPr>
            <a:r>
              <a:rPr lang="en-GB" smtClean="0"/>
              <a:t>				3b = 6</a:t>
            </a:r>
          </a:p>
          <a:p>
            <a:pPr eaLnBrk="1" hangingPunct="1">
              <a:buFontTx/>
              <a:buNone/>
            </a:pPr>
            <a:r>
              <a:rPr lang="en-GB" smtClean="0"/>
              <a:t>So</a:t>
            </a:r>
          </a:p>
          <a:p>
            <a:pPr eaLnBrk="1" hangingPunct="1">
              <a:buFontTx/>
              <a:buNone/>
            </a:pPr>
            <a:r>
              <a:rPr lang="en-GB" smtClean="0"/>
              <a:t>				 b =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Aims for this topic:</a:t>
            </a:r>
            <a:endParaRPr lang="en-US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You will know what simultaneous equations are</a:t>
            </a:r>
          </a:p>
          <a:p>
            <a:pPr eaLnBrk="1" hangingPunct="1"/>
            <a:r>
              <a:rPr lang="en-GB" smtClean="0"/>
              <a:t>You will be able to solve simultaneous equations using graphs</a:t>
            </a:r>
          </a:p>
          <a:p>
            <a:pPr eaLnBrk="1" hangingPunct="1"/>
            <a:r>
              <a:rPr lang="en-GB" smtClean="0"/>
              <a:t>You will be able to solve simultaneous equations using an algebraic method</a:t>
            </a:r>
            <a:endParaRPr lang="en-US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800" smtClean="0"/>
              <a:t>5. Substitute</a:t>
            </a:r>
            <a:endParaRPr lang="en-US" sz="4800" smtClean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68313" y="1600200"/>
            <a:ext cx="8218487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Now we know that b = 2, substitute this into one of our original equations: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			  a + b = 5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			  a + 2 = 5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			        a = 3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Now we have solved the equations </a:t>
            </a:r>
            <a:r>
              <a:rPr lang="en-GB" sz="2800" i="1" smtClean="0"/>
              <a:t>2a = 16 – 5b</a:t>
            </a:r>
            <a:r>
              <a:rPr lang="en-GB" sz="280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and </a:t>
            </a:r>
            <a:r>
              <a:rPr lang="en-GB" sz="2800" i="1" smtClean="0"/>
              <a:t>a + b = 5</a:t>
            </a:r>
            <a:r>
              <a:rPr lang="en-GB" sz="2800" smtClean="0"/>
              <a:t> , our final solutions are: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			 </a:t>
            </a:r>
            <a:r>
              <a:rPr lang="en-GB" sz="2800" i="1" smtClean="0">
                <a:solidFill>
                  <a:srgbClr val="FF3300"/>
                </a:solidFill>
              </a:rPr>
              <a:t>a = 3</a:t>
            </a:r>
            <a:r>
              <a:rPr lang="en-GB" sz="2800" smtClean="0"/>
              <a:t> and </a:t>
            </a:r>
            <a:r>
              <a:rPr lang="en-GB" sz="2800" i="1" smtClean="0">
                <a:solidFill>
                  <a:srgbClr val="FF3300"/>
                </a:solidFill>
              </a:rPr>
              <a:t>b = 2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800" i="1" smtClean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pPr eaLnBrk="1" hangingPunct="1"/>
            <a:r>
              <a:rPr lang="en-GB" smtClean="0"/>
              <a:t>6. Don’t forget to check your answer!</a:t>
            </a:r>
            <a:endParaRPr lang="en-US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68313" y="1600200"/>
            <a:ext cx="8218487" cy="4525963"/>
          </a:xfrm>
        </p:spPr>
        <p:txBody>
          <a:bodyPr/>
          <a:lstStyle/>
          <a:p>
            <a:pPr eaLnBrk="1" hangingPunct="1"/>
            <a:r>
              <a:rPr lang="en-GB" smtClean="0"/>
              <a:t>All you have to do is substitute your answers into the other equation to make sure it works out correctly</a:t>
            </a:r>
          </a:p>
          <a:p>
            <a:pPr eaLnBrk="1" hangingPunct="1"/>
            <a:r>
              <a:rPr lang="en-GB" smtClean="0"/>
              <a:t>If it does, you know your answer is correct</a:t>
            </a:r>
          </a:p>
          <a:p>
            <a:pPr eaLnBrk="1" hangingPunct="1"/>
            <a:r>
              <a:rPr lang="en-GB" smtClean="0"/>
              <a:t>If it doesn’t, then you’ve gone wrong somewhere and sadly, you’ll have to do it all again…</a:t>
            </a:r>
          </a:p>
          <a:p>
            <a:pPr eaLnBrk="1" hangingPunct="1">
              <a:buFontTx/>
              <a:buNone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800" smtClean="0"/>
              <a:t>Just checking:</a:t>
            </a:r>
            <a:endParaRPr lang="en-US" sz="4800" smtClean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68313" y="1600200"/>
            <a:ext cx="8218487" cy="4525963"/>
          </a:xfrm>
        </p:spPr>
        <p:txBody>
          <a:bodyPr/>
          <a:lstStyle/>
          <a:p>
            <a:pPr eaLnBrk="1" hangingPunct="1"/>
            <a:r>
              <a:rPr lang="en-GB" smtClean="0"/>
              <a:t>Our final solutions were:</a:t>
            </a:r>
          </a:p>
          <a:p>
            <a:pPr eaLnBrk="1" hangingPunct="1">
              <a:buFontTx/>
              <a:buNone/>
            </a:pPr>
            <a:r>
              <a:rPr lang="en-GB" smtClean="0"/>
              <a:t>			 </a:t>
            </a:r>
            <a:r>
              <a:rPr lang="en-GB" i="1" smtClean="0">
                <a:solidFill>
                  <a:srgbClr val="33CC33"/>
                </a:solidFill>
              </a:rPr>
              <a:t>a = 3</a:t>
            </a:r>
            <a:r>
              <a:rPr lang="en-GB" smtClean="0"/>
              <a:t> and </a:t>
            </a:r>
            <a:r>
              <a:rPr lang="en-GB" i="1" smtClean="0">
                <a:solidFill>
                  <a:srgbClr val="FF3300"/>
                </a:solidFill>
              </a:rPr>
              <a:t>b = 2</a:t>
            </a:r>
          </a:p>
          <a:p>
            <a:pPr eaLnBrk="1" hangingPunct="1">
              <a:buFontTx/>
              <a:buNone/>
            </a:pPr>
            <a:endParaRPr lang="en-GB" smtClean="0"/>
          </a:p>
          <a:p>
            <a:pPr eaLnBrk="1" hangingPunct="1"/>
            <a:r>
              <a:rPr lang="en-GB" smtClean="0"/>
              <a:t>Substitute these into </a:t>
            </a:r>
          </a:p>
          <a:p>
            <a:pPr eaLnBrk="1" hangingPunct="1">
              <a:buFontTx/>
              <a:buNone/>
            </a:pPr>
            <a:r>
              <a:rPr lang="en-GB" smtClean="0"/>
              <a:t>			 2</a:t>
            </a:r>
            <a:r>
              <a:rPr lang="en-GB" smtClean="0">
                <a:solidFill>
                  <a:srgbClr val="33CC33"/>
                </a:solidFill>
              </a:rPr>
              <a:t>a</a:t>
            </a:r>
            <a:r>
              <a:rPr lang="en-GB" smtClean="0"/>
              <a:t>    = 12 – 3</a:t>
            </a:r>
            <a:r>
              <a:rPr lang="en-GB" smtClean="0">
                <a:solidFill>
                  <a:srgbClr val="FF3300"/>
                </a:solidFill>
              </a:rPr>
              <a:t>b</a:t>
            </a:r>
            <a:r>
              <a:rPr lang="en-GB" smtClean="0"/>
              <a:t> </a:t>
            </a:r>
          </a:p>
          <a:p>
            <a:pPr eaLnBrk="1" hangingPunct="1">
              <a:buFontTx/>
              <a:buNone/>
            </a:pPr>
            <a:r>
              <a:rPr lang="en-GB" smtClean="0"/>
              <a:t>			2 x </a:t>
            </a:r>
            <a:r>
              <a:rPr lang="en-GB" smtClean="0">
                <a:solidFill>
                  <a:srgbClr val="33CC33"/>
                </a:solidFill>
              </a:rPr>
              <a:t>3</a:t>
            </a:r>
            <a:r>
              <a:rPr lang="en-GB" smtClean="0"/>
              <a:t> = 12 – (3 x </a:t>
            </a:r>
            <a:r>
              <a:rPr lang="en-GB" smtClean="0">
                <a:solidFill>
                  <a:srgbClr val="FF3300"/>
                </a:solidFill>
              </a:rPr>
              <a:t>2</a:t>
            </a:r>
            <a:r>
              <a:rPr lang="en-GB" smtClean="0"/>
              <a:t>)</a:t>
            </a:r>
          </a:p>
          <a:p>
            <a:pPr eaLnBrk="1" hangingPunct="1"/>
            <a:r>
              <a:rPr lang="en-GB" smtClean="0"/>
              <a:t>Both sides equal 6, so it works!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smtClean="0"/>
              <a:t>Remember the six steps for the elimination method:</a:t>
            </a:r>
            <a:endParaRPr lang="en-US" sz="4000" smtClean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68313" y="1600200"/>
            <a:ext cx="8218487" cy="4525963"/>
          </a:xfrm>
        </p:spPr>
        <p:txBody>
          <a:bodyPr/>
          <a:lstStyle/>
          <a:p>
            <a:pPr eaLnBrk="1" hangingPunct="1"/>
            <a:r>
              <a:rPr lang="en-GB" sz="2800" b="1" smtClean="0">
                <a:solidFill>
                  <a:srgbClr val="CC0066"/>
                </a:solidFill>
              </a:rPr>
              <a:t>O</a:t>
            </a:r>
            <a:r>
              <a:rPr lang="en-GB" sz="2400" smtClean="0"/>
              <a:t>rganise your equations</a:t>
            </a:r>
          </a:p>
          <a:p>
            <a:pPr eaLnBrk="1" hangingPunct="1"/>
            <a:r>
              <a:rPr lang="en-GB" sz="2800" b="1" smtClean="0">
                <a:solidFill>
                  <a:srgbClr val="6600CC"/>
                </a:solidFill>
              </a:rPr>
              <a:t>M</a:t>
            </a:r>
            <a:r>
              <a:rPr lang="en-GB" sz="2400" smtClean="0"/>
              <a:t>ake two coefficients the same</a:t>
            </a:r>
          </a:p>
          <a:p>
            <a:pPr eaLnBrk="1" hangingPunct="1"/>
            <a:r>
              <a:rPr lang="en-GB" sz="2800" b="1" smtClean="0">
                <a:solidFill>
                  <a:srgbClr val="6600CC"/>
                </a:solidFill>
              </a:rPr>
              <a:t>E</a:t>
            </a:r>
            <a:r>
              <a:rPr lang="en-GB" sz="2400" smtClean="0"/>
              <a:t>liminate a letter</a:t>
            </a:r>
          </a:p>
          <a:p>
            <a:pPr lvl="1" eaLnBrk="1" hangingPunct="1"/>
            <a:r>
              <a:rPr lang="en-GB" sz="2000" smtClean="0">
                <a:solidFill>
                  <a:srgbClr val="FF3300"/>
                </a:solidFill>
              </a:rPr>
              <a:t>S</a:t>
            </a:r>
            <a:r>
              <a:rPr lang="en-GB" sz="2000" smtClean="0"/>
              <a:t>ame signs -&gt; </a:t>
            </a:r>
            <a:r>
              <a:rPr lang="en-GB" sz="2000" smtClean="0">
                <a:solidFill>
                  <a:srgbClr val="FF3300"/>
                </a:solidFill>
              </a:rPr>
              <a:t>S</a:t>
            </a:r>
            <a:r>
              <a:rPr lang="en-GB" sz="2000" smtClean="0"/>
              <a:t>ubtract the equations</a:t>
            </a:r>
          </a:p>
          <a:p>
            <a:pPr lvl="1" eaLnBrk="1" hangingPunct="1"/>
            <a:r>
              <a:rPr lang="en-GB" sz="2000" smtClean="0">
                <a:solidFill>
                  <a:srgbClr val="FF3300"/>
                </a:solidFill>
              </a:rPr>
              <a:t>A</a:t>
            </a:r>
            <a:r>
              <a:rPr lang="en-GB" sz="2000" smtClean="0"/>
              <a:t>lternate signs -&gt; </a:t>
            </a:r>
            <a:r>
              <a:rPr lang="en-GB" sz="2000" smtClean="0">
                <a:solidFill>
                  <a:srgbClr val="FF3300"/>
                </a:solidFill>
              </a:rPr>
              <a:t>A</a:t>
            </a:r>
            <a:r>
              <a:rPr lang="en-GB" sz="2000" smtClean="0"/>
              <a:t>dd the equations</a:t>
            </a:r>
          </a:p>
          <a:p>
            <a:pPr lvl="1" eaLnBrk="1" hangingPunct="1">
              <a:buFontTx/>
              <a:buNone/>
            </a:pPr>
            <a:r>
              <a:rPr lang="en-GB" sz="2000" smtClean="0"/>
              <a:t>	(but </a:t>
            </a:r>
            <a:r>
              <a:rPr lang="en-GB" sz="2000" smtClean="0">
                <a:solidFill>
                  <a:srgbClr val="FF3300"/>
                </a:solidFill>
              </a:rPr>
              <a:t>ONLY</a:t>
            </a:r>
            <a:r>
              <a:rPr lang="en-GB" sz="2000" smtClean="0"/>
              <a:t> use this rule when deciding whether to add or subtract simultaneous equations!)</a:t>
            </a:r>
          </a:p>
          <a:p>
            <a:pPr eaLnBrk="1" hangingPunct="1"/>
            <a:r>
              <a:rPr lang="en-GB" sz="2800" b="1" smtClean="0">
                <a:solidFill>
                  <a:srgbClr val="6600CC"/>
                </a:solidFill>
              </a:rPr>
              <a:t>S</a:t>
            </a:r>
            <a:r>
              <a:rPr lang="en-GB" sz="2400" smtClean="0"/>
              <a:t>olve the equation</a:t>
            </a:r>
          </a:p>
          <a:p>
            <a:pPr eaLnBrk="1" hangingPunct="1"/>
            <a:r>
              <a:rPr lang="en-GB" sz="2800" b="1" smtClean="0">
                <a:solidFill>
                  <a:srgbClr val="6600CC"/>
                </a:solidFill>
              </a:rPr>
              <a:t>S</a:t>
            </a:r>
            <a:r>
              <a:rPr lang="en-GB" sz="2400" smtClean="0"/>
              <a:t>ubstitute</a:t>
            </a:r>
          </a:p>
          <a:p>
            <a:pPr eaLnBrk="1" hangingPunct="1"/>
            <a:r>
              <a:rPr lang="en-GB" sz="2400" smtClean="0"/>
              <a:t>…and finally </a:t>
            </a:r>
            <a:r>
              <a:rPr lang="en-GB" sz="2800" b="1" smtClean="0">
                <a:solidFill>
                  <a:srgbClr val="336600"/>
                </a:solidFill>
              </a:rPr>
              <a:t>check</a:t>
            </a:r>
            <a:r>
              <a:rPr lang="en-GB" sz="2400" smtClean="0"/>
              <a:t> your answer!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3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smtClean="0"/>
              <a:t>What are simultaneous equations?</a:t>
            </a:r>
            <a:endParaRPr lang="en-US" sz="40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563938" y="1600200"/>
            <a:ext cx="5122862" cy="4492625"/>
          </a:xfrm>
        </p:spPr>
        <p:txBody>
          <a:bodyPr/>
          <a:lstStyle/>
          <a:p>
            <a:pPr eaLnBrk="1" hangingPunct="1"/>
            <a:r>
              <a:rPr lang="en-GB" sz="2800" smtClean="0"/>
              <a:t>If we have an equation like this with just </a:t>
            </a:r>
            <a:r>
              <a:rPr lang="en-GB" sz="2800" u="sng" smtClean="0"/>
              <a:t>one</a:t>
            </a:r>
            <a:r>
              <a:rPr lang="en-GB" sz="2800" smtClean="0"/>
              <a:t> letter representing an unknown number, we can solve it.</a:t>
            </a:r>
          </a:p>
          <a:p>
            <a:pPr eaLnBrk="1" hangingPunct="1"/>
            <a:r>
              <a:rPr lang="en-GB" sz="2800" smtClean="0"/>
              <a:t>What number does x stand for?</a:t>
            </a:r>
          </a:p>
          <a:p>
            <a:pPr eaLnBrk="1" hangingPunct="1"/>
            <a:r>
              <a:rPr lang="en-GB" sz="2800" smtClean="0"/>
              <a:t>Obviously x = 6!</a:t>
            </a:r>
          </a:p>
          <a:p>
            <a:pPr eaLnBrk="1" hangingPunct="1"/>
            <a:endParaRPr lang="en-GB" sz="2800" smtClean="0"/>
          </a:p>
        </p:txBody>
      </p:sp>
      <p:sp>
        <p:nvSpPr>
          <p:cNvPr id="17412" name="WordArt 11"/>
          <p:cNvSpPr>
            <a:spLocks noChangeArrowheads="1" noChangeShapeType="1" noTextEdit="1"/>
          </p:cNvSpPr>
          <p:nvPr/>
        </p:nvSpPr>
        <p:spPr bwMode="auto">
          <a:xfrm>
            <a:off x="611188" y="1700213"/>
            <a:ext cx="2305050" cy="936625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en-US" sz="4000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33CC33"/>
                    </a:gs>
                    <a:gs pos="100000">
                      <a:srgbClr val="99FF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Comic Sans MS"/>
              </a:rPr>
              <a:t>x + 2 = 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smtClean="0"/>
              <a:t>What are simultaneous equations?</a:t>
            </a:r>
            <a:endParaRPr lang="en-US" sz="40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635375" y="1600200"/>
            <a:ext cx="5051425" cy="44926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smtClean="0"/>
              <a:t>If we have two letters there are lots of possible solutions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x could be 1 and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y could be 4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Or x could be 2 and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y could be 3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How many other possibilities can you think of?</a:t>
            </a:r>
          </a:p>
          <a:p>
            <a:pPr eaLnBrk="1" hangingPunct="1">
              <a:lnSpc>
                <a:spcPct val="90000"/>
              </a:lnSpc>
            </a:pPr>
            <a:endParaRPr lang="en-GB" sz="2800" smtClean="0"/>
          </a:p>
        </p:txBody>
      </p:sp>
      <p:sp>
        <p:nvSpPr>
          <p:cNvPr id="18436" name="WordArt 5"/>
          <p:cNvSpPr>
            <a:spLocks noChangeArrowheads="1" noChangeShapeType="1" noTextEdit="1"/>
          </p:cNvSpPr>
          <p:nvPr/>
        </p:nvSpPr>
        <p:spPr bwMode="auto">
          <a:xfrm>
            <a:off x="539750" y="1773238"/>
            <a:ext cx="2305050" cy="936625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en-US" sz="4000" b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0066"/>
                    </a:gs>
                    <a:gs pos="100000">
                      <a:srgbClr val="FF9966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Comic Sans MS"/>
              </a:rPr>
              <a:t>x + y =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smtClean="0"/>
              <a:t>What are simultaneous equations?</a:t>
            </a:r>
            <a:endParaRPr lang="en-US" sz="40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635375" y="1600200"/>
            <a:ext cx="5051425" cy="4492625"/>
          </a:xfrm>
        </p:spPr>
        <p:txBody>
          <a:bodyPr/>
          <a:lstStyle/>
          <a:p>
            <a:pPr eaLnBrk="1" hangingPunct="1"/>
            <a:r>
              <a:rPr lang="en-GB" sz="2800" smtClean="0"/>
              <a:t>Suppose we have two equations</a:t>
            </a:r>
          </a:p>
          <a:p>
            <a:pPr eaLnBrk="1" hangingPunct="1"/>
            <a:r>
              <a:rPr lang="en-GB" sz="2800" smtClean="0"/>
              <a:t>We know there are lots of possible pairs of values for x and y that fit the first equation</a:t>
            </a:r>
          </a:p>
          <a:p>
            <a:pPr eaLnBrk="1" hangingPunct="1"/>
            <a:r>
              <a:rPr lang="en-GB" sz="2800" smtClean="0"/>
              <a:t>One of these pairs of values </a:t>
            </a:r>
            <a:r>
              <a:rPr lang="en-GB" sz="2800" u="sng" smtClean="0"/>
              <a:t>also</a:t>
            </a:r>
            <a:r>
              <a:rPr lang="en-GB" sz="2800" smtClean="0"/>
              <a:t> fits the </a:t>
            </a:r>
            <a:r>
              <a:rPr lang="en-GB" sz="2800" u="sng" smtClean="0"/>
              <a:t>second</a:t>
            </a:r>
            <a:r>
              <a:rPr lang="en-GB" sz="2800" smtClean="0"/>
              <a:t> equation</a:t>
            </a:r>
          </a:p>
          <a:p>
            <a:pPr eaLnBrk="1" hangingPunct="1"/>
            <a:endParaRPr lang="en-GB" sz="2800" smtClean="0"/>
          </a:p>
        </p:txBody>
      </p:sp>
      <p:sp>
        <p:nvSpPr>
          <p:cNvPr id="19460" name="WordArt 4"/>
          <p:cNvSpPr>
            <a:spLocks noChangeArrowheads="1" noChangeShapeType="1" noTextEdit="1"/>
          </p:cNvSpPr>
          <p:nvPr/>
        </p:nvSpPr>
        <p:spPr bwMode="auto">
          <a:xfrm>
            <a:off x="539750" y="1773238"/>
            <a:ext cx="2305050" cy="936625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en-US" sz="4000" b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0066"/>
                    </a:gs>
                    <a:gs pos="100000">
                      <a:srgbClr val="FF9966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Comic Sans MS"/>
              </a:rPr>
              <a:t>x + y = 5</a:t>
            </a:r>
          </a:p>
        </p:txBody>
      </p:sp>
      <p:sp>
        <p:nvSpPr>
          <p:cNvPr id="19461" name="WordArt 5"/>
          <p:cNvSpPr>
            <a:spLocks noChangeArrowheads="1" noChangeShapeType="1" noTextEdit="1"/>
          </p:cNvSpPr>
          <p:nvPr/>
        </p:nvSpPr>
        <p:spPr bwMode="auto">
          <a:xfrm>
            <a:off x="250825" y="3068638"/>
            <a:ext cx="2809875" cy="70485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en-US" sz="4000" b="1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Comic Sans MS"/>
              </a:rPr>
              <a:t>2x + 3y = 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smtClean="0"/>
              <a:t>What are simultaneous equations?</a:t>
            </a:r>
            <a:endParaRPr lang="en-US" sz="40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563938" y="1600200"/>
            <a:ext cx="5122862" cy="4924425"/>
          </a:xfrm>
        </p:spPr>
        <p:txBody>
          <a:bodyPr/>
          <a:lstStyle/>
          <a:p>
            <a:pPr eaLnBrk="1" hangingPunct="1"/>
            <a:r>
              <a:rPr lang="en-GB" sz="2800" smtClean="0"/>
              <a:t>If x=3 and y=2 </a:t>
            </a:r>
            <a:r>
              <a:rPr lang="en-GB" sz="2800" b="1" u="sng" smtClean="0"/>
              <a:t>both</a:t>
            </a:r>
            <a:r>
              <a:rPr lang="en-GB" sz="2800" smtClean="0"/>
              <a:t> equations are true</a:t>
            </a:r>
          </a:p>
          <a:p>
            <a:pPr eaLnBrk="1" hangingPunct="1"/>
            <a:endParaRPr lang="en-GB" sz="2800" smtClean="0"/>
          </a:p>
          <a:p>
            <a:pPr eaLnBrk="1" hangingPunct="1"/>
            <a:r>
              <a:rPr lang="en-GB" sz="2800" smtClean="0"/>
              <a:t>If you are asked to </a:t>
            </a:r>
            <a:r>
              <a:rPr lang="en-GB" sz="2800" b="1" i="1" smtClean="0"/>
              <a:t>solve simultaneous equations</a:t>
            </a:r>
            <a:r>
              <a:rPr lang="en-GB" sz="2800" smtClean="0"/>
              <a:t>, you are being asked to </a:t>
            </a:r>
            <a:r>
              <a:rPr lang="en-GB" sz="2800" b="1" i="1" smtClean="0"/>
              <a:t>find the values for x and y that fit </a:t>
            </a:r>
            <a:r>
              <a:rPr lang="en-GB" sz="2800" b="1" i="1" u="sng" smtClean="0"/>
              <a:t>both</a:t>
            </a:r>
            <a:r>
              <a:rPr lang="en-GB" sz="2800" b="1" i="1" smtClean="0"/>
              <a:t> the equations</a:t>
            </a:r>
            <a:r>
              <a:rPr lang="en-GB" sz="2800" i="1" smtClean="0"/>
              <a:t>.</a:t>
            </a:r>
          </a:p>
        </p:txBody>
      </p:sp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539750" y="1773238"/>
            <a:ext cx="2305050" cy="936625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en-US" sz="4000" b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0066"/>
                    </a:gs>
                    <a:gs pos="100000">
                      <a:srgbClr val="FF9966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Comic Sans MS"/>
              </a:rPr>
              <a:t>x + y = 5</a:t>
            </a:r>
          </a:p>
        </p:txBody>
      </p:sp>
      <p:sp>
        <p:nvSpPr>
          <p:cNvPr id="20485" name="WordArt 5"/>
          <p:cNvSpPr>
            <a:spLocks noChangeArrowheads="1" noChangeShapeType="1" noTextEdit="1"/>
          </p:cNvSpPr>
          <p:nvPr/>
        </p:nvSpPr>
        <p:spPr bwMode="auto">
          <a:xfrm>
            <a:off x="250825" y="3068638"/>
            <a:ext cx="2809875" cy="70485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en-US" sz="4000" b="1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Comic Sans MS"/>
              </a:rPr>
              <a:t>2x + 3y = 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smtClean="0"/>
              <a:t>How do you solve simultaneous equations?</a:t>
            </a:r>
            <a:endParaRPr lang="en-US" sz="40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392112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GB" smtClean="0"/>
              <a:t>There are two main methods: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en-GB" sz="3200" smtClean="0"/>
              <a:t>Using graphs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en-GB" sz="3200" smtClean="0"/>
              <a:t>Using algebra</a:t>
            </a:r>
            <a:endParaRPr lang="en-US" sz="32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smtClean="0"/>
              <a:t>Solving simultaneous equations using graphs</a:t>
            </a:r>
            <a:endParaRPr lang="en-US" sz="4000" smtClean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3"/>
          </p:nvPr>
        </p:nvSpPr>
        <p:spPr>
          <a:xfrm>
            <a:off x="468313" y="1600200"/>
            <a:ext cx="8218487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There are just three </a:t>
            </a:r>
            <a:r>
              <a:rPr lang="en-GB" u="sng" smtClean="0"/>
              <a:t>easy</a:t>
            </a:r>
            <a:r>
              <a:rPr lang="en-GB" smtClean="0"/>
              <a:t> steps:</a:t>
            </a:r>
          </a:p>
          <a:p>
            <a:pPr eaLnBrk="1" hangingPunct="1">
              <a:buFontTx/>
              <a:buNone/>
            </a:pPr>
            <a:endParaRPr lang="en-GB" smtClean="0"/>
          </a:p>
          <a:p>
            <a:pPr eaLnBrk="1" hangingPunct="1"/>
            <a:r>
              <a:rPr lang="en-GB" smtClean="0"/>
              <a:t>Do a table of values for each equation</a:t>
            </a:r>
          </a:p>
          <a:p>
            <a:pPr eaLnBrk="1" hangingPunct="1"/>
            <a:r>
              <a:rPr lang="en-GB" smtClean="0"/>
              <a:t>Draw the two graphs</a:t>
            </a:r>
          </a:p>
          <a:p>
            <a:pPr eaLnBrk="1" hangingPunct="1"/>
            <a:r>
              <a:rPr lang="en-GB" smtClean="0"/>
              <a:t>Write down the x and y values where the graphs cross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smtClean="0"/>
              <a:t>Solving simultaneous equations using graphs</a:t>
            </a:r>
            <a:endParaRPr lang="en-US" sz="40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68313" y="1600200"/>
            <a:ext cx="8218487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Here is an example:</a:t>
            </a:r>
          </a:p>
          <a:p>
            <a:pPr eaLnBrk="1" hangingPunct="1">
              <a:buFontTx/>
              <a:buNone/>
            </a:pPr>
            <a:r>
              <a:rPr lang="en-GB" smtClean="0"/>
              <a:t>	Solve simultaneously</a:t>
            </a:r>
          </a:p>
          <a:p>
            <a:pPr eaLnBrk="1" hangingPunct="1">
              <a:buFontTx/>
              <a:buNone/>
            </a:pPr>
            <a:r>
              <a:rPr lang="en-GB" smtClean="0"/>
              <a:t>		y = 3 - x</a:t>
            </a:r>
          </a:p>
          <a:p>
            <a:pPr eaLnBrk="1" hangingPunct="1">
              <a:buFontTx/>
              <a:buNone/>
            </a:pPr>
            <a:r>
              <a:rPr lang="en-GB" smtClean="0"/>
              <a:t>		x + 2y = 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omic Sans MS"/>
        <a:ea typeface=""/>
        <a:cs typeface="Arial"/>
      </a:majorFont>
      <a:minorFont>
        <a:latin typeface="Comic Sans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647</Words>
  <Application>Microsoft Office PowerPoint</Application>
  <PresentationFormat>On-screen Show (4:3)</PresentationFormat>
  <Paragraphs>166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Comic Sans MS</vt:lpstr>
      <vt:lpstr>Arial</vt:lpstr>
      <vt:lpstr>Calibri</vt:lpstr>
      <vt:lpstr>Default Design</vt:lpstr>
      <vt:lpstr>Microsoft Office Excel Chart</vt:lpstr>
      <vt:lpstr>Simultaneous Equations</vt:lpstr>
      <vt:lpstr>Aims for this topic:</vt:lpstr>
      <vt:lpstr>What are simultaneous equations?</vt:lpstr>
      <vt:lpstr>What are simultaneous equations?</vt:lpstr>
      <vt:lpstr>What are simultaneous equations?</vt:lpstr>
      <vt:lpstr>What are simultaneous equations?</vt:lpstr>
      <vt:lpstr>How do you solve simultaneous equations?</vt:lpstr>
      <vt:lpstr>Solving simultaneous equations using graphs</vt:lpstr>
      <vt:lpstr>Solving simultaneous equations using graphs</vt:lpstr>
      <vt:lpstr>1. Do a table of values for each equation:</vt:lpstr>
      <vt:lpstr>2. Draw the two graphs:</vt:lpstr>
      <vt:lpstr>3. Write down the x and y values where the graphs cross :</vt:lpstr>
      <vt:lpstr>Solving simultaneous equations algebraically</vt:lpstr>
      <vt:lpstr>Solving simultaneous equations by elimination</vt:lpstr>
      <vt:lpstr>Solving simultaneous equations by elimination</vt:lpstr>
      <vt:lpstr>1. Organise your equations</vt:lpstr>
      <vt:lpstr>2. Make Sure Two Coefficients are Equal </vt:lpstr>
      <vt:lpstr>3. Eliminate a Letter</vt:lpstr>
      <vt:lpstr>4. Solve the equation</vt:lpstr>
      <vt:lpstr>5. Substitute</vt:lpstr>
      <vt:lpstr>6. Don’t forget to check your answer!</vt:lpstr>
      <vt:lpstr>Just checking:</vt:lpstr>
      <vt:lpstr>Remember the six steps for the elimination method:</vt:lpstr>
    </vt:vector>
  </TitlesOfParts>
  <Company>Birley Community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Solving Simultaneous Equations</dc:title>
  <dc:creator>Lois Lindemann</dc:creator>
  <cp:lastModifiedBy>Teacher E-Solutions</cp:lastModifiedBy>
  <cp:revision>49</cp:revision>
  <dcterms:created xsi:type="dcterms:W3CDTF">2005-07-19T08:44:10Z</dcterms:created>
  <dcterms:modified xsi:type="dcterms:W3CDTF">2019-01-18T17:02:28Z</dcterms:modified>
</cp:coreProperties>
</file>