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3.xml" ContentType="application/vnd.ms-office.activeX+xml"/>
  <Override PartName="/ppt/activeX/activeX3.bin" ContentType="application/vnd.ms-office.activeX"/>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4.xml" ContentType="application/vnd.ms-office.activeX+xml"/>
  <Override PartName="/ppt/activeX/activeX4.bin" ContentType="application/vnd.ms-office.activeX"/>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5.xml" ContentType="application/vnd.ms-office.activeX+xml"/>
  <Override PartName="/ppt/activeX/activeX5.bin" ContentType="application/vnd.ms-office.activeX"/>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ctiveX/activeX6.xml" ContentType="application/vnd.ms-office.activeX+xml"/>
  <Override PartName="/ppt/activeX/activeX6.bin" ContentType="application/vnd.ms-office.activeX"/>
  <Override PartName="/ppt/notesSlides/notesSlide23.xml" ContentType="application/vnd.openxmlformats-officedocument.presentationml.notesSlide+xml"/>
  <Override PartName="/ppt/activeX/activeX7.xml" ContentType="application/vnd.ms-office.activeX+xml"/>
  <Override PartName="/ppt/activeX/activeX7.bin" ContentType="application/vnd.ms-office.activeX"/>
  <Override PartName="/ppt/notesSlides/notesSlide24.xml" ContentType="application/vnd.openxmlformats-officedocument.presentationml.notesSlide+xml"/>
  <Override PartName="/ppt/activeX/activeX8.xml" ContentType="application/vnd.ms-office.activeX+xml"/>
  <Override PartName="/ppt/activeX/activeX8.bin" ContentType="application/vnd.ms-office.activeX"/>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ctiveX/activeX9.xml" ContentType="application/vnd.ms-office.activeX+xml"/>
  <Override PartName="/ppt/activeX/activeX9.bin" ContentType="application/vnd.ms-office.activeX"/>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ctiveX/activeX10.xml" ContentType="application/vnd.ms-office.activeX+xml"/>
  <Override PartName="/ppt/activeX/activeX10.bin" ContentType="application/vnd.ms-office.activeX"/>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ctiveX/activeX11.xml" ContentType="application/vnd.ms-office.activeX+xml"/>
  <Override PartName="/ppt/activeX/activeX11.bin" ContentType="application/vnd.ms-office.activeX"/>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ctiveX/activeX12.xml" ContentType="application/vnd.ms-office.activeX+xml"/>
  <Override PartName="/ppt/activeX/activeX12.bin" ContentType="application/vnd.ms-office.activeX"/>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activeX/activeX13.xml" ContentType="application/vnd.ms-office.activeX+xml"/>
  <Override PartName="/ppt/activeX/activeX13.bin" ContentType="application/vnd.ms-office.activeX"/>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8"/>
  </p:notesMasterIdLst>
  <p:handoutMasterIdLst>
    <p:handoutMasterId r:id="rId69"/>
  </p:handoutMasterIdLst>
  <p:sldIdLst>
    <p:sldId id="277" r:id="rId2"/>
    <p:sldId id="479" r:id="rId3"/>
    <p:sldId id="493" r:id="rId4"/>
    <p:sldId id="494" r:id="rId5"/>
    <p:sldId id="495" r:id="rId6"/>
    <p:sldId id="537" r:id="rId7"/>
    <p:sldId id="538" r:id="rId8"/>
    <p:sldId id="539" r:id="rId9"/>
    <p:sldId id="526" r:id="rId10"/>
    <p:sldId id="500" r:id="rId11"/>
    <p:sldId id="499" r:id="rId12"/>
    <p:sldId id="484" r:id="rId13"/>
    <p:sldId id="485" r:id="rId14"/>
    <p:sldId id="486" r:id="rId15"/>
    <p:sldId id="521" r:id="rId16"/>
    <p:sldId id="525" r:id="rId17"/>
    <p:sldId id="520" r:id="rId18"/>
    <p:sldId id="536" r:id="rId19"/>
    <p:sldId id="279" r:id="rId20"/>
    <p:sldId id="414" r:id="rId21"/>
    <p:sldId id="415" r:id="rId22"/>
    <p:sldId id="416" r:id="rId23"/>
    <p:sldId id="417" r:id="rId24"/>
    <p:sldId id="420" r:id="rId25"/>
    <p:sldId id="421" r:id="rId26"/>
    <p:sldId id="518" r:id="rId27"/>
    <p:sldId id="280" r:id="rId28"/>
    <p:sldId id="512" r:id="rId29"/>
    <p:sldId id="434" r:id="rId30"/>
    <p:sldId id="435" r:id="rId31"/>
    <p:sldId id="436" r:id="rId32"/>
    <p:sldId id="540" r:id="rId33"/>
    <p:sldId id="438" r:id="rId34"/>
    <p:sldId id="439" r:id="rId35"/>
    <p:sldId id="522" r:id="rId36"/>
    <p:sldId id="543" r:id="rId37"/>
    <p:sldId id="411" r:id="rId38"/>
    <p:sldId id="446" r:id="rId39"/>
    <p:sldId id="448" r:id="rId40"/>
    <p:sldId id="541" r:id="rId41"/>
    <p:sldId id="447" r:id="rId42"/>
    <p:sldId id="449" r:id="rId43"/>
    <p:sldId id="412" r:id="rId44"/>
    <p:sldId id="513" r:id="rId45"/>
    <p:sldId id="459" r:id="rId46"/>
    <p:sldId id="460" r:id="rId47"/>
    <p:sldId id="461" r:id="rId48"/>
    <p:sldId id="462" r:id="rId49"/>
    <p:sldId id="463" r:id="rId50"/>
    <p:sldId id="464" r:id="rId51"/>
    <p:sldId id="514" r:id="rId52"/>
    <p:sldId id="465" r:id="rId53"/>
    <p:sldId id="466" r:id="rId54"/>
    <p:sldId id="515" r:id="rId55"/>
    <p:sldId id="542" r:id="rId56"/>
    <p:sldId id="467" r:id="rId57"/>
    <p:sldId id="523" r:id="rId58"/>
    <p:sldId id="544" r:id="rId59"/>
    <p:sldId id="524" r:id="rId60"/>
    <p:sldId id="413" r:id="rId61"/>
    <p:sldId id="471" r:id="rId62"/>
    <p:sldId id="472" r:id="rId63"/>
    <p:sldId id="473" r:id="rId64"/>
    <p:sldId id="474" r:id="rId65"/>
    <p:sldId id="475" r:id="rId66"/>
    <p:sldId id="516" r:id="rId67"/>
  </p:sldIdLst>
  <p:sldSz cx="9144000" cy="6858000" type="screen4x3"/>
  <p:notesSz cx="6858000" cy="9144000"/>
  <p:defaultTextStyle>
    <a:defPPr>
      <a:defRPr lang="en-GB"/>
    </a:defPPr>
    <a:lvl1pPr algn="l" rtl="0" fontAlgn="base">
      <a:spcBef>
        <a:spcPct val="0"/>
      </a:spcBef>
      <a:spcAft>
        <a:spcPct val="0"/>
      </a:spcAft>
      <a:defRPr sz="2400" kern="1200">
        <a:solidFill>
          <a:srgbClr val="010066"/>
        </a:solidFill>
        <a:latin typeface="Arial" pitchFamily="34" charset="0"/>
        <a:ea typeface="+mn-ea"/>
        <a:cs typeface="Arial" pitchFamily="34" charset="0"/>
      </a:defRPr>
    </a:lvl1pPr>
    <a:lvl2pPr marL="457200" algn="l" rtl="0" fontAlgn="base">
      <a:spcBef>
        <a:spcPct val="0"/>
      </a:spcBef>
      <a:spcAft>
        <a:spcPct val="0"/>
      </a:spcAft>
      <a:defRPr sz="2400" kern="1200">
        <a:solidFill>
          <a:srgbClr val="010066"/>
        </a:solidFill>
        <a:latin typeface="Arial" pitchFamily="34" charset="0"/>
        <a:ea typeface="+mn-ea"/>
        <a:cs typeface="Arial" pitchFamily="34" charset="0"/>
      </a:defRPr>
    </a:lvl2pPr>
    <a:lvl3pPr marL="914400" algn="l" rtl="0" fontAlgn="base">
      <a:spcBef>
        <a:spcPct val="0"/>
      </a:spcBef>
      <a:spcAft>
        <a:spcPct val="0"/>
      </a:spcAft>
      <a:defRPr sz="2400" kern="1200">
        <a:solidFill>
          <a:srgbClr val="010066"/>
        </a:solidFill>
        <a:latin typeface="Arial" pitchFamily="34" charset="0"/>
        <a:ea typeface="+mn-ea"/>
        <a:cs typeface="Arial" pitchFamily="34" charset="0"/>
      </a:defRPr>
    </a:lvl3pPr>
    <a:lvl4pPr marL="1371600" algn="l" rtl="0" fontAlgn="base">
      <a:spcBef>
        <a:spcPct val="0"/>
      </a:spcBef>
      <a:spcAft>
        <a:spcPct val="0"/>
      </a:spcAft>
      <a:defRPr sz="2400" kern="1200">
        <a:solidFill>
          <a:srgbClr val="010066"/>
        </a:solidFill>
        <a:latin typeface="Arial" pitchFamily="34" charset="0"/>
        <a:ea typeface="+mn-ea"/>
        <a:cs typeface="Arial" pitchFamily="34" charset="0"/>
      </a:defRPr>
    </a:lvl4pPr>
    <a:lvl5pPr marL="1828800" algn="l" rtl="0" fontAlgn="base">
      <a:spcBef>
        <a:spcPct val="0"/>
      </a:spcBef>
      <a:spcAft>
        <a:spcPct val="0"/>
      </a:spcAft>
      <a:defRPr sz="2400" kern="1200">
        <a:solidFill>
          <a:srgbClr val="010066"/>
        </a:solidFill>
        <a:latin typeface="Arial" pitchFamily="34" charset="0"/>
        <a:ea typeface="+mn-ea"/>
        <a:cs typeface="Arial" pitchFamily="34" charset="0"/>
      </a:defRPr>
    </a:lvl5pPr>
    <a:lvl6pPr marL="2286000" algn="l" defTabSz="914400" rtl="0" eaLnBrk="1" latinLnBrk="0" hangingPunct="1">
      <a:defRPr sz="2400" kern="1200">
        <a:solidFill>
          <a:srgbClr val="010066"/>
        </a:solidFill>
        <a:latin typeface="Arial" pitchFamily="34" charset="0"/>
        <a:ea typeface="+mn-ea"/>
        <a:cs typeface="Arial" pitchFamily="34" charset="0"/>
      </a:defRPr>
    </a:lvl6pPr>
    <a:lvl7pPr marL="2743200" algn="l" defTabSz="914400" rtl="0" eaLnBrk="1" latinLnBrk="0" hangingPunct="1">
      <a:defRPr sz="2400" kern="1200">
        <a:solidFill>
          <a:srgbClr val="010066"/>
        </a:solidFill>
        <a:latin typeface="Arial" pitchFamily="34" charset="0"/>
        <a:ea typeface="+mn-ea"/>
        <a:cs typeface="Arial" pitchFamily="34" charset="0"/>
      </a:defRPr>
    </a:lvl7pPr>
    <a:lvl8pPr marL="3200400" algn="l" defTabSz="914400" rtl="0" eaLnBrk="1" latinLnBrk="0" hangingPunct="1">
      <a:defRPr sz="2400" kern="1200">
        <a:solidFill>
          <a:srgbClr val="010066"/>
        </a:solidFill>
        <a:latin typeface="Arial" pitchFamily="34" charset="0"/>
        <a:ea typeface="+mn-ea"/>
        <a:cs typeface="Arial" pitchFamily="34" charset="0"/>
      </a:defRPr>
    </a:lvl8pPr>
    <a:lvl9pPr marL="3657600" algn="l" defTabSz="914400" rtl="0" eaLnBrk="1" latinLnBrk="0" hangingPunct="1">
      <a:defRPr sz="2400" kern="1200">
        <a:solidFill>
          <a:srgbClr val="010066"/>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6600"/>
    <a:srgbClr val="FFAFAF"/>
    <a:srgbClr val="AADFF0"/>
    <a:srgbClr val="FF3F3F"/>
    <a:srgbClr val="FF8B8B"/>
    <a:srgbClr val="FF7979"/>
    <a:srgbClr val="D0B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82155" autoAdjust="0"/>
  </p:normalViewPr>
  <p:slideViewPr>
    <p:cSldViewPr>
      <p:cViewPr>
        <p:scale>
          <a:sx n="66" d="100"/>
          <a:sy n="66" d="100"/>
        </p:scale>
        <p:origin x="-58" y="30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10338"/>
    </p:cViewPr>
  </p:sorterViewPr>
  <p:notesViewPr>
    <p:cSldViewPr>
      <p:cViewPr varScale="1">
        <p:scale>
          <a:sx n="84" d="100"/>
          <a:sy n="84" d="100"/>
        </p:scale>
        <p:origin x="-196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cs typeface="+mn-cs"/>
              </a:defRPr>
            </a:lvl1pPr>
          </a:lstStyle>
          <a:p>
            <a:pPr>
              <a:defRPr/>
            </a:pPr>
            <a:endParaRPr lang="en-GB"/>
          </a:p>
        </p:txBody>
      </p:sp>
      <p:sp>
        <p:nvSpPr>
          <p:cNvPr id="6492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cs typeface="+mn-cs"/>
              </a:defRPr>
            </a:lvl1pPr>
          </a:lstStyle>
          <a:p>
            <a:pPr>
              <a:defRPr/>
            </a:pPr>
            <a:endParaRPr lang="en-GB"/>
          </a:p>
        </p:txBody>
      </p:sp>
      <p:sp>
        <p:nvSpPr>
          <p:cNvPr id="6492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cs typeface="+mn-cs"/>
              </a:defRPr>
            </a:lvl1pPr>
          </a:lstStyle>
          <a:p>
            <a:pPr>
              <a:defRPr/>
            </a:pPr>
            <a:endParaRPr lang="en-GB"/>
          </a:p>
        </p:txBody>
      </p:sp>
      <p:sp>
        <p:nvSpPr>
          <p:cNvPr id="6492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cs typeface="+mn-cs"/>
              </a:defRPr>
            </a:lvl1pPr>
          </a:lstStyle>
          <a:p>
            <a:pPr>
              <a:defRPr/>
            </a:pPr>
            <a:fld id="{15E1DE4A-F101-4CC0-9B56-9BCA4CD2C197}" type="slidenum">
              <a:rPr lang="en-GB"/>
              <a:pPr>
                <a:defRPr/>
              </a:pPr>
              <a:t>‹#›</a:t>
            </a:fld>
            <a:endParaRPr lang="en-GB"/>
          </a:p>
        </p:txBody>
      </p:sp>
    </p:spTree>
    <p:extLst>
      <p:ext uri="{BB962C8B-B14F-4D97-AF65-F5344CB8AC3E}">
        <p14:creationId xmlns:p14="http://schemas.microsoft.com/office/powerpoint/2010/main" val="2742616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1">
                <a:solidFill>
                  <a:schemeClr val="tx1"/>
                </a:solidFill>
                <a:latin typeface="Arial" charset="0"/>
                <a:cs typeface="+mn-cs"/>
              </a:defRPr>
            </a:lvl1pPr>
          </a:lstStyle>
          <a:p>
            <a:pPr>
              <a:defRPr/>
            </a:pPr>
            <a:endParaRPr lang="en-GB"/>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1">
                <a:solidFill>
                  <a:schemeClr val="tx1"/>
                </a:solidFill>
                <a:latin typeface="Arial" charset="0"/>
                <a:cs typeface="+mn-cs"/>
              </a:defRPr>
            </a:lvl1pPr>
          </a:lstStyle>
          <a:p>
            <a:pPr>
              <a:defRPr/>
            </a:pPr>
            <a:endParaRPr lang="en-GB"/>
          </a:p>
        </p:txBody>
      </p:sp>
      <p:sp>
        <p:nvSpPr>
          <p:cNvPr id="8090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1">
                <a:solidFill>
                  <a:schemeClr val="tx1"/>
                </a:solidFill>
                <a:latin typeface="Arial" charset="0"/>
                <a:cs typeface="+mn-cs"/>
              </a:defRPr>
            </a:lvl1pPr>
          </a:lstStyle>
          <a:p>
            <a:pPr>
              <a:defRPr/>
            </a:pPr>
            <a:endParaRPr lang="en-GB"/>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1">
                <a:solidFill>
                  <a:schemeClr val="tx1"/>
                </a:solidFill>
                <a:latin typeface="Arial" charset="0"/>
                <a:cs typeface="+mn-cs"/>
              </a:defRPr>
            </a:lvl1pPr>
          </a:lstStyle>
          <a:p>
            <a:pPr>
              <a:defRPr/>
            </a:pPr>
            <a:fld id="{EF4C9993-3C8E-41F1-9922-F9650345C70C}" type="slidenum">
              <a:rPr lang="en-GB"/>
              <a:pPr>
                <a:defRPr/>
              </a:pPr>
              <a:t>‹#›</a:t>
            </a:fld>
            <a:endParaRPr lang="en-GB"/>
          </a:p>
        </p:txBody>
      </p:sp>
    </p:spTree>
    <p:extLst>
      <p:ext uri="{BB962C8B-B14F-4D97-AF65-F5344CB8AC3E}">
        <p14:creationId xmlns:p14="http://schemas.microsoft.com/office/powerpoint/2010/main" val="2578118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1B1E3AA-7B41-4EE9-83B5-8BC3D8BA9CBE}" type="slidenum">
              <a:rPr lang="en-GB" sz="1200" smtClean="0">
                <a:solidFill>
                  <a:schemeClr val="tx1"/>
                </a:solidFill>
              </a:rPr>
              <a:pPr/>
              <a:t>1</a:t>
            </a:fld>
            <a:endParaRPr lang="en-GB" sz="1200" smtClean="0">
              <a:solidFill>
                <a:schemeClr val="tx1"/>
              </a:solidFill>
            </a:endParaRPr>
          </a:p>
        </p:txBody>
      </p:sp>
      <p:sp>
        <p:nvSpPr>
          <p:cNvPr id="81923" name="Rectangle 2"/>
          <p:cNvSpPr>
            <a:spLocks noChangeArrowheads="1" noTextEdit="1"/>
          </p:cNvSpPr>
          <p:nvPr>
            <p:ph type="sldImg"/>
          </p:nvPr>
        </p:nvSpPr>
        <p:spPr>
          <a:solidFill>
            <a:srgbClr val="FFFFFF"/>
          </a:solidFill>
          <a:ln/>
        </p:spPr>
      </p:sp>
      <p:sp>
        <p:nvSpPr>
          <p:cNvPr id="8192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8A78142-D8FE-4291-BC4D-BF05FC59CCD9}" type="slidenum">
              <a:rPr lang="en-GB" sz="1200" smtClean="0">
                <a:solidFill>
                  <a:schemeClr val="tx1"/>
                </a:solidFill>
              </a:rPr>
              <a:pPr/>
              <a:t>10</a:t>
            </a:fld>
            <a:endParaRPr lang="en-GB" sz="1200" smtClean="0">
              <a:solidFill>
                <a:schemeClr val="tx1"/>
              </a:solidFill>
            </a:endParaRPr>
          </a:p>
        </p:txBody>
      </p:sp>
      <p:sp>
        <p:nvSpPr>
          <p:cNvPr id="91139" name="Rectangle 2"/>
          <p:cNvSpPr>
            <a:spLocks noChangeArrowheads="1" noTextEdit="1"/>
          </p:cNvSpPr>
          <p:nvPr>
            <p:ph type="sldImg"/>
          </p:nvPr>
        </p:nvSpPr>
        <p:spPr>
          <a:solidFill>
            <a:srgbClr val="FFFFFF"/>
          </a:solidFill>
          <a:ln/>
        </p:spPr>
      </p:sp>
      <p:sp>
        <p:nvSpPr>
          <p:cNvPr id="9114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4FEA933-E27B-4D04-A45F-0DD1066ACF8C}" type="slidenum">
              <a:rPr lang="en-GB" sz="1200" smtClean="0">
                <a:solidFill>
                  <a:schemeClr val="tx1"/>
                </a:solidFill>
              </a:rPr>
              <a:pPr/>
              <a:t>11</a:t>
            </a:fld>
            <a:endParaRPr lang="en-GB" sz="1200" smtClean="0">
              <a:solidFill>
                <a:schemeClr val="tx1"/>
              </a:solidFill>
            </a:endParaRPr>
          </a:p>
        </p:txBody>
      </p:sp>
      <p:sp>
        <p:nvSpPr>
          <p:cNvPr id="92163" name="Rectangle 2"/>
          <p:cNvSpPr>
            <a:spLocks noChangeArrowheads="1" noTextEdit="1"/>
          </p:cNvSpPr>
          <p:nvPr>
            <p:ph type="sldImg"/>
          </p:nvPr>
        </p:nvSpPr>
        <p:spPr>
          <a:solidFill>
            <a:srgbClr val="FFFFFF"/>
          </a:solidFill>
          <a:ln/>
        </p:spPr>
      </p:sp>
      <p:sp>
        <p:nvSpPr>
          <p:cNvPr id="9216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Challenge pupils to draw all the planes of symmetry for a cube on isometric paper. There are nine altogether.</a:t>
            </a:r>
          </a:p>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DC656B8-A38A-4C96-AA49-F521C4E24383}" type="slidenum">
              <a:rPr lang="en-GB" sz="1200" smtClean="0">
                <a:solidFill>
                  <a:schemeClr val="tx1"/>
                </a:solidFill>
              </a:rPr>
              <a:pPr/>
              <a:t>12</a:t>
            </a:fld>
            <a:endParaRPr lang="en-GB" sz="1200" smtClean="0">
              <a:solidFill>
                <a:schemeClr val="tx1"/>
              </a:solidFill>
            </a:endParaRPr>
          </a:p>
        </p:txBody>
      </p:sp>
      <p:sp>
        <p:nvSpPr>
          <p:cNvPr id="93187" name="Rectangle 2"/>
          <p:cNvSpPr>
            <a:spLocks noChangeArrowheads="1" noTextEdit="1"/>
          </p:cNvSpPr>
          <p:nvPr>
            <p:ph type="sldImg"/>
          </p:nvPr>
        </p:nvSpPr>
        <p:spPr>
          <a:solidFill>
            <a:srgbClr val="FFFFFF"/>
          </a:solidFill>
          <a:ln/>
        </p:spPr>
      </p:sp>
      <p:sp>
        <p:nvSpPr>
          <p:cNvPr id="9318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Reveal the images on this slide to compare with the pupils solutions. </a:t>
            </a:r>
          </a:p>
          <a:p>
            <a:pPr eaLnBrk="1" hangingPunct="1"/>
            <a:r>
              <a:rPr lang="en-GB" smtClean="0"/>
              <a:t>Point out that these images are shown from a different angle to the ones drawn on an isometric grid. The last plane of symmetry on the slide can only be shown as a line because of the angle chosen.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6A49378-B93A-45A5-B9DB-A0189B89BA0B}" type="slidenum">
              <a:rPr lang="en-GB" sz="1200" smtClean="0">
                <a:solidFill>
                  <a:schemeClr val="tx1"/>
                </a:solidFill>
              </a:rPr>
              <a:pPr/>
              <a:t>13</a:t>
            </a:fld>
            <a:endParaRPr lang="en-GB" sz="1200" smtClean="0">
              <a:solidFill>
                <a:schemeClr val="tx1"/>
              </a:solidFill>
            </a:endParaRPr>
          </a:p>
        </p:txBody>
      </p:sp>
      <p:sp>
        <p:nvSpPr>
          <p:cNvPr id="94211" name="Rectangle 2"/>
          <p:cNvSpPr>
            <a:spLocks noChangeArrowheads="1" noTextEdit="1"/>
          </p:cNvSpPr>
          <p:nvPr>
            <p:ph type="sldImg"/>
          </p:nvPr>
        </p:nvSpPr>
        <p:spPr>
          <a:solidFill>
            <a:srgbClr val="FFFFFF"/>
          </a:solidFill>
          <a:ln/>
        </p:spPr>
      </p:sp>
      <p:sp>
        <p:nvSpPr>
          <p:cNvPr id="9421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Ask pupils to draw the three planes of symmetry of a cuboid on squared or isometric paper.</a:t>
            </a:r>
          </a:p>
          <a:p>
            <a:pPr eaLnBrk="1" hangingPunct="1"/>
            <a:r>
              <a:rPr lang="en-GB" smtClean="0"/>
              <a:t>Point out that each corner of the plane of symmetry will touch half-way along the corresponding edge of the cuboid.</a:t>
            </a:r>
          </a:p>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4BDB843-F175-4671-AD9E-B2439386B7D9}" type="slidenum">
              <a:rPr lang="en-GB" sz="1200" smtClean="0">
                <a:solidFill>
                  <a:schemeClr val="tx1"/>
                </a:solidFill>
              </a:rPr>
              <a:pPr/>
              <a:t>14</a:t>
            </a:fld>
            <a:endParaRPr lang="en-GB" sz="1200" smtClean="0">
              <a:solidFill>
                <a:schemeClr val="tx1"/>
              </a:solidFill>
            </a:endParaRPr>
          </a:p>
        </p:txBody>
      </p:sp>
      <p:sp>
        <p:nvSpPr>
          <p:cNvPr id="95235" name="Rectangle 2"/>
          <p:cNvSpPr>
            <a:spLocks noChangeArrowheads="1" noTextEdit="1"/>
          </p:cNvSpPr>
          <p:nvPr>
            <p:ph type="sldImg"/>
          </p:nvPr>
        </p:nvSpPr>
        <p:spPr>
          <a:solidFill>
            <a:srgbClr val="FFFFFF"/>
          </a:solidFill>
          <a:ln/>
        </p:spPr>
      </p:sp>
      <p:sp>
        <p:nvSpPr>
          <p:cNvPr id="9523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Establish that a regular octahedron has 5 planes of symmetry, a regular pentagonal prism has 6 planes of symmetry and a sphere has an infinite number. Ask pupils to describe the position of each plane of symmetry.</a:t>
            </a:r>
          </a:p>
          <a:p>
            <a:pPr eaLnBrk="1" hangingPunct="1"/>
            <a:r>
              <a:rPr lang="en-GB" smtClean="0"/>
              <a:t>A right prism is a prism whose opposite faces are parallel. </a:t>
            </a:r>
          </a:p>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C87F4B4-D151-4942-AD71-D6726368AD5F}" type="slidenum">
              <a:rPr lang="en-GB" sz="1200" smtClean="0">
                <a:solidFill>
                  <a:schemeClr val="tx1"/>
                </a:solidFill>
              </a:rPr>
              <a:pPr/>
              <a:t>15</a:t>
            </a:fld>
            <a:endParaRPr lang="en-GB" sz="1200" smtClean="0">
              <a:solidFill>
                <a:schemeClr val="tx1"/>
              </a:solidFill>
            </a:endParaRPr>
          </a:p>
        </p:txBody>
      </p:sp>
      <p:sp>
        <p:nvSpPr>
          <p:cNvPr id="96259" name="Rectangle 2"/>
          <p:cNvSpPr>
            <a:spLocks noChangeArrowheads="1" noTextEdit="1"/>
          </p:cNvSpPr>
          <p:nvPr>
            <p:ph type="sldImg"/>
          </p:nvPr>
        </p:nvSpPr>
        <p:spPr>
          <a:solidFill>
            <a:srgbClr val="FFFFFF"/>
          </a:solidFill>
          <a:ln/>
        </p:spPr>
      </p:sp>
      <p:sp>
        <p:nvSpPr>
          <p:cNvPr id="9626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Ask pupils to imagine turning the cube about the axis of symmetry. Ask them how many times the cube can be turned to fit the original shape before getting back to the starting position.</a:t>
            </a:r>
          </a:p>
          <a:p>
            <a:pPr eaLnBrk="1" hangingPunct="1"/>
            <a:r>
              <a:rPr lang="en-US" smtClean="0"/>
              <a:t>A cube has 13 axes of symmetry. These are demonstrated on the next slide.</a:t>
            </a:r>
          </a:p>
          <a:p>
            <a:pPr eaLnBrk="1" hangingPunct="1"/>
            <a:r>
              <a:rPr lang="en-US" smtClean="0"/>
              <a:t>There are 3 axes of symmetry that pass through the centre of two opposite faces. The order of rotational symmetry for these axes is 4.</a:t>
            </a:r>
          </a:p>
          <a:p>
            <a:pPr eaLnBrk="1" hangingPunct="1"/>
            <a:r>
              <a:rPr lang="en-US" smtClean="0"/>
              <a:t>There are 6 axes of symmetry that pass through the centre of two opposite edges. The order of rotational symmetry for these axes is 2.</a:t>
            </a:r>
          </a:p>
          <a:p>
            <a:pPr eaLnBrk="1" hangingPunct="1"/>
            <a:r>
              <a:rPr lang="en-US" smtClean="0"/>
              <a:t>There are 4 axes of symmetry that pass through two opposite vertices. The order of rotational symmetry for these axes is 3.</a:t>
            </a:r>
          </a:p>
          <a:p>
            <a:pPr eaLnBrk="1" hangingPunct="1"/>
            <a:endParaRPr lang="en-US" smtClean="0"/>
          </a:p>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D6DB1B1-F292-4046-AB44-5C91227DC4EF}" type="slidenum">
              <a:rPr lang="en-GB" sz="1200" smtClean="0">
                <a:solidFill>
                  <a:schemeClr val="tx1"/>
                </a:solidFill>
              </a:rPr>
              <a:pPr/>
              <a:t>16</a:t>
            </a:fld>
            <a:endParaRPr lang="en-GB" sz="1200" smtClean="0">
              <a:solidFill>
                <a:schemeClr val="tx1"/>
              </a:solidFill>
            </a:endParaRPr>
          </a:p>
        </p:txBody>
      </p:sp>
      <p:sp>
        <p:nvSpPr>
          <p:cNvPr id="97283" name="Rectangle 2"/>
          <p:cNvSpPr>
            <a:spLocks noChangeArrowheads="1" noTextEdit="1"/>
          </p:cNvSpPr>
          <p:nvPr>
            <p:ph type="sldImg"/>
          </p:nvPr>
        </p:nvSpPr>
        <p:spPr>
          <a:solidFill>
            <a:srgbClr val="FFFFFF"/>
          </a:solidFill>
          <a:ln/>
        </p:spPr>
      </p:sp>
      <p:sp>
        <p:nvSpPr>
          <p:cNvPr id="9728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Use this rotating cube to establish that the order of rotational symmetry about the axes of symmetry that pass through the centre of two opposite faces is 4, the order of rotational symmetry about the axes of symmetry that pass through the centre of two opposite edges is 2 and the order of rotational symmetry about the axes of symmetry that pass through the centre of two opposite vertices is 3.</a:t>
            </a:r>
          </a:p>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FF510F8-CE1E-4ACC-93A2-EB0742053CE0}" type="slidenum">
              <a:rPr lang="en-GB" sz="1200" smtClean="0">
                <a:solidFill>
                  <a:schemeClr val="tx1"/>
                </a:solidFill>
              </a:rPr>
              <a:pPr/>
              <a:t>17</a:t>
            </a:fld>
            <a:endParaRPr lang="en-GB" sz="1200" smtClean="0">
              <a:solidFill>
                <a:schemeClr val="tx1"/>
              </a:solidFill>
            </a:endParaRPr>
          </a:p>
        </p:txBody>
      </p:sp>
      <p:sp>
        <p:nvSpPr>
          <p:cNvPr id="98307" name="Rectangle 2"/>
          <p:cNvSpPr>
            <a:spLocks noChangeArrowheads="1" noTextEdit="1"/>
          </p:cNvSpPr>
          <p:nvPr>
            <p:ph type="sldImg"/>
          </p:nvPr>
        </p:nvSpPr>
        <p:spPr>
          <a:solidFill>
            <a:srgbClr val="FFFFFF"/>
          </a:solidFill>
          <a:ln/>
        </p:spPr>
      </p:sp>
      <p:sp>
        <p:nvSpPr>
          <p:cNvPr id="9830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A cuboid has 3 axes of rotational symmetry. The order of rotational symmetry about each of these is 2.</a:t>
            </a:r>
          </a:p>
          <a:p>
            <a:pPr eaLnBrk="1" hangingPunct="1"/>
            <a:r>
              <a:rPr lang="en-US" smtClean="0"/>
              <a:t>A tetrahedron has 4 axes of rotational symmetry through each vertex and the opposite face. The order of rotational symmetry about each of these is 3. It also has 3 axes of rotational symmetry through each edge and the opposite edge. The order of rotational symmetry about each of these is 2. </a:t>
            </a:r>
          </a:p>
          <a:p>
            <a:pPr eaLnBrk="1" hangingPunct="1"/>
            <a:r>
              <a:rPr lang="en-US" smtClean="0"/>
              <a:t>If we imagine the octahedron as two square-based pyramids joined together at the base, the octahedron has 1 axis of rotational symmetry through the apex of the square-based pyramids. The order of rotational symmetry about this axis is 4. </a:t>
            </a:r>
          </a:p>
          <a:p>
            <a:pPr eaLnBrk="1" hangingPunct="1"/>
            <a:r>
              <a:rPr lang="en-US" smtClean="0"/>
              <a:t>Where the bases of the two square-based pyramids join together, it has 2 axes of rotational symmetry through each vertex and the opposite vertex and 2 axes of rotational symmetry through each edge and the opposite edge. The order of rotational symmetry about each of these is 2.</a:t>
            </a:r>
          </a:p>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3BCC904-DFE2-4EDE-9C07-CA1E5EF83FA9}" type="slidenum">
              <a:rPr lang="en-GB" sz="1200" smtClean="0">
                <a:solidFill>
                  <a:schemeClr val="tx1"/>
                </a:solidFill>
              </a:rPr>
              <a:pPr/>
              <a:t>18</a:t>
            </a:fld>
            <a:endParaRPr lang="en-GB" sz="1200" smtClean="0">
              <a:solidFill>
                <a:schemeClr val="tx1"/>
              </a:solidFill>
            </a:endParaRPr>
          </a:p>
        </p:txBody>
      </p:sp>
      <p:sp>
        <p:nvSpPr>
          <p:cNvPr id="99331" name="Rectangle 2"/>
          <p:cNvSpPr>
            <a:spLocks noChangeArrowheads="1" noTextEdit="1"/>
          </p:cNvSpPr>
          <p:nvPr>
            <p:ph type="sldImg"/>
          </p:nvPr>
        </p:nvSpPr>
        <p:spPr>
          <a:solidFill>
            <a:srgbClr val="FFFFFF"/>
          </a:solidFill>
          <a:ln/>
        </p:spPr>
      </p:sp>
      <p:sp>
        <p:nvSpPr>
          <p:cNvPr id="9933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Ask volunteers to come to the board and make three-dimensional shapes with given numbers of planes of symmetry. If other member of the group believe the shape constructed has more (or less) planes of symmetry, they should describe these fully and give an alternative shape.</a:t>
            </a:r>
          </a:p>
          <a:p>
            <a:pPr eaLnBrk="1" hangingPunct="1"/>
            <a:r>
              <a:rPr lang="en-GB" smtClean="0"/>
              <a:t>Ask pupils to describe the number of axes of rotational symmetry and the order of rotational symmetry about each axis for each 3-D shape.</a:t>
            </a:r>
          </a:p>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DCCD836-CAA5-46A4-835A-5A63883FA925}" type="slidenum">
              <a:rPr lang="en-GB" sz="1200" smtClean="0">
                <a:solidFill>
                  <a:schemeClr val="tx1"/>
                </a:solidFill>
              </a:rPr>
              <a:pPr/>
              <a:t>19</a:t>
            </a:fld>
            <a:endParaRPr lang="en-GB" sz="1200" smtClean="0">
              <a:solidFill>
                <a:schemeClr val="tx1"/>
              </a:solidFill>
            </a:endParaRPr>
          </a:p>
        </p:txBody>
      </p:sp>
      <p:sp>
        <p:nvSpPr>
          <p:cNvPr id="100355" name="Rectangle 2"/>
          <p:cNvSpPr>
            <a:spLocks noChangeArrowheads="1" noTextEdit="1"/>
          </p:cNvSpPr>
          <p:nvPr>
            <p:ph type="sldImg"/>
          </p:nvPr>
        </p:nvSpPr>
        <p:spPr>
          <a:solidFill>
            <a:srgbClr val="FFFFFF"/>
          </a:solidFill>
          <a:ln/>
        </p:spPr>
      </p:sp>
      <p:sp>
        <p:nvSpPr>
          <p:cNvPr id="10035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1F54729-E02A-468D-BF9E-DA9E1CDE12F1}" type="slidenum">
              <a:rPr lang="en-GB" sz="1200" smtClean="0">
                <a:solidFill>
                  <a:schemeClr val="tx1"/>
                </a:solidFill>
              </a:rPr>
              <a:pPr/>
              <a:t>2</a:t>
            </a:fld>
            <a:endParaRPr lang="en-GB" sz="1200" smtClean="0">
              <a:solidFill>
                <a:schemeClr val="tx1"/>
              </a:solidFill>
            </a:endParaRPr>
          </a:p>
        </p:txBody>
      </p:sp>
      <p:sp>
        <p:nvSpPr>
          <p:cNvPr id="82947" name="Rectangle 2"/>
          <p:cNvSpPr>
            <a:spLocks noChangeArrowheads="1" noTextEdit="1"/>
          </p:cNvSpPr>
          <p:nvPr>
            <p:ph type="sldImg"/>
          </p:nvPr>
        </p:nvSpPr>
        <p:spPr>
          <a:solidFill>
            <a:srgbClr val="FFFFFF"/>
          </a:solidFill>
          <a:ln/>
        </p:spPr>
      </p:sp>
      <p:sp>
        <p:nvSpPr>
          <p:cNvPr id="8294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E6A426C-C61E-4BC0-BE64-0912CA9082F0}" type="slidenum">
              <a:rPr lang="en-GB" sz="1200" smtClean="0">
                <a:solidFill>
                  <a:schemeClr val="tx1"/>
                </a:solidFill>
              </a:rPr>
              <a:pPr/>
              <a:t>20</a:t>
            </a:fld>
            <a:endParaRPr lang="en-GB" sz="1200" smtClean="0">
              <a:solidFill>
                <a:schemeClr val="tx1"/>
              </a:solidFill>
            </a:endParaRPr>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F22968B-FFA4-4630-8C6E-C41BBA5F4B81}" type="slidenum">
              <a:rPr lang="en-GB" sz="1200" smtClean="0">
                <a:solidFill>
                  <a:schemeClr val="tx1"/>
                </a:solidFill>
              </a:rPr>
              <a:pPr/>
              <a:t>21</a:t>
            </a:fld>
            <a:endParaRPr lang="en-GB" sz="1200" smtClean="0">
              <a:solidFill>
                <a:schemeClr val="tx1"/>
              </a:solidFill>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GB" smtClean="0"/>
              <a:t>Explain that we call the original shape the object and the reflected shape the image. The image of a shape can be produced by any transformation including rotations, translations and enlargements, as well as reflections.</a:t>
            </a:r>
          </a:p>
          <a:p>
            <a:pPr eaLnBrk="1" hangingPunct="1"/>
            <a:r>
              <a:rPr lang="en-GB" smtClean="0"/>
              <a:t>Define the word congruent to mean the same shape and size.</a:t>
            </a:r>
          </a:p>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22EDEDB-0776-4DFE-BA26-8A73D1DE8D14}" type="slidenum">
              <a:rPr lang="en-GB" sz="1200" smtClean="0">
                <a:solidFill>
                  <a:schemeClr val="tx1"/>
                </a:solidFill>
              </a:rPr>
              <a:pPr/>
              <a:t>22</a:t>
            </a:fld>
            <a:endParaRPr lang="en-GB" sz="1200" smtClean="0">
              <a:solidFill>
                <a:schemeClr val="tx1"/>
              </a:solidFill>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GB" smtClean="0"/>
              <a:t>Stress that the mirror line is always perpendicular (at right angles) to any line connecting a point to its image. The mirror line bisects the line (divides it into two equal parts).</a:t>
            </a:r>
          </a:p>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AF266DB-1F94-4E00-97F9-FB1D131D3BF7}" type="slidenum">
              <a:rPr lang="en-GB" sz="1200" smtClean="0">
                <a:solidFill>
                  <a:schemeClr val="tx1"/>
                </a:solidFill>
              </a:rPr>
              <a:pPr/>
              <a:t>23</a:t>
            </a:fld>
            <a:endParaRPr lang="en-GB" sz="1200" smtClean="0">
              <a:solidFill>
                <a:schemeClr val="tx1"/>
              </a:solidFill>
            </a:endParaRPr>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GB" smtClean="0"/>
              <a:t>Use this activity to dynamically prove the result on the previous slide.</a:t>
            </a:r>
          </a:p>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5BB3FC1-7A87-4529-A8E3-9FB5948672A5}" type="slidenum">
              <a:rPr lang="en-GB" sz="1200" smtClean="0">
                <a:solidFill>
                  <a:schemeClr val="tx1"/>
                </a:solidFill>
              </a:rPr>
              <a:pPr/>
              <a:t>24</a:t>
            </a:fld>
            <a:endParaRPr lang="en-GB" sz="1200" smtClean="0">
              <a:solidFill>
                <a:schemeClr val="tx1"/>
              </a:solidFill>
            </a:endParaRPr>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GB" smtClean="0"/>
              <a:t>Modify one of the pentagons by dragging its vertices and define it as the image. Position the shape by dragging on its centre. Ask a volunteer to come to the board and reflect the shape by modifying the other pentagon. If necessary, use the pen tool (set to draw straight lines) to connect the points in the object to the mirror line. Instruct the volunteer to reflect these lines to find the positions of the image points.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036B3C2-02C7-451D-B5E0-388B14120CE5}" type="slidenum">
              <a:rPr lang="en-GB" sz="1200" smtClean="0">
                <a:solidFill>
                  <a:schemeClr val="tx1"/>
                </a:solidFill>
              </a:rPr>
              <a:pPr/>
              <a:t>25</a:t>
            </a:fld>
            <a:endParaRPr lang="en-GB" sz="1200" smtClean="0">
              <a:solidFill>
                <a:schemeClr val="tx1"/>
              </a:solidFill>
            </a:endParaRPr>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smtClean="0"/>
              <a:t>Investigate the relationship between the coordinates of the object and its image for each line of symmetry</a:t>
            </a:r>
            <a:r>
              <a:rPr lang="en-US" smtClean="0">
                <a:cs typeface="Times New Roman" pitchFamily="18" charset="0"/>
              </a:rPr>
              <a:t>. This can be done by revealing the coordinate of A and A’ say, moving the shape (or the point) around the grid and observing the change in the coordinates.</a:t>
            </a:r>
          </a:p>
          <a:p>
            <a:pPr eaLnBrk="1" hangingPunct="1"/>
            <a:r>
              <a:rPr lang="en-US" smtClean="0"/>
              <a:t>Pupils should notice that when a shape is reflected in the </a:t>
            </a:r>
            <a:r>
              <a:rPr lang="en-US" i="1" smtClean="0"/>
              <a:t>y</a:t>
            </a:r>
            <a:r>
              <a:rPr lang="en-US" smtClean="0"/>
              <a:t>-axis</a:t>
            </a:r>
            <a:r>
              <a:rPr lang="en-US" smtClean="0">
                <a:cs typeface="Times New Roman" pitchFamily="18" charset="0"/>
              </a:rPr>
              <a:t>, the </a:t>
            </a:r>
            <a:r>
              <a:rPr lang="en-US" i="1" smtClean="0">
                <a:cs typeface="Times New Roman" pitchFamily="18" charset="0"/>
              </a:rPr>
              <a:t>x</a:t>
            </a:r>
            <a:r>
              <a:rPr lang="en-US" smtClean="0">
                <a:cs typeface="Times New Roman" pitchFamily="18" charset="0"/>
              </a:rPr>
              <a:t>-coordinate of each image point is the same as the </a:t>
            </a:r>
            <a:r>
              <a:rPr lang="en-US" i="1" smtClean="0">
                <a:cs typeface="Times New Roman" pitchFamily="18" charset="0"/>
              </a:rPr>
              <a:t>x</a:t>
            </a:r>
            <a:r>
              <a:rPr lang="en-US" smtClean="0">
                <a:cs typeface="Times New Roman" pitchFamily="18" charset="0"/>
              </a:rPr>
              <a:t>-coordinate of the original point × –1 and the </a:t>
            </a:r>
            <a:r>
              <a:rPr lang="en-US" i="1" smtClean="0">
                <a:cs typeface="Times New Roman" pitchFamily="18" charset="0"/>
              </a:rPr>
              <a:t>y</a:t>
            </a:r>
            <a:r>
              <a:rPr lang="en-US" smtClean="0">
                <a:cs typeface="Times New Roman" pitchFamily="18" charset="0"/>
              </a:rPr>
              <a:t>-coordinate of the image point is the same as the </a:t>
            </a:r>
            <a:r>
              <a:rPr lang="en-US" i="1" smtClean="0">
                <a:cs typeface="Times New Roman" pitchFamily="18" charset="0"/>
              </a:rPr>
              <a:t>y</a:t>
            </a:r>
            <a:r>
              <a:rPr lang="en-US" smtClean="0">
                <a:cs typeface="Times New Roman" pitchFamily="18" charset="0"/>
              </a:rPr>
              <a:t>-coordinate of the original point. In other words, the </a:t>
            </a:r>
            <a:r>
              <a:rPr lang="en-US" i="1" smtClean="0">
                <a:cs typeface="Times New Roman" pitchFamily="18" charset="0"/>
              </a:rPr>
              <a:t>x</a:t>
            </a:r>
            <a:r>
              <a:rPr lang="en-US" smtClean="0">
                <a:cs typeface="Times New Roman" pitchFamily="18" charset="0"/>
              </a:rPr>
              <a:t>-coordinate changes sign and the </a:t>
            </a:r>
            <a:r>
              <a:rPr lang="en-US" i="1" smtClean="0">
                <a:cs typeface="Times New Roman" pitchFamily="18" charset="0"/>
              </a:rPr>
              <a:t>y</a:t>
            </a:r>
            <a:r>
              <a:rPr lang="en-US" smtClean="0">
                <a:cs typeface="Times New Roman" pitchFamily="18" charset="0"/>
              </a:rPr>
              <a:t>-coordinate stays the same. </a:t>
            </a:r>
            <a:endParaRPr lang="en-GB" smtClean="0"/>
          </a:p>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919451E-A050-4BF1-B263-F6CD776D82C4}" type="slidenum">
              <a:rPr lang="en-GB" sz="1200" smtClean="0">
                <a:solidFill>
                  <a:schemeClr val="tx1"/>
                </a:solidFill>
              </a:rPr>
              <a:pPr/>
              <a:t>26</a:t>
            </a:fld>
            <a:endParaRPr lang="en-GB" sz="1200" smtClean="0">
              <a:solidFill>
                <a:schemeClr val="tx1"/>
              </a:solidFill>
            </a:endParaRPr>
          </a:p>
        </p:txBody>
      </p:sp>
      <p:sp>
        <p:nvSpPr>
          <p:cNvPr id="107523" name="Rectangle 2"/>
          <p:cNvSpPr>
            <a:spLocks noChangeArrowheads="1" noTextEdit="1"/>
          </p:cNvSpPr>
          <p:nvPr>
            <p:ph type="sldImg"/>
          </p:nvPr>
        </p:nvSpPr>
        <p:spPr>
          <a:solidFill>
            <a:srgbClr val="FFFFFF"/>
          </a:solidFill>
          <a:ln/>
        </p:spPr>
      </p:sp>
      <p:sp>
        <p:nvSpPr>
          <p:cNvPr id="10752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Two lines are sufficient to define the line of reflection. A third line can be used to check the position of the line.</a:t>
            </a:r>
          </a:p>
          <a:p>
            <a:pPr eaLnBrk="1" hangingPunct="1"/>
            <a:r>
              <a:rPr lang="en-GB" smtClean="0"/>
              <a:t>The mid-point can be found using a ruler to measure the length of the line, and then halving it.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0A641CD-66F4-4675-BDE3-D58AE9AED6C8}" type="slidenum">
              <a:rPr lang="en-GB" sz="1200" smtClean="0">
                <a:solidFill>
                  <a:schemeClr val="tx1"/>
                </a:solidFill>
              </a:rPr>
              <a:pPr/>
              <a:t>27</a:t>
            </a:fld>
            <a:endParaRPr lang="en-GB" sz="1200" smtClean="0">
              <a:solidFill>
                <a:schemeClr val="tx1"/>
              </a:solidFill>
            </a:endParaRPr>
          </a:p>
        </p:txBody>
      </p:sp>
      <p:sp>
        <p:nvSpPr>
          <p:cNvPr id="108547" name="Rectangle 2"/>
          <p:cNvSpPr>
            <a:spLocks noChangeArrowheads="1" noTextEdit="1"/>
          </p:cNvSpPr>
          <p:nvPr>
            <p:ph type="sldImg"/>
          </p:nvPr>
        </p:nvSpPr>
        <p:spPr>
          <a:solidFill>
            <a:srgbClr val="FFFFFF"/>
          </a:solidFill>
          <a:ln/>
        </p:spPr>
      </p:sp>
      <p:sp>
        <p:nvSpPr>
          <p:cNvPr id="10854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996E350-6447-45FC-A3EE-C5242F4053C5}" type="slidenum">
              <a:rPr lang="en-GB" sz="1200" smtClean="0">
                <a:solidFill>
                  <a:schemeClr val="tx1"/>
                </a:solidFill>
              </a:rPr>
              <a:pPr/>
              <a:t>28</a:t>
            </a:fld>
            <a:endParaRPr lang="en-GB" sz="1200" smtClean="0">
              <a:solidFill>
                <a:schemeClr val="tx1"/>
              </a:solidFill>
            </a:endParaRPr>
          </a:p>
        </p:txBody>
      </p:sp>
      <p:sp>
        <p:nvSpPr>
          <p:cNvPr id="109571" name="Rectangle 2"/>
          <p:cNvSpPr>
            <a:spLocks noChangeArrowheads="1" noTextEdit="1"/>
          </p:cNvSpPr>
          <p:nvPr>
            <p:ph type="sldImg"/>
          </p:nvPr>
        </p:nvSpPr>
        <p:spPr>
          <a:solidFill>
            <a:srgbClr val="FFFFFF"/>
          </a:solidFill>
          <a:ln/>
        </p:spPr>
      </p:sp>
      <p:sp>
        <p:nvSpPr>
          <p:cNvPr id="10957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12084BE-42B8-4143-81CC-907E414501DA}" type="slidenum">
              <a:rPr lang="en-GB" sz="1200" smtClean="0">
                <a:solidFill>
                  <a:schemeClr val="tx1"/>
                </a:solidFill>
              </a:rPr>
              <a:pPr/>
              <a:t>29</a:t>
            </a:fld>
            <a:endParaRPr lang="en-GB" sz="1200" smtClean="0">
              <a:solidFill>
                <a:schemeClr val="tx1"/>
              </a:solidFill>
            </a:endParaRPr>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smtClean="0"/>
              <a:t>Explain that if the centre of rotation is not in contact with the shape, we can extend a line from the shape to the point. A line extended from the corresponding point on the image will meet the centre of rotation at an angle equivalent to the angle of rotation.</a:t>
            </a: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94BAC02-0CA3-47A8-A991-7F696C2BD0BD}" type="slidenum">
              <a:rPr lang="en-GB" sz="1200" smtClean="0">
                <a:solidFill>
                  <a:schemeClr val="tx1"/>
                </a:solidFill>
              </a:rPr>
              <a:pPr/>
              <a:t>3</a:t>
            </a:fld>
            <a:endParaRPr lang="en-GB" sz="1200" smtClean="0">
              <a:solidFill>
                <a:schemeClr val="tx1"/>
              </a:solidFill>
            </a:endParaRPr>
          </a:p>
        </p:txBody>
      </p:sp>
      <p:sp>
        <p:nvSpPr>
          <p:cNvPr id="83971" name="Rectangle 2"/>
          <p:cNvSpPr>
            <a:spLocks noChangeArrowheads="1" noTextEdit="1"/>
          </p:cNvSpPr>
          <p:nvPr>
            <p:ph type="sldImg"/>
          </p:nvPr>
        </p:nvSpPr>
        <p:spPr>
          <a:solidFill>
            <a:srgbClr val="FFFFFF"/>
          </a:solidFill>
          <a:ln/>
        </p:spPr>
      </p:sp>
      <p:sp>
        <p:nvSpPr>
          <p:cNvPr id="8397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Some pupils may find it easier to visualize a line of symmetry if they visualize it as a fold line rather than a mirror line. Explain that if you fold along a line of symmetry the two sides should match up exactly. </a:t>
            </a:r>
          </a:p>
          <a:p>
            <a:pPr eaLnBrk="1" hangingPunct="1"/>
            <a:r>
              <a:rPr lang="en-US" smtClean="0"/>
              <a:t>The last example has rotational symmetry but not line symmetry.</a:t>
            </a:r>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C4A4117-42C9-4583-8997-0FE7FF438128}" type="slidenum">
              <a:rPr lang="en-GB" sz="1200" smtClean="0">
                <a:solidFill>
                  <a:schemeClr val="tx1"/>
                </a:solidFill>
              </a:rPr>
              <a:pPr/>
              <a:t>30</a:t>
            </a:fld>
            <a:endParaRPr lang="en-GB" sz="1200" smtClean="0">
              <a:solidFill>
                <a:schemeClr val="tx1"/>
              </a:solidFill>
            </a:endParaRPr>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1E58572-FC68-4CDE-B656-5BA9C3359E3B}" type="slidenum">
              <a:rPr lang="en-GB" sz="1200" smtClean="0">
                <a:solidFill>
                  <a:schemeClr val="tx1"/>
                </a:solidFill>
              </a:rPr>
              <a:pPr/>
              <a:t>31</a:t>
            </a:fld>
            <a:endParaRPr lang="en-GB" sz="1200" smtClean="0">
              <a:solidFill>
                <a:schemeClr val="tx1"/>
              </a:solidFill>
            </a:endParaRPr>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smtClean="0"/>
              <a:t>This is probably the opposite to what most people would expect. Explain that it is a convention that has been agreed between mathematicians all over the world. It’s just that, mathematically speaking, the hands of a clock turn in a negative direction!</a:t>
            </a:r>
          </a:p>
          <a:p>
            <a:pPr eaLnBrk="1" hangingPunct="1"/>
            <a:r>
              <a:rPr lang="en-US" smtClean="0"/>
              <a:t>The equivalent rotation can always be found by changing the sign and subtracting the angle from 360º. Ask pupils to give examples of other equivalent rotations.</a:t>
            </a:r>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3011AE3-0BE0-4EDC-A119-D4C1F04E0CA9}" type="slidenum">
              <a:rPr lang="en-GB" sz="1200" smtClean="0">
                <a:solidFill>
                  <a:schemeClr val="tx1"/>
                </a:solidFill>
              </a:rPr>
              <a:pPr/>
              <a:t>32</a:t>
            </a:fld>
            <a:endParaRPr lang="en-GB" sz="1200" smtClean="0">
              <a:solidFill>
                <a:schemeClr val="tx1"/>
              </a:solidFill>
            </a:endParaRPr>
          </a:p>
        </p:txBody>
      </p:sp>
      <p:sp>
        <p:nvSpPr>
          <p:cNvPr id="113667" name="Rectangle 2"/>
          <p:cNvSpPr>
            <a:spLocks noChangeArrowheads="1" noTextEdit="1"/>
          </p:cNvSpPr>
          <p:nvPr>
            <p:ph type="sldImg"/>
          </p:nvPr>
        </p:nvSpPr>
        <p:spPr>
          <a:solidFill>
            <a:srgbClr val="FFFFFF"/>
          </a:solidFill>
          <a:ln/>
        </p:spPr>
      </p:sp>
      <p:sp>
        <p:nvSpPr>
          <p:cNvPr id="11366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cs typeface="Times New Roman" pitchFamily="18" charset="0"/>
              </a:rPr>
              <a:t>To rotate a shape that has been rotated through 90º clockwise back onto itself we can either rotate it through 90º anticlockwise or we can rotate it through another 270º (360º – 90º).</a:t>
            </a:r>
            <a:endParaRPr lang="en-GB" smtClean="0">
              <a:cs typeface="Times New Roman" pitchFamily="18" charset="0"/>
            </a:endParaRPr>
          </a:p>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BF9DD57-1147-4501-8C8D-F329C4B69E86}" type="slidenum">
              <a:rPr lang="en-GB" sz="1200" smtClean="0">
                <a:solidFill>
                  <a:schemeClr val="tx1"/>
                </a:solidFill>
              </a:rPr>
              <a:pPr/>
              <a:t>33</a:t>
            </a:fld>
            <a:endParaRPr lang="en-GB" sz="1200" smtClean="0">
              <a:solidFill>
                <a:schemeClr val="tx1"/>
              </a:solidFill>
            </a:endParaRPr>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smtClean="0"/>
              <a:t>Remind pupils that a –70</a:t>
            </a:r>
            <a:r>
              <a:rPr lang="en-US" smtClean="0">
                <a:cs typeface="Times New Roman" pitchFamily="18" charset="0"/>
              </a:rPr>
              <a:t>º rotation is equivalent to a 70º rotation clockwise. Establish that to rotate a shape that has been rotated through –70º back onto itself we can rotate it through +70º (that’s 70º in the opposite direction) or – 290º (360º – 70º).</a:t>
            </a:r>
            <a:endParaRPr lang="en-GB" smtClean="0">
              <a:cs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B575AEC-11DA-4602-AF28-698BE8AB755A}" type="slidenum">
              <a:rPr lang="en-GB" sz="1200" smtClean="0">
                <a:solidFill>
                  <a:schemeClr val="tx1"/>
                </a:solidFill>
              </a:rPr>
              <a:pPr/>
              <a:t>34</a:t>
            </a:fld>
            <a:endParaRPr lang="en-GB" sz="1200" smtClean="0">
              <a:solidFill>
                <a:schemeClr val="tx1"/>
              </a:solidFill>
            </a:endParaRPr>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r>
              <a:rPr lang="en-US" smtClean="0"/>
              <a:t>Remind pupils that, unless stated otherwise, positive rotations are always taken as anticlockwise. Demonstrate each rotation, dragging the vertices to change the shape and dragging on the shape to change its position.</a:t>
            </a:r>
          </a:p>
          <a:p>
            <a:pPr eaLnBrk="1" hangingPunct="1"/>
            <a:r>
              <a:rPr lang="en-US" smtClean="0"/>
              <a:t>Investigate the relationship between the coordinates of the object and its image for 90</a:t>
            </a:r>
            <a:r>
              <a:rPr lang="en-US" smtClean="0">
                <a:cs typeface="Times New Roman" pitchFamily="18" charset="0"/>
              </a:rPr>
              <a:t>°, 180° and 270° rotations. This can be done by revealing the coordinate of A and A’ say, moving the shape (or the point) around the grid and observing the change in the coordinates.</a:t>
            </a:r>
          </a:p>
          <a:p>
            <a:pPr eaLnBrk="1" hangingPunct="1"/>
            <a:r>
              <a:rPr lang="en-US" smtClean="0"/>
              <a:t>Pupils should notice that when a shape is rotated through 90</a:t>
            </a:r>
            <a:r>
              <a:rPr lang="en-US" smtClean="0">
                <a:cs typeface="Times New Roman" pitchFamily="18" charset="0"/>
              </a:rPr>
              <a:t>º about the origin, the </a:t>
            </a:r>
            <a:r>
              <a:rPr lang="en-US" i="1" smtClean="0">
                <a:cs typeface="Times New Roman" pitchFamily="18" charset="0"/>
              </a:rPr>
              <a:t>x</a:t>
            </a:r>
            <a:r>
              <a:rPr lang="en-US" smtClean="0">
                <a:cs typeface="Times New Roman" pitchFamily="18" charset="0"/>
              </a:rPr>
              <a:t>-coordinate of each image point is the same as the </a:t>
            </a:r>
            <a:r>
              <a:rPr lang="en-US" i="1" smtClean="0">
                <a:cs typeface="Times New Roman" pitchFamily="18" charset="0"/>
              </a:rPr>
              <a:t>y</a:t>
            </a:r>
            <a:r>
              <a:rPr lang="en-US" smtClean="0">
                <a:cs typeface="Times New Roman" pitchFamily="18" charset="0"/>
              </a:rPr>
              <a:t>-coordinate of the original point × –1 and the </a:t>
            </a:r>
            <a:r>
              <a:rPr lang="en-US" i="1" smtClean="0">
                <a:cs typeface="Times New Roman" pitchFamily="18" charset="0"/>
              </a:rPr>
              <a:t>y</a:t>
            </a:r>
            <a:r>
              <a:rPr lang="en-US" smtClean="0">
                <a:cs typeface="Times New Roman" pitchFamily="18" charset="0"/>
              </a:rPr>
              <a:t>-coordinate of the image point is the same as the </a:t>
            </a:r>
            <a:r>
              <a:rPr lang="en-US" i="1" smtClean="0">
                <a:cs typeface="Times New Roman" pitchFamily="18" charset="0"/>
              </a:rPr>
              <a:t>x</a:t>
            </a:r>
            <a:r>
              <a:rPr lang="en-US" smtClean="0">
                <a:cs typeface="Times New Roman" pitchFamily="18" charset="0"/>
              </a:rPr>
              <a:t>-coordinate of the original point. </a:t>
            </a:r>
          </a:p>
          <a:p>
            <a:pPr eaLnBrk="1" hangingPunct="1"/>
            <a:r>
              <a:rPr lang="en-US" smtClean="0"/>
              <a:t>When a shape is rotated through 180</a:t>
            </a:r>
            <a:r>
              <a:rPr lang="en-US" smtClean="0">
                <a:cs typeface="Times New Roman" pitchFamily="18" charset="0"/>
              </a:rPr>
              <a:t>º about the origin, the </a:t>
            </a:r>
            <a:r>
              <a:rPr lang="en-US" i="1" smtClean="0">
                <a:cs typeface="Times New Roman" pitchFamily="18" charset="0"/>
              </a:rPr>
              <a:t>x</a:t>
            </a:r>
            <a:r>
              <a:rPr lang="en-US" smtClean="0">
                <a:cs typeface="Times New Roman" pitchFamily="18" charset="0"/>
              </a:rPr>
              <a:t>-coordinate of each image point is the same as the </a:t>
            </a:r>
            <a:r>
              <a:rPr lang="en-US" i="1" smtClean="0">
                <a:cs typeface="Times New Roman" pitchFamily="18" charset="0"/>
              </a:rPr>
              <a:t>x</a:t>
            </a:r>
            <a:r>
              <a:rPr lang="en-US" smtClean="0">
                <a:cs typeface="Times New Roman" pitchFamily="18" charset="0"/>
              </a:rPr>
              <a:t>-coordinate of the original point × –1 and the </a:t>
            </a:r>
            <a:r>
              <a:rPr lang="en-US" i="1" smtClean="0">
                <a:cs typeface="Times New Roman" pitchFamily="18" charset="0"/>
              </a:rPr>
              <a:t>y</a:t>
            </a:r>
            <a:r>
              <a:rPr lang="en-US" smtClean="0">
                <a:cs typeface="Times New Roman" pitchFamily="18" charset="0"/>
              </a:rPr>
              <a:t>-coordinate of the image point is the same as the </a:t>
            </a:r>
            <a:r>
              <a:rPr lang="en-US" i="1" smtClean="0">
                <a:cs typeface="Times New Roman" pitchFamily="18" charset="0"/>
              </a:rPr>
              <a:t>y</a:t>
            </a:r>
            <a:r>
              <a:rPr lang="en-US" smtClean="0">
                <a:cs typeface="Times New Roman" pitchFamily="18" charset="0"/>
              </a:rPr>
              <a:t>-coordinate of the original point × –1. In other words the coordinates are the same, but the signs are different.</a:t>
            </a:r>
          </a:p>
          <a:p>
            <a:pPr eaLnBrk="1" hangingPunct="1"/>
            <a:r>
              <a:rPr lang="en-US" smtClean="0"/>
              <a:t>When a shape is rotated through 270</a:t>
            </a:r>
            <a:r>
              <a:rPr lang="en-US" smtClean="0">
                <a:cs typeface="Times New Roman" pitchFamily="18" charset="0"/>
              </a:rPr>
              <a:t>º about the origin, the </a:t>
            </a:r>
            <a:r>
              <a:rPr lang="en-US" i="1" smtClean="0">
                <a:cs typeface="Times New Roman" pitchFamily="18" charset="0"/>
              </a:rPr>
              <a:t>x</a:t>
            </a:r>
            <a:r>
              <a:rPr lang="en-US" smtClean="0">
                <a:cs typeface="Times New Roman" pitchFamily="18" charset="0"/>
              </a:rPr>
              <a:t>-coordinate of each image point is the same as the </a:t>
            </a:r>
            <a:r>
              <a:rPr lang="en-US" i="1" smtClean="0">
                <a:cs typeface="Times New Roman" pitchFamily="18" charset="0"/>
              </a:rPr>
              <a:t>y</a:t>
            </a:r>
            <a:r>
              <a:rPr lang="en-US" smtClean="0">
                <a:cs typeface="Times New Roman" pitchFamily="18" charset="0"/>
              </a:rPr>
              <a:t>-coordinate of the original point and the </a:t>
            </a:r>
            <a:r>
              <a:rPr lang="en-US" i="1" smtClean="0">
                <a:cs typeface="Times New Roman" pitchFamily="18" charset="0"/>
              </a:rPr>
              <a:t>y</a:t>
            </a:r>
            <a:r>
              <a:rPr lang="en-US" smtClean="0">
                <a:cs typeface="Times New Roman" pitchFamily="18" charset="0"/>
              </a:rPr>
              <a:t>-coordinate of the image point is the same as the </a:t>
            </a:r>
            <a:r>
              <a:rPr lang="en-US" i="1" smtClean="0">
                <a:cs typeface="Times New Roman" pitchFamily="18" charset="0"/>
              </a:rPr>
              <a:t>x</a:t>
            </a:r>
            <a:r>
              <a:rPr lang="en-US" smtClean="0">
                <a:cs typeface="Times New Roman" pitchFamily="18" charset="0"/>
              </a:rPr>
              <a:t>-coordinate of the original point × –1. </a:t>
            </a:r>
          </a:p>
          <a:p>
            <a:pPr eaLnBrk="1" hangingPunct="1"/>
            <a:endParaRPr lang="en-GB" smtClean="0"/>
          </a:p>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0A4A587-3DEE-4D36-B4BF-419BB4222786}" type="slidenum">
              <a:rPr lang="en-GB" sz="1200" smtClean="0">
                <a:solidFill>
                  <a:schemeClr val="tx1"/>
                </a:solidFill>
              </a:rPr>
              <a:pPr/>
              <a:t>35</a:t>
            </a:fld>
            <a:endParaRPr lang="en-GB" sz="1200" smtClean="0">
              <a:solidFill>
                <a:schemeClr val="tx1"/>
              </a:solidFill>
            </a:endParaRPr>
          </a:p>
        </p:txBody>
      </p:sp>
      <p:sp>
        <p:nvSpPr>
          <p:cNvPr id="116739" name="Rectangle 2"/>
          <p:cNvSpPr>
            <a:spLocks noChangeArrowheads="1" noTextEdit="1"/>
          </p:cNvSpPr>
          <p:nvPr>
            <p:ph type="sldImg"/>
          </p:nvPr>
        </p:nvSpPr>
        <p:spPr>
          <a:solidFill>
            <a:srgbClr val="FFFFFF"/>
          </a:solidFill>
          <a:ln/>
        </p:spPr>
      </p:sp>
      <p:sp>
        <p:nvSpPr>
          <p:cNvPr id="11674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Two lines are sufficient to define the centre of rotation. If required a third line can be used to check the position.</a:t>
            </a:r>
          </a:p>
          <a:p>
            <a:pPr eaLnBrk="1" hangingPunct="1"/>
            <a:r>
              <a:rPr lang="en-GB" smtClean="0"/>
              <a:t>The perpendicular can be drawn using a set square.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5F6C425-579B-463C-B77C-647057E79D74}" type="slidenum">
              <a:rPr lang="en-GB" sz="1200" smtClean="0">
                <a:solidFill>
                  <a:schemeClr val="tx1"/>
                </a:solidFill>
              </a:rPr>
              <a:pPr/>
              <a:t>36</a:t>
            </a:fld>
            <a:endParaRPr lang="en-GB" sz="1200" smtClean="0">
              <a:solidFill>
                <a:schemeClr val="tx1"/>
              </a:solidFill>
            </a:endParaRPr>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83FF2C22-D835-46D0-9572-FA0280E397F2}" type="slidenum">
              <a:rPr lang="en-GB" sz="1200" smtClean="0">
                <a:solidFill>
                  <a:schemeClr val="tx1"/>
                </a:solidFill>
              </a:rPr>
              <a:pPr/>
              <a:t>37</a:t>
            </a:fld>
            <a:endParaRPr lang="en-GB" sz="1200" smtClean="0">
              <a:solidFill>
                <a:schemeClr val="tx1"/>
              </a:solidFill>
            </a:endParaRPr>
          </a:p>
        </p:txBody>
      </p:sp>
      <p:sp>
        <p:nvSpPr>
          <p:cNvPr id="118787" name="Rectangle 2"/>
          <p:cNvSpPr>
            <a:spLocks noChangeArrowheads="1" noTextEdit="1"/>
          </p:cNvSpPr>
          <p:nvPr>
            <p:ph type="sldImg"/>
          </p:nvPr>
        </p:nvSpPr>
        <p:spPr>
          <a:solidFill>
            <a:srgbClr val="FFFFFF"/>
          </a:solidFill>
          <a:ln/>
        </p:spPr>
      </p:sp>
      <p:sp>
        <p:nvSpPr>
          <p:cNvPr id="11878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34C2E84-B621-4337-BEFB-C0F6440D9DD7}" type="slidenum">
              <a:rPr lang="en-GB" sz="1200" smtClean="0">
                <a:solidFill>
                  <a:schemeClr val="tx1"/>
                </a:solidFill>
              </a:rPr>
              <a:pPr/>
              <a:t>38</a:t>
            </a:fld>
            <a:endParaRPr lang="en-GB" sz="1200" smtClean="0">
              <a:solidFill>
                <a:schemeClr val="tx1"/>
              </a:solidFill>
            </a:endParaRPr>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r>
              <a:rPr lang="en-GB" smtClean="0"/>
              <a:t>Introduce the key terms and ask pupils to give examples of translations from everyday situations. For example, walking in a straight line from one side of the room to the other. </a:t>
            </a:r>
          </a:p>
          <a:p>
            <a:pPr eaLnBrk="1" hangingPunct="1"/>
            <a:r>
              <a:rPr lang="en-GB" smtClean="0"/>
              <a:t>Discuss how to define a translation. There are two ways to mathematically describe movement in a straight line in a given direction. One is to to give the direction as an angle and a distance, </a:t>
            </a:r>
            <a:r>
              <a:rPr lang="en-US" smtClean="0"/>
              <a:t>for example, as a bearing. T</a:t>
            </a:r>
            <a:r>
              <a:rPr lang="en-GB" smtClean="0"/>
              <a:t>he other is to give the direction using a square grid. A movement in a straight line can be given as a number o</a:t>
            </a:r>
            <a:r>
              <a:rPr lang="en-US" smtClean="0"/>
              <a:t>f</a:t>
            </a:r>
            <a:r>
              <a:rPr lang="en-GB" smtClean="0"/>
              <a:t> units to the left or right and a number of units up or down. </a:t>
            </a:r>
          </a:p>
          <a:p>
            <a:pPr eaLnBrk="1" hangingPunct="1"/>
            <a:r>
              <a:rPr lang="en-GB" smtClean="0"/>
              <a:t>Stress that when a shape is translated each vertex (or corner) is moved through the given translation.</a:t>
            </a:r>
          </a:p>
          <a:p>
            <a:pPr eaLnBrk="1" hangingPunct="1"/>
            <a:r>
              <a:rPr lang="en-GB" smtClean="0"/>
              <a:t>The movement across is always given before the movement up or down (compare with coordinates).</a:t>
            </a:r>
          </a:p>
          <a:p>
            <a:pPr eaLnBrk="1" hangingPunct="1"/>
            <a:r>
              <a:rPr lang="en-GB" smtClean="0"/>
              <a:t>Ask pupils how we could return the translated shape back to its original position.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695F5F1-3752-4804-A23D-F02068D8390F}" type="slidenum">
              <a:rPr lang="en-GB" sz="1200" smtClean="0">
                <a:solidFill>
                  <a:schemeClr val="tx1"/>
                </a:solidFill>
              </a:rPr>
              <a:pPr/>
              <a:t>39</a:t>
            </a:fld>
            <a:endParaRPr lang="en-GB" sz="1200" smtClean="0">
              <a:solidFill>
                <a:schemeClr val="tx1"/>
              </a:solidFill>
            </a:endParaRPr>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GB" smtClean="0"/>
              <a:t>Compare a translation given as an angle and a distance to using bearings. For example, an object could be translated through 5</a:t>
            </a:r>
            <a:r>
              <a:rPr lang="en-US" smtClean="0"/>
              <a:t> </a:t>
            </a:r>
            <a:r>
              <a:rPr lang="en-GB" smtClean="0"/>
              <a:t>cm on a bearing of 125</a:t>
            </a:r>
            <a:r>
              <a:rPr lang="en-GB" smtClean="0">
                <a:cs typeface="Times New Roman" pitchFamily="18" charset="0"/>
              </a:rPr>
              <a:t>º.</a:t>
            </a: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AF866F5-39CF-44D4-A8B3-B0141E6D6E15}" type="slidenum">
              <a:rPr lang="en-GB" sz="1200" smtClean="0">
                <a:solidFill>
                  <a:schemeClr val="tx1"/>
                </a:solidFill>
              </a:rPr>
              <a:pPr/>
              <a:t>4</a:t>
            </a:fld>
            <a:endParaRPr lang="en-GB" sz="1200" smtClean="0">
              <a:solidFill>
                <a:schemeClr val="tx1"/>
              </a:solidFill>
            </a:endParaRPr>
          </a:p>
        </p:txBody>
      </p:sp>
      <p:sp>
        <p:nvSpPr>
          <p:cNvPr id="84995" name="Rectangle 2"/>
          <p:cNvSpPr>
            <a:spLocks noChangeArrowheads="1" noTextEdit="1"/>
          </p:cNvSpPr>
          <p:nvPr>
            <p:ph type="sldImg"/>
          </p:nvPr>
        </p:nvSpPr>
        <p:spPr>
          <a:solidFill>
            <a:srgbClr val="FFFFFF"/>
          </a:solidFill>
          <a:ln/>
        </p:spPr>
      </p:sp>
      <p:sp>
        <p:nvSpPr>
          <p:cNvPr id="8499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EDF4F07-F546-472B-8F21-EDA75901DCE7}" type="slidenum">
              <a:rPr lang="en-GB" sz="1200" smtClean="0">
                <a:solidFill>
                  <a:schemeClr val="tx1"/>
                </a:solidFill>
              </a:rPr>
              <a:pPr/>
              <a:t>40</a:t>
            </a:fld>
            <a:endParaRPr lang="en-GB" sz="1200" smtClean="0">
              <a:solidFill>
                <a:schemeClr val="tx1"/>
              </a:solidFill>
            </a:endParaRPr>
          </a:p>
        </p:txBody>
      </p:sp>
      <p:sp>
        <p:nvSpPr>
          <p:cNvPr id="121859" name="Rectangle 2"/>
          <p:cNvSpPr>
            <a:spLocks noChangeArrowheads="1" noTextEdit="1"/>
          </p:cNvSpPr>
          <p:nvPr>
            <p:ph type="sldImg"/>
          </p:nvPr>
        </p:nvSpPr>
        <p:spPr>
          <a:solidFill>
            <a:srgbClr val="FFFFFF"/>
          </a:solidFill>
          <a:ln/>
        </p:spPr>
      </p:sp>
      <p:sp>
        <p:nvSpPr>
          <p:cNvPr id="12186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66D1286-8C16-4DFA-9709-B958B7536953}" type="slidenum">
              <a:rPr lang="en-GB" sz="1200" smtClean="0">
                <a:solidFill>
                  <a:schemeClr val="tx1"/>
                </a:solidFill>
              </a:rPr>
              <a:pPr/>
              <a:t>41</a:t>
            </a:fld>
            <a:endParaRPr lang="en-GB" sz="1200" smtClean="0">
              <a:solidFill>
                <a:schemeClr val="tx1"/>
              </a:solidFill>
            </a:endParaRPr>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8C13525-3590-4074-A5B6-499F3BC6B29E}" type="slidenum">
              <a:rPr lang="en-GB" sz="1200" smtClean="0">
                <a:solidFill>
                  <a:schemeClr val="tx1"/>
                </a:solidFill>
              </a:rPr>
              <a:pPr/>
              <a:t>42</a:t>
            </a:fld>
            <a:endParaRPr lang="en-GB" sz="1200" smtClean="0">
              <a:solidFill>
                <a:schemeClr val="tx1"/>
              </a:solidFill>
            </a:endParaRPr>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r>
              <a:rPr lang="en-GB" smtClean="0"/>
              <a:t>Stress that when we translate shapes on a coordinate grid we can find the vertices of the image shape by adding (or subtracting) the value of the translation to the right or left to the </a:t>
            </a:r>
            <a:r>
              <a:rPr lang="en-GB" i="1" smtClean="0"/>
              <a:t>x</a:t>
            </a:r>
            <a:r>
              <a:rPr lang="en-GB" smtClean="0"/>
              <a:t>-coordinate (add for right and subtract for left) and adding (or subtracting) the value of the translation up or down to the </a:t>
            </a:r>
            <a:r>
              <a:rPr lang="en-GB" i="1" smtClean="0"/>
              <a:t>y</a:t>
            </a:r>
            <a:r>
              <a:rPr lang="en-GB" smtClean="0"/>
              <a:t>-coordinate (add for up and subtract for down)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ACBADEE-E3F7-46B9-A856-30432687B356}" type="slidenum">
              <a:rPr lang="en-GB" sz="1200" smtClean="0">
                <a:solidFill>
                  <a:schemeClr val="tx1"/>
                </a:solidFill>
              </a:rPr>
              <a:pPr/>
              <a:t>43</a:t>
            </a:fld>
            <a:endParaRPr lang="en-GB" sz="1200" smtClean="0">
              <a:solidFill>
                <a:schemeClr val="tx1"/>
              </a:solidFill>
            </a:endParaRPr>
          </a:p>
        </p:txBody>
      </p:sp>
      <p:sp>
        <p:nvSpPr>
          <p:cNvPr id="124931" name="Rectangle 2"/>
          <p:cNvSpPr>
            <a:spLocks noChangeArrowheads="1" noTextEdit="1"/>
          </p:cNvSpPr>
          <p:nvPr>
            <p:ph type="sldImg"/>
          </p:nvPr>
        </p:nvSpPr>
        <p:spPr>
          <a:solidFill>
            <a:srgbClr val="FFFFFF"/>
          </a:solidFill>
          <a:ln/>
        </p:spPr>
      </p:sp>
      <p:sp>
        <p:nvSpPr>
          <p:cNvPr id="12493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EF86F33-468C-4D4D-8EA0-A00861522BD4}" type="slidenum">
              <a:rPr lang="en-GB" sz="1200" smtClean="0">
                <a:solidFill>
                  <a:schemeClr val="tx1"/>
                </a:solidFill>
              </a:rPr>
              <a:pPr/>
              <a:t>44</a:t>
            </a:fld>
            <a:endParaRPr lang="en-GB" sz="1200" smtClean="0">
              <a:solidFill>
                <a:schemeClr val="tx1"/>
              </a:solidFill>
            </a:endParaRPr>
          </a:p>
        </p:txBody>
      </p:sp>
      <p:sp>
        <p:nvSpPr>
          <p:cNvPr id="125955" name="Rectangle 2"/>
          <p:cNvSpPr>
            <a:spLocks noChangeArrowheads="1" noTextEdit="1"/>
          </p:cNvSpPr>
          <p:nvPr>
            <p:ph type="sldImg"/>
          </p:nvPr>
        </p:nvSpPr>
        <p:spPr>
          <a:solidFill>
            <a:srgbClr val="FFFFFF"/>
          </a:solidFill>
          <a:ln/>
        </p:spPr>
      </p:sp>
      <p:sp>
        <p:nvSpPr>
          <p:cNvPr id="12595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Stress that every side in the shape has to be 2 × bigger to enlarge the shape by a scale factor of 2.</a:t>
            </a:r>
          </a:p>
          <a:p>
            <a:pPr eaLnBrk="1" hangingPunct="1"/>
            <a:r>
              <a:rPr lang="en-GB" smtClean="0"/>
              <a:t>Ask pupils to tell you the difference between the angles in the first shape (the object) and the angles in the second (the image). </a:t>
            </a:r>
          </a:p>
          <a:p>
            <a:pPr eaLnBrk="1" hangingPunct="1"/>
            <a:r>
              <a:rPr lang="en-GB" smtClean="0"/>
              <a:t>Tell pupils that when we enlarge a shape the lengths change but the angles do not. </a:t>
            </a:r>
          </a:p>
          <a:p>
            <a:pPr eaLnBrk="1" hangingPunct="1"/>
            <a:r>
              <a:rPr lang="en-GB" smtClean="0"/>
              <a:t>The original shape and its image are not congruent but they </a:t>
            </a:r>
            <a:r>
              <a:rPr lang="en-GB" i="1" smtClean="0"/>
              <a:t>are</a:t>
            </a:r>
            <a:r>
              <a:rPr lang="en-GB" smtClean="0"/>
              <a:t> similar.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F7F7514-5B19-4CAB-9DB9-A57CB25E5FCD}" type="slidenum">
              <a:rPr lang="en-GB" sz="1200" smtClean="0">
                <a:solidFill>
                  <a:schemeClr val="tx1"/>
                </a:solidFill>
              </a:rPr>
              <a:pPr/>
              <a:t>45</a:t>
            </a:fld>
            <a:endParaRPr lang="en-GB" sz="1200" smtClean="0">
              <a:solidFill>
                <a:schemeClr val="tx1"/>
              </a:solidFill>
            </a:endParaRPr>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en-GB" smtClean="0"/>
              <a:t>Remind pupils that we can write ratios as fractions as well as using the ratio notation. The notation that we use depends on the context of the problem. </a:t>
            </a:r>
            <a:endParaRPr lang="en-US" smtClean="0"/>
          </a:p>
          <a:p>
            <a:pPr eaLnBrk="1" hangingPunct="1"/>
            <a:r>
              <a:rPr lang="en-GB" smtClean="0"/>
              <a:t>The result means that the ratio of any two corresponding lengths in the object and the image can be used to find the scale factor.</a:t>
            </a:r>
          </a:p>
          <a:p>
            <a:pPr eaLnBrk="1" hangingPunct="1"/>
            <a:r>
              <a:rPr lang="en-GB" smtClean="0"/>
              <a:t>Click to reveal actual lengths on the diagram and reveal how these can be used to find the scale factor.</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627ACD8-09CA-4555-A13C-C6A13FC314FB}" type="slidenum">
              <a:rPr lang="en-GB" sz="1200" smtClean="0">
                <a:solidFill>
                  <a:schemeClr val="tx1"/>
                </a:solidFill>
              </a:rPr>
              <a:pPr/>
              <a:t>46</a:t>
            </a:fld>
            <a:endParaRPr lang="en-GB" sz="1200" smtClean="0">
              <a:solidFill>
                <a:schemeClr val="tx1"/>
              </a:solidFill>
            </a:endParaRPr>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r>
              <a:rPr lang="en-US" smtClean="0"/>
              <a:t>An enlargement is only congruent to its original object if the scale factor is 1.</a:t>
            </a:r>
          </a:p>
          <a:p>
            <a:pPr eaLnBrk="1" hangingPunct="1"/>
            <a:r>
              <a:rPr lang="en-GB" smtClean="0"/>
              <a:t>Review the meaning of the term</a:t>
            </a:r>
            <a:r>
              <a:rPr lang="en-US" smtClean="0"/>
              <a:t>s</a:t>
            </a:r>
            <a:r>
              <a:rPr lang="en-GB" smtClean="0"/>
              <a:t> congruent </a:t>
            </a:r>
            <a:r>
              <a:rPr lang="en-US" smtClean="0"/>
              <a:t>and </a:t>
            </a:r>
            <a:r>
              <a:rPr lang="en-GB" smtClean="0"/>
              <a:t>similar.</a:t>
            </a:r>
          </a:p>
          <a:p>
            <a:pPr eaLnBrk="1" hangingPunct="1"/>
            <a:r>
              <a:rPr lang="en-US" smtClean="0"/>
              <a:t>Remind pupils that two</a:t>
            </a:r>
            <a:r>
              <a:rPr lang="en-GB" smtClean="0"/>
              <a:t> shapes are called similar if they are the same shape but a different size.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E105021-78BF-4A72-AAE4-E8C3FC926D2F}" type="slidenum">
              <a:rPr lang="en-GB" sz="1200" smtClean="0">
                <a:solidFill>
                  <a:schemeClr val="tx1"/>
                </a:solidFill>
              </a:rPr>
              <a:pPr/>
              <a:t>47</a:t>
            </a:fld>
            <a:endParaRPr lang="en-GB" sz="1200" smtClean="0">
              <a:solidFill>
                <a:schemeClr val="tx1"/>
              </a:solidFill>
            </a:endParaRPr>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n-GB" smtClean="0"/>
              <a:t>Deduce that the scale factor for the enlargement is 3 by counting squares.</a:t>
            </a:r>
          </a:p>
          <a:p>
            <a:pPr eaLnBrk="1" hangingPunct="1"/>
            <a:r>
              <a:rPr lang="en-GB" smtClean="0"/>
              <a:t>Show that that the ratios of any of the corresponding lengths on the image and in the object are equal to the scale factor.</a:t>
            </a:r>
          </a:p>
          <a:p>
            <a:pPr eaLnBrk="1" hangingPunct="1"/>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B815083-389C-437D-90DD-0D09AE061EB2}" type="slidenum">
              <a:rPr lang="en-GB" sz="1200" smtClean="0">
                <a:solidFill>
                  <a:schemeClr val="tx1"/>
                </a:solidFill>
              </a:rPr>
              <a:pPr/>
              <a:t>48</a:t>
            </a:fld>
            <a:endParaRPr lang="en-GB" sz="1200" smtClean="0">
              <a:solidFill>
                <a:schemeClr val="tx1"/>
              </a:solidFill>
            </a:endParaRPr>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r>
              <a:rPr lang="en-GB" smtClean="0"/>
              <a:t>Deduce that the scale factor for the enlargement is 2 by counting squares.</a:t>
            </a:r>
          </a:p>
          <a:p>
            <a:pPr eaLnBrk="1" hangingPunct="1"/>
            <a:endParaRPr lang="en-GB"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5B6F7F1-6BE3-432E-9BA4-C0F080C31D59}" type="slidenum">
              <a:rPr lang="en-GB" sz="1200" smtClean="0">
                <a:solidFill>
                  <a:schemeClr val="tx1"/>
                </a:solidFill>
              </a:rPr>
              <a:pPr/>
              <a:t>49</a:t>
            </a:fld>
            <a:endParaRPr lang="en-GB" sz="1200" smtClean="0">
              <a:solidFill>
                <a:schemeClr val="tx1"/>
              </a:solidFill>
            </a:endParaRPr>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r>
              <a:rPr lang="en-GB" smtClean="0"/>
              <a:t>Deduce that the scale factor for the enlargement is 3.5 by counting squares. Point out that it doesn’t matter which lengths we compare. They are all enlarged by the same scale factor.</a:t>
            </a:r>
          </a:p>
          <a:p>
            <a:pPr eaLnBrk="1" hangingPunct="1"/>
            <a:r>
              <a:rPr lang="en-GB" smtClean="0"/>
              <a:t>For example, in the second shape it is difficult to determine the length of the sides. Instead we can compare the widths of the shapes. The width of the first shape is 2 units and the width of the second shape is 7 units. 7 ÷ 2 gives us the scale factor 3.5.</a:t>
            </a:r>
          </a:p>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F57D43F-5AE6-4BF9-9B31-11B510321008}" type="slidenum">
              <a:rPr lang="en-GB" sz="1200" smtClean="0">
                <a:solidFill>
                  <a:schemeClr val="tx1"/>
                </a:solidFill>
              </a:rPr>
              <a:pPr/>
              <a:t>5</a:t>
            </a:fld>
            <a:endParaRPr lang="en-GB" sz="1200" smtClean="0">
              <a:solidFill>
                <a:schemeClr val="tx1"/>
              </a:solidFill>
            </a:endParaRPr>
          </a:p>
        </p:txBody>
      </p:sp>
      <p:sp>
        <p:nvSpPr>
          <p:cNvPr id="86019" name="Rectangle 2"/>
          <p:cNvSpPr>
            <a:spLocks noChangeArrowheads="1" noTextEdit="1"/>
          </p:cNvSpPr>
          <p:nvPr>
            <p:ph type="sldImg"/>
          </p:nvPr>
        </p:nvSpPr>
        <p:spPr>
          <a:solidFill>
            <a:srgbClr val="FFFFFF"/>
          </a:solidFill>
          <a:ln/>
        </p:spPr>
      </p:sp>
      <p:sp>
        <p:nvSpPr>
          <p:cNvPr id="8602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Ask a volunteer to come to the board and drag the vertices to make the shape symmetrical about the given mirror line.</a:t>
            </a:r>
            <a:endParaRPr lang="en-GB" smtClean="0"/>
          </a:p>
          <a:p>
            <a:pPr eaLnBrk="1" hangingPunct="1"/>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CAEEBC2-1390-4599-9F8E-FEA4B5D98D02}" type="slidenum">
              <a:rPr lang="en-GB" sz="1200" smtClean="0">
                <a:solidFill>
                  <a:schemeClr val="tx1"/>
                </a:solidFill>
              </a:rPr>
              <a:pPr/>
              <a:t>50</a:t>
            </a:fld>
            <a:endParaRPr lang="en-GB" sz="1200" smtClean="0">
              <a:solidFill>
                <a:schemeClr val="tx1"/>
              </a:solidFill>
            </a:endParaRPr>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r>
              <a:rPr lang="en-GB" smtClean="0"/>
              <a:t>The lengths in the second shape are ½ the size of the lengths in the first shape and so the scale factor is 0.5 or ½. Point out that this is still called an enlargement even though the shape has been made smaller.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A26A52A-7062-41CF-8EAA-3AF13CD416F5}" type="slidenum">
              <a:rPr lang="en-GB" sz="1200" smtClean="0">
                <a:solidFill>
                  <a:schemeClr val="tx1"/>
                </a:solidFill>
              </a:rPr>
              <a:pPr/>
              <a:t>51</a:t>
            </a:fld>
            <a:endParaRPr lang="en-GB" sz="1200" smtClean="0">
              <a:solidFill>
                <a:schemeClr val="tx1"/>
              </a:solidFill>
            </a:endParaRPr>
          </a:p>
        </p:txBody>
      </p:sp>
      <p:sp>
        <p:nvSpPr>
          <p:cNvPr id="133123" name="Rectangle 2"/>
          <p:cNvSpPr>
            <a:spLocks noChangeArrowheads="1" noTextEdit="1"/>
          </p:cNvSpPr>
          <p:nvPr>
            <p:ph type="sldImg"/>
          </p:nvPr>
        </p:nvSpPr>
        <p:spPr>
          <a:solidFill>
            <a:srgbClr val="FFFFFF"/>
          </a:solidFill>
          <a:ln/>
        </p:spPr>
      </p:sp>
      <p:sp>
        <p:nvSpPr>
          <p:cNvPr id="13312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A scale factor between 1 and 0 can be given as a fraction or a decimal.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180EE28-DFC8-44C6-8D0B-8DEB8D0F7568}" type="slidenum">
              <a:rPr lang="en-GB" sz="1200" smtClean="0">
                <a:solidFill>
                  <a:schemeClr val="tx1"/>
                </a:solidFill>
              </a:rPr>
              <a:pPr/>
              <a:t>52</a:t>
            </a:fld>
            <a:endParaRPr lang="en-GB" sz="1200" smtClean="0">
              <a:solidFill>
                <a:schemeClr val="tx1"/>
              </a:solidFill>
            </a:endParaRPr>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en-US" smtClean="0"/>
              <a:t>Stress that the scale factor tells us the size of the enlargement and the centre of enlargement tells us the position of the enlargement.</a:t>
            </a:r>
          </a:p>
          <a:p>
            <a:pPr eaLnBrk="1" hangingPunct="1"/>
            <a:r>
              <a:rPr lang="en-US" smtClean="0"/>
              <a:t>The distance from O to A’ is double the distance from O to A.</a:t>
            </a:r>
          </a:p>
          <a:p>
            <a:pPr eaLnBrk="1" hangingPunct="1"/>
            <a:r>
              <a:rPr lang="en-US" smtClean="0"/>
              <a:t>The distance from O to B’ is double the distance from O to B.</a:t>
            </a:r>
          </a:p>
          <a:p>
            <a:pPr eaLnBrk="1" hangingPunct="1"/>
            <a:r>
              <a:rPr lang="en-US" smtClean="0"/>
              <a:t>The distance from O to C’ is double the distance from O to C.</a:t>
            </a:r>
            <a:endParaRPr lang="en-GB" smtClean="0"/>
          </a:p>
          <a:p>
            <a:pPr eaLnBrk="1" hangingPunct="1"/>
            <a:endParaRPr lang="en-GB" smtClean="0"/>
          </a:p>
          <a:p>
            <a:pPr eaLnBrk="1" hangingPunct="1"/>
            <a:endParaRPr lang="en-GB"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71600AA-0A99-48FE-B768-0F82D9D59A0A}" type="slidenum">
              <a:rPr lang="en-GB" sz="1200" smtClean="0">
                <a:solidFill>
                  <a:schemeClr val="tx1"/>
                </a:solidFill>
              </a:rPr>
              <a:pPr/>
              <a:t>53</a:t>
            </a:fld>
            <a:endParaRPr lang="en-GB" sz="1200" smtClean="0">
              <a:solidFill>
                <a:schemeClr val="tx1"/>
              </a:solidFill>
            </a:endParaRPr>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n-GB" smtClean="0"/>
              <a:t>Talk through this example.</a:t>
            </a:r>
          </a:p>
          <a:p>
            <a:pPr eaLnBrk="1" hangingPunct="1"/>
            <a:r>
              <a:rPr lang="en-US" smtClean="0"/>
              <a:t>The distance from O to A is 3 </a:t>
            </a:r>
            <a:r>
              <a:rPr lang="en-US" smtClean="0">
                <a:cs typeface="Times New Roman" pitchFamily="18" charset="0"/>
              </a:rPr>
              <a:t>×</a:t>
            </a:r>
            <a:r>
              <a:rPr lang="en-US" smtClean="0"/>
              <a:t> the distance from O to A’.</a:t>
            </a:r>
          </a:p>
          <a:p>
            <a:pPr eaLnBrk="1" hangingPunct="1"/>
            <a:r>
              <a:rPr lang="en-US" smtClean="0"/>
              <a:t>The distance from O to B is 3 </a:t>
            </a:r>
            <a:r>
              <a:rPr lang="en-US" smtClean="0">
                <a:cs typeface="Times New Roman" pitchFamily="18" charset="0"/>
              </a:rPr>
              <a:t>×</a:t>
            </a:r>
            <a:r>
              <a:rPr lang="en-US" smtClean="0"/>
              <a:t> the distance from O to B’.</a:t>
            </a:r>
          </a:p>
          <a:p>
            <a:pPr eaLnBrk="1" hangingPunct="1"/>
            <a:r>
              <a:rPr lang="en-US" smtClean="0"/>
              <a:t>The distance from O to C is 3 </a:t>
            </a:r>
            <a:r>
              <a:rPr lang="en-US" smtClean="0">
                <a:cs typeface="Times New Roman" pitchFamily="18" charset="0"/>
              </a:rPr>
              <a:t>×</a:t>
            </a:r>
            <a:r>
              <a:rPr lang="en-US" smtClean="0"/>
              <a:t> the distance from O to C’.</a:t>
            </a:r>
          </a:p>
          <a:p>
            <a:pPr eaLnBrk="1" hangingPunct="1"/>
            <a:r>
              <a:rPr lang="en-US" smtClean="0"/>
              <a:t>The distance from O to D is 3 </a:t>
            </a:r>
            <a:r>
              <a:rPr lang="en-US" smtClean="0">
                <a:cs typeface="Times New Roman" pitchFamily="18" charset="0"/>
              </a:rPr>
              <a:t>×</a:t>
            </a:r>
            <a:r>
              <a:rPr lang="en-US" smtClean="0"/>
              <a:t> the distance from O to D’.</a:t>
            </a:r>
            <a:endParaRPr lang="en-GB" smtClean="0"/>
          </a:p>
          <a:p>
            <a:pPr eaLnBrk="1" hangingPunct="1"/>
            <a:endParaRPr lang="en-GB" smtClean="0"/>
          </a:p>
          <a:p>
            <a:pPr eaLnBrk="1" hangingPunct="1"/>
            <a:endParaRPr lang="en-GB"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4B8406C-F91C-4563-8431-7EE436A7C65A}" type="slidenum">
              <a:rPr lang="en-GB" sz="1200" smtClean="0">
                <a:solidFill>
                  <a:schemeClr val="tx1"/>
                </a:solidFill>
              </a:rPr>
              <a:pPr/>
              <a:t>54</a:t>
            </a:fld>
            <a:endParaRPr lang="en-GB" sz="1200" smtClean="0">
              <a:solidFill>
                <a:schemeClr val="tx1"/>
              </a:solidFill>
            </a:endParaRPr>
          </a:p>
        </p:txBody>
      </p:sp>
      <p:sp>
        <p:nvSpPr>
          <p:cNvPr id="136195" name="Rectangle 2"/>
          <p:cNvSpPr>
            <a:spLocks noChangeArrowheads="1" noTextEdit="1"/>
          </p:cNvSpPr>
          <p:nvPr>
            <p:ph type="sldImg"/>
          </p:nvPr>
        </p:nvSpPr>
        <p:spPr>
          <a:solidFill>
            <a:srgbClr val="FFFFFF"/>
          </a:solidFill>
          <a:ln/>
        </p:spPr>
      </p:sp>
      <p:sp>
        <p:nvSpPr>
          <p:cNvPr id="13619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Explain that to perform this enlargement we must go from each vertex on the original shape to the centre of enlargement and then twice that distance on the opposite side of the centre of enlargement.</a:t>
            </a:r>
          </a:p>
          <a:p>
            <a:pPr eaLnBrk="1" hangingPunct="1"/>
            <a:r>
              <a:rPr lang="en-US" smtClean="0"/>
              <a:t>The distance from O to A’ is 2 </a:t>
            </a:r>
            <a:r>
              <a:rPr lang="en-US" smtClean="0">
                <a:cs typeface="Times New Roman" pitchFamily="18" charset="0"/>
              </a:rPr>
              <a:t>×</a:t>
            </a:r>
            <a:r>
              <a:rPr lang="en-US" smtClean="0"/>
              <a:t> the distance from O to A and on the opposite side of the centre of enlargement.</a:t>
            </a:r>
          </a:p>
          <a:p>
            <a:pPr eaLnBrk="1" hangingPunct="1"/>
            <a:r>
              <a:rPr lang="en-US" smtClean="0"/>
              <a:t>The distance from O to B’ is 2 </a:t>
            </a:r>
            <a:r>
              <a:rPr lang="en-US" smtClean="0">
                <a:cs typeface="Times New Roman" pitchFamily="18" charset="0"/>
              </a:rPr>
              <a:t>×</a:t>
            </a:r>
            <a:r>
              <a:rPr lang="en-US" smtClean="0"/>
              <a:t> the distance from O to B and on the opposite side of the centre of enlargement.</a:t>
            </a:r>
          </a:p>
          <a:p>
            <a:pPr eaLnBrk="1" hangingPunct="1"/>
            <a:r>
              <a:rPr lang="en-US" smtClean="0"/>
              <a:t>The distance from O to C’ is 2 </a:t>
            </a:r>
            <a:r>
              <a:rPr lang="en-US" smtClean="0">
                <a:cs typeface="Times New Roman" pitchFamily="18" charset="0"/>
              </a:rPr>
              <a:t>×</a:t>
            </a:r>
            <a:r>
              <a:rPr lang="en-US" smtClean="0"/>
              <a:t> the distance from O to C and on the opposite side of the centre of enlargement.</a:t>
            </a:r>
          </a:p>
          <a:p>
            <a:pPr eaLnBrk="1" hangingPunct="1"/>
            <a:r>
              <a:rPr lang="en-US" smtClean="0"/>
              <a:t>The distance from O to D’ is 2 </a:t>
            </a:r>
            <a:r>
              <a:rPr lang="en-US" smtClean="0">
                <a:cs typeface="Times New Roman" pitchFamily="18" charset="0"/>
              </a:rPr>
              <a:t>×</a:t>
            </a:r>
            <a:r>
              <a:rPr lang="en-US" smtClean="0"/>
              <a:t> the distance from O to D and on the opposite side of the centre of enlargement.</a:t>
            </a:r>
          </a:p>
          <a:p>
            <a:pPr eaLnBrk="1" hangingPunct="1"/>
            <a:r>
              <a:rPr lang="en-GB" smtClean="0"/>
              <a:t>This results in the shape being both enlarged and rotated through 180</a:t>
            </a:r>
            <a:r>
              <a:rPr lang="en-GB" smtClean="0">
                <a:cs typeface="Times New Roman" pitchFamily="18" charset="0"/>
              </a:rPr>
              <a:t>°.</a:t>
            </a:r>
          </a:p>
          <a:p>
            <a:pPr eaLnBrk="1" hangingPunct="1"/>
            <a:endParaRPr lang="en-GB" smtClean="0"/>
          </a:p>
          <a:p>
            <a:pPr eaLnBrk="1" hangingPunct="1"/>
            <a:endParaRPr lang="en-GB"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894A246-DCAD-463D-8619-2234B9F6EA57}" type="slidenum">
              <a:rPr lang="en-GB" sz="1200" smtClean="0">
                <a:solidFill>
                  <a:schemeClr val="tx1"/>
                </a:solidFill>
              </a:rPr>
              <a:pPr/>
              <a:t>55</a:t>
            </a:fld>
            <a:endParaRPr lang="en-GB" sz="1200" smtClean="0">
              <a:solidFill>
                <a:schemeClr val="tx1"/>
              </a:solidFill>
            </a:endParaRPr>
          </a:p>
        </p:txBody>
      </p:sp>
      <p:sp>
        <p:nvSpPr>
          <p:cNvPr id="137219" name="Rectangle 2"/>
          <p:cNvSpPr>
            <a:spLocks noChangeArrowheads="1" noTextEdit="1"/>
          </p:cNvSpPr>
          <p:nvPr>
            <p:ph type="sldImg"/>
          </p:nvPr>
        </p:nvSpPr>
        <p:spPr>
          <a:solidFill>
            <a:srgbClr val="FFFFFF"/>
          </a:solidFill>
          <a:ln/>
        </p:spPr>
      </p:sp>
      <p:sp>
        <p:nvSpPr>
          <p:cNvPr id="13722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Discuss methods to find the reciprocal of 0.2. We can either use the </a:t>
            </a:r>
            <a:r>
              <a:rPr lang="en-GB" i="1" smtClean="0"/>
              <a:t>x</a:t>
            </a:r>
            <a:r>
              <a:rPr lang="en-GB" baseline="30000" smtClean="0"/>
              <a:t>-1</a:t>
            </a:r>
            <a:r>
              <a:rPr lang="en-GB" smtClean="0"/>
              <a:t> key on a calculator or we can write 0.2 as </a:t>
            </a:r>
            <a:r>
              <a:rPr lang="en-GB" baseline="30000" smtClean="0"/>
              <a:t>1</a:t>
            </a:r>
            <a:r>
              <a:rPr lang="en-GB" smtClean="0"/>
              <a:t>/</a:t>
            </a:r>
            <a:r>
              <a:rPr lang="en-GB" baseline="-25000" smtClean="0"/>
              <a:t>5</a:t>
            </a:r>
            <a:r>
              <a:rPr lang="en-GB" smtClean="0"/>
              <a:t> and swap the numerator and the denominator to give 5.</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F10443C-718B-4CB7-BDAE-5EC82A16C01E}" type="slidenum">
              <a:rPr lang="en-GB" sz="1200" smtClean="0">
                <a:solidFill>
                  <a:schemeClr val="tx1"/>
                </a:solidFill>
              </a:rPr>
              <a:pPr/>
              <a:t>56</a:t>
            </a:fld>
            <a:endParaRPr lang="en-GB" sz="1200" smtClean="0">
              <a:solidFill>
                <a:schemeClr val="tx1"/>
              </a:solidFill>
            </a:endParaRPr>
          </a:p>
        </p:txBody>
      </p:sp>
      <p:sp>
        <p:nvSpPr>
          <p:cNvPr id="138243" name="Rectangle 2"/>
          <p:cNvSpPr>
            <a:spLocks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r>
              <a:rPr lang="en-GB" smtClean="0"/>
              <a:t>Start by investigating the relationship between the coordinates of the original shape and its enlargement when the centre of enlargement is at the origin. Vary the shape, its position and the scale factor for the enlargement.</a:t>
            </a:r>
          </a:p>
          <a:p>
            <a:pPr eaLnBrk="1" hangingPunct="1"/>
            <a:r>
              <a:rPr lang="en-GB" smtClean="0"/>
              <a:t>Move the centre of enlargement to explore the relationship between the position of the centre of enlargement and the position of the image. Demonstrate examples where the centre of enlargement is inside the shape, on an edge or on a vertex.</a:t>
            </a:r>
          </a:p>
          <a:p>
            <a:pPr eaLnBrk="1" hangingPunct="1"/>
            <a:r>
              <a:rPr lang="en-GB" smtClean="0"/>
              <a:t>Establish that the further the centre of enlargement is from the object, the further the image is from the object.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7C40CCF-5F2A-4710-85BA-9D3D1AD728AB}" type="slidenum">
              <a:rPr lang="en-GB" sz="1200" smtClean="0">
                <a:solidFill>
                  <a:schemeClr val="tx1"/>
                </a:solidFill>
              </a:rPr>
              <a:pPr/>
              <a:t>57</a:t>
            </a:fld>
            <a:endParaRPr lang="en-GB" sz="1200" smtClean="0">
              <a:solidFill>
                <a:schemeClr val="tx1"/>
              </a:solidFill>
            </a:endParaRPr>
          </a:p>
        </p:txBody>
      </p:sp>
      <p:sp>
        <p:nvSpPr>
          <p:cNvPr id="139267" name="Rectangle 2"/>
          <p:cNvSpPr>
            <a:spLocks noChangeArrowheads="1" noTextEdit="1"/>
          </p:cNvSpPr>
          <p:nvPr>
            <p:ph type="sldImg"/>
          </p:nvPr>
        </p:nvSpPr>
        <p:spPr>
          <a:solidFill>
            <a:srgbClr val="FFFFFF"/>
          </a:solidFill>
          <a:ln/>
        </p:spPr>
      </p:sp>
      <p:sp>
        <p:nvSpPr>
          <p:cNvPr id="13926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If we are accurate, two lines are sufficient to find the centre of enlargement. If required a third line can be used to check its position.</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2D91B72-9350-4124-8CE6-211E8027A032}" type="slidenum">
              <a:rPr lang="en-GB" sz="1200" smtClean="0">
                <a:solidFill>
                  <a:schemeClr val="tx1"/>
                </a:solidFill>
              </a:rPr>
              <a:pPr/>
              <a:t>58</a:t>
            </a:fld>
            <a:endParaRPr lang="en-GB" sz="1200" smtClean="0">
              <a:solidFill>
                <a:schemeClr val="tx1"/>
              </a:solidFill>
            </a:endParaRPr>
          </a:p>
        </p:txBody>
      </p:sp>
      <p:sp>
        <p:nvSpPr>
          <p:cNvPr id="140291" name="Rectangle 2"/>
          <p:cNvSpPr>
            <a:spLocks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r>
              <a:rPr lang="en-GB" smtClean="0"/>
              <a:t>Again, if we are accurate, two lines are sufficient to find the centre of enlargement. If required a third line can be used to check its position.</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D4AE11B-093A-4AA5-A14C-B48A56F8294B}" type="slidenum">
              <a:rPr lang="en-GB" sz="1200" smtClean="0">
                <a:solidFill>
                  <a:schemeClr val="tx1"/>
                </a:solidFill>
              </a:rPr>
              <a:pPr/>
              <a:t>59</a:t>
            </a:fld>
            <a:endParaRPr lang="en-GB" sz="1200" smtClean="0">
              <a:solidFill>
                <a:schemeClr val="tx1"/>
              </a:solidFill>
            </a:endParaRPr>
          </a:p>
        </p:txBody>
      </p:sp>
      <p:sp>
        <p:nvSpPr>
          <p:cNvPr id="141315" name="Rectangle 2"/>
          <p:cNvSpPr>
            <a:spLocks noChangeArrowheads="1" noTextEdit="1"/>
          </p:cNvSpPr>
          <p:nvPr>
            <p:ph type="sldImg"/>
          </p:nvPr>
        </p:nvSpPr>
        <p:spPr>
          <a:solidFill>
            <a:srgbClr val="FFFFFF"/>
          </a:solidFill>
          <a:ln/>
        </p:spPr>
      </p:sp>
      <p:sp>
        <p:nvSpPr>
          <p:cNvPr id="14131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Modify the shapes as required.</a:t>
            </a:r>
          </a:p>
          <a:p>
            <a:pPr eaLnBrk="1" hangingPunct="1"/>
            <a:r>
              <a:rPr lang="en-GB" smtClean="0"/>
              <a:t>Demonstrate how to find the centre of enlargement using the straight line tool to join points in the image to corresponding points in the enlargement.</a:t>
            </a:r>
          </a:p>
          <a:p>
            <a:pPr eaLnBrk="1" hangingPunct="1"/>
            <a:r>
              <a:rPr lang="en-GB" smtClean="0"/>
              <a:t>Find the scale factor for the enlargement by comparing the lengths of corresponding sides.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C097314-15F9-4B10-8993-078121182064}" type="slidenum">
              <a:rPr lang="en-GB" sz="1200" smtClean="0">
                <a:solidFill>
                  <a:schemeClr val="tx1"/>
                </a:solidFill>
              </a:rPr>
              <a:pPr/>
              <a:t>6</a:t>
            </a:fld>
            <a:endParaRPr lang="en-GB" sz="1200" smtClean="0">
              <a:solidFill>
                <a:schemeClr val="tx1"/>
              </a:solidFill>
            </a:endParaRPr>
          </a:p>
        </p:txBody>
      </p:sp>
      <p:sp>
        <p:nvSpPr>
          <p:cNvPr id="87043" name="Rectangle 2"/>
          <p:cNvSpPr>
            <a:spLocks noChangeArrowheads="1" noTextEdit="1"/>
          </p:cNvSpPr>
          <p:nvPr>
            <p:ph type="sldImg"/>
          </p:nvPr>
        </p:nvSpPr>
        <p:spPr>
          <a:solidFill>
            <a:srgbClr val="FFFFFF"/>
          </a:solidFill>
          <a:ln/>
        </p:spPr>
      </p:sp>
      <p:sp>
        <p:nvSpPr>
          <p:cNvPr id="8704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Discuss what it means for a shape to have rotational symmetry.</a:t>
            </a:r>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9451E932-4C23-42CE-A5CC-92380714D7CA}" type="slidenum">
              <a:rPr lang="en-GB" sz="1200" smtClean="0">
                <a:solidFill>
                  <a:schemeClr val="tx1"/>
                </a:solidFill>
              </a:rPr>
              <a:pPr/>
              <a:t>60</a:t>
            </a:fld>
            <a:endParaRPr lang="en-GB" sz="1200" smtClean="0">
              <a:solidFill>
                <a:schemeClr val="tx1"/>
              </a:solidFill>
            </a:endParaRPr>
          </a:p>
        </p:txBody>
      </p:sp>
      <p:sp>
        <p:nvSpPr>
          <p:cNvPr id="142339" name="Rectangle 2"/>
          <p:cNvSpPr>
            <a:spLocks noChangeArrowheads="1" noTextEdit="1"/>
          </p:cNvSpPr>
          <p:nvPr>
            <p:ph type="sldImg"/>
          </p:nvPr>
        </p:nvSpPr>
        <p:spPr>
          <a:solidFill>
            <a:srgbClr val="FFFFFF"/>
          </a:solidFill>
          <a:ln/>
        </p:spPr>
      </p:sp>
      <p:sp>
        <p:nvSpPr>
          <p:cNvPr id="14234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6767DAB-5EE3-4D32-A94A-D30820BD87F7}" type="slidenum">
              <a:rPr lang="en-GB" sz="1200" smtClean="0">
                <a:solidFill>
                  <a:schemeClr val="tx1"/>
                </a:solidFill>
              </a:rPr>
              <a:pPr/>
              <a:t>61</a:t>
            </a:fld>
            <a:endParaRPr lang="en-GB" sz="1200" smtClean="0">
              <a:solidFill>
                <a:schemeClr val="tx1"/>
              </a:solidFill>
            </a:endParaRPr>
          </a:p>
        </p:txBody>
      </p:sp>
      <p:sp>
        <p:nvSpPr>
          <p:cNvPr id="143363" name="Rectangle 2"/>
          <p:cNvSpPr>
            <a:spLocks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14E6358-214B-4FE1-A961-CFCFB3D5D235}" type="slidenum">
              <a:rPr lang="en-GB" sz="1200" smtClean="0">
                <a:solidFill>
                  <a:schemeClr val="tx1"/>
                </a:solidFill>
              </a:rPr>
              <a:pPr/>
              <a:t>62</a:t>
            </a:fld>
            <a:endParaRPr lang="en-GB" sz="1200" smtClean="0">
              <a:solidFill>
                <a:schemeClr val="tx1"/>
              </a:solidFill>
            </a:endParaRPr>
          </a:p>
        </p:txBody>
      </p:sp>
      <p:sp>
        <p:nvSpPr>
          <p:cNvPr id="144387" name="Rectangle 2"/>
          <p:cNvSpPr>
            <a:spLocks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r>
              <a:rPr lang="fr-FR" smtClean="0"/>
              <a:t>Pupils could investigate the relationship between the distance between the two mirror line and the resulting translation.</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5967295-F158-4058-AC42-169B43D334C9}" type="slidenum">
              <a:rPr lang="en-GB" sz="1200" smtClean="0">
                <a:solidFill>
                  <a:schemeClr val="tx1"/>
                </a:solidFill>
              </a:rPr>
              <a:pPr/>
              <a:t>63</a:t>
            </a:fld>
            <a:endParaRPr lang="en-GB" sz="1200" smtClean="0">
              <a:solidFill>
                <a:schemeClr val="tx1"/>
              </a:solidFill>
            </a:endParaRPr>
          </a:p>
        </p:txBody>
      </p:sp>
      <p:sp>
        <p:nvSpPr>
          <p:cNvPr id="145411" name="Rectangle 2"/>
          <p:cNvSpPr>
            <a:spLocks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GB" smtClean="0"/>
              <a:t>Pupils could investigate the transformation that results from reflection in two mirror lines placed at angles other than 90</a:t>
            </a:r>
            <a:r>
              <a:rPr lang="en-GB" smtClean="0">
                <a:cs typeface="Times New Roman" pitchFamily="18" charset="0"/>
              </a:rPr>
              <a:t>°</a:t>
            </a:r>
            <a:r>
              <a:rPr lang="en-GB" smtClean="0"/>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879FFA0-A847-4272-BBDE-06613977C44E}" type="slidenum">
              <a:rPr lang="en-GB" sz="1200" smtClean="0">
                <a:solidFill>
                  <a:schemeClr val="tx1"/>
                </a:solidFill>
              </a:rPr>
              <a:pPr/>
              <a:t>64</a:t>
            </a:fld>
            <a:endParaRPr lang="en-GB" sz="1200" smtClean="0">
              <a:solidFill>
                <a:schemeClr val="tx1"/>
              </a:solidFill>
            </a:endParaRPr>
          </a:p>
        </p:txBody>
      </p:sp>
      <p:sp>
        <p:nvSpPr>
          <p:cNvPr id="146435" name="Rectangle 2"/>
          <p:cNvSpPr>
            <a:spLocks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675DBF0-5741-40BA-977B-A1E776B26E1F}" type="slidenum">
              <a:rPr lang="en-GB" sz="1200" smtClean="0">
                <a:solidFill>
                  <a:schemeClr val="tx1"/>
                </a:solidFill>
              </a:rPr>
              <a:pPr/>
              <a:t>65</a:t>
            </a:fld>
            <a:endParaRPr lang="en-GB" sz="1200" smtClean="0">
              <a:solidFill>
                <a:schemeClr val="tx1"/>
              </a:solidFill>
            </a:endParaRPr>
          </a:p>
        </p:txBody>
      </p:sp>
      <p:sp>
        <p:nvSpPr>
          <p:cNvPr id="147459" name="Rectangle 2"/>
          <p:cNvSpPr>
            <a:spLocks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r>
              <a:rPr lang="en-GB" smtClean="0"/>
              <a:t>Point out to pupils that we can quickly translate a shape by considering just one of its points (in this case, the vertex shown by an orange cross).</a:t>
            </a:r>
          </a:p>
          <a:p>
            <a:pPr eaLnBrk="1" hangingPunct="1"/>
            <a:r>
              <a:rPr lang="en-GB" smtClean="0"/>
              <a:t>Discuss how a translation 4 units left and 3 units up followed by a translation 1 unit left and 5 units can be combined to form a single translation 5 units left and 2 units down. </a:t>
            </a:r>
          </a:p>
          <a:p>
            <a:pPr eaLnBrk="1" hangingPunct="1"/>
            <a:r>
              <a:rPr lang="en-GB" smtClean="0"/>
              <a:t>4 units left + 1 unit left = 5 units left</a:t>
            </a:r>
          </a:p>
          <a:p>
            <a:pPr eaLnBrk="1" hangingPunct="1"/>
            <a:r>
              <a:rPr lang="en-GB" smtClean="0"/>
              <a:t>3 units up + 5 units down = 2 units down</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24B4CF3-57D0-4F36-8F8D-9D3ED45A3605}" type="slidenum">
              <a:rPr lang="en-GB" sz="1200" smtClean="0">
                <a:solidFill>
                  <a:schemeClr val="tx1"/>
                </a:solidFill>
              </a:rPr>
              <a:pPr/>
              <a:t>66</a:t>
            </a:fld>
            <a:endParaRPr lang="en-GB" sz="1200" smtClean="0">
              <a:solidFill>
                <a:schemeClr val="tx1"/>
              </a:solidFill>
            </a:endParaRPr>
          </a:p>
        </p:txBody>
      </p:sp>
      <p:sp>
        <p:nvSpPr>
          <p:cNvPr id="148483" name="Rectangle 2"/>
          <p:cNvSpPr>
            <a:spLocks noChangeArrowheads="1" noTextEdit="1"/>
          </p:cNvSpPr>
          <p:nvPr>
            <p:ph type="sldImg"/>
          </p:nvPr>
        </p:nvSpPr>
        <p:spPr>
          <a:solidFill>
            <a:srgbClr val="FFFFFF"/>
          </a:solidFill>
          <a:ln/>
        </p:spPr>
      </p:sp>
      <p:sp>
        <p:nvSpPr>
          <p:cNvPr id="14848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Select two transformations to be performed on shape L. Ask a volunteer to use the pen tool to draw the position of L after the given pair of transformations before revealing the solution.</a:t>
            </a:r>
          </a:p>
          <a:p>
            <a:pPr eaLnBrk="1" hangingPunct="1"/>
            <a:r>
              <a:rPr lang="en-GB" smtClean="0"/>
              <a:t>Investigate which pairs of transformations are commutative.</a:t>
            </a:r>
          </a:p>
          <a:p>
            <a:pPr eaLnBrk="1" hangingPunct="1"/>
            <a:r>
              <a:rPr lang="en-GB" smtClean="0"/>
              <a:t>Investigate which pairs of transformations are equivalent to a single transformation</a:t>
            </a:r>
            <a:r>
              <a:rPr lang="en-US" smtClean="0"/>
              <a:t>.</a:t>
            </a: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C48E0FC-47C5-4F82-8848-D1563C225A9E}" type="slidenum">
              <a:rPr lang="en-GB" sz="1200" smtClean="0">
                <a:solidFill>
                  <a:schemeClr val="tx1"/>
                </a:solidFill>
              </a:rPr>
              <a:pPr/>
              <a:t>7</a:t>
            </a:fld>
            <a:endParaRPr lang="en-GB" sz="1200" smtClean="0">
              <a:solidFill>
                <a:schemeClr val="tx1"/>
              </a:solidFill>
            </a:endParaRPr>
          </a:p>
        </p:txBody>
      </p:sp>
      <p:sp>
        <p:nvSpPr>
          <p:cNvPr id="88067" name="Rectangle 2"/>
          <p:cNvSpPr>
            <a:spLocks noChangeArrowheads="1" noTextEdit="1"/>
          </p:cNvSpPr>
          <p:nvPr>
            <p:ph type="sldImg"/>
          </p:nvPr>
        </p:nvSpPr>
        <p:spPr>
          <a:solidFill>
            <a:srgbClr val="FFFFFF"/>
          </a:solidFill>
          <a:ln/>
        </p:spPr>
      </p:sp>
      <p:sp>
        <p:nvSpPr>
          <p:cNvPr id="8806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Use this activity to show how we can find the order of rotational symmetry using tracing paper.</a:t>
            </a:r>
          </a:p>
          <a:p>
            <a:pPr eaLnBrk="1" hangingPunct="1"/>
            <a:r>
              <a:rPr lang="en-US" smtClean="0"/>
              <a:t>Explain that if we draw an arrow to indicate the top of the paper before we start, then we can tell when we’ve completed a full turn.</a:t>
            </a:r>
          </a:p>
          <a:p>
            <a:pPr eaLnBrk="1" hangingPunct="1"/>
            <a:r>
              <a:rPr lang="en-US" smtClean="0"/>
              <a:t>For each shape, turn the paper through 360</a:t>
            </a:r>
            <a:r>
              <a:rPr lang="en-US" smtClean="0">
                <a:cs typeface="Times New Roman" pitchFamily="18" charset="0"/>
              </a:rPr>
              <a:t>º and count how many times the shape on the tracing paper coincides with the shape underneath. This number is the order of rotational symmetry. Warn pupils not to count the first position twice. </a:t>
            </a:r>
          </a:p>
          <a:p>
            <a:pPr eaLnBrk="1" hangingPunct="1"/>
            <a:r>
              <a:rPr lang="en-US" smtClean="0">
                <a:cs typeface="Times New Roman" pitchFamily="18" charset="0"/>
              </a:rPr>
              <a:t>If the order of rotational symmetry is one, then the shape does not have rotational symmetry.</a:t>
            </a:r>
          </a:p>
          <a:p>
            <a:pPr eaLnBrk="1" hangingPunct="1"/>
            <a:r>
              <a:rPr lang="en-US" smtClean="0">
                <a:cs typeface="Times New Roman" pitchFamily="18" charset="0"/>
              </a:rPr>
              <a:t>Ask pupils if any of the shapes have line symmetry.</a:t>
            </a:r>
            <a:endParaRPr lang="en-GB" smtClean="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9A5580F-34CF-4EBD-B0A5-1B071A4CE3FA}" type="slidenum">
              <a:rPr lang="en-GB" sz="1200" smtClean="0">
                <a:solidFill>
                  <a:schemeClr val="tx1"/>
                </a:solidFill>
              </a:rPr>
              <a:pPr/>
              <a:t>8</a:t>
            </a:fld>
            <a:endParaRPr lang="en-GB" sz="1200" smtClean="0">
              <a:solidFill>
                <a:schemeClr val="tx1"/>
              </a:solidFill>
            </a:endParaRPr>
          </a:p>
        </p:txBody>
      </p:sp>
      <p:sp>
        <p:nvSpPr>
          <p:cNvPr id="89091" name="Rectangle 2"/>
          <p:cNvSpPr>
            <a:spLocks noChangeArrowheads="1" noTextEdit="1"/>
          </p:cNvSpPr>
          <p:nvPr>
            <p:ph type="sldImg"/>
          </p:nvPr>
        </p:nvSpPr>
        <p:spPr>
          <a:solidFill>
            <a:srgbClr val="FFFFFF"/>
          </a:solidFill>
          <a:ln/>
        </p:spPr>
      </p:sp>
      <p:sp>
        <p:nvSpPr>
          <p:cNvPr id="8909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Decide on the order of rotational symmetry before revealing the answer.</a:t>
            </a: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4B37783-46A7-4573-96D4-F55E4C5EBB79}" type="slidenum">
              <a:rPr lang="en-GB" sz="1200" smtClean="0">
                <a:solidFill>
                  <a:schemeClr val="tx1"/>
                </a:solidFill>
              </a:rPr>
              <a:pPr/>
              <a:t>9</a:t>
            </a:fld>
            <a:endParaRPr lang="en-GB" sz="1200" smtClean="0">
              <a:solidFill>
                <a:schemeClr val="tx1"/>
              </a:solidFill>
            </a:endParaRPr>
          </a:p>
        </p:txBody>
      </p:sp>
      <p:sp>
        <p:nvSpPr>
          <p:cNvPr id="90115" name="Rectangle 2"/>
          <p:cNvSpPr>
            <a:spLocks noChangeArrowheads="1" noTextEdit="1"/>
          </p:cNvSpPr>
          <p:nvPr>
            <p:ph type="sldImg"/>
          </p:nvPr>
        </p:nvSpPr>
        <p:spPr>
          <a:solidFill>
            <a:srgbClr val="FFFFFF"/>
          </a:solidFill>
          <a:ln/>
        </p:spPr>
      </p:sp>
      <p:sp>
        <p:nvSpPr>
          <p:cNvPr id="9011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There may be several solutions for each one. Ask volunteers to show alternative patterns. Use the pen tool to draw on any lines of symmetry if needed.</a:t>
            </a:r>
          </a:p>
          <a:p>
            <a:pPr eaLnBrk="1" hangingPunct="1"/>
            <a:r>
              <a:rPr lang="en-US" smtClean="0"/>
              <a:t>Praise more imaginative patterns.</a:t>
            </a: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618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639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0813"/>
            <a:ext cx="2133600"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813" y="150813"/>
            <a:ext cx="6249987" cy="59753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296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373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5621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134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514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25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02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295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175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descr="under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7032625" y="6627813"/>
            <a:ext cx="21336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charset="0"/>
                <a:cs typeface="Arial" charset="0"/>
              </a:defRPr>
            </a:lvl1pPr>
            <a:lvl2pPr marL="742950" indent="-285750" eaLnBrk="0" hangingPunct="0">
              <a:defRPr sz="2400">
                <a:solidFill>
                  <a:srgbClr val="010066"/>
                </a:solidFill>
                <a:latin typeface="Arial" charset="0"/>
                <a:cs typeface="Arial" charset="0"/>
              </a:defRPr>
            </a:lvl2pPr>
            <a:lvl3pPr marL="1143000" indent="-228600" eaLnBrk="0" hangingPunct="0">
              <a:defRPr sz="2400">
                <a:solidFill>
                  <a:srgbClr val="010066"/>
                </a:solidFill>
                <a:latin typeface="Arial" charset="0"/>
                <a:cs typeface="Arial" charset="0"/>
              </a:defRPr>
            </a:lvl3pPr>
            <a:lvl4pPr marL="1600200" indent="-228600" eaLnBrk="0" hangingPunct="0">
              <a:defRPr sz="2400">
                <a:solidFill>
                  <a:srgbClr val="010066"/>
                </a:solidFill>
                <a:latin typeface="Arial" charset="0"/>
                <a:cs typeface="Arial" charset="0"/>
              </a:defRPr>
            </a:lvl4pPr>
            <a:lvl5pPr marL="2057400" indent="-228600" eaLnBrk="0" hangingPunct="0">
              <a:defRPr sz="2400">
                <a:solidFill>
                  <a:srgbClr val="010066"/>
                </a:solidFill>
                <a:latin typeface="Arial" charset="0"/>
                <a:cs typeface="Arial" charset="0"/>
              </a:defRPr>
            </a:lvl5pPr>
            <a:lvl6pPr marL="2514600" indent="-228600" eaLnBrk="0" fontAlgn="base" hangingPunct="0">
              <a:spcBef>
                <a:spcPct val="0"/>
              </a:spcBef>
              <a:spcAft>
                <a:spcPct val="0"/>
              </a:spcAft>
              <a:defRPr sz="2400">
                <a:solidFill>
                  <a:srgbClr val="010066"/>
                </a:solidFill>
                <a:latin typeface="Arial" charset="0"/>
                <a:cs typeface="Arial" charset="0"/>
              </a:defRPr>
            </a:lvl6pPr>
            <a:lvl7pPr marL="2971800" indent="-228600" eaLnBrk="0" fontAlgn="base" hangingPunct="0">
              <a:spcBef>
                <a:spcPct val="0"/>
              </a:spcBef>
              <a:spcAft>
                <a:spcPct val="0"/>
              </a:spcAft>
              <a:defRPr sz="2400">
                <a:solidFill>
                  <a:srgbClr val="010066"/>
                </a:solidFill>
                <a:latin typeface="Arial" charset="0"/>
                <a:cs typeface="Arial" charset="0"/>
              </a:defRPr>
            </a:lvl7pPr>
            <a:lvl8pPr marL="3429000" indent="-228600" eaLnBrk="0" fontAlgn="base" hangingPunct="0">
              <a:spcBef>
                <a:spcPct val="0"/>
              </a:spcBef>
              <a:spcAft>
                <a:spcPct val="0"/>
              </a:spcAft>
              <a:defRPr sz="2400">
                <a:solidFill>
                  <a:srgbClr val="010066"/>
                </a:solidFill>
                <a:latin typeface="Arial" charset="0"/>
                <a:cs typeface="Arial" charset="0"/>
              </a:defRPr>
            </a:lvl8pPr>
            <a:lvl9pPr marL="3886200" indent="-228600" eaLnBrk="0" fontAlgn="base" hangingPunct="0">
              <a:spcBef>
                <a:spcPct val="0"/>
              </a:spcBef>
              <a:spcAft>
                <a:spcPct val="0"/>
              </a:spcAft>
              <a:defRPr sz="2400">
                <a:solidFill>
                  <a:srgbClr val="010066"/>
                </a:solidFill>
                <a:latin typeface="Arial" charset="0"/>
                <a:cs typeface="Arial" charset="0"/>
              </a:defRPr>
            </a:lvl9pPr>
          </a:lstStyle>
          <a:p>
            <a:pPr algn="r">
              <a:defRPr/>
            </a:pPr>
            <a:r>
              <a:rPr lang="en-GB" sz="1200" smtClean="0">
                <a:solidFill>
                  <a:srgbClr val="9900CC"/>
                </a:solidFill>
              </a:rPr>
              <a:t>© Boardworks Ltd 2005</a:t>
            </a:r>
          </a:p>
        </p:txBody>
      </p:sp>
      <p:pic>
        <p:nvPicPr>
          <p:cNvPr id="14340" name="Picture 4" descr="swis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92150"/>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boardworks_logo"/>
          <p:cNvPicPr>
            <a:picLocks noChangeAspect="1" noChangeArrowheads="1"/>
          </p:cNvPicPr>
          <p:nvPr/>
        </p:nvPicPr>
        <p:blipFill>
          <a:blip r:embed="rId15">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6"/>
          <p:cNvSpPr>
            <a:spLocks noGrp="1" noChangeArrowheads="1"/>
          </p:cNvSpPr>
          <p:nvPr>
            <p:ph type="title"/>
          </p:nvPr>
        </p:nvSpPr>
        <p:spPr bwMode="auto">
          <a:xfrm>
            <a:off x="150813" y="150813"/>
            <a:ext cx="7773987"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4343" name="Text Box 8"/>
          <p:cNvSpPr txBox="1">
            <a:spLocks noChangeArrowheads="1"/>
          </p:cNvSpPr>
          <p:nvPr userDrawn="1"/>
        </p:nvSpPr>
        <p:spPr bwMode="auto">
          <a:xfrm>
            <a:off x="0" y="6621463"/>
            <a:ext cx="8112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charset="0"/>
                <a:cs typeface="Arial" charset="0"/>
              </a:defRPr>
            </a:lvl1pPr>
            <a:lvl2pPr marL="742950" indent="-285750" eaLnBrk="0" hangingPunct="0">
              <a:defRPr sz="2400">
                <a:solidFill>
                  <a:srgbClr val="010066"/>
                </a:solidFill>
                <a:latin typeface="Arial" charset="0"/>
                <a:cs typeface="Arial" charset="0"/>
              </a:defRPr>
            </a:lvl2pPr>
            <a:lvl3pPr marL="1143000" indent="-228600" eaLnBrk="0" hangingPunct="0">
              <a:defRPr sz="2400">
                <a:solidFill>
                  <a:srgbClr val="010066"/>
                </a:solidFill>
                <a:latin typeface="Arial" charset="0"/>
                <a:cs typeface="Arial" charset="0"/>
              </a:defRPr>
            </a:lvl3pPr>
            <a:lvl4pPr marL="1600200" indent="-228600" eaLnBrk="0" hangingPunct="0">
              <a:defRPr sz="2400">
                <a:solidFill>
                  <a:srgbClr val="010066"/>
                </a:solidFill>
                <a:latin typeface="Arial" charset="0"/>
                <a:cs typeface="Arial" charset="0"/>
              </a:defRPr>
            </a:lvl4pPr>
            <a:lvl5pPr marL="2057400" indent="-228600" eaLnBrk="0" hangingPunct="0">
              <a:defRPr sz="2400">
                <a:solidFill>
                  <a:srgbClr val="010066"/>
                </a:solidFill>
                <a:latin typeface="Arial" charset="0"/>
                <a:cs typeface="Arial" charset="0"/>
              </a:defRPr>
            </a:lvl5pPr>
            <a:lvl6pPr marL="2514600" indent="-228600" eaLnBrk="0" fontAlgn="base" hangingPunct="0">
              <a:spcBef>
                <a:spcPct val="0"/>
              </a:spcBef>
              <a:spcAft>
                <a:spcPct val="0"/>
              </a:spcAft>
              <a:defRPr sz="2400">
                <a:solidFill>
                  <a:srgbClr val="010066"/>
                </a:solidFill>
                <a:latin typeface="Arial" charset="0"/>
                <a:cs typeface="Arial" charset="0"/>
              </a:defRPr>
            </a:lvl6pPr>
            <a:lvl7pPr marL="2971800" indent="-228600" eaLnBrk="0" fontAlgn="base" hangingPunct="0">
              <a:spcBef>
                <a:spcPct val="0"/>
              </a:spcBef>
              <a:spcAft>
                <a:spcPct val="0"/>
              </a:spcAft>
              <a:defRPr sz="2400">
                <a:solidFill>
                  <a:srgbClr val="010066"/>
                </a:solidFill>
                <a:latin typeface="Arial" charset="0"/>
                <a:cs typeface="Arial" charset="0"/>
              </a:defRPr>
            </a:lvl7pPr>
            <a:lvl8pPr marL="3429000" indent="-228600" eaLnBrk="0" fontAlgn="base" hangingPunct="0">
              <a:spcBef>
                <a:spcPct val="0"/>
              </a:spcBef>
              <a:spcAft>
                <a:spcPct val="0"/>
              </a:spcAft>
              <a:defRPr sz="2400">
                <a:solidFill>
                  <a:srgbClr val="010066"/>
                </a:solidFill>
                <a:latin typeface="Arial" charset="0"/>
                <a:cs typeface="Arial" charset="0"/>
              </a:defRPr>
            </a:lvl8pPr>
            <a:lvl9pPr marL="3886200" indent="-228600" eaLnBrk="0" fontAlgn="base" hangingPunct="0">
              <a:spcBef>
                <a:spcPct val="0"/>
              </a:spcBef>
              <a:spcAft>
                <a:spcPct val="0"/>
              </a:spcAft>
              <a:defRPr sz="2400">
                <a:solidFill>
                  <a:srgbClr val="010066"/>
                </a:solidFill>
                <a:latin typeface="Arial" charset="0"/>
                <a:cs typeface="Arial" charset="0"/>
              </a:defRPr>
            </a:lvl9pPr>
          </a:lstStyle>
          <a:p>
            <a:pPr>
              <a:defRPr/>
            </a:pPr>
            <a:r>
              <a:rPr lang="en-GB" sz="1200" b="1" smtClean="0">
                <a:solidFill>
                  <a:schemeClr val="bg1"/>
                </a:solidFill>
              </a:rPr>
              <a:t> </a:t>
            </a:r>
            <a:fld id="{2781AC7B-32C0-4B0E-912E-ED1BC75F0BD6}" type="slidenum">
              <a:rPr lang="en-GB" sz="1200" b="1" smtClean="0">
                <a:solidFill>
                  <a:schemeClr val="bg1"/>
                </a:solidFill>
              </a:rPr>
              <a:pPr>
                <a:defRPr/>
              </a:pPr>
              <a:t>‹#›</a:t>
            </a:fld>
            <a:r>
              <a:rPr lang="en-GB" sz="1200" b="1" smtClean="0"/>
              <a:t> </a:t>
            </a:r>
            <a:r>
              <a:rPr lang="en-GB" sz="1200" b="1" smtClean="0">
                <a:solidFill>
                  <a:schemeClr val="bg1"/>
                </a:solidFill>
              </a:rPr>
              <a:t>of 66</a:t>
            </a:r>
            <a:endParaRPr lang="en-US" sz="1200" b="1"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cs typeface="Arial" charset="0"/>
        </a:defRPr>
      </a:lvl2pPr>
      <a:lvl3pPr algn="l" rtl="0" eaLnBrk="0" fontAlgn="base" hangingPunct="0">
        <a:spcBef>
          <a:spcPct val="0"/>
        </a:spcBef>
        <a:spcAft>
          <a:spcPct val="0"/>
        </a:spcAft>
        <a:defRPr sz="2800" b="1">
          <a:solidFill>
            <a:schemeClr val="tx2"/>
          </a:solidFill>
          <a:latin typeface="Arial" charset="0"/>
          <a:cs typeface="Arial" charset="0"/>
        </a:defRPr>
      </a:lvl3pPr>
      <a:lvl4pPr algn="l" rtl="0" eaLnBrk="0" fontAlgn="base" hangingPunct="0">
        <a:spcBef>
          <a:spcPct val="0"/>
        </a:spcBef>
        <a:spcAft>
          <a:spcPct val="0"/>
        </a:spcAft>
        <a:defRPr sz="2800" b="1">
          <a:solidFill>
            <a:schemeClr val="tx2"/>
          </a:solidFill>
          <a:latin typeface="Arial" charset="0"/>
          <a:cs typeface="Arial" charset="0"/>
        </a:defRPr>
      </a:lvl4pPr>
      <a:lvl5pPr algn="l" rtl="0" eaLnBrk="0" fontAlgn="base" hangingPunct="0">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7.bin"/><Relationship Id="rId3" Type="http://schemas.openxmlformats.org/officeDocument/2006/relationships/notesSlide" Target="../notesSlides/notesSlide1.xml"/><Relationship Id="rId7" Type="http://schemas.openxmlformats.org/officeDocument/2006/relationships/image" Target="../media/image5.wmf"/><Relationship Id="rId12"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4.wmf"/><Relationship Id="rId15" Type="http://schemas.openxmlformats.org/officeDocument/2006/relationships/oleObject" Target="../embeddings/oleObject9.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control" Target="../activeX/activeX4.xml"/><Relationship Id="rId1" Type="http://schemas.openxmlformats.org/officeDocument/2006/relationships/vmlDrawing" Target="../drawings/vmlDrawing7.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16.xml"/><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5.xml"/><Relationship Id="rId1" Type="http://schemas.openxmlformats.org/officeDocument/2006/relationships/vmlDrawing" Target="../drawings/vmlDrawing8.v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notesSlide" Target="../notesSlides/notesSlide18.xml"/><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20.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9.jpeg"/><Relationship Id="rId10" Type="http://schemas.openxmlformats.org/officeDocument/2006/relationships/image" Target="../media/image10.png"/><Relationship Id="rId4" Type="http://schemas.openxmlformats.org/officeDocument/2006/relationships/image" Target="../media/image8.jpe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control" Target="../activeX/activeX6.xml"/><Relationship Id="rId1" Type="http://schemas.openxmlformats.org/officeDocument/2006/relationships/vmlDrawing" Target="../drawings/vmlDrawing10.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23.xml"/><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control" Target="../activeX/activeX7.xml"/><Relationship Id="rId1" Type="http://schemas.openxmlformats.org/officeDocument/2006/relationships/vmlDrawing" Target="../drawings/vmlDrawing11.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24.xml"/><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control" Target="../activeX/activeX8.xml"/><Relationship Id="rId1" Type="http://schemas.openxmlformats.org/officeDocument/2006/relationships/vmlDrawing" Target="../drawings/vmlDrawing12.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25.xml"/><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control" Target="../activeX/activeX9.xml"/><Relationship Id="rId1" Type="http://schemas.openxmlformats.org/officeDocument/2006/relationships/vmlDrawing" Target="../drawings/vmlDrawing13.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34.xml"/><Relationship Id="rId9"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4.xml"/><Relationship Id="rId7" Type="http://schemas.openxmlformats.org/officeDocument/2006/relationships/image" Target="../media/image11.pn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image" Target="../media/image13.png"/><Relationship Id="rId5" Type="http://schemas.openxmlformats.org/officeDocument/2006/relationships/image" Target="../media/image9.jpeg"/><Relationship Id="rId10" Type="http://schemas.openxmlformats.org/officeDocument/2006/relationships/oleObject" Target="../embeddings/oleObject12.bin"/><Relationship Id="rId4" Type="http://schemas.openxmlformats.org/officeDocument/2006/relationships/image" Target="../media/image8.jpe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control" Target="../activeX/activeX10.xml"/><Relationship Id="rId1" Type="http://schemas.openxmlformats.org/officeDocument/2006/relationships/vmlDrawing" Target="../drawings/vmlDrawing14.vml"/><Relationship Id="rId6" Type="http://schemas.openxmlformats.org/officeDocument/2006/relationships/image" Target="../media/image8.jpeg"/><Relationship Id="rId5" Type="http://schemas.openxmlformats.org/officeDocument/2006/relationships/image" Target="../media/image9.jpeg"/><Relationship Id="rId4" Type="http://schemas.openxmlformats.org/officeDocument/2006/relationships/notesSlide" Target="../notesSlides/notesSlide42.xml"/><Relationship Id="rId9"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9.jpeg"/><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9.jpeg"/></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control" Target="../activeX/activeX1.xml"/><Relationship Id="rId1" Type="http://schemas.openxmlformats.org/officeDocument/2006/relationships/vmlDrawing" Target="../drawings/vmlDrawing3.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5.xml"/><Relationship Id="rId9"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9.jpeg"/></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9.jpeg"/></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9.jpeg"/></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5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control" Target="../activeX/activeX11.xml"/><Relationship Id="rId1" Type="http://schemas.openxmlformats.org/officeDocument/2006/relationships/vmlDrawing" Target="../drawings/vmlDrawing15.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56.xml"/><Relationship Id="rId9"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9.jpeg"/></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7.jpeg"/><Relationship Id="rId4" Type="http://schemas.openxmlformats.org/officeDocument/2006/relationships/image" Target="../media/image9.jpeg"/></Relationships>
</file>

<file path=ppt/slides/_rels/slide5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control" Target="../activeX/activeX12.xml"/><Relationship Id="rId1" Type="http://schemas.openxmlformats.org/officeDocument/2006/relationships/vmlDrawing" Target="../drawings/vmlDrawing16.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59.xml"/><Relationship Id="rId9"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jpeg"/></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6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control" Target="../activeX/activeX13.xml"/><Relationship Id="rId1" Type="http://schemas.openxmlformats.org/officeDocument/2006/relationships/vmlDrawing" Target="../drawings/vmlDrawing17.vml"/><Relationship Id="rId6" Type="http://schemas.openxmlformats.org/officeDocument/2006/relationships/image" Target="../media/image15.jpeg"/><Relationship Id="rId5" Type="http://schemas.openxmlformats.org/officeDocument/2006/relationships/image" Target="../media/image9.jpeg"/><Relationship Id="rId4"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control" Target="../activeX/activeX2.xml"/><Relationship Id="rId1" Type="http://schemas.openxmlformats.org/officeDocument/2006/relationships/vmlDrawing" Target="../drawings/vmlDrawing4.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7.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8.xml"/><Relationship Id="rId7" Type="http://schemas.openxmlformats.org/officeDocument/2006/relationships/image" Target="../media/image19.pn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21.png"/><Relationship Id="rId5" Type="http://schemas.openxmlformats.org/officeDocument/2006/relationships/image" Target="../media/image9.jpeg"/><Relationship Id="rId10" Type="http://schemas.openxmlformats.org/officeDocument/2006/relationships/oleObject" Target="../embeddings/oleObject15.bin"/><Relationship Id="rId4" Type="http://schemas.openxmlformats.org/officeDocument/2006/relationships/image" Target="../media/image8.jpe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15.jpeg"/><Relationship Id="rId2" Type="http://schemas.openxmlformats.org/officeDocument/2006/relationships/control" Target="../activeX/activeX3.xml"/><Relationship Id="rId1" Type="http://schemas.openxmlformats.org/officeDocument/2006/relationships/vmlDrawing" Target="../drawings/vmlDrawing6.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9.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626" name="Group 76"/>
          <p:cNvGrpSpPr>
            <a:grpSpLocks/>
          </p:cNvGrpSpPr>
          <p:nvPr/>
        </p:nvGrpSpPr>
        <p:grpSpPr bwMode="auto">
          <a:xfrm>
            <a:off x="252413" y="549275"/>
            <a:ext cx="7443787" cy="5668963"/>
            <a:chOff x="159" y="346"/>
            <a:chExt cx="4689" cy="3571"/>
          </a:xfrm>
        </p:grpSpPr>
        <p:sp>
          <p:nvSpPr>
            <p:cNvPr id="26629" name="Oval 77"/>
            <p:cNvSpPr>
              <a:spLocks noChangeAspect="1" noChangeArrowheads="1"/>
            </p:cNvSpPr>
            <p:nvPr/>
          </p:nvSpPr>
          <p:spPr bwMode="auto">
            <a:xfrm>
              <a:off x="159" y="585"/>
              <a:ext cx="3332" cy="3332"/>
            </a:xfrm>
            <a:prstGeom prst="ellipse">
              <a:avLst/>
            </a:prstGeom>
            <a:gradFill rotWithShape="1">
              <a:gsLst>
                <a:gs pos="0">
                  <a:srgbClr val="AEEFAE"/>
                </a:gs>
                <a:gs pos="100000">
                  <a:srgbClr val="00CC00"/>
                </a:gs>
              </a:gsLst>
              <a:path path="shape">
                <a:fillToRect l="50000" t="50000" r="50000" b="50000"/>
              </a:path>
            </a:gradFill>
            <a:ln w="279400">
              <a:solidFill>
                <a:srgbClr val="01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6630" name="Oval 78"/>
            <p:cNvSpPr>
              <a:spLocks noChangeAspect="1" noChangeArrowheads="1"/>
            </p:cNvSpPr>
            <p:nvPr/>
          </p:nvSpPr>
          <p:spPr bwMode="auto">
            <a:xfrm>
              <a:off x="3533" y="1678"/>
              <a:ext cx="1315" cy="1315"/>
            </a:xfrm>
            <a:prstGeom prst="ellipse">
              <a:avLst/>
            </a:prstGeom>
            <a:gradFill rotWithShape="1">
              <a:gsLst>
                <a:gs pos="0">
                  <a:srgbClr val="AEEFAE"/>
                </a:gs>
                <a:gs pos="100000">
                  <a:srgbClr val="00CC00"/>
                </a:gs>
              </a:gsLst>
              <a:path path="shape">
                <a:fillToRect l="50000" t="50000" r="50000" b="50000"/>
              </a:path>
            </a:gradFill>
            <a:ln w="177800">
              <a:solidFill>
                <a:srgbClr val="01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6631" name="Oval 79"/>
            <p:cNvSpPr>
              <a:spLocks noChangeAspect="1" noChangeArrowheads="1"/>
            </p:cNvSpPr>
            <p:nvPr/>
          </p:nvSpPr>
          <p:spPr bwMode="auto">
            <a:xfrm>
              <a:off x="3294" y="346"/>
              <a:ext cx="1315" cy="1315"/>
            </a:xfrm>
            <a:prstGeom prst="ellipse">
              <a:avLst/>
            </a:prstGeom>
            <a:gradFill rotWithShape="1">
              <a:gsLst>
                <a:gs pos="0">
                  <a:srgbClr val="AEEFAE"/>
                </a:gs>
                <a:gs pos="100000">
                  <a:srgbClr val="00CC00"/>
                </a:gs>
              </a:gsLst>
              <a:path path="shape">
                <a:fillToRect l="50000" t="50000" r="50000" b="50000"/>
              </a:path>
            </a:gradFill>
            <a:ln w="177800">
              <a:solidFill>
                <a:srgbClr val="01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nvGrpSpPr>
            <p:cNvPr id="26632" name="Group 80"/>
            <p:cNvGrpSpPr>
              <a:grpSpLocks/>
            </p:cNvGrpSpPr>
            <p:nvPr/>
          </p:nvGrpSpPr>
          <p:grpSpPr bwMode="auto">
            <a:xfrm>
              <a:off x="521" y="981"/>
              <a:ext cx="2676" cy="1901"/>
              <a:chOff x="521" y="981"/>
              <a:chExt cx="2676" cy="1901"/>
            </a:xfrm>
          </p:grpSpPr>
          <p:graphicFrame>
            <p:nvGraphicFramePr>
              <p:cNvPr id="26641" name="Object 81"/>
              <p:cNvGraphicFramePr>
                <a:graphicFrameLocks noChangeAspect="1"/>
              </p:cNvGraphicFramePr>
              <p:nvPr/>
            </p:nvGraphicFramePr>
            <p:xfrm>
              <a:off x="1247" y="981"/>
              <a:ext cx="1059" cy="1350"/>
            </p:xfrm>
            <a:graphic>
              <a:graphicData uri="http://schemas.openxmlformats.org/presentationml/2006/ole">
                <mc:AlternateContent xmlns:mc="http://schemas.openxmlformats.org/markup-compatibility/2006">
                  <mc:Choice xmlns:v="urn:schemas-microsoft-com:vml" Requires="v">
                    <p:oleObj spid="_x0000_s26644" name="Flash Document" r:id="rId4" imgW="1227960" imgH="1567080" progId="Flash.Movie">
                      <p:embed/>
                    </p:oleObj>
                  </mc:Choice>
                  <mc:Fallback>
                    <p:oleObj name="Flash Document" r:id="rId4" imgW="1227960" imgH="1567080" progId="Flash.Movie">
                      <p:embed/>
                      <p:pic>
                        <p:nvPicPr>
                          <p:cNvPr id="0" name="Object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 y="981"/>
                            <a:ext cx="1059"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2" name="Object 82"/>
              <p:cNvGraphicFramePr>
                <a:graphicFrameLocks noChangeAspect="1"/>
              </p:cNvGraphicFramePr>
              <p:nvPr/>
            </p:nvGraphicFramePr>
            <p:xfrm>
              <a:off x="521" y="1888"/>
              <a:ext cx="1134" cy="994"/>
            </p:xfrm>
            <a:graphic>
              <a:graphicData uri="http://schemas.openxmlformats.org/presentationml/2006/ole">
                <mc:AlternateContent xmlns:mc="http://schemas.openxmlformats.org/markup-compatibility/2006">
                  <mc:Choice xmlns:v="urn:schemas-microsoft-com:vml" Requires="v">
                    <p:oleObj spid="_x0000_s26645" name="Flash Document" r:id="rId6" imgW="1480680" imgH="1299240" progId="Flash.Movie">
                      <p:embed/>
                    </p:oleObj>
                  </mc:Choice>
                  <mc:Fallback>
                    <p:oleObj name="Flash Document" r:id="rId6" imgW="1480680" imgH="1299240" progId="Flash.Movie">
                      <p:embed/>
                      <p:pic>
                        <p:nvPicPr>
                          <p:cNvPr id="0" name="Object 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 y="1888"/>
                            <a:ext cx="1134" cy="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3" name="Object 83"/>
              <p:cNvGraphicFramePr>
                <a:graphicFrameLocks noChangeAspect="1"/>
              </p:cNvGraphicFramePr>
              <p:nvPr/>
            </p:nvGraphicFramePr>
            <p:xfrm>
              <a:off x="1655" y="1933"/>
              <a:ext cx="1542" cy="903"/>
            </p:xfrm>
            <a:graphic>
              <a:graphicData uri="http://schemas.openxmlformats.org/presentationml/2006/ole">
                <mc:AlternateContent xmlns:mc="http://schemas.openxmlformats.org/markup-compatibility/2006">
                  <mc:Choice xmlns:v="urn:schemas-microsoft-com:vml" Requires="v">
                    <p:oleObj spid="_x0000_s26646" name="Flash Document" r:id="rId8" imgW="2074680" imgH="1214280" progId="Flash.Movie">
                      <p:embed/>
                    </p:oleObj>
                  </mc:Choice>
                  <mc:Fallback>
                    <p:oleObj name="Flash Document" r:id="rId8" imgW="2074680" imgH="1214280" progId="Flash.Movie">
                      <p:embed/>
                      <p:pic>
                        <p:nvPicPr>
                          <p:cNvPr id="0" name="Object 8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5" y="1933"/>
                            <a:ext cx="1542"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6633" name="Group 84"/>
            <p:cNvGrpSpPr>
              <a:grpSpLocks/>
            </p:cNvGrpSpPr>
            <p:nvPr/>
          </p:nvGrpSpPr>
          <p:grpSpPr bwMode="auto">
            <a:xfrm>
              <a:off x="3516" y="622"/>
              <a:ext cx="952" cy="676"/>
              <a:chOff x="521" y="981"/>
              <a:chExt cx="2676" cy="1901"/>
            </a:xfrm>
          </p:grpSpPr>
          <p:graphicFrame>
            <p:nvGraphicFramePr>
              <p:cNvPr id="26638" name="Object 85"/>
              <p:cNvGraphicFramePr>
                <a:graphicFrameLocks noChangeAspect="1"/>
              </p:cNvGraphicFramePr>
              <p:nvPr/>
            </p:nvGraphicFramePr>
            <p:xfrm>
              <a:off x="1247" y="981"/>
              <a:ext cx="1059" cy="1350"/>
            </p:xfrm>
            <a:graphic>
              <a:graphicData uri="http://schemas.openxmlformats.org/presentationml/2006/ole">
                <mc:AlternateContent xmlns:mc="http://schemas.openxmlformats.org/markup-compatibility/2006">
                  <mc:Choice xmlns:v="urn:schemas-microsoft-com:vml" Requires="v">
                    <p:oleObj spid="_x0000_s26647" name="Flash Document" r:id="rId10" imgW="1227960" imgH="1567080" progId="Flash.Movie">
                      <p:embed/>
                    </p:oleObj>
                  </mc:Choice>
                  <mc:Fallback>
                    <p:oleObj name="Flash Document" r:id="rId10" imgW="1227960" imgH="1567080" progId="Flash.Movie">
                      <p:embed/>
                      <p:pic>
                        <p:nvPicPr>
                          <p:cNvPr id="0" name="Object 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 y="981"/>
                            <a:ext cx="1059"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9" name="Object 86"/>
              <p:cNvGraphicFramePr>
                <a:graphicFrameLocks noChangeAspect="1"/>
              </p:cNvGraphicFramePr>
              <p:nvPr/>
            </p:nvGraphicFramePr>
            <p:xfrm>
              <a:off x="521" y="1888"/>
              <a:ext cx="1134" cy="994"/>
            </p:xfrm>
            <a:graphic>
              <a:graphicData uri="http://schemas.openxmlformats.org/presentationml/2006/ole">
                <mc:AlternateContent xmlns:mc="http://schemas.openxmlformats.org/markup-compatibility/2006">
                  <mc:Choice xmlns:v="urn:schemas-microsoft-com:vml" Requires="v">
                    <p:oleObj spid="_x0000_s26648" name="Flash Document" r:id="rId11" imgW="1480680" imgH="1299240" progId="Flash.Movie">
                      <p:embed/>
                    </p:oleObj>
                  </mc:Choice>
                  <mc:Fallback>
                    <p:oleObj name="Flash Document" r:id="rId11" imgW="1480680" imgH="1299240" progId="Flash.Movie">
                      <p:embed/>
                      <p:pic>
                        <p:nvPicPr>
                          <p:cNvPr id="0" name="Object 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 y="1888"/>
                            <a:ext cx="1134" cy="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0" name="Object 87"/>
              <p:cNvGraphicFramePr>
                <a:graphicFrameLocks noChangeAspect="1"/>
              </p:cNvGraphicFramePr>
              <p:nvPr/>
            </p:nvGraphicFramePr>
            <p:xfrm>
              <a:off x="1655" y="1933"/>
              <a:ext cx="1542" cy="903"/>
            </p:xfrm>
            <a:graphic>
              <a:graphicData uri="http://schemas.openxmlformats.org/presentationml/2006/ole">
                <mc:AlternateContent xmlns:mc="http://schemas.openxmlformats.org/markup-compatibility/2006">
                  <mc:Choice xmlns:v="urn:schemas-microsoft-com:vml" Requires="v">
                    <p:oleObj spid="_x0000_s26649" name="Flash Document" r:id="rId12" imgW="2074680" imgH="1214280" progId="Flash.Movie">
                      <p:embed/>
                    </p:oleObj>
                  </mc:Choice>
                  <mc:Fallback>
                    <p:oleObj name="Flash Document" r:id="rId12" imgW="2074680" imgH="1214280" progId="Flash.Movie">
                      <p:embed/>
                      <p:pic>
                        <p:nvPicPr>
                          <p:cNvPr id="0" name="Object 8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5" y="1933"/>
                            <a:ext cx="1542"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6634" name="Group 88"/>
            <p:cNvGrpSpPr>
              <a:grpSpLocks/>
            </p:cNvGrpSpPr>
            <p:nvPr/>
          </p:nvGrpSpPr>
          <p:grpSpPr bwMode="auto">
            <a:xfrm>
              <a:off x="3742" y="1979"/>
              <a:ext cx="952" cy="676"/>
              <a:chOff x="521" y="981"/>
              <a:chExt cx="2676" cy="1901"/>
            </a:xfrm>
          </p:grpSpPr>
          <p:graphicFrame>
            <p:nvGraphicFramePr>
              <p:cNvPr id="26635" name="Object 89"/>
              <p:cNvGraphicFramePr>
                <a:graphicFrameLocks noChangeAspect="1"/>
              </p:cNvGraphicFramePr>
              <p:nvPr/>
            </p:nvGraphicFramePr>
            <p:xfrm>
              <a:off x="1247" y="981"/>
              <a:ext cx="1059" cy="1350"/>
            </p:xfrm>
            <a:graphic>
              <a:graphicData uri="http://schemas.openxmlformats.org/presentationml/2006/ole">
                <mc:AlternateContent xmlns:mc="http://schemas.openxmlformats.org/markup-compatibility/2006">
                  <mc:Choice xmlns:v="urn:schemas-microsoft-com:vml" Requires="v">
                    <p:oleObj spid="_x0000_s26650" name="Flash Document" r:id="rId13" imgW="1227960" imgH="1567080" progId="Flash.Movie">
                      <p:embed/>
                    </p:oleObj>
                  </mc:Choice>
                  <mc:Fallback>
                    <p:oleObj name="Flash Document" r:id="rId13" imgW="1227960" imgH="1567080" progId="Flash.Movie">
                      <p:embed/>
                      <p:pic>
                        <p:nvPicPr>
                          <p:cNvPr id="0" name="Object 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 y="981"/>
                            <a:ext cx="1059"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6" name="Object 90"/>
              <p:cNvGraphicFramePr>
                <a:graphicFrameLocks noChangeAspect="1"/>
              </p:cNvGraphicFramePr>
              <p:nvPr/>
            </p:nvGraphicFramePr>
            <p:xfrm>
              <a:off x="521" y="1888"/>
              <a:ext cx="1134" cy="994"/>
            </p:xfrm>
            <a:graphic>
              <a:graphicData uri="http://schemas.openxmlformats.org/presentationml/2006/ole">
                <mc:AlternateContent xmlns:mc="http://schemas.openxmlformats.org/markup-compatibility/2006">
                  <mc:Choice xmlns:v="urn:schemas-microsoft-com:vml" Requires="v">
                    <p:oleObj spid="_x0000_s26651" name="Flash Document" r:id="rId14" imgW="1480680" imgH="1299240" progId="Flash.Movie">
                      <p:embed/>
                    </p:oleObj>
                  </mc:Choice>
                  <mc:Fallback>
                    <p:oleObj name="Flash Document" r:id="rId14" imgW="1480680" imgH="1299240" progId="Flash.Movie">
                      <p:embed/>
                      <p:pic>
                        <p:nvPicPr>
                          <p:cNvPr id="0" name="Object 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 y="1888"/>
                            <a:ext cx="1134" cy="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7" name="Object 91"/>
              <p:cNvGraphicFramePr>
                <a:graphicFrameLocks noChangeAspect="1"/>
              </p:cNvGraphicFramePr>
              <p:nvPr/>
            </p:nvGraphicFramePr>
            <p:xfrm>
              <a:off x="1655" y="1933"/>
              <a:ext cx="1542" cy="903"/>
            </p:xfrm>
            <a:graphic>
              <a:graphicData uri="http://schemas.openxmlformats.org/presentationml/2006/ole">
                <mc:AlternateContent xmlns:mc="http://schemas.openxmlformats.org/markup-compatibility/2006">
                  <mc:Choice xmlns:v="urn:schemas-microsoft-com:vml" Requires="v">
                    <p:oleObj spid="_x0000_s26652" name="Flash Document" r:id="rId15" imgW="2074680" imgH="1214280" progId="Flash.Movie">
                      <p:embed/>
                    </p:oleObj>
                  </mc:Choice>
                  <mc:Fallback>
                    <p:oleObj name="Flash Document" r:id="rId15" imgW="2074680" imgH="1214280" progId="Flash.Movie">
                      <p:embed/>
                      <p:pic>
                        <p:nvPicPr>
                          <p:cNvPr id="0" name="Object 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5" y="1933"/>
                            <a:ext cx="1542"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26627" name="AutoShape 10"/>
          <p:cNvSpPr>
            <a:spLocks noGrp="1" noChangeArrowheads="1"/>
          </p:cNvSpPr>
          <p:nvPr>
            <p:ph type="subTitle" idx="1"/>
          </p:nvPr>
        </p:nvSpPr>
        <p:spPr bwMode="auto">
          <a:xfrm>
            <a:off x="3429000" y="4868863"/>
            <a:ext cx="5607050" cy="1008062"/>
          </a:xfrm>
          <a:prstGeom prst="roundRect">
            <a:avLst>
              <a:gd name="adj" fmla="val 43579"/>
            </a:avLst>
          </a:prstGeom>
          <a:solidFill>
            <a:srgbClr val="010066"/>
          </a:solidFill>
          <a:ln w="63500">
            <a:solidFill>
              <a:srgbClr val="5B009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eaLnBrk="1" hangingPunct="1">
              <a:lnSpc>
                <a:spcPct val="80000"/>
              </a:lnSpc>
              <a:spcBef>
                <a:spcPct val="0"/>
              </a:spcBef>
            </a:pPr>
            <a:r>
              <a:rPr lang="en-GB" sz="3600" smtClean="0">
                <a:solidFill>
                  <a:schemeClr val="bg1"/>
                </a:solidFill>
              </a:rPr>
              <a:t>S6 Transformations</a:t>
            </a:r>
          </a:p>
        </p:txBody>
      </p:sp>
      <p:sp>
        <p:nvSpPr>
          <p:cNvPr id="26628" name="AutoShape 11"/>
          <p:cNvSpPr>
            <a:spLocks noGrp="1" noChangeArrowheads="1"/>
          </p:cNvSpPr>
          <p:nvPr>
            <p:ph type="ctrTitle"/>
          </p:nvPr>
        </p:nvSpPr>
        <p:spPr>
          <a:xfrm>
            <a:off x="152400" y="188913"/>
            <a:ext cx="5310188" cy="981075"/>
          </a:xfrm>
          <a:prstGeom prst="roundRect">
            <a:avLst>
              <a:gd name="adj" fmla="val 43579"/>
            </a:avLst>
          </a:prstGeom>
          <a:solidFill>
            <a:srgbClr val="010066"/>
          </a:solidFill>
          <a:ln w="63500">
            <a:solidFill>
              <a:srgbClr val="5B0091"/>
            </a:solidFill>
            <a:round/>
            <a:headEnd/>
            <a:tailEnd/>
          </a:ln>
        </p:spPr>
        <p:txBody>
          <a:bodyPr/>
          <a:lstStyle/>
          <a:p>
            <a:pPr algn="ctr"/>
            <a:r>
              <a:rPr lang="en-GB" sz="4400" smtClean="0">
                <a:solidFill>
                  <a:schemeClr val="bg1"/>
                </a:solidFill>
              </a:rPr>
              <a:t>KS4 Mathematics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Reflection </a:t>
            </a:r>
            <a:r>
              <a:rPr lang="en-GB" smtClean="0">
                <a:solidFill>
                  <a:srgbClr val="5B0091"/>
                </a:solidFill>
              </a:rPr>
              <a:t>symmetry in 3-D shapes</a:t>
            </a:r>
          </a:p>
        </p:txBody>
      </p:sp>
      <p:sp>
        <p:nvSpPr>
          <p:cNvPr id="32773" name="Text Box 16"/>
          <p:cNvSpPr txBox="1">
            <a:spLocks noChangeArrowheads="1"/>
          </p:cNvSpPr>
          <p:nvPr/>
        </p:nvSpPr>
        <p:spPr bwMode="auto">
          <a:xfrm>
            <a:off x="406400" y="1143000"/>
            <a:ext cx="835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Sometimes a 3-D shape can be divided into two symmetrical parts.  </a:t>
            </a:r>
            <a:endParaRPr lang="en-GB"/>
          </a:p>
        </p:txBody>
      </p:sp>
      <p:sp>
        <p:nvSpPr>
          <p:cNvPr id="546833" name="Text Box 17"/>
          <p:cNvSpPr txBox="1">
            <a:spLocks noChangeArrowheads="1"/>
          </p:cNvSpPr>
          <p:nvPr/>
        </p:nvSpPr>
        <p:spPr bwMode="auto">
          <a:xfrm>
            <a:off x="1106488" y="5486400"/>
            <a:ext cx="6929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This shaded area is called a </a:t>
            </a:r>
            <a:r>
              <a:rPr lang="en-US" b="1">
                <a:solidFill>
                  <a:srgbClr val="FF6600"/>
                </a:solidFill>
              </a:rPr>
              <a:t>plane of symmetry</a:t>
            </a:r>
            <a:r>
              <a:rPr lang="en-US"/>
              <a:t>. </a:t>
            </a:r>
            <a:endParaRPr lang="en-GB"/>
          </a:p>
        </p:txBody>
      </p:sp>
      <p:sp>
        <p:nvSpPr>
          <p:cNvPr id="546834" name="Text Box 18"/>
          <p:cNvSpPr txBox="1">
            <a:spLocks noChangeArrowheads="1"/>
          </p:cNvSpPr>
          <p:nvPr/>
        </p:nvSpPr>
        <p:spPr bwMode="auto">
          <a:xfrm>
            <a:off x="2286000" y="4724400"/>
            <a:ext cx="4570413"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the shaded area called?</a:t>
            </a:r>
            <a:endParaRPr lang="en-GB"/>
          </a:p>
        </p:txBody>
      </p:sp>
      <p:pic>
        <p:nvPicPr>
          <p:cNvPr id="32776" name="Picture 21" descr="stool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1700213"/>
            <a:ext cx="18002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840" name="Picture 24" descr="stool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888" y="1700213"/>
            <a:ext cx="18002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25" descr="level_foundation-hig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46840"/>
                                        </p:tgtEl>
                                        <p:attrNameLst>
                                          <p:attrName>style.visibility</p:attrName>
                                        </p:attrNameLst>
                                      </p:cBhvr>
                                      <p:to>
                                        <p:strVal val="visible"/>
                                      </p:to>
                                    </p:set>
                                    <p:animEffect transition="in" filter="wipe(up)">
                                      <p:cBhvr>
                                        <p:cTn id="7" dur="2000"/>
                                        <p:tgtEl>
                                          <p:spTgt spid="5468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4683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46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33" grpId="0" autoUpdateAnimBg="0"/>
      <p:bldP spid="54683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Reflection </a:t>
            </a:r>
            <a:r>
              <a:rPr lang="en-GB" smtClean="0">
                <a:solidFill>
                  <a:srgbClr val="5B0091"/>
                </a:solidFill>
              </a:rPr>
              <a:t>symmetry in 3-D shapes</a:t>
            </a:r>
          </a:p>
        </p:txBody>
      </p:sp>
      <p:sp>
        <p:nvSpPr>
          <p:cNvPr id="544774" name="Rectangle 6"/>
          <p:cNvSpPr>
            <a:spLocks noChangeArrowheads="1"/>
          </p:cNvSpPr>
          <p:nvPr/>
        </p:nvSpPr>
        <p:spPr bwMode="auto">
          <a:xfrm>
            <a:off x="3851275" y="2874963"/>
            <a:ext cx="1439863" cy="1439862"/>
          </a:xfrm>
          <a:prstGeom prst="rect">
            <a:avLst/>
          </a:prstGeom>
          <a:solidFill>
            <a:srgbClr val="80D0E8"/>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8" name="Rectangle 7"/>
          <p:cNvSpPr>
            <a:spLocks noChangeArrowheads="1"/>
          </p:cNvSpPr>
          <p:nvPr/>
        </p:nvSpPr>
        <p:spPr bwMode="auto">
          <a:xfrm>
            <a:off x="3490913" y="3235325"/>
            <a:ext cx="1439862" cy="14398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 name="Line 8"/>
          <p:cNvSpPr>
            <a:spLocks noChangeShapeType="1"/>
          </p:cNvSpPr>
          <p:nvPr/>
        </p:nvSpPr>
        <p:spPr bwMode="auto">
          <a:xfrm flipV="1">
            <a:off x="3490913" y="2514600"/>
            <a:ext cx="719137"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Line 9"/>
          <p:cNvSpPr>
            <a:spLocks noChangeShapeType="1"/>
          </p:cNvSpPr>
          <p:nvPr/>
        </p:nvSpPr>
        <p:spPr bwMode="auto">
          <a:xfrm flipV="1">
            <a:off x="4930775" y="3956050"/>
            <a:ext cx="720725"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1" name="Line 10"/>
          <p:cNvSpPr>
            <a:spLocks noChangeShapeType="1"/>
          </p:cNvSpPr>
          <p:nvPr/>
        </p:nvSpPr>
        <p:spPr bwMode="auto">
          <a:xfrm flipV="1">
            <a:off x="4930775" y="2514600"/>
            <a:ext cx="7207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2" name="Line 11"/>
          <p:cNvSpPr>
            <a:spLocks noChangeShapeType="1"/>
          </p:cNvSpPr>
          <p:nvPr/>
        </p:nvSpPr>
        <p:spPr bwMode="auto">
          <a:xfrm>
            <a:off x="4210050" y="2514600"/>
            <a:ext cx="1441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3" name="Line 12"/>
          <p:cNvSpPr>
            <a:spLocks noChangeShapeType="1"/>
          </p:cNvSpPr>
          <p:nvPr/>
        </p:nvSpPr>
        <p:spPr bwMode="auto">
          <a:xfrm>
            <a:off x="4210050" y="2514600"/>
            <a:ext cx="0" cy="144145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4" name="Line 13"/>
          <p:cNvSpPr>
            <a:spLocks noChangeShapeType="1"/>
          </p:cNvSpPr>
          <p:nvPr/>
        </p:nvSpPr>
        <p:spPr bwMode="auto">
          <a:xfrm flipV="1">
            <a:off x="3490913" y="3956050"/>
            <a:ext cx="719137" cy="71913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Line 14"/>
          <p:cNvSpPr>
            <a:spLocks noChangeShapeType="1"/>
          </p:cNvSpPr>
          <p:nvPr/>
        </p:nvSpPr>
        <p:spPr bwMode="auto">
          <a:xfrm>
            <a:off x="5651500" y="2516188"/>
            <a:ext cx="0" cy="14398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6" name="Line 15"/>
          <p:cNvSpPr>
            <a:spLocks noChangeShapeType="1"/>
          </p:cNvSpPr>
          <p:nvPr/>
        </p:nvSpPr>
        <p:spPr bwMode="auto">
          <a:xfrm>
            <a:off x="4211638" y="3956050"/>
            <a:ext cx="143986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784" name="Text Box 16"/>
          <p:cNvSpPr txBox="1">
            <a:spLocks noChangeArrowheads="1"/>
          </p:cNvSpPr>
          <p:nvPr/>
        </p:nvSpPr>
        <p:spPr bwMode="auto">
          <a:xfrm>
            <a:off x="406400" y="5257800"/>
            <a:ext cx="782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divide the cube into two symmetrical parts here. </a:t>
            </a:r>
            <a:endParaRPr lang="en-GB"/>
          </a:p>
        </p:txBody>
      </p:sp>
      <p:sp>
        <p:nvSpPr>
          <p:cNvPr id="33808" name="Text Box 18"/>
          <p:cNvSpPr txBox="1">
            <a:spLocks noChangeArrowheads="1"/>
          </p:cNvSpPr>
          <p:nvPr/>
        </p:nvSpPr>
        <p:spPr bwMode="auto">
          <a:xfrm>
            <a:off x="1049338" y="1419225"/>
            <a:ext cx="7043737"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many planes of symmetry does a cube have?</a:t>
            </a:r>
            <a:endParaRPr lang="en-GB"/>
          </a:p>
        </p:txBody>
      </p:sp>
      <p:pic>
        <p:nvPicPr>
          <p:cNvPr id="33809" name="Picture 19"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4784"/>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544774"/>
                                        </p:tgtEl>
                                        <p:attrNameLst>
                                          <p:attrName>style.visibility</p:attrName>
                                        </p:attrNameLst>
                                      </p:cBhvr>
                                      <p:to>
                                        <p:strVal val="visible"/>
                                      </p:to>
                                    </p:set>
                                    <p:animEffect transition="in" filter="wipe(up)">
                                      <p:cBhvr>
                                        <p:cTn id="10" dur="500"/>
                                        <p:tgtEl>
                                          <p:spTgt spid="544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4" grpId="0" animBg="1"/>
      <p:bldP spid="54478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Reflection </a:t>
            </a:r>
            <a:r>
              <a:rPr lang="en-GB" smtClean="0">
                <a:solidFill>
                  <a:srgbClr val="5B0091"/>
                </a:solidFill>
              </a:rPr>
              <a:t>symmetry in 3-D shapes</a:t>
            </a:r>
            <a:endParaRPr lang="en-GB" smtClean="0"/>
          </a:p>
        </p:txBody>
      </p:sp>
      <p:sp>
        <p:nvSpPr>
          <p:cNvPr id="34821" name="Text Box 5"/>
          <p:cNvSpPr txBox="1">
            <a:spLocks noChangeArrowheads="1"/>
          </p:cNvSpPr>
          <p:nvPr/>
        </p:nvSpPr>
        <p:spPr bwMode="auto">
          <a:xfrm>
            <a:off x="457200" y="1171575"/>
            <a:ext cx="7772400" cy="8223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draw the other eight planes of symmetry for a cube, as follows:</a:t>
            </a:r>
            <a:endParaRPr lang="en-GB"/>
          </a:p>
        </p:txBody>
      </p:sp>
      <p:grpSp>
        <p:nvGrpSpPr>
          <p:cNvPr id="514054" name="Group 6"/>
          <p:cNvGrpSpPr>
            <a:grpSpLocks/>
          </p:cNvGrpSpPr>
          <p:nvPr/>
        </p:nvGrpSpPr>
        <p:grpSpPr bwMode="auto">
          <a:xfrm>
            <a:off x="557213" y="2217738"/>
            <a:ext cx="1706562" cy="1690687"/>
            <a:chOff x="351" y="1397"/>
            <a:chExt cx="1075" cy="1065"/>
          </a:xfrm>
        </p:grpSpPr>
        <p:sp>
          <p:nvSpPr>
            <p:cNvPr id="34901" name="Freeform 7"/>
            <p:cNvSpPr>
              <a:spLocks/>
            </p:cNvSpPr>
            <p:nvPr/>
          </p:nvSpPr>
          <p:spPr bwMode="auto">
            <a:xfrm>
              <a:off x="351" y="1760"/>
              <a:ext cx="1075" cy="336"/>
            </a:xfrm>
            <a:custGeom>
              <a:avLst/>
              <a:gdLst>
                <a:gd name="T0" fmla="*/ 0 w 1104"/>
                <a:gd name="T1" fmla="*/ 336 h 336"/>
                <a:gd name="T2" fmla="*/ 364 w 1104"/>
                <a:gd name="T3" fmla="*/ 0 h 336"/>
                <a:gd name="T4" fmla="*/ 1047 w 1104"/>
                <a:gd name="T5" fmla="*/ 0 h 336"/>
                <a:gd name="T6" fmla="*/ 683 w 1104"/>
                <a:gd name="T7" fmla="*/ 336 h 336"/>
                <a:gd name="T8" fmla="*/ 0 w 1104"/>
                <a:gd name="T9" fmla="*/ 336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4" h="336">
                  <a:moveTo>
                    <a:pt x="0" y="336"/>
                  </a:moveTo>
                  <a:lnTo>
                    <a:pt x="384" y="0"/>
                  </a:lnTo>
                  <a:lnTo>
                    <a:pt x="1104" y="0"/>
                  </a:lnTo>
                  <a:lnTo>
                    <a:pt x="720" y="336"/>
                  </a:lnTo>
                  <a:lnTo>
                    <a:pt x="0" y="336"/>
                  </a:lnTo>
                  <a:close/>
                </a:path>
              </a:pathLst>
            </a:custGeom>
            <a:solidFill>
              <a:srgbClr val="80D0E8"/>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02" name="Rectangle 8"/>
            <p:cNvSpPr>
              <a:spLocks noChangeArrowheads="1"/>
            </p:cNvSpPr>
            <p:nvPr/>
          </p:nvSpPr>
          <p:spPr bwMode="auto">
            <a:xfrm>
              <a:off x="360" y="1752"/>
              <a:ext cx="710" cy="7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3" name="Line 9"/>
            <p:cNvSpPr>
              <a:spLocks noChangeShapeType="1"/>
            </p:cNvSpPr>
            <p:nvPr/>
          </p:nvSpPr>
          <p:spPr bwMode="auto">
            <a:xfrm flipV="1">
              <a:off x="360" y="1397"/>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04" name="Line 10"/>
            <p:cNvSpPr>
              <a:spLocks noChangeShapeType="1"/>
            </p:cNvSpPr>
            <p:nvPr/>
          </p:nvSpPr>
          <p:spPr bwMode="auto">
            <a:xfrm flipV="1">
              <a:off x="1070" y="2107"/>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05" name="Line 11"/>
            <p:cNvSpPr>
              <a:spLocks noChangeShapeType="1"/>
            </p:cNvSpPr>
            <p:nvPr/>
          </p:nvSpPr>
          <p:spPr bwMode="auto">
            <a:xfrm flipV="1">
              <a:off x="1070" y="1397"/>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06" name="Line 12"/>
            <p:cNvSpPr>
              <a:spLocks noChangeShapeType="1"/>
            </p:cNvSpPr>
            <p:nvPr/>
          </p:nvSpPr>
          <p:spPr bwMode="auto">
            <a:xfrm>
              <a:off x="715" y="1397"/>
              <a:ext cx="7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07" name="Line 13"/>
            <p:cNvSpPr>
              <a:spLocks noChangeShapeType="1"/>
            </p:cNvSpPr>
            <p:nvPr/>
          </p:nvSpPr>
          <p:spPr bwMode="auto">
            <a:xfrm>
              <a:off x="715" y="1397"/>
              <a:ext cx="0" cy="71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08" name="Line 14"/>
            <p:cNvSpPr>
              <a:spLocks noChangeShapeType="1"/>
            </p:cNvSpPr>
            <p:nvPr/>
          </p:nvSpPr>
          <p:spPr bwMode="auto">
            <a:xfrm flipV="1">
              <a:off x="360" y="2107"/>
              <a:ext cx="355" cy="35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09" name="Line 15"/>
            <p:cNvSpPr>
              <a:spLocks noChangeShapeType="1"/>
            </p:cNvSpPr>
            <p:nvPr/>
          </p:nvSpPr>
          <p:spPr bwMode="auto">
            <a:xfrm>
              <a:off x="1425" y="1398"/>
              <a:ext cx="0" cy="7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10" name="Line 16"/>
            <p:cNvSpPr>
              <a:spLocks noChangeShapeType="1"/>
            </p:cNvSpPr>
            <p:nvPr/>
          </p:nvSpPr>
          <p:spPr bwMode="auto">
            <a:xfrm>
              <a:off x="715" y="2108"/>
              <a:ext cx="71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4065" name="Group 17"/>
          <p:cNvGrpSpPr>
            <a:grpSpLocks/>
          </p:cNvGrpSpPr>
          <p:nvPr/>
        </p:nvGrpSpPr>
        <p:grpSpPr bwMode="auto">
          <a:xfrm>
            <a:off x="2578100" y="2217738"/>
            <a:ext cx="1690688" cy="1690687"/>
            <a:chOff x="1624" y="1397"/>
            <a:chExt cx="1065" cy="1065"/>
          </a:xfrm>
        </p:grpSpPr>
        <p:sp>
          <p:nvSpPr>
            <p:cNvPr id="34891" name="Freeform 18"/>
            <p:cNvSpPr>
              <a:spLocks/>
            </p:cNvSpPr>
            <p:nvPr/>
          </p:nvSpPr>
          <p:spPr bwMode="auto">
            <a:xfrm>
              <a:off x="1982" y="1401"/>
              <a:ext cx="342" cy="1056"/>
            </a:xfrm>
            <a:custGeom>
              <a:avLst/>
              <a:gdLst>
                <a:gd name="T0" fmla="*/ 0 w 336"/>
                <a:gd name="T1" fmla="*/ 336 h 1056"/>
                <a:gd name="T2" fmla="*/ 348 w 336"/>
                <a:gd name="T3" fmla="*/ 0 h 1056"/>
                <a:gd name="T4" fmla="*/ 348 w 336"/>
                <a:gd name="T5" fmla="*/ 720 h 1056"/>
                <a:gd name="T6" fmla="*/ 0 w 336"/>
                <a:gd name="T7" fmla="*/ 1056 h 1056"/>
                <a:gd name="T8" fmla="*/ 0 w 336"/>
                <a:gd name="T9" fmla="*/ 336 h 10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1056">
                  <a:moveTo>
                    <a:pt x="0" y="336"/>
                  </a:moveTo>
                  <a:lnTo>
                    <a:pt x="336" y="0"/>
                  </a:lnTo>
                  <a:lnTo>
                    <a:pt x="336" y="720"/>
                  </a:lnTo>
                  <a:lnTo>
                    <a:pt x="0" y="1056"/>
                  </a:lnTo>
                  <a:lnTo>
                    <a:pt x="0" y="336"/>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2" name="Rectangle 19"/>
            <p:cNvSpPr>
              <a:spLocks noChangeArrowheads="1"/>
            </p:cNvSpPr>
            <p:nvPr/>
          </p:nvSpPr>
          <p:spPr bwMode="auto">
            <a:xfrm>
              <a:off x="1624" y="1752"/>
              <a:ext cx="710" cy="7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3" name="Line 20"/>
            <p:cNvSpPr>
              <a:spLocks noChangeShapeType="1"/>
            </p:cNvSpPr>
            <p:nvPr/>
          </p:nvSpPr>
          <p:spPr bwMode="auto">
            <a:xfrm flipV="1">
              <a:off x="1624" y="1397"/>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4" name="Line 21"/>
            <p:cNvSpPr>
              <a:spLocks noChangeShapeType="1"/>
            </p:cNvSpPr>
            <p:nvPr/>
          </p:nvSpPr>
          <p:spPr bwMode="auto">
            <a:xfrm flipV="1">
              <a:off x="2334" y="2107"/>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5" name="Line 22"/>
            <p:cNvSpPr>
              <a:spLocks noChangeShapeType="1"/>
            </p:cNvSpPr>
            <p:nvPr/>
          </p:nvSpPr>
          <p:spPr bwMode="auto">
            <a:xfrm flipV="1">
              <a:off x="2334" y="1397"/>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6" name="Line 23"/>
            <p:cNvSpPr>
              <a:spLocks noChangeShapeType="1"/>
            </p:cNvSpPr>
            <p:nvPr/>
          </p:nvSpPr>
          <p:spPr bwMode="auto">
            <a:xfrm>
              <a:off x="1979" y="1397"/>
              <a:ext cx="7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7" name="Line 24"/>
            <p:cNvSpPr>
              <a:spLocks noChangeShapeType="1"/>
            </p:cNvSpPr>
            <p:nvPr/>
          </p:nvSpPr>
          <p:spPr bwMode="auto">
            <a:xfrm>
              <a:off x="1979" y="1397"/>
              <a:ext cx="0" cy="71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8" name="Line 25"/>
            <p:cNvSpPr>
              <a:spLocks noChangeShapeType="1"/>
            </p:cNvSpPr>
            <p:nvPr/>
          </p:nvSpPr>
          <p:spPr bwMode="auto">
            <a:xfrm flipV="1">
              <a:off x="1624" y="2107"/>
              <a:ext cx="355" cy="35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9" name="Line 26"/>
            <p:cNvSpPr>
              <a:spLocks noChangeShapeType="1"/>
            </p:cNvSpPr>
            <p:nvPr/>
          </p:nvSpPr>
          <p:spPr bwMode="auto">
            <a:xfrm>
              <a:off x="2689" y="1398"/>
              <a:ext cx="0" cy="7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00" name="Line 27"/>
            <p:cNvSpPr>
              <a:spLocks noChangeShapeType="1"/>
            </p:cNvSpPr>
            <p:nvPr/>
          </p:nvSpPr>
          <p:spPr bwMode="auto">
            <a:xfrm>
              <a:off x="1979" y="2108"/>
              <a:ext cx="71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4076" name="Group 28"/>
          <p:cNvGrpSpPr>
            <a:grpSpLocks/>
          </p:cNvGrpSpPr>
          <p:nvPr/>
        </p:nvGrpSpPr>
        <p:grpSpPr bwMode="auto">
          <a:xfrm>
            <a:off x="4584700" y="2209800"/>
            <a:ext cx="1690688" cy="1698625"/>
            <a:chOff x="2888" y="1392"/>
            <a:chExt cx="1065" cy="1070"/>
          </a:xfrm>
        </p:grpSpPr>
        <p:sp>
          <p:nvSpPr>
            <p:cNvPr id="34881" name="Freeform 29"/>
            <p:cNvSpPr>
              <a:spLocks/>
            </p:cNvSpPr>
            <p:nvPr/>
          </p:nvSpPr>
          <p:spPr bwMode="auto">
            <a:xfrm>
              <a:off x="3245" y="1392"/>
              <a:ext cx="355" cy="1070"/>
            </a:xfrm>
            <a:custGeom>
              <a:avLst/>
              <a:gdLst>
                <a:gd name="T0" fmla="*/ 0 w 355"/>
                <a:gd name="T1" fmla="*/ 0 h 1070"/>
                <a:gd name="T2" fmla="*/ 355 w 355"/>
                <a:gd name="T3" fmla="*/ 350 h 1070"/>
                <a:gd name="T4" fmla="*/ 355 w 355"/>
                <a:gd name="T5" fmla="*/ 1070 h 1070"/>
                <a:gd name="T6" fmla="*/ 0 w 355"/>
                <a:gd name="T7" fmla="*/ 715 h 1070"/>
                <a:gd name="T8" fmla="*/ 0 w 355"/>
                <a:gd name="T9" fmla="*/ 0 h 10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5" h="1070">
                  <a:moveTo>
                    <a:pt x="0" y="0"/>
                  </a:moveTo>
                  <a:lnTo>
                    <a:pt x="355" y="350"/>
                  </a:lnTo>
                  <a:lnTo>
                    <a:pt x="355" y="1070"/>
                  </a:lnTo>
                  <a:lnTo>
                    <a:pt x="0" y="715"/>
                  </a:lnTo>
                  <a:lnTo>
                    <a:pt x="0" y="0"/>
                  </a:lnTo>
                  <a:close/>
                </a:path>
              </a:pathLst>
            </a:custGeom>
            <a:solidFill>
              <a:srgbClr val="80D0E8"/>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2" name="Rectangle 30"/>
            <p:cNvSpPr>
              <a:spLocks noChangeArrowheads="1"/>
            </p:cNvSpPr>
            <p:nvPr/>
          </p:nvSpPr>
          <p:spPr bwMode="auto">
            <a:xfrm>
              <a:off x="2888" y="1752"/>
              <a:ext cx="710" cy="7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3" name="Line 31"/>
            <p:cNvSpPr>
              <a:spLocks noChangeShapeType="1"/>
            </p:cNvSpPr>
            <p:nvPr/>
          </p:nvSpPr>
          <p:spPr bwMode="auto">
            <a:xfrm flipV="1">
              <a:off x="2888" y="1397"/>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4" name="Line 32"/>
            <p:cNvSpPr>
              <a:spLocks noChangeShapeType="1"/>
            </p:cNvSpPr>
            <p:nvPr/>
          </p:nvSpPr>
          <p:spPr bwMode="auto">
            <a:xfrm flipV="1">
              <a:off x="3598" y="2107"/>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5" name="Line 33"/>
            <p:cNvSpPr>
              <a:spLocks noChangeShapeType="1"/>
            </p:cNvSpPr>
            <p:nvPr/>
          </p:nvSpPr>
          <p:spPr bwMode="auto">
            <a:xfrm flipV="1">
              <a:off x="3598" y="1397"/>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6" name="Line 34"/>
            <p:cNvSpPr>
              <a:spLocks noChangeShapeType="1"/>
            </p:cNvSpPr>
            <p:nvPr/>
          </p:nvSpPr>
          <p:spPr bwMode="auto">
            <a:xfrm>
              <a:off x="3243" y="1397"/>
              <a:ext cx="7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7" name="Line 35"/>
            <p:cNvSpPr>
              <a:spLocks noChangeShapeType="1"/>
            </p:cNvSpPr>
            <p:nvPr/>
          </p:nvSpPr>
          <p:spPr bwMode="auto">
            <a:xfrm>
              <a:off x="3243" y="1397"/>
              <a:ext cx="0" cy="71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8" name="Line 36"/>
            <p:cNvSpPr>
              <a:spLocks noChangeShapeType="1"/>
            </p:cNvSpPr>
            <p:nvPr/>
          </p:nvSpPr>
          <p:spPr bwMode="auto">
            <a:xfrm flipV="1">
              <a:off x="2888" y="2107"/>
              <a:ext cx="355" cy="35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9" name="Line 37"/>
            <p:cNvSpPr>
              <a:spLocks noChangeShapeType="1"/>
            </p:cNvSpPr>
            <p:nvPr/>
          </p:nvSpPr>
          <p:spPr bwMode="auto">
            <a:xfrm>
              <a:off x="3953" y="1398"/>
              <a:ext cx="0" cy="7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0" name="Line 38"/>
            <p:cNvSpPr>
              <a:spLocks noChangeShapeType="1"/>
            </p:cNvSpPr>
            <p:nvPr/>
          </p:nvSpPr>
          <p:spPr bwMode="auto">
            <a:xfrm>
              <a:off x="3243" y="2108"/>
              <a:ext cx="71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4087" name="Group 39"/>
          <p:cNvGrpSpPr>
            <a:grpSpLocks/>
          </p:cNvGrpSpPr>
          <p:nvPr/>
        </p:nvGrpSpPr>
        <p:grpSpPr bwMode="auto">
          <a:xfrm>
            <a:off x="6591300" y="2217738"/>
            <a:ext cx="1690688" cy="1690687"/>
            <a:chOff x="4152" y="1397"/>
            <a:chExt cx="1065" cy="1065"/>
          </a:xfrm>
        </p:grpSpPr>
        <p:sp>
          <p:nvSpPr>
            <p:cNvPr id="34871" name="Freeform 40"/>
            <p:cNvSpPr>
              <a:spLocks/>
            </p:cNvSpPr>
            <p:nvPr/>
          </p:nvSpPr>
          <p:spPr bwMode="auto">
            <a:xfrm>
              <a:off x="4152" y="1401"/>
              <a:ext cx="1061" cy="1047"/>
            </a:xfrm>
            <a:custGeom>
              <a:avLst/>
              <a:gdLst>
                <a:gd name="T0" fmla="*/ 0 w 1061"/>
                <a:gd name="T1" fmla="*/ 346 h 1047"/>
                <a:gd name="T2" fmla="*/ 1061 w 1061"/>
                <a:gd name="T3" fmla="*/ 0 h 1047"/>
                <a:gd name="T4" fmla="*/ 1061 w 1061"/>
                <a:gd name="T5" fmla="*/ 706 h 1047"/>
                <a:gd name="T6" fmla="*/ 0 w 1061"/>
                <a:gd name="T7" fmla="*/ 1047 h 1047"/>
                <a:gd name="T8" fmla="*/ 0 w 1061"/>
                <a:gd name="T9" fmla="*/ 346 h 1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1" h="1047">
                  <a:moveTo>
                    <a:pt x="0" y="346"/>
                  </a:moveTo>
                  <a:lnTo>
                    <a:pt x="1061" y="0"/>
                  </a:lnTo>
                  <a:lnTo>
                    <a:pt x="1061" y="706"/>
                  </a:lnTo>
                  <a:lnTo>
                    <a:pt x="0" y="1047"/>
                  </a:lnTo>
                  <a:lnTo>
                    <a:pt x="0" y="346"/>
                  </a:lnTo>
                  <a:close/>
                </a:path>
              </a:pathLst>
            </a:custGeom>
            <a:solidFill>
              <a:srgbClr val="80D0E8"/>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2" name="Rectangle 41"/>
            <p:cNvSpPr>
              <a:spLocks noChangeArrowheads="1"/>
            </p:cNvSpPr>
            <p:nvPr/>
          </p:nvSpPr>
          <p:spPr bwMode="auto">
            <a:xfrm>
              <a:off x="4152" y="1752"/>
              <a:ext cx="710" cy="7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3" name="Line 42"/>
            <p:cNvSpPr>
              <a:spLocks noChangeShapeType="1"/>
            </p:cNvSpPr>
            <p:nvPr/>
          </p:nvSpPr>
          <p:spPr bwMode="auto">
            <a:xfrm flipV="1">
              <a:off x="4152" y="1397"/>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4" name="Line 43"/>
            <p:cNvSpPr>
              <a:spLocks noChangeShapeType="1"/>
            </p:cNvSpPr>
            <p:nvPr/>
          </p:nvSpPr>
          <p:spPr bwMode="auto">
            <a:xfrm flipV="1">
              <a:off x="4862" y="2107"/>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5" name="Line 44"/>
            <p:cNvSpPr>
              <a:spLocks noChangeShapeType="1"/>
            </p:cNvSpPr>
            <p:nvPr/>
          </p:nvSpPr>
          <p:spPr bwMode="auto">
            <a:xfrm flipV="1">
              <a:off x="4862" y="1397"/>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6" name="Line 45"/>
            <p:cNvSpPr>
              <a:spLocks noChangeShapeType="1"/>
            </p:cNvSpPr>
            <p:nvPr/>
          </p:nvSpPr>
          <p:spPr bwMode="auto">
            <a:xfrm>
              <a:off x="4507" y="1397"/>
              <a:ext cx="7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7" name="Line 46"/>
            <p:cNvSpPr>
              <a:spLocks noChangeShapeType="1"/>
            </p:cNvSpPr>
            <p:nvPr/>
          </p:nvSpPr>
          <p:spPr bwMode="auto">
            <a:xfrm>
              <a:off x="4507" y="1397"/>
              <a:ext cx="0" cy="71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8" name="Line 47"/>
            <p:cNvSpPr>
              <a:spLocks noChangeShapeType="1"/>
            </p:cNvSpPr>
            <p:nvPr/>
          </p:nvSpPr>
          <p:spPr bwMode="auto">
            <a:xfrm flipV="1">
              <a:off x="4152" y="2107"/>
              <a:ext cx="355" cy="35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9" name="Line 48"/>
            <p:cNvSpPr>
              <a:spLocks noChangeShapeType="1"/>
            </p:cNvSpPr>
            <p:nvPr/>
          </p:nvSpPr>
          <p:spPr bwMode="auto">
            <a:xfrm>
              <a:off x="5217" y="1398"/>
              <a:ext cx="0" cy="7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0" name="Line 49"/>
            <p:cNvSpPr>
              <a:spLocks noChangeShapeType="1"/>
            </p:cNvSpPr>
            <p:nvPr/>
          </p:nvSpPr>
          <p:spPr bwMode="auto">
            <a:xfrm>
              <a:off x="4507" y="2108"/>
              <a:ext cx="71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4098" name="Group 50"/>
          <p:cNvGrpSpPr>
            <a:grpSpLocks/>
          </p:cNvGrpSpPr>
          <p:nvPr/>
        </p:nvGrpSpPr>
        <p:grpSpPr bwMode="auto">
          <a:xfrm>
            <a:off x="563563" y="4251325"/>
            <a:ext cx="1698625" cy="1690688"/>
            <a:chOff x="355" y="2678"/>
            <a:chExt cx="1070" cy="1065"/>
          </a:xfrm>
        </p:grpSpPr>
        <p:sp>
          <p:nvSpPr>
            <p:cNvPr id="34861" name="Freeform 51"/>
            <p:cNvSpPr>
              <a:spLocks/>
            </p:cNvSpPr>
            <p:nvPr/>
          </p:nvSpPr>
          <p:spPr bwMode="auto">
            <a:xfrm>
              <a:off x="355" y="3024"/>
              <a:ext cx="1057" cy="361"/>
            </a:xfrm>
            <a:custGeom>
              <a:avLst/>
              <a:gdLst>
                <a:gd name="T0" fmla="*/ 0 w 1057"/>
                <a:gd name="T1" fmla="*/ 0 h 363"/>
                <a:gd name="T2" fmla="*/ 710 w 1057"/>
                <a:gd name="T3" fmla="*/ 0 h 363"/>
                <a:gd name="T4" fmla="*/ 1057 w 1057"/>
                <a:gd name="T5" fmla="*/ 359 h 363"/>
                <a:gd name="T6" fmla="*/ 347 w 1057"/>
                <a:gd name="T7" fmla="*/ 359 h 363"/>
                <a:gd name="T8" fmla="*/ 0 w 1057"/>
                <a:gd name="T9" fmla="*/ 0 h 3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7" h="363">
                  <a:moveTo>
                    <a:pt x="0" y="0"/>
                  </a:moveTo>
                  <a:lnTo>
                    <a:pt x="710" y="0"/>
                  </a:lnTo>
                  <a:lnTo>
                    <a:pt x="1057" y="363"/>
                  </a:lnTo>
                  <a:lnTo>
                    <a:pt x="347" y="363"/>
                  </a:lnTo>
                  <a:lnTo>
                    <a:pt x="0" y="0"/>
                  </a:lnTo>
                  <a:close/>
                </a:path>
              </a:pathLst>
            </a:custGeom>
            <a:solidFill>
              <a:srgbClr val="80D0E8"/>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2" name="Rectangle 52"/>
            <p:cNvSpPr>
              <a:spLocks noChangeArrowheads="1"/>
            </p:cNvSpPr>
            <p:nvPr/>
          </p:nvSpPr>
          <p:spPr bwMode="auto">
            <a:xfrm>
              <a:off x="360" y="3033"/>
              <a:ext cx="710" cy="7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3" name="Line 53"/>
            <p:cNvSpPr>
              <a:spLocks noChangeShapeType="1"/>
            </p:cNvSpPr>
            <p:nvPr/>
          </p:nvSpPr>
          <p:spPr bwMode="auto">
            <a:xfrm flipV="1">
              <a:off x="360" y="2678"/>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4" name="Line 54"/>
            <p:cNvSpPr>
              <a:spLocks noChangeShapeType="1"/>
            </p:cNvSpPr>
            <p:nvPr/>
          </p:nvSpPr>
          <p:spPr bwMode="auto">
            <a:xfrm flipV="1">
              <a:off x="1070" y="3388"/>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5" name="Line 55"/>
            <p:cNvSpPr>
              <a:spLocks noChangeShapeType="1"/>
            </p:cNvSpPr>
            <p:nvPr/>
          </p:nvSpPr>
          <p:spPr bwMode="auto">
            <a:xfrm flipV="1">
              <a:off x="1070" y="2678"/>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6" name="Line 56"/>
            <p:cNvSpPr>
              <a:spLocks noChangeShapeType="1"/>
            </p:cNvSpPr>
            <p:nvPr/>
          </p:nvSpPr>
          <p:spPr bwMode="auto">
            <a:xfrm>
              <a:off x="715" y="2678"/>
              <a:ext cx="7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7" name="Line 57"/>
            <p:cNvSpPr>
              <a:spLocks noChangeShapeType="1"/>
            </p:cNvSpPr>
            <p:nvPr/>
          </p:nvSpPr>
          <p:spPr bwMode="auto">
            <a:xfrm>
              <a:off x="715" y="2678"/>
              <a:ext cx="0" cy="71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8" name="Line 58"/>
            <p:cNvSpPr>
              <a:spLocks noChangeShapeType="1"/>
            </p:cNvSpPr>
            <p:nvPr/>
          </p:nvSpPr>
          <p:spPr bwMode="auto">
            <a:xfrm flipV="1">
              <a:off x="360" y="3388"/>
              <a:ext cx="355" cy="35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9" name="Line 59"/>
            <p:cNvSpPr>
              <a:spLocks noChangeShapeType="1"/>
            </p:cNvSpPr>
            <p:nvPr/>
          </p:nvSpPr>
          <p:spPr bwMode="auto">
            <a:xfrm>
              <a:off x="1425" y="2679"/>
              <a:ext cx="0" cy="7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0" name="Line 60"/>
            <p:cNvSpPr>
              <a:spLocks noChangeShapeType="1"/>
            </p:cNvSpPr>
            <p:nvPr/>
          </p:nvSpPr>
          <p:spPr bwMode="auto">
            <a:xfrm>
              <a:off x="715" y="3389"/>
              <a:ext cx="71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4109" name="Group 61"/>
          <p:cNvGrpSpPr>
            <a:grpSpLocks/>
          </p:cNvGrpSpPr>
          <p:nvPr/>
        </p:nvGrpSpPr>
        <p:grpSpPr bwMode="auto">
          <a:xfrm>
            <a:off x="2578100" y="4251325"/>
            <a:ext cx="1690688" cy="1690688"/>
            <a:chOff x="1624" y="2678"/>
            <a:chExt cx="1065" cy="1065"/>
          </a:xfrm>
        </p:grpSpPr>
        <p:sp>
          <p:nvSpPr>
            <p:cNvPr id="34851" name="Freeform 62"/>
            <p:cNvSpPr>
              <a:spLocks/>
            </p:cNvSpPr>
            <p:nvPr/>
          </p:nvSpPr>
          <p:spPr bwMode="auto">
            <a:xfrm>
              <a:off x="1627" y="2692"/>
              <a:ext cx="1056" cy="1037"/>
            </a:xfrm>
            <a:custGeom>
              <a:avLst/>
              <a:gdLst>
                <a:gd name="T0" fmla="*/ 0 w 1056"/>
                <a:gd name="T1" fmla="*/ 356 h 1008"/>
                <a:gd name="T2" fmla="*/ 336 w 1056"/>
                <a:gd name="T3" fmla="*/ 0 h 1008"/>
                <a:gd name="T4" fmla="*/ 1056 w 1056"/>
                <a:gd name="T5" fmla="*/ 711 h 1008"/>
                <a:gd name="T6" fmla="*/ 720 w 1056"/>
                <a:gd name="T7" fmla="*/ 1067 h 1008"/>
                <a:gd name="T8" fmla="*/ 0 w 1056"/>
                <a:gd name="T9" fmla="*/ 356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6" h="1008">
                  <a:moveTo>
                    <a:pt x="0" y="336"/>
                  </a:moveTo>
                  <a:lnTo>
                    <a:pt x="336" y="0"/>
                  </a:lnTo>
                  <a:lnTo>
                    <a:pt x="1056" y="672"/>
                  </a:lnTo>
                  <a:lnTo>
                    <a:pt x="720" y="1008"/>
                  </a:lnTo>
                  <a:lnTo>
                    <a:pt x="0" y="336"/>
                  </a:lnTo>
                  <a:close/>
                </a:path>
              </a:pathLst>
            </a:custGeom>
            <a:solidFill>
              <a:srgbClr val="80D0E8"/>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2" name="Rectangle 63"/>
            <p:cNvSpPr>
              <a:spLocks noChangeArrowheads="1"/>
            </p:cNvSpPr>
            <p:nvPr/>
          </p:nvSpPr>
          <p:spPr bwMode="auto">
            <a:xfrm>
              <a:off x="1624" y="3033"/>
              <a:ext cx="710" cy="7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3" name="Line 64"/>
            <p:cNvSpPr>
              <a:spLocks noChangeShapeType="1"/>
            </p:cNvSpPr>
            <p:nvPr/>
          </p:nvSpPr>
          <p:spPr bwMode="auto">
            <a:xfrm flipV="1">
              <a:off x="1624" y="2678"/>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4" name="Line 65"/>
            <p:cNvSpPr>
              <a:spLocks noChangeShapeType="1"/>
            </p:cNvSpPr>
            <p:nvPr/>
          </p:nvSpPr>
          <p:spPr bwMode="auto">
            <a:xfrm flipV="1">
              <a:off x="2334" y="3388"/>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5" name="Line 66"/>
            <p:cNvSpPr>
              <a:spLocks noChangeShapeType="1"/>
            </p:cNvSpPr>
            <p:nvPr/>
          </p:nvSpPr>
          <p:spPr bwMode="auto">
            <a:xfrm flipV="1">
              <a:off x="2334" y="2678"/>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6" name="Line 67"/>
            <p:cNvSpPr>
              <a:spLocks noChangeShapeType="1"/>
            </p:cNvSpPr>
            <p:nvPr/>
          </p:nvSpPr>
          <p:spPr bwMode="auto">
            <a:xfrm>
              <a:off x="1979" y="2678"/>
              <a:ext cx="7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7" name="Line 68"/>
            <p:cNvSpPr>
              <a:spLocks noChangeShapeType="1"/>
            </p:cNvSpPr>
            <p:nvPr/>
          </p:nvSpPr>
          <p:spPr bwMode="auto">
            <a:xfrm>
              <a:off x="1979" y="2678"/>
              <a:ext cx="0" cy="71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8" name="Line 69"/>
            <p:cNvSpPr>
              <a:spLocks noChangeShapeType="1"/>
            </p:cNvSpPr>
            <p:nvPr/>
          </p:nvSpPr>
          <p:spPr bwMode="auto">
            <a:xfrm flipV="1">
              <a:off x="1624" y="3388"/>
              <a:ext cx="355" cy="35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9" name="Line 70"/>
            <p:cNvSpPr>
              <a:spLocks noChangeShapeType="1"/>
            </p:cNvSpPr>
            <p:nvPr/>
          </p:nvSpPr>
          <p:spPr bwMode="auto">
            <a:xfrm>
              <a:off x="2689" y="2679"/>
              <a:ext cx="0" cy="7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0" name="Line 71"/>
            <p:cNvSpPr>
              <a:spLocks noChangeShapeType="1"/>
            </p:cNvSpPr>
            <p:nvPr/>
          </p:nvSpPr>
          <p:spPr bwMode="auto">
            <a:xfrm>
              <a:off x="1979" y="3389"/>
              <a:ext cx="71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4120" name="Group 72"/>
          <p:cNvGrpSpPr>
            <a:grpSpLocks/>
          </p:cNvGrpSpPr>
          <p:nvPr/>
        </p:nvGrpSpPr>
        <p:grpSpPr bwMode="auto">
          <a:xfrm>
            <a:off x="4572000" y="4251325"/>
            <a:ext cx="1703388" cy="1692275"/>
            <a:chOff x="2880" y="2678"/>
            <a:chExt cx="1073" cy="1066"/>
          </a:xfrm>
        </p:grpSpPr>
        <p:sp>
          <p:nvSpPr>
            <p:cNvPr id="34841" name="Freeform 73"/>
            <p:cNvSpPr>
              <a:spLocks/>
            </p:cNvSpPr>
            <p:nvPr/>
          </p:nvSpPr>
          <p:spPr bwMode="auto">
            <a:xfrm>
              <a:off x="2880" y="2683"/>
              <a:ext cx="1066" cy="1061"/>
            </a:xfrm>
            <a:custGeom>
              <a:avLst/>
              <a:gdLst>
                <a:gd name="T0" fmla="*/ 355 w 1066"/>
                <a:gd name="T1" fmla="*/ 0 h 1061"/>
                <a:gd name="T2" fmla="*/ 1066 w 1066"/>
                <a:gd name="T3" fmla="*/ 0 h 1061"/>
                <a:gd name="T4" fmla="*/ 715 w 1066"/>
                <a:gd name="T5" fmla="*/ 1061 h 1061"/>
                <a:gd name="T6" fmla="*/ 0 w 1066"/>
                <a:gd name="T7" fmla="*/ 1061 h 1061"/>
                <a:gd name="T8" fmla="*/ 355 w 1066"/>
                <a:gd name="T9" fmla="*/ 0 h 1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6" h="1061">
                  <a:moveTo>
                    <a:pt x="355" y="0"/>
                  </a:moveTo>
                  <a:lnTo>
                    <a:pt x="1066" y="0"/>
                  </a:lnTo>
                  <a:lnTo>
                    <a:pt x="715" y="1061"/>
                  </a:lnTo>
                  <a:lnTo>
                    <a:pt x="0" y="1061"/>
                  </a:lnTo>
                  <a:lnTo>
                    <a:pt x="355" y="0"/>
                  </a:lnTo>
                  <a:close/>
                </a:path>
              </a:pathLst>
            </a:custGeom>
            <a:solidFill>
              <a:srgbClr val="80D0E8"/>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2" name="Rectangle 74"/>
            <p:cNvSpPr>
              <a:spLocks noChangeArrowheads="1"/>
            </p:cNvSpPr>
            <p:nvPr/>
          </p:nvSpPr>
          <p:spPr bwMode="auto">
            <a:xfrm>
              <a:off x="2888" y="3033"/>
              <a:ext cx="710" cy="7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3" name="Line 75"/>
            <p:cNvSpPr>
              <a:spLocks noChangeShapeType="1"/>
            </p:cNvSpPr>
            <p:nvPr/>
          </p:nvSpPr>
          <p:spPr bwMode="auto">
            <a:xfrm flipV="1">
              <a:off x="2888" y="2678"/>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4" name="Line 76"/>
            <p:cNvSpPr>
              <a:spLocks noChangeShapeType="1"/>
            </p:cNvSpPr>
            <p:nvPr/>
          </p:nvSpPr>
          <p:spPr bwMode="auto">
            <a:xfrm flipV="1">
              <a:off x="3598" y="3388"/>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5" name="Line 77"/>
            <p:cNvSpPr>
              <a:spLocks noChangeShapeType="1"/>
            </p:cNvSpPr>
            <p:nvPr/>
          </p:nvSpPr>
          <p:spPr bwMode="auto">
            <a:xfrm flipV="1">
              <a:off x="3598" y="2678"/>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6" name="Line 78"/>
            <p:cNvSpPr>
              <a:spLocks noChangeShapeType="1"/>
            </p:cNvSpPr>
            <p:nvPr/>
          </p:nvSpPr>
          <p:spPr bwMode="auto">
            <a:xfrm>
              <a:off x="3243" y="2678"/>
              <a:ext cx="7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7" name="Line 79"/>
            <p:cNvSpPr>
              <a:spLocks noChangeShapeType="1"/>
            </p:cNvSpPr>
            <p:nvPr/>
          </p:nvSpPr>
          <p:spPr bwMode="auto">
            <a:xfrm>
              <a:off x="3243" y="2678"/>
              <a:ext cx="0" cy="71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8" name="Line 80"/>
            <p:cNvSpPr>
              <a:spLocks noChangeShapeType="1"/>
            </p:cNvSpPr>
            <p:nvPr/>
          </p:nvSpPr>
          <p:spPr bwMode="auto">
            <a:xfrm flipV="1">
              <a:off x="2888" y="3388"/>
              <a:ext cx="355" cy="35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9" name="Line 81"/>
            <p:cNvSpPr>
              <a:spLocks noChangeShapeType="1"/>
            </p:cNvSpPr>
            <p:nvPr/>
          </p:nvSpPr>
          <p:spPr bwMode="auto">
            <a:xfrm>
              <a:off x="3953" y="2679"/>
              <a:ext cx="0" cy="7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0" name="Line 82"/>
            <p:cNvSpPr>
              <a:spLocks noChangeShapeType="1"/>
            </p:cNvSpPr>
            <p:nvPr/>
          </p:nvSpPr>
          <p:spPr bwMode="auto">
            <a:xfrm>
              <a:off x="3243" y="3389"/>
              <a:ext cx="71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4131" name="Group 83"/>
          <p:cNvGrpSpPr>
            <a:grpSpLocks/>
          </p:cNvGrpSpPr>
          <p:nvPr/>
        </p:nvGrpSpPr>
        <p:grpSpPr bwMode="auto">
          <a:xfrm>
            <a:off x="6588125" y="4251325"/>
            <a:ext cx="1693863" cy="1690688"/>
            <a:chOff x="4150" y="2678"/>
            <a:chExt cx="1067" cy="1065"/>
          </a:xfrm>
        </p:grpSpPr>
        <p:sp>
          <p:nvSpPr>
            <p:cNvPr id="34831" name="Rectangle 84"/>
            <p:cNvSpPr>
              <a:spLocks noChangeArrowheads="1"/>
            </p:cNvSpPr>
            <p:nvPr/>
          </p:nvSpPr>
          <p:spPr bwMode="auto">
            <a:xfrm>
              <a:off x="4152" y="3033"/>
              <a:ext cx="710" cy="71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2" name="Line 85"/>
            <p:cNvSpPr>
              <a:spLocks noChangeShapeType="1"/>
            </p:cNvSpPr>
            <p:nvPr/>
          </p:nvSpPr>
          <p:spPr bwMode="auto">
            <a:xfrm flipV="1">
              <a:off x="4152" y="2678"/>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Line 86"/>
            <p:cNvSpPr>
              <a:spLocks noChangeShapeType="1"/>
            </p:cNvSpPr>
            <p:nvPr/>
          </p:nvSpPr>
          <p:spPr bwMode="auto">
            <a:xfrm flipV="1">
              <a:off x="4862" y="3388"/>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Line 87"/>
            <p:cNvSpPr>
              <a:spLocks noChangeShapeType="1"/>
            </p:cNvSpPr>
            <p:nvPr/>
          </p:nvSpPr>
          <p:spPr bwMode="auto">
            <a:xfrm flipV="1">
              <a:off x="4862" y="2678"/>
              <a:ext cx="355" cy="35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Line 88"/>
            <p:cNvSpPr>
              <a:spLocks noChangeShapeType="1"/>
            </p:cNvSpPr>
            <p:nvPr/>
          </p:nvSpPr>
          <p:spPr bwMode="auto">
            <a:xfrm>
              <a:off x="4507" y="2678"/>
              <a:ext cx="7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Line 89"/>
            <p:cNvSpPr>
              <a:spLocks noChangeShapeType="1"/>
            </p:cNvSpPr>
            <p:nvPr/>
          </p:nvSpPr>
          <p:spPr bwMode="auto">
            <a:xfrm>
              <a:off x="4507" y="2678"/>
              <a:ext cx="0" cy="71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Line 90"/>
            <p:cNvSpPr>
              <a:spLocks noChangeShapeType="1"/>
            </p:cNvSpPr>
            <p:nvPr/>
          </p:nvSpPr>
          <p:spPr bwMode="auto">
            <a:xfrm flipV="1">
              <a:off x="4152" y="3388"/>
              <a:ext cx="355" cy="35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8" name="Line 91"/>
            <p:cNvSpPr>
              <a:spLocks noChangeShapeType="1"/>
            </p:cNvSpPr>
            <p:nvPr/>
          </p:nvSpPr>
          <p:spPr bwMode="auto">
            <a:xfrm>
              <a:off x="5217" y="2679"/>
              <a:ext cx="0" cy="7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9" name="Line 92"/>
            <p:cNvSpPr>
              <a:spLocks noChangeShapeType="1"/>
            </p:cNvSpPr>
            <p:nvPr/>
          </p:nvSpPr>
          <p:spPr bwMode="auto">
            <a:xfrm>
              <a:off x="4507" y="3389"/>
              <a:ext cx="71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0" name="Line 93"/>
            <p:cNvSpPr>
              <a:spLocks noChangeShapeType="1"/>
            </p:cNvSpPr>
            <p:nvPr/>
          </p:nvSpPr>
          <p:spPr bwMode="auto">
            <a:xfrm flipV="1">
              <a:off x="4150" y="2683"/>
              <a:ext cx="1049" cy="104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4830" name="Picture 94"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40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140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140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1408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1409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141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141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514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Reflection </a:t>
            </a:r>
            <a:r>
              <a:rPr lang="en-GB" smtClean="0">
                <a:solidFill>
                  <a:srgbClr val="5B0091"/>
                </a:solidFill>
              </a:rPr>
              <a:t>symmetry in 3-D shapes</a:t>
            </a:r>
            <a:endParaRPr lang="en-GB" smtClean="0"/>
          </a:p>
        </p:txBody>
      </p:sp>
      <p:sp>
        <p:nvSpPr>
          <p:cNvPr id="516101" name="Rectangle 5"/>
          <p:cNvSpPr>
            <a:spLocks noChangeArrowheads="1"/>
          </p:cNvSpPr>
          <p:nvPr/>
        </p:nvSpPr>
        <p:spPr bwMode="auto">
          <a:xfrm>
            <a:off x="457200" y="3276600"/>
            <a:ext cx="8229600" cy="2362200"/>
          </a:xfrm>
          <a:prstGeom prst="rect">
            <a:avLst/>
          </a:prstGeom>
          <a:solidFill>
            <a:srgbClr val="80D0E8"/>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6" name="Text Box 6"/>
          <p:cNvSpPr txBox="1">
            <a:spLocks noChangeArrowheads="1"/>
          </p:cNvSpPr>
          <p:nvPr/>
        </p:nvSpPr>
        <p:spPr bwMode="auto">
          <a:xfrm>
            <a:off x="944563" y="1295400"/>
            <a:ext cx="7281862"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How many planes of symmetry does a cuboid have?</a:t>
            </a:r>
            <a:endParaRPr lang="en-GB"/>
          </a:p>
        </p:txBody>
      </p:sp>
      <p:grpSp>
        <p:nvGrpSpPr>
          <p:cNvPr id="516103" name="Group 7"/>
          <p:cNvGrpSpPr>
            <a:grpSpLocks/>
          </p:cNvGrpSpPr>
          <p:nvPr/>
        </p:nvGrpSpPr>
        <p:grpSpPr bwMode="auto">
          <a:xfrm>
            <a:off x="679450" y="3802063"/>
            <a:ext cx="2159000" cy="1304925"/>
            <a:chOff x="428" y="2395"/>
            <a:chExt cx="1360" cy="822"/>
          </a:xfrm>
        </p:grpSpPr>
        <p:sp>
          <p:nvSpPr>
            <p:cNvPr id="35874" name="Freeform 8"/>
            <p:cNvSpPr>
              <a:spLocks/>
            </p:cNvSpPr>
            <p:nvPr/>
          </p:nvSpPr>
          <p:spPr bwMode="auto">
            <a:xfrm>
              <a:off x="432" y="2395"/>
              <a:ext cx="1351" cy="814"/>
            </a:xfrm>
            <a:custGeom>
              <a:avLst/>
              <a:gdLst>
                <a:gd name="T0" fmla="*/ 0 w 1351"/>
                <a:gd name="T1" fmla="*/ 812 h 814"/>
                <a:gd name="T2" fmla="*/ 0 w 1351"/>
                <a:gd name="T3" fmla="*/ 274 h 814"/>
                <a:gd name="T4" fmla="*/ 269 w 1351"/>
                <a:gd name="T5" fmla="*/ 0 h 814"/>
                <a:gd name="T6" fmla="*/ 1351 w 1351"/>
                <a:gd name="T7" fmla="*/ 0 h 814"/>
                <a:gd name="T8" fmla="*/ 1351 w 1351"/>
                <a:gd name="T9" fmla="*/ 540 h 814"/>
                <a:gd name="T10" fmla="*/ 1085 w 1351"/>
                <a:gd name="T11" fmla="*/ 814 h 814"/>
                <a:gd name="T12" fmla="*/ 0 w 1351"/>
                <a:gd name="T13" fmla="*/ 812 h 8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1" h="814">
                  <a:moveTo>
                    <a:pt x="0" y="812"/>
                  </a:moveTo>
                  <a:lnTo>
                    <a:pt x="0" y="274"/>
                  </a:lnTo>
                  <a:lnTo>
                    <a:pt x="269" y="0"/>
                  </a:lnTo>
                  <a:lnTo>
                    <a:pt x="1351" y="0"/>
                  </a:lnTo>
                  <a:lnTo>
                    <a:pt x="1351" y="540"/>
                  </a:lnTo>
                  <a:lnTo>
                    <a:pt x="1085" y="814"/>
                  </a:lnTo>
                  <a:lnTo>
                    <a:pt x="0" y="812"/>
                  </a:lnTo>
                  <a:close/>
                </a:path>
              </a:pathLst>
            </a:custGeom>
            <a:solidFill>
              <a:schemeClr val="bg1"/>
            </a:solidFill>
            <a:ln>
              <a:noFill/>
            </a:ln>
            <a:effectLst/>
            <a:extLst>
              <a:ext uri="{91240B29-F687-4F45-9708-019B960494DF}">
                <a14:hiddenLine xmlns:a14="http://schemas.microsoft.com/office/drawing/2010/main" w="28575" cap="flat" cmpd="sng">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5" name="Freeform 9"/>
            <p:cNvSpPr>
              <a:spLocks/>
            </p:cNvSpPr>
            <p:nvPr/>
          </p:nvSpPr>
          <p:spPr bwMode="auto">
            <a:xfrm>
              <a:off x="428" y="2672"/>
              <a:ext cx="1360" cy="273"/>
            </a:xfrm>
            <a:custGeom>
              <a:avLst/>
              <a:gdLst>
                <a:gd name="T0" fmla="*/ 0 w 1360"/>
                <a:gd name="T1" fmla="*/ 273 h 273"/>
                <a:gd name="T2" fmla="*/ 1088 w 1360"/>
                <a:gd name="T3" fmla="*/ 273 h 273"/>
                <a:gd name="T4" fmla="*/ 1360 w 1360"/>
                <a:gd name="T5" fmla="*/ 0 h 273"/>
                <a:gd name="T6" fmla="*/ 272 w 1360"/>
                <a:gd name="T7" fmla="*/ 0 h 273"/>
                <a:gd name="T8" fmla="*/ 0 w 1360"/>
                <a:gd name="T9" fmla="*/ 273 h 2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0" h="273">
                  <a:moveTo>
                    <a:pt x="0" y="273"/>
                  </a:moveTo>
                  <a:lnTo>
                    <a:pt x="1088" y="273"/>
                  </a:lnTo>
                  <a:lnTo>
                    <a:pt x="1360" y="0"/>
                  </a:lnTo>
                  <a:lnTo>
                    <a:pt x="272" y="0"/>
                  </a:lnTo>
                  <a:lnTo>
                    <a:pt x="0" y="273"/>
                  </a:lnTo>
                  <a:close/>
                </a:path>
              </a:pathLst>
            </a:custGeom>
            <a:solidFill>
              <a:srgbClr val="FF797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6" name="Rectangle 10"/>
            <p:cNvSpPr>
              <a:spLocks noChangeArrowheads="1"/>
            </p:cNvSpPr>
            <p:nvPr/>
          </p:nvSpPr>
          <p:spPr bwMode="auto">
            <a:xfrm>
              <a:off x="428" y="2672"/>
              <a:ext cx="1088" cy="54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7" name="Line 11"/>
            <p:cNvSpPr>
              <a:spLocks noChangeShapeType="1"/>
            </p:cNvSpPr>
            <p:nvPr/>
          </p:nvSpPr>
          <p:spPr bwMode="auto">
            <a:xfrm flipV="1">
              <a:off x="428" y="2400"/>
              <a:ext cx="272"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8" name="Line 12"/>
            <p:cNvSpPr>
              <a:spLocks noChangeShapeType="1"/>
            </p:cNvSpPr>
            <p:nvPr/>
          </p:nvSpPr>
          <p:spPr bwMode="auto">
            <a:xfrm flipV="1">
              <a:off x="1516" y="2400"/>
              <a:ext cx="272"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9" name="Line 13"/>
            <p:cNvSpPr>
              <a:spLocks noChangeShapeType="1"/>
            </p:cNvSpPr>
            <p:nvPr/>
          </p:nvSpPr>
          <p:spPr bwMode="auto">
            <a:xfrm flipV="1">
              <a:off x="1516" y="2945"/>
              <a:ext cx="272"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0" name="Line 14"/>
            <p:cNvSpPr>
              <a:spLocks noChangeShapeType="1"/>
            </p:cNvSpPr>
            <p:nvPr/>
          </p:nvSpPr>
          <p:spPr bwMode="auto">
            <a:xfrm>
              <a:off x="700" y="2400"/>
              <a:ext cx="10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1" name="Line 15"/>
            <p:cNvSpPr>
              <a:spLocks noChangeShapeType="1"/>
            </p:cNvSpPr>
            <p:nvPr/>
          </p:nvSpPr>
          <p:spPr bwMode="auto">
            <a:xfrm>
              <a:off x="1788" y="2400"/>
              <a:ext cx="0" cy="54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2" name="Line 16"/>
            <p:cNvSpPr>
              <a:spLocks noChangeShapeType="1"/>
            </p:cNvSpPr>
            <p:nvPr/>
          </p:nvSpPr>
          <p:spPr bwMode="auto">
            <a:xfrm>
              <a:off x="700" y="2945"/>
              <a:ext cx="108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3" name="Line 17"/>
            <p:cNvSpPr>
              <a:spLocks noChangeShapeType="1"/>
            </p:cNvSpPr>
            <p:nvPr/>
          </p:nvSpPr>
          <p:spPr bwMode="auto">
            <a:xfrm flipH="1">
              <a:off x="428" y="2945"/>
              <a:ext cx="272" cy="27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84" name="Line 18"/>
            <p:cNvSpPr>
              <a:spLocks noChangeShapeType="1"/>
            </p:cNvSpPr>
            <p:nvPr/>
          </p:nvSpPr>
          <p:spPr bwMode="auto">
            <a:xfrm>
              <a:off x="700" y="2400"/>
              <a:ext cx="0" cy="54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6115" name="Group 19"/>
          <p:cNvGrpSpPr>
            <a:grpSpLocks/>
          </p:cNvGrpSpPr>
          <p:nvPr/>
        </p:nvGrpSpPr>
        <p:grpSpPr bwMode="auto">
          <a:xfrm>
            <a:off x="3487738" y="3810000"/>
            <a:ext cx="2159000" cy="1296988"/>
            <a:chOff x="2197" y="2400"/>
            <a:chExt cx="1360" cy="817"/>
          </a:xfrm>
        </p:grpSpPr>
        <p:sp>
          <p:nvSpPr>
            <p:cNvPr id="35863" name="Freeform 20"/>
            <p:cNvSpPr>
              <a:spLocks/>
            </p:cNvSpPr>
            <p:nvPr/>
          </p:nvSpPr>
          <p:spPr bwMode="auto">
            <a:xfrm>
              <a:off x="2201" y="2402"/>
              <a:ext cx="1351" cy="814"/>
            </a:xfrm>
            <a:custGeom>
              <a:avLst/>
              <a:gdLst>
                <a:gd name="T0" fmla="*/ 0 w 1351"/>
                <a:gd name="T1" fmla="*/ 812 h 814"/>
                <a:gd name="T2" fmla="*/ 0 w 1351"/>
                <a:gd name="T3" fmla="*/ 274 h 814"/>
                <a:gd name="T4" fmla="*/ 269 w 1351"/>
                <a:gd name="T5" fmla="*/ 0 h 814"/>
                <a:gd name="T6" fmla="*/ 1351 w 1351"/>
                <a:gd name="T7" fmla="*/ 0 h 814"/>
                <a:gd name="T8" fmla="*/ 1351 w 1351"/>
                <a:gd name="T9" fmla="*/ 540 h 814"/>
                <a:gd name="T10" fmla="*/ 1085 w 1351"/>
                <a:gd name="T11" fmla="*/ 814 h 814"/>
                <a:gd name="T12" fmla="*/ 0 w 1351"/>
                <a:gd name="T13" fmla="*/ 812 h 8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1" h="814">
                  <a:moveTo>
                    <a:pt x="0" y="812"/>
                  </a:moveTo>
                  <a:lnTo>
                    <a:pt x="0" y="274"/>
                  </a:lnTo>
                  <a:lnTo>
                    <a:pt x="269" y="0"/>
                  </a:lnTo>
                  <a:lnTo>
                    <a:pt x="1351" y="0"/>
                  </a:lnTo>
                  <a:lnTo>
                    <a:pt x="1351" y="540"/>
                  </a:lnTo>
                  <a:lnTo>
                    <a:pt x="1085" y="814"/>
                  </a:lnTo>
                  <a:lnTo>
                    <a:pt x="0" y="812"/>
                  </a:lnTo>
                  <a:close/>
                </a:path>
              </a:pathLst>
            </a:custGeom>
            <a:solidFill>
              <a:schemeClr val="bg1"/>
            </a:solidFill>
            <a:ln>
              <a:noFill/>
            </a:ln>
            <a:effectLst/>
            <a:extLst>
              <a:ext uri="{91240B29-F687-4F45-9708-019B960494DF}">
                <a14:hiddenLine xmlns:a14="http://schemas.microsoft.com/office/drawing/2010/main" w="28575" cap="flat" cmpd="sng">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4" name="Freeform 21"/>
            <p:cNvSpPr>
              <a:spLocks/>
            </p:cNvSpPr>
            <p:nvPr/>
          </p:nvSpPr>
          <p:spPr bwMode="auto">
            <a:xfrm>
              <a:off x="2741" y="2400"/>
              <a:ext cx="272" cy="817"/>
            </a:xfrm>
            <a:custGeom>
              <a:avLst/>
              <a:gdLst>
                <a:gd name="T0" fmla="*/ 0 w 272"/>
                <a:gd name="T1" fmla="*/ 272 h 817"/>
                <a:gd name="T2" fmla="*/ 0 w 272"/>
                <a:gd name="T3" fmla="*/ 817 h 817"/>
                <a:gd name="T4" fmla="*/ 272 w 272"/>
                <a:gd name="T5" fmla="*/ 545 h 817"/>
                <a:gd name="T6" fmla="*/ 272 w 272"/>
                <a:gd name="T7" fmla="*/ 0 h 817"/>
                <a:gd name="T8" fmla="*/ 0 w 272"/>
                <a:gd name="T9" fmla="*/ 272 h 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 h="817">
                  <a:moveTo>
                    <a:pt x="0" y="272"/>
                  </a:moveTo>
                  <a:lnTo>
                    <a:pt x="0" y="817"/>
                  </a:lnTo>
                  <a:lnTo>
                    <a:pt x="272" y="545"/>
                  </a:lnTo>
                  <a:lnTo>
                    <a:pt x="272" y="0"/>
                  </a:lnTo>
                  <a:lnTo>
                    <a:pt x="0" y="272"/>
                  </a:lnTo>
                  <a:close/>
                </a:path>
              </a:pathLst>
            </a:custGeom>
            <a:solidFill>
              <a:srgbClr val="C0E89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5" name="Rectangle 22"/>
            <p:cNvSpPr>
              <a:spLocks noChangeArrowheads="1"/>
            </p:cNvSpPr>
            <p:nvPr/>
          </p:nvSpPr>
          <p:spPr bwMode="auto">
            <a:xfrm>
              <a:off x="2197" y="2672"/>
              <a:ext cx="1088" cy="54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6" name="Line 23"/>
            <p:cNvSpPr>
              <a:spLocks noChangeShapeType="1"/>
            </p:cNvSpPr>
            <p:nvPr/>
          </p:nvSpPr>
          <p:spPr bwMode="auto">
            <a:xfrm flipV="1">
              <a:off x="2197" y="2400"/>
              <a:ext cx="272"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7" name="Line 24"/>
            <p:cNvSpPr>
              <a:spLocks noChangeShapeType="1"/>
            </p:cNvSpPr>
            <p:nvPr/>
          </p:nvSpPr>
          <p:spPr bwMode="auto">
            <a:xfrm flipV="1">
              <a:off x="3285" y="2400"/>
              <a:ext cx="272"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8" name="Line 25"/>
            <p:cNvSpPr>
              <a:spLocks noChangeShapeType="1"/>
            </p:cNvSpPr>
            <p:nvPr/>
          </p:nvSpPr>
          <p:spPr bwMode="auto">
            <a:xfrm flipV="1">
              <a:off x="3285" y="2945"/>
              <a:ext cx="272"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9" name="Line 26"/>
            <p:cNvSpPr>
              <a:spLocks noChangeShapeType="1"/>
            </p:cNvSpPr>
            <p:nvPr/>
          </p:nvSpPr>
          <p:spPr bwMode="auto">
            <a:xfrm>
              <a:off x="2469" y="2400"/>
              <a:ext cx="10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0" name="Line 27"/>
            <p:cNvSpPr>
              <a:spLocks noChangeShapeType="1"/>
            </p:cNvSpPr>
            <p:nvPr/>
          </p:nvSpPr>
          <p:spPr bwMode="auto">
            <a:xfrm>
              <a:off x="3557" y="2400"/>
              <a:ext cx="0" cy="54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1" name="Line 28"/>
            <p:cNvSpPr>
              <a:spLocks noChangeShapeType="1"/>
            </p:cNvSpPr>
            <p:nvPr/>
          </p:nvSpPr>
          <p:spPr bwMode="auto">
            <a:xfrm>
              <a:off x="2469" y="2945"/>
              <a:ext cx="108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2" name="Line 29"/>
            <p:cNvSpPr>
              <a:spLocks noChangeShapeType="1"/>
            </p:cNvSpPr>
            <p:nvPr/>
          </p:nvSpPr>
          <p:spPr bwMode="auto">
            <a:xfrm flipH="1">
              <a:off x="2197" y="2945"/>
              <a:ext cx="272" cy="27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73" name="Line 30"/>
            <p:cNvSpPr>
              <a:spLocks noChangeShapeType="1"/>
            </p:cNvSpPr>
            <p:nvPr/>
          </p:nvSpPr>
          <p:spPr bwMode="auto">
            <a:xfrm>
              <a:off x="2469" y="2400"/>
              <a:ext cx="0" cy="54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6127" name="Group 31"/>
          <p:cNvGrpSpPr>
            <a:grpSpLocks/>
          </p:cNvGrpSpPr>
          <p:nvPr/>
        </p:nvGrpSpPr>
        <p:grpSpPr bwMode="auto">
          <a:xfrm>
            <a:off x="6223000" y="3810000"/>
            <a:ext cx="2159000" cy="1296988"/>
            <a:chOff x="3920" y="2400"/>
            <a:chExt cx="1360" cy="817"/>
          </a:xfrm>
        </p:grpSpPr>
        <p:sp>
          <p:nvSpPr>
            <p:cNvPr id="35852" name="Freeform 32"/>
            <p:cNvSpPr>
              <a:spLocks/>
            </p:cNvSpPr>
            <p:nvPr/>
          </p:nvSpPr>
          <p:spPr bwMode="auto">
            <a:xfrm>
              <a:off x="3922" y="2400"/>
              <a:ext cx="1351" cy="814"/>
            </a:xfrm>
            <a:custGeom>
              <a:avLst/>
              <a:gdLst>
                <a:gd name="T0" fmla="*/ 0 w 1351"/>
                <a:gd name="T1" fmla="*/ 812 h 814"/>
                <a:gd name="T2" fmla="*/ 0 w 1351"/>
                <a:gd name="T3" fmla="*/ 274 h 814"/>
                <a:gd name="T4" fmla="*/ 269 w 1351"/>
                <a:gd name="T5" fmla="*/ 0 h 814"/>
                <a:gd name="T6" fmla="*/ 1351 w 1351"/>
                <a:gd name="T7" fmla="*/ 0 h 814"/>
                <a:gd name="T8" fmla="*/ 1351 w 1351"/>
                <a:gd name="T9" fmla="*/ 540 h 814"/>
                <a:gd name="T10" fmla="*/ 1085 w 1351"/>
                <a:gd name="T11" fmla="*/ 814 h 814"/>
                <a:gd name="T12" fmla="*/ 0 w 1351"/>
                <a:gd name="T13" fmla="*/ 812 h 8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1" h="814">
                  <a:moveTo>
                    <a:pt x="0" y="812"/>
                  </a:moveTo>
                  <a:lnTo>
                    <a:pt x="0" y="274"/>
                  </a:lnTo>
                  <a:lnTo>
                    <a:pt x="269" y="0"/>
                  </a:lnTo>
                  <a:lnTo>
                    <a:pt x="1351" y="0"/>
                  </a:lnTo>
                  <a:lnTo>
                    <a:pt x="1351" y="540"/>
                  </a:lnTo>
                  <a:lnTo>
                    <a:pt x="1085" y="814"/>
                  </a:lnTo>
                  <a:lnTo>
                    <a:pt x="0" y="812"/>
                  </a:lnTo>
                  <a:close/>
                </a:path>
              </a:pathLst>
            </a:custGeom>
            <a:solidFill>
              <a:schemeClr val="bg1"/>
            </a:solidFill>
            <a:ln>
              <a:noFill/>
            </a:ln>
            <a:effectLst/>
            <a:extLst>
              <a:ext uri="{91240B29-F687-4F45-9708-019B960494DF}">
                <a14:hiddenLine xmlns:a14="http://schemas.microsoft.com/office/drawing/2010/main" w="28575" cap="flat" cmpd="sng">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3" name="Rectangle 33"/>
            <p:cNvSpPr>
              <a:spLocks noChangeArrowheads="1"/>
            </p:cNvSpPr>
            <p:nvPr/>
          </p:nvSpPr>
          <p:spPr bwMode="auto">
            <a:xfrm>
              <a:off x="4056" y="2536"/>
              <a:ext cx="1089" cy="545"/>
            </a:xfrm>
            <a:prstGeom prst="rect">
              <a:avLst/>
            </a:prstGeom>
            <a:solidFill>
              <a:srgbClr val="D0B8E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4" name="Rectangle 34"/>
            <p:cNvSpPr>
              <a:spLocks noChangeArrowheads="1"/>
            </p:cNvSpPr>
            <p:nvPr/>
          </p:nvSpPr>
          <p:spPr bwMode="auto">
            <a:xfrm>
              <a:off x="3920" y="2672"/>
              <a:ext cx="1088" cy="54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5" name="Line 35"/>
            <p:cNvSpPr>
              <a:spLocks noChangeShapeType="1"/>
            </p:cNvSpPr>
            <p:nvPr/>
          </p:nvSpPr>
          <p:spPr bwMode="auto">
            <a:xfrm flipV="1">
              <a:off x="3920" y="2400"/>
              <a:ext cx="272"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6" name="Line 36"/>
            <p:cNvSpPr>
              <a:spLocks noChangeShapeType="1"/>
            </p:cNvSpPr>
            <p:nvPr/>
          </p:nvSpPr>
          <p:spPr bwMode="auto">
            <a:xfrm flipV="1">
              <a:off x="5008" y="2400"/>
              <a:ext cx="272"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7" name="Line 37"/>
            <p:cNvSpPr>
              <a:spLocks noChangeShapeType="1"/>
            </p:cNvSpPr>
            <p:nvPr/>
          </p:nvSpPr>
          <p:spPr bwMode="auto">
            <a:xfrm flipV="1">
              <a:off x="5008" y="2945"/>
              <a:ext cx="272"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Line 38"/>
            <p:cNvSpPr>
              <a:spLocks noChangeShapeType="1"/>
            </p:cNvSpPr>
            <p:nvPr/>
          </p:nvSpPr>
          <p:spPr bwMode="auto">
            <a:xfrm>
              <a:off x="4192" y="2400"/>
              <a:ext cx="10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9" name="Line 39"/>
            <p:cNvSpPr>
              <a:spLocks noChangeShapeType="1"/>
            </p:cNvSpPr>
            <p:nvPr/>
          </p:nvSpPr>
          <p:spPr bwMode="auto">
            <a:xfrm>
              <a:off x="5280" y="2400"/>
              <a:ext cx="0" cy="54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0" name="Line 40"/>
            <p:cNvSpPr>
              <a:spLocks noChangeShapeType="1"/>
            </p:cNvSpPr>
            <p:nvPr/>
          </p:nvSpPr>
          <p:spPr bwMode="auto">
            <a:xfrm>
              <a:off x="4192" y="2945"/>
              <a:ext cx="108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1" name="Line 41"/>
            <p:cNvSpPr>
              <a:spLocks noChangeShapeType="1"/>
            </p:cNvSpPr>
            <p:nvPr/>
          </p:nvSpPr>
          <p:spPr bwMode="auto">
            <a:xfrm flipH="1">
              <a:off x="3920" y="2945"/>
              <a:ext cx="272" cy="27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2" name="Line 42"/>
            <p:cNvSpPr>
              <a:spLocks noChangeShapeType="1"/>
            </p:cNvSpPr>
            <p:nvPr/>
          </p:nvSpPr>
          <p:spPr bwMode="auto">
            <a:xfrm>
              <a:off x="4192" y="2400"/>
              <a:ext cx="0" cy="54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6139" name="Text Box 43"/>
          <p:cNvSpPr txBox="1">
            <a:spLocks noChangeArrowheads="1"/>
          </p:cNvSpPr>
          <p:nvPr/>
        </p:nvSpPr>
        <p:spPr bwMode="auto">
          <a:xfrm>
            <a:off x="1981200" y="2362200"/>
            <a:ext cx="5538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cuboid has three planes of symmetry.</a:t>
            </a:r>
            <a:endParaRPr lang="en-GB"/>
          </a:p>
        </p:txBody>
      </p:sp>
      <p:pic>
        <p:nvPicPr>
          <p:cNvPr id="35851" name="Picture 44"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61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6101"/>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499"/>
                                          </p:stCondLst>
                                        </p:cTn>
                                        <p:tgtEl>
                                          <p:spTgt spid="51610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51611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516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1" grpId="0" animBg="1"/>
      <p:bldP spid="51613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Reflection </a:t>
            </a:r>
            <a:r>
              <a:rPr lang="en-GB" smtClean="0">
                <a:solidFill>
                  <a:srgbClr val="5B0091"/>
                </a:solidFill>
              </a:rPr>
              <a:t>symmetry in 3-D shapes</a:t>
            </a:r>
            <a:endParaRPr lang="en-GB" smtClean="0"/>
          </a:p>
        </p:txBody>
      </p:sp>
      <p:sp>
        <p:nvSpPr>
          <p:cNvPr id="36869" name="Text Box 5"/>
          <p:cNvSpPr txBox="1">
            <a:spLocks noChangeArrowheads="1"/>
          </p:cNvSpPr>
          <p:nvPr/>
        </p:nvSpPr>
        <p:spPr bwMode="auto">
          <a:xfrm>
            <a:off x="376238" y="1171575"/>
            <a:ext cx="8367712"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many planes of symmetry do the following solids have?</a:t>
            </a:r>
            <a:endParaRPr lang="en-GB"/>
          </a:p>
        </p:txBody>
      </p:sp>
      <p:sp>
        <p:nvSpPr>
          <p:cNvPr id="518150" name="Text Box 6"/>
          <p:cNvSpPr txBox="1">
            <a:spLocks noChangeArrowheads="1"/>
          </p:cNvSpPr>
          <p:nvPr/>
        </p:nvSpPr>
        <p:spPr bwMode="auto">
          <a:xfrm>
            <a:off x="1520825" y="5168900"/>
            <a:ext cx="6100763"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Explain why any right prism will always have at least one plane of symmetry.</a:t>
            </a:r>
            <a:endParaRPr lang="en-GB"/>
          </a:p>
        </p:txBody>
      </p:sp>
      <p:grpSp>
        <p:nvGrpSpPr>
          <p:cNvPr id="518222" name="Group 78"/>
          <p:cNvGrpSpPr>
            <a:grpSpLocks/>
          </p:cNvGrpSpPr>
          <p:nvPr/>
        </p:nvGrpSpPr>
        <p:grpSpPr bwMode="auto">
          <a:xfrm>
            <a:off x="452438" y="2057400"/>
            <a:ext cx="2755900" cy="2667000"/>
            <a:chOff x="285" y="1296"/>
            <a:chExt cx="1736" cy="1680"/>
          </a:xfrm>
        </p:grpSpPr>
        <p:sp>
          <p:nvSpPr>
            <p:cNvPr id="36897" name="Text Box 8"/>
            <p:cNvSpPr txBox="1">
              <a:spLocks noChangeArrowheads="1"/>
            </p:cNvSpPr>
            <p:nvPr/>
          </p:nvSpPr>
          <p:spPr bwMode="auto">
            <a:xfrm>
              <a:off x="285" y="2364"/>
              <a:ext cx="173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A regular octahedron</a:t>
              </a:r>
              <a:endParaRPr lang="en-GB"/>
            </a:p>
          </p:txBody>
        </p:sp>
        <p:sp>
          <p:nvSpPr>
            <p:cNvPr id="36898" name="AutoShape 14"/>
            <p:cNvSpPr>
              <a:spLocks noChangeArrowheads="1"/>
            </p:cNvSpPr>
            <p:nvPr/>
          </p:nvSpPr>
          <p:spPr bwMode="auto">
            <a:xfrm>
              <a:off x="313" y="1296"/>
              <a:ext cx="1680" cy="1680"/>
            </a:xfrm>
            <a:prstGeom prst="roundRect">
              <a:avLst>
                <a:gd name="adj" fmla="val 16667"/>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899" name="Group 55"/>
            <p:cNvGrpSpPr>
              <a:grpSpLocks/>
            </p:cNvGrpSpPr>
            <p:nvPr/>
          </p:nvGrpSpPr>
          <p:grpSpPr bwMode="auto">
            <a:xfrm>
              <a:off x="707" y="1392"/>
              <a:ext cx="892" cy="960"/>
              <a:chOff x="863" y="1383"/>
              <a:chExt cx="769" cy="828"/>
            </a:xfrm>
          </p:grpSpPr>
          <p:sp>
            <p:nvSpPr>
              <p:cNvPr id="36900" name="Freeform 54"/>
              <p:cNvSpPr>
                <a:spLocks/>
              </p:cNvSpPr>
              <p:nvPr/>
            </p:nvSpPr>
            <p:spPr bwMode="auto">
              <a:xfrm>
                <a:off x="1248" y="1747"/>
                <a:ext cx="352" cy="461"/>
              </a:xfrm>
              <a:custGeom>
                <a:avLst/>
                <a:gdLst>
                  <a:gd name="T0" fmla="*/ 144 w 352"/>
                  <a:gd name="T1" fmla="*/ 125 h 461"/>
                  <a:gd name="T2" fmla="*/ 352 w 352"/>
                  <a:gd name="T3" fmla="*/ 0 h 461"/>
                  <a:gd name="T4" fmla="*/ 0 w 352"/>
                  <a:gd name="T5" fmla="*/ 461 h 461"/>
                  <a:gd name="T6" fmla="*/ 144 w 352"/>
                  <a:gd name="T7" fmla="*/ 125 h 4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2" h="461">
                    <a:moveTo>
                      <a:pt x="144" y="125"/>
                    </a:moveTo>
                    <a:lnTo>
                      <a:pt x="352" y="0"/>
                    </a:lnTo>
                    <a:lnTo>
                      <a:pt x="0" y="461"/>
                    </a:lnTo>
                    <a:lnTo>
                      <a:pt x="144" y="125"/>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1" name="Freeform 53"/>
              <p:cNvSpPr>
                <a:spLocks/>
              </p:cNvSpPr>
              <p:nvPr/>
            </p:nvSpPr>
            <p:spPr bwMode="auto">
              <a:xfrm>
                <a:off x="864" y="1872"/>
                <a:ext cx="528" cy="336"/>
              </a:xfrm>
              <a:custGeom>
                <a:avLst/>
                <a:gdLst>
                  <a:gd name="T0" fmla="*/ 0 w 528"/>
                  <a:gd name="T1" fmla="*/ 0 h 336"/>
                  <a:gd name="T2" fmla="*/ 528 w 528"/>
                  <a:gd name="T3" fmla="*/ 0 h 336"/>
                  <a:gd name="T4" fmla="*/ 384 w 528"/>
                  <a:gd name="T5" fmla="*/ 336 h 336"/>
                  <a:gd name="T6" fmla="*/ 0 w 528"/>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8" h="336">
                    <a:moveTo>
                      <a:pt x="0" y="0"/>
                    </a:moveTo>
                    <a:lnTo>
                      <a:pt x="528" y="0"/>
                    </a:lnTo>
                    <a:lnTo>
                      <a:pt x="384" y="336"/>
                    </a:lnTo>
                    <a:lnTo>
                      <a:pt x="0" y="0"/>
                    </a:lnTo>
                    <a:close/>
                  </a:path>
                </a:pathLst>
              </a:custGeom>
              <a:solidFill>
                <a:srgbClr val="BA97D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2" name="Freeform 52"/>
              <p:cNvSpPr>
                <a:spLocks/>
              </p:cNvSpPr>
              <p:nvPr/>
            </p:nvSpPr>
            <p:spPr bwMode="auto">
              <a:xfrm>
                <a:off x="1253" y="1397"/>
                <a:ext cx="366" cy="475"/>
              </a:xfrm>
              <a:custGeom>
                <a:avLst/>
                <a:gdLst>
                  <a:gd name="T0" fmla="*/ 139 w 366"/>
                  <a:gd name="T1" fmla="*/ 475 h 475"/>
                  <a:gd name="T2" fmla="*/ 366 w 366"/>
                  <a:gd name="T3" fmla="*/ 332 h 475"/>
                  <a:gd name="T4" fmla="*/ 0 w 366"/>
                  <a:gd name="T5" fmla="*/ 0 h 475"/>
                  <a:gd name="T6" fmla="*/ 139 w 366"/>
                  <a:gd name="T7" fmla="*/ 475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6" h="475">
                    <a:moveTo>
                      <a:pt x="139" y="475"/>
                    </a:moveTo>
                    <a:lnTo>
                      <a:pt x="366" y="332"/>
                    </a:lnTo>
                    <a:lnTo>
                      <a:pt x="0" y="0"/>
                    </a:lnTo>
                    <a:lnTo>
                      <a:pt x="139" y="475"/>
                    </a:lnTo>
                    <a:close/>
                  </a:path>
                </a:pathLst>
              </a:custGeom>
              <a:solidFill>
                <a:srgbClr val="D0B8E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3" name="Freeform 51"/>
              <p:cNvSpPr>
                <a:spLocks/>
              </p:cNvSpPr>
              <p:nvPr/>
            </p:nvSpPr>
            <p:spPr bwMode="auto">
              <a:xfrm>
                <a:off x="864" y="1392"/>
                <a:ext cx="528" cy="480"/>
              </a:xfrm>
              <a:custGeom>
                <a:avLst/>
                <a:gdLst>
                  <a:gd name="T0" fmla="*/ 0 w 528"/>
                  <a:gd name="T1" fmla="*/ 480 h 480"/>
                  <a:gd name="T2" fmla="*/ 528 w 528"/>
                  <a:gd name="T3" fmla="*/ 480 h 480"/>
                  <a:gd name="T4" fmla="*/ 384 w 528"/>
                  <a:gd name="T5" fmla="*/ 0 h 480"/>
                  <a:gd name="T6" fmla="*/ 0 w 528"/>
                  <a:gd name="T7" fmla="*/ 48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8" h="480">
                    <a:moveTo>
                      <a:pt x="0" y="480"/>
                    </a:moveTo>
                    <a:lnTo>
                      <a:pt x="528" y="480"/>
                    </a:lnTo>
                    <a:lnTo>
                      <a:pt x="384" y="0"/>
                    </a:lnTo>
                    <a:lnTo>
                      <a:pt x="0" y="480"/>
                    </a:lnTo>
                    <a:close/>
                  </a:path>
                </a:pathLst>
              </a:custGeom>
              <a:solidFill>
                <a:srgbClr val="E8DC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6904" name="Group 40"/>
              <p:cNvGrpSpPr>
                <a:grpSpLocks/>
              </p:cNvGrpSpPr>
              <p:nvPr/>
            </p:nvGrpSpPr>
            <p:grpSpPr bwMode="auto">
              <a:xfrm>
                <a:off x="864" y="1725"/>
                <a:ext cx="768" cy="151"/>
                <a:chOff x="864" y="1769"/>
                <a:chExt cx="768" cy="151"/>
              </a:xfrm>
            </p:grpSpPr>
            <p:sp>
              <p:nvSpPr>
                <p:cNvPr id="36913" name="Line 36"/>
                <p:cNvSpPr>
                  <a:spLocks noChangeShapeType="1"/>
                </p:cNvSpPr>
                <p:nvPr/>
              </p:nvSpPr>
              <p:spPr bwMode="auto">
                <a:xfrm>
                  <a:off x="864" y="1920"/>
                  <a:ext cx="5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4" name="Line 37"/>
                <p:cNvSpPr>
                  <a:spLocks noChangeShapeType="1"/>
                </p:cNvSpPr>
                <p:nvPr/>
              </p:nvSpPr>
              <p:spPr bwMode="auto">
                <a:xfrm flipV="1">
                  <a:off x="1379" y="1776"/>
                  <a:ext cx="24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5" name="Line 38"/>
                <p:cNvSpPr>
                  <a:spLocks noChangeShapeType="1"/>
                </p:cNvSpPr>
                <p:nvPr/>
              </p:nvSpPr>
              <p:spPr bwMode="auto">
                <a:xfrm flipV="1">
                  <a:off x="864" y="1776"/>
                  <a:ext cx="240" cy="144"/>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6" name="Line 39"/>
                <p:cNvSpPr>
                  <a:spLocks noChangeShapeType="1"/>
                </p:cNvSpPr>
                <p:nvPr/>
              </p:nvSpPr>
              <p:spPr bwMode="auto">
                <a:xfrm>
                  <a:off x="1104" y="1769"/>
                  <a:ext cx="52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6905" name="Line 43"/>
              <p:cNvSpPr>
                <a:spLocks noChangeShapeType="1"/>
              </p:cNvSpPr>
              <p:nvPr/>
            </p:nvSpPr>
            <p:spPr bwMode="auto">
              <a:xfrm>
                <a:off x="864" y="1872"/>
                <a:ext cx="384"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6" name="Line 44"/>
              <p:cNvSpPr>
                <a:spLocks noChangeShapeType="1"/>
              </p:cNvSpPr>
              <p:nvPr/>
            </p:nvSpPr>
            <p:spPr bwMode="auto">
              <a:xfrm>
                <a:off x="1104" y="1728"/>
                <a:ext cx="144" cy="4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7" name="Line 45"/>
              <p:cNvSpPr>
                <a:spLocks noChangeShapeType="1"/>
              </p:cNvSpPr>
              <p:nvPr/>
            </p:nvSpPr>
            <p:spPr bwMode="auto">
              <a:xfrm flipH="1">
                <a:off x="1248" y="1872"/>
                <a:ext cx="139"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8" name="Line 46"/>
              <p:cNvSpPr>
                <a:spLocks noChangeShapeType="1"/>
              </p:cNvSpPr>
              <p:nvPr/>
            </p:nvSpPr>
            <p:spPr bwMode="auto">
              <a:xfrm flipH="1">
                <a:off x="1249" y="1729"/>
                <a:ext cx="370" cy="4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9" name="Line 47"/>
              <p:cNvSpPr>
                <a:spLocks noChangeShapeType="1"/>
              </p:cNvSpPr>
              <p:nvPr/>
            </p:nvSpPr>
            <p:spPr bwMode="auto">
              <a:xfrm flipV="1">
                <a:off x="863" y="1389"/>
                <a:ext cx="379" cy="4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0" name="Line 48"/>
              <p:cNvSpPr>
                <a:spLocks noChangeShapeType="1"/>
              </p:cNvSpPr>
              <p:nvPr/>
            </p:nvSpPr>
            <p:spPr bwMode="auto">
              <a:xfrm flipV="1">
                <a:off x="1109" y="1387"/>
                <a:ext cx="137" cy="343"/>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1" name="Line 49"/>
              <p:cNvSpPr>
                <a:spLocks noChangeShapeType="1"/>
              </p:cNvSpPr>
              <p:nvPr/>
            </p:nvSpPr>
            <p:spPr bwMode="auto">
              <a:xfrm flipH="1" flipV="1">
                <a:off x="1243" y="1383"/>
                <a:ext cx="144" cy="4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2" name="Line 50"/>
              <p:cNvSpPr>
                <a:spLocks noChangeShapeType="1"/>
              </p:cNvSpPr>
              <p:nvPr/>
            </p:nvSpPr>
            <p:spPr bwMode="auto">
              <a:xfrm flipH="1" flipV="1">
                <a:off x="1248" y="1391"/>
                <a:ext cx="369" cy="33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518221" name="Group 77"/>
          <p:cNvGrpSpPr>
            <a:grpSpLocks/>
          </p:cNvGrpSpPr>
          <p:nvPr/>
        </p:nvGrpSpPr>
        <p:grpSpPr bwMode="auto">
          <a:xfrm>
            <a:off x="3387725" y="2057400"/>
            <a:ext cx="2755900" cy="2667000"/>
            <a:chOff x="2134" y="1296"/>
            <a:chExt cx="1736" cy="1680"/>
          </a:xfrm>
        </p:grpSpPr>
        <p:sp>
          <p:nvSpPr>
            <p:cNvPr id="36880" name="Text Box 16"/>
            <p:cNvSpPr txBox="1">
              <a:spLocks noChangeArrowheads="1"/>
            </p:cNvSpPr>
            <p:nvPr/>
          </p:nvSpPr>
          <p:spPr bwMode="auto">
            <a:xfrm>
              <a:off x="2134" y="2364"/>
              <a:ext cx="173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A regular pentagonal prism</a:t>
              </a:r>
              <a:endParaRPr lang="en-GB"/>
            </a:p>
          </p:txBody>
        </p:sp>
        <p:sp>
          <p:nvSpPr>
            <p:cNvPr id="36881" name="AutoShape 24"/>
            <p:cNvSpPr>
              <a:spLocks noChangeArrowheads="1"/>
            </p:cNvSpPr>
            <p:nvPr/>
          </p:nvSpPr>
          <p:spPr bwMode="auto">
            <a:xfrm>
              <a:off x="2210" y="1296"/>
              <a:ext cx="1584" cy="1680"/>
            </a:xfrm>
            <a:prstGeom prst="roundRect">
              <a:avLst>
                <a:gd name="adj" fmla="val 16667"/>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882" name="Group 72"/>
            <p:cNvGrpSpPr>
              <a:grpSpLocks/>
            </p:cNvGrpSpPr>
            <p:nvPr/>
          </p:nvGrpSpPr>
          <p:grpSpPr bwMode="auto">
            <a:xfrm>
              <a:off x="2546" y="1392"/>
              <a:ext cx="912" cy="906"/>
              <a:chOff x="2544" y="1464"/>
              <a:chExt cx="770" cy="765"/>
            </a:xfrm>
          </p:grpSpPr>
          <p:sp>
            <p:nvSpPr>
              <p:cNvPr id="36883" name="Freeform 71"/>
              <p:cNvSpPr>
                <a:spLocks/>
              </p:cNvSpPr>
              <p:nvPr/>
            </p:nvSpPr>
            <p:spPr bwMode="auto">
              <a:xfrm>
                <a:off x="3010" y="1692"/>
                <a:ext cx="297" cy="523"/>
              </a:xfrm>
              <a:custGeom>
                <a:avLst/>
                <a:gdLst>
                  <a:gd name="T0" fmla="*/ 0 w 297"/>
                  <a:gd name="T1" fmla="*/ 523 h 523"/>
                  <a:gd name="T2" fmla="*/ 110 w 297"/>
                  <a:gd name="T3" fmla="*/ 194 h 523"/>
                  <a:gd name="T4" fmla="*/ 297 w 297"/>
                  <a:gd name="T5" fmla="*/ 0 h 523"/>
                  <a:gd name="T6" fmla="*/ 192 w 297"/>
                  <a:gd name="T7" fmla="*/ 326 h 523"/>
                  <a:gd name="T8" fmla="*/ 0 w 297"/>
                  <a:gd name="T9" fmla="*/ 523 h 5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7" h="523">
                    <a:moveTo>
                      <a:pt x="0" y="523"/>
                    </a:moveTo>
                    <a:lnTo>
                      <a:pt x="110" y="194"/>
                    </a:lnTo>
                    <a:lnTo>
                      <a:pt x="297" y="0"/>
                    </a:lnTo>
                    <a:lnTo>
                      <a:pt x="192" y="326"/>
                    </a:lnTo>
                    <a:lnTo>
                      <a:pt x="0" y="523"/>
                    </a:lnTo>
                    <a:close/>
                  </a:path>
                </a:pathLst>
              </a:custGeom>
              <a:solidFill>
                <a:srgbClr val="5FA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4" name="Freeform 70"/>
              <p:cNvSpPr>
                <a:spLocks/>
              </p:cNvSpPr>
              <p:nvPr/>
            </p:nvSpPr>
            <p:spPr bwMode="auto">
              <a:xfrm>
                <a:off x="2837" y="1471"/>
                <a:ext cx="470" cy="418"/>
              </a:xfrm>
              <a:custGeom>
                <a:avLst/>
                <a:gdLst>
                  <a:gd name="T0" fmla="*/ 0 w 470"/>
                  <a:gd name="T1" fmla="*/ 207 h 418"/>
                  <a:gd name="T2" fmla="*/ 185 w 470"/>
                  <a:gd name="T3" fmla="*/ 0 h 418"/>
                  <a:gd name="T4" fmla="*/ 470 w 470"/>
                  <a:gd name="T5" fmla="*/ 211 h 418"/>
                  <a:gd name="T6" fmla="*/ 283 w 470"/>
                  <a:gd name="T7" fmla="*/ 418 h 418"/>
                  <a:gd name="T8" fmla="*/ 0 w 470"/>
                  <a:gd name="T9" fmla="*/ 207 h 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0" h="418">
                    <a:moveTo>
                      <a:pt x="0" y="207"/>
                    </a:moveTo>
                    <a:lnTo>
                      <a:pt x="185" y="0"/>
                    </a:lnTo>
                    <a:lnTo>
                      <a:pt x="470" y="211"/>
                    </a:lnTo>
                    <a:lnTo>
                      <a:pt x="283" y="418"/>
                    </a:lnTo>
                    <a:lnTo>
                      <a:pt x="0" y="207"/>
                    </a:lnTo>
                    <a:close/>
                  </a:path>
                </a:pathLst>
              </a:cu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5" name="Freeform 69"/>
              <p:cNvSpPr>
                <a:spLocks/>
              </p:cNvSpPr>
              <p:nvPr/>
            </p:nvSpPr>
            <p:spPr bwMode="auto">
              <a:xfrm>
                <a:off x="2551" y="1476"/>
                <a:ext cx="459" cy="398"/>
              </a:xfrm>
              <a:custGeom>
                <a:avLst/>
                <a:gdLst>
                  <a:gd name="T0" fmla="*/ 0 w 459"/>
                  <a:gd name="T1" fmla="*/ 398 h 398"/>
                  <a:gd name="T2" fmla="*/ 183 w 459"/>
                  <a:gd name="T3" fmla="*/ 204 h 398"/>
                  <a:gd name="T4" fmla="*/ 459 w 459"/>
                  <a:gd name="T5" fmla="*/ 0 h 398"/>
                  <a:gd name="T6" fmla="*/ 283 w 459"/>
                  <a:gd name="T7" fmla="*/ 204 h 398"/>
                  <a:gd name="T8" fmla="*/ 0 w 459"/>
                  <a:gd name="T9" fmla="*/ 398 h 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9" h="398">
                    <a:moveTo>
                      <a:pt x="0" y="398"/>
                    </a:moveTo>
                    <a:lnTo>
                      <a:pt x="183" y="204"/>
                    </a:lnTo>
                    <a:lnTo>
                      <a:pt x="459" y="0"/>
                    </a:lnTo>
                    <a:lnTo>
                      <a:pt x="283" y="204"/>
                    </a:lnTo>
                    <a:lnTo>
                      <a:pt x="0" y="398"/>
                    </a:lnTo>
                    <a:close/>
                  </a:path>
                </a:pathLst>
              </a:custGeom>
              <a:solidFill>
                <a:srgbClr val="AFD7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6" name="AutoShape 68"/>
              <p:cNvSpPr>
                <a:spLocks noChangeArrowheads="1"/>
              </p:cNvSpPr>
              <p:nvPr/>
            </p:nvSpPr>
            <p:spPr bwMode="auto">
              <a:xfrm>
                <a:off x="2544" y="1680"/>
                <a:ext cx="576" cy="547"/>
              </a:xfrm>
              <a:prstGeom prst="pentagon">
                <a:avLst/>
              </a:prstGeom>
              <a:solidFill>
                <a:srgbClr val="79BCFF"/>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7" name="AutoShape 56"/>
              <p:cNvSpPr>
                <a:spLocks noChangeArrowheads="1"/>
              </p:cNvSpPr>
              <p:nvPr/>
            </p:nvSpPr>
            <p:spPr bwMode="auto">
              <a:xfrm>
                <a:off x="2544" y="1680"/>
                <a:ext cx="576" cy="547"/>
              </a:xfrm>
              <a:prstGeom prst="pentagon">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8" name="AutoShape 57"/>
              <p:cNvSpPr>
                <a:spLocks noChangeArrowheads="1"/>
              </p:cNvSpPr>
              <p:nvPr/>
            </p:nvSpPr>
            <p:spPr bwMode="auto">
              <a:xfrm>
                <a:off x="2736" y="1469"/>
                <a:ext cx="576" cy="547"/>
              </a:xfrm>
              <a:prstGeom prst="pentagon">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9" name="Line 60"/>
              <p:cNvSpPr>
                <a:spLocks noChangeShapeType="1"/>
              </p:cNvSpPr>
              <p:nvPr/>
            </p:nvSpPr>
            <p:spPr bwMode="auto">
              <a:xfrm flipV="1">
                <a:off x="2544" y="1675"/>
                <a:ext cx="194" cy="21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0" name="Line 61"/>
              <p:cNvSpPr>
                <a:spLocks noChangeShapeType="1"/>
              </p:cNvSpPr>
              <p:nvPr/>
            </p:nvSpPr>
            <p:spPr bwMode="auto">
              <a:xfrm flipV="1">
                <a:off x="2832" y="1467"/>
                <a:ext cx="194" cy="21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1" name="Line 62"/>
              <p:cNvSpPr>
                <a:spLocks noChangeShapeType="1"/>
              </p:cNvSpPr>
              <p:nvPr/>
            </p:nvSpPr>
            <p:spPr bwMode="auto">
              <a:xfrm flipV="1">
                <a:off x="2662" y="2016"/>
                <a:ext cx="194" cy="211"/>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2" name="Line 63"/>
              <p:cNvSpPr>
                <a:spLocks noChangeShapeType="1"/>
              </p:cNvSpPr>
              <p:nvPr/>
            </p:nvSpPr>
            <p:spPr bwMode="auto">
              <a:xfrm flipV="1">
                <a:off x="3005" y="2018"/>
                <a:ext cx="194" cy="21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3" name="Line 64"/>
              <p:cNvSpPr>
                <a:spLocks noChangeShapeType="1"/>
              </p:cNvSpPr>
              <p:nvPr/>
            </p:nvSpPr>
            <p:spPr bwMode="auto">
              <a:xfrm flipV="1">
                <a:off x="3120" y="1678"/>
                <a:ext cx="194" cy="21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4" name="Line 65"/>
              <p:cNvSpPr>
                <a:spLocks noChangeShapeType="1"/>
              </p:cNvSpPr>
              <p:nvPr/>
            </p:nvSpPr>
            <p:spPr bwMode="auto">
              <a:xfrm flipV="1">
                <a:off x="2746" y="1471"/>
                <a:ext cx="270" cy="20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5" name="Line 66"/>
              <p:cNvSpPr>
                <a:spLocks noChangeShapeType="1"/>
              </p:cNvSpPr>
              <p:nvPr/>
            </p:nvSpPr>
            <p:spPr bwMode="auto">
              <a:xfrm>
                <a:off x="3019" y="1464"/>
                <a:ext cx="295" cy="2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6" name="Line 67"/>
              <p:cNvSpPr>
                <a:spLocks noChangeShapeType="1"/>
              </p:cNvSpPr>
              <p:nvPr/>
            </p:nvSpPr>
            <p:spPr bwMode="auto">
              <a:xfrm flipH="1">
                <a:off x="3198" y="1675"/>
                <a:ext cx="116" cy="34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518220" name="Group 76"/>
          <p:cNvGrpSpPr>
            <a:grpSpLocks/>
          </p:cNvGrpSpPr>
          <p:nvPr/>
        </p:nvGrpSpPr>
        <p:grpSpPr bwMode="auto">
          <a:xfrm>
            <a:off x="6324600" y="2057400"/>
            <a:ext cx="2209800" cy="2667000"/>
            <a:chOff x="3984" y="1296"/>
            <a:chExt cx="1392" cy="1680"/>
          </a:xfrm>
        </p:grpSpPr>
        <p:sp>
          <p:nvSpPr>
            <p:cNvPr id="36875" name="Text Box 26"/>
            <p:cNvSpPr txBox="1">
              <a:spLocks noChangeArrowheads="1"/>
            </p:cNvSpPr>
            <p:nvPr/>
          </p:nvSpPr>
          <p:spPr bwMode="auto">
            <a:xfrm>
              <a:off x="4152" y="2479"/>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A sphere</a:t>
              </a:r>
              <a:endParaRPr lang="en-GB"/>
            </a:p>
          </p:txBody>
        </p:sp>
        <p:sp>
          <p:nvSpPr>
            <p:cNvPr id="36876" name="AutoShape 34"/>
            <p:cNvSpPr>
              <a:spLocks noChangeArrowheads="1"/>
            </p:cNvSpPr>
            <p:nvPr/>
          </p:nvSpPr>
          <p:spPr bwMode="auto">
            <a:xfrm>
              <a:off x="3984" y="1296"/>
              <a:ext cx="1392" cy="1680"/>
            </a:xfrm>
            <a:prstGeom prst="roundRect">
              <a:avLst>
                <a:gd name="adj" fmla="val 16667"/>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877" name="Group 75"/>
            <p:cNvGrpSpPr>
              <a:grpSpLocks/>
            </p:cNvGrpSpPr>
            <p:nvPr/>
          </p:nvGrpSpPr>
          <p:grpSpPr bwMode="auto">
            <a:xfrm>
              <a:off x="4296" y="1536"/>
              <a:ext cx="768" cy="768"/>
              <a:chOff x="4248" y="1608"/>
              <a:chExt cx="768" cy="768"/>
            </a:xfrm>
          </p:grpSpPr>
          <p:pic>
            <p:nvPicPr>
              <p:cNvPr id="36878" name="Picture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 y="1608"/>
                <a:ext cx="768" cy="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9" name="Oval 74"/>
              <p:cNvSpPr>
                <a:spLocks noChangeArrowheads="1"/>
              </p:cNvSpPr>
              <p:nvPr/>
            </p:nvSpPr>
            <p:spPr bwMode="auto">
              <a:xfrm>
                <a:off x="4248" y="1608"/>
                <a:ext cx="768" cy="76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36874" name="Picture 79"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8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82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82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8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Freeform 2"/>
          <p:cNvSpPr>
            <a:spLocks/>
          </p:cNvSpPr>
          <p:nvPr/>
        </p:nvSpPr>
        <p:spPr bwMode="auto">
          <a:xfrm>
            <a:off x="3698875" y="2103438"/>
            <a:ext cx="1746250" cy="590550"/>
          </a:xfrm>
          <a:custGeom>
            <a:avLst/>
            <a:gdLst>
              <a:gd name="T0" fmla="*/ 0 w 1100"/>
              <a:gd name="T1" fmla="*/ 937498125 h 372"/>
              <a:gd name="T2" fmla="*/ 1857355950 w 1100"/>
              <a:gd name="T3" fmla="*/ 937498125 h 372"/>
              <a:gd name="T4" fmla="*/ 2147483647 w 1100"/>
              <a:gd name="T5" fmla="*/ 12601575 h 372"/>
              <a:gd name="T6" fmla="*/ 914817513 w 1100"/>
              <a:gd name="T7" fmla="*/ 0 h 372"/>
              <a:gd name="T8" fmla="*/ 0 w 1100"/>
              <a:gd name="T9" fmla="*/ 937498125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0" h="372">
                <a:moveTo>
                  <a:pt x="0" y="372"/>
                </a:moveTo>
                <a:lnTo>
                  <a:pt x="737" y="372"/>
                </a:lnTo>
                <a:lnTo>
                  <a:pt x="1100" y="5"/>
                </a:lnTo>
                <a:lnTo>
                  <a:pt x="363" y="0"/>
                </a:lnTo>
                <a:lnTo>
                  <a:pt x="0" y="372"/>
                </a:lnTo>
                <a:close/>
              </a:path>
            </a:pathLst>
          </a:custGeom>
          <a:solidFill>
            <a:srgbClr val="CBECA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1" name="Freeform 3"/>
          <p:cNvSpPr>
            <a:spLocks/>
          </p:cNvSpPr>
          <p:nvPr/>
        </p:nvSpPr>
        <p:spPr bwMode="auto">
          <a:xfrm>
            <a:off x="4865688" y="2111375"/>
            <a:ext cx="593725" cy="1749425"/>
          </a:xfrm>
          <a:custGeom>
            <a:avLst/>
            <a:gdLst>
              <a:gd name="T0" fmla="*/ 17641888 w 374"/>
              <a:gd name="T1" fmla="*/ 2147483647 h 1102"/>
              <a:gd name="T2" fmla="*/ 942538438 w 374"/>
              <a:gd name="T3" fmla="*/ 1862396263 h 1102"/>
              <a:gd name="T4" fmla="*/ 929938450 w 374"/>
              <a:gd name="T5" fmla="*/ 0 h 1102"/>
              <a:gd name="T6" fmla="*/ 0 w 374"/>
              <a:gd name="T7" fmla="*/ 914817513 h 1102"/>
              <a:gd name="T8" fmla="*/ 17641888 w 374"/>
              <a:gd name="T9" fmla="*/ 2147483647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 h="1102">
                <a:moveTo>
                  <a:pt x="7" y="1102"/>
                </a:moveTo>
                <a:lnTo>
                  <a:pt x="374" y="739"/>
                </a:lnTo>
                <a:lnTo>
                  <a:pt x="369" y="0"/>
                </a:lnTo>
                <a:lnTo>
                  <a:pt x="0" y="363"/>
                </a:lnTo>
                <a:lnTo>
                  <a:pt x="7" y="1102"/>
                </a:lnTo>
                <a:close/>
              </a:path>
            </a:pathLst>
          </a:custGeom>
          <a:solidFill>
            <a:srgbClr val="76B8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2" name="Freeform 4"/>
          <p:cNvSpPr>
            <a:spLocks/>
          </p:cNvSpPr>
          <p:nvPr/>
        </p:nvSpPr>
        <p:spPr bwMode="auto">
          <a:xfrm>
            <a:off x="3678238" y="2687638"/>
            <a:ext cx="1198562" cy="1184275"/>
          </a:xfrm>
          <a:custGeom>
            <a:avLst/>
            <a:gdLst>
              <a:gd name="T0" fmla="*/ 15120931 w 755"/>
              <a:gd name="T1" fmla="*/ 0 h 746"/>
              <a:gd name="T2" fmla="*/ 0 w 755"/>
              <a:gd name="T3" fmla="*/ 1872476888 h 746"/>
              <a:gd name="T4" fmla="*/ 1902716381 w 755"/>
              <a:gd name="T5" fmla="*/ 1880036563 h 746"/>
              <a:gd name="T6" fmla="*/ 1887595450 w 755"/>
              <a:gd name="T7" fmla="*/ 32762825 h 746"/>
              <a:gd name="T8" fmla="*/ 15120931 w 755"/>
              <a:gd name="T9" fmla="*/ 0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5" h="746">
                <a:moveTo>
                  <a:pt x="6" y="0"/>
                </a:moveTo>
                <a:lnTo>
                  <a:pt x="0" y="743"/>
                </a:lnTo>
                <a:lnTo>
                  <a:pt x="755" y="746"/>
                </a:lnTo>
                <a:lnTo>
                  <a:pt x="749" y="13"/>
                </a:lnTo>
                <a:lnTo>
                  <a:pt x="6" y="0"/>
                </a:lnTo>
                <a:close/>
              </a:path>
            </a:pathLst>
          </a:custGeom>
          <a:solidFill>
            <a:srgbClr val="ADE16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7893" name="Picture 5"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7"/>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Rotational symmetry in 3-D shapes</a:t>
            </a:r>
            <a:endParaRPr lang="en-GB" smtClean="0"/>
          </a:p>
        </p:txBody>
      </p:sp>
      <p:sp>
        <p:nvSpPr>
          <p:cNvPr id="37896" name="Text Box 8"/>
          <p:cNvSpPr txBox="1">
            <a:spLocks noChangeArrowheads="1"/>
          </p:cNvSpPr>
          <p:nvPr/>
        </p:nvSpPr>
        <p:spPr bwMode="auto">
          <a:xfrm>
            <a:off x="323850" y="12684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endParaRPr lang="fr-FR"/>
          </a:p>
        </p:txBody>
      </p:sp>
      <p:sp>
        <p:nvSpPr>
          <p:cNvPr id="37897" name="Text Box 9"/>
          <p:cNvSpPr txBox="1">
            <a:spLocks noChangeArrowheads="1"/>
          </p:cNvSpPr>
          <p:nvPr/>
        </p:nvSpPr>
        <p:spPr bwMode="auto">
          <a:xfrm>
            <a:off x="376238" y="10715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endParaRPr lang="fr-FR"/>
          </a:p>
        </p:txBody>
      </p:sp>
      <p:sp>
        <p:nvSpPr>
          <p:cNvPr id="37898" name="Text Box 10"/>
          <p:cNvSpPr txBox="1">
            <a:spLocks noChangeArrowheads="1"/>
          </p:cNvSpPr>
          <p:nvPr/>
        </p:nvSpPr>
        <p:spPr bwMode="auto">
          <a:xfrm>
            <a:off x="1749425" y="1066800"/>
            <a:ext cx="5643563"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Does a cube have rotational symmetry?</a:t>
            </a:r>
            <a:endParaRPr lang="en-GB"/>
          </a:p>
        </p:txBody>
      </p:sp>
      <p:sp>
        <p:nvSpPr>
          <p:cNvPr id="598027" name="Text Box 11"/>
          <p:cNvSpPr txBox="1">
            <a:spLocks noChangeArrowheads="1"/>
          </p:cNvSpPr>
          <p:nvPr/>
        </p:nvSpPr>
        <p:spPr bwMode="auto">
          <a:xfrm>
            <a:off x="406400" y="4191000"/>
            <a:ext cx="567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line is called an </a:t>
            </a:r>
            <a:r>
              <a:rPr lang="en-US" b="1">
                <a:solidFill>
                  <a:srgbClr val="FF6600"/>
                </a:solidFill>
              </a:rPr>
              <a:t>axis of symmetry</a:t>
            </a:r>
            <a:r>
              <a:rPr lang="en-US"/>
              <a:t>. </a:t>
            </a:r>
            <a:endParaRPr lang="en-GB"/>
          </a:p>
        </p:txBody>
      </p:sp>
      <p:sp>
        <p:nvSpPr>
          <p:cNvPr id="598028" name="Text Box 12"/>
          <p:cNvSpPr txBox="1">
            <a:spLocks noChangeArrowheads="1"/>
          </p:cNvSpPr>
          <p:nvPr/>
        </p:nvSpPr>
        <p:spPr bwMode="auto">
          <a:xfrm>
            <a:off x="1049338" y="5838825"/>
            <a:ext cx="678815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many axes of symmetry does a cube have?</a:t>
            </a:r>
            <a:endParaRPr lang="en-GB"/>
          </a:p>
        </p:txBody>
      </p:sp>
      <p:grpSp>
        <p:nvGrpSpPr>
          <p:cNvPr id="37901" name="Group 13"/>
          <p:cNvGrpSpPr>
            <a:grpSpLocks/>
          </p:cNvGrpSpPr>
          <p:nvPr/>
        </p:nvGrpSpPr>
        <p:grpSpPr bwMode="auto">
          <a:xfrm>
            <a:off x="3687763" y="2105025"/>
            <a:ext cx="1766887" cy="1766888"/>
            <a:chOff x="2199" y="1183"/>
            <a:chExt cx="1361" cy="1361"/>
          </a:xfrm>
        </p:grpSpPr>
        <p:sp>
          <p:nvSpPr>
            <p:cNvPr id="37913" name="Rectangle 14"/>
            <p:cNvSpPr>
              <a:spLocks noChangeArrowheads="1"/>
            </p:cNvSpPr>
            <p:nvPr/>
          </p:nvSpPr>
          <p:spPr bwMode="auto">
            <a:xfrm>
              <a:off x="2199" y="1637"/>
              <a:ext cx="907" cy="90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4" name="Line 15"/>
            <p:cNvSpPr>
              <a:spLocks noChangeShapeType="1"/>
            </p:cNvSpPr>
            <p:nvPr/>
          </p:nvSpPr>
          <p:spPr bwMode="auto">
            <a:xfrm flipV="1">
              <a:off x="2199" y="1183"/>
              <a:ext cx="453" cy="45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5" name="Line 16"/>
            <p:cNvSpPr>
              <a:spLocks noChangeShapeType="1"/>
            </p:cNvSpPr>
            <p:nvPr/>
          </p:nvSpPr>
          <p:spPr bwMode="auto">
            <a:xfrm flipV="1">
              <a:off x="3106" y="2091"/>
              <a:ext cx="454" cy="4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6" name="Line 17"/>
            <p:cNvSpPr>
              <a:spLocks noChangeShapeType="1"/>
            </p:cNvSpPr>
            <p:nvPr/>
          </p:nvSpPr>
          <p:spPr bwMode="auto">
            <a:xfrm flipV="1">
              <a:off x="3106" y="1183"/>
              <a:ext cx="454" cy="45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7" name="Line 18"/>
            <p:cNvSpPr>
              <a:spLocks noChangeShapeType="1"/>
            </p:cNvSpPr>
            <p:nvPr/>
          </p:nvSpPr>
          <p:spPr bwMode="auto">
            <a:xfrm>
              <a:off x="2652" y="1183"/>
              <a:ext cx="9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8" name="Line 19"/>
            <p:cNvSpPr>
              <a:spLocks noChangeShapeType="1"/>
            </p:cNvSpPr>
            <p:nvPr/>
          </p:nvSpPr>
          <p:spPr bwMode="auto">
            <a:xfrm>
              <a:off x="2652" y="1183"/>
              <a:ext cx="0" cy="90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9" name="Line 20"/>
            <p:cNvSpPr>
              <a:spLocks noChangeShapeType="1"/>
            </p:cNvSpPr>
            <p:nvPr/>
          </p:nvSpPr>
          <p:spPr bwMode="auto">
            <a:xfrm flipV="1">
              <a:off x="2199" y="2091"/>
              <a:ext cx="453" cy="45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0" name="Line 21"/>
            <p:cNvSpPr>
              <a:spLocks noChangeShapeType="1"/>
            </p:cNvSpPr>
            <p:nvPr/>
          </p:nvSpPr>
          <p:spPr bwMode="auto">
            <a:xfrm>
              <a:off x="3560" y="1184"/>
              <a:ext cx="0" cy="9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1" name="Line 22"/>
            <p:cNvSpPr>
              <a:spLocks noChangeShapeType="1"/>
            </p:cNvSpPr>
            <p:nvPr/>
          </p:nvSpPr>
          <p:spPr bwMode="auto">
            <a:xfrm>
              <a:off x="2653" y="2091"/>
              <a:ext cx="907"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8043" name="Arc 27"/>
          <p:cNvSpPr>
            <a:spLocks/>
          </p:cNvSpPr>
          <p:nvPr/>
        </p:nvSpPr>
        <p:spPr bwMode="auto">
          <a:xfrm flipH="1" flipV="1">
            <a:off x="4267200" y="2247900"/>
            <a:ext cx="598488" cy="304800"/>
          </a:xfrm>
          <a:custGeom>
            <a:avLst/>
            <a:gdLst>
              <a:gd name="T0" fmla="*/ 0 w 42395"/>
              <a:gd name="T1" fmla="*/ 784444 h 43200"/>
              <a:gd name="T2" fmla="*/ 4101354 w 42395"/>
              <a:gd name="T3" fmla="*/ 2150484 h 43200"/>
              <a:gd name="T4" fmla="*/ 4144199 w 42395"/>
              <a:gd name="T5" fmla="*/ 1075267 h 43200"/>
              <a:gd name="T6" fmla="*/ 0 60000 65536"/>
              <a:gd name="T7" fmla="*/ 0 60000 65536"/>
              <a:gd name="T8" fmla="*/ 0 60000 65536"/>
            </a:gdLst>
            <a:ahLst/>
            <a:cxnLst>
              <a:cxn ang="T6">
                <a:pos x="T0" y="T1"/>
              </a:cxn>
              <a:cxn ang="T7">
                <a:pos x="T2" y="T3"/>
              </a:cxn>
              <a:cxn ang="T8">
                <a:pos x="T4" y="T5"/>
              </a:cxn>
            </a:cxnLst>
            <a:rect l="0" t="0" r="r" b="b"/>
            <a:pathLst>
              <a:path w="42395" h="43200" fill="none" extrusionOk="0">
                <a:moveTo>
                  <a:pt x="0" y="15758"/>
                </a:moveTo>
                <a:cubicBezTo>
                  <a:pt x="2617" y="6439"/>
                  <a:pt x="11115" y="-1"/>
                  <a:pt x="20795" y="0"/>
                </a:cubicBezTo>
                <a:cubicBezTo>
                  <a:pt x="32724" y="0"/>
                  <a:pt x="42395" y="9670"/>
                  <a:pt x="42395" y="21600"/>
                </a:cubicBezTo>
                <a:cubicBezTo>
                  <a:pt x="42395" y="33529"/>
                  <a:pt x="32724" y="43200"/>
                  <a:pt x="20795" y="43200"/>
                </a:cubicBezTo>
                <a:cubicBezTo>
                  <a:pt x="20723" y="43200"/>
                  <a:pt x="20651" y="43199"/>
                  <a:pt x="20580" y="43198"/>
                </a:cubicBezTo>
              </a:path>
              <a:path w="42395" h="43200" stroke="0" extrusionOk="0">
                <a:moveTo>
                  <a:pt x="0" y="15758"/>
                </a:moveTo>
                <a:cubicBezTo>
                  <a:pt x="2617" y="6439"/>
                  <a:pt x="11115" y="-1"/>
                  <a:pt x="20795" y="0"/>
                </a:cubicBezTo>
                <a:cubicBezTo>
                  <a:pt x="32724" y="0"/>
                  <a:pt x="42395" y="9670"/>
                  <a:pt x="42395" y="21600"/>
                </a:cubicBezTo>
                <a:cubicBezTo>
                  <a:pt x="42395" y="33529"/>
                  <a:pt x="32724" y="43200"/>
                  <a:pt x="20795" y="43200"/>
                </a:cubicBezTo>
                <a:cubicBezTo>
                  <a:pt x="20723" y="43200"/>
                  <a:pt x="20651" y="43199"/>
                  <a:pt x="20580" y="43198"/>
                </a:cubicBezTo>
                <a:lnTo>
                  <a:pt x="20795" y="21600"/>
                </a:lnTo>
                <a:lnTo>
                  <a:pt x="0" y="15758"/>
                </a:lnTo>
                <a:close/>
              </a:path>
            </a:pathLst>
          </a:custGeom>
          <a:noFill/>
          <a:ln w="28575">
            <a:solidFill>
              <a:srgbClr val="FF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8044" name="Text Box 28"/>
          <p:cNvSpPr txBox="1">
            <a:spLocks noChangeArrowheads="1"/>
          </p:cNvSpPr>
          <p:nvPr/>
        </p:nvSpPr>
        <p:spPr bwMode="auto">
          <a:xfrm>
            <a:off x="1066800" y="4800600"/>
            <a:ext cx="6781800"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What is the order of rotational symmetry about this axis?</a:t>
            </a:r>
            <a:endParaRPr lang="en-GB"/>
          </a:p>
        </p:txBody>
      </p:sp>
      <p:sp>
        <p:nvSpPr>
          <p:cNvPr id="598045" name="AutoShape 29"/>
          <p:cNvSpPr>
            <a:spLocks noChangeArrowheads="1"/>
          </p:cNvSpPr>
          <p:nvPr/>
        </p:nvSpPr>
        <p:spPr bwMode="auto">
          <a:xfrm>
            <a:off x="5638800" y="1752600"/>
            <a:ext cx="3048000" cy="1371600"/>
          </a:xfrm>
          <a:prstGeom prst="wedgeRoundRectCallout">
            <a:avLst>
              <a:gd name="adj1" fmla="val -43125"/>
              <a:gd name="adj2" fmla="val 74421"/>
              <a:gd name="adj3" fmla="val 16667"/>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t>We can draw a line through the centre of the cube, here. </a:t>
            </a:r>
            <a:endParaRPr lang="en-GB"/>
          </a:p>
        </p:txBody>
      </p:sp>
      <p:grpSp>
        <p:nvGrpSpPr>
          <p:cNvPr id="598048" name="Group 32"/>
          <p:cNvGrpSpPr>
            <a:grpSpLocks/>
          </p:cNvGrpSpPr>
          <p:nvPr/>
        </p:nvGrpSpPr>
        <p:grpSpPr bwMode="auto">
          <a:xfrm>
            <a:off x="4495800" y="1716088"/>
            <a:ext cx="152400" cy="2452687"/>
            <a:chOff x="2832" y="1081"/>
            <a:chExt cx="96" cy="1545"/>
          </a:xfrm>
        </p:grpSpPr>
        <p:sp>
          <p:nvSpPr>
            <p:cNvPr id="37907" name="Oval 30"/>
            <p:cNvSpPr>
              <a:spLocks noChangeArrowheads="1"/>
            </p:cNvSpPr>
            <p:nvPr/>
          </p:nvSpPr>
          <p:spPr bwMode="auto">
            <a:xfrm>
              <a:off x="2832" y="1487"/>
              <a:ext cx="96" cy="48"/>
            </a:xfrm>
            <a:prstGeom prst="ellipse">
              <a:avLst/>
            </a:prstGeom>
            <a:solidFill>
              <a:srgbClr val="76B8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8" name="Oval 31"/>
            <p:cNvSpPr>
              <a:spLocks noChangeArrowheads="1"/>
            </p:cNvSpPr>
            <p:nvPr/>
          </p:nvSpPr>
          <p:spPr bwMode="auto">
            <a:xfrm>
              <a:off x="2832" y="2218"/>
              <a:ext cx="96" cy="48"/>
            </a:xfrm>
            <a:prstGeom prst="ellipse">
              <a:avLst/>
            </a:prstGeom>
            <a:solidFill>
              <a:srgbClr val="76B8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09" name="Group 23"/>
            <p:cNvGrpSpPr>
              <a:grpSpLocks/>
            </p:cNvGrpSpPr>
            <p:nvPr/>
          </p:nvGrpSpPr>
          <p:grpSpPr bwMode="auto">
            <a:xfrm>
              <a:off x="2880" y="1081"/>
              <a:ext cx="0" cy="1545"/>
              <a:chOff x="2880" y="1104"/>
              <a:chExt cx="0" cy="1545"/>
            </a:xfrm>
          </p:grpSpPr>
          <p:sp>
            <p:nvSpPr>
              <p:cNvPr id="37910" name="Line 24"/>
              <p:cNvSpPr>
                <a:spLocks noChangeShapeType="1"/>
              </p:cNvSpPr>
              <p:nvPr/>
            </p:nvSpPr>
            <p:spPr bwMode="auto">
              <a:xfrm>
                <a:off x="2880" y="1104"/>
                <a:ext cx="0" cy="4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1" name="Line 25"/>
              <p:cNvSpPr>
                <a:spLocks noChangeShapeType="1"/>
              </p:cNvSpPr>
              <p:nvPr/>
            </p:nvSpPr>
            <p:spPr bwMode="auto">
              <a:xfrm>
                <a:off x="2880" y="1536"/>
                <a:ext cx="0" cy="924"/>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2" name="Line 26"/>
              <p:cNvSpPr>
                <a:spLocks noChangeShapeType="1"/>
              </p:cNvSpPr>
              <p:nvPr/>
            </p:nvSpPr>
            <p:spPr bwMode="auto">
              <a:xfrm>
                <a:off x="2880" y="2448"/>
                <a:ext cx="0" cy="20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37906" name="Picture 33"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80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598048"/>
                                        </p:tgtEl>
                                        <p:attrNameLst>
                                          <p:attrName>style.visibility</p:attrName>
                                        </p:attrNameLst>
                                      </p:cBhvr>
                                      <p:to>
                                        <p:strVal val="visible"/>
                                      </p:to>
                                    </p:set>
                                    <p:animEffect transition="in" filter="wipe(up)">
                                      <p:cBhvr>
                                        <p:cTn id="11" dur="2000"/>
                                        <p:tgtEl>
                                          <p:spTgt spid="5980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9802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9804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9804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598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7" grpId="0" autoUpdateAnimBg="0"/>
      <p:bldP spid="598028" grpId="0" animBg="1" autoUpdateAnimBg="0"/>
      <p:bldP spid="598043" grpId="0" animBg="1"/>
      <p:bldP spid="598044" grpId="0" animBg="1" autoUpdateAnimBg="0"/>
      <p:bldP spid="59804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5"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7"/>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Rotational symmetry in 3-D shapes</a:t>
            </a:r>
            <a:endParaRPr lang="en-GB" smtClean="0"/>
          </a:p>
        </p:txBody>
      </p:sp>
      <p:grpSp>
        <p:nvGrpSpPr>
          <p:cNvPr id="4102" name="Group 37"/>
          <p:cNvGrpSpPr>
            <a:grpSpLocks/>
          </p:cNvGrpSpPr>
          <p:nvPr/>
        </p:nvGrpSpPr>
        <p:grpSpPr bwMode="auto">
          <a:xfrm>
            <a:off x="7304088" y="115888"/>
            <a:ext cx="576262" cy="576262"/>
            <a:chOff x="4601" y="73"/>
            <a:chExt cx="363" cy="363"/>
          </a:xfrm>
        </p:grpSpPr>
        <p:pic>
          <p:nvPicPr>
            <p:cNvPr id="4104" name="Picture 38"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Oval 39"/>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106" name="Oval 40"/>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4103" name="Picture 42" descr="level_foundation-hig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4098" r:id="rId2" imgW="9142857" imgH="5185068"/>
        </mc:Choice>
        <mc:Fallback>
          <p:control r:id="rId2" imgW="9142857" imgH="5185068">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5"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6"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7"/>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Rotational symmetry in 3-D shapes</a:t>
            </a:r>
            <a:endParaRPr lang="en-GB" smtClean="0"/>
          </a:p>
        </p:txBody>
      </p:sp>
      <p:sp>
        <p:nvSpPr>
          <p:cNvPr id="38917" name="Text Box 8"/>
          <p:cNvSpPr txBox="1">
            <a:spLocks noChangeArrowheads="1"/>
          </p:cNvSpPr>
          <p:nvPr/>
        </p:nvSpPr>
        <p:spPr bwMode="auto">
          <a:xfrm>
            <a:off x="323850" y="12684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endParaRPr lang="fr-FR"/>
          </a:p>
        </p:txBody>
      </p:sp>
      <p:sp>
        <p:nvSpPr>
          <p:cNvPr id="38918" name="Text Box 9"/>
          <p:cNvSpPr txBox="1">
            <a:spLocks noChangeArrowheads="1"/>
          </p:cNvSpPr>
          <p:nvPr/>
        </p:nvSpPr>
        <p:spPr bwMode="auto">
          <a:xfrm>
            <a:off x="376238" y="10715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endParaRPr lang="fr-FR"/>
          </a:p>
        </p:txBody>
      </p:sp>
      <p:sp>
        <p:nvSpPr>
          <p:cNvPr id="38919" name="Text Box 10"/>
          <p:cNvSpPr txBox="1">
            <a:spLocks noChangeArrowheads="1"/>
          </p:cNvSpPr>
          <p:nvPr/>
        </p:nvSpPr>
        <p:spPr bwMode="auto">
          <a:xfrm>
            <a:off x="1749425" y="1066800"/>
            <a:ext cx="5260975"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How many axes of symmetry do each of the following shapes have?</a:t>
            </a:r>
            <a:endParaRPr lang="en-GB"/>
          </a:p>
        </p:txBody>
      </p:sp>
      <p:sp>
        <p:nvSpPr>
          <p:cNvPr id="595996" name="Text Box 28"/>
          <p:cNvSpPr txBox="1">
            <a:spLocks noChangeArrowheads="1"/>
          </p:cNvSpPr>
          <p:nvPr/>
        </p:nvSpPr>
        <p:spPr bwMode="auto">
          <a:xfrm>
            <a:off x="533400" y="5305425"/>
            <a:ext cx="807720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What is the order of rotational symmetry about each axis?</a:t>
            </a:r>
            <a:endParaRPr lang="en-GB"/>
          </a:p>
        </p:txBody>
      </p:sp>
      <p:grpSp>
        <p:nvGrpSpPr>
          <p:cNvPr id="596072" name="Group 104"/>
          <p:cNvGrpSpPr>
            <a:grpSpLocks/>
          </p:cNvGrpSpPr>
          <p:nvPr/>
        </p:nvGrpSpPr>
        <p:grpSpPr bwMode="auto">
          <a:xfrm>
            <a:off x="600075" y="2286000"/>
            <a:ext cx="2443163" cy="2667000"/>
            <a:chOff x="347" y="1440"/>
            <a:chExt cx="1539" cy="1680"/>
          </a:xfrm>
        </p:grpSpPr>
        <p:sp>
          <p:nvSpPr>
            <p:cNvPr id="38952" name="Text Box 31"/>
            <p:cNvSpPr txBox="1">
              <a:spLocks noChangeArrowheads="1"/>
            </p:cNvSpPr>
            <p:nvPr/>
          </p:nvSpPr>
          <p:spPr bwMode="auto">
            <a:xfrm>
              <a:off x="347" y="2688"/>
              <a:ext cx="15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A cuboid</a:t>
              </a:r>
              <a:endParaRPr lang="en-GB"/>
            </a:p>
          </p:txBody>
        </p:sp>
        <p:sp>
          <p:nvSpPr>
            <p:cNvPr id="38953" name="AutoShape 37"/>
            <p:cNvSpPr>
              <a:spLocks noChangeArrowheads="1"/>
            </p:cNvSpPr>
            <p:nvPr/>
          </p:nvSpPr>
          <p:spPr bwMode="auto">
            <a:xfrm>
              <a:off x="385" y="1440"/>
              <a:ext cx="1463" cy="1680"/>
            </a:xfrm>
            <a:prstGeom prst="roundRect">
              <a:avLst>
                <a:gd name="adj" fmla="val 16667"/>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954" name="Group 99"/>
            <p:cNvGrpSpPr>
              <a:grpSpLocks/>
            </p:cNvGrpSpPr>
            <p:nvPr/>
          </p:nvGrpSpPr>
          <p:grpSpPr bwMode="auto">
            <a:xfrm>
              <a:off x="603" y="1710"/>
              <a:ext cx="1027" cy="748"/>
              <a:chOff x="509" y="1710"/>
              <a:chExt cx="1315" cy="748"/>
            </a:xfrm>
          </p:grpSpPr>
          <p:sp>
            <p:nvSpPr>
              <p:cNvPr id="38955" name="Freeform 71"/>
              <p:cNvSpPr>
                <a:spLocks/>
              </p:cNvSpPr>
              <p:nvPr/>
            </p:nvSpPr>
            <p:spPr bwMode="auto">
              <a:xfrm>
                <a:off x="1561" y="1723"/>
                <a:ext cx="263" cy="725"/>
              </a:xfrm>
              <a:custGeom>
                <a:avLst/>
                <a:gdLst>
                  <a:gd name="T0" fmla="*/ 0 w 274"/>
                  <a:gd name="T1" fmla="*/ 697 h 754"/>
                  <a:gd name="T2" fmla="*/ 252 w 274"/>
                  <a:gd name="T3" fmla="*/ 466 h 754"/>
                  <a:gd name="T4" fmla="*/ 248 w 274"/>
                  <a:gd name="T5" fmla="*/ 0 h 754"/>
                  <a:gd name="T6" fmla="*/ 3 w 274"/>
                  <a:gd name="T7" fmla="*/ 229 h 754"/>
                  <a:gd name="T8" fmla="*/ 0 w 274"/>
                  <a:gd name="T9" fmla="*/ 697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4" h="754">
                    <a:moveTo>
                      <a:pt x="0" y="754"/>
                    </a:moveTo>
                    <a:lnTo>
                      <a:pt x="274" y="504"/>
                    </a:lnTo>
                    <a:lnTo>
                      <a:pt x="269" y="0"/>
                    </a:lnTo>
                    <a:lnTo>
                      <a:pt x="3" y="248"/>
                    </a:lnTo>
                    <a:lnTo>
                      <a:pt x="0" y="754"/>
                    </a:lnTo>
                    <a:close/>
                  </a:path>
                </a:pathLst>
              </a:custGeom>
              <a:solidFill>
                <a:srgbClr val="FF6F6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6" name="Freeform 70"/>
              <p:cNvSpPr>
                <a:spLocks/>
              </p:cNvSpPr>
              <p:nvPr/>
            </p:nvSpPr>
            <p:spPr bwMode="auto">
              <a:xfrm>
                <a:off x="509" y="1715"/>
                <a:ext cx="1305" cy="251"/>
              </a:xfrm>
              <a:custGeom>
                <a:avLst/>
                <a:gdLst>
                  <a:gd name="T0" fmla="*/ 17 w 1358"/>
                  <a:gd name="T1" fmla="*/ 217 h 261"/>
                  <a:gd name="T2" fmla="*/ 255 w 1358"/>
                  <a:gd name="T3" fmla="*/ 0 h 261"/>
                  <a:gd name="T4" fmla="*/ 1254 w 1358"/>
                  <a:gd name="T5" fmla="*/ 0 h 261"/>
                  <a:gd name="T6" fmla="*/ 1008 w 1358"/>
                  <a:gd name="T7" fmla="*/ 241 h 261"/>
                  <a:gd name="T8" fmla="*/ 0 w 1358"/>
                  <a:gd name="T9" fmla="*/ 233 h 261"/>
                  <a:gd name="T10" fmla="*/ 17 w 1358"/>
                  <a:gd name="T11" fmla="*/ 217 h 2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8" h="261">
                    <a:moveTo>
                      <a:pt x="19" y="235"/>
                    </a:moveTo>
                    <a:lnTo>
                      <a:pt x="276" y="0"/>
                    </a:lnTo>
                    <a:lnTo>
                      <a:pt x="1358" y="0"/>
                    </a:lnTo>
                    <a:lnTo>
                      <a:pt x="1092" y="261"/>
                    </a:lnTo>
                    <a:lnTo>
                      <a:pt x="0" y="252"/>
                    </a:lnTo>
                    <a:lnTo>
                      <a:pt x="19" y="235"/>
                    </a:lnTo>
                    <a:close/>
                  </a:path>
                </a:pathLst>
              </a:custGeom>
              <a:solidFill>
                <a:srgbClr val="FFAFA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7" name="Freeform 59"/>
              <p:cNvSpPr>
                <a:spLocks/>
              </p:cNvSpPr>
              <p:nvPr/>
            </p:nvSpPr>
            <p:spPr bwMode="auto">
              <a:xfrm>
                <a:off x="516" y="1710"/>
                <a:ext cx="1298" cy="736"/>
              </a:xfrm>
              <a:custGeom>
                <a:avLst/>
                <a:gdLst>
                  <a:gd name="T0" fmla="*/ 0 w 1351"/>
                  <a:gd name="T1" fmla="*/ 664 h 814"/>
                  <a:gd name="T2" fmla="*/ 0 w 1351"/>
                  <a:gd name="T3" fmla="*/ 224 h 814"/>
                  <a:gd name="T4" fmla="*/ 248 w 1351"/>
                  <a:gd name="T5" fmla="*/ 0 h 814"/>
                  <a:gd name="T6" fmla="*/ 1247 w 1351"/>
                  <a:gd name="T7" fmla="*/ 0 h 814"/>
                  <a:gd name="T8" fmla="*/ 1247 w 1351"/>
                  <a:gd name="T9" fmla="*/ 441 h 814"/>
                  <a:gd name="T10" fmla="*/ 1001 w 1351"/>
                  <a:gd name="T11" fmla="*/ 665 h 814"/>
                  <a:gd name="T12" fmla="*/ 0 w 1351"/>
                  <a:gd name="T13" fmla="*/ 664 h 8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1" h="814">
                    <a:moveTo>
                      <a:pt x="0" y="812"/>
                    </a:moveTo>
                    <a:lnTo>
                      <a:pt x="0" y="274"/>
                    </a:lnTo>
                    <a:lnTo>
                      <a:pt x="269" y="0"/>
                    </a:lnTo>
                    <a:lnTo>
                      <a:pt x="1351" y="0"/>
                    </a:lnTo>
                    <a:lnTo>
                      <a:pt x="1351" y="540"/>
                    </a:lnTo>
                    <a:lnTo>
                      <a:pt x="1085" y="814"/>
                    </a:lnTo>
                    <a:lnTo>
                      <a:pt x="0" y="812"/>
                    </a:lnTo>
                    <a:close/>
                  </a:path>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flat" cmpd="sng">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8" name="Freeform 60"/>
              <p:cNvSpPr>
                <a:spLocks/>
              </p:cNvSpPr>
              <p:nvPr/>
            </p:nvSpPr>
            <p:spPr bwMode="auto">
              <a:xfrm>
                <a:off x="509" y="1959"/>
                <a:ext cx="1054" cy="499"/>
              </a:xfrm>
              <a:custGeom>
                <a:avLst/>
                <a:gdLst>
                  <a:gd name="T0" fmla="*/ 0 w 1097"/>
                  <a:gd name="T1" fmla="*/ 475 h 519"/>
                  <a:gd name="T2" fmla="*/ 1013 w 1097"/>
                  <a:gd name="T3" fmla="*/ 480 h 519"/>
                  <a:gd name="T4" fmla="*/ 1010 w 1097"/>
                  <a:gd name="T5" fmla="*/ 3 h 519"/>
                  <a:gd name="T6" fmla="*/ 0 w 1097"/>
                  <a:gd name="T7" fmla="*/ 0 h 519"/>
                  <a:gd name="T8" fmla="*/ 0 w 1097"/>
                  <a:gd name="T9" fmla="*/ 475 h 5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7" h="519">
                    <a:moveTo>
                      <a:pt x="0" y="514"/>
                    </a:moveTo>
                    <a:lnTo>
                      <a:pt x="1097" y="519"/>
                    </a:lnTo>
                    <a:lnTo>
                      <a:pt x="1094" y="3"/>
                    </a:lnTo>
                    <a:lnTo>
                      <a:pt x="0" y="0"/>
                    </a:lnTo>
                    <a:lnTo>
                      <a:pt x="0" y="514"/>
                    </a:lnTo>
                    <a:close/>
                  </a:path>
                </a:pathLst>
              </a:custGeom>
              <a:solidFill>
                <a:srgbClr val="FF8B8B"/>
              </a:solidFill>
              <a:ln>
                <a:noFill/>
              </a:ln>
              <a:effectLst/>
              <a:extLst>
                <a:ext uri="{91240B29-F687-4F45-9708-019B960494DF}">
                  <a14:hiddenLine xmlns:a14="http://schemas.microsoft.com/office/drawing/2010/main" w="285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9" name="Rectangle 61"/>
              <p:cNvSpPr>
                <a:spLocks noChangeArrowheads="1"/>
              </p:cNvSpPr>
              <p:nvPr/>
            </p:nvSpPr>
            <p:spPr bwMode="auto">
              <a:xfrm>
                <a:off x="512" y="1961"/>
                <a:ext cx="1046" cy="49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60" name="Line 62"/>
              <p:cNvSpPr>
                <a:spLocks noChangeShapeType="1"/>
              </p:cNvSpPr>
              <p:nvPr/>
            </p:nvSpPr>
            <p:spPr bwMode="auto">
              <a:xfrm flipV="1">
                <a:off x="512" y="1715"/>
                <a:ext cx="261" cy="24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1" name="Line 63"/>
              <p:cNvSpPr>
                <a:spLocks noChangeShapeType="1"/>
              </p:cNvSpPr>
              <p:nvPr/>
            </p:nvSpPr>
            <p:spPr bwMode="auto">
              <a:xfrm flipV="1">
                <a:off x="1558" y="1715"/>
                <a:ext cx="261" cy="24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2" name="Line 64"/>
              <p:cNvSpPr>
                <a:spLocks noChangeShapeType="1"/>
              </p:cNvSpPr>
              <p:nvPr/>
            </p:nvSpPr>
            <p:spPr bwMode="auto">
              <a:xfrm flipV="1">
                <a:off x="1558" y="2208"/>
                <a:ext cx="261" cy="24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3" name="Line 65"/>
              <p:cNvSpPr>
                <a:spLocks noChangeShapeType="1"/>
              </p:cNvSpPr>
              <p:nvPr/>
            </p:nvSpPr>
            <p:spPr bwMode="auto">
              <a:xfrm>
                <a:off x="773" y="1715"/>
                <a:ext cx="104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4" name="Line 66"/>
              <p:cNvSpPr>
                <a:spLocks noChangeShapeType="1"/>
              </p:cNvSpPr>
              <p:nvPr/>
            </p:nvSpPr>
            <p:spPr bwMode="auto">
              <a:xfrm>
                <a:off x="1819" y="1715"/>
                <a:ext cx="0" cy="49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5" name="Line 67"/>
              <p:cNvSpPr>
                <a:spLocks noChangeShapeType="1"/>
              </p:cNvSpPr>
              <p:nvPr/>
            </p:nvSpPr>
            <p:spPr bwMode="auto">
              <a:xfrm>
                <a:off x="773" y="2208"/>
                <a:ext cx="1046"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6" name="Line 68"/>
              <p:cNvSpPr>
                <a:spLocks noChangeShapeType="1"/>
              </p:cNvSpPr>
              <p:nvPr/>
            </p:nvSpPr>
            <p:spPr bwMode="auto">
              <a:xfrm flipH="1">
                <a:off x="512" y="2208"/>
                <a:ext cx="261" cy="24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67" name="Line 69"/>
              <p:cNvSpPr>
                <a:spLocks noChangeShapeType="1"/>
              </p:cNvSpPr>
              <p:nvPr/>
            </p:nvSpPr>
            <p:spPr bwMode="auto">
              <a:xfrm>
                <a:off x="773" y="1715"/>
                <a:ext cx="0" cy="493"/>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596071" name="Group 103"/>
          <p:cNvGrpSpPr>
            <a:grpSpLocks/>
          </p:cNvGrpSpPr>
          <p:nvPr/>
        </p:nvGrpSpPr>
        <p:grpSpPr bwMode="auto">
          <a:xfrm>
            <a:off x="3468688" y="2286000"/>
            <a:ext cx="2327275" cy="2667000"/>
            <a:chOff x="2263" y="1440"/>
            <a:chExt cx="1466" cy="1680"/>
          </a:xfrm>
        </p:grpSpPr>
        <p:sp>
          <p:nvSpPr>
            <p:cNvPr id="38945" name="Text Box 39"/>
            <p:cNvSpPr txBox="1">
              <a:spLocks noChangeArrowheads="1"/>
            </p:cNvSpPr>
            <p:nvPr/>
          </p:nvSpPr>
          <p:spPr bwMode="auto">
            <a:xfrm>
              <a:off x="2263" y="2688"/>
              <a:ext cx="14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A tetrahedron</a:t>
              </a:r>
              <a:endParaRPr lang="en-GB"/>
            </a:p>
          </p:txBody>
        </p:sp>
        <p:grpSp>
          <p:nvGrpSpPr>
            <p:cNvPr id="38946" name="Group 98"/>
            <p:cNvGrpSpPr>
              <a:grpSpLocks/>
            </p:cNvGrpSpPr>
            <p:nvPr/>
          </p:nvGrpSpPr>
          <p:grpSpPr bwMode="auto">
            <a:xfrm>
              <a:off x="2499" y="1680"/>
              <a:ext cx="993" cy="896"/>
              <a:chOff x="2513" y="1680"/>
              <a:chExt cx="993" cy="896"/>
            </a:xfrm>
          </p:grpSpPr>
          <p:grpSp>
            <p:nvGrpSpPr>
              <p:cNvPr id="38948" name="Group 73"/>
              <p:cNvGrpSpPr>
                <a:grpSpLocks/>
              </p:cNvGrpSpPr>
              <p:nvPr/>
            </p:nvGrpSpPr>
            <p:grpSpPr bwMode="auto">
              <a:xfrm>
                <a:off x="2513" y="1680"/>
                <a:ext cx="993" cy="896"/>
                <a:chOff x="2460" y="1680"/>
                <a:chExt cx="1090" cy="725"/>
              </a:xfrm>
            </p:grpSpPr>
            <p:sp>
              <p:nvSpPr>
                <p:cNvPr id="38950" name="Freeform 42"/>
                <p:cNvSpPr>
                  <a:spLocks/>
                </p:cNvSpPr>
                <p:nvPr/>
              </p:nvSpPr>
              <p:spPr bwMode="auto">
                <a:xfrm>
                  <a:off x="2460" y="1680"/>
                  <a:ext cx="545" cy="725"/>
                </a:xfrm>
                <a:custGeom>
                  <a:avLst/>
                  <a:gdLst>
                    <a:gd name="T0" fmla="*/ 0 w 545"/>
                    <a:gd name="T1" fmla="*/ 544 h 725"/>
                    <a:gd name="T2" fmla="*/ 545 w 545"/>
                    <a:gd name="T3" fmla="*/ 725 h 725"/>
                    <a:gd name="T4" fmla="*/ 545 w 545"/>
                    <a:gd name="T5" fmla="*/ 0 h 725"/>
                    <a:gd name="T6" fmla="*/ 0 w 545"/>
                    <a:gd name="T7" fmla="*/ 544 h 7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5" h="725">
                      <a:moveTo>
                        <a:pt x="0" y="544"/>
                      </a:moveTo>
                      <a:lnTo>
                        <a:pt x="545" y="725"/>
                      </a:lnTo>
                      <a:lnTo>
                        <a:pt x="545" y="0"/>
                      </a:lnTo>
                      <a:lnTo>
                        <a:pt x="0" y="544"/>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51" name="Freeform 43"/>
                <p:cNvSpPr>
                  <a:spLocks/>
                </p:cNvSpPr>
                <p:nvPr/>
              </p:nvSpPr>
              <p:spPr bwMode="auto">
                <a:xfrm flipH="1">
                  <a:off x="3005" y="1680"/>
                  <a:ext cx="545" cy="725"/>
                </a:xfrm>
                <a:custGeom>
                  <a:avLst/>
                  <a:gdLst>
                    <a:gd name="T0" fmla="*/ 0 w 545"/>
                    <a:gd name="T1" fmla="*/ 544 h 725"/>
                    <a:gd name="T2" fmla="*/ 545 w 545"/>
                    <a:gd name="T3" fmla="*/ 725 h 725"/>
                    <a:gd name="T4" fmla="*/ 545 w 545"/>
                    <a:gd name="T5" fmla="*/ 0 h 725"/>
                    <a:gd name="T6" fmla="*/ 0 w 545"/>
                    <a:gd name="T7" fmla="*/ 544 h 7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5" h="725">
                      <a:moveTo>
                        <a:pt x="0" y="544"/>
                      </a:moveTo>
                      <a:lnTo>
                        <a:pt x="545" y="725"/>
                      </a:lnTo>
                      <a:lnTo>
                        <a:pt x="545" y="0"/>
                      </a:lnTo>
                      <a:lnTo>
                        <a:pt x="0" y="544"/>
                      </a:lnTo>
                      <a:close/>
                    </a:path>
                  </a:pathLst>
                </a:custGeom>
                <a:solidFill>
                  <a:srgbClr val="28AED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949" name="Line 75"/>
              <p:cNvSpPr>
                <a:spLocks noChangeShapeType="1"/>
              </p:cNvSpPr>
              <p:nvPr/>
            </p:nvSpPr>
            <p:spPr bwMode="auto">
              <a:xfrm>
                <a:off x="2515" y="2352"/>
                <a:ext cx="989"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947" name="AutoShape 100"/>
            <p:cNvSpPr>
              <a:spLocks noChangeArrowheads="1"/>
            </p:cNvSpPr>
            <p:nvPr/>
          </p:nvSpPr>
          <p:spPr bwMode="auto">
            <a:xfrm>
              <a:off x="2264" y="1440"/>
              <a:ext cx="1463" cy="1680"/>
            </a:xfrm>
            <a:prstGeom prst="roundRect">
              <a:avLst>
                <a:gd name="adj" fmla="val 16667"/>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96070" name="Group 102"/>
          <p:cNvGrpSpPr>
            <a:grpSpLocks/>
          </p:cNvGrpSpPr>
          <p:nvPr/>
        </p:nvGrpSpPr>
        <p:grpSpPr bwMode="auto">
          <a:xfrm>
            <a:off x="6221413" y="2286000"/>
            <a:ext cx="2322512" cy="2667000"/>
            <a:chOff x="3913" y="1440"/>
            <a:chExt cx="1463" cy="1680"/>
          </a:xfrm>
        </p:grpSpPr>
        <p:sp>
          <p:nvSpPr>
            <p:cNvPr id="38925" name="Text Box 49"/>
            <p:cNvSpPr txBox="1">
              <a:spLocks noChangeArrowheads="1"/>
            </p:cNvSpPr>
            <p:nvPr/>
          </p:nvSpPr>
          <p:spPr bwMode="auto">
            <a:xfrm>
              <a:off x="4057" y="2544"/>
              <a:ext cx="11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An octahedron</a:t>
              </a:r>
              <a:endParaRPr lang="en-GB"/>
            </a:p>
          </p:txBody>
        </p:sp>
        <p:grpSp>
          <p:nvGrpSpPr>
            <p:cNvPr id="38926" name="Group 80"/>
            <p:cNvGrpSpPr>
              <a:grpSpLocks/>
            </p:cNvGrpSpPr>
            <p:nvPr/>
          </p:nvGrpSpPr>
          <p:grpSpPr bwMode="auto">
            <a:xfrm>
              <a:off x="4199" y="1536"/>
              <a:ext cx="892" cy="960"/>
              <a:chOff x="863" y="1383"/>
              <a:chExt cx="769" cy="828"/>
            </a:xfrm>
          </p:grpSpPr>
          <p:sp>
            <p:nvSpPr>
              <p:cNvPr id="38928" name="Freeform 81"/>
              <p:cNvSpPr>
                <a:spLocks/>
              </p:cNvSpPr>
              <p:nvPr/>
            </p:nvSpPr>
            <p:spPr bwMode="auto">
              <a:xfrm>
                <a:off x="1248" y="1747"/>
                <a:ext cx="352" cy="461"/>
              </a:xfrm>
              <a:custGeom>
                <a:avLst/>
                <a:gdLst>
                  <a:gd name="T0" fmla="*/ 144 w 352"/>
                  <a:gd name="T1" fmla="*/ 125 h 461"/>
                  <a:gd name="T2" fmla="*/ 352 w 352"/>
                  <a:gd name="T3" fmla="*/ 0 h 461"/>
                  <a:gd name="T4" fmla="*/ 0 w 352"/>
                  <a:gd name="T5" fmla="*/ 461 h 461"/>
                  <a:gd name="T6" fmla="*/ 144 w 352"/>
                  <a:gd name="T7" fmla="*/ 125 h 4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2" h="461">
                    <a:moveTo>
                      <a:pt x="144" y="125"/>
                    </a:moveTo>
                    <a:lnTo>
                      <a:pt x="352" y="0"/>
                    </a:lnTo>
                    <a:lnTo>
                      <a:pt x="0" y="461"/>
                    </a:lnTo>
                    <a:lnTo>
                      <a:pt x="144" y="125"/>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9" name="Freeform 82"/>
              <p:cNvSpPr>
                <a:spLocks/>
              </p:cNvSpPr>
              <p:nvPr/>
            </p:nvSpPr>
            <p:spPr bwMode="auto">
              <a:xfrm>
                <a:off x="864" y="1872"/>
                <a:ext cx="528" cy="336"/>
              </a:xfrm>
              <a:custGeom>
                <a:avLst/>
                <a:gdLst>
                  <a:gd name="T0" fmla="*/ 0 w 528"/>
                  <a:gd name="T1" fmla="*/ 0 h 336"/>
                  <a:gd name="T2" fmla="*/ 528 w 528"/>
                  <a:gd name="T3" fmla="*/ 0 h 336"/>
                  <a:gd name="T4" fmla="*/ 384 w 528"/>
                  <a:gd name="T5" fmla="*/ 336 h 336"/>
                  <a:gd name="T6" fmla="*/ 0 w 528"/>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8" h="336">
                    <a:moveTo>
                      <a:pt x="0" y="0"/>
                    </a:moveTo>
                    <a:lnTo>
                      <a:pt x="528" y="0"/>
                    </a:lnTo>
                    <a:lnTo>
                      <a:pt x="384" y="336"/>
                    </a:lnTo>
                    <a:lnTo>
                      <a:pt x="0" y="0"/>
                    </a:lnTo>
                    <a:close/>
                  </a:path>
                </a:pathLst>
              </a:custGeom>
              <a:solidFill>
                <a:srgbClr val="BA97D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0" name="Freeform 83"/>
              <p:cNvSpPr>
                <a:spLocks/>
              </p:cNvSpPr>
              <p:nvPr/>
            </p:nvSpPr>
            <p:spPr bwMode="auto">
              <a:xfrm>
                <a:off x="1253" y="1397"/>
                <a:ext cx="366" cy="475"/>
              </a:xfrm>
              <a:custGeom>
                <a:avLst/>
                <a:gdLst>
                  <a:gd name="T0" fmla="*/ 139 w 366"/>
                  <a:gd name="T1" fmla="*/ 475 h 475"/>
                  <a:gd name="T2" fmla="*/ 366 w 366"/>
                  <a:gd name="T3" fmla="*/ 332 h 475"/>
                  <a:gd name="T4" fmla="*/ 0 w 366"/>
                  <a:gd name="T5" fmla="*/ 0 h 475"/>
                  <a:gd name="T6" fmla="*/ 139 w 366"/>
                  <a:gd name="T7" fmla="*/ 475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6" h="475">
                    <a:moveTo>
                      <a:pt x="139" y="475"/>
                    </a:moveTo>
                    <a:lnTo>
                      <a:pt x="366" y="332"/>
                    </a:lnTo>
                    <a:lnTo>
                      <a:pt x="0" y="0"/>
                    </a:lnTo>
                    <a:lnTo>
                      <a:pt x="139" y="475"/>
                    </a:lnTo>
                    <a:close/>
                  </a:path>
                </a:pathLst>
              </a:custGeom>
              <a:solidFill>
                <a:srgbClr val="D0B8E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1" name="Freeform 84"/>
              <p:cNvSpPr>
                <a:spLocks/>
              </p:cNvSpPr>
              <p:nvPr/>
            </p:nvSpPr>
            <p:spPr bwMode="auto">
              <a:xfrm>
                <a:off x="864" y="1392"/>
                <a:ext cx="528" cy="480"/>
              </a:xfrm>
              <a:custGeom>
                <a:avLst/>
                <a:gdLst>
                  <a:gd name="T0" fmla="*/ 0 w 528"/>
                  <a:gd name="T1" fmla="*/ 480 h 480"/>
                  <a:gd name="T2" fmla="*/ 528 w 528"/>
                  <a:gd name="T3" fmla="*/ 480 h 480"/>
                  <a:gd name="T4" fmla="*/ 384 w 528"/>
                  <a:gd name="T5" fmla="*/ 0 h 480"/>
                  <a:gd name="T6" fmla="*/ 0 w 528"/>
                  <a:gd name="T7" fmla="*/ 48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8" h="480">
                    <a:moveTo>
                      <a:pt x="0" y="480"/>
                    </a:moveTo>
                    <a:lnTo>
                      <a:pt x="528" y="480"/>
                    </a:lnTo>
                    <a:lnTo>
                      <a:pt x="384" y="0"/>
                    </a:lnTo>
                    <a:lnTo>
                      <a:pt x="0" y="480"/>
                    </a:lnTo>
                    <a:close/>
                  </a:path>
                </a:pathLst>
              </a:custGeom>
              <a:solidFill>
                <a:srgbClr val="E8DC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8932" name="Group 85"/>
              <p:cNvGrpSpPr>
                <a:grpSpLocks/>
              </p:cNvGrpSpPr>
              <p:nvPr/>
            </p:nvGrpSpPr>
            <p:grpSpPr bwMode="auto">
              <a:xfrm>
                <a:off x="864" y="1725"/>
                <a:ext cx="768" cy="151"/>
                <a:chOff x="864" y="1769"/>
                <a:chExt cx="768" cy="151"/>
              </a:xfrm>
            </p:grpSpPr>
            <p:sp>
              <p:nvSpPr>
                <p:cNvPr id="38941" name="Line 86"/>
                <p:cNvSpPr>
                  <a:spLocks noChangeShapeType="1"/>
                </p:cNvSpPr>
                <p:nvPr/>
              </p:nvSpPr>
              <p:spPr bwMode="auto">
                <a:xfrm>
                  <a:off x="864" y="1920"/>
                  <a:ext cx="5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2" name="Line 87"/>
                <p:cNvSpPr>
                  <a:spLocks noChangeShapeType="1"/>
                </p:cNvSpPr>
                <p:nvPr/>
              </p:nvSpPr>
              <p:spPr bwMode="auto">
                <a:xfrm flipV="1">
                  <a:off x="1379" y="1776"/>
                  <a:ext cx="24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3" name="Line 88"/>
                <p:cNvSpPr>
                  <a:spLocks noChangeShapeType="1"/>
                </p:cNvSpPr>
                <p:nvPr/>
              </p:nvSpPr>
              <p:spPr bwMode="auto">
                <a:xfrm flipV="1">
                  <a:off x="864" y="1776"/>
                  <a:ext cx="240" cy="144"/>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4" name="Line 89"/>
                <p:cNvSpPr>
                  <a:spLocks noChangeShapeType="1"/>
                </p:cNvSpPr>
                <p:nvPr/>
              </p:nvSpPr>
              <p:spPr bwMode="auto">
                <a:xfrm>
                  <a:off x="1104" y="1769"/>
                  <a:ext cx="52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933" name="Line 90"/>
              <p:cNvSpPr>
                <a:spLocks noChangeShapeType="1"/>
              </p:cNvSpPr>
              <p:nvPr/>
            </p:nvSpPr>
            <p:spPr bwMode="auto">
              <a:xfrm>
                <a:off x="864" y="1872"/>
                <a:ext cx="384"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4" name="Line 91"/>
              <p:cNvSpPr>
                <a:spLocks noChangeShapeType="1"/>
              </p:cNvSpPr>
              <p:nvPr/>
            </p:nvSpPr>
            <p:spPr bwMode="auto">
              <a:xfrm>
                <a:off x="1104" y="1728"/>
                <a:ext cx="144" cy="48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5" name="Line 92"/>
              <p:cNvSpPr>
                <a:spLocks noChangeShapeType="1"/>
              </p:cNvSpPr>
              <p:nvPr/>
            </p:nvSpPr>
            <p:spPr bwMode="auto">
              <a:xfrm flipH="1">
                <a:off x="1248" y="1872"/>
                <a:ext cx="139"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6" name="Line 93"/>
              <p:cNvSpPr>
                <a:spLocks noChangeShapeType="1"/>
              </p:cNvSpPr>
              <p:nvPr/>
            </p:nvSpPr>
            <p:spPr bwMode="auto">
              <a:xfrm flipH="1">
                <a:off x="1249" y="1729"/>
                <a:ext cx="370" cy="4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7" name="Line 94"/>
              <p:cNvSpPr>
                <a:spLocks noChangeShapeType="1"/>
              </p:cNvSpPr>
              <p:nvPr/>
            </p:nvSpPr>
            <p:spPr bwMode="auto">
              <a:xfrm flipV="1">
                <a:off x="863" y="1389"/>
                <a:ext cx="379" cy="4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8" name="Line 95"/>
              <p:cNvSpPr>
                <a:spLocks noChangeShapeType="1"/>
              </p:cNvSpPr>
              <p:nvPr/>
            </p:nvSpPr>
            <p:spPr bwMode="auto">
              <a:xfrm flipV="1">
                <a:off x="1109" y="1387"/>
                <a:ext cx="137" cy="343"/>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9" name="Line 96"/>
              <p:cNvSpPr>
                <a:spLocks noChangeShapeType="1"/>
              </p:cNvSpPr>
              <p:nvPr/>
            </p:nvSpPr>
            <p:spPr bwMode="auto">
              <a:xfrm flipH="1" flipV="1">
                <a:off x="1243" y="1383"/>
                <a:ext cx="144" cy="4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0" name="Line 97"/>
              <p:cNvSpPr>
                <a:spLocks noChangeShapeType="1"/>
              </p:cNvSpPr>
              <p:nvPr/>
            </p:nvSpPr>
            <p:spPr bwMode="auto">
              <a:xfrm flipH="1" flipV="1">
                <a:off x="1248" y="1391"/>
                <a:ext cx="369" cy="33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927" name="AutoShape 101"/>
            <p:cNvSpPr>
              <a:spLocks noChangeArrowheads="1"/>
            </p:cNvSpPr>
            <p:nvPr/>
          </p:nvSpPr>
          <p:spPr bwMode="auto">
            <a:xfrm>
              <a:off x="3913" y="1440"/>
              <a:ext cx="1463" cy="1680"/>
            </a:xfrm>
            <a:prstGeom prst="roundRect">
              <a:avLst>
                <a:gd name="adj" fmla="val 16667"/>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8924" name="Picture 106"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60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960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960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5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9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Symmetry</a:t>
            </a:r>
            <a:r>
              <a:rPr lang="en-GB" smtClean="0">
                <a:solidFill>
                  <a:srgbClr val="5B0091"/>
                </a:solidFill>
              </a:rPr>
              <a:t> in 3-D shapes</a:t>
            </a:r>
            <a:endParaRPr lang="en-GB" smtClean="0"/>
          </a:p>
        </p:txBody>
      </p:sp>
      <p:grpSp>
        <p:nvGrpSpPr>
          <p:cNvPr id="5124" name="Group 5"/>
          <p:cNvGrpSpPr>
            <a:grpSpLocks/>
          </p:cNvGrpSpPr>
          <p:nvPr/>
        </p:nvGrpSpPr>
        <p:grpSpPr bwMode="auto">
          <a:xfrm>
            <a:off x="7304088" y="115888"/>
            <a:ext cx="576262" cy="576262"/>
            <a:chOff x="4601" y="73"/>
            <a:chExt cx="363" cy="363"/>
          </a:xfrm>
        </p:grpSpPr>
        <p:pic>
          <p:nvPicPr>
            <p:cNvPr id="5128" name="Picture 6" descr="flas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Oval 7"/>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130" name="Oval 8"/>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5125" name="Picture 14" descr="right_button">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5" descr="left_button">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6" descr="level_foundation-hig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5122" r:id="rId2" imgW="7559905" imgH="5760381"/>
        </mc:Choice>
        <mc:Fallback>
          <p:control r:id="rId2" imgW="7559905" imgH="5760381">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973138" y="908050"/>
                  <a:ext cx="7559675" cy="57610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54"/>
          <p:cNvSpPr>
            <a:spLocks noChangeArrowheads="1"/>
          </p:cNvSpPr>
          <p:nvPr/>
        </p:nvSpPr>
        <p:spPr bwMode="auto">
          <a:xfrm>
            <a:off x="250825" y="26828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39939" name="Rectangle 55"/>
          <p:cNvSpPr>
            <a:spLocks noChangeArrowheads="1"/>
          </p:cNvSpPr>
          <p:nvPr/>
        </p:nvSpPr>
        <p:spPr bwMode="auto">
          <a:xfrm>
            <a:off x="250825" y="33940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39940" name="Rectangle 56"/>
          <p:cNvSpPr>
            <a:spLocks noChangeArrowheads="1"/>
          </p:cNvSpPr>
          <p:nvPr/>
        </p:nvSpPr>
        <p:spPr bwMode="auto">
          <a:xfrm>
            <a:off x="250825" y="48164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39941" name="Rectangle 57"/>
          <p:cNvSpPr>
            <a:spLocks noChangeArrowheads="1"/>
          </p:cNvSpPr>
          <p:nvPr/>
        </p:nvSpPr>
        <p:spPr bwMode="auto">
          <a:xfrm>
            <a:off x="250825" y="19716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39942" name="Rectangle 58"/>
          <p:cNvSpPr>
            <a:spLocks noChangeArrowheads="1"/>
          </p:cNvSpPr>
          <p:nvPr/>
        </p:nvSpPr>
        <p:spPr bwMode="auto">
          <a:xfrm>
            <a:off x="250825" y="41052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39943" name="Rectangle 59"/>
          <p:cNvSpPr>
            <a:spLocks noChangeArrowheads="1"/>
          </p:cNvSpPr>
          <p:nvPr/>
        </p:nvSpPr>
        <p:spPr bwMode="auto">
          <a:xfrm>
            <a:off x="250825" y="5529263"/>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39944" name="AutoShape 2"/>
          <p:cNvSpPr>
            <a:spLocks noGrp="1" noChangeArrowheads="1"/>
          </p:cNvSpPr>
          <p:nvPr>
            <p:ph type="subTitle" idx="1"/>
          </p:nvPr>
        </p:nvSpPr>
        <p:spPr bwMode="auto">
          <a:xfrm>
            <a:off x="685800" y="2649538"/>
            <a:ext cx="2590800" cy="525462"/>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S6.2 </a:t>
            </a:r>
            <a:r>
              <a:rPr lang="en-US" sz="2400" b="1" smtClean="0">
                <a:solidFill>
                  <a:srgbClr val="FFFFFF"/>
                </a:solidFill>
              </a:rPr>
              <a:t>Reflection</a:t>
            </a:r>
            <a:endParaRPr lang="en-GB" sz="2400" b="1" smtClean="0">
              <a:solidFill>
                <a:srgbClr val="FFFFFF"/>
              </a:solidFill>
            </a:endParaRPr>
          </a:p>
        </p:txBody>
      </p:sp>
      <p:pic>
        <p:nvPicPr>
          <p:cNvPr id="39945" name="Picture 1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3"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Rectangle 19"/>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39948" name="AutoShape 41"/>
          <p:cNvSpPr>
            <a:spLocks noChangeArrowheads="1"/>
          </p:cNvSpPr>
          <p:nvPr/>
        </p:nvSpPr>
        <p:spPr bwMode="auto">
          <a:xfrm>
            <a:off x="685800" y="3360738"/>
            <a:ext cx="230187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S6.3 </a:t>
            </a:r>
            <a:r>
              <a:rPr lang="en-US" b="1">
                <a:solidFill>
                  <a:srgbClr val="33CC33"/>
                </a:solidFill>
              </a:rPr>
              <a:t>Rotation</a:t>
            </a:r>
            <a:endParaRPr lang="en-GB" sz="3200">
              <a:solidFill>
                <a:srgbClr val="33CC33"/>
              </a:solidFill>
            </a:endParaRPr>
          </a:p>
        </p:txBody>
      </p:sp>
      <p:sp>
        <p:nvSpPr>
          <p:cNvPr id="39949" name="AutoShape 42"/>
          <p:cNvSpPr>
            <a:spLocks noChangeArrowheads="1"/>
          </p:cNvSpPr>
          <p:nvPr/>
        </p:nvSpPr>
        <p:spPr bwMode="auto">
          <a:xfrm>
            <a:off x="685800" y="4071938"/>
            <a:ext cx="273367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S6.4 Translation</a:t>
            </a:r>
          </a:p>
        </p:txBody>
      </p:sp>
      <p:sp>
        <p:nvSpPr>
          <p:cNvPr id="39950" name="AutoShape 43"/>
          <p:cNvSpPr>
            <a:spLocks noChangeArrowheads="1"/>
          </p:cNvSpPr>
          <p:nvPr/>
        </p:nvSpPr>
        <p:spPr bwMode="auto">
          <a:xfrm>
            <a:off x="685800" y="4783138"/>
            <a:ext cx="294957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S6.5 Enlargement</a:t>
            </a:r>
          </a:p>
        </p:txBody>
      </p:sp>
      <p:sp>
        <p:nvSpPr>
          <p:cNvPr id="39951" name="AutoShape 45"/>
          <p:cNvSpPr>
            <a:spLocks noChangeArrowheads="1"/>
          </p:cNvSpPr>
          <p:nvPr/>
        </p:nvSpPr>
        <p:spPr bwMode="auto">
          <a:xfrm>
            <a:off x="304800" y="1033463"/>
            <a:ext cx="40513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S6 Transformations</a:t>
            </a:r>
            <a:endParaRPr lang="en-GB" sz="3000">
              <a:solidFill>
                <a:schemeClr val="bg1"/>
              </a:solidFill>
            </a:endParaRPr>
          </a:p>
        </p:txBody>
      </p:sp>
      <p:sp>
        <p:nvSpPr>
          <p:cNvPr id="39952" name="AutoShape 46"/>
          <p:cNvSpPr>
            <a:spLocks noChangeArrowheads="1"/>
          </p:cNvSpPr>
          <p:nvPr/>
        </p:nvSpPr>
        <p:spPr bwMode="auto">
          <a:xfrm>
            <a:off x="685800" y="5494338"/>
            <a:ext cx="5110163" cy="525462"/>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S6.6 Combining transformations</a:t>
            </a:r>
          </a:p>
        </p:txBody>
      </p:sp>
      <p:sp>
        <p:nvSpPr>
          <p:cNvPr id="39953" name="AutoShape 53"/>
          <p:cNvSpPr>
            <a:spLocks noChangeArrowheads="1"/>
          </p:cNvSpPr>
          <p:nvPr/>
        </p:nvSpPr>
        <p:spPr bwMode="auto">
          <a:xfrm>
            <a:off x="685800" y="1938338"/>
            <a:ext cx="25908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S6.1 Symmetry</a:t>
            </a:r>
          </a:p>
        </p:txBody>
      </p:sp>
      <p:pic>
        <p:nvPicPr>
          <p:cNvPr id="39954" name="Picture 60"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4"/>
          <p:cNvSpPr>
            <a:spLocks noChangeArrowheads="1"/>
          </p:cNvSpPr>
          <p:nvPr/>
        </p:nvSpPr>
        <p:spPr bwMode="auto">
          <a:xfrm>
            <a:off x="250825" y="26828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27651" name="Rectangle 25"/>
          <p:cNvSpPr>
            <a:spLocks noChangeArrowheads="1"/>
          </p:cNvSpPr>
          <p:nvPr/>
        </p:nvSpPr>
        <p:spPr bwMode="auto">
          <a:xfrm>
            <a:off x="250825" y="33940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27652" name="Rectangle 26"/>
          <p:cNvSpPr>
            <a:spLocks noChangeArrowheads="1"/>
          </p:cNvSpPr>
          <p:nvPr/>
        </p:nvSpPr>
        <p:spPr bwMode="auto">
          <a:xfrm>
            <a:off x="250825" y="48164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27653" name="Rectangle 27"/>
          <p:cNvSpPr>
            <a:spLocks noChangeArrowheads="1"/>
          </p:cNvSpPr>
          <p:nvPr/>
        </p:nvSpPr>
        <p:spPr bwMode="auto">
          <a:xfrm>
            <a:off x="250825" y="19716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27654" name="Rectangle 28"/>
          <p:cNvSpPr>
            <a:spLocks noChangeArrowheads="1"/>
          </p:cNvSpPr>
          <p:nvPr/>
        </p:nvSpPr>
        <p:spPr bwMode="auto">
          <a:xfrm>
            <a:off x="250825" y="41052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27655" name="Rectangle 29"/>
          <p:cNvSpPr>
            <a:spLocks noChangeArrowheads="1"/>
          </p:cNvSpPr>
          <p:nvPr/>
        </p:nvSpPr>
        <p:spPr bwMode="auto">
          <a:xfrm>
            <a:off x="250825" y="5529263"/>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27656" name="AutoShape 2"/>
          <p:cNvSpPr>
            <a:spLocks noGrp="1" noChangeArrowheads="1"/>
          </p:cNvSpPr>
          <p:nvPr>
            <p:ph type="subTitle" idx="1"/>
          </p:nvPr>
        </p:nvSpPr>
        <p:spPr bwMode="auto">
          <a:xfrm>
            <a:off x="685800" y="1938338"/>
            <a:ext cx="2590800" cy="525462"/>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S6.1 Symmetry</a:t>
            </a:r>
          </a:p>
        </p:txBody>
      </p:sp>
      <p:pic>
        <p:nvPicPr>
          <p:cNvPr id="27657" name="Picture 4"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5"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Rectangle 6"/>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27660" name="AutoShape 18"/>
          <p:cNvSpPr>
            <a:spLocks noChangeArrowheads="1"/>
          </p:cNvSpPr>
          <p:nvPr/>
        </p:nvSpPr>
        <p:spPr bwMode="auto">
          <a:xfrm>
            <a:off x="304800" y="1033463"/>
            <a:ext cx="40513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S6 Transformations</a:t>
            </a:r>
            <a:endParaRPr lang="en-GB" sz="3000">
              <a:solidFill>
                <a:schemeClr val="bg1"/>
              </a:solidFill>
            </a:endParaRPr>
          </a:p>
        </p:txBody>
      </p:sp>
      <p:sp>
        <p:nvSpPr>
          <p:cNvPr id="27661" name="AutoShape 19"/>
          <p:cNvSpPr>
            <a:spLocks noChangeArrowheads="1"/>
          </p:cNvSpPr>
          <p:nvPr/>
        </p:nvSpPr>
        <p:spPr bwMode="auto">
          <a:xfrm>
            <a:off x="685800" y="2649538"/>
            <a:ext cx="25908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S6.2 </a:t>
            </a:r>
            <a:r>
              <a:rPr lang="en-US" b="1">
                <a:solidFill>
                  <a:srgbClr val="33CC33"/>
                </a:solidFill>
              </a:rPr>
              <a:t>Reflection</a:t>
            </a:r>
            <a:endParaRPr lang="en-GB" b="1">
              <a:solidFill>
                <a:srgbClr val="33CC33"/>
              </a:solidFill>
            </a:endParaRPr>
          </a:p>
        </p:txBody>
      </p:sp>
      <p:sp>
        <p:nvSpPr>
          <p:cNvPr id="27662" name="AutoShape 20"/>
          <p:cNvSpPr>
            <a:spLocks noChangeArrowheads="1"/>
          </p:cNvSpPr>
          <p:nvPr/>
        </p:nvSpPr>
        <p:spPr bwMode="auto">
          <a:xfrm>
            <a:off x="685800" y="3360738"/>
            <a:ext cx="230187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S6.3 </a:t>
            </a:r>
            <a:r>
              <a:rPr lang="en-US" b="1">
                <a:solidFill>
                  <a:srgbClr val="33CC33"/>
                </a:solidFill>
              </a:rPr>
              <a:t>Rotation</a:t>
            </a:r>
            <a:endParaRPr lang="en-GB" sz="3200">
              <a:solidFill>
                <a:srgbClr val="33CC33"/>
              </a:solidFill>
            </a:endParaRPr>
          </a:p>
        </p:txBody>
      </p:sp>
      <p:sp>
        <p:nvSpPr>
          <p:cNvPr id="27663" name="AutoShape 21"/>
          <p:cNvSpPr>
            <a:spLocks noChangeArrowheads="1"/>
          </p:cNvSpPr>
          <p:nvPr/>
        </p:nvSpPr>
        <p:spPr bwMode="auto">
          <a:xfrm>
            <a:off x="685800" y="4071938"/>
            <a:ext cx="273367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S6.4 Translation</a:t>
            </a:r>
          </a:p>
        </p:txBody>
      </p:sp>
      <p:sp>
        <p:nvSpPr>
          <p:cNvPr id="27664" name="AutoShape 22"/>
          <p:cNvSpPr>
            <a:spLocks noChangeArrowheads="1"/>
          </p:cNvSpPr>
          <p:nvPr/>
        </p:nvSpPr>
        <p:spPr bwMode="auto">
          <a:xfrm>
            <a:off x="685800" y="4783138"/>
            <a:ext cx="294957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S6.5 Enlargement</a:t>
            </a:r>
          </a:p>
        </p:txBody>
      </p:sp>
      <p:sp>
        <p:nvSpPr>
          <p:cNvPr id="27665" name="AutoShape 23"/>
          <p:cNvSpPr>
            <a:spLocks noChangeArrowheads="1"/>
          </p:cNvSpPr>
          <p:nvPr/>
        </p:nvSpPr>
        <p:spPr bwMode="auto">
          <a:xfrm>
            <a:off x="685800" y="5494338"/>
            <a:ext cx="5110163"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S6.6 Combining transformations</a:t>
            </a:r>
          </a:p>
        </p:txBody>
      </p:sp>
      <p:pic>
        <p:nvPicPr>
          <p:cNvPr id="27666" name="Picture 30"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Reflection</a:t>
            </a:r>
            <a:endParaRPr lang="en-GB" smtClean="0"/>
          </a:p>
        </p:txBody>
      </p:sp>
      <p:sp>
        <p:nvSpPr>
          <p:cNvPr id="40965" name="Text Box 5"/>
          <p:cNvSpPr txBox="1">
            <a:spLocks noChangeArrowheads="1"/>
          </p:cNvSpPr>
          <p:nvPr/>
        </p:nvSpPr>
        <p:spPr bwMode="auto">
          <a:xfrm>
            <a:off x="376238" y="1071563"/>
            <a:ext cx="8299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 object can be </a:t>
            </a:r>
            <a:r>
              <a:rPr lang="en-US" b="1">
                <a:solidFill>
                  <a:srgbClr val="FF6600"/>
                </a:solidFill>
              </a:rPr>
              <a:t>reflected</a:t>
            </a:r>
            <a:r>
              <a:rPr lang="en-US"/>
              <a:t> in a </a:t>
            </a:r>
            <a:r>
              <a:rPr lang="en-US" b="1">
                <a:solidFill>
                  <a:srgbClr val="FF6600"/>
                </a:solidFill>
              </a:rPr>
              <a:t>mirror line</a:t>
            </a:r>
            <a:r>
              <a:rPr lang="en-US"/>
              <a:t> or </a:t>
            </a:r>
            <a:r>
              <a:rPr lang="en-US" b="1">
                <a:solidFill>
                  <a:srgbClr val="FF6600"/>
                </a:solidFill>
              </a:rPr>
              <a:t>axis of reflection</a:t>
            </a:r>
            <a:r>
              <a:rPr lang="en-US"/>
              <a:t> to produce an image of the object.</a:t>
            </a:r>
            <a:endParaRPr lang="en-GB"/>
          </a:p>
        </p:txBody>
      </p:sp>
      <p:sp>
        <p:nvSpPr>
          <p:cNvPr id="370694" name="Text Box 6"/>
          <p:cNvSpPr txBox="1">
            <a:spLocks noChangeArrowheads="1"/>
          </p:cNvSpPr>
          <p:nvPr/>
        </p:nvSpPr>
        <p:spPr bwMode="auto">
          <a:xfrm>
            <a:off x="376238" y="1989138"/>
            <a:ext cx="196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a:t>
            </a:r>
            <a:endParaRPr lang="en-GB"/>
          </a:p>
        </p:txBody>
      </p:sp>
      <p:sp>
        <p:nvSpPr>
          <p:cNvPr id="370695" name="Text Box 7"/>
          <p:cNvSpPr txBox="1">
            <a:spLocks noChangeArrowheads="1"/>
          </p:cNvSpPr>
          <p:nvPr/>
        </p:nvSpPr>
        <p:spPr bwMode="auto">
          <a:xfrm>
            <a:off x="447675" y="4833938"/>
            <a:ext cx="80121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Each point in the image must be the same distance from the mirror line as the corresponding point of the original object.</a:t>
            </a:r>
            <a:endParaRPr lang="en-GB"/>
          </a:p>
        </p:txBody>
      </p:sp>
      <p:sp>
        <p:nvSpPr>
          <p:cNvPr id="370697" name="Line 9"/>
          <p:cNvSpPr>
            <a:spLocks noChangeShapeType="1"/>
          </p:cNvSpPr>
          <p:nvPr/>
        </p:nvSpPr>
        <p:spPr bwMode="auto">
          <a:xfrm>
            <a:off x="4560888" y="2386013"/>
            <a:ext cx="0" cy="2374900"/>
          </a:xfrm>
          <a:prstGeom prst="line">
            <a:avLst/>
          </a:prstGeom>
          <a:noFill/>
          <a:ln w="28575">
            <a:solidFill>
              <a:srgbClr val="3399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70700" name="Object 12"/>
          <p:cNvGraphicFramePr>
            <a:graphicFrameLocks noChangeAspect="1"/>
          </p:cNvGraphicFramePr>
          <p:nvPr/>
        </p:nvGraphicFramePr>
        <p:xfrm>
          <a:off x="4883150" y="2493963"/>
          <a:ext cx="2605088" cy="2160587"/>
        </p:xfrm>
        <a:graphic>
          <a:graphicData uri="http://schemas.openxmlformats.org/presentationml/2006/ole">
            <mc:AlternateContent xmlns:mc="http://schemas.openxmlformats.org/markup-compatibility/2006">
              <mc:Choice xmlns:v="urn:schemas-microsoft-com:vml" Requires="v">
                <p:oleObj spid="_x0000_s40972" name="Image" r:id="rId6" imgW="4088889" imgH="3390476" progId="Photoshop.Image.7">
                  <p:embed/>
                </p:oleObj>
              </mc:Choice>
              <mc:Fallback>
                <p:oleObj name="Image" r:id="rId6" imgW="4088889" imgH="3390476" progId="Photoshop.Image.7">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3150" y="2493963"/>
                        <a:ext cx="2605088"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0701" name="Object 13"/>
          <p:cNvGraphicFramePr>
            <a:graphicFrameLocks noChangeAspect="1"/>
          </p:cNvGraphicFramePr>
          <p:nvPr/>
        </p:nvGraphicFramePr>
        <p:xfrm>
          <a:off x="1655763" y="2493963"/>
          <a:ext cx="2584450" cy="2159000"/>
        </p:xfrm>
        <a:graphic>
          <a:graphicData uri="http://schemas.openxmlformats.org/presentationml/2006/ole">
            <mc:AlternateContent xmlns:mc="http://schemas.openxmlformats.org/markup-compatibility/2006">
              <mc:Choice xmlns:v="urn:schemas-microsoft-com:vml" Requires="v">
                <p:oleObj spid="_x0000_s40973" name="Image" r:id="rId8" imgW="4088889" imgH="3415873" progId="Photoshop.Image.7">
                  <p:embed/>
                </p:oleObj>
              </mc:Choice>
              <mc:Fallback>
                <p:oleObj name="Image" r:id="rId8" imgW="4088889" imgH="3415873" progId="Photoshop.Image.7">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5763" y="2493963"/>
                        <a:ext cx="258445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0971" name="Picture 17" descr="level_foundation-high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06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0701"/>
                                        </p:tgtEl>
                                        <p:attrNameLst>
                                          <p:attrName>style.visibility</p:attrName>
                                        </p:attrNameLst>
                                      </p:cBhvr>
                                      <p:to>
                                        <p:strVal val="visible"/>
                                      </p:to>
                                    </p:set>
                                  </p:childTnLst>
                                </p:cTn>
                              </p:par>
                            </p:childTnLst>
                          </p:cTn>
                        </p:par>
                        <p:par>
                          <p:cTn id="9" fill="hold" nodeType="afterGroup">
                            <p:stCondLst>
                              <p:cond delay="0"/>
                            </p:stCondLst>
                            <p:childTnLst>
                              <p:par>
                                <p:cTn id="10" presetID="22" presetClass="entr" presetSubtype="1" fill="hold" grpId="0" nodeType="afterEffect">
                                  <p:stCondLst>
                                    <p:cond delay="0"/>
                                  </p:stCondLst>
                                  <p:childTnLst>
                                    <p:set>
                                      <p:cBhvr>
                                        <p:cTn id="11" dur="1" fill="hold">
                                          <p:stCondLst>
                                            <p:cond delay="0"/>
                                          </p:stCondLst>
                                        </p:cTn>
                                        <p:tgtEl>
                                          <p:spTgt spid="370697"/>
                                        </p:tgtEl>
                                        <p:attrNameLst>
                                          <p:attrName>style.visibility</p:attrName>
                                        </p:attrNameLst>
                                      </p:cBhvr>
                                      <p:to>
                                        <p:strVal val="visible"/>
                                      </p:to>
                                    </p:set>
                                    <p:animEffect transition="in" filter="wipe(up)">
                                      <p:cBhvr>
                                        <p:cTn id="12" dur="500"/>
                                        <p:tgtEl>
                                          <p:spTgt spid="370697"/>
                                        </p:tgtEl>
                                      </p:cBhvr>
                                    </p:animEffec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0"/>
                                          </p:stCondLst>
                                        </p:cTn>
                                        <p:tgtEl>
                                          <p:spTgt spid="37070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70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4" grpId="0"/>
      <p:bldP spid="370695" grpId="0"/>
      <p:bldP spid="37069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Reflecting shapes</a:t>
            </a:r>
            <a:endParaRPr lang="en-GB" smtClean="0"/>
          </a:p>
        </p:txBody>
      </p:sp>
      <p:sp>
        <p:nvSpPr>
          <p:cNvPr id="41989" name="Text Box 5"/>
          <p:cNvSpPr txBox="1">
            <a:spLocks noChangeArrowheads="1"/>
          </p:cNvSpPr>
          <p:nvPr/>
        </p:nvSpPr>
        <p:spPr bwMode="auto">
          <a:xfrm>
            <a:off x="376238" y="1071563"/>
            <a:ext cx="8299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we reflect the quadrilateral ABCD in a mirror line, we label the image quadrilateral A’B’C’D’.</a:t>
            </a:r>
            <a:endParaRPr lang="en-GB"/>
          </a:p>
        </p:txBody>
      </p:sp>
      <p:grpSp>
        <p:nvGrpSpPr>
          <p:cNvPr id="41990" name="Group 6"/>
          <p:cNvGrpSpPr>
            <a:grpSpLocks/>
          </p:cNvGrpSpPr>
          <p:nvPr/>
        </p:nvGrpSpPr>
        <p:grpSpPr bwMode="auto">
          <a:xfrm>
            <a:off x="1187450" y="1916113"/>
            <a:ext cx="3203575" cy="3076575"/>
            <a:chOff x="748" y="1207"/>
            <a:chExt cx="2018" cy="1938"/>
          </a:xfrm>
        </p:grpSpPr>
        <p:sp>
          <p:nvSpPr>
            <p:cNvPr id="42002" name="Line 7"/>
            <p:cNvSpPr>
              <a:spLocks noChangeShapeType="1"/>
            </p:cNvSpPr>
            <p:nvPr/>
          </p:nvSpPr>
          <p:spPr bwMode="auto">
            <a:xfrm flipV="1">
              <a:off x="2766" y="1286"/>
              <a:ext cx="0" cy="1859"/>
            </a:xfrm>
            <a:prstGeom prst="line">
              <a:avLst/>
            </a:prstGeom>
            <a:noFill/>
            <a:ln w="28575">
              <a:solidFill>
                <a:srgbClr val="3399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2003" name="Group 8"/>
            <p:cNvGrpSpPr>
              <a:grpSpLocks/>
            </p:cNvGrpSpPr>
            <p:nvPr/>
          </p:nvGrpSpPr>
          <p:grpSpPr bwMode="auto">
            <a:xfrm>
              <a:off x="748" y="1207"/>
              <a:ext cx="1843" cy="1909"/>
              <a:chOff x="748" y="1207"/>
              <a:chExt cx="1843" cy="1909"/>
            </a:xfrm>
          </p:grpSpPr>
          <p:sp>
            <p:nvSpPr>
              <p:cNvPr id="42004" name="Freeform 9"/>
              <p:cNvSpPr>
                <a:spLocks/>
              </p:cNvSpPr>
              <p:nvPr/>
            </p:nvSpPr>
            <p:spPr bwMode="auto">
              <a:xfrm>
                <a:off x="1020" y="1513"/>
                <a:ext cx="1452" cy="1315"/>
              </a:xfrm>
              <a:custGeom>
                <a:avLst/>
                <a:gdLst>
                  <a:gd name="T0" fmla="*/ 726 w 1452"/>
                  <a:gd name="T1" fmla="*/ 0 h 1315"/>
                  <a:gd name="T2" fmla="*/ 0 w 1452"/>
                  <a:gd name="T3" fmla="*/ 226 h 1315"/>
                  <a:gd name="T4" fmla="*/ 182 w 1452"/>
                  <a:gd name="T5" fmla="*/ 1043 h 1315"/>
                  <a:gd name="T6" fmla="*/ 1452 w 1452"/>
                  <a:gd name="T7" fmla="*/ 1315 h 1315"/>
                  <a:gd name="T8" fmla="*/ 726 w 1452"/>
                  <a:gd name="T9" fmla="*/ 0 h 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2" h="1315">
                    <a:moveTo>
                      <a:pt x="726" y="0"/>
                    </a:moveTo>
                    <a:lnTo>
                      <a:pt x="0" y="226"/>
                    </a:lnTo>
                    <a:lnTo>
                      <a:pt x="182" y="1043"/>
                    </a:lnTo>
                    <a:lnTo>
                      <a:pt x="1452" y="1315"/>
                    </a:lnTo>
                    <a:lnTo>
                      <a:pt x="726" y="0"/>
                    </a:lnTo>
                    <a:close/>
                  </a:path>
                </a:pathLst>
              </a:custGeom>
              <a:solidFill>
                <a:srgbClr val="C0E89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5" name="Text Box 10"/>
              <p:cNvSpPr txBox="1">
                <a:spLocks noChangeArrowheads="1"/>
              </p:cNvSpPr>
              <p:nvPr/>
            </p:nvSpPr>
            <p:spPr bwMode="auto">
              <a:xfrm>
                <a:off x="1643" y="1207"/>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42006" name="Text Box 11"/>
              <p:cNvSpPr txBox="1">
                <a:spLocks noChangeArrowheads="1"/>
              </p:cNvSpPr>
              <p:nvPr/>
            </p:nvSpPr>
            <p:spPr bwMode="auto">
              <a:xfrm>
                <a:off x="748" y="1513"/>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42007" name="Text Box 12"/>
              <p:cNvSpPr txBox="1">
                <a:spLocks noChangeArrowheads="1"/>
              </p:cNvSpPr>
              <p:nvPr/>
            </p:nvSpPr>
            <p:spPr bwMode="auto">
              <a:xfrm>
                <a:off x="1020" y="260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42008" name="Text Box 13"/>
              <p:cNvSpPr txBox="1">
                <a:spLocks noChangeArrowheads="1"/>
              </p:cNvSpPr>
              <p:nvPr/>
            </p:nvSpPr>
            <p:spPr bwMode="auto">
              <a:xfrm>
                <a:off x="2336" y="2828"/>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D</a:t>
                </a:r>
                <a:endParaRPr lang="en-GB"/>
              </a:p>
            </p:txBody>
          </p:sp>
        </p:grpSp>
      </p:grpSp>
      <p:sp>
        <p:nvSpPr>
          <p:cNvPr id="372750" name="Freeform 14"/>
          <p:cNvSpPr>
            <a:spLocks/>
          </p:cNvSpPr>
          <p:nvPr/>
        </p:nvSpPr>
        <p:spPr bwMode="auto">
          <a:xfrm flipH="1">
            <a:off x="4859338" y="2401888"/>
            <a:ext cx="2305050" cy="2087562"/>
          </a:xfrm>
          <a:custGeom>
            <a:avLst/>
            <a:gdLst>
              <a:gd name="T0" fmla="*/ 1829633438 w 1452"/>
              <a:gd name="T1" fmla="*/ 0 h 1315"/>
              <a:gd name="T2" fmla="*/ 0 w 1452"/>
              <a:gd name="T3" fmla="*/ 569555176 h 1315"/>
              <a:gd name="T4" fmla="*/ 458668438 w 1452"/>
              <a:gd name="T5" fmla="*/ 2147483647 h 1315"/>
              <a:gd name="T6" fmla="*/ 2147483647 w 1452"/>
              <a:gd name="T7" fmla="*/ 2147483647 h 1315"/>
              <a:gd name="T8" fmla="*/ 1829633438 w 1452"/>
              <a:gd name="T9" fmla="*/ 0 h 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2" h="1315">
                <a:moveTo>
                  <a:pt x="726" y="0"/>
                </a:moveTo>
                <a:lnTo>
                  <a:pt x="0" y="226"/>
                </a:lnTo>
                <a:lnTo>
                  <a:pt x="182" y="1043"/>
                </a:lnTo>
                <a:lnTo>
                  <a:pt x="1452" y="1315"/>
                </a:lnTo>
                <a:lnTo>
                  <a:pt x="726" y="0"/>
                </a:lnTo>
                <a:close/>
              </a:path>
            </a:pathLst>
          </a:custGeom>
          <a:solidFill>
            <a:srgbClr val="C0E89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751" name="Text Box 15"/>
          <p:cNvSpPr txBox="1">
            <a:spLocks noChangeArrowheads="1"/>
          </p:cNvSpPr>
          <p:nvPr/>
        </p:nvSpPr>
        <p:spPr bwMode="auto">
          <a:xfrm>
            <a:off x="5795963" y="1916113"/>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372752" name="Text Box 16"/>
          <p:cNvSpPr txBox="1">
            <a:spLocks noChangeArrowheads="1"/>
          </p:cNvSpPr>
          <p:nvPr/>
        </p:nvSpPr>
        <p:spPr bwMode="auto">
          <a:xfrm>
            <a:off x="7137400" y="2401888"/>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372753" name="Text Box 17"/>
          <p:cNvSpPr txBox="1">
            <a:spLocks noChangeArrowheads="1"/>
          </p:cNvSpPr>
          <p:nvPr/>
        </p:nvSpPr>
        <p:spPr bwMode="auto">
          <a:xfrm>
            <a:off x="6831013" y="4130675"/>
            <a:ext cx="47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372754" name="Text Box 18"/>
          <p:cNvSpPr txBox="1">
            <a:spLocks noChangeArrowheads="1"/>
          </p:cNvSpPr>
          <p:nvPr/>
        </p:nvSpPr>
        <p:spPr bwMode="auto">
          <a:xfrm>
            <a:off x="4572000" y="4489450"/>
            <a:ext cx="47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D’</a:t>
            </a:r>
            <a:endParaRPr lang="en-GB"/>
          </a:p>
        </p:txBody>
      </p:sp>
      <p:sp>
        <p:nvSpPr>
          <p:cNvPr id="372755" name="Text Box 19"/>
          <p:cNvSpPr txBox="1">
            <a:spLocks noChangeArrowheads="1"/>
          </p:cNvSpPr>
          <p:nvPr/>
        </p:nvSpPr>
        <p:spPr bwMode="auto">
          <a:xfrm>
            <a:off x="231775" y="3338513"/>
            <a:ext cx="998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object</a:t>
            </a:r>
            <a:endParaRPr lang="en-GB">
              <a:solidFill>
                <a:srgbClr val="FF6600"/>
              </a:solidFill>
            </a:endParaRPr>
          </a:p>
        </p:txBody>
      </p:sp>
      <p:sp>
        <p:nvSpPr>
          <p:cNvPr id="372756" name="Text Box 20"/>
          <p:cNvSpPr txBox="1">
            <a:spLocks noChangeArrowheads="1"/>
          </p:cNvSpPr>
          <p:nvPr/>
        </p:nvSpPr>
        <p:spPr bwMode="auto">
          <a:xfrm>
            <a:off x="7524750" y="3338513"/>
            <a:ext cx="10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image</a:t>
            </a:r>
            <a:endParaRPr lang="en-GB">
              <a:solidFill>
                <a:srgbClr val="FF6600"/>
              </a:solidFill>
            </a:endParaRPr>
          </a:p>
        </p:txBody>
      </p:sp>
      <p:sp>
        <p:nvSpPr>
          <p:cNvPr id="372757" name="Text Box 21"/>
          <p:cNvSpPr txBox="1">
            <a:spLocks noChangeArrowheads="1"/>
          </p:cNvSpPr>
          <p:nvPr/>
        </p:nvSpPr>
        <p:spPr bwMode="auto">
          <a:xfrm>
            <a:off x="2411413" y="5084763"/>
            <a:ext cx="418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mirror line or axis of reflection</a:t>
            </a:r>
            <a:endParaRPr lang="en-GB">
              <a:solidFill>
                <a:srgbClr val="FF6600"/>
              </a:solidFill>
            </a:endParaRPr>
          </a:p>
        </p:txBody>
      </p:sp>
      <p:sp>
        <p:nvSpPr>
          <p:cNvPr id="372758" name="Line 22"/>
          <p:cNvSpPr>
            <a:spLocks noChangeShapeType="1"/>
          </p:cNvSpPr>
          <p:nvPr/>
        </p:nvSpPr>
        <p:spPr bwMode="auto">
          <a:xfrm flipV="1">
            <a:off x="4391025" y="4941888"/>
            <a:ext cx="0" cy="23495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759" name="Text Box 23"/>
          <p:cNvSpPr txBox="1">
            <a:spLocks noChangeArrowheads="1"/>
          </p:cNvSpPr>
          <p:nvPr/>
        </p:nvSpPr>
        <p:spPr bwMode="auto">
          <a:xfrm>
            <a:off x="1325563" y="5708650"/>
            <a:ext cx="6491287" cy="4857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The image is </a:t>
            </a:r>
            <a:r>
              <a:rPr lang="en-US" b="1">
                <a:solidFill>
                  <a:srgbClr val="FF6600"/>
                </a:solidFill>
              </a:rPr>
              <a:t>congruent</a:t>
            </a:r>
            <a:r>
              <a:rPr lang="en-US"/>
              <a:t> to the original shape.</a:t>
            </a:r>
            <a:endParaRPr lang="en-GB"/>
          </a:p>
        </p:txBody>
      </p:sp>
      <p:pic>
        <p:nvPicPr>
          <p:cNvPr id="42001" name="Picture 24"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27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27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27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27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27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27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275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2757"/>
                                        </p:tgtEl>
                                        <p:attrNameLst>
                                          <p:attrName>style.visibility</p:attrName>
                                        </p:attrNameLst>
                                      </p:cBhvr>
                                      <p:to>
                                        <p:strVal val="visible"/>
                                      </p:to>
                                    </p:set>
                                  </p:childTnLst>
                                </p:cTn>
                              </p:par>
                            </p:childTnLst>
                          </p:cTn>
                        </p:par>
                        <p:par>
                          <p:cTn id="35" fill="hold" nodeType="afterGroup">
                            <p:stCondLst>
                              <p:cond delay="0"/>
                            </p:stCondLst>
                            <p:childTnLst>
                              <p:par>
                                <p:cTn id="36" presetID="22" presetClass="entr" presetSubtype="4" fill="hold" grpId="0" nodeType="afterEffect">
                                  <p:stCondLst>
                                    <p:cond delay="0"/>
                                  </p:stCondLst>
                                  <p:childTnLst>
                                    <p:set>
                                      <p:cBhvr>
                                        <p:cTn id="37" dur="1" fill="hold">
                                          <p:stCondLst>
                                            <p:cond delay="0"/>
                                          </p:stCondLst>
                                        </p:cTn>
                                        <p:tgtEl>
                                          <p:spTgt spid="372758"/>
                                        </p:tgtEl>
                                        <p:attrNameLst>
                                          <p:attrName>style.visibility</p:attrName>
                                        </p:attrNameLst>
                                      </p:cBhvr>
                                      <p:to>
                                        <p:strVal val="visible"/>
                                      </p:to>
                                    </p:set>
                                    <p:animEffect transition="in" filter="wipe(down)">
                                      <p:cBhvr>
                                        <p:cTn id="38" dur="500"/>
                                        <p:tgtEl>
                                          <p:spTgt spid="37275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2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50" grpId="0" animBg="1"/>
      <p:bldP spid="372751" grpId="0"/>
      <p:bldP spid="372752" grpId="0"/>
      <p:bldP spid="372753" grpId="0"/>
      <p:bldP spid="372754" grpId="0"/>
      <p:bldP spid="372755" grpId="0"/>
      <p:bldP spid="372756" grpId="0"/>
      <p:bldP spid="372757" grpId="0"/>
      <p:bldP spid="372758" grpId="0" animBg="1"/>
      <p:bldP spid="37275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4786" name="Group 2"/>
          <p:cNvGrpSpPr>
            <a:grpSpLocks/>
          </p:cNvGrpSpPr>
          <p:nvPr/>
        </p:nvGrpSpPr>
        <p:grpSpPr bwMode="auto">
          <a:xfrm>
            <a:off x="231775" y="1916113"/>
            <a:ext cx="8308975" cy="3625850"/>
            <a:chOff x="146" y="1207"/>
            <a:chExt cx="5234" cy="2284"/>
          </a:xfrm>
        </p:grpSpPr>
        <p:grpSp>
          <p:nvGrpSpPr>
            <p:cNvPr id="43050" name="Group 3"/>
            <p:cNvGrpSpPr>
              <a:grpSpLocks/>
            </p:cNvGrpSpPr>
            <p:nvPr/>
          </p:nvGrpSpPr>
          <p:grpSpPr bwMode="auto">
            <a:xfrm>
              <a:off x="748" y="1207"/>
              <a:ext cx="2018" cy="1938"/>
              <a:chOff x="748" y="1207"/>
              <a:chExt cx="2018" cy="1938"/>
            </a:xfrm>
          </p:grpSpPr>
          <p:sp>
            <p:nvSpPr>
              <p:cNvPr id="43060" name="Line 4"/>
              <p:cNvSpPr>
                <a:spLocks noChangeShapeType="1"/>
              </p:cNvSpPr>
              <p:nvPr/>
            </p:nvSpPr>
            <p:spPr bwMode="auto">
              <a:xfrm flipV="1">
                <a:off x="2766" y="1286"/>
                <a:ext cx="0" cy="1859"/>
              </a:xfrm>
              <a:prstGeom prst="line">
                <a:avLst/>
              </a:prstGeom>
              <a:noFill/>
              <a:ln w="28575">
                <a:solidFill>
                  <a:srgbClr val="3399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3061" name="Group 5"/>
              <p:cNvGrpSpPr>
                <a:grpSpLocks/>
              </p:cNvGrpSpPr>
              <p:nvPr/>
            </p:nvGrpSpPr>
            <p:grpSpPr bwMode="auto">
              <a:xfrm>
                <a:off x="748" y="1207"/>
                <a:ext cx="1843" cy="1909"/>
                <a:chOff x="748" y="1207"/>
                <a:chExt cx="1843" cy="1909"/>
              </a:xfrm>
            </p:grpSpPr>
            <p:sp>
              <p:nvSpPr>
                <p:cNvPr id="43062" name="Freeform 6"/>
                <p:cNvSpPr>
                  <a:spLocks/>
                </p:cNvSpPr>
                <p:nvPr/>
              </p:nvSpPr>
              <p:spPr bwMode="auto">
                <a:xfrm>
                  <a:off x="1020" y="1513"/>
                  <a:ext cx="1452" cy="1315"/>
                </a:xfrm>
                <a:custGeom>
                  <a:avLst/>
                  <a:gdLst>
                    <a:gd name="T0" fmla="*/ 726 w 1452"/>
                    <a:gd name="T1" fmla="*/ 0 h 1315"/>
                    <a:gd name="T2" fmla="*/ 0 w 1452"/>
                    <a:gd name="T3" fmla="*/ 226 h 1315"/>
                    <a:gd name="T4" fmla="*/ 182 w 1452"/>
                    <a:gd name="T5" fmla="*/ 1043 h 1315"/>
                    <a:gd name="T6" fmla="*/ 1452 w 1452"/>
                    <a:gd name="T7" fmla="*/ 1315 h 1315"/>
                    <a:gd name="T8" fmla="*/ 726 w 1452"/>
                    <a:gd name="T9" fmla="*/ 0 h 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2" h="1315">
                      <a:moveTo>
                        <a:pt x="726" y="0"/>
                      </a:moveTo>
                      <a:lnTo>
                        <a:pt x="0" y="226"/>
                      </a:lnTo>
                      <a:lnTo>
                        <a:pt x="182" y="1043"/>
                      </a:lnTo>
                      <a:lnTo>
                        <a:pt x="1452" y="1315"/>
                      </a:lnTo>
                      <a:lnTo>
                        <a:pt x="726" y="0"/>
                      </a:lnTo>
                      <a:close/>
                    </a:path>
                  </a:pathLst>
                </a:custGeom>
                <a:solidFill>
                  <a:srgbClr val="C0E89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63" name="Text Box 7"/>
                <p:cNvSpPr txBox="1">
                  <a:spLocks noChangeArrowheads="1"/>
                </p:cNvSpPr>
                <p:nvPr/>
              </p:nvSpPr>
              <p:spPr bwMode="auto">
                <a:xfrm>
                  <a:off x="1643" y="1207"/>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43064" name="Text Box 8"/>
                <p:cNvSpPr txBox="1">
                  <a:spLocks noChangeArrowheads="1"/>
                </p:cNvSpPr>
                <p:nvPr/>
              </p:nvSpPr>
              <p:spPr bwMode="auto">
                <a:xfrm>
                  <a:off x="748" y="1513"/>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43065" name="Text Box 9"/>
                <p:cNvSpPr txBox="1">
                  <a:spLocks noChangeArrowheads="1"/>
                </p:cNvSpPr>
                <p:nvPr/>
              </p:nvSpPr>
              <p:spPr bwMode="auto">
                <a:xfrm>
                  <a:off x="1020" y="260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43066" name="Text Box 10"/>
                <p:cNvSpPr txBox="1">
                  <a:spLocks noChangeArrowheads="1"/>
                </p:cNvSpPr>
                <p:nvPr/>
              </p:nvSpPr>
              <p:spPr bwMode="auto">
                <a:xfrm>
                  <a:off x="2336" y="2828"/>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D</a:t>
                  </a:r>
                  <a:endParaRPr lang="en-GB"/>
                </a:p>
              </p:txBody>
            </p:sp>
          </p:grpSp>
        </p:grpSp>
        <p:sp>
          <p:nvSpPr>
            <p:cNvPr id="43051" name="Freeform 11"/>
            <p:cNvSpPr>
              <a:spLocks/>
            </p:cNvSpPr>
            <p:nvPr/>
          </p:nvSpPr>
          <p:spPr bwMode="auto">
            <a:xfrm flipH="1">
              <a:off x="3061" y="1513"/>
              <a:ext cx="1452" cy="1315"/>
            </a:xfrm>
            <a:custGeom>
              <a:avLst/>
              <a:gdLst>
                <a:gd name="T0" fmla="*/ 726 w 1452"/>
                <a:gd name="T1" fmla="*/ 0 h 1315"/>
                <a:gd name="T2" fmla="*/ 0 w 1452"/>
                <a:gd name="T3" fmla="*/ 226 h 1315"/>
                <a:gd name="T4" fmla="*/ 182 w 1452"/>
                <a:gd name="T5" fmla="*/ 1043 h 1315"/>
                <a:gd name="T6" fmla="*/ 1452 w 1452"/>
                <a:gd name="T7" fmla="*/ 1315 h 1315"/>
                <a:gd name="T8" fmla="*/ 726 w 1452"/>
                <a:gd name="T9" fmla="*/ 0 h 13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2" h="1315">
                  <a:moveTo>
                    <a:pt x="726" y="0"/>
                  </a:moveTo>
                  <a:lnTo>
                    <a:pt x="0" y="226"/>
                  </a:lnTo>
                  <a:lnTo>
                    <a:pt x="182" y="1043"/>
                  </a:lnTo>
                  <a:lnTo>
                    <a:pt x="1452" y="1315"/>
                  </a:lnTo>
                  <a:lnTo>
                    <a:pt x="726" y="0"/>
                  </a:lnTo>
                  <a:close/>
                </a:path>
              </a:pathLst>
            </a:custGeom>
            <a:solidFill>
              <a:srgbClr val="C0E89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2" name="Text Box 12"/>
            <p:cNvSpPr txBox="1">
              <a:spLocks noChangeArrowheads="1"/>
            </p:cNvSpPr>
            <p:nvPr/>
          </p:nvSpPr>
          <p:spPr bwMode="auto">
            <a:xfrm>
              <a:off x="3651" y="1207"/>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43053" name="Text Box 13"/>
            <p:cNvSpPr txBox="1">
              <a:spLocks noChangeArrowheads="1"/>
            </p:cNvSpPr>
            <p:nvPr/>
          </p:nvSpPr>
          <p:spPr bwMode="auto">
            <a:xfrm>
              <a:off x="4496" y="1513"/>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43054" name="Text Box 14"/>
            <p:cNvSpPr txBox="1">
              <a:spLocks noChangeArrowheads="1"/>
            </p:cNvSpPr>
            <p:nvPr/>
          </p:nvSpPr>
          <p:spPr bwMode="auto">
            <a:xfrm>
              <a:off x="4303" y="2602"/>
              <a:ext cx="2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43055" name="Text Box 15"/>
            <p:cNvSpPr txBox="1">
              <a:spLocks noChangeArrowheads="1"/>
            </p:cNvSpPr>
            <p:nvPr/>
          </p:nvSpPr>
          <p:spPr bwMode="auto">
            <a:xfrm>
              <a:off x="2880" y="2828"/>
              <a:ext cx="2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D’</a:t>
              </a:r>
              <a:endParaRPr lang="en-GB"/>
            </a:p>
          </p:txBody>
        </p:sp>
        <p:sp>
          <p:nvSpPr>
            <p:cNvPr id="43056" name="Text Box 16"/>
            <p:cNvSpPr txBox="1">
              <a:spLocks noChangeArrowheads="1"/>
            </p:cNvSpPr>
            <p:nvPr/>
          </p:nvSpPr>
          <p:spPr bwMode="auto">
            <a:xfrm>
              <a:off x="146" y="2103"/>
              <a:ext cx="6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object</a:t>
              </a:r>
              <a:endParaRPr lang="en-GB">
                <a:solidFill>
                  <a:srgbClr val="FF6600"/>
                </a:solidFill>
              </a:endParaRPr>
            </a:p>
          </p:txBody>
        </p:sp>
        <p:sp>
          <p:nvSpPr>
            <p:cNvPr id="43057" name="Text Box 17"/>
            <p:cNvSpPr txBox="1">
              <a:spLocks noChangeArrowheads="1"/>
            </p:cNvSpPr>
            <p:nvPr/>
          </p:nvSpPr>
          <p:spPr bwMode="auto">
            <a:xfrm>
              <a:off x="4740" y="2103"/>
              <a:ext cx="6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image</a:t>
              </a:r>
              <a:endParaRPr lang="en-GB">
                <a:solidFill>
                  <a:srgbClr val="FF6600"/>
                </a:solidFill>
              </a:endParaRPr>
            </a:p>
          </p:txBody>
        </p:sp>
        <p:sp>
          <p:nvSpPr>
            <p:cNvPr id="43058" name="Text Box 18"/>
            <p:cNvSpPr txBox="1">
              <a:spLocks noChangeArrowheads="1"/>
            </p:cNvSpPr>
            <p:nvPr/>
          </p:nvSpPr>
          <p:spPr bwMode="auto">
            <a:xfrm>
              <a:off x="1519" y="3203"/>
              <a:ext cx="26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mirror line or axis of reflection</a:t>
              </a:r>
              <a:endParaRPr lang="en-GB">
                <a:solidFill>
                  <a:srgbClr val="FF6600"/>
                </a:solidFill>
              </a:endParaRPr>
            </a:p>
          </p:txBody>
        </p:sp>
        <p:sp>
          <p:nvSpPr>
            <p:cNvPr id="43059" name="Line 19"/>
            <p:cNvSpPr>
              <a:spLocks noChangeShapeType="1"/>
            </p:cNvSpPr>
            <p:nvPr/>
          </p:nvSpPr>
          <p:spPr bwMode="auto">
            <a:xfrm flipV="1">
              <a:off x="2766" y="3113"/>
              <a:ext cx="0" cy="148"/>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3011" name="Picture 20"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1"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22"/>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Reflecting shapes</a:t>
            </a:r>
            <a:endParaRPr lang="en-GB" smtClean="0"/>
          </a:p>
        </p:txBody>
      </p:sp>
      <p:sp>
        <p:nvSpPr>
          <p:cNvPr id="43014" name="Text Box 23"/>
          <p:cNvSpPr txBox="1">
            <a:spLocks noChangeArrowheads="1"/>
          </p:cNvSpPr>
          <p:nvPr/>
        </p:nvSpPr>
        <p:spPr bwMode="auto">
          <a:xfrm>
            <a:off x="376238" y="1071563"/>
            <a:ext cx="8299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we draw a line from any point on the object to its image, the line forms a </a:t>
            </a:r>
            <a:r>
              <a:rPr lang="en-US" b="1">
                <a:solidFill>
                  <a:srgbClr val="FF6600"/>
                </a:solidFill>
              </a:rPr>
              <a:t>perpendicular bisector</a:t>
            </a:r>
            <a:r>
              <a:rPr lang="en-US"/>
              <a:t> to the mirror line.</a:t>
            </a:r>
            <a:endParaRPr lang="en-GB"/>
          </a:p>
        </p:txBody>
      </p:sp>
      <p:sp>
        <p:nvSpPr>
          <p:cNvPr id="374808" name="Line 24"/>
          <p:cNvSpPr>
            <a:spLocks noChangeShapeType="1"/>
          </p:cNvSpPr>
          <p:nvPr/>
        </p:nvSpPr>
        <p:spPr bwMode="auto">
          <a:xfrm>
            <a:off x="2771775" y="2420938"/>
            <a:ext cx="3240088"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4809" name="Line 25"/>
          <p:cNvSpPr>
            <a:spLocks noChangeShapeType="1"/>
          </p:cNvSpPr>
          <p:nvPr/>
        </p:nvSpPr>
        <p:spPr bwMode="auto">
          <a:xfrm>
            <a:off x="1619250" y="2781300"/>
            <a:ext cx="5545138"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4810" name="Line 26"/>
          <p:cNvSpPr>
            <a:spLocks noChangeShapeType="1"/>
          </p:cNvSpPr>
          <p:nvPr/>
        </p:nvSpPr>
        <p:spPr bwMode="auto">
          <a:xfrm>
            <a:off x="1908175" y="4076700"/>
            <a:ext cx="496887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4811" name="Line 27"/>
          <p:cNvSpPr>
            <a:spLocks noChangeShapeType="1"/>
          </p:cNvSpPr>
          <p:nvPr/>
        </p:nvSpPr>
        <p:spPr bwMode="auto">
          <a:xfrm>
            <a:off x="3924300" y="4508500"/>
            <a:ext cx="935038"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4812" name="Rectangle 28"/>
          <p:cNvSpPr>
            <a:spLocks noChangeArrowheads="1"/>
          </p:cNvSpPr>
          <p:nvPr/>
        </p:nvSpPr>
        <p:spPr bwMode="auto">
          <a:xfrm>
            <a:off x="4391025" y="2276475"/>
            <a:ext cx="144463" cy="144463"/>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3" name="Rectangle 29"/>
          <p:cNvSpPr>
            <a:spLocks noChangeArrowheads="1"/>
          </p:cNvSpPr>
          <p:nvPr/>
        </p:nvSpPr>
        <p:spPr bwMode="auto">
          <a:xfrm>
            <a:off x="4391025" y="3933825"/>
            <a:ext cx="144463" cy="144463"/>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4" name="Rectangle 30"/>
          <p:cNvSpPr>
            <a:spLocks noChangeArrowheads="1"/>
          </p:cNvSpPr>
          <p:nvPr/>
        </p:nvSpPr>
        <p:spPr bwMode="auto">
          <a:xfrm>
            <a:off x="4391025" y="2636838"/>
            <a:ext cx="144463" cy="144462"/>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5" name="Rectangle 31"/>
          <p:cNvSpPr>
            <a:spLocks noChangeArrowheads="1"/>
          </p:cNvSpPr>
          <p:nvPr/>
        </p:nvSpPr>
        <p:spPr bwMode="auto">
          <a:xfrm>
            <a:off x="4391025" y="4364038"/>
            <a:ext cx="144463" cy="144462"/>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4816" name="Group 32"/>
          <p:cNvGrpSpPr>
            <a:grpSpLocks/>
          </p:cNvGrpSpPr>
          <p:nvPr/>
        </p:nvGrpSpPr>
        <p:grpSpPr bwMode="auto">
          <a:xfrm>
            <a:off x="3851275" y="4005263"/>
            <a:ext cx="1081088" cy="144462"/>
            <a:chOff x="2381" y="2523"/>
            <a:chExt cx="681" cy="91"/>
          </a:xfrm>
        </p:grpSpPr>
        <p:sp>
          <p:nvSpPr>
            <p:cNvPr id="43046" name="Line 33"/>
            <p:cNvSpPr>
              <a:spLocks noChangeShapeType="1"/>
            </p:cNvSpPr>
            <p:nvPr/>
          </p:nvSpPr>
          <p:spPr bwMode="auto">
            <a:xfrm>
              <a:off x="2426" y="2524"/>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7" name="Line 34"/>
            <p:cNvSpPr>
              <a:spLocks noChangeShapeType="1"/>
            </p:cNvSpPr>
            <p:nvPr/>
          </p:nvSpPr>
          <p:spPr bwMode="auto">
            <a:xfrm>
              <a:off x="3016" y="2524"/>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8" name="Line 35"/>
            <p:cNvSpPr>
              <a:spLocks noChangeShapeType="1"/>
            </p:cNvSpPr>
            <p:nvPr/>
          </p:nvSpPr>
          <p:spPr bwMode="auto">
            <a:xfrm>
              <a:off x="2381" y="2523"/>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9" name="Line 36"/>
            <p:cNvSpPr>
              <a:spLocks noChangeShapeType="1"/>
            </p:cNvSpPr>
            <p:nvPr/>
          </p:nvSpPr>
          <p:spPr bwMode="auto">
            <a:xfrm>
              <a:off x="3062" y="2523"/>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4821" name="Group 37"/>
          <p:cNvGrpSpPr>
            <a:grpSpLocks/>
          </p:cNvGrpSpPr>
          <p:nvPr/>
        </p:nvGrpSpPr>
        <p:grpSpPr bwMode="auto">
          <a:xfrm>
            <a:off x="4140200" y="4437063"/>
            <a:ext cx="503238" cy="142875"/>
            <a:chOff x="2608" y="2795"/>
            <a:chExt cx="317" cy="90"/>
          </a:xfrm>
        </p:grpSpPr>
        <p:sp>
          <p:nvSpPr>
            <p:cNvPr id="43044" name="Line 38"/>
            <p:cNvSpPr>
              <a:spLocks noChangeShapeType="1"/>
            </p:cNvSpPr>
            <p:nvPr/>
          </p:nvSpPr>
          <p:spPr bwMode="auto">
            <a:xfrm>
              <a:off x="2608" y="2795"/>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5" name="Line 39"/>
            <p:cNvSpPr>
              <a:spLocks noChangeShapeType="1"/>
            </p:cNvSpPr>
            <p:nvPr/>
          </p:nvSpPr>
          <p:spPr bwMode="auto">
            <a:xfrm>
              <a:off x="2925" y="2795"/>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4824" name="Group 40"/>
          <p:cNvGrpSpPr>
            <a:grpSpLocks/>
          </p:cNvGrpSpPr>
          <p:nvPr/>
        </p:nvGrpSpPr>
        <p:grpSpPr bwMode="auto">
          <a:xfrm>
            <a:off x="3706813" y="2708275"/>
            <a:ext cx="1368425" cy="144463"/>
            <a:chOff x="2290" y="1706"/>
            <a:chExt cx="862" cy="91"/>
          </a:xfrm>
        </p:grpSpPr>
        <p:sp>
          <p:nvSpPr>
            <p:cNvPr id="43038" name="Line 41"/>
            <p:cNvSpPr>
              <a:spLocks noChangeShapeType="1"/>
            </p:cNvSpPr>
            <p:nvPr/>
          </p:nvSpPr>
          <p:spPr bwMode="auto">
            <a:xfrm>
              <a:off x="2290" y="1707"/>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9" name="Line 42"/>
            <p:cNvSpPr>
              <a:spLocks noChangeShapeType="1"/>
            </p:cNvSpPr>
            <p:nvPr/>
          </p:nvSpPr>
          <p:spPr bwMode="auto">
            <a:xfrm>
              <a:off x="3107" y="1707"/>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0" name="Line 43"/>
            <p:cNvSpPr>
              <a:spLocks noChangeShapeType="1"/>
            </p:cNvSpPr>
            <p:nvPr/>
          </p:nvSpPr>
          <p:spPr bwMode="auto">
            <a:xfrm>
              <a:off x="2336" y="1706"/>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1" name="Line 44"/>
            <p:cNvSpPr>
              <a:spLocks noChangeShapeType="1"/>
            </p:cNvSpPr>
            <p:nvPr/>
          </p:nvSpPr>
          <p:spPr bwMode="auto">
            <a:xfrm>
              <a:off x="3152" y="1706"/>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2" name="Line 45"/>
            <p:cNvSpPr>
              <a:spLocks noChangeShapeType="1"/>
            </p:cNvSpPr>
            <p:nvPr/>
          </p:nvSpPr>
          <p:spPr bwMode="auto">
            <a:xfrm>
              <a:off x="3061" y="1706"/>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3" name="Line 46"/>
            <p:cNvSpPr>
              <a:spLocks noChangeShapeType="1"/>
            </p:cNvSpPr>
            <p:nvPr/>
          </p:nvSpPr>
          <p:spPr bwMode="auto">
            <a:xfrm>
              <a:off x="2381" y="1706"/>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4831" name="Group 47"/>
          <p:cNvGrpSpPr>
            <a:grpSpLocks/>
          </p:cNvGrpSpPr>
          <p:nvPr/>
        </p:nvGrpSpPr>
        <p:grpSpPr bwMode="auto">
          <a:xfrm>
            <a:off x="3635375" y="2349500"/>
            <a:ext cx="1512888" cy="144463"/>
            <a:chOff x="2290" y="1480"/>
            <a:chExt cx="953" cy="91"/>
          </a:xfrm>
        </p:grpSpPr>
        <p:grpSp>
          <p:nvGrpSpPr>
            <p:cNvPr id="43028" name="Group 48"/>
            <p:cNvGrpSpPr>
              <a:grpSpLocks/>
            </p:cNvGrpSpPr>
            <p:nvPr/>
          </p:nvGrpSpPr>
          <p:grpSpPr bwMode="auto">
            <a:xfrm>
              <a:off x="2290" y="1480"/>
              <a:ext cx="953" cy="90"/>
              <a:chOff x="2290" y="1480"/>
              <a:chExt cx="953" cy="90"/>
            </a:xfrm>
          </p:grpSpPr>
          <p:sp>
            <p:nvSpPr>
              <p:cNvPr id="43036" name="Line 49"/>
              <p:cNvSpPr>
                <a:spLocks noChangeShapeType="1"/>
              </p:cNvSpPr>
              <p:nvPr/>
            </p:nvSpPr>
            <p:spPr bwMode="auto">
              <a:xfrm>
                <a:off x="2290" y="1480"/>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7" name="Line 50"/>
              <p:cNvSpPr>
                <a:spLocks noChangeShapeType="1"/>
              </p:cNvSpPr>
              <p:nvPr/>
            </p:nvSpPr>
            <p:spPr bwMode="auto">
              <a:xfrm>
                <a:off x="3243" y="1480"/>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029" name="Group 51"/>
            <p:cNvGrpSpPr>
              <a:grpSpLocks/>
            </p:cNvGrpSpPr>
            <p:nvPr/>
          </p:nvGrpSpPr>
          <p:grpSpPr bwMode="auto">
            <a:xfrm>
              <a:off x="2336" y="1480"/>
              <a:ext cx="862" cy="91"/>
              <a:chOff x="2290" y="1706"/>
              <a:chExt cx="862" cy="91"/>
            </a:xfrm>
          </p:grpSpPr>
          <p:sp>
            <p:nvSpPr>
              <p:cNvPr id="43030" name="Line 52"/>
              <p:cNvSpPr>
                <a:spLocks noChangeShapeType="1"/>
              </p:cNvSpPr>
              <p:nvPr/>
            </p:nvSpPr>
            <p:spPr bwMode="auto">
              <a:xfrm>
                <a:off x="2290" y="1707"/>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1" name="Line 53"/>
              <p:cNvSpPr>
                <a:spLocks noChangeShapeType="1"/>
              </p:cNvSpPr>
              <p:nvPr/>
            </p:nvSpPr>
            <p:spPr bwMode="auto">
              <a:xfrm>
                <a:off x="3107" y="1707"/>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2" name="Line 54"/>
              <p:cNvSpPr>
                <a:spLocks noChangeShapeType="1"/>
              </p:cNvSpPr>
              <p:nvPr/>
            </p:nvSpPr>
            <p:spPr bwMode="auto">
              <a:xfrm>
                <a:off x="2336" y="1706"/>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3" name="Line 55"/>
              <p:cNvSpPr>
                <a:spLocks noChangeShapeType="1"/>
              </p:cNvSpPr>
              <p:nvPr/>
            </p:nvSpPr>
            <p:spPr bwMode="auto">
              <a:xfrm>
                <a:off x="3152" y="1706"/>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4" name="Line 56"/>
              <p:cNvSpPr>
                <a:spLocks noChangeShapeType="1"/>
              </p:cNvSpPr>
              <p:nvPr/>
            </p:nvSpPr>
            <p:spPr bwMode="auto">
              <a:xfrm>
                <a:off x="3061" y="1706"/>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5" name="Line 57"/>
              <p:cNvSpPr>
                <a:spLocks noChangeShapeType="1"/>
              </p:cNvSpPr>
              <p:nvPr/>
            </p:nvSpPr>
            <p:spPr bwMode="auto">
              <a:xfrm>
                <a:off x="2381" y="1706"/>
                <a:ext cx="0" cy="9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43027" name="Picture 58"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47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74808"/>
                                        </p:tgtEl>
                                        <p:attrNameLst>
                                          <p:attrName>style.visibility</p:attrName>
                                        </p:attrNameLst>
                                      </p:cBhvr>
                                      <p:to>
                                        <p:strVal val="visible"/>
                                      </p:to>
                                    </p:set>
                                    <p:animEffect transition="in" filter="wipe(left)">
                                      <p:cBhvr>
                                        <p:cTn id="11" dur="500"/>
                                        <p:tgtEl>
                                          <p:spTgt spid="374808"/>
                                        </p:tgtEl>
                                      </p:cBhvr>
                                    </p:animEffect>
                                  </p:childTnLst>
                                </p:cTn>
                              </p:par>
                            </p:childTnLst>
                          </p:cTn>
                        </p:par>
                        <p:par>
                          <p:cTn id="12" fill="hold" nodeType="afterGroup">
                            <p:stCondLst>
                              <p:cond delay="500"/>
                            </p:stCondLst>
                            <p:childTnLst>
                              <p:par>
                                <p:cTn id="13" presetID="22" presetClass="entr" presetSubtype="1" fill="hold" nodeType="afterEffect">
                                  <p:stCondLst>
                                    <p:cond delay="0"/>
                                  </p:stCondLst>
                                  <p:childTnLst>
                                    <p:set>
                                      <p:cBhvr>
                                        <p:cTn id="14" dur="1" fill="hold">
                                          <p:stCondLst>
                                            <p:cond delay="0"/>
                                          </p:stCondLst>
                                        </p:cTn>
                                        <p:tgtEl>
                                          <p:spTgt spid="374831"/>
                                        </p:tgtEl>
                                        <p:attrNameLst>
                                          <p:attrName>style.visibility</p:attrName>
                                        </p:attrNameLst>
                                      </p:cBhvr>
                                      <p:to>
                                        <p:strVal val="visible"/>
                                      </p:to>
                                    </p:set>
                                    <p:animEffect transition="in" filter="wipe(up)">
                                      <p:cBhvr>
                                        <p:cTn id="15" dur="500"/>
                                        <p:tgtEl>
                                          <p:spTgt spid="374831"/>
                                        </p:tgtEl>
                                      </p:cBhvr>
                                    </p:animEffec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748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74809"/>
                                        </p:tgtEl>
                                        <p:attrNameLst>
                                          <p:attrName>style.visibility</p:attrName>
                                        </p:attrNameLst>
                                      </p:cBhvr>
                                      <p:to>
                                        <p:strVal val="visible"/>
                                      </p:to>
                                    </p:set>
                                    <p:animEffect transition="in" filter="wipe(left)">
                                      <p:cBhvr>
                                        <p:cTn id="23" dur="500"/>
                                        <p:tgtEl>
                                          <p:spTgt spid="374809"/>
                                        </p:tgtEl>
                                      </p:cBhvr>
                                    </p:animEffect>
                                  </p:childTnLst>
                                </p:cTn>
                              </p:par>
                            </p:childTnLst>
                          </p:cTn>
                        </p:par>
                        <p:par>
                          <p:cTn id="24" fill="hold" nodeType="afterGroup">
                            <p:stCondLst>
                              <p:cond delay="500"/>
                            </p:stCondLst>
                            <p:childTnLst>
                              <p:par>
                                <p:cTn id="25" presetID="22" presetClass="entr" presetSubtype="4" fill="hold" nodeType="afterEffect">
                                  <p:stCondLst>
                                    <p:cond delay="0"/>
                                  </p:stCondLst>
                                  <p:childTnLst>
                                    <p:set>
                                      <p:cBhvr>
                                        <p:cTn id="26" dur="1" fill="hold">
                                          <p:stCondLst>
                                            <p:cond delay="0"/>
                                          </p:stCondLst>
                                        </p:cTn>
                                        <p:tgtEl>
                                          <p:spTgt spid="374824"/>
                                        </p:tgtEl>
                                        <p:attrNameLst>
                                          <p:attrName>style.visibility</p:attrName>
                                        </p:attrNameLst>
                                      </p:cBhvr>
                                      <p:to>
                                        <p:strVal val="visible"/>
                                      </p:to>
                                    </p:set>
                                    <p:animEffect transition="in" filter="wipe(down)">
                                      <p:cBhvr>
                                        <p:cTn id="27" dur="500"/>
                                        <p:tgtEl>
                                          <p:spTgt spid="374824"/>
                                        </p:tgtEl>
                                      </p:cBhvr>
                                    </p:animEffect>
                                  </p:childTnLst>
                                </p:cTn>
                              </p:par>
                            </p:childTnLst>
                          </p:cTn>
                        </p:par>
                        <p:par>
                          <p:cTn id="28" fill="hold" nodeType="afterGroup">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3748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74810"/>
                                        </p:tgtEl>
                                        <p:attrNameLst>
                                          <p:attrName>style.visibility</p:attrName>
                                        </p:attrNameLst>
                                      </p:cBhvr>
                                      <p:to>
                                        <p:strVal val="visible"/>
                                      </p:to>
                                    </p:set>
                                    <p:animEffect transition="in" filter="wipe(left)">
                                      <p:cBhvr>
                                        <p:cTn id="35" dur="500"/>
                                        <p:tgtEl>
                                          <p:spTgt spid="374810"/>
                                        </p:tgtEl>
                                      </p:cBhvr>
                                    </p:animEffect>
                                  </p:childTnLst>
                                </p:cTn>
                              </p:par>
                            </p:childTnLst>
                          </p:cTn>
                        </p:par>
                        <p:par>
                          <p:cTn id="36" fill="hold" nodeType="afterGroup">
                            <p:stCondLst>
                              <p:cond delay="500"/>
                            </p:stCondLst>
                            <p:childTnLst>
                              <p:par>
                                <p:cTn id="37" presetID="22" presetClass="entr" presetSubtype="4" fill="hold" nodeType="afterEffect">
                                  <p:stCondLst>
                                    <p:cond delay="0"/>
                                  </p:stCondLst>
                                  <p:childTnLst>
                                    <p:set>
                                      <p:cBhvr>
                                        <p:cTn id="38" dur="1" fill="hold">
                                          <p:stCondLst>
                                            <p:cond delay="0"/>
                                          </p:stCondLst>
                                        </p:cTn>
                                        <p:tgtEl>
                                          <p:spTgt spid="374816"/>
                                        </p:tgtEl>
                                        <p:attrNameLst>
                                          <p:attrName>style.visibility</p:attrName>
                                        </p:attrNameLst>
                                      </p:cBhvr>
                                      <p:to>
                                        <p:strVal val="visible"/>
                                      </p:to>
                                    </p:set>
                                    <p:animEffect transition="in" filter="wipe(down)">
                                      <p:cBhvr>
                                        <p:cTn id="39" dur="500"/>
                                        <p:tgtEl>
                                          <p:spTgt spid="374816"/>
                                        </p:tgtEl>
                                      </p:cBhvr>
                                    </p:animEffect>
                                  </p:childTnLst>
                                </p:cTn>
                              </p:par>
                            </p:childTnLst>
                          </p:cTn>
                        </p:par>
                        <p:par>
                          <p:cTn id="40" fill="hold" nodeType="afterGroup">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3748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74811"/>
                                        </p:tgtEl>
                                        <p:attrNameLst>
                                          <p:attrName>style.visibility</p:attrName>
                                        </p:attrNameLst>
                                      </p:cBhvr>
                                      <p:to>
                                        <p:strVal val="visible"/>
                                      </p:to>
                                    </p:set>
                                    <p:animEffect transition="in" filter="wipe(left)">
                                      <p:cBhvr>
                                        <p:cTn id="47" dur="500"/>
                                        <p:tgtEl>
                                          <p:spTgt spid="374811"/>
                                        </p:tgtEl>
                                      </p:cBhvr>
                                    </p:animEffect>
                                  </p:childTnLst>
                                </p:cTn>
                              </p:par>
                            </p:childTnLst>
                          </p:cTn>
                        </p:par>
                        <p:par>
                          <p:cTn id="48" fill="hold" nodeType="afterGroup">
                            <p:stCondLst>
                              <p:cond delay="500"/>
                            </p:stCondLst>
                            <p:childTnLst>
                              <p:par>
                                <p:cTn id="49" presetID="22" presetClass="entr" presetSubtype="4" fill="hold" nodeType="afterEffect">
                                  <p:stCondLst>
                                    <p:cond delay="0"/>
                                  </p:stCondLst>
                                  <p:childTnLst>
                                    <p:set>
                                      <p:cBhvr>
                                        <p:cTn id="50" dur="1" fill="hold">
                                          <p:stCondLst>
                                            <p:cond delay="0"/>
                                          </p:stCondLst>
                                        </p:cTn>
                                        <p:tgtEl>
                                          <p:spTgt spid="374821"/>
                                        </p:tgtEl>
                                        <p:attrNameLst>
                                          <p:attrName>style.visibility</p:attrName>
                                        </p:attrNameLst>
                                      </p:cBhvr>
                                      <p:to>
                                        <p:strVal val="visible"/>
                                      </p:to>
                                    </p:set>
                                    <p:animEffect transition="in" filter="wipe(down)">
                                      <p:cBhvr>
                                        <p:cTn id="51" dur="500"/>
                                        <p:tgtEl>
                                          <p:spTgt spid="374821"/>
                                        </p:tgtEl>
                                      </p:cBhvr>
                                    </p:animEffect>
                                  </p:childTnLst>
                                </p:cTn>
                              </p:par>
                            </p:childTnLst>
                          </p:cTn>
                        </p:par>
                        <p:par>
                          <p:cTn id="52" fill="hold" nodeType="afterGroup">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3748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808" grpId="0" animBg="1"/>
      <p:bldP spid="374809" grpId="0" animBg="1"/>
      <p:bldP spid="374810" grpId="0" animBg="1"/>
      <p:bldP spid="374811" grpId="0" animBg="1"/>
      <p:bldP spid="374812" grpId="0" animBg="1"/>
      <p:bldP spid="374813" grpId="0" animBg="1"/>
      <p:bldP spid="374814" grpId="0" animBg="1"/>
      <p:bldP spid="37481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7"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Reflecting shapes</a:t>
            </a:r>
            <a:endParaRPr lang="en-GB" smtClean="0"/>
          </a:p>
        </p:txBody>
      </p:sp>
      <p:grpSp>
        <p:nvGrpSpPr>
          <p:cNvPr id="6150" name="Group 5"/>
          <p:cNvGrpSpPr>
            <a:grpSpLocks/>
          </p:cNvGrpSpPr>
          <p:nvPr/>
        </p:nvGrpSpPr>
        <p:grpSpPr bwMode="auto">
          <a:xfrm>
            <a:off x="7304088" y="115888"/>
            <a:ext cx="576262" cy="576262"/>
            <a:chOff x="4601" y="73"/>
            <a:chExt cx="363" cy="363"/>
          </a:xfrm>
        </p:grpSpPr>
        <p:pic>
          <p:nvPicPr>
            <p:cNvPr id="6152" name="Picture 6"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Oval 7"/>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6154" name="Oval 8"/>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6151" name="Picture 12" descr="level_foundation-hig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6146" r:id="rId2" imgW="9142857" imgH="5111581"/>
        </mc:Choice>
        <mc:Fallback>
          <p:control r:id="rId2" imgW="9142857" imgH="5111581">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0" y="981075"/>
                  <a:ext cx="9142413" cy="5111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1"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Reflect this shape</a:t>
            </a:r>
            <a:endParaRPr lang="en-GB" smtClean="0"/>
          </a:p>
        </p:txBody>
      </p:sp>
      <p:grpSp>
        <p:nvGrpSpPr>
          <p:cNvPr id="7174" name="Group 5"/>
          <p:cNvGrpSpPr>
            <a:grpSpLocks/>
          </p:cNvGrpSpPr>
          <p:nvPr/>
        </p:nvGrpSpPr>
        <p:grpSpPr bwMode="auto">
          <a:xfrm>
            <a:off x="7304088" y="115888"/>
            <a:ext cx="576262" cy="576262"/>
            <a:chOff x="4601" y="73"/>
            <a:chExt cx="363" cy="363"/>
          </a:xfrm>
        </p:grpSpPr>
        <p:pic>
          <p:nvPicPr>
            <p:cNvPr id="7176" name="Picture 6"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Oval 7"/>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7178" name="Oval 8"/>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7175" name="Picture 12" descr="level_foundation-hig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7170" r:id="rId2" imgW="9142857" imgH="5185068"/>
        </mc:Choice>
        <mc:Fallback>
          <p:control r:id="rId2" imgW="9142857" imgH="5185068">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5"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7"/>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Reflection on a coordinate grid</a:t>
            </a:r>
            <a:endParaRPr lang="en-GB" smtClean="0"/>
          </a:p>
        </p:txBody>
      </p:sp>
      <p:grpSp>
        <p:nvGrpSpPr>
          <p:cNvPr id="8198" name="Group 330"/>
          <p:cNvGrpSpPr>
            <a:grpSpLocks/>
          </p:cNvGrpSpPr>
          <p:nvPr/>
        </p:nvGrpSpPr>
        <p:grpSpPr bwMode="auto">
          <a:xfrm>
            <a:off x="7304088" y="115888"/>
            <a:ext cx="576262" cy="576262"/>
            <a:chOff x="4601" y="73"/>
            <a:chExt cx="363" cy="363"/>
          </a:xfrm>
        </p:grpSpPr>
        <p:pic>
          <p:nvPicPr>
            <p:cNvPr id="8200" name="Picture 331"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Oval 332"/>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8202" name="Oval 333"/>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8199" name="Picture 336" descr="level_foundation-hig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8194" r:id="rId2" imgW="9142857" imgH="5185068"/>
        </mc:Choice>
        <mc:Fallback>
          <p:control r:id="rId2" imgW="9142857" imgH="5185068">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Finding a line of reflection</a:t>
            </a:r>
            <a:endParaRPr lang="en-GB" smtClean="0"/>
          </a:p>
        </p:txBody>
      </p:sp>
      <p:sp>
        <p:nvSpPr>
          <p:cNvPr id="44037" name="Text Box 321"/>
          <p:cNvSpPr txBox="1">
            <a:spLocks noChangeArrowheads="1"/>
          </p:cNvSpPr>
          <p:nvPr/>
        </p:nvSpPr>
        <p:spPr bwMode="auto">
          <a:xfrm>
            <a:off x="533400" y="1125538"/>
            <a:ext cx="807720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solidFill>
                  <a:schemeClr val="tx1"/>
                </a:solidFill>
              </a:rPr>
              <a:t>Construct the line that reflects shape A onto its image A’.</a:t>
            </a:r>
            <a:endParaRPr lang="en-GB">
              <a:solidFill>
                <a:schemeClr val="tx1"/>
              </a:solidFill>
            </a:endParaRPr>
          </a:p>
        </p:txBody>
      </p:sp>
      <p:sp>
        <p:nvSpPr>
          <p:cNvPr id="590243" name="Line 419"/>
          <p:cNvSpPr>
            <a:spLocks noChangeShapeType="1"/>
          </p:cNvSpPr>
          <p:nvPr/>
        </p:nvSpPr>
        <p:spPr bwMode="auto">
          <a:xfrm rot="-1705757">
            <a:off x="4343400" y="2141538"/>
            <a:ext cx="0" cy="2286000"/>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0241" name="Oval 417"/>
          <p:cNvSpPr>
            <a:spLocks noChangeArrowheads="1"/>
          </p:cNvSpPr>
          <p:nvPr/>
        </p:nvSpPr>
        <p:spPr bwMode="auto">
          <a:xfrm rot="-2480208">
            <a:off x="3971925" y="2643188"/>
            <a:ext cx="71438" cy="6985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0242" name="Oval 418"/>
          <p:cNvSpPr>
            <a:spLocks noChangeArrowheads="1"/>
          </p:cNvSpPr>
          <p:nvPr/>
        </p:nvSpPr>
        <p:spPr bwMode="auto">
          <a:xfrm rot="-2480208">
            <a:off x="4627563" y="3854450"/>
            <a:ext cx="71437" cy="7143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0223" name="Freeform 399"/>
          <p:cNvSpPr>
            <a:spLocks/>
          </p:cNvSpPr>
          <p:nvPr/>
        </p:nvSpPr>
        <p:spPr bwMode="auto">
          <a:xfrm rot="19894243" flipH="1">
            <a:off x="4660900" y="2054225"/>
            <a:ext cx="1371600" cy="1371600"/>
          </a:xfrm>
          <a:custGeom>
            <a:avLst/>
            <a:gdLst>
              <a:gd name="T0" fmla="*/ 864 w 864"/>
              <a:gd name="T1" fmla="*/ 0 h 864"/>
              <a:gd name="T2" fmla="*/ 0 w 864"/>
              <a:gd name="T3" fmla="*/ 0 h 864"/>
              <a:gd name="T4" fmla="*/ 0 w 864"/>
              <a:gd name="T5" fmla="*/ 288 h 864"/>
              <a:gd name="T6" fmla="*/ 288 w 864"/>
              <a:gd name="T7" fmla="*/ 288 h 864"/>
              <a:gd name="T8" fmla="*/ 288 w 864"/>
              <a:gd name="T9" fmla="*/ 864 h 864"/>
              <a:gd name="T10" fmla="*/ 864 w 864"/>
              <a:gd name="T11" fmla="*/ 0 h 864"/>
            </a:gdLst>
            <a:ahLst/>
            <a:cxnLst>
              <a:cxn ang="0">
                <a:pos x="T0" y="T1"/>
              </a:cxn>
              <a:cxn ang="0">
                <a:pos x="T2" y="T3"/>
              </a:cxn>
              <a:cxn ang="0">
                <a:pos x="T4" y="T5"/>
              </a:cxn>
              <a:cxn ang="0">
                <a:pos x="T6" y="T7"/>
              </a:cxn>
              <a:cxn ang="0">
                <a:pos x="T8" y="T9"/>
              </a:cxn>
              <a:cxn ang="0">
                <a:pos x="T10" y="T11"/>
              </a:cxn>
            </a:cxnLst>
            <a:rect l="0" t="0" r="r" b="b"/>
            <a:pathLst>
              <a:path w="864" h="864">
                <a:moveTo>
                  <a:pt x="864" y="0"/>
                </a:moveTo>
                <a:lnTo>
                  <a:pt x="0" y="0"/>
                </a:lnTo>
                <a:lnTo>
                  <a:pt x="0" y="288"/>
                </a:lnTo>
                <a:lnTo>
                  <a:pt x="288" y="288"/>
                </a:lnTo>
                <a:lnTo>
                  <a:pt x="288" y="864"/>
                </a:lnTo>
                <a:lnTo>
                  <a:pt x="864" y="0"/>
                </a:lnTo>
                <a:close/>
              </a:path>
            </a:pathLst>
          </a:custGeom>
          <a:gradFill rotWithShape="0">
            <a:gsLst>
              <a:gs pos="0">
                <a:schemeClr val="accent2"/>
              </a:gs>
              <a:gs pos="100000">
                <a:schemeClr val="accent2">
                  <a:gamma/>
                  <a:tint val="42745"/>
                  <a:invGamma/>
                </a:schemeClr>
              </a:gs>
            </a:gsLst>
            <a:lin ang="54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charset="0"/>
              <a:cs typeface="+mn-cs"/>
            </a:endParaRPr>
          </a:p>
        </p:txBody>
      </p:sp>
      <p:sp>
        <p:nvSpPr>
          <p:cNvPr id="44042" name="Text Box 402"/>
          <p:cNvSpPr txBox="1">
            <a:spLocks noChangeArrowheads="1"/>
          </p:cNvSpPr>
          <p:nvPr/>
        </p:nvSpPr>
        <p:spPr bwMode="auto">
          <a:xfrm>
            <a:off x="5257800" y="1901825"/>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590222" name="Freeform 398"/>
          <p:cNvSpPr>
            <a:spLocks/>
          </p:cNvSpPr>
          <p:nvPr/>
        </p:nvSpPr>
        <p:spPr bwMode="auto">
          <a:xfrm rot="-1705757">
            <a:off x="2651125" y="3141663"/>
            <a:ext cx="1371600" cy="1371600"/>
          </a:xfrm>
          <a:custGeom>
            <a:avLst/>
            <a:gdLst>
              <a:gd name="T0" fmla="*/ 864 w 864"/>
              <a:gd name="T1" fmla="*/ 0 h 864"/>
              <a:gd name="T2" fmla="*/ 0 w 864"/>
              <a:gd name="T3" fmla="*/ 0 h 864"/>
              <a:gd name="T4" fmla="*/ 0 w 864"/>
              <a:gd name="T5" fmla="*/ 288 h 864"/>
              <a:gd name="T6" fmla="*/ 288 w 864"/>
              <a:gd name="T7" fmla="*/ 288 h 864"/>
              <a:gd name="T8" fmla="*/ 288 w 864"/>
              <a:gd name="T9" fmla="*/ 864 h 864"/>
              <a:gd name="T10" fmla="*/ 864 w 864"/>
              <a:gd name="T11" fmla="*/ 0 h 864"/>
            </a:gdLst>
            <a:ahLst/>
            <a:cxnLst>
              <a:cxn ang="0">
                <a:pos x="T0" y="T1"/>
              </a:cxn>
              <a:cxn ang="0">
                <a:pos x="T2" y="T3"/>
              </a:cxn>
              <a:cxn ang="0">
                <a:pos x="T4" y="T5"/>
              </a:cxn>
              <a:cxn ang="0">
                <a:pos x="T6" y="T7"/>
              </a:cxn>
              <a:cxn ang="0">
                <a:pos x="T8" y="T9"/>
              </a:cxn>
              <a:cxn ang="0">
                <a:pos x="T10" y="T11"/>
              </a:cxn>
            </a:cxnLst>
            <a:rect l="0" t="0" r="r" b="b"/>
            <a:pathLst>
              <a:path w="864" h="864">
                <a:moveTo>
                  <a:pt x="864" y="0"/>
                </a:moveTo>
                <a:lnTo>
                  <a:pt x="0" y="0"/>
                </a:lnTo>
                <a:lnTo>
                  <a:pt x="0" y="288"/>
                </a:lnTo>
                <a:lnTo>
                  <a:pt x="288" y="288"/>
                </a:lnTo>
                <a:lnTo>
                  <a:pt x="288" y="864"/>
                </a:lnTo>
                <a:lnTo>
                  <a:pt x="864" y="0"/>
                </a:lnTo>
                <a:close/>
              </a:path>
            </a:pathLst>
          </a:custGeom>
          <a:gradFill rotWithShape="0">
            <a:gsLst>
              <a:gs pos="0">
                <a:schemeClr val="accent2"/>
              </a:gs>
              <a:gs pos="100000">
                <a:schemeClr val="accent2">
                  <a:gamma/>
                  <a:tint val="42745"/>
                  <a:invGamma/>
                </a:schemeClr>
              </a:gs>
            </a:gsLst>
            <a:lin ang="54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charset="0"/>
              <a:cs typeface="+mn-cs"/>
            </a:endParaRPr>
          </a:p>
        </p:txBody>
      </p:sp>
      <p:sp>
        <p:nvSpPr>
          <p:cNvPr id="44044" name="Text Box 401"/>
          <p:cNvSpPr txBox="1">
            <a:spLocks noChangeArrowheads="1"/>
          </p:cNvSpPr>
          <p:nvPr/>
        </p:nvSpPr>
        <p:spPr bwMode="auto">
          <a:xfrm>
            <a:off x="2593975" y="336391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590236" name="Line 412"/>
          <p:cNvSpPr>
            <a:spLocks noChangeShapeType="1"/>
          </p:cNvSpPr>
          <p:nvPr/>
        </p:nvSpPr>
        <p:spPr bwMode="auto">
          <a:xfrm rot="-2480208">
            <a:off x="3551238" y="2570163"/>
            <a:ext cx="936625"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0239" name="Line 415"/>
          <p:cNvSpPr>
            <a:spLocks noChangeShapeType="1"/>
          </p:cNvSpPr>
          <p:nvPr/>
        </p:nvSpPr>
        <p:spPr bwMode="auto">
          <a:xfrm rot="-2480208">
            <a:off x="3322638" y="3586163"/>
            <a:ext cx="2681287" cy="6080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0244" name="AutoShape 420"/>
          <p:cNvSpPr>
            <a:spLocks noChangeArrowheads="1"/>
          </p:cNvSpPr>
          <p:nvPr/>
        </p:nvSpPr>
        <p:spPr bwMode="auto">
          <a:xfrm>
            <a:off x="6011863" y="3213100"/>
            <a:ext cx="2339975" cy="1009650"/>
          </a:xfrm>
          <a:prstGeom prst="wedgeRoundRectCallout">
            <a:avLst>
              <a:gd name="adj1" fmla="val -47491"/>
              <a:gd name="adj2" fmla="val 71384"/>
              <a:gd name="adj3" fmla="val 16667"/>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GB"/>
              <a:t>This is the line of reflection.</a:t>
            </a:r>
          </a:p>
        </p:txBody>
      </p:sp>
      <p:sp>
        <p:nvSpPr>
          <p:cNvPr id="590248" name="Rectangle 424"/>
          <p:cNvSpPr>
            <a:spLocks noChangeArrowheads="1"/>
          </p:cNvSpPr>
          <p:nvPr/>
        </p:nvSpPr>
        <p:spPr bwMode="auto">
          <a:xfrm>
            <a:off x="250825" y="4581525"/>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GB"/>
              <a:t>Draw lines from any two vertices to their images.</a:t>
            </a:r>
            <a:endParaRPr lang="en-GB">
              <a:solidFill>
                <a:schemeClr val="tx1"/>
              </a:solidFill>
            </a:endParaRPr>
          </a:p>
        </p:txBody>
      </p:sp>
      <p:sp>
        <p:nvSpPr>
          <p:cNvPr id="590249" name="Rectangle 425"/>
          <p:cNvSpPr>
            <a:spLocks noChangeArrowheads="1"/>
          </p:cNvSpPr>
          <p:nvPr/>
        </p:nvSpPr>
        <p:spPr bwMode="auto">
          <a:xfrm>
            <a:off x="250825" y="5661025"/>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t>Draw a line through the mid points.</a:t>
            </a:r>
            <a:endParaRPr lang="en-GB"/>
          </a:p>
        </p:txBody>
      </p:sp>
      <p:sp>
        <p:nvSpPr>
          <p:cNvPr id="590250" name="Rectangle 426"/>
          <p:cNvSpPr>
            <a:spLocks noChangeArrowheads="1"/>
          </p:cNvSpPr>
          <p:nvPr/>
        </p:nvSpPr>
        <p:spPr bwMode="auto">
          <a:xfrm>
            <a:off x="250825" y="5121275"/>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t>Mark on the mid-point of each line.</a:t>
            </a:r>
            <a:endParaRPr lang="en-GB"/>
          </a:p>
          <a:p>
            <a:pPr marL="285750" indent="-285750" eaLnBrk="0" hangingPunct="0">
              <a:buFontTx/>
              <a:buBlip>
                <a:blip r:embed="rId5"/>
              </a:buBlip>
            </a:pPr>
            <a:endParaRPr lang="en-GB">
              <a:solidFill>
                <a:schemeClr val="tx1"/>
              </a:solidFill>
            </a:endParaRPr>
          </a:p>
        </p:txBody>
      </p:sp>
      <p:pic>
        <p:nvPicPr>
          <p:cNvPr id="44051" name="Picture 427"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02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90236"/>
                                        </p:tgtEl>
                                        <p:attrNameLst>
                                          <p:attrName>style.visibility</p:attrName>
                                        </p:attrNameLst>
                                      </p:cBhvr>
                                      <p:to>
                                        <p:strVal val="visible"/>
                                      </p:to>
                                    </p:set>
                                    <p:animEffect transition="in" filter="wipe(down)">
                                      <p:cBhvr>
                                        <p:cTn id="11" dur="500"/>
                                        <p:tgtEl>
                                          <p:spTgt spid="590236"/>
                                        </p:tgtEl>
                                      </p:cBhvr>
                                    </p:animEffect>
                                  </p:childTnLst>
                                </p:cTn>
                              </p:par>
                            </p:childTnLst>
                          </p:cTn>
                        </p:par>
                        <p:par>
                          <p:cTn id="12" fill="hold" nodeType="afterGroup">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590239"/>
                                        </p:tgtEl>
                                        <p:attrNameLst>
                                          <p:attrName>style.visibility</p:attrName>
                                        </p:attrNameLst>
                                      </p:cBhvr>
                                      <p:to>
                                        <p:strVal val="visible"/>
                                      </p:to>
                                    </p:set>
                                    <p:animEffect transition="in" filter="wipe(down)">
                                      <p:cBhvr>
                                        <p:cTn id="15" dur="1000"/>
                                        <p:tgtEl>
                                          <p:spTgt spid="5902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9025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90241"/>
                                        </p:tgtEl>
                                        <p:attrNameLst>
                                          <p:attrName>style.visibility</p:attrName>
                                        </p:attrNameLst>
                                      </p:cBhvr>
                                      <p:to>
                                        <p:strVal val="visible"/>
                                      </p:to>
                                    </p:set>
                                  </p:childTnLst>
                                </p:cTn>
                              </p:par>
                            </p:childTnLst>
                          </p:cTn>
                        </p:par>
                        <p:par>
                          <p:cTn id="24" fill="hold" nodeType="afterGroup">
                            <p:stCondLst>
                              <p:cond delay="0"/>
                            </p:stCondLst>
                            <p:childTnLst>
                              <p:par>
                                <p:cTn id="25" presetID="1" presetClass="entr" presetSubtype="0" fill="hold" grpId="0" nodeType="afterEffect">
                                  <p:stCondLst>
                                    <p:cond delay="500"/>
                                  </p:stCondLst>
                                  <p:childTnLst>
                                    <p:set>
                                      <p:cBhvr>
                                        <p:cTn id="26" dur="1" fill="hold">
                                          <p:stCondLst>
                                            <p:cond delay="0"/>
                                          </p:stCondLst>
                                        </p:cTn>
                                        <p:tgtEl>
                                          <p:spTgt spid="5902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024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90243"/>
                                        </p:tgtEl>
                                        <p:attrNameLst>
                                          <p:attrName>style.visibility</p:attrName>
                                        </p:attrNameLst>
                                      </p:cBhvr>
                                      <p:to>
                                        <p:strVal val="visible"/>
                                      </p:to>
                                    </p:set>
                                    <p:animEffect transition="in" filter="wipe(up)">
                                      <p:cBhvr>
                                        <p:cTn id="35" dur="500"/>
                                        <p:tgtEl>
                                          <p:spTgt spid="59024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9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243" grpId="0" animBg="1"/>
      <p:bldP spid="590241" grpId="0" animBg="1"/>
      <p:bldP spid="590242" grpId="0" animBg="1"/>
      <p:bldP spid="590236" grpId="0" animBg="1"/>
      <p:bldP spid="590239" grpId="0" animBg="1"/>
      <p:bldP spid="590244" grpId="0" animBg="1"/>
      <p:bldP spid="590248" grpId="0"/>
      <p:bldP spid="590249" grpId="0"/>
      <p:bldP spid="59025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55"/>
          <p:cNvSpPr>
            <a:spLocks noChangeArrowheads="1"/>
          </p:cNvSpPr>
          <p:nvPr/>
        </p:nvSpPr>
        <p:spPr bwMode="auto">
          <a:xfrm>
            <a:off x="250825" y="26828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5059" name="Rectangle 56"/>
          <p:cNvSpPr>
            <a:spLocks noChangeArrowheads="1"/>
          </p:cNvSpPr>
          <p:nvPr/>
        </p:nvSpPr>
        <p:spPr bwMode="auto">
          <a:xfrm>
            <a:off x="250825" y="33940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5060" name="Rectangle 57"/>
          <p:cNvSpPr>
            <a:spLocks noChangeArrowheads="1"/>
          </p:cNvSpPr>
          <p:nvPr/>
        </p:nvSpPr>
        <p:spPr bwMode="auto">
          <a:xfrm>
            <a:off x="250825" y="48164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5061" name="Rectangle 58"/>
          <p:cNvSpPr>
            <a:spLocks noChangeArrowheads="1"/>
          </p:cNvSpPr>
          <p:nvPr/>
        </p:nvSpPr>
        <p:spPr bwMode="auto">
          <a:xfrm>
            <a:off x="250825" y="19716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5062" name="Rectangle 59"/>
          <p:cNvSpPr>
            <a:spLocks noChangeArrowheads="1"/>
          </p:cNvSpPr>
          <p:nvPr/>
        </p:nvSpPr>
        <p:spPr bwMode="auto">
          <a:xfrm>
            <a:off x="250825" y="41052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5063" name="Rectangle 60"/>
          <p:cNvSpPr>
            <a:spLocks noChangeArrowheads="1"/>
          </p:cNvSpPr>
          <p:nvPr/>
        </p:nvSpPr>
        <p:spPr bwMode="auto">
          <a:xfrm>
            <a:off x="250825" y="5529263"/>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45064" name="AutoShape 2"/>
          <p:cNvSpPr>
            <a:spLocks noGrp="1" noChangeArrowheads="1"/>
          </p:cNvSpPr>
          <p:nvPr>
            <p:ph type="subTitle" idx="1"/>
          </p:nvPr>
        </p:nvSpPr>
        <p:spPr bwMode="auto">
          <a:xfrm>
            <a:off x="685800" y="3360738"/>
            <a:ext cx="2301875" cy="525462"/>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S6.3 </a:t>
            </a:r>
            <a:r>
              <a:rPr lang="en-US" sz="2400" b="1" smtClean="0">
                <a:solidFill>
                  <a:schemeClr val="bg1"/>
                </a:solidFill>
              </a:rPr>
              <a:t>Rotation</a:t>
            </a:r>
            <a:endParaRPr lang="en-GB" smtClean="0"/>
          </a:p>
        </p:txBody>
      </p:sp>
      <p:pic>
        <p:nvPicPr>
          <p:cNvPr id="45065" name="Picture 11"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2"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Rectangle 21"/>
          <p:cNvSpPr>
            <a:spLocks noGrp="1" noChangeArrowheads="1"/>
          </p:cNvSpPr>
          <p:nvPr>
            <p:ph type="ctrTitle"/>
          </p:nvPr>
        </p:nvSpPr>
        <p:spPr>
          <a:xfrm>
            <a:off x="150813" y="150813"/>
            <a:ext cx="7772400" cy="457200"/>
          </a:xfrm>
        </p:spPr>
        <p:txBody>
          <a:bodyPr/>
          <a:lstStyle/>
          <a:p>
            <a:pPr eaLnBrk="1" hangingPunct="1"/>
            <a:r>
              <a:rPr lang="en-GB" smtClean="0"/>
              <a:t>Contents</a:t>
            </a:r>
          </a:p>
        </p:txBody>
      </p:sp>
      <p:sp>
        <p:nvSpPr>
          <p:cNvPr id="45068" name="AutoShape 42"/>
          <p:cNvSpPr>
            <a:spLocks noChangeArrowheads="1"/>
          </p:cNvSpPr>
          <p:nvPr/>
        </p:nvSpPr>
        <p:spPr bwMode="auto">
          <a:xfrm>
            <a:off x="304800" y="1033463"/>
            <a:ext cx="40513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S6 Transformations</a:t>
            </a:r>
            <a:endParaRPr lang="en-GB" sz="3000">
              <a:solidFill>
                <a:schemeClr val="bg1"/>
              </a:solidFill>
            </a:endParaRPr>
          </a:p>
        </p:txBody>
      </p:sp>
      <p:sp>
        <p:nvSpPr>
          <p:cNvPr id="45069" name="AutoShape 43"/>
          <p:cNvSpPr>
            <a:spLocks noChangeArrowheads="1"/>
          </p:cNvSpPr>
          <p:nvPr/>
        </p:nvSpPr>
        <p:spPr bwMode="auto">
          <a:xfrm>
            <a:off x="685800" y="4071938"/>
            <a:ext cx="273367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S6.4 Translation</a:t>
            </a:r>
          </a:p>
        </p:txBody>
      </p:sp>
      <p:sp>
        <p:nvSpPr>
          <p:cNvPr id="45070" name="AutoShape 44"/>
          <p:cNvSpPr>
            <a:spLocks noChangeArrowheads="1"/>
          </p:cNvSpPr>
          <p:nvPr/>
        </p:nvSpPr>
        <p:spPr bwMode="auto">
          <a:xfrm>
            <a:off x="685800" y="4783138"/>
            <a:ext cx="294957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S6.5 Enlargement</a:t>
            </a:r>
          </a:p>
        </p:txBody>
      </p:sp>
      <p:sp>
        <p:nvSpPr>
          <p:cNvPr id="45071" name="AutoShape 46"/>
          <p:cNvSpPr>
            <a:spLocks noChangeArrowheads="1"/>
          </p:cNvSpPr>
          <p:nvPr/>
        </p:nvSpPr>
        <p:spPr bwMode="auto">
          <a:xfrm>
            <a:off x="685800" y="2649538"/>
            <a:ext cx="25908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S6.2 </a:t>
            </a:r>
            <a:r>
              <a:rPr lang="en-US" b="1">
                <a:solidFill>
                  <a:srgbClr val="33CC33"/>
                </a:solidFill>
              </a:rPr>
              <a:t>Reflection</a:t>
            </a:r>
            <a:endParaRPr lang="en-GB" b="1">
              <a:solidFill>
                <a:srgbClr val="33CC33"/>
              </a:solidFill>
            </a:endParaRPr>
          </a:p>
        </p:txBody>
      </p:sp>
      <p:sp>
        <p:nvSpPr>
          <p:cNvPr id="45072" name="AutoShape 47"/>
          <p:cNvSpPr>
            <a:spLocks noChangeArrowheads="1"/>
          </p:cNvSpPr>
          <p:nvPr/>
        </p:nvSpPr>
        <p:spPr bwMode="auto">
          <a:xfrm>
            <a:off x="685800" y="5494338"/>
            <a:ext cx="5110163" cy="525462"/>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S6.6 Combining transformations</a:t>
            </a:r>
          </a:p>
        </p:txBody>
      </p:sp>
      <p:sp>
        <p:nvSpPr>
          <p:cNvPr id="45073" name="AutoShape 54"/>
          <p:cNvSpPr>
            <a:spLocks noChangeArrowheads="1"/>
          </p:cNvSpPr>
          <p:nvPr/>
        </p:nvSpPr>
        <p:spPr bwMode="auto">
          <a:xfrm>
            <a:off x="685800" y="1938338"/>
            <a:ext cx="25908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S6.1 Symmetry</a:t>
            </a:r>
          </a:p>
        </p:txBody>
      </p:sp>
      <p:pic>
        <p:nvPicPr>
          <p:cNvPr id="45074" name="Picture 61"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Describing a rotation</a:t>
            </a:r>
            <a:endParaRPr lang="en-GB" smtClean="0"/>
          </a:p>
        </p:txBody>
      </p:sp>
      <p:sp>
        <p:nvSpPr>
          <p:cNvPr id="46085" name="Text Box 22"/>
          <p:cNvSpPr txBox="1">
            <a:spLocks noChangeArrowheads="1"/>
          </p:cNvSpPr>
          <p:nvPr/>
        </p:nvSpPr>
        <p:spPr bwMode="auto">
          <a:xfrm>
            <a:off x="376238" y="1143000"/>
            <a:ext cx="8372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a:t>
            </a:r>
            <a:r>
              <a:rPr lang="en-US" b="1">
                <a:solidFill>
                  <a:srgbClr val="FF6600"/>
                </a:solidFill>
              </a:rPr>
              <a:t>rotation</a:t>
            </a:r>
            <a:r>
              <a:rPr lang="en-US"/>
              <a:t> occurs when an object is turned around a fixed point.</a:t>
            </a:r>
            <a:endParaRPr lang="en-GB"/>
          </a:p>
        </p:txBody>
      </p:sp>
      <p:sp>
        <p:nvSpPr>
          <p:cNvPr id="573463" name="Text Box 23"/>
          <p:cNvSpPr txBox="1">
            <a:spLocks noChangeArrowheads="1"/>
          </p:cNvSpPr>
          <p:nvPr/>
        </p:nvSpPr>
        <p:spPr bwMode="auto">
          <a:xfrm>
            <a:off x="376238" y="2024063"/>
            <a:ext cx="7269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 describe a rotation we need to know three things:</a:t>
            </a:r>
            <a:endParaRPr lang="en-GB"/>
          </a:p>
        </p:txBody>
      </p:sp>
      <p:sp>
        <p:nvSpPr>
          <p:cNvPr id="573464" name="Text Box 24"/>
          <p:cNvSpPr txBox="1">
            <a:spLocks noChangeArrowheads="1"/>
          </p:cNvSpPr>
          <p:nvPr/>
        </p:nvSpPr>
        <p:spPr bwMode="auto">
          <a:xfrm>
            <a:off x="650875" y="3055938"/>
            <a:ext cx="204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 </a:t>
            </a:r>
          </a:p>
        </p:txBody>
      </p:sp>
      <p:sp>
        <p:nvSpPr>
          <p:cNvPr id="573465" name="Rectangle 25"/>
          <p:cNvSpPr>
            <a:spLocks noChangeArrowheads="1"/>
          </p:cNvSpPr>
          <p:nvPr/>
        </p:nvSpPr>
        <p:spPr bwMode="auto">
          <a:xfrm>
            <a:off x="650875" y="3571875"/>
            <a:ext cx="2025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½ turn = 180°</a:t>
            </a:r>
          </a:p>
        </p:txBody>
      </p:sp>
      <p:sp>
        <p:nvSpPr>
          <p:cNvPr id="573466" name="Text Box 26"/>
          <p:cNvSpPr txBox="1">
            <a:spLocks noChangeArrowheads="1"/>
          </p:cNvSpPr>
          <p:nvPr/>
        </p:nvSpPr>
        <p:spPr bwMode="auto">
          <a:xfrm>
            <a:off x="650875" y="4603750"/>
            <a:ext cx="576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 clockwise or anticlockwise. </a:t>
            </a:r>
          </a:p>
        </p:txBody>
      </p:sp>
      <p:sp>
        <p:nvSpPr>
          <p:cNvPr id="573467" name="Text Box 27"/>
          <p:cNvSpPr txBox="1">
            <a:spLocks noChangeArrowheads="1"/>
          </p:cNvSpPr>
          <p:nvPr/>
        </p:nvSpPr>
        <p:spPr bwMode="auto">
          <a:xfrm>
            <a:off x="650875" y="5635625"/>
            <a:ext cx="7234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is the fixed point about which an object moves. </a:t>
            </a:r>
          </a:p>
        </p:txBody>
      </p:sp>
      <p:sp>
        <p:nvSpPr>
          <p:cNvPr id="573468" name="Rectangle 28"/>
          <p:cNvSpPr>
            <a:spLocks noChangeArrowheads="1"/>
          </p:cNvSpPr>
          <p:nvPr/>
        </p:nvSpPr>
        <p:spPr bwMode="auto">
          <a:xfrm>
            <a:off x="3163888" y="3571875"/>
            <a:ext cx="201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¼ turn = 90°	</a:t>
            </a:r>
            <a:endParaRPr lang="en-GB"/>
          </a:p>
        </p:txBody>
      </p:sp>
      <p:sp>
        <p:nvSpPr>
          <p:cNvPr id="573469" name="Rectangle 29"/>
          <p:cNvSpPr>
            <a:spLocks noChangeArrowheads="1"/>
          </p:cNvSpPr>
          <p:nvPr/>
        </p:nvSpPr>
        <p:spPr bwMode="auto">
          <a:xfrm>
            <a:off x="5499100" y="3571875"/>
            <a:ext cx="2025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¾ turn = 270°</a:t>
            </a:r>
          </a:p>
        </p:txBody>
      </p:sp>
      <p:sp>
        <p:nvSpPr>
          <p:cNvPr id="573470" name="Rectangle 30"/>
          <p:cNvSpPr>
            <a:spLocks noChangeArrowheads="1"/>
          </p:cNvSpPr>
          <p:nvPr/>
        </p:nvSpPr>
        <p:spPr bwMode="auto">
          <a:xfrm>
            <a:off x="376238" y="4087813"/>
            <a:ext cx="822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tx1"/>
                </a:solidFill>
              </a:rPr>
              <a:t>The </a:t>
            </a:r>
            <a:r>
              <a:rPr lang="en-US" b="1">
                <a:solidFill>
                  <a:srgbClr val="FF6600"/>
                </a:solidFill>
              </a:rPr>
              <a:t>direction</a:t>
            </a:r>
            <a:r>
              <a:rPr lang="en-US">
                <a:solidFill>
                  <a:schemeClr val="tx1"/>
                </a:solidFill>
              </a:rPr>
              <a:t> of the rotation.</a:t>
            </a:r>
            <a:endParaRPr lang="en-GB">
              <a:solidFill>
                <a:schemeClr val="tx1"/>
              </a:solidFill>
            </a:endParaRPr>
          </a:p>
        </p:txBody>
      </p:sp>
      <p:sp>
        <p:nvSpPr>
          <p:cNvPr id="573471" name="Rectangle 31"/>
          <p:cNvSpPr>
            <a:spLocks noChangeArrowheads="1"/>
          </p:cNvSpPr>
          <p:nvPr/>
        </p:nvSpPr>
        <p:spPr bwMode="auto">
          <a:xfrm>
            <a:off x="376238" y="5119688"/>
            <a:ext cx="822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tx1"/>
                </a:solidFill>
              </a:rPr>
              <a:t>The </a:t>
            </a:r>
            <a:r>
              <a:rPr lang="en-US" b="1">
                <a:solidFill>
                  <a:srgbClr val="FF6600"/>
                </a:solidFill>
              </a:rPr>
              <a:t>centre</a:t>
            </a:r>
            <a:r>
              <a:rPr lang="en-US">
                <a:solidFill>
                  <a:schemeClr val="tx1"/>
                </a:solidFill>
              </a:rPr>
              <a:t> of rotation.</a:t>
            </a:r>
            <a:endParaRPr lang="en-GB">
              <a:solidFill>
                <a:schemeClr val="tx1"/>
              </a:solidFill>
            </a:endParaRPr>
          </a:p>
          <a:p>
            <a:pPr marL="285750" indent="-285750" eaLnBrk="0" hangingPunct="0">
              <a:buFontTx/>
              <a:buBlip>
                <a:blip r:embed="rId5"/>
              </a:buBlip>
            </a:pPr>
            <a:endParaRPr lang="en-GB">
              <a:solidFill>
                <a:schemeClr val="tx1"/>
              </a:solidFill>
            </a:endParaRPr>
          </a:p>
        </p:txBody>
      </p:sp>
      <p:sp>
        <p:nvSpPr>
          <p:cNvPr id="573472" name="Rectangle 32"/>
          <p:cNvSpPr>
            <a:spLocks noChangeArrowheads="1"/>
          </p:cNvSpPr>
          <p:nvPr/>
        </p:nvSpPr>
        <p:spPr bwMode="auto">
          <a:xfrm>
            <a:off x="376238" y="2540000"/>
            <a:ext cx="822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solidFill>
                  <a:schemeClr val="tx1"/>
                </a:solidFill>
              </a:rPr>
              <a:t>The </a:t>
            </a:r>
            <a:r>
              <a:rPr lang="en-US" b="1">
                <a:solidFill>
                  <a:srgbClr val="FF6600"/>
                </a:solidFill>
              </a:rPr>
              <a:t>angle</a:t>
            </a:r>
            <a:r>
              <a:rPr lang="en-US">
                <a:solidFill>
                  <a:schemeClr val="tx1"/>
                </a:solidFill>
              </a:rPr>
              <a:t> of the rotation.</a:t>
            </a:r>
            <a:endParaRPr lang="en-GB">
              <a:solidFill>
                <a:schemeClr val="tx1"/>
              </a:solidFill>
            </a:endParaRPr>
          </a:p>
        </p:txBody>
      </p:sp>
      <p:pic>
        <p:nvPicPr>
          <p:cNvPr id="46096" name="Picture 33"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64"/>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57346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57346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57346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7347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57346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7347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573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3" grpId="0" autoUpdateAnimBg="0"/>
      <p:bldP spid="573464" grpId="0" autoUpdateAnimBg="0"/>
      <p:bldP spid="573465" grpId="0" autoUpdateAnimBg="0"/>
      <p:bldP spid="573466" grpId="0" autoUpdateAnimBg="0"/>
      <p:bldP spid="573467" grpId="0" autoUpdateAnimBg="0"/>
      <p:bldP spid="573468" grpId="0" autoUpdateAnimBg="0"/>
      <p:bldP spid="573469" grpId="0" autoUpdateAnimBg="0"/>
      <p:bldP spid="573470" grpId="0"/>
      <p:bldP spid="573471" grpId="0"/>
      <p:bldP spid="57347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Rotating shapes</a:t>
            </a:r>
            <a:endParaRPr lang="en-GB" smtClean="0"/>
          </a:p>
        </p:txBody>
      </p:sp>
      <p:sp>
        <p:nvSpPr>
          <p:cNvPr id="47109" name="Text Box 5"/>
          <p:cNvSpPr txBox="1">
            <a:spLocks noChangeArrowheads="1"/>
          </p:cNvSpPr>
          <p:nvPr/>
        </p:nvSpPr>
        <p:spPr bwMode="auto">
          <a:xfrm>
            <a:off x="376238" y="1125538"/>
            <a:ext cx="8372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we rotate triangle ABC 90° clockwise about point O the following </a:t>
            </a:r>
            <a:r>
              <a:rPr lang="en-US" b="1">
                <a:solidFill>
                  <a:srgbClr val="FF6600"/>
                </a:solidFill>
              </a:rPr>
              <a:t>image</a:t>
            </a:r>
            <a:r>
              <a:rPr lang="en-US"/>
              <a:t> is produced:</a:t>
            </a:r>
            <a:endParaRPr lang="en-GB"/>
          </a:p>
        </p:txBody>
      </p:sp>
      <p:sp>
        <p:nvSpPr>
          <p:cNvPr id="47110" name="Freeform 6"/>
          <p:cNvSpPr>
            <a:spLocks/>
          </p:cNvSpPr>
          <p:nvPr/>
        </p:nvSpPr>
        <p:spPr bwMode="auto">
          <a:xfrm>
            <a:off x="2884488" y="2233613"/>
            <a:ext cx="938212" cy="1887537"/>
          </a:xfrm>
          <a:custGeom>
            <a:avLst/>
            <a:gdLst>
              <a:gd name="T0" fmla="*/ 1956092793 w 450"/>
              <a:gd name="T1" fmla="*/ 2147483647 h 906"/>
              <a:gd name="T2" fmla="*/ 1056289108 w 450"/>
              <a:gd name="T3" fmla="*/ 0 h 906"/>
              <a:gd name="T4" fmla="*/ 0 w 450"/>
              <a:gd name="T5" fmla="*/ 1588604057 h 906"/>
              <a:gd name="T6" fmla="*/ 1943051646 w 450"/>
              <a:gd name="T7" fmla="*/ 2147483647 h 9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0" h="906">
                <a:moveTo>
                  <a:pt x="450" y="906"/>
                </a:moveTo>
                <a:lnTo>
                  <a:pt x="243" y="0"/>
                </a:lnTo>
                <a:lnTo>
                  <a:pt x="0" y="366"/>
                </a:lnTo>
                <a:lnTo>
                  <a:pt x="447" y="903"/>
                </a:lnTo>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55" name="Freeform 7"/>
          <p:cNvSpPr>
            <a:spLocks/>
          </p:cNvSpPr>
          <p:nvPr/>
        </p:nvSpPr>
        <p:spPr bwMode="auto">
          <a:xfrm>
            <a:off x="4371975" y="3206750"/>
            <a:ext cx="1887538" cy="939800"/>
          </a:xfrm>
          <a:custGeom>
            <a:avLst/>
            <a:gdLst>
              <a:gd name="T0" fmla="*/ 0 w 906"/>
              <a:gd name="T1" fmla="*/ 1958368160 h 451"/>
              <a:gd name="T2" fmla="*/ 2147483647 w 906"/>
              <a:gd name="T3" fmla="*/ 1055174516 h 451"/>
              <a:gd name="T4" fmla="*/ 2147483647 w 906"/>
              <a:gd name="T5" fmla="*/ 0 h 451"/>
              <a:gd name="T6" fmla="*/ 0 w 906"/>
              <a:gd name="T7" fmla="*/ 1958368160 h 4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6" h="451">
                <a:moveTo>
                  <a:pt x="0" y="451"/>
                </a:moveTo>
                <a:lnTo>
                  <a:pt x="906" y="243"/>
                </a:lnTo>
                <a:lnTo>
                  <a:pt x="540" y="0"/>
                </a:lnTo>
                <a:lnTo>
                  <a:pt x="0" y="451"/>
                </a:lnTo>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Oval 8"/>
          <p:cNvSpPr>
            <a:spLocks noChangeArrowheads="1"/>
          </p:cNvSpPr>
          <p:nvPr/>
        </p:nvSpPr>
        <p:spPr bwMode="auto">
          <a:xfrm>
            <a:off x="4030663" y="4375150"/>
            <a:ext cx="47625" cy="4762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3" name="Text Box 9"/>
          <p:cNvSpPr txBox="1">
            <a:spLocks noChangeArrowheads="1"/>
          </p:cNvSpPr>
          <p:nvPr/>
        </p:nvSpPr>
        <p:spPr bwMode="auto">
          <a:xfrm>
            <a:off x="2562225" y="277971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A</a:t>
            </a:r>
            <a:endParaRPr lang="en-GB" sz="2000"/>
          </a:p>
        </p:txBody>
      </p:sp>
      <p:sp>
        <p:nvSpPr>
          <p:cNvPr id="47114" name="Text Box 10"/>
          <p:cNvSpPr txBox="1">
            <a:spLocks noChangeArrowheads="1"/>
          </p:cNvSpPr>
          <p:nvPr/>
        </p:nvSpPr>
        <p:spPr bwMode="auto">
          <a:xfrm>
            <a:off x="3357563" y="1916113"/>
            <a:ext cx="35401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B</a:t>
            </a:r>
            <a:endParaRPr lang="en-GB" sz="2000"/>
          </a:p>
        </p:txBody>
      </p:sp>
      <p:sp>
        <p:nvSpPr>
          <p:cNvPr id="47115" name="Text Box 11"/>
          <p:cNvSpPr txBox="1">
            <a:spLocks noChangeArrowheads="1"/>
          </p:cNvSpPr>
          <p:nvPr/>
        </p:nvSpPr>
        <p:spPr bwMode="auto">
          <a:xfrm>
            <a:off x="3419475" y="40401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C</a:t>
            </a:r>
            <a:endParaRPr lang="en-GB" sz="2000"/>
          </a:p>
        </p:txBody>
      </p:sp>
      <p:sp>
        <p:nvSpPr>
          <p:cNvPr id="47116" name="Text Box 12"/>
          <p:cNvSpPr txBox="1">
            <a:spLocks noChangeArrowheads="1"/>
          </p:cNvSpPr>
          <p:nvPr/>
        </p:nvSpPr>
        <p:spPr bwMode="auto">
          <a:xfrm>
            <a:off x="3830638" y="4375150"/>
            <a:ext cx="381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O</a:t>
            </a:r>
            <a:endParaRPr lang="en-GB" sz="2000"/>
          </a:p>
        </p:txBody>
      </p:sp>
      <p:sp>
        <p:nvSpPr>
          <p:cNvPr id="411661" name="Arc 13"/>
          <p:cNvSpPr>
            <a:spLocks/>
          </p:cNvSpPr>
          <p:nvPr/>
        </p:nvSpPr>
        <p:spPr bwMode="auto">
          <a:xfrm rot="-787224">
            <a:off x="4113213" y="2609850"/>
            <a:ext cx="566737" cy="566738"/>
          </a:xfrm>
          <a:custGeom>
            <a:avLst/>
            <a:gdLst>
              <a:gd name="T0" fmla="*/ 0 w 21600"/>
              <a:gd name="T1" fmla="*/ 0 h 21600"/>
              <a:gd name="T2" fmla="*/ 14869946 w 21600"/>
              <a:gd name="T3" fmla="*/ 14869998 h 21600"/>
              <a:gd name="T4" fmla="*/ 0 w 21600"/>
              <a:gd name="T5" fmla="*/ 1486999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2" name="Text Box 14"/>
          <p:cNvSpPr txBox="1">
            <a:spLocks noChangeArrowheads="1"/>
          </p:cNvSpPr>
          <p:nvPr/>
        </p:nvSpPr>
        <p:spPr bwMode="auto">
          <a:xfrm>
            <a:off x="5341938" y="2852738"/>
            <a:ext cx="411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A’</a:t>
            </a:r>
            <a:endParaRPr lang="en-GB" sz="2000"/>
          </a:p>
        </p:txBody>
      </p:sp>
      <p:sp>
        <p:nvSpPr>
          <p:cNvPr id="411663" name="Text Box 15"/>
          <p:cNvSpPr txBox="1">
            <a:spLocks noChangeArrowheads="1"/>
          </p:cNvSpPr>
          <p:nvPr/>
        </p:nvSpPr>
        <p:spPr bwMode="auto">
          <a:xfrm>
            <a:off x="6248400" y="3462338"/>
            <a:ext cx="411163"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B’</a:t>
            </a:r>
            <a:endParaRPr lang="en-GB" sz="2000"/>
          </a:p>
        </p:txBody>
      </p:sp>
      <p:sp>
        <p:nvSpPr>
          <p:cNvPr id="411664" name="Text Box 16"/>
          <p:cNvSpPr txBox="1">
            <a:spLocks noChangeArrowheads="1"/>
          </p:cNvSpPr>
          <p:nvPr/>
        </p:nvSpPr>
        <p:spPr bwMode="auto">
          <a:xfrm>
            <a:off x="4303713" y="4111625"/>
            <a:ext cx="425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C’</a:t>
            </a:r>
            <a:endParaRPr lang="en-GB" sz="2000"/>
          </a:p>
        </p:txBody>
      </p:sp>
      <p:sp>
        <p:nvSpPr>
          <p:cNvPr id="411665" name="Text Box 17"/>
          <p:cNvSpPr txBox="1">
            <a:spLocks noChangeArrowheads="1"/>
          </p:cNvSpPr>
          <p:nvPr/>
        </p:nvSpPr>
        <p:spPr bwMode="auto">
          <a:xfrm>
            <a:off x="376238" y="4772025"/>
            <a:ext cx="84455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is mapped onto A’, B is mapped onto B’ and C is mapped onto C’.</a:t>
            </a:r>
            <a:endParaRPr lang="en-GB"/>
          </a:p>
        </p:txBody>
      </p:sp>
      <p:sp>
        <p:nvSpPr>
          <p:cNvPr id="411666" name="Text Box 18"/>
          <p:cNvSpPr txBox="1">
            <a:spLocks noChangeArrowheads="1"/>
          </p:cNvSpPr>
          <p:nvPr/>
        </p:nvSpPr>
        <p:spPr bwMode="auto">
          <a:xfrm>
            <a:off x="376238" y="5564188"/>
            <a:ext cx="844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image triangle A’B’C’ is </a:t>
            </a:r>
            <a:r>
              <a:rPr lang="en-US" b="1">
                <a:solidFill>
                  <a:srgbClr val="FF6600"/>
                </a:solidFill>
              </a:rPr>
              <a:t>congruent</a:t>
            </a:r>
            <a:r>
              <a:rPr lang="en-US"/>
              <a:t> to triangle ABC.</a:t>
            </a:r>
            <a:endParaRPr lang="en-GB"/>
          </a:p>
        </p:txBody>
      </p:sp>
      <p:sp>
        <p:nvSpPr>
          <p:cNvPr id="411667" name="Text Box 19"/>
          <p:cNvSpPr txBox="1">
            <a:spLocks noChangeArrowheads="1"/>
          </p:cNvSpPr>
          <p:nvPr/>
        </p:nvSpPr>
        <p:spPr bwMode="auto">
          <a:xfrm>
            <a:off x="4479925" y="2295525"/>
            <a:ext cx="646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90°</a:t>
            </a:r>
          </a:p>
        </p:txBody>
      </p:sp>
      <p:sp>
        <p:nvSpPr>
          <p:cNvPr id="411668" name="Freeform 20"/>
          <p:cNvSpPr>
            <a:spLocks/>
          </p:cNvSpPr>
          <p:nvPr/>
        </p:nvSpPr>
        <p:spPr bwMode="auto">
          <a:xfrm>
            <a:off x="2886075" y="2990850"/>
            <a:ext cx="1176338" cy="1423988"/>
          </a:xfrm>
          <a:custGeom>
            <a:avLst/>
            <a:gdLst>
              <a:gd name="T0" fmla="*/ 0 w 741"/>
              <a:gd name="T1" fmla="*/ 0 h 897"/>
              <a:gd name="T2" fmla="*/ 1867437369 w 741"/>
              <a:gd name="T3" fmla="*/ 2147483647 h 897"/>
              <a:gd name="T4" fmla="*/ 0 60000 65536"/>
              <a:gd name="T5" fmla="*/ 0 60000 65536"/>
            </a:gdLst>
            <a:ahLst/>
            <a:cxnLst>
              <a:cxn ang="T4">
                <a:pos x="T0" y="T1"/>
              </a:cxn>
              <a:cxn ang="T5">
                <a:pos x="T2" y="T3"/>
              </a:cxn>
            </a:cxnLst>
            <a:rect l="0" t="0" r="r" b="b"/>
            <a:pathLst>
              <a:path w="741" h="897">
                <a:moveTo>
                  <a:pt x="0" y="0"/>
                </a:moveTo>
                <a:lnTo>
                  <a:pt x="741" y="897"/>
                </a:lnTo>
              </a:path>
            </a:pathLst>
          </a:custGeom>
          <a:noFill/>
          <a:ln w="28575" cmpd="sng">
            <a:solidFill>
              <a:srgbClr val="FF66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69" name="Freeform 21"/>
          <p:cNvSpPr>
            <a:spLocks/>
          </p:cNvSpPr>
          <p:nvPr/>
        </p:nvSpPr>
        <p:spPr bwMode="auto">
          <a:xfrm>
            <a:off x="4057650" y="3190875"/>
            <a:ext cx="1443038" cy="1209675"/>
          </a:xfrm>
          <a:custGeom>
            <a:avLst/>
            <a:gdLst>
              <a:gd name="T0" fmla="*/ 2147483647 w 909"/>
              <a:gd name="T1" fmla="*/ 0 h 762"/>
              <a:gd name="T2" fmla="*/ 0 w 909"/>
              <a:gd name="T3" fmla="*/ 1920359063 h 762"/>
              <a:gd name="T4" fmla="*/ 0 60000 65536"/>
              <a:gd name="T5" fmla="*/ 0 60000 65536"/>
            </a:gdLst>
            <a:ahLst/>
            <a:cxnLst>
              <a:cxn ang="T4">
                <a:pos x="T0" y="T1"/>
              </a:cxn>
              <a:cxn ang="T5">
                <a:pos x="T2" y="T3"/>
              </a:cxn>
            </a:cxnLst>
            <a:rect l="0" t="0" r="r" b="b"/>
            <a:pathLst>
              <a:path w="909" h="762">
                <a:moveTo>
                  <a:pt x="909" y="0"/>
                </a:moveTo>
                <a:lnTo>
                  <a:pt x="0" y="762"/>
                </a:lnTo>
              </a:path>
            </a:pathLst>
          </a:custGeom>
          <a:noFill/>
          <a:ln w="28575" cmpd="sng">
            <a:solidFill>
              <a:srgbClr val="FF66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0" name="Rectangle 22"/>
          <p:cNvSpPr>
            <a:spLocks noChangeArrowheads="1"/>
          </p:cNvSpPr>
          <p:nvPr/>
        </p:nvSpPr>
        <p:spPr bwMode="auto">
          <a:xfrm rot="-2388334">
            <a:off x="3995738" y="4221163"/>
            <a:ext cx="142875" cy="144462"/>
          </a:xfrm>
          <a:prstGeom prst="rect">
            <a:avLst/>
          </a:prstGeom>
          <a:noFill/>
          <a:ln w="190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7" name="Text Box 23"/>
          <p:cNvSpPr txBox="1">
            <a:spLocks noChangeArrowheads="1"/>
          </p:cNvSpPr>
          <p:nvPr/>
        </p:nvSpPr>
        <p:spPr bwMode="auto">
          <a:xfrm>
            <a:off x="2124075" y="2276475"/>
            <a:ext cx="862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object</a:t>
            </a:r>
            <a:endParaRPr lang="en-GB" sz="2000"/>
          </a:p>
        </p:txBody>
      </p:sp>
      <p:sp>
        <p:nvSpPr>
          <p:cNvPr id="411672" name="Text Box 24"/>
          <p:cNvSpPr txBox="1">
            <a:spLocks noChangeArrowheads="1"/>
          </p:cNvSpPr>
          <p:nvPr/>
        </p:nvSpPr>
        <p:spPr bwMode="auto">
          <a:xfrm>
            <a:off x="6156325" y="2924175"/>
            <a:ext cx="876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image</a:t>
            </a:r>
            <a:endParaRPr lang="en-GB" sz="2000"/>
          </a:p>
        </p:txBody>
      </p:sp>
      <p:pic>
        <p:nvPicPr>
          <p:cNvPr id="47129" name="Picture 25"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1661"/>
                                        </p:tgtEl>
                                        <p:attrNameLst>
                                          <p:attrName>style.visibility</p:attrName>
                                        </p:attrNameLst>
                                      </p:cBhvr>
                                      <p:to>
                                        <p:strVal val="visible"/>
                                      </p:to>
                                    </p:set>
                                    <p:animEffect transition="in" filter="wipe(left)">
                                      <p:cBhvr>
                                        <p:cTn id="7" dur="500"/>
                                        <p:tgtEl>
                                          <p:spTgt spid="41166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116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16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167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11668"/>
                                        </p:tgtEl>
                                        <p:attrNameLst>
                                          <p:attrName>style.visibility</p:attrName>
                                        </p:attrNameLst>
                                      </p:cBhvr>
                                      <p:to>
                                        <p:strVal val="visible"/>
                                      </p:to>
                                    </p:set>
                                    <p:animEffect transition="in" filter="wipe(up)">
                                      <p:cBhvr>
                                        <p:cTn id="21" dur="500"/>
                                        <p:tgtEl>
                                          <p:spTgt spid="411668"/>
                                        </p:tgtEl>
                                      </p:cBhvr>
                                    </p:animEffect>
                                  </p:childTnLst>
                                </p:cTn>
                              </p:par>
                            </p:childTnLst>
                          </p:cTn>
                        </p:par>
                        <p:par>
                          <p:cTn id="22" fill="hold" nodeType="afterGroup">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411669"/>
                                        </p:tgtEl>
                                        <p:attrNameLst>
                                          <p:attrName>style.visibility</p:attrName>
                                        </p:attrNameLst>
                                      </p:cBhvr>
                                      <p:to>
                                        <p:strVal val="visible"/>
                                      </p:to>
                                    </p:set>
                                    <p:animEffect transition="in" filter="wipe(up)">
                                      <p:cBhvr>
                                        <p:cTn id="25" dur="500"/>
                                        <p:tgtEl>
                                          <p:spTgt spid="411669"/>
                                        </p:tgtEl>
                                      </p:cBhvr>
                                    </p:animEffec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41167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16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166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166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166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1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5" grpId="0" animBg="1"/>
      <p:bldP spid="411661" grpId="0" animBg="1"/>
      <p:bldP spid="411662" grpId="0"/>
      <p:bldP spid="411663" grpId="0"/>
      <p:bldP spid="411664" grpId="0"/>
      <p:bldP spid="411665" grpId="0"/>
      <p:bldP spid="411666" grpId="0"/>
      <p:bldP spid="411667" grpId="0"/>
      <p:bldP spid="411668" grpId="0" animBg="1"/>
      <p:bldP spid="411669" grpId="0" animBg="1"/>
      <p:bldP spid="411670" grpId="0" animBg="1"/>
      <p:bldP spid="41167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32517" name="Group 37"/>
          <p:cNvGrpSpPr>
            <a:grpSpLocks/>
          </p:cNvGrpSpPr>
          <p:nvPr/>
        </p:nvGrpSpPr>
        <p:grpSpPr bwMode="auto">
          <a:xfrm>
            <a:off x="755650" y="3141663"/>
            <a:ext cx="2232025" cy="2735262"/>
            <a:chOff x="476" y="1979"/>
            <a:chExt cx="1406" cy="1723"/>
          </a:xfrm>
        </p:grpSpPr>
        <p:sp>
          <p:nvSpPr>
            <p:cNvPr id="28701" name="Rectangle 19"/>
            <p:cNvSpPr>
              <a:spLocks noChangeArrowheads="1"/>
            </p:cNvSpPr>
            <p:nvPr/>
          </p:nvSpPr>
          <p:spPr bwMode="auto">
            <a:xfrm>
              <a:off x="476" y="1979"/>
              <a:ext cx="1406" cy="1723"/>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02" name="Group 35"/>
            <p:cNvGrpSpPr>
              <a:grpSpLocks/>
            </p:cNvGrpSpPr>
            <p:nvPr/>
          </p:nvGrpSpPr>
          <p:grpSpPr bwMode="auto">
            <a:xfrm rot="18900000" flipH="1">
              <a:off x="886" y="2186"/>
              <a:ext cx="816" cy="956"/>
              <a:chOff x="1392" y="3312"/>
              <a:chExt cx="816" cy="956"/>
            </a:xfrm>
          </p:grpSpPr>
          <p:sp>
            <p:nvSpPr>
              <p:cNvPr id="28703" name="AutoShape 32"/>
              <p:cNvSpPr>
                <a:spLocks noChangeArrowheads="1"/>
              </p:cNvSpPr>
              <p:nvPr/>
            </p:nvSpPr>
            <p:spPr bwMode="auto">
              <a:xfrm>
                <a:off x="1392" y="3312"/>
                <a:ext cx="816" cy="816"/>
              </a:xfrm>
              <a:custGeom>
                <a:avLst/>
                <a:gdLst>
                  <a:gd name="T0" fmla="*/ 15 w 21600"/>
                  <a:gd name="T1" fmla="*/ 0 h 21600"/>
                  <a:gd name="T2" fmla="*/ 3 w 21600"/>
                  <a:gd name="T3" fmla="*/ 21 h 21600"/>
                  <a:gd name="T4" fmla="*/ 15 w 21600"/>
                  <a:gd name="T5" fmla="*/ 5 h 21600"/>
                  <a:gd name="T6" fmla="*/ 27 w 21600"/>
                  <a:gd name="T7" fmla="*/ 21 h 21600"/>
                  <a:gd name="T8" fmla="*/ 0 60000 65536"/>
                  <a:gd name="T9" fmla="*/ 0 60000 65536"/>
                  <a:gd name="T10" fmla="*/ 0 60000 65536"/>
                  <a:gd name="T11" fmla="*/ 0 60000 65536"/>
                  <a:gd name="T12" fmla="*/ 0 w 21600"/>
                  <a:gd name="T13" fmla="*/ 0 h 21600"/>
                  <a:gd name="T14" fmla="*/ 21600 w 21600"/>
                  <a:gd name="T15" fmla="*/ 12574 h 21600"/>
                </a:gdLst>
                <a:ahLst/>
                <a:cxnLst>
                  <a:cxn ang="T8">
                    <a:pos x="T0" y="T1"/>
                  </a:cxn>
                  <a:cxn ang="T9">
                    <a:pos x="T2" y="T3"/>
                  </a:cxn>
                  <a:cxn ang="T10">
                    <a:pos x="T4" y="T5"/>
                  </a:cxn>
                  <a:cxn ang="T11">
                    <a:pos x="T6" y="T7"/>
                  </a:cxn>
                </a:cxnLst>
                <a:rect l="T12" t="T13" r="T14" b="T15"/>
                <a:pathLst>
                  <a:path w="21600" h="21600">
                    <a:moveTo>
                      <a:pt x="3865" y="13870"/>
                    </a:moveTo>
                    <a:cubicBezTo>
                      <a:pt x="3437" y="12903"/>
                      <a:pt x="3216" y="11857"/>
                      <a:pt x="3216" y="10800"/>
                    </a:cubicBezTo>
                    <a:cubicBezTo>
                      <a:pt x="3216" y="6611"/>
                      <a:pt x="6611" y="3216"/>
                      <a:pt x="10800" y="3216"/>
                    </a:cubicBezTo>
                    <a:cubicBezTo>
                      <a:pt x="14988" y="3216"/>
                      <a:pt x="18384" y="6611"/>
                      <a:pt x="18384" y="10800"/>
                    </a:cubicBezTo>
                    <a:cubicBezTo>
                      <a:pt x="18384" y="11857"/>
                      <a:pt x="18162" y="12903"/>
                      <a:pt x="17734" y="13870"/>
                    </a:cubicBezTo>
                    <a:lnTo>
                      <a:pt x="20675" y="15172"/>
                    </a:lnTo>
                    <a:cubicBezTo>
                      <a:pt x="21284" y="13795"/>
                      <a:pt x="21600" y="12306"/>
                      <a:pt x="21600" y="10800"/>
                    </a:cubicBezTo>
                    <a:cubicBezTo>
                      <a:pt x="21600" y="4835"/>
                      <a:pt x="16764" y="0"/>
                      <a:pt x="10800" y="0"/>
                    </a:cubicBezTo>
                    <a:cubicBezTo>
                      <a:pt x="4835" y="0"/>
                      <a:pt x="0" y="4835"/>
                      <a:pt x="0" y="10800"/>
                    </a:cubicBezTo>
                    <a:cubicBezTo>
                      <a:pt x="-1" y="12306"/>
                      <a:pt x="315" y="13795"/>
                      <a:pt x="924" y="15172"/>
                    </a:cubicBezTo>
                    <a:lnTo>
                      <a:pt x="3865" y="13870"/>
                    </a:lnTo>
                    <a:close/>
                  </a:path>
                </a:pathLst>
              </a:cu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4" name="AutoShape 33"/>
              <p:cNvSpPr>
                <a:spLocks noChangeArrowheads="1"/>
              </p:cNvSpPr>
              <p:nvPr/>
            </p:nvSpPr>
            <p:spPr bwMode="auto">
              <a:xfrm>
                <a:off x="1429" y="3469"/>
                <a:ext cx="742" cy="742"/>
              </a:xfrm>
              <a:custGeom>
                <a:avLst/>
                <a:gdLst>
                  <a:gd name="T0" fmla="*/ 13 w 21600"/>
                  <a:gd name="T1" fmla="*/ 0 h 21600"/>
                  <a:gd name="T2" fmla="*/ 1 w 21600"/>
                  <a:gd name="T3" fmla="*/ 13 h 21600"/>
                  <a:gd name="T4" fmla="*/ 13 w 21600"/>
                  <a:gd name="T5" fmla="*/ 3 h 21600"/>
                  <a:gd name="T6" fmla="*/ 24 w 21600"/>
                  <a:gd name="T7" fmla="*/ 13 h 21600"/>
                  <a:gd name="T8" fmla="*/ 0 60000 65536"/>
                  <a:gd name="T9" fmla="*/ 0 60000 65536"/>
                  <a:gd name="T10" fmla="*/ 0 60000 65536"/>
                  <a:gd name="T11" fmla="*/ 0 60000 65536"/>
                  <a:gd name="T12" fmla="*/ 0 w 21600"/>
                  <a:gd name="T13" fmla="*/ 0 h 21600"/>
                  <a:gd name="T14" fmla="*/ 21600 w 21600"/>
                  <a:gd name="T15" fmla="*/ 8093 h 21600"/>
                </a:gdLst>
                <a:ahLst/>
                <a:cxnLst>
                  <a:cxn ang="T8">
                    <a:pos x="T0" y="T1"/>
                  </a:cxn>
                  <a:cxn ang="T9">
                    <a:pos x="T2" y="T3"/>
                  </a:cxn>
                  <a:cxn ang="T10">
                    <a:pos x="T4" y="T5"/>
                  </a:cxn>
                  <a:cxn ang="T11">
                    <a:pos x="T6" y="T7"/>
                  </a:cxn>
                </a:cxnLst>
                <a:rect l="T12" t="T13" r="T14" b="T15"/>
                <a:pathLst>
                  <a:path w="21600" h="21600">
                    <a:moveTo>
                      <a:pt x="2183" y="11090"/>
                    </a:moveTo>
                    <a:cubicBezTo>
                      <a:pt x="2180" y="10994"/>
                      <a:pt x="2179" y="10897"/>
                      <a:pt x="2179" y="10800"/>
                    </a:cubicBezTo>
                    <a:cubicBezTo>
                      <a:pt x="2179" y="6038"/>
                      <a:pt x="6038" y="2179"/>
                      <a:pt x="10800" y="2179"/>
                    </a:cubicBezTo>
                    <a:cubicBezTo>
                      <a:pt x="15561" y="2179"/>
                      <a:pt x="19421" y="6038"/>
                      <a:pt x="19421" y="10800"/>
                    </a:cubicBezTo>
                    <a:cubicBezTo>
                      <a:pt x="19421" y="10897"/>
                      <a:pt x="19419" y="10994"/>
                      <a:pt x="19416" y="11090"/>
                    </a:cubicBezTo>
                    <a:lnTo>
                      <a:pt x="21593" y="11164"/>
                    </a:lnTo>
                    <a:cubicBezTo>
                      <a:pt x="21597" y="11043"/>
                      <a:pt x="21600" y="10921"/>
                      <a:pt x="21600" y="10800"/>
                    </a:cubicBezTo>
                    <a:cubicBezTo>
                      <a:pt x="21600" y="4835"/>
                      <a:pt x="16764" y="0"/>
                      <a:pt x="10800" y="0"/>
                    </a:cubicBezTo>
                    <a:cubicBezTo>
                      <a:pt x="4835" y="0"/>
                      <a:pt x="0" y="4835"/>
                      <a:pt x="0" y="10800"/>
                    </a:cubicBezTo>
                    <a:cubicBezTo>
                      <a:pt x="-1" y="10921"/>
                      <a:pt x="2" y="11043"/>
                      <a:pt x="6" y="11164"/>
                    </a:cubicBezTo>
                    <a:lnTo>
                      <a:pt x="2183" y="11090"/>
                    </a:lnTo>
                    <a:close/>
                  </a:path>
                </a:pathLst>
              </a:custGeom>
              <a:solidFill>
                <a:srgbClr val="94D84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5" name="AutoShape 34"/>
              <p:cNvSpPr>
                <a:spLocks noChangeArrowheads="1"/>
              </p:cNvSpPr>
              <p:nvPr/>
            </p:nvSpPr>
            <p:spPr bwMode="auto">
              <a:xfrm>
                <a:off x="1464" y="3596"/>
                <a:ext cx="672" cy="672"/>
              </a:xfrm>
              <a:custGeom>
                <a:avLst/>
                <a:gdLst>
                  <a:gd name="T0" fmla="*/ 10 w 21600"/>
                  <a:gd name="T1" fmla="*/ 0 h 21600"/>
                  <a:gd name="T2" fmla="*/ 2 w 21600"/>
                  <a:gd name="T3" fmla="*/ 7 h 21600"/>
                  <a:gd name="T4" fmla="*/ 10 w 21600"/>
                  <a:gd name="T5" fmla="*/ 2 h 21600"/>
                  <a:gd name="T6" fmla="*/ 19 w 21600"/>
                  <a:gd name="T7" fmla="*/ 7 h 21600"/>
                  <a:gd name="T8" fmla="*/ 0 60000 65536"/>
                  <a:gd name="T9" fmla="*/ 0 60000 65536"/>
                  <a:gd name="T10" fmla="*/ 0 60000 65536"/>
                  <a:gd name="T11" fmla="*/ 0 60000 65536"/>
                  <a:gd name="T12" fmla="*/ 129 w 21600"/>
                  <a:gd name="T13" fmla="*/ 0 h 21600"/>
                  <a:gd name="T14" fmla="*/ 21471 w 21600"/>
                  <a:gd name="T15" fmla="*/ 9418 h 21600"/>
                </a:gdLst>
                <a:ahLst/>
                <a:cxnLst>
                  <a:cxn ang="T8">
                    <a:pos x="T0" y="T1"/>
                  </a:cxn>
                  <a:cxn ang="T9">
                    <a:pos x="T2" y="T3"/>
                  </a:cxn>
                  <a:cxn ang="T10">
                    <a:pos x="T4" y="T5"/>
                  </a:cxn>
                  <a:cxn ang="T11">
                    <a:pos x="T6" y="T7"/>
                  </a:cxn>
                </a:cxnLst>
                <a:rect l="T12" t="T13" r="T14" b="T15"/>
                <a:pathLst>
                  <a:path w="21600" h="21600">
                    <a:moveTo>
                      <a:pt x="2604" y="7264"/>
                    </a:moveTo>
                    <a:cubicBezTo>
                      <a:pt x="4015" y="3992"/>
                      <a:pt x="7237" y="1873"/>
                      <a:pt x="10800" y="1874"/>
                    </a:cubicBezTo>
                    <a:cubicBezTo>
                      <a:pt x="14362" y="1874"/>
                      <a:pt x="17584" y="3992"/>
                      <a:pt x="18995" y="7264"/>
                    </a:cubicBezTo>
                    <a:lnTo>
                      <a:pt x="20716" y="6521"/>
                    </a:lnTo>
                    <a:cubicBezTo>
                      <a:pt x="19008" y="2563"/>
                      <a:pt x="15110" y="-1"/>
                      <a:pt x="10799" y="0"/>
                    </a:cubicBezTo>
                    <a:cubicBezTo>
                      <a:pt x="6489" y="0"/>
                      <a:pt x="2591" y="2563"/>
                      <a:pt x="883" y="6521"/>
                    </a:cubicBezTo>
                    <a:lnTo>
                      <a:pt x="2604" y="7264"/>
                    </a:lnTo>
                    <a:close/>
                  </a:path>
                </a:pathLst>
              </a:custGeom>
              <a:solidFill>
                <a:srgbClr val="76B82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32482" name="Group 2"/>
          <p:cNvGrpSpPr>
            <a:grpSpLocks/>
          </p:cNvGrpSpPr>
          <p:nvPr/>
        </p:nvGrpSpPr>
        <p:grpSpPr bwMode="auto">
          <a:xfrm>
            <a:off x="5795963" y="3141663"/>
            <a:ext cx="2232025" cy="2735262"/>
            <a:chOff x="3651" y="1979"/>
            <a:chExt cx="1406" cy="1723"/>
          </a:xfrm>
        </p:grpSpPr>
        <p:sp>
          <p:nvSpPr>
            <p:cNvPr id="28696" name="Rectangle 3"/>
            <p:cNvSpPr>
              <a:spLocks noChangeArrowheads="1"/>
            </p:cNvSpPr>
            <p:nvPr/>
          </p:nvSpPr>
          <p:spPr bwMode="auto">
            <a:xfrm>
              <a:off x="3651" y="1979"/>
              <a:ext cx="1406" cy="1723"/>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697" name="Group 4"/>
            <p:cNvGrpSpPr>
              <a:grpSpLocks/>
            </p:cNvGrpSpPr>
            <p:nvPr/>
          </p:nvGrpSpPr>
          <p:grpSpPr bwMode="auto">
            <a:xfrm>
              <a:off x="3946" y="2205"/>
              <a:ext cx="816" cy="817"/>
              <a:chOff x="3923" y="2205"/>
              <a:chExt cx="816" cy="817"/>
            </a:xfrm>
          </p:grpSpPr>
          <p:sp>
            <p:nvSpPr>
              <p:cNvPr id="28698" name="Freeform 5"/>
              <p:cNvSpPr>
                <a:spLocks/>
              </p:cNvSpPr>
              <p:nvPr/>
            </p:nvSpPr>
            <p:spPr bwMode="auto">
              <a:xfrm>
                <a:off x="3923" y="2205"/>
                <a:ext cx="816" cy="817"/>
              </a:xfrm>
              <a:custGeom>
                <a:avLst/>
                <a:gdLst>
                  <a:gd name="T0" fmla="*/ 816 w 816"/>
                  <a:gd name="T1" fmla="*/ 0 h 817"/>
                  <a:gd name="T2" fmla="*/ 544 w 816"/>
                  <a:gd name="T3" fmla="*/ 0 h 817"/>
                  <a:gd name="T4" fmla="*/ 544 w 816"/>
                  <a:gd name="T5" fmla="*/ 273 h 817"/>
                  <a:gd name="T6" fmla="*/ 0 w 816"/>
                  <a:gd name="T7" fmla="*/ 273 h 817"/>
                  <a:gd name="T8" fmla="*/ 0 w 816"/>
                  <a:gd name="T9" fmla="*/ 817 h 817"/>
                  <a:gd name="T10" fmla="*/ 272 w 816"/>
                  <a:gd name="T11" fmla="*/ 817 h 817"/>
                  <a:gd name="T12" fmla="*/ 272 w 816"/>
                  <a:gd name="T13" fmla="*/ 545 h 817"/>
                  <a:gd name="T14" fmla="*/ 816 w 816"/>
                  <a:gd name="T15" fmla="*/ 545 h 817"/>
                  <a:gd name="T16" fmla="*/ 816 w 816"/>
                  <a:gd name="T17" fmla="*/ 0 h 8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6" h="817">
                    <a:moveTo>
                      <a:pt x="816" y="0"/>
                    </a:moveTo>
                    <a:lnTo>
                      <a:pt x="544" y="0"/>
                    </a:lnTo>
                    <a:lnTo>
                      <a:pt x="544" y="273"/>
                    </a:lnTo>
                    <a:lnTo>
                      <a:pt x="0" y="273"/>
                    </a:lnTo>
                    <a:lnTo>
                      <a:pt x="0" y="817"/>
                    </a:lnTo>
                    <a:lnTo>
                      <a:pt x="272" y="817"/>
                    </a:lnTo>
                    <a:lnTo>
                      <a:pt x="272" y="545"/>
                    </a:lnTo>
                    <a:lnTo>
                      <a:pt x="816" y="545"/>
                    </a:lnTo>
                    <a:lnTo>
                      <a:pt x="816" y="0"/>
                    </a:lnTo>
                    <a:close/>
                  </a:path>
                </a:pathLst>
              </a:custGeom>
              <a:solidFill>
                <a:srgbClr val="89C4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9" name="Oval 6"/>
              <p:cNvSpPr>
                <a:spLocks noChangeArrowheads="1"/>
              </p:cNvSpPr>
              <p:nvPr/>
            </p:nvSpPr>
            <p:spPr bwMode="auto">
              <a:xfrm>
                <a:off x="3969" y="2795"/>
                <a:ext cx="181" cy="181"/>
              </a:xfrm>
              <a:prstGeom prst="ellipse">
                <a:avLst/>
              </a:prstGeom>
              <a:solidFill>
                <a:srgbClr val="CDE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0" name="Oval 7"/>
              <p:cNvSpPr>
                <a:spLocks noChangeArrowheads="1"/>
              </p:cNvSpPr>
              <p:nvPr/>
            </p:nvSpPr>
            <p:spPr bwMode="auto">
              <a:xfrm>
                <a:off x="4513" y="2251"/>
                <a:ext cx="181" cy="181"/>
              </a:xfrm>
              <a:prstGeom prst="ellipse">
                <a:avLst/>
              </a:prstGeom>
              <a:solidFill>
                <a:srgbClr val="CDE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32488" name="Group 8"/>
          <p:cNvGrpSpPr>
            <a:grpSpLocks/>
          </p:cNvGrpSpPr>
          <p:nvPr/>
        </p:nvGrpSpPr>
        <p:grpSpPr bwMode="auto">
          <a:xfrm>
            <a:off x="3276600" y="3141663"/>
            <a:ext cx="2232025" cy="2735262"/>
            <a:chOff x="2064" y="1979"/>
            <a:chExt cx="1406" cy="1723"/>
          </a:xfrm>
        </p:grpSpPr>
        <p:sp>
          <p:nvSpPr>
            <p:cNvPr id="28691" name="Rectangle 9"/>
            <p:cNvSpPr>
              <a:spLocks noChangeArrowheads="1"/>
            </p:cNvSpPr>
            <p:nvPr/>
          </p:nvSpPr>
          <p:spPr bwMode="auto">
            <a:xfrm>
              <a:off x="2064" y="1979"/>
              <a:ext cx="1406" cy="1723"/>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692" name="Group 10"/>
            <p:cNvGrpSpPr>
              <a:grpSpLocks/>
            </p:cNvGrpSpPr>
            <p:nvPr/>
          </p:nvGrpSpPr>
          <p:grpSpPr bwMode="auto">
            <a:xfrm>
              <a:off x="2381" y="2251"/>
              <a:ext cx="772" cy="772"/>
              <a:chOff x="2426" y="2341"/>
              <a:chExt cx="635" cy="635"/>
            </a:xfrm>
          </p:grpSpPr>
          <p:sp>
            <p:nvSpPr>
              <p:cNvPr id="28693" name="AutoShape 11"/>
              <p:cNvSpPr>
                <a:spLocks noChangeArrowheads="1"/>
              </p:cNvSpPr>
              <p:nvPr/>
            </p:nvSpPr>
            <p:spPr bwMode="auto">
              <a:xfrm>
                <a:off x="2426" y="2341"/>
                <a:ext cx="635" cy="635"/>
              </a:xfrm>
              <a:prstGeom prst="plaque">
                <a:avLst>
                  <a:gd name="adj" fmla="val 35278"/>
                </a:avLst>
              </a:prstGeom>
              <a:solidFill>
                <a:srgbClr val="D0B8E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4" name="AutoShape 12"/>
              <p:cNvSpPr>
                <a:spLocks noChangeArrowheads="1"/>
              </p:cNvSpPr>
              <p:nvPr/>
            </p:nvSpPr>
            <p:spPr bwMode="auto">
              <a:xfrm rot="2700000">
                <a:off x="2574" y="2489"/>
                <a:ext cx="340" cy="340"/>
              </a:xfrm>
              <a:prstGeom prst="plaque">
                <a:avLst>
                  <a:gd name="adj" fmla="val 35278"/>
                </a:avLst>
              </a:prstGeom>
              <a:solidFill>
                <a:srgbClr val="B894D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5" name="Rectangle 13"/>
              <p:cNvSpPr>
                <a:spLocks noChangeArrowheads="1"/>
              </p:cNvSpPr>
              <p:nvPr/>
            </p:nvSpPr>
            <p:spPr bwMode="auto">
              <a:xfrm>
                <a:off x="2675" y="2590"/>
                <a:ext cx="136" cy="136"/>
              </a:xfrm>
              <a:prstGeom prst="rect">
                <a:avLst/>
              </a:prstGeom>
              <a:solidFill>
                <a:srgbClr val="E8DCF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28677" name="Picture 14"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5"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16"/>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Reflection symmetry</a:t>
            </a:r>
            <a:endParaRPr lang="en-GB" smtClean="0"/>
          </a:p>
        </p:txBody>
      </p:sp>
      <p:sp>
        <p:nvSpPr>
          <p:cNvPr id="28680" name="Text Box 17"/>
          <p:cNvSpPr txBox="1">
            <a:spLocks noChangeArrowheads="1"/>
          </p:cNvSpPr>
          <p:nvPr/>
        </p:nvSpPr>
        <p:spPr bwMode="auto">
          <a:xfrm>
            <a:off x="376238" y="1143000"/>
            <a:ext cx="85883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you can draw a line through a shape so that one half is the mirror image of the other then the shape has </a:t>
            </a:r>
            <a:r>
              <a:rPr lang="en-US" b="1">
                <a:solidFill>
                  <a:srgbClr val="FF6600"/>
                </a:solidFill>
              </a:rPr>
              <a:t>reflection </a:t>
            </a:r>
            <a:r>
              <a:rPr lang="en-US">
                <a:solidFill>
                  <a:schemeClr val="tx1"/>
                </a:solidFill>
              </a:rPr>
              <a:t>or</a:t>
            </a:r>
            <a:r>
              <a:rPr lang="en-US" b="1">
                <a:solidFill>
                  <a:srgbClr val="FF6600"/>
                </a:solidFill>
              </a:rPr>
              <a:t> line symmetry</a:t>
            </a:r>
            <a:r>
              <a:rPr lang="en-US"/>
              <a:t>.</a:t>
            </a:r>
            <a:endParaRPr lang="en-GB"/>
          </a:p>
        </p:txBody>
      </p:sp>
      <p:sp>
        <p:nvSpPr>
          <p:cNvPr id="532498" name="Text Box 18"/>
          <p:cNvSpPr txBox="1">
            <a:spLocks noChangeArrowheads="1"/>
          </p:cNvSpPr>
          <p:nvPr/>
        </p:nvSpPr>
        <p:spPr bwMode="auto">
          <a:xfrm>
            <a:off x="376238" y="2438400"/>
            <a:ext cx="858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mirror line is called a </a:t>
            </a:r>
            <a:r>
              <a:rPr lang="en-US" b="1">
                <a:solidFill>
                  <a:srgbClr val="FF6600"/>
                </a:solidFill>
              </a:rPr>
              <a:t>line of symmetry</a:t>
            </a:r>
            <a:r>
              <a:rPr lang="en-US"/>
              <a:t>.</a:t>
            </a:r>
            <a:endParaRPr lang="en-GB"/>
          </a:p>
        </p:txBody>
      </p:sp>
      <p:sp>
        <p:nvSpPr>
          <p:cNvPr id="532500" name="Text Box 20"/>
          <p:cNvSpPr txBox="1">
            <a:spLocks noChangeArrowheads="1"/>
          </p:cNvSpPr>
          <p:nvPr/>
        </p:nvSpPr>
        <p:spPr bwMode="auto">
          <a:xfrm>
            <a:off x="1023938" y="4959350"/>
            <a:ext cx="1676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one line of symmetry</a:t>
            </a:r>
            <a:endParaRPr lang="en-GB"/>
          </a:p>
        </p:txBody>
      </p:sp>
      <p:sp>
        <p:nvSpPr>
          <p:cNvPr id="532501" name="Line 21"/>
          <p:cNvSpPr>
            <a:spLocks noChangeShapeType="1"/>
          </p:cNvSpPr>
          <p:nvPr/>
        </p:nvSpPr>
        <p:spPr bwMode="auto">
          <a:xfrm>
            <a:off x="4392613" y="3429000"/>
            <a:ext cx="0" cy="1512888"/>
          </a:xfrm>
          <a:prstGeom prst="line">
            <a:avLst/>
          </a:prstGeom>
          <a:noFill/>
          <a:ln w="1905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02" name="Line 22"/>
          <p:cNvSpPr>
            <a:spLocks noChangeShapeType="1"/>
          </p:cNvSpPr>
          <p:nvPr/>
        </p:nvSpPr>
        <p:spPr bwMode="auto">
          <a:xfrm rot="-5400000">
            <a:off x="4392613" y="3355975"/>
            <a:ext cx="0" cy="1657350"/>
          </a:xfrm>
          <a:prstGeom prst="line">
            <a:avLst/>
          </a:prstGeom>
          <a:noFill/>
          <a:ln w="1905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03" name="Text Box 23"/>
          <p:cNvSpPr txBox="1">
            <a:spLocks noChangeArrowheads="1"/>
          </p:cNvSpPr>
          <p:nvPr/>
        </p:nvSpPr>
        <p:spPr bwMode="auto">
          <a:xfrm>
            <a:off x="3492500" y="4983163"/>
            <a:ext cx="1800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four lines of symmetry</a:t>
            </a:r>
            <a:endParaRPr lang="en-GB"/>
          </a:p>
        </p:txBody>
      </p:sp>
      <p:sp>
        <p:nvSpPr>
          <p:cNvPr id="532504" name="Text Box 24"/>
          <p:cNvSpPr txBox="1">
            <a:spLocks noChangeArrowheads="1"/>
          </p:cNvSpPr>
          <p:nvPr/>
        </p:nvSpPr>
        <p:spPr bwMode="auto">
          <a:xfrm>
            <a:off x="6011863" y="4983163"/>
            <a:ext cx="1800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no lines of symmetry</a:t>
            </a:r>
            <a:endParaRPr lang="en-GB"/>
          </a:p>
        </p:txBody>
      </p:sp>
      <p:sp>
        <p:nvSpPr>
          <p:cNvPr id="532510" name="Line 30"/>
          <p:cNvSpPr>
            <a:spLocks noChangeShapeType="1"/>
          </p:cNvSpPr>
          <p:nvPr/>
        </p:nvSpPr>
        <p:spPr bwMode="auto">
          <a:xfrm rot="2700000">
            <a:off x="4393407" y="3429794"/>
            <a:ext cx="0" cy="1512887"/>
          </a:xfrm>
          <a:prstGeom prst="line">
            <a:avLst/>
          </a:prstGeom>
          <a:noFill/>
          <a:ln w="1905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11" name="Line 31"/>
          <p:cNvSpPr>
            <a:spLocks noChangeShapeType="1"/>
          </p:cNvSpPr>
          <p:nvPr/>
        </p:nvSpPr>
        <p:spPr bwMode="auto">
          <a:xfrm rot="18900000" flipH="1">
            <a:off x="4393407" y="3429794"/>
            <a:ext cx="0" cy="1512887"/>
          </a:xfrm>
          <a:prstGeom prst="line">
            <a:avLst/>
          </a:prstGeom>
          <a:noFill/>
          <a:ln w="1905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09" name="Line 29"/>
          <p:cNvSpPr>
            <a:spLocks noChangeShapeType="1"/>
          </p:cNvSpPr>
          <p:nvPr/>
        </p:nvSpPr>
        <p:spPr bwMode="auto">
          <a:xfrm rot="18900000" flipH="1">
            <a:off x="1874838" y="3278187"/>
            <a:ext cx="0" cy="1584325"/>
          </a:xfrm>
          <a:prstGeom prst="line">
            <a:avLst/>
          </a:prstGeom>
          <a:noFill/>
          <a:ln w="1905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8690" name="Picture 38"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4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32509"/>
                                        </p:tgtEl>
                                        <p:attrNameLst>
                                          <p:attrName>style.visibility</p:attrName>
                                        </p:attrNameLst>
                                      </p:cBhvr>
                                      <p:to>
                                        <p:strVal val="visible"/>
                                      </p:to>
                                    </p:set>
                                    <p:animEffect transition="in" filter="wipe(up)">
                                      <p:cBhvr>
                                        <p:cTn id="15" dur="500"/>
                                        <p:tgtEl>
                                          <p:spTgt spid="53250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3250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53248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32501"/>
                                        </p:tgtEl>
                                        <p:attrNameLst>
                                          <p:attrName>style.visibility</p:attrName>
                                        </p:attrNameLst>
                                      </p:cBhvr>
                                      <p:to>
                                        <p:strVal val="visible"/>
                                      </p:to>
                                    </p:set>
                                    <p:animEffect transition="in" filter="wipe(up)">
                                      <p:cBhvr>
                                        <p:cTn id="28" dur="500"/>
                                        <p:tgtEl>
                                          <p:spTgt spid="532501"/>
                                        </p:tgtEl>
                                      </p:cBhvr>
                                    </p:animEffect>
                                  </p:child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32502"/>
                                        </p:tgtEl>
                                        <p:attrNameLst>
                                          <p:attrName>style.visibility</p:attrName>
                                        </p:attrNameLst>
                                      </p:cBhvr>
                                      <p:to>
                                        <p:strVal val="visible"/>
                                      </p:to>
                                    </p:set>
                                    <p:animEffect transition="in" filter="wipe(left)">
                                      <p:cBhvr>
                                        <p:cTn id="32" dur="500"/>
                                        <p:tgtEl>
                                          <p:spTgt spid="532502"/>
                                        </p:tgtEl>
                                      </p:cBhvr>
                                    </p:animEffect>
                                  </p:childTnLst>
                                </p:cTn>
                              </p:par>
                            </p:childTnLst>
                          </p:cTn>
                        </p:par>
                        <p:par>
                          <p:cTn id="33" fill="hold" nodeType="afterGroup">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532510"/>
                                        </p:tgtEl>
                                        <p:attrNameLst>
                                          <p:attrName>style.visibility</p:attrName>
                                        </p:attrNameLst>
                                      </p:cBhvr>
                                      <p:to>
                                        <p:strVal val="visible"/>
                                      </p:to>
                                    </p:set>
                                    <p:animEffect transition="in" filter="wipe(up)">
                                      <p:cBhvr>
                                        <p:cTn id="36" dur="500"/>
                                        <p:tgtEl>
                                          <p:spTgt spid="532510"/>
                                        </p:tgtEl>
                                      </p:cBhvr>
                                    </p:animEffect>
                                  </p:childTnLst>
                                </p:cTn>
                              </p:par>
                            </p:childTnLst>
                          </p:cTn>
                        </p:par>
                        <p:par>
                          <p:cTn id="37" fill="hold" nodeType="afterGroup">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532511"/>
                                        </p:tgtEl>
                                        <p:attrNameLst>
                                          <p:attrName>style.visibility</p:attrName>
                                        </p:attrNameLst>
                                      </p:cBhvr>
                                      <p:to>
                                        <p:strVal val="visible"/>
                                      </p:to>
                                    </p:set>
                                    <p:animEffect transition="in" filter="wipe(up)">
                                      <p:cBhvr>
                                        <p:cTn id="40" dur="500"/>
                                        <p:tgtEl>
                                          <p:spTgt spid="5325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53250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53248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532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8" grpId="0" autoUpdateAnimBg="0"/>
      <p:bldP spid="532500" grpId="0" autoUpdateAnimBg="0"/>
      <p:bldP spid="532501" grpId="0" animBg="1"/>
      <p:bldP spid="532502" grpId="0" animBg="1"/>
      <p:bldP spid="532503" grpId="0" autoUpdateAnimBg="0"/>
      <p:bldP spid="532504" grpId="0" autoUpdateAnimBg="0"/>
      <p:bldP spid="532510" grpId="0" animBg="1"/>
      <p:bldP spid="532511" grpId="0" animBg="1"/>
      <p:bldP spid="53250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Rotating shapes</a:t>
            </a:r>
            <a:endParaRPr lang="en-GB" smtClean="0"/>
          </a:p>
        </p:txBody>
      </p:sp>
      <p:sp>
        <p:nvSpPr>
          <p:cNvPr id="48133" name="Text Box 5"/>
          <p:cNvSpPr txBox="1">
            <a:spLocks noChangeArrowheads="1"/>
          </p:cNvSpPr>
          <p:nvPr/>
        </p:nvSpPr>
        <p:spPr bwMode="auto">
          <a:xfrm>
            <a:off x="376238" y="1125538"/>
            <a:ext cx="837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centre of rotation can also be inside the shape.</a:t>
            </a:r>
            <a:endParaRPr lang="en-GB"/>
          </a:p>
        </p:txBody>
      </p:sp>
      <p:sp>
        <p:nvSpPr>
          <p:cNvPr id="413702" name="Text Box 6"/>
          <p:cNvSpPr txBox="1">
            <a:spLocks noChangeArrowheads="1"/>
          </p:cNvSpPr>
          <p:nvPr/>
        </p:nvSpPr>
        <p:spPr bwMode="auto">
          <a:xfrm>
            <a:off x="376238" y="4838700"/>
            <a:ext cx="84455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Rotating this shape 90° anticlockwise about point O produces the following image.</a:t>
            </a:r>
          </a:p>
        </p:txBody>
      </p:sp>
      <p:sp>
        <p:nvSpPr>
          <p:cNvPr id="48135" name="Text Box 7"/>
          <p:cNvSpPr txBox="1">
            <a:spLocks noChangeArrowheads="1"/>
          </p:cNvSpPr>
          <p:nvPr/>
        </p:nvSpPr>
        <p:spPr bwMode="auto">
          <a:xfrm>
            <a:off x="376238" y="1603375"/>
            <a:ext cx="837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a:t>
            </a:r>
            <a:endParaRPr lang="en-GB"/>
          </a:p>
        </p:txBody>
      </p:sp>
      <p:grpSp>
        <p:nvGrpSpPr>
          <p:cNvPr id="48136" name="Group 8"/>
          <p:cNvGrpSpPr>
            <a:grpSpLocks/>
          </p:cNvGrpSpPr>
          <p:nvPr/>
        </p:nvGrpSpPr>
        <p:grpSpPr bwMode="auto">
          <a:xfrm>
            <a:off x="4002088" y="2417763"/>
            <a:ext cx="1506537" cy="1506537"/>
            <a:chOff x="2290" y="1434"/>
            <a:chExt cx="681" cy="681"/>
          </a:xfrm>
        </p:grpSpPr>
        <p:sp>
          <p:nvSpPr>
            <p:cNvPr id="48143" name="Freeform 9"/>
            <p:cNvSpPr>
              <a:spLocks/>
            </p:cNvSpPr>
            <p:nvPr/>
          </p:nvSpPr>
          <p:spPr bwMode="auto">
            <a:xfrm>
              <a:off x="2290" y="1434"/>
              <a:ext cx="681" cy="681"/>
            </a:xfrm>
            <a:custGeom>
              <a:avLst/>
              <a:gdLst>
                <a:gd name="T0" fmla="*/ 0 w 681"/>
                <a:gd name="T1" fmla="*/ 0 h 681"/>
                <a:gd name="T2" fmla="*/ 0 w 681"/>
                <a:gd name="T3" fmla="*/ 227 h 681"/>
                <a:gd name="T4" fmla="*/ 227 w 681"/>
                <a:gd name="T5" fmla="*/ 227 h 681"/>
                <a:gd name="T6" fmla="*/ 227 w 681"/>
                <a:gd name="T7" fmla="*/ 681 h 681"/>
                <a:gd name="T8" fmla="*/ 454 w 681"/>
                <a:gd name="T9" fmla="*/ 681 h 681"/>
                <a:gd name="T10" fmla="*/ 454 w 681"/>
                <a:gd name="T11" fmla="*/ 227 h 681"/>
                <a:gd name="T12" fmla="*/ 681 w 681"/>
                <a:gd name="T13" fmla="*/ 227 h 681"/>
                <a:gd name="T14" fmla="*/ 681 w 681"/>
                <a:gd name="T15" fmla="*/ 0 h 681"/>
                <a:gd name="T16" fmla="*/ 0 w 681"/>
                <a:gd name="T17" fmla="*/ 0 h 6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1" h="681">
                  <a:moveTo>
                    <a:pt x="0" y="0"/>
                  </a:moveTo>
                  <a:lnTo>
                    <a:pt x="0" y="227"/>
                  </a:lnTo>
                  <a:lnTo>
                    <a:pt x="227" y="227"/>
                  </a:lnTo>
                  <a:lnTo>
                    <a:pt x="227" y="681"/>
                  </a:lnTo>
                  <a:lnTo>
                    <a:pt x="454" y="681"/>
                  </a:lnTo>
                  <a:lnTo>
                    <a:pt x="454" y="227"/>
                  </a:lnTo>
                  <a:lnTo>
                    <a:pt x="681" y="227"/>
                  </a:lnTo>
                  <a:lnTo>
                    <a:pt x="681" y="0"/>
                  </a:lnTo>
                  <a:lnTo>
                    <a:pt x="0" y="0"/>
                  </a:lnTo>
                  <a:close/>
                </a:path>
              </a:pathLst>
            </a:custGeom>
            <a:solidFill>
              <a:srgbClr val="C0E89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4" name="Oval 10"/>
            <p:cNvSpPr>
              <a:spLocks noChangeArrowheads="1"/>
            </p:cNvSpPr>
            <p:nvPr/>
          </p:nvSpPr>
          <p:spPr bwMode="auto">
            <a:xfrm>
              <a:off x="2615" y="1987"/>
              <a:ext cx="30" cy="3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3707" name="Arc 11"/>
          <p:cNvSpPr>
            <a:spLocks/>
          </p:cNvSpPr>
          <p:nvPr/>
        </p:nvSpPr>
        <p:spPr bwMode="auto">
          <a:xfrm rot="264761" flipH="1">
            <a:off x="3303588" y="2241550"/>
            <a:ext cx="600075" cy="608013"/>
          </a:xfrm>
          <a:custGeom>
            <a:avLst/>
            <a:gdLst>
              <a:gd name="T0" fmla="*/ 0 w 21600"/>
              <a:gd name="T1" fmla="*/ 0 h 21986"/>
              <a:gd name="T2" fmla="*/ 16668528 w 21600"/>
              <a:gd name="T3" fmla="*/ 16814328 h 21986"/>
              <a:gd name="T4" fmla="*/ 0 w 21600"/>
              <a:gd name="T5" fmla="*/ 16519115 h 21986"/>
              <a:gd name="T6" fmla="*/ 0 60000 65536"/>
              <a:gd name="T7" fmla="*/ 0 60000 65536"/>
              <a:gd name="T8" fmla="*/ 0 60000 65536"/>
            </a:gdLst>
            <a:ahLst/>
            <a:cxnLst>
              <a:cxn ang="T6">
                <a:pos x="T0" y="T1"/>
              </a:cxn>
              <a:cxn ang="T7">
                <a:pos x="T2" y="T3"/>
              </a:cxn>
              <a:cxn ang="T8">
                <a:pos x="T4" y="T5"/>
              </a:cxn>
            </a:cxnLst>
            <a:rect l="0" t="0" r="r" b="b"/>
            <a:pathLst>
              <a:path w="21600" h="21986" fill="none" extrusionOk="0">
                <a:moveTo>
                  <a:pt x="-1" y="0"/>
                </a:moveTo>
                <a:cubicBezTo>
                  <a:pt x="11929" y="0"/>
                  <a:pt x="21600" y="9670"/>
                  <a:pt x="21600" y="21600"/>
                </a:cubicBezTo>
                <a:cubicBezTo>
                  <a:pt x="21600" y="21728"/>
                  <a:pt x="21598" y="21857"/>
                  <a:pt x="21596" y="21985"/>
                </a:cubicBezTo>
              </a:path>
              <a:path w="21600" h="21986" stroke="0" extrusionOk="0">
                <a:moveTo>
                  <a:pt x="-1" y="0"/>
                </a:moveTo>
                <a:cubicBezTo>
                  <a:pt x="11929" y="0"/>
                  <a:pt x="21600" y="9670"/>
                  <a:pt x="21600" y="21600"/>
                </a:cubicBezTo>
                <a:cubicBezTo>
                  <a:pt x="21600" y="21728"/>
                  <a:pt x="21598" y="21857"/>
                  <a:pt x="21596" y="21985"/>
                </a:cubicBezTo>
                <a:lnTo>
                  <a:pt x="0" y="21600"/>
                </a:lnTo>
                <a:lnTo>
                  <a:pt x="-1" y="0"/>
                </a:lnTo>
                <a:close/>
              </a:path>
            </a:pathLst>
          </a:custGeom>
          <a:noFill/>
          <a:ln w="28575">
            <a:solidFill>
              <a:srgbClr val="FF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08" name="Text Box 12"/>
          <p:cNvSpPr txBox="1">
            <a:spLocks noChangeArrowheads="1"/>
          </p:cNvSpPr>
          <p:nvPr/>
        </p:nvSpPr>
        <p:spPr bwMode="auto">
          <a:xfrm>
            <a:off x="2700338" y="1916113"/>
            <a:ext cx="646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90°</a:t>
            </a:r>
          </a:p>
        </p:txBody>
      </p:sp>
      <p:sp>
        <p:nvSpPr>
          <p:cNvPr id="413709" name="Freeform 13"/>
          <p:cNvSpPr>
            <a:spLocks/>
          </p:cNvSpPr>
          <p:nvPr/>
        </p:nvSpPr>
        <p:spPr bwMode="auto">
          <a:xfrm rot="-5400000">
            <a:off x="3502819" y="2924969"/>
            <a:ext cx="1506538" cy="1504950"/>
          </a:xfrm>
          <a:custGeom>
            <a:avLst/>
            <a:gdLst>
              <a:gd name="T0" fmla="*/ 0 w 681"/>
              <a:gd name="T1" fmla="*/ 0 h 681"/>
              <a:gd name="T2" fmla="*/ 0 w 681"/>
              <a:gd name="T3" fmla="*/ 1108602302 h 681"/>
              <a:gd name="T4" fmla="*/ 1110942359 w 681"/>
              <a:gd name="T5" fmla="*/ 1108602302 h 681"/>
              <a:gd name="T6" fmla="*/ 1110942359 w 681"/>
              <a:gd name="T7" fmla="*/ 2147483647 h 681"/>
              <a:gd name="T8" fmla="*/ 2147483647 w 681"/>
              <a:gd name="T9" fmla="*/ 2147483647 h 681"/>
              <a:gd name="T10" fmla="*/ 2147483647 w 681"/>
              <a:gd name="T11" fmla="*/ 1108602302 h 681"/>
              <a:gd name="T12" fmla="*/ 2147483647 w 681"/>
              <a:gd name="T13" fmla="*/ 1108602302 h 681"/>
              <a:gd name="T14" fmla="*/ 2147483647 w 681"/>
              <a:gd name="T15" fmla="*/ 0 h 681"/>
              <a:gd name="T16" fmla="*/ 0 w 681"/>
              <a:gd name="T17" fmla="*/ 0 h 6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1" h="681">
                <a:moveTo>
                  <a:pt x="0" y="0"/>
                </a:moveTo>
                <a:lnTo>
                  <a:pt x="0" y="227"/>
                </a:lnTo>
                <a:lnTo>
                  <a:pt x="227" y="227"/>
                </a:lnTo>
                <a:lnTo>
                  <a:pt x="227" y="681"/>
                </a:lnTo>
                <a:lnTo>
                  <a:pt x="454" y="681"/>
                </a:lnTo>
                <a:lnTo>
                  <a:pt x="454" y="227"/>
                </a:lnTo>
                <a:lnTo>
                  <a:pt x="681" y="227"/>
                </a:lnTo>
                <a:lnTo>
                  <a:pt x="681" y="0"/>
                </a:lnTo>
                <a:lnTo>
                  <a:pt x="0" y="0"/>
                </a:lnTo>
                <a:close/>
              </a:path>
            </a:pathLst>
          </a:custGeom>
          <a:solidFill>
            <a:srgbClr val="C0E89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0" name="Oval 14"/>
          <p:cNvSpPr>
            <a:spLocks noChangeArrowheads="1"/>
          </p:cNvSpPr>
          <p:nvPr/>
        </p:nvSpPr>
        <p:spPr bwMode="auto">
          <a:xfrm rot="-5400000">
            <a:off x="4719638" y="3614738"/>
            <a:ext cx="90487" cy="90487"/>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41" name="Text Box 15"/>
          <p:cNvSpPr txBox="1">
            <a:spLocks noChangeArrowheads="1"/>
          </p:cNvSpPr>
          <p:nvPr/>
        </p:nvSpPr>
        <p:spPr bwMode="auto">
          <a:xfrm>
            <a:off x="5029200" y="3429000"/>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a:t>
            </a:r>
            <a:endParaRPr lang="en-GB"/>
          </a:p>
        </p:txBody>
      </p:sp>
      <p:pic>
        <p:nvPicPr>
          <p:cNvPr id="48142" name="Picture 16"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37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413707"/>
                                        </p:tgtEl>
                                        <p:attrNameLst>
                                          <p:attrName>style.visibility</p:attrName>
                                        </p:attrNameLst>
                                      </p:cBhvr>
                                      <p:to>
                                        <p:strVal val="visible"/>
                                      </p:to>
                                    </p:set>
                                    <p:animEffect transition="in" filter="wipe(right)">
                                      <p:cBhvr>
                                        <p:cTn id="11" dur="500"/>
                                        <p:tgtEl>
                                          <p:spTgt spid="413707"/>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413708"/>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500"/>
                                  </p:stCondLst>
                                  <p:childTnLst>
                                    <p:set>
                                      <p:cBhvr>
                                        <p:cTn id="17" dur="1" fill="hold">
                                          <p:stCondLst>
                                            <p:cond delay="0"/>
                                          </p:stCondLst>
                                        </p:cTn>
                                        <p:tgtEl>
                                          <p:spTgt spid="413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2" grpId="0"/>
      <p:bldP spid="413707" grpId="0" animBg="1"/>
      <p:bldP spid="413708" grpId="0"/>
      <p:bldP spid="41370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Determining the direction of a rotation</a:t>
            </a:r>
            <a:endParaRPr lang="en-GB" smtClean="0"/>
          </a:p>
        </p:txBody>
      </p:sp>
      <p:sp>
        <p:nvSpPr>
          <p:cNvPr id="49157" name="Text Box 5"/>
          <p:cNvSpPr txBox="1">
            <a:spLocks noChangeArrowheads="1"/>
          </p:cNvSpPr>
          <p:nvPr/>
        </p:nvSpPr>
        <p:spPr bwMode="auto">
          <a:xfrm>
            <a:off x="625475" y="1125538"/>
            <a:ext cx="711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Sometimes the direction of the rotation is not given.</a:t>
            </a:r>
            <a:endParaRPr lang="en-GB"/>
          </a:p>
        </p:txBody>
      </p:sp>
      <p:sp>
        <p:nvSpPr>
          <p:cNvPr id="415750" name="Text Box 6"/>
          <p:cNvSpPr txBox="1">
            <a:spLocks noChangeArrowheads="1"/>
          </p:cNvSpPr>
          <p:nvPr/>
        </p:nvSpPr>
        <p:spPr bwMode="auto">
          <a:xfrm>
            <a:off x="625475" y="1690688"/>
            <a:ext cx="6792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this is the case then we use the following rules:</a:t>
            </a:r>
            <a:endParaRPr lang="en-GB"/>
          </a:p>
        </p:txBody>
      </p:sp>
      <p:sp>
        <p:nvSpPr>
          <p:cNvPr id="415751" name="Text Box 7"/>
          <p:cNvSpPr txBox="1">
            <a:spLocks noChangeArrowheads="1"/>
          </p:cNvSpPr>
          <p:nvPr/>
        </p:nvSpPr>
        <p:spPr bwMode="auto">
          <a:xfrm>
            <a:off x="625475" y="2255838"/>
            <a:ext cx="670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a:t>
            </a:r>
            <a:r>
              <a:rPr lang="en-US" b="1">
                <a:solidFill>
                  <a:srgbClr val="FF6600"/>
                </a:solidFill>
              </a:rPr>
              <a:t>positive</a:t>
            </a:r>
            <a:r>
              <a:rPr lang="en-US"/>
              <a:t> rotation is an </a:t>
            </a:r>
            <a:r>
              <a:rPr lang="en-US" b="1">
                <a:solidFill>
                  <a:srgbClr val="FF6600"/>
                </a:solidFill>
              </a:rPr>
              <a:t>anticlockwise</a:t>
            </a:r>
            <a:r>
              <a:rPr lang="en-US"/>
              <a:t> rotation.</a:t>
            </a:r>
            <a:endParaRPr lang="en-GB"/>
          </a:p>
        </p:txBody>
      </p:sp>
      <p:sp>
        <p:nvSpPr>
          <p:cNvPr id="415752" name="Text Box 8"/>
          <p:cNvSpPr txBox="1">
            <a:spLocks noChangeArrowheads="1"/>
          </p:cNvSpPr>
          <p:nvPr/>
        </p:nvSpPr>
        <p:spPr bwMode="auto">
          <a:xfrm>
            <a:off x="625475" y="2820988"/>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a:t>
            </a:r>
            <a:r>
              <a:rPr lang="en-US" b="1">
                <a:solidFill>
                  <a:srgbClr val="FF6600"/>
                </a:solidFill>
              </a:rPr>
              <a:t>negative</a:t>
            </a:r>
            <a:r>
              <a:rPr lang="en-US"/>
              <a:t> rotation is an </a:t>
            </a:r>
            <a:r>
              <a:rPr lang="en-US" b="1">
                <a:solidFill>
                  <a:srgbClr val="FF6600"/>
                </a:solidFill>
              </a:rPr>
              <a:t>clockwise</a:t>
            </a:r>
            <a:r>
              <a:rPr lang="en-US"/>
              <a:t> rotation.</a:t>
            </a:r>
            <a:endParaRPr lang="en-GB"/>
          </a:p>
        </p:txBody>
      </p:sp>
      <p:sp>
        <p:nvSpPr>
          <p:cNvPr id="415753" name="Text Box 9"/>
          <p:cNvSpPr txBox="1">
            <a:spLocks noChangeArrowheads="1"/>
          </p:cNvSpPr>
          <p:nvPr/>
        </p:nvSpPr>
        <p:spPr bwMode="auto">
          <a:xfrm>
            <a:off x="625475" y="3387725"/>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a:t>
            </a:r>
            <a:endParaRPr lang="en-GB"/>
          </a:p>
        </p:txBody>
      </p:sp>
      <p:sp>
        <p:nvSpPr>
          <p:cNvPr id="415754" name="Text Box 10"/>
          <p:cNvSpPr txBox="1">
            <a:spLocks noChangeArrowheads="1"/>
          </p:cNvSpPr>
          <p:nvPr/>
        </p:nvSpPr>
        <p:spPr bwMode="auto">
          <a:xfrm>
            <a:off x="625475" y="3952875"/>
            <a:ext cx="6927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rotation of 60° = an anticlockwise rotation of 60°</a:t>
            </a:r>
          </a:p>
        </p:txBody>
      </p:sp>
      <p:sp>
        <p:nvSpPr>
          <p:cNvPr id="415755" name="Text Box 11"/>
          <p:cNvSpPr txBox="1">
            <a:spLocks noChangeArrowheads="1"/>
          </p:cNvSpPr>
          <p:nvPr/>
        </p:nvSpPr>
        <p:spPr bwMode="auto">
          <a:xfrm>
            <a:off x="625475" y="4518025"/>
            <a:ext cx="660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 rotation of –90° = an clockwise rotation of 90°</a:t>
            </a:r>
          </a:p>
        </p:txBody>
      </p:sp>
      <p:sp>
        <p:nvSpPr>
          <p:cNvPr id="415756" name="Text Box 12"/>
          <p:cNvSpPr txBox="1">
            <a:spLocks noChangeArrowheads="1"/>
          </p:cNvSpPr>
          <p:nvPr/>
        </p:nvSpPr>
        <p:spPr bwMode="auto">
          <a:xfrm>
            <a:off x="1933575" y="5084763"/>
            <a:ext cx="5276850"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Explain why a rotation of 120° is equivalent to a rotation of –240°.</a:t>
            </a:r>
          </a:p>
        </p:txBody>
      </p:sp>
      <p:pic>
        <p:nvPicPr>
          <p:cNvPr id="49165" name="Picture 13"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57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57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57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5753"/>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41575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41575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15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0" grpId="0" autoUpdateAnimBg="0"/>
      <p:bldP spid="415751" grpId="0" autoUpdateAnimBg="0"/>
      <p:bldP spid="415752" grpId="0" autoUpdateAnimBg="0"/>
      <p:bldP spid="415753" grpId="0" autoUpdateAnimBg="0"/>
      <p:bldP spid="415754" grpId="0" autoUpdateAnimBg="0"/>
      <p:bldP spid="415755" grpId="0" autoUpdateAnimBg="0"/>
      <p:bldP spid="415756"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Inverse rotations</a:t>
            </a:r>
            <a:endParaRPr lang="en-GB" smtClean="0"/>
          </a:p>
        </p:txBody>
      </p:sp>
      <p:sp>
        <p:nvSpPr>
          <p:cNvPr id="50181" name="Text Box 5"/>
          <p:cNvSpPr txBox="1">
            <a:spLocks noChangeArrowheads="1"/>
          </p:cNvSpPr>
          <p:nvPr/>
        </p:nvSpPr>
        <p:spPr bwMode="auto">
          <a:xfrm>
            <a:off x="303213" y="1052513"/>
            <a:ext cx="8372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inverse of a rotation maps the image that has been rotated back onto the original object.</a:t>
            </a:r>
            <a:endParaRPr lang="en-GB"/>
          </a:p>
        </p:txBody>
      </p:sp>
      <p:sp>
        <p:nvSpPr>
          <p:cNvPr id="638982" name="Arc 6"/>
          <p:cNvSpPr>
            <a:spLocks/>
          </p:cNvSpPr>
          <p:nvPr/>
        </p:nvSpPr>
        <p:spPr bwMode="auto">
          <a:xfrm rot="-787224">
            <a:off x="4067175" y="2708275"/>
            <a:ext cx="369888" cy="369888"/>
          </a:xfrm>
          <a:custGeom>
            <a:avLst/>
            <a:gdLst>
              <a:gd name="T0" fmla="*/ 0 w 21600"/>
              <a:gd name="T1" fmla="*/ 0 h 21600"/>
              <a:gd name="T2" fmla="*/ 6334127 w 21600"/>
              <a:gd name="T3" fmla="*/ 6334127 h 21600"/>
              <a:gd name="T4" fmla="*/ 0 w 21600"/>
              <a:gd name="T5" fmla="*/ 633412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8983" name="Text Box 7"/>
          <p:cNvSpPr txBox="1">
            <a:spLocks noChangeArrowheads="1"/>
          </p:cNvSpPr>
          <p:nvPr/>
        </p:nvSpPr>
        <p:spPr bwMode="auto">
          <a:xfrm>
            <a:off x="4356100" y="2466975"/>
            <a:ext cx="646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90°</a:t>
            </a:r>
          </a:p>
        </p:txBody>
      </p:sp>
      <p:sp>
        <p:nvSpPr>
          <p:cNvPr id="638984" name="Freeform 8"/>
          <p:cNvSpPr>
            <a:spLocks/>
          </p:cNvSpPr>
          <p:nvPr/>
        </p:nvSpPr>
        <p:spPr bwMode="auto">
          <a:xfrm rot="5400000">
            <a:off x="4356894" y="2853531"/>
            <a:ext cx="863600" cy="1296988"/>
          </a:xfrm>
          <a:custGeom>
            <a:avLst/>
            <a:gdLst>
              <a:gd name="T0" fmla="*/ 0 w 544"/>
              <a:gd name="T1" fmla="*/ 0 h 817"/>
              <a:gd name="T2" fmla="*/ 0 w 544"/>
              <a:gd name="T3" fmla="*/ 2058969244 h 817"/>
              <a:gd name="T4" fmla="*/ 1370965000 w 544"/>
              <a:gd name="T5" fmla="*/ 2058969244 h 817"/>
              <a:gd name="T6" fmla="*/ 1370965000 w 544"/>
              <a:gd name="T7" fmla="*/ 1370965529 h 817"/>
              <a:gd name="T8" fmla="*/ 685482500 w 544"/>
              <a:gd name="T9" fmla="*/ 1370965529 h 817"/>
              <a:gd name="T10" fmla="*/ 685482500 w 544"/>
              <a:gd name="T11" fmla="*/ 0 h 817"/>
              <a:gd name="T12" fmla="*/ 0 w 544"/>
              <a:gd name="T13" fmla="*/ 0 h 8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 h="817">
                <a:moveTo>
                  <a:pt x="0" y="0"/>
                </a:moveTo>
                <a:lnTo>
                  <a:pt x="0" y="817"/>
                </a:lnTo>
                <a:lnTo>
                  <a:pt x="544" y="817"/>
                </a:lnTo>
                <a:lnTo>
                  <a:pt x="544" y="544"/>
                </a:lnTo>
                <a:lnTo>
                  <a:pt x="272" y="544"/>
                </a:lnTo>
                <a:lnTo>
                  <a:pt x="272" y="0"/>
                </a:lnTo>
                <a:lnTo>
                  <a:pt x="0" y="0"/>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985" name="Text Box 9"/>
          <p:cNvSpPr txBox="1">
            <a:spLocks noChangeArrowheads="1"/>
          </p:cNvSpPr>
          <p:nvPr/>
        </p:nvSpPr>
        <p:spPr bwMode="auto">
          <a:xfrm>
            <a:off x="303213" y="1960563"/>
            <a:ext cx="82280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 the following shape is rotated 90° clockwise about point O.</a:t>
            </a:r>
          </a:p>
        </p:txBody>
      </p:sp>
      <p:sp>
        <p:nvSpPr>
          <p:cNvPr id="638986" name="Freeform 10"/>
          <p:cNvSpPr>
            <a:spLocks/>
          </p:cNvSpPr>
          <p:nvPr/>
        </p:nvSpPr>
        <p:spPr bwMode="auto">
          <a:xfrm>
            <a:off x="3276600" y="2636838"/>
            <a:ext cx="863600" cy="1296987"/>
          </a:xfrm>
          <a:custGeom>
            <a:avLst/>
            <a:gdLst>
              <a:gd name="T0" fmla="*/ 0 w 544"/>
              <a:gd name="T1" fmla="*/ 0 h 817"/>
              <a:gd name="T2" fmla="*/ 0 w 544"/>
              <a:gd name="T3" fmla="*/ 2058966069 h 817"/>
              <a:gd name="T4" fmla="*/ 1370965000 w 544"/>
              <a:gd name="T5" fmla="*/ 2058966069 h 817"/>
              <a:gd name="T6" fmla="*/ 1370965000 w 544"/>
              <a:gd name="T7" fmla="*/ 1370964471 h 817"/>
              <a:gd name="T8" fmla="*/ 685482500 w 544"/>
              <a:gd name="T9" fmla="*/ 1370964471 h 817"/>
              <a:gd name="T10" fmla="*/ 685482500 w 544"/>
              <a:gd name="T11" fmla="*/ 0 h 817"/>
              <a:gd name="T12" fmla="*/ 0 w 544"/>
              <a:gd name="T13" fmla="*/ 0 h 8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 h="817">
                <a:moveTo>
                  <a:pt x="0" y="0"/>
                </a:moveTo>
                <a:lnTo>
                  <a:pt x="0" y="817"/>
                </a:lnTo>
                <a:lnTo>
                  <a:pt x="544" y="817"/>
                </a:lnTo>
                <a:lnTo>
                  <a:pt x="544" y="544"/>
                </a:lnTo>
                <a:lnTo>
                  <a:pt x="272" y="544"/>
                </a:lnTo>
                <a:lnTo>
                  <a:pt x="272" y="0"/>
                </a:lnTo>
                <a:lnTo>
                  <a:pt x="0" y="0"/>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987" name="Oval 11"/>
          <p:cNvSpPr>
            <a:spLocks noChangeArrowheads="1"/>
          </p:cNvSpPr>
          <p:nvPr/>
        </p:nvSpPr>
        <p:spPr bwMode="auto">
          <a:xfrm rot="-5400000">
            <a:off x="4114800" y="3897313"/>
            <a:ext cx="66675" cy="6667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8988" name="Text Box 12"/>
          <p:cNvSpPr txBox="1">
            <a:spLocks noChangeArrowheads="1"/>
          </p:cNvSpPr>
          <p:nvPr/>
        </p:nvSpPr>
        <p:spPr bwMode="auto">
          <a:xfrm>
            <a:off x="4048125" y="3879850"/>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a:t>
            </a:r>
            <a:endParaRPr lang="en-GB"/>
          </a:p>
        </p:txBody>
      </p:sp>
      <p:sp>
        <p:nvSpPr>
          <p:cNvPr id="638989" name="Text Box 13"/>
          <p:cNvSpPr txBox="1">
            <a:spLocks noChangeArrowheads="1"/>
          </p:cNvSpPr>
          <p:nvPr/>
        </p:nvSpPr>
        <p:spPr bwMode="auto">
          <a:xfrm>
            <a:off x="2085975" y="4456113"/>
            <a:ext cx="4973638"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the inverse of this rotation?</a:t>
            </a:r>
            <a:endParaRPr lang="en-GB"/>
          </a:p>
        </p:txBody>
      </p:sp>
      <p:sp>
        <p:nvSpPr>
          <p:cNvPr id="638990" name="Text Box 14"/>
          <p:cNvSpPr txBox="1">
            <a:spLocks noChangeArrowheads="1"/>
          </p:cNvSpPr>
          <p:nvPr/>
        </p:nvSpPr>
        <p:spPr bwMode="auto">
          <a:xfrm>
            <a:off x="2105025" y="5059363"/>
            <a:ext cx="493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Either, a 90° rotation anticlockwise,</a:t>
            </a:r>
          </a:p>
        </p:txBody>
      </p:sp>
      <p:sp>
        <p:nvSpPr>
          <p:cNvPr id="638991" name="Text Box 15"/>
          <p:cNvSpPr txBox="1">
            <a:spLocks noChangeArrowheads="1"/>
          </p:cNvSpPr>
          <p:nvPr/>
        </p:nvSpPr>
        <p:spPr bwMode="auto">
          <a:xfrm>
            <a:off x="2536825" y="5564188"/>
            <a:ext cx="4002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a 270° rotation clockwise.</a:t>
            </a:r>
          </a:p>
        </p:txBody>
      </p:sp>
      <p:pic>
        <p:nvPicPr>
          <p:cNvPr id="50192" name="Picture 16"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898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3898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3898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3898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38982"/>
                                        </p:tgtEl>
                                        <p:attrNameLst>
                                          <p:attrName>style.visibility</p:attrName>
                                        </p:attrNameLst>
                                      </p:cBhvr>
                                      <p:to>
                                        <p:strVal val="visible"/>
                                      </p:to>
                                    </p:set>
                                    <p:animEffect transition="in" filter="wipe(left)">
                                      <p:cBhvr>
                                        <p:cTn id="20" dur="500"/>
                                        <p:tgtEl>
                                          <p:spTgt spid="638982"/>
                                        </p:tgtEl>
                                      </p:cBhvr>
                                    </p:animEffect>
                                  </p:childTnLst>
                                </p:cTn>
                              </p:par>
                            </p:childTnLst>
                          </p:cTn>
                        </p:par>
                        <p:par>
                          <p:cTn id="21" fill="hold" nodeType="afterGroup">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638983"/>
                                        </p:tgtEl>
                                        <p:attrNameLst>
                                          <p:attrName>style.visibility</p:attrName>
                                        </p:attrNameLst>
                                      </p:cBhvr>
                                      <p:to>
                                        <p:strVal val="visible"/>
                                      </p:to>
                                    </p:set>
                                    <p:animEffect transition="in" filter="wipe(down)">
                                      <p:cBhvr>
                                        <p:cTn id="24" dur="500"/>
                                        <p:tgtEl>
                                          <p:spTgt spid="638983"/>
                                        </p:tgtEl>
                                      </p:cBhvr>
                                    </p:animEffect>
                                  </p:childTnLst>
                                </p:cTn>
                              </p:par>
                            </p:childTnLst>
                          </p:cTn>
                        </p:par>
                        <p:par>
                          <p:cTn id="25" fill="hold" nodeType="afterGroup">
                            <p:stCondLst>
                              <p:cond delay="1000"/>
                            </p:stCondLst>
                            <p:childTnLst>
                              <p:par>
                                <p:cTn id="26" presetID="1" presetClass="entr" presetSubtype="0" fill="hold" grpId="0" nodeType="afterEffect">
                                  <p:stCondLst>
                                    <p:cond delay="500"/>
                                  </p:stCondLst>
                                  <p:childTnLst>
                                    <p:set>
                                      <p:cBhvr>
                                        <p:cTn id="27" dur="1" fill="hold">
                                          <p:stCondLst>
                                            <p:cond delay="499"/>
                                          </p:stCondLst>
                                        </p:cTn>
                                        <p:tgtEl>
                                          <p:spTgt spid="63898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63898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63899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638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2" grpId="0" animBg="1"/>
      <p:bldP spid="638983" grpId="0" autoUpdateAnimBg="0"/>
      <p:bldP spid="638984" grpId="0" animBg="1"/>
      <p:bldP spid="638985" grpId="0" autoUpdateAnimBg="0"/>
      <p:bldP spid="638986" grpId="0" animBg="1"/>
      <p:bldP spid="638987" grpId="0" animBg="1"/>
      <p:bldP spid="638988" grpId="0" autoUpdateAnimBg="0"/>
      <p:bldP spid="638989" grpId="0" animBg="1" autoUpdateAnimBg="0"/>
      <p:bldP spid="638990" grpId="0" autoUpdateAnimBg="0"/>
      <p:bldP spid="63899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Inverse rotations</a:t>
            </a:r>
            <a:endParaRPr lang="en-GB" smtClean="0"/>
          </a:p>
        </p:txBody>
      </p:sp>
      <p:sp>
        <p:nvSpPr>
          <p:cNvPr id="51205" name="Text Box 5"/>
          <p:cNvSpPr txBox="1">
            <a:spLocks noChangeArrowheads="1"/>
          </p:cNvSpPr>
          <p:nvPr/>
        </p:nvSpPr>
        <p:spPr bwMode="auto">
          <a:xfrm>
            <a:off x="303213" y="1171575"/>
            <a:ext cx="837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inverse of any rotation is either</a:t>
            </a:r>
            <a:endParaRPr lang="en-GB"/>
          </a:p>
        </p:txBody>
      </p:sp>
      <p:sp>
        <p:nvSpPr>
          <p:cNvPr id="419852" name="Text Box 12"/>
          <p:cNvSpPr txBox="1">
            <a:spLocks noChangeArrowheads="1"/>
          </p:cNvSpPr>
          <p:nvPr/>
        </p:nvSpPr>
        <p:spPr bwMode="auto">
          <a:xfrm>
            <a:off x="1835150" y="4010025"/>
            <a:ext cx="538480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the inverse of a –70° rotation?</a:t>
            </a:r>
            <a:endParaRPr lang="en-GB"/>
          </a:p>
        </p:txBody>
      </p:sp>
      <p:sp>
        <p:nvSpPr>
          <p:cNvPr id="419853" name="Text Box 13"/>
          <p:cNvSpPr txBox="1">
            <a:spLocks noChangeArrowheads="1"/>
          </p:cNvSpPr>
          <p:nvPr/>
        </p:nvSpPr>
        <p:spPr bwMode="auto">
          <a:xfrm>
            <a:off x="3046413" y="4916488"/>
            <a:ext cx="305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Either, a 70° rotation,</a:t>
            </a:r>
          </a:p>
        </p:txBody>
      </p:sp>
      <p:sp>
        <p:nvSpPr>
          <p:cNvPr id="419854" name="Text Box 14"/>
          <p:cNvSpPr txBox="1">
            <a:spLocks noChangeArrowheads="1"/>
          </p:cNvSpPr>
          <p:nvPr/>
        </p:nvSpPr>
        <p:spPr bwMode="auto">
          <a:xfrm>
            <a:off x="3148013" y="5445125"/>
            <a:ext cx="278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or a –290° rotation.</a:t>
            </a:r>
          </a:p>
        </p:txBody>
      </p:sp>
      <p:sp>
        <p:nvSpPr>
          <p:cNvPr id="419855" name="Rectangle 15"/>
          <p:cNvSpPr>
            <a:spLocks noChangeArrowheads="1"/>
          </p:cNvSpPr>
          <p:nvPr/>
        </p:nvSpPr>
        <p:spPr bwMode="auto">
          <a:xfrm>
            <a:off x="250825" y="187325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hangingPunct="0">
              <a:buFontTx/>
              <a:buBlip>
                <a:blip r:embed="rId5"/>
              </a:buBlip>
            </a:pPr>
            <a:r>
              <a:rPr lang="en-US">
                <a:solidFill>
                  <a:schemeClr val="tx1"/>
                </a:solidFill>
              </a:rPr>
              <a:t>A rotation of the </a:t>
            </a:r>
            <a:r>
              <a:rPr lang="en-US" i="1">
                <a:solidFill>
                  <a:schemeClr val="tx1"/>
                </a:solidFill>
              </a:rPr>
              <a:t>same</a:t>
            </a:r>
            <a:r>
              <a:rPr lang="en-US">
                <a:solidFill>
                  <a:schemeClr val="tx1"/>
                </a:solidFill>
              </a:rPr>
              <a:t> size, about the same point, but in the </a:t>
            </a:r>
            <a:r>
              <a:rPr lang="en-US" i="1">
                <a:solidFill>
                  <a:schemeClr val="tx1"/>
                </a:solidFill>
              </a:rPr>
              <a:t>opposite</a:t>
            </a:r>
            <a:r>
              <a:rPr lang="en-US">
                <a:solidFill>
                  <a:schemeClr val="tx1"/>
                </a:solidFill>
              </a:rPr>
              <a:t> direction, or</a:t>
            </a:r>
            <a:endParaRPr lang="en-GB">
              <a:solidFill>
                <a:schemeClr val="tx1"/>
              </a:solidFill>
            </a:endParaRPr>
          </a:p>
        </p:txBody>
      </p:sp>
      <p:sp>
        <p:nvSpPr>
          <p:cNvPr id="419856" name="Rectangle 16"/>
          <p:cNvSpPr>
            <a:spLocks noChangeArrowheads="1"/>
          </p:cNvSpPr>
          <p:nvPr/>
        </p:nvSpPr>
        <p:spPr bwMode="auto">
          <a:xfrm>
            <a:off x="250825" y="2852738"/>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hangingPunct="0">
              <a:buFontTx/>
              <a:buBlip>
                <a:blip r:embed="rId5"/>
              </a:buBlip>
            </a:pPr>
            <a:r>
              <a:rPr lang="en-US">
                <a:solidFill>
                  <a:schemeClr val="tx1"/>
                </a:solidFill>
              </a:rPr>
              <a:t>A rotation in the </a:t>
            </a:r>
            <a:r>
              <a:rPr lang="en-US" i="1">
                <a:solidFill>
                  <a:schemeClr val="tx1"/>
                </a:solidFill>
              </a:rPr>
              <a:t>same</a:t>
            </a:r>
            <a:r>
              <a:rPr lang="en-US">
                <a:solidFill>
                  <a:schemeClr val="tx1"/>
                </a:solidFill>
              </a:rPr>
              <a:t> direction, about the same point, but such that the two rotations have a sum of 360°.</a:t>
            </a:r>
          </a:p>
        </p:txBody>
      </p:sp>
      <p:pic>
        <p:nvPicPr>
          <p:cNvPr id="51211" name="Picture 17"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2" grpId="0" animBg="1"/>
      <p:bldP spid="419853" grpId="0"/>
      <p:bldP spid="419854" grpId="0"/>
      <p:bldP spid="419855" grpId="0"/>
      <p:bldP spid="41985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27"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8"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29"/>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Rotations on a coordinate grid</a:t>
            </a:r>
            <a:endParaRPr lang="en-GB" smtClean="0"/>
          </a:p>
        </p:txBody>
      </p:sp>
      <p:grpSp>
        <p:nvGrpSpPr>
          <p:cNvPr id="9222" name="Group 329"/>
          <p:cNvGrpSpPr>
            <a:grpSpLocks/>
          </p:cNvGrpSpPr>
          <p:nvPr/>
        </p:nvGrpSpPr>
        <p:grpSpPr bwMode="auto">
          <a:xfrm>
            <a:off x="7304088" y="115888"/>
            <a:ext cx="576262" cy="576262"/>
            <a:chOff x="4601" y="73"/>
            <a:chExt cx="363" cy="363"/>
          </a:xfrm>
        </p:grpSpPr>
        <p:pic>
          <p:nvPicPr>
            <p:cNvPr id="9224" name="Picture 330"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Oval 331"/>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26" name="Oval 332"/>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9223" name="Picture 382" descr="level_foundation-hig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9218" r:id="rId2" imgW="9142857" imgH="5187731"/>
        </mc:Choice>
        <mc:Fallback>
          <p:control r:id="rId2" imgW="9142857" imgH="5187731">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0" y="906463"/>
                  <a:ext cx="9142413" cy="51879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Finding </a:t>
            </a:r>
            <a:r>
              <a:rPr lang="en-US" smtClean="0">
                <a:solidFill>
                  <a:srgbClr val="5B0091"/>
                </a:solidFill>
              </a:rPr>
              <a:t>the centre of rotation</a:t>
            </a:r>
            <a:endParaRPr lang="en-GB" smtClean="0"/>
          </a:p>
        </p:txBody>
      </p:sp>
      <p:sp>
        <p:nvSpPr>
          <p:cNvPr id="600105" name="Oval 41"/>
          <p:cNvSpPr>
            <a:spLocks noChangeArrowheads="1"/>
          </p:cNvSpPr>
          <p:nvPr/>
        </p:nvSpPr>
        <p:spPr bwMode="auto">
          <a:xfrm>
            <a:off x="4351338" y="3606800"/>
            <a:ext cx="144462" cy="144463"/>
          </a:xfrm>
          <a:prstGeom prst="ellipse">
            <a:avLst/>
          </a:prstGeom>
          <a:solidFill>
            <a:srgbClr val="FFAFA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0" name="Text Box 42"/>
          <p:cNvSpPr txBox="1">
            <a:spLocks noChangeArrowheads="1"/>
          </p:cNvSpPr>
          <p:nvPr/>
        </p:nvSpPr>
        <p:spPr bwMode="auto">
          <a:xfrm>
            <a:off x="533400" y="1125538"/>
            <a:ext cx="8077200"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solidFill>
                  <a:schemeClr val="tx1"/>
                </a:solidFill>
              </a:rPr>
              <a:t>Find the point about which A is rotated onto its image A’.</a:t>
            </a:r>
            <a:endParaRPr lang="en-GB">
              <a:solidFill>
                <a:schemeClr val="tx1"/>
              </a:solidFill>
            </a:endParaRPr>
          </a:p>
        </p:txBody>
      </p:sp>
      <p:sp>
        <p:nvSpPr>
          <p:cNvPr id="52231" name="Text Box 43"/>
          <p:cNvSpPr txBox="1">
            <a:spLocks noChangeArrowheads="1"/>
          </p:cNvSpPr>
          <p:nvPr/>
        </p:nvSpPr>
        <p:spPr bwMode="auto">
          <a:xfrm>
            <a:off x="3124200" y="2514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52232" name="Freeform 44"/>
          <p:cNvSpPr>
            <a:spLocks/>
          </p:cNvSpPr>
          <p:nvPr/>
        </p:nvSpPr>
        <p:spPr bwMode="auto">
          <a:xfrm rot="-563242">
            <a:off x="2124075" y="2489200"/>
            <a:ext cx="1727200" cy="795338"/>
          </a:xfrm>
          <a:custGeom>
            <a:avLst/>
            <a:gdLst>
              <a:gd name="T0" fmla="*/ 0 w 771"/>
              <a:gd name="T1" fmla="*/ 1262599869 h 501"/>
              <a:gd name="T2" fmla="*/ 2037522507 w 771"/>
              <a:gd name="T3" fmla="*/ 0 h 501"/>
              <a:gd name="T4" fmla="*/ 2147483647 w 771"/>
              <a:gd name="T5" fmla="*/ 5040316 h 501"/>
              <a:gd name="T6" fmla="*/ 2147483647 w 771"/>
              <a:gd name="T7" fmla="*/ 1262599869 h 501"/>
              <a:gd name="T8" fmla="*/ 0 w 771"/>
              <a:gd name="T9" fmla="*/ 1262599869 h 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501">
                <a:moveTo>
                  <a:pt x="0" y="501"/>
                </a:moveTo>
                <a:lnTo>
                  <a:pt x="406" y="0"/>
                </a:lnTo>
                <a:lnTo>
                  <a:pt x="771" y="2"/>
                </a:lnTo>
                <a:lnTo>
                  <a:pt x="771" y="501"/>
                </a:lnTo>
                <a:lnTo>
                  <a:pt x="0" y="501"/>
                </a:lnTo>
                <a:close/>
              </a:path>
            </a:pathLst>
          </a:custGeom>
          <a:gradFill rotWithShape="1">
            <a:gsLst>
              <a:gs pos="0">
                <a:srgbClr val="FFC6C6"/>
              </a:gs>
              <a:gs pos="100000">
                <a:srgbClr val="FF8B8B"/>
              </a:gs>
            </a:gsLst>
            <a:lin ang="54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3" name="Freeform 45"/>
          <p:cNvSpPr>
            <a:spLocks/>
          </p:cNvSpPr>
          <p:nvPr/>
        </p:nvSpPr>
        <p:spPr bwMode="auto">
          <a:xfrm rot="6981604">
            <a:off x="5042694" y="2599531"/>
            <a:ext cx="1727200" cy="795338"/>
          </a:xfrm>
          <a:custGeom>
            <a:avLst/>
            <a:gdLst>
              <a:gd name="T0" fmla="*/ 0 w 771"/>
              <a:gd name="T1" fmla="*/ 1262599869 h 501"/>
              <a:gd name="T2" fmla="*/ 2037522507 w 771"/>
              <a:gd name="T3" fmla="*/ 0 h 501"/>
              <a:gd name="T4" fmla="*/ 2147483647 w 771"/>
              <a:gd name="T5" fmla="*/ 5040316 h 501"/>
              <a:gd name="T6" fmla="*/ 2147483647 w 771"/>
              <a:gd name="T7" fmla="*/ 1262599869 h 501"/>
              <a:gd name="T8" fmla="*/ 0 w 771"/>
              <a:gd name="T9" fmla="*/ 1262599869 h 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501">
                <a:moveTo>
                  <a:pt x="0" y="501"/>
                </a:moveTo>
                <a:lnTo>
                  <a:pt x="406" y="0"/>
                </a:lnTo>
                <a:lnTo>
                  <a:pt x="771" y="2"/>
                </a:lnTo>
                <a:lnTo>
                  <a:pt x="771" y="501"/>
                </a:lnTo>
                <a:lnTo>
                  <a:pt x="0" y="501"/>
                </a:lnTo>
                <a:close/>
              </a:path>
            </a:pathLst>
          </a:custGeom>
          <a:gradFill rotWithShape="1">
            <a:gsLst>
              <a:gs pos="0">
                <a:srgbClr val="FFC6C6"/>
              </a:gs>
              <a:gs pos="100000">
                <a:srgbClr val="FF8B8B"/>
              </a:gs>
            </a:gsLst>
            <a:lin ang="54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4" name="Text Box 46"/>
          <p:cNvSpPr txBox="1">
            <a:spLocks noChangeArrowheads="1"/>
          </p:cNvSpPr>
          <p:nvPr/>
        </p:nvSpPr>
        <p:spPr bwMode="auto">
          <a:xfrm>
            <a:off x="3059113" y="263683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52235" name="Text Box 47"/>
          <p:cNvSpPr txBox="1">
            <a:spLocks noChangeArrowheads="1"/>
          </p:cNvSpPr>
          <p:nvPr/>
        </p:nvSpPr>
        <p:spPr bwMode="auto">
          <a:xfrm>
            <a:off x="5580063" y="29972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600112" name="Line 48"/>
          <p:cNvSpPr>
            <a:spLocks noChangeShapeType="1"/>
          </p:cNvSpPr>
          <p:nvPr/>
        </p:nvSpPr>
        <p:spPr bwMode="auto">
          <a:xfrm flipV="1">
            <a:off x="2192338" y="2052638"/>
            <a:ext cx="3741737" cy="1371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0113" name="Oval 49"/>
          <p:cNvSpPr>
            <a:spLocks noChangeArrowheads="1"/>
          </p:cNvSpPr>
          <p:nvPr/>
        </p:nvSpPr>
        <p:spPr bwMode="auto">
          <a:xfrm>
            <a:off x="4027488" y="2703513"/>
            <a:ext cx="71437"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114" name="Oval 50"/>
          <p:cNvSpPr>
            <a:spLocks noChangeArrowheads="1"/>
          </p:cNvSpPr>
          <p:nvPr/>
        </p:nvSpPr>
        <p:spPr bwMode="auto">
          <a:xfrm>
            <a:off x="4789488" y="3109913"/>
            <a:ext cx="71437" cy="714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115" name="Line 51"/>
          <p:cNvSpPr>
            <a:spLocks noChangeShapeType="1"/>
          </p:cNvSpPr>
          <p:nvPr/>
        </p:nvSpPr>
        <p:spPr bwMode="auto">
          <a:xfrm rot="5400000" flipV="1">
            <a:off x="3664744" y="3120231"/>
            <a:ext cx="1279525" cy="4873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0116" name="Line 52"/>
          <p:cNvSpPr>
            <a:spLocks noChangeShapeType="1"/>
          </p:cNvSpPr>
          <p:nvPr/>
        </p:nvSpPr>
        <p:spPr bwMode="auto">
          <a:xfrm>
            <a:off x="3767138" y="2352675"/>
            <a:ext cx="2114550" cy="15859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0117" name="Line 53"/>
          <p:cNvSpPr>
            <a:spLocks noChangeShapeType="1"/>
          </p:cNvSpPr>
          <p:nvPr/>
        </p:nvSpPr>
        <p:spPr bwMode="auto">
          <a:xfrm rot="5400000">
            <a:off x="4135438" y="3246438"/>
            <a:ext cx="785812" cy="5889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0118" name="Rectangle 54"/>
          <p:cNvSpPr>
            <a:spLocks noChangeArrowheads="1"/>
          </p:cNvSpPr>
          <p:nvPr/>
        </p:nvSpPr>
        <p:spPr bwMode="auto">
          <a:xfrm rot="2200622">
            <a:off x="4768850" y="3175000"/>
            <a:ext cx="142875" cy="1428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119" name="Rectangle 55"/>
          <p:cNvSpPr>
            <a:spLocks noChangeArrowheads="1"/>
          </p:cNvSpPr>
          <p:nvPr/>
        </p:nvSpPr>
        <p:spPr bwMode="auto">
          <a:xfrm rot="-1279389">
            <a:off x="3951288" y="2755900"/>
            <a:ext cx="142875" cy="1428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120" name="Oval 56"/>
          <p:cNvSpPr>
            <a:spLocks noChangeArrowheads="1"/>
          </p:cNvSpPr>
          <p:nvPr/>
        </p:nvSpPr>
        <p:spPr bwMode="auto">
          <a:xfrm>
            <a:off x="4387850" y="3643313"/>
            <a:ext cx="71438" cy="714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121" name="Rectangle 57"/>
          <p:cNvSpPr>
            <a:spLocks noChangeArrowheads="1"/>
          </p:cNvSpPr>
          <p:nvPr/>
        </p:nvSpPr>
        <p:spPr bwMode="auto">
          <a:xfrm>
            <a:off x="250825" y="4195763"/>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GB"/>
              <a:t>Draw lines from any two vertices to their images.</a:t>
            </a:r>
          </a:p>
          <a:p>
            <a:pPr marL="285750" indent="-285750" eaLnBrk="0" hangingPunct="0">
              <a:buFontTx/>
              <a:buBlip>
                <a:blip r:embed="rId5"/>
              </a:buBlip>
            </a:pPr>
            <a:endParaRPr lang="en-GB">
              <a:solidFill>
                <a:schemeClr val="tx1"/>
              </a:solidFill>
            </a:endParaRPr>
          </a:p>
        </p:txBody>
      </p:sp>
      <p:sp>
        <p:nvSpPr>
          <p:cNvPr id="600122" name="Rectangle 58"/>
          <p:cNvSpPr>
            <a:spLocks noChangeArrowheads="1"/>
          </p:cNvSpPr>
          <p:nvPr/>
        </p:nvSpPr>
        <p:spPr bwMode="auto">
          <a:xfrm>
            <a:off x="250825" y="5154613"/>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t>Draw perpendicular lines from each of the mid-points.</a:t>
            </a:r>
            <a:endParaRPr lang="en-GB"/>
          </a:p>
          <a:p>
            <a:pPr marL="285750" indent="-285750" eaLnBrk="0" hangingPunct="0">
              <a:buFontTx/>
              <a:buBlip>
                <a:blip r:embed="rId5"/>
              </a:buBlip>
            </a:pPr>
            <a:endParaRPr lang="en-GB">
              <a:solidFill>
                <a:schemeClr val="tx1"/>
              </a:solidFill>
            </a:endParaRPr>
          </a:p>
        </p:txBody>
      </p:sp>
      <p:sp>
        <p:nvSpPr>
          <p:cNvPr id="600123" name="Rectangle 59"/>
          <p:cNvSpPr>
            <a:spLocks noChangeArrowheads="1"/>
          </p:cNvSpPr>
          <p:nvPr/>
        </p:nvSpPr>
        <p:spPr bwMode="auto">
          <a:xfrm>
            <a:off x="250825" y="4675188"/>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t>Mark on the mid-point of each line.</a:t>
            </a:r>
            <a:endParaRPr lang="en-GB"/>
          </a:p>
          <a:p>
            <a:pPr marL="285750" indent="-285750" eaLnBrk="0" hangingPunct="0">
              <a:buFontTx/>
              <a:buBlip>
                <a:blip r:embed="rId5"/>
              </a:buBlip>
            </a:pPr>
            <a:endParaRPr lang="en-GB">
              <a:solidFill>
                <a:schemeClr val="tx1"/>
              </a:solidFill>
            </a:endParaRPr>
          </a:p>
        </p:txBody>
      </p:sp>
      <p:sp>
        <p:nvSpPr>
          <p:cNvPr id="600124" name="Rectangle 60"/>
          <p:cNvSpPr>
            <a:spLocks noChangeArrowheads="1"/>
          </p:cNvSpPr>
          <p:nvPr/>
        </p:nvSpPr>
        <p:spPr bwMode="auto">
          <a:xfrm>
            <a:off x="250825" y="5635625"/>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t>The point where these lines meet is the centre of rotation.</a:t>
            </a:r>
            <a:endParaRPr lang="en-GB">
              <a:solidFill>
                <a:schemeClr val="tx1"/>
              </a:solidFill>
            </a:endParaRPr>
          </a:p>
        </p:txBody>
      </p:sp>
      <p:pic>
        <p:nvPicPr>
          <p:cNvPr id="52249" name="Picture 61"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1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00112"/>
                                        </p:tgtEl>
                                        <p:attrNameLst>
                                          <p:attrName>style.visibility</p:attrName>
                                        </p:attrNameLst>
                                      </p:cBhvr>
                                      <p:to>
                                        <p:strVal val="visible"/>
                                      </p:to>
                                    </p:set>
                                    <p:animEffect transition="in" filter="wipe(down)">
                                      <p:cBhvr>
                                        <p:cTn id="11" dur="1000"/>
                                        <p:tgtEl>
                                          <p:spTgt spid="600112"/>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00116"/>
                                        </p:tgtEl>
                                        <p:attrNameLst>
                                          <p:attrName>style.visibility</p:attrName>
                                        </p:attrNameLst>
                                      </p:cBhvr>
                                      <p:to>
                                        <p:strVal val="visible"/>
                                      </p:to>
                                    </p:set>
                                    <p:animEffect transition="in" filter="wipe(up)">
                                      <p:cBhvr>
                                        <p:cTn id="15" dur="1000"/>
                                        <p:tgtEl>
                                          <p:spTgt spid="6001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0012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00113"/>
                                        </p:tgtEl>
                                        <p:attrNameLst>
                                          <p:attrName>style.visibility</p:attrName>
                                        </p:attrNameLst>
                                      </p:cBhvr>
                                      <p:to>
                                        <p:strVal val="visible"/>
                                      </p:to>
                                    </p:set>
                                  </p:childTnLst>
                                </p:cTn>
                              </p:par>
                            </p:childTnLst>
                          </p:cTn>
                        </p:par>
                        <p:par>
                          <p:cTn id="24" fill="hold" nodeType="afterGroup">
                            <p:stCondLst>
                              <p:cond delay="0"/>
                            </p:stCondLst>
                            <p:childTnLst>
                              <p:par>
                                <p:cTn id="25" presetID="1" presetClass="entr" presetSubtype="0" fill="hold" grpId="0" nodeType="afterEffect">
                                  <p:stCondLst>
                                    <p:cond delay="500"/>
                                  </p:stCondLst>
                                  <p:childTnLst>
                                    <p:set>
                                      <p:cBhvr>
                                        <p:cTn id="26" dur="1" fill="hold">
                                          <p:stCondLst>
                                            <p:cond delay="0"/>
                                          </p:stCondLst>
                                        </p:cTn>
                                        <p:tgtEl>
                                          <p:spTgt spid="6001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01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00115"/>
                                        </p:tgtEl>
                                        <p:attrNameLst>
                                          <p:attrName>style.visibility</p:attrName>
                                        </p:attrNameLst>
                                      </p:cBhvr>
                                      <p:to>
                                        <p:strVal val="visible"/>
                                      </p:to>
                                    </p:set>
                                    <p:animEffect transition="in" filter="wipe(up)">
                                      <p:cBhvr>
                                        <p:cTn id="35" dur="500"/>
                                        <p:tgtEl>
                                          <p:spTgt spid="600115"/>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600119"/>
                                        </p:tgtEl>
                                        <p:attrNameLst>
                                          <p:attrName>style.visibility</p:attrName>
                                        </p:attrNameLst>
                                      </p:cBhvr>
                                      <p:to>
                                        <p:strVal val="visible"/>
                                      </p:to>
                                    </p:set>
                                  </p:childTnLst>
                                </p:cTn>
                              </p:par>
                            </p:childTnLst>
                          </p:cTn>
                        </p:par>
                        <p:par>
                          <p:cTn id="39" fill="hold" nodeType="afterGroup">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600117"/>
                                        </p:tgtEl>
                                        <p:attrNameLst>
                                          <p:attrName>style.visibility</p:attrName>
                                        </p:attrNameLst>
                                      </p:cBhvr>
                                      <p:to>
                                        <p:strVal val="visible"/>
                                      </p:to>
                                    </p:set>
                                    <p:animEffect transition="in" filter="wipe(up)">
                                      <p:cBhvr>
                                        <p:cTn id="42" dur="500"/>
                                        <p:tgtEl>
                                          <p:spTgt spid="600117"/>
                                        </p:tgtEl>
                                      </p:cBhvr>
                                    </p:animEffect>
                                  </p:childTnLst>
                                </p:cTn>
                              </p:par>
                            </p:childTnLst>
                          </p:cTn>
                        </p:par>
                        <p:par>
                          <p:cTn id="43" fill="hold" nodeType="afterGroup">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600118"/>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00124"/>
                                        </p:tgtEl>
                                        <p:attrNameLst>
                                          <p:attrName>style.visibility</p:attrName>
                                        </p:attrNameLst>
                                      </p:cBhvr>
                                      <p:to>
                                        <p:strVal val="visible"/>
                                      </p:to>
                                    </p:set>
                                  </p:childTnLst>
                                </p:cTn>
                              </p:par>
                            </p:childTnLst>
                          </p:cTn>
                        </p:par>
                        <p:par>
                          <p:cTn id="50" fill="hold" nodeType="afterGroup">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60010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00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105" grpId="0" animBg="1"/>
      <p:bldP spid="600112" grpId="0" animBg="1"/>
      <p:bldP spid="600113" grpId="0" animBg="1"/>
      <p:bldP spid="600114" grpId="0" animBg="1"/>
      <p:bldP spid="600115" grpId="0" animBg="1"/>
      <p:bldP spid="600116" grpId="0" animBg="1"/>
      <p:bldP spid="600117" grpId="0" animBg="1"/>
      <p:bldP spid="600118" grpId="0" animBg="1"/>
      <p:bldP spid="600119" grpId="0" animBg="1"/>
      <p:bldP spid="600120" grpId="0" animBg="1"/>
      <p:bldP spid="600121" grpId="0"/>
      <p:bldP spid="600122" grpId="0"/>
      <p:bldP spid="600123" grpId="0"/>
      <p:bldP spid="60012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5"/>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Finding </a:t>
            </a:r>
            <a:r>
              <a:rPr lang="en-US" smtClean="0">
                <a:solidFill>
                  <a:srgbClr val="5B0091"/>
                </a:solidFill>
              </a:rPr>
              <a:t>the angle of rotation</a:t>
            </a:r>
            <a:endParaRPr lang="en-GB" smtClean="0"/>
          </a:p>
        </p:txBody>
      </p:sp>
      <p:sp>
        <p:nvSpPr>
          <p:cNvPr id="53253" name="Freeform 47"/>
          <p:cNvSpPr>
            <a:spLocks/>
          </p:cNvSpPr>
          <p:nvPr/>
        </p:nvSpPr>
        <p:spPr bwMode="auto">
          <a:xfrm rot="6999412">
            <a:off x="5042694" y="2599531"/>
            <a:ext cx="1727200" cy="795338"/>
          </a:xfrm>
          <a:custGeom>
            <a:avLst/>
            <a:gdLst>
              <a:gd name="T0" fmla="*/ 0 w 771"/>
              <a:gd name="T1" fmla="*/ 1262599869 h 501"/>
              <a:gd name="T2" fmla="*/ 2037522507 w 771"/>
              <a:gd name="T3" fmla="*/ 0 h 501"/>
              <a:gd name="T4" fmla="*/ 2147483647 w 771"/>
              <a:gd name="T5" fmla="*/ 5040316 h 501"/>
              <a:gd name="T6" fmla="*/ 2147483647 w 771"/>
              <a:gd name="T7" fmla="*/ 1262599869 h 501"/>
              <a:gd name="T8" fmla="*/ 0 w 771"/>
              <a:gd name="T9" fmla="*/ 1262599869 h 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501">
                <a:moveTo>
                  <a:pt x="0" y="501"/>
                </a:moveTo>
                <a:lnTo>
                  <a:pt x="406" y="0"/>
                </a:lnTo>
                <a:lnTo>
                  <a:pt x="771" y="2"/>
                </a:lnTo>
                <a:lnTo>
                  <a:pt x="771" y="501"/>
                </a:lnTo>
                <a:lnTo>
                  <a:pt x="0" y="501"/>
                </a:lnTo>
                <a:close/>
              </a:path>
            </a:pathLst>
          </a:custGeom>
          <a:gradFill rotWithShape="1">
            <a:gsLst>
              <a:gs pos="0">
                <a:srgbClr val="FFC6C6"/>
              </a:gs>
              <a:gs pos="100000">
                <a:srgbClr val="FF8B8B"/>
              </a:gs>
            </a:gsLst>
            <a:lin ang="54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4" name="Oval 48"/>
          <p:cNvSpPr>
            <a:spLocks noChangeArrowheads="1"/>
          </p:cNvSpPr>
          <p:nvPr/>
        </p:nvSpPr>
        <p:spPr bwMode="auto">
          <a:xfrm>
            <a:off x="4351338" y="3606800"/>
            <a:ext cx="144462" cy="144463"/>
          </a:xfrm>
          <a:prstGeom prst="ellipse">
            <a:avLst/>
          </a:prstGeom>
          <a:solidFill>
            <a:srgbClr val="FFAFA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5" name="Text Box 49"/>
          <p:cNvSpPr txBox="1">
            <a:spLocks noChangeArrowheads="1"/>
          </p:cNvSpPr>
          <p:nvPr/>
        </p:nvSpPr>
        <p:spPr bwMode="auto">
          <a:xfrm>
            <a:off x="1147763" y="1125538"/>
            <a:ext cx="6846887"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solidFill>
                  <a:schemeClr val="tx1"/>
                </a:solidFill>
              </a:rPr>
              <a:t>Find the angle of rotation from A to its image A’.</a:t>
            </a:r>
            <a:endParaRPr lang="en-GB">
              <a:solidFill>
                <a:schemeClr val="tx1"/>
              </a:solidFill>
            </a:endParaRPr>
          </a:p>
        </p:txBody>
      </p:sp>
      <p:sp>
        <p:nvSpPr>
          <p:cNvPr id="53256" name="Text Box 50"/>
          <p:cNvSpPr txBox="1">
            <a:spLocks noChangeArrowheads="1"/>
          </p:cNvSpPr>
          <p:nvPr/>
        </p:nvSpPr>
        <p:spPr bwMode="auto">
          <a:xfrm>
            <a:off x="3124200" y="2514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53257" name="Freeform 51"/>
          <p:cNvSpPr>
            <a:spLocks/>
          </p:cNvSpPr>
          <p:nvPr/>
        </p:nvSpPr>
        <p:spPr bwMode="auto">
          <a:xfrm rot="-563242">
            <a:off x="2124075" y="2489200"/>
            <a:ext cx="1727200" cy="795338"/>
          </a:xfrm>
          <a:custGeom>
            <a:avLst/>
            <a:gdLst>
              <a:gd name="T0" fmla="*/ 0 w 771"/>
              <a:gd name="T1" fmla="*/ 1262599869 h 501"/>
              <a:gd name="T2" fmla="*/ 2037522507 w 771"/>
              <a:gd name="T3" fmla="*/ 0 h 501"/>
              <a:gd name="T4" fmla="*/ 2147483647 w 771"/>
              <a:gd name="T5" fmla="*/ 5040316 h 501"/>
              <a:gd name="T6" fmla="*/ 2147483647 w 771"/>
              <a:gd name="T7" fmla="*/ 1262599869 h 501"/>
              <a:gd name="T8" fmla="*/ 0 w 771"/>
              <a:gd name="T9" fmla="*/ 1262599869 h 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501">
                <a:moveTo>
                  <a:pt x="0" y="501"/>
                </a:moveTo>
                <a:lnTo>
                  <a:pt x="406" y="0"/>
                </a:lnTo>
                <a:lnTo>
                  <a:pt x="771" y="2"/>
                </a:lnTo>
                <a:lnTo>
                  <a:pt x="771" y="501"/>
                </a:lnTo>
                <a:lnTo>
                  <a:pt x="0" y="501"/>
                </a:lnTo>
                <a:close/>
              </a:path>
            </a:pathLst>
          </a:custGeom>
          <a:gradFill rotWithShape="1">
            <a:gsLst>
              <a:gs pos="0">
                <a:srgbClr val="FFC6C6"/>
              </a:gs>
              <a:gs pos="100000">
                <a:srgbClr val="FF8B8B"/>
              </a:gs>
            </a:gsLst>
            <a:lin ang="54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 name="Text Box 52"/>
          <p:cNvSpPr txBox="1">
            <a:spLocks noChangeArrowheads="1"/>
          </p:cNvSpPr>
          <p:nvPr/>
        </p:nvSpPr>
        <p:spPr bwMode="auto">
          <a:xfrm>
            <a:off x="3059113" y="263683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53259" name="Text Box 53"/>
          <p:cNvSpPr txBox="1">
            <a:spLocks noChangeArrowheads="1"/>
          </p:cNvSpPr>
          <p:nvPr/>
        </p:nvSpPr>
        <p:spPr bwMode="auto">
          <a:xfrm>
            <a:off x="5580063" y="2997200"/>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53260" name="Oval 54"/>
          <p:cNvSpPr>
            <a:spLocks noChangeArrowheads="1"/>
          </p:cNvSpPr>
          <p:nvPr/>
        </p:nvSpPr>
        <p:spPr bwMode="auto">
          <a:xfrm>
            <a:off x="4387850" y="3643313"/>
            <a:ext cx="71438" cy="7143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75" name="PubPieSlice"/>
          <p:cNvSpPr>
            <a:spLocks noEditPoints="1" noChangeArrowheads="1"/>
          </p:cNvSpPr>
          <p:nvPr/>
        </p:nvSpPr>
        <p:spPr bwMode="auto">
          <a:xfrm>
            <a:off x="4168775" y="3416300"/>
            <a:ext cx="520700" cy="520700"/>
          </a:xfrm>
          <a:custGeom>
            <a:avLst/>
            <a:gdLst>
              <a:gd name="T0" fmla="*/ 10558422 w 21600"/>
              <a:gd name="T1" fmla="*/ 1688153 h 21600"/>
              <a:gd name="T2" fmla="*/ 6276122 w 21600"/>
              <a:gd name="T3" fmla="*/ 6276122 h 21600"/>
              <a:gd name="T4" fmla="*/ 36618 w 21600"/>
              <a:gd name="T5" fmla="*/ 5595621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8169" y="2904"/>
                </a:moveTo>
                <a:cubicBezTo>
                  <a:pt x="16169" y="1038"/>
                  <a:pt x="13535" y="0"/>
                  <a:pt x="10800" y="0"/>
                </a:cubicBezTo>
                <a:cubicBezTo>
                  <a:pt x="5288" y="-1"/>
                  <a:pt x="661" y="4150"/>
                  <a:pt x="63" y="9629"/>
                </a:cubicBezTo>
                <a:lnTo>
                  <a:pt x="10800" y="10800"/>
                </a:lnTo>
                <a:lnTo>
                  <a:pt x="18169" y="2904"/>
                </a:lnTo>
                <a:close/>
              </a:path>
            </a:pathLst>
          </a:custGeom>
          <a:solidFill>
            <a:srgbClr val="D0B8E0"/>
          </a:soli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45176" name="Text Box 56"/>
          <p:cNvSpPr txBox="1">
            <a:spLocks noChangeArrowheads="1"/>
          </p:cNvSpPr>
          <p:nvPr/>
        </p:nvSpPr>
        <p:spPr bwMode="auto">
          <a:xfrm>
            <a:off x="611188" y="4076700"/>
            <a:ext cx="3929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This is the angle of rotation </a:t>
            </a:r>
          </a:p>
        </p:txBody>
      </p:sp>
      <p:sp>
        <p:nvSpPr>
          <p:cNvPr id="645177" name="Line 57"/>
          <p:cNvSpPr>
            <a:spLocks noChangeShapeType="1"/>
          </p:cNvSpPr>
          <p:nvPr/>
        </p:nvSpPr>
        <p:spPr bwMode="auto">
          <a:xfrm>
            <a:off x="2195513" y="3416300"/>
            <a:ext cx="2228850" cy="263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78" name="Line 58"/>
          <p:cNvSpPr>
            <a:spLocks noChangeShapeType="1"/>
          </p:cNvSpPr>
          <p:nvPr/>
        </p:nvSpPr>
        <p:spPr bwMode="auto">
          <a:xfrm flipV="1">
            <a:off x="4424363" y="2047875"/>
            <a:ext cx="1512887" cy="16335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79" name="Line 59"/>
          <p:cNvSpPr>
            <a:spLocks noChangeShapeType="1"/>
          </p:cNvSpPr>
          <p:nvPr/>
        </p:nvSpPr>
        <p:spPr bwMode="auto">
          <a:xfrm flipV="1">
            <a:off x="2843213" y="3573463"/>
            <a:ext cx="1512887" cy="576262"/>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80" name="Text Box 60"/>
          <p:cNvSpPr txBox="1">
            <a:spLocks noChangeArrowheads="1"/>
          </p:cNvSpPr>
          <p:nvPr/>
        </p:nvSpPr>
        <p:spPr bwMode="auto">
          <a:xfrm>
            <a:off x="4095750" y="3090863"/>
            <a:ext cx="657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b="1"/>
              <a:t>126</a:t>
            </a:r>
            <a:r>
              <a:rPr lang="en-US" sz="1800" b="1"/>
              <a:t>°</a:t>
            </a:r>
          </a:p>
        </p:txBody>
      </p:sp>
      <p:sp>
        <p:nvSpPr>
          <p:cNvPr id="645181" name="Rectangle 61"/>
          <p:cNvSpPr>
            <a:spLocks noChangeArrowheads="1"/>
          </p:cNvSpPr>
          <p:nvPr/>
        </p:nvSpPr>
        <p:spPr bwMode="auto">
          <a:xfrm>
            <a:off x="250825" y="4916488"/>
            <a:ext cx="842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GB"/>
              <a:t>Join one vertex and its image to the centre of rotation.</a:t>
            </a:r>
          </a:p>
          <a:p>
            <a:pPr marL="285750" indent="-285750" eaLnBrk="0" hangingPunct="0">
              <a:buFontTx/>
              <a:buBlip>
                <a:blip r:embed="rId5"/>
              </a:buBlip>
            </a:pPr>
            <a:endParaRPr lang="en-GB">
              <a:solidFill>
                <a:schemeClr val="tx1"/>
              </a:solidFill>
            </a:endParaRPr>
          </a:p>
        </p:txBody>
      </p:sp>
      <p:sp>
        <p:nvSpPr>
          <p:cNvPr id="645182" name="Rectangle 62"/>
          <p:cNvSpPr>
            <a:spLocks noChangeArrowheads="1"/>
          </p:cNvSpPr>
          <p:nvPr/>
        </p:nvSpPr>
        <p:spPr bwMode="auto">
          <a:xfrm>
            <a:off x="250825" y="5529263"/>
            <a:ext cx="842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GB"/>
              <a:t>Use a protractor to measure the angle of rotation.</a:t>
            </a:r>
            <a:endParaRPr lang="en-GB">
              <a:solidFill>
                <a:schemeClr val="tx1"/>
              </a:solidFill>
            </a:endParaRPr>
          </a:p>
        </p:txBody>
      </p:sp>
      <p:pic>
        <p:nvPicPr>
          <p:cNvPr id="53269" name="Picture 63"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45177"/>
                                        </p:tgtEl>
                                        <p:attrNameLst>
                                          <p:attrName>style.visibility</p:attrName>
                                        </p:attrNameLst>
                                      </p:cBhvr>
                                      <p:to>
                                        <p:strVal val="visible"/>
                                      </p:to>
                                    </p:set>
                                    <p:animEffect transition="in" filter="wipe(up)">
                                      <p:cBhvr>
                                        <p:cTn id="11" dur="1000"/>
                                        <p:tgtEl>
                                          <p:spTgt spid="645177"/>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45178"/>
                                        </p:tgtEl>
                                        <p:attrNameLst>
                                          <p:attrName>style.visibility</p:attrName>
                                        </p:attrNameLst>
                                      </p:cBhvr>
                                      <p:to>
                                        <p:strVal val="visible"/>
                                      </p:to>
                                    </p:set>
                                    <p:animEffect transition="in" filter="wipe(up)">
                                      <p:cBhvr>
                                        <p:cTn id="15" dur="1000"/>
                                        <p:tgtEl>
                                          <p:spTgt spid="64517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4517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45176"/>
                                        </p:tgtEl>
                                        <p:attrNameLst>
                                          <p:attrName>style.visibility</p:attrName>
                                        </p:attrNameLst>
                                      </p:cBhvr>
                                      <p:to>
                                        <p:strVal val="visible"/>
                                      </p:to>
                                    </p:set>
                                  </p:childTnLst>
                                </p:cTn>
                              </p:par>
                            </p:childTnLst>
                          </p:cTn>
                        </p:par>
                        <p:par>
                          <p:cTn id="22" fill="hold" nodeType="afterGroup">
                            <p:stCondLst>
                              <p:cond delay="0"/>
                            </p:stCondLst>
                            <p:childTnLst>
                              <p:par>
                                <p:cTn id="23" presetID="22" presetClass="entr" presetSubtype="4" fill="hold" grpId="0" nodeType="afterEffect">
                                  <p:stCondLst>
                                    <p:cond delay="0"/>
                                  </p:stCondLst>
                                  <p:childTnLst>
                                    <p:set>
                                      <p:cBhvr>
                                        <p:cTn id="24" dur="1" fill="hold">
                                          <p:stCondLst>
                                            <p:cond delay="0"/>
                                          </p:stCondLst>
                                        </p:cTn>
                                        <p:tgtEl>
                                          <p:spTgt spid="645179"/>
                                        </p:tgtEl>
                                        <p:attrNameLst>
                                          <p:attrName>style.visibility</p:attrName>
                                        </p:attrNameLst>
                                      </p:cBhvr>
                                      <p:to>
                                        <p:strVal val="visible"/>
                                      </p:to>
                                    </p:set>
                                    <p:animEffect transition="in" filter="wipe(down)">
                                      <p:cBhvr>
                                        <p:cTn id="25" dur="500"/>
                                        <p:tgtEl>
                                          <p:spTgt spid="64517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45182"/>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645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5" grpId="0" animBg="1"/>
      <p:bldP spid="645176" grpId="0"/>
      <p:bldP spid="645177" grpId="0" animBg="1"/>
      <p:bldP spid="645178" grpId="0" animBg="1"/>
      <p:bldP spid="645179" grpId="0" animBg="1"/>
      <p:bldP spid="645180" grpId="0"/>
      <p:bldP spid="645181" grpId="0"/>
      <p:bldP spid="64518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9"/>
          <p:cNvSpPr>
            <a:spLocks noChangeArrowheads="1"/>
          </p:cNvSpPr>
          <p:nvPr/>
        </p:nvSpPr>
        <p:spPr bwMode="auto">
          <a:xfrm>
            <a:off x="250825" y="26828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54275" name="Rectangle 30"/>
          <p:cNvSpPr>
            <a:spLocks noChangeArrowheads="1"/>
          </p:cNvSpPr>
          <p:nvPr/>
        </p:nvSpPr>
        <p:spPr bwMode="auto">
          <a:xfrm>
            <a:off x="250825" y="33940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54276" name="Rectangle 31"/>
          <p:cNvSpPr>
            <a:spLocks noChangeArrowheads="1"/>
          </p:cNvSpPr>
          <p:nvPr/>
        </p:nvSpPr>
        <p:spPr bwMode="auto">
          <a:xfrm>
            <a:off x="250825" y="48164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54277" name="Rectangle 32"/>
          <p:cNvSpPr>
            <a:spLocks noChangeArrowheads="1"/>
          </p:cNvSpPr>
          <p:nvPr/>
        </p:nvSpPr>
        <p:spPr bwMode="auto">
          <a:xfrm>
            <a:off x="250825" y="19716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54278" name="Rectangle 33"/>
          <p:cNvSpPr>
            <a:spLocks noChangeArrowheads="1"/>
          </p:cNvSpPr>
          <p:nvPr/>
        </p:nvSpPr>
        <p:spPr bwMode="auto">
          <a:xfrm>
            <a:off x="250825" y="41052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54279" name="Rectangle 34"/>
          <p:cNvSpPr>
            <a:spLocks noChangeArrowheads="1"/>
          </p:cNvSpPr>
          <p:nvPr/>
        </p:nvSpPr>
        <p:spPr bwMode="auto">
          <a:xfrm>
            <a:off x="250825" y="5529263"/>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54280" name="AutoShape 2"/>
          <p:cNvSpPr>
            <a:spLocks noGrp="1" noChangeArrowheads="1"/>
          </p:cNvSpPr>
          <p:nvPr>
            <p:ph type="subTitle" idx="1"/>
          </p:nvPr>
        </p:nvSpPr>
        <p:spPr bwMode="auto">
          <a:xfrm>
            <a:off x="685800" y="4071938"/>
            <a:ext cx="2733675" cy="525462"/>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S6.4 Translation</a:t>
            </a:r>
          </a:p>
        </p:txBody>
      </p:sp>
      <p:pic>
        <p:nvPicPr>
          <p:cNvPr id="54281"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3" name="Rectangle 5"/>
          <p:cNvSpPr>
            <a:spLocks noGrp="1" noChangeArrowheads="1"/>
          </p:cNvSpPr>
          <p:nvPr>
            <p:ph type="ctrTitle"/>
          </p:nvPr>
        </p:nvSpPr>
        <p:spPr>
          <a:xfrm>
            <a:off x="150813" y="150813"/>
            <a:ext cx="7772400" cy="609600"/>
          </a:xfrm>
        </p:spPr>
        <p:txBody>
          <a:bodyPr/>
          <a:lstStyle/>
          <a:p>
            <a:pPr eaLnBrk="1" hangingPunct="1"/>
            <a:r>
              <a:rPr lang="en-GB" smtClean="0"/>
              <a:t>Contents</a:t>
            </a:r>
          </a:p>
        </p:txBody>
      </p:sp>
      <p:sp>
        <p:nvSpPr>
          <p:cNvPr id="54284" name="AutoShape 16"/>
          <p:cNvSpPr>
            <a:spLocks noChangeArrowheads="1"/>
          </p:cNvSpPr>
          <p:nvPr/>
        </p:nvSpPr>
        <p:spPr bwMode="auto">
          <a:xfrm>
            <a:off x="304800" y="1033463"/>
            <a:ext cx="40513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S6 Transformations</a:t>
            </a:r>
            <a:endParaRPr lang="en-GB" sz="3000">
              <a:solidFill>
                <a:schemeClr val="bg1"/>
              </a:solidFill>
            </a:endParaRPr>
          </a:p>
        </p:txBody>
      </p:sp>
      <p:sp>
        <p:nvSpPr>
          <p:cNvPr id="54285" name="AutoShape 17"/>
          <p:cNvSpPr>
            <a:spLocks noChangeArrowheads="1"/>
          </p:cNvSpPr>
          <p:nvPr/>
        </p:nvSpPr>
        <p:spPr bwMode="auto">
          <a:xfrm>
            <a:off x="685800" y="4783138"/>
            <a:ext cx="294957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S6.5 Enlargement</a:t>
            </a:r>
          </a:p>
        </p:txBody>
      </p:sp>
      <p:sp>
        <p:nvSpPr>
          <p:cNvPr id="54286" name="AutoShape 19"/>
          <p:cNvSpPr>
            <a:spLocks noChangeArrowheads="1"/>
          </p:cNvSpPr>
          <p:nvPr/>
        </p:nvSpPr>
        <p:spPr bwMode="auto">
          <a:xfrm>
            <a:off x="685800" y="3360738"/>
            <a:ext cx="230187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S6.3 </a:t>
            </a:r>
            <a:r>
              <a:rPr lang="en-US" b="1">
                <a:solidFill>
                  <a:srgbClr val="33CC33"/>
                </a:solidFill>
              </a:rPr>
              <a:t>Rotation</a:t>
            </a:r>
            <a:endParaRPr lang="en-GB" sz="3200">
              <a:solidFill>
                <a:srgbClr val="33CC33"/>
              </a:solidFill>
            </a:endParaRPr>
          </a:p>
        </p:txBody>
      </p:sp>
      <p:sp>
        <p:nvSpPr>
          <p:cNvPr id="54287" name="AutoShape 20"/>
          <p:cNvSpPr>
            <a:spLocks noChangeArrowheads="1"/>
          </p:cNvSpPr>
          <p:nvPr/>
        </p:nvSpPr>
        <p:spPr bwMode="auto">
          <a:xfrm>
            <a:off x="685800" y="2649538"/>
            <a:ext cx="25908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S6.2 </a:t>
            </a:r>
            <a:r>
              <a:rPr lang="en-US" b="1">
                <a:solidFill>
                  <a:srgbClr val="33CC33"/>
                </a:solidFill>
              </a:rPr>
              <a:t>Reflection</a:t>
            </a:r>
            <a:endParaRPr lang="en-GB" b="1">
              <a:solidFill>
                <a:srgbClr val="33CC33"/>
              </a:solidFill>
            </a:endParaRPr>
          </a:p>
        </p:txBody>
      </p:sp>
      <p:sp>
        <p:nvSpPr>
          <p:cNvPr id="54288" name="AutoShape 21"/>
          <p:cNvSpPr>
            <a:spLocks noChangeArrowheads="1"/>
          </p:cNvSpPr>
          <p:nvPr/>
        </p:nvSpPr>
        <p:spPr bwMode="auto">
          <a:xfrm>
            <a:off x="685800" y="5494338"/>
            <a:ext cx="5110163" cy="525462"/>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S6.6 Combining transformations</a:t>
            </a:r>
          </a:p>
        </p:txBody>
      </p:sp>
      <p:sp>
        <p:nvSpPr>
          <p:cNvPr id="54289" name="AutoShape 28"/>
          <p:cNvSpPr>
            <a:spLocks noChangeArrowheads="1"/>
          </p:cNvSpPr>
          <p:nvPr/>
        </p:nvSpPr>
        <p:spPr bwMode="auto">
          <a:xfrm>
            <a:off x="685800" y="1938338"/>
            <a:ext cx="25908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S6.1 Symmetry</a:t>
            </a:r>
          </a:p>
        </p:txBody>
      </p:sp>
      <p:pic>
        <p:nvPicPr>
          <p:cNvPr id="54290" name="Picture 35"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Translation</a:t>
            </a:r>
            <a:endParaRPr lang="en-GB" smtClean="0"/>
          </a:p>
        </p:txBody>
      </p:sp>
      <p:sp>
        <p:nvSpPr>
          <p:cNvPr id="55301" name="Text Box 5"/>
          <p:cNvSpPr txBox="1">
            <a:spLocks noChangeArrowheads="1"/>
          </p:cNvSpPr>
          <p:nvPr/>
        </p:nvSpPr>
        <p:spPr bwMode="auto">
          <a:xfrm>
            <a:off x="395288" y="1071563"/>
            <a:ext cx="8372475" cy="8223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an object is moved in a straight line in a given direction, we say that it has been </a:t>
            </a:r>
            <a:r>
              <a:rPr lang="en-US" b="1">
                <a:solidFill>
                  <a:srgbClr val="FF6600"/>
                </a:solidFill>
              </a:rPr>
              <a:t>translated</a:t>
            </a:r>
            <a:r>
              <a:rPr lang="en-US"/>
              <a:t>.</a:t>
            </a:r>
            <a:endParaRPr lang="en-GB"/>
          </a:p>
        </p:txBody>
      </p:sp>
      <p:sp>
        <p:nvSpPr>
          <p:cNvPr id="436230" name="Text Box 6"/>
          <p:cNvSpPr txBox="1">
            <a:spLocks noChangeArrowheads="1"/>
          </p:cNvSpPr>
          <p:nvPr/>
        </p:nvSpPr>
        <p:spPr bwMode="auto">
          <a:xfrm>
            <a:off x="395288" y="1916113"/>
            <a:ext cx="8372475" cy="8223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 we can translate triangle ABC 5 squares to the right and 2 squares up.</a:t>
            </a:r>
            <a:endParaRPr lang="en-GB"/>
          </a:p>
        </p:txBody>
      </p:sp>
      <p:grpSp>
        <p:nvGrpSpPr>
          <p:cNvPr id="436231" name="Group 7"/>
          <p:cNvGrpSpPr>
            <a:grpSpLocks/>
          </p:cNvGrpSpPr>
          <p:nvPr/>
        </p:nvGrpSpPr>
        <p:grpSpPr bwMode="auto">
          <a:xfrm>
            <a:off x="457200" y="2876550"/>
            <a:ext cx="4751388" cy="2184400"/>
            <a:chOff x="1221" y="1812"/>
            <a:chExt cx="2993" cy="1376"/>
          </a:xfrm>
        </p:grpSpPr>
        <p:sp>
          <p:nvSpPr>
            <p:cNvPr id="55756" name="Rectangle 8"/>
            <p:cNvSpPr>
              <a:spLocks noChangeArrowheads="1"/>
            </p:cNvSpPr>
            <p:nvPr/>
          </p:nvSpPr>
          <p:spPr bwMode="auto">
            <a:xfrm>
              <a:off x="3942"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57" name="Rectangle 9"/>
            <p:cNvSpPr>
              <a:spLocks noChangeArrowheads="1"/>
            </p:cNvSpPr>
            <p:nvPr/>
          </p:nvSpPr>
          <p:spPr bwMode="auto">
            <a:xfrm>
              <a:off x="3942"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58" name="Rectangle 10"/>
            <p:cNvSpPr>
              <a:spLocks noChangeArrowheads="1"/>
            </p:cNvSpPr>
            <p:nvPr/>
          </p:nvSpPr>
          <p:spPr bwMode="auto">
            <a:xfrm>
              <a:off x="3942"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59" name="Rectangle 11"/>
            <p:cNvSpPr>
              <a:spLocks noChangeArrowheads="1"/>
            </p:cNvSpPr>
            <p:nvPr/>
          </p:nvSpPr>
          <p:spPr bwMode="auto">
            <a:xfrm>
              <a:off x="3942"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60" name="Rectangle 12"/>
            <p:cNvSpPr>
              <a:spLocks noChangeArrowheads="1"/>
            </p:cNvSpPr>
            <p:nvPr/>
          </p:nvSpPr>
          <p:spPr bwMode="auto">
            <a:xfrm>
              <a:off x="3942"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61" name="Rectangle 13"/>
            <p:cNvSpPr>
              <a:spLocks noChangeArrowheads="1"/>
            </p:cNvSpPr>
            <p:nvPr/>
          </p:nvSpPr>
          <p:spPr bwMode="auto">
            <a:xfrm>
              <a:off x="1221"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62" name="Rectangle 14"/>
            <p:cNvSpPr>
              <a:spLocks noChangeArrowheads="1"/>
            </p:cNvSpPr>
            <p:nvPr/>
          </p:nvSpPr>
          <p:spPr bwMode="auto">
            <a:xfrm>
              <a:off x="1493"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63" name="Rectangle 15"/>
            <p:cNvSpPr>
              <a:spLocks noChangeArrowheads="1"/>
            </p:cNvSpPr>
            <p:nvPr/>
          </p:nvSpPr>
          <p:spPr bwMode="auto">
            <a:xfrm>
              <a:off x="1765"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64" name="Rectangle 16"/>
            <p:cNvSpPr>
              <a:spLocks noChangeArrowheads="1"/>
            </p:cNvSpPr>
            <p:nvPr/>
          </p:nvSpPr>
          <p:spPr bwMode="auto">
            <a:xfrm>
              <a:off x="2037"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65" name="Rectangle 17"/>
            <p:cNvSpPr>
              <a:spLocks noChangeArrowheads="1"/>
            </p:cNvSpPr>
            <p:nvPr/>
          </p:nvSpPr>
          <p:spPr bwMode="auto">
            <a:xfrm>
              <a:off x="2310"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66" name="Rectangle 18"/>
            <p:cNvSpPr>
              <a:spLocks noChangeArrowheads="1"/>
            </p:cNvSpPr>
            <p:nvPr/>
          </p:nvSpPr>
          <p:spPr bwMode="auto">
            <a:xfrm>
              <a:off x="2582"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67" name="Rectangle 19"/>
            <p:cNvSpPr>
              <a:spLocks noChangeArrowheads="1"/>
            </p:cNvSpPr>
            <p:nvPr/>
          </p:nvSpPr>
          <p:spPr bwMode="auto">
            <a:xfrm>
              <a:off x="2854"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68" name="Rectangle 20"/>
            <p:cNvSpPr>
              <a:spLocks noChangeArrowheads="1"/>
            </p:cNvSpPr>
            <p:nvPr/>
          </p:nvSpPr>
          <p:spPr bwMode="auto">
            <a:xfrm>
              <a:off x="3126"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69" name="Rectangle 21"/>
            <p:cNvSpPr>
              <a:spLocks noChangeArrowheads="1"/>
            </p:cNvSpPr>
            <p:nvPr/>
          </p:nvSpPr>
          <p:spPr bwMode="auto">
            <a:xfrm>
              <a:off x="1221"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70" name="Rectangle 22"/>
            <p:cNvSpPr>
              <a:spLocks noChangeArrowheads="1"/>
            </p:cNvSpPr>
            <p:nvPr/>
          </p:nvSpPr>
          <p:spPr bwMode="auto">
            <a:xfrm>
              <a:off x="1493"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71" name="Rectangle 23"/>
            <p:cNvSpPr>
              <a:spLocks noChangeArrowheads="1"/>
            </p:cNvSpPr>
            <p:nvPr/>
          </p:nvSpPr>
          <p:spPr bwMode="auto">
            <a:xfrm>
              <a:off x="1765"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72" name="Rectangle 24"/>
            <p:cNvSpPr>
              <a:spLocks noChangeArrowheads="1"/>
            </p:cNvSpPr>
            <p:nvPr/>
          </p:nvSpPr>
          <p:spPr bwMode="auto">
            <a:xfrm>
              <a:off x="2037"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73" name="Rectangle 25"/>
            <p:cNvSpPr>
              <a:spLocks noChangeArrowheads="1"/>
            </p:cNvSpPr>
            <p:nvPr/>
          </p:nvSpPr>
          <p:spPr bwMode="auto">
            <a:xfrm>
              <a:off x="2310"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74" name="Rectangle 26"/>
            <p:cNvSpPr>
              <a:spLocks noChangeArrowheads="1"/>
            </p:cNvSpPr>
            <p:nvPr/>
          </p:nvSpPr>
          <p:spPr bwMode="auto">
            <a:xfrm>
              <a:off x="2582"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75" name="Rectangle 27"/>
            <p:cNvSpPr>
              <a:spLocks noChangeArrowheads="1"/>
            </p:cNvSpPr>
            <p:nvPr/>
          </p:nvSpPr>
          <p:spPr bwMode="auto">
            <a:xfrm>
              <a:off x="2854"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76" name="Rectangle 28"/>
            <p:cNvSpPr>
              <a:spLocks noChangeArrowheads="1"/>
            </p:cNvSpPr>
            <p:nvPr/>
          </p:nvSpPr>
          <p:spPr bwMode="auto">
            <a:xfrm>
              <a:off x="3126"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77" name="Rectangle 29"/>
            <p:cNvSpPr>
              <a:spLocks noChangeArrowheads="1"/>
            </p:cNvSpPr>
            <p:nvPr/>
          </p:nvSpPr>
          <p:spPr bwMode="auto">
            <a:xfrm>
              <a:off x="1221"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78" name="Rectangle 30"/>
            <p:cNvSpPr>
              <a:spLocks noChangeArrowheads="1"/>
            </p:cNvSpPr>
            <p:nvPr/>
          </p:nvSpPr>
          <p:spPr bwMode="auto">
            <a:xfrm>
              <a:off x="1493"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79" name="Rectangle 31"/>
            <p:cNvSpPr>
              <a:spLocks noChangeArrowheads="1"/>
            </p:cNvSpPr>
            <p:nvPr/>
          </p:nvSpPr>
          <p:spPr bwMode="auto">
            <a:xfrm>
              <a:off x="1765"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80" name="Rectangle 32"/>
            <p:cNvSpPr>
              <a:spLocks noChangeArrowheads="1"/>
            </p:cNvSpPr>
            <p:nvPr/>
          </p:nvSpPr>
          <p:spPr bwMode="auto">
            <a:xfrm>
              <a:off x="2037"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81" name="Rectangle 33"/>
            <p:cNvSpPr>
              <a:spLocks noChangeArrowheads="1"/>
            </p:cNvSpPr>
            <p:nvPr/>
          </p:nvSpPr>
          <p:spPr bwMode="auto">
            <a:xfrm>
              <a:off x="2310"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82" name="Rectangle 34"/>
            <p:cNvSpPr>
              <a:spLocks noChangeArrowheads="1"/>
            </p:cNvSpPr>
            <p:nvPr/>
          </p:nvSpPr>
          <p:spPr bwMode="auto">
            <a:xfrm>
              <a:off x="2582"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83" name="Rectangle 35"/>
            <p:cNvSpPr>
              <a:spLocks noChangeArrowheads="1"/>
            </p:cNvSpPr>
            <p:nvPr/>
          </p:nvSpPr>
          <p:spPr bwMode="auto">
            <a:xfrm>
              <a:off x="2854"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84" name="Rectangle 36"/>
            <p:cNvSpPr>
              <a:spLocks noChangeArrowheads="1"/>
            </p:cNvSpPr>
            <p:nvPr/>
          </p:nvSpPr>
          <p:spPr bwMode="auto">
            <a:xfrm>
              <a:off x="3126"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85" name="Rectangle 37"/>
            <p:cNvSpPr>
              <a:spLocks noChangeArrowheads="1"/>
            </p:cNvSpPr>
            <p:nvPr/>
          </p:nvSpPr>
          <p:spPr bwMode="auto">
            <a:xfrm>
              <a:off x="1221"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86" name="Rectangle 38"/>
            <p:cNvSpPr>
              <a:spLocks noChangeArrowheads="1"/>
            </p:cNvSpPr>
            <p:nvPr/>
          </p:nvSpPr>
          <p:spPr bwMode="auto">
            <a:xfrm>
              <a:off x="1493"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87" name="Rectangle 39"/>
            <p:cNvSpPr>
              <a:spLocks noChangeArrowheads="1"/>
            </p:cNvSpPr>
            <p:nvPr/>
          </p:nvSpPr>
          <p:spPr bwMode="auto">
            <a:xfrm>
              <a:off x="1765"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88" name="Rectangle 40"/>
            <p:cNvSpPr>
              <a:spLocks noChangeArrowheads="1"/>
            </p:cNvSpPr>
            <p:nvPr/>
          </p:nvSpPr>
          <p:spPr bwMode="auto">
            <a:xfrm>
              <a:off x="2037"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89" name="Rectangle 41"/>
            <p:cNvSpPr>
              <a:spLocks noChangeArrowheads="1"/>
            </p:cNvSpPr>
            <p:nvPr/>
          </p:nvSpPr>
          <p:spPr bwMode="auto">
            <a:xfrm>
              <a:off x="2310"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90" name="Rectangle 42"/>
            <p:cNvSpPr>
              <a:spLocks noChangeArrowheads="1"/>
            </p:cNvSpPr>
            <p:nvPr/>
          </p:nvSpPr>
          <p:spPr bwMode="auto">
            <a:xfrm>
              <a:off x="2582"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91" name="Rectangle 43"/>
            <p:cNvSpPr>
              <a:spLocks noChangeArrowheads="1"/>
            </p:cNvSpPr>
            <p:nvPr/>
          </p:nvSpPr>
          <p:spPr bwMode="auto">
            <a:xfrm>
              <a:off x="2854"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92" name="Rectangle 44"/>
            <p:cNvSpPr>
              <a:spLocks noChangeArrowheads="1"/>
            </p:cNvSpPr>
            <p:nvPr/>
          </p:nvSpPr>
          <p:spPr bwMode="auto">
            <a:xfrm>
              <a:off x="3126"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93" name="Rectangle 45"/>
            <p:cNvSpPr>
              <a:spLocks noChangeArrowheads="1"/>
            </p:cNvSpPr>
            <p:nvPr/>
          </p:nvSpPr>
          <p:spPr bwMode="auto">
            <a:xfrm>
              <a:off x="1221"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94" name="Rectangle 46"/>
            <p:cNvSpPr>
              <a:spLocks noChangeArrowheads="1"/>
            </p:cNvSpPr>
            <p:nvPr/>
          </p:nvSpPr>
          <p:spPr bwMode="auto">
            <a:xfrm>
              <a:off x="1493"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95" name="Rectangle 47"/>
            <p:cNvSpPr>
              <a:spLocks noChangeArrowheads="1"/>
            </p:cNvSpPr>
            <p:nvPr/>
          </p:nvSpPr>
          <p:spPr bwMode="auto">
            <a:xfrm>
              <a:off x="1765"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96" name="Rectangle 48"/>
            <p:cNvSpPr>
              <a:spLocks noChangeArrowheads="1"/>
            </p:cNvSpPr>
            <p:nvPr/>
          </p:nvSpPr>
          <p:spPr bwMode="auto">
            <a:xfrm>
              <a:off x="2037"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97" name="Rectangle 49"/>
            <p:cNvSpPr>
              <a:spLocks noChangeArrowheads="1"/>
            </p:cNvSpPr>
            <p:nvPr/>
          </p:nvSpPr>
          <p:spPr bwMode="auto">
            <a:xfrm>
              <a:off x="2310"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98" name="Rectangle 50"/>
            <p:cNvSpPr>
              <a:spLocks noChangeArrowheads="1"/>
            </p:cNvSpPr>
            <p:nvPr/>
          </p:nvSpPr>
          <p:spPr bwMode="auto">
            <a:xfrm>
              <a:off x="2582"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99" name="Rectangle 51"/>
            <p:cNvSpPr>
              <a:spLocks noChangeArrowheads="1"/>
            </p:cNvSpPr>
            <p:nvPr/>
          </p:nvSpPr>
          <p:spPr bwMode="auto">
            <a:xfrm>
              <a:off x="2854"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0" name="Rectangle 52"/>
            <p:cNvSpPr>
              <a:spLocks noChangeArrowheads="1"/>
            </p:cNvSpPr>
            <p:nvPr/>
          </p:nvSpPr>
          <p:spPr bwMode="auto">
            <a:xfrm>
              <a:off x="3126"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1" name="Rectangle 53"/>
            <p:cNvSpPr>
              <a:spLocks noChangeArrowheads="1"/>
            </p:cNvSpPr>
            <p:nvPr/>
          </p:nvSpPr>
          <p:spPr bwMode="auto">
            <a:xfrm>
              <a:off x="3398"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2" name="Rectangle 54"/>
            <p:cNvSpPr>
              <a:spLocks noChangeArrowheads="1"/>
            </p:cNvSpPr>
            <p:nvPr/>
          </p:nvSpPr>
          <p:spPr bwMode="auto">
            <a:xfrm>
              <a:off x="3670"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3" name="Rectangle 55"/>
            <p:cNvSpPr>
              <a:spLocks noChangeArrowheads="1"/>
            </p:cNvSpPr>
            <p:nvPr/>
          </p:nvSpPr>
          <p:spPr bwMode="auto">
            <a:xfrm>
              <a:off x="3398"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4" name="Rectangle 56"/>
            <p:cNvSpPr>
              <a:spLocks noChangeArrowheads="1"/>
            </p:cNvSpPr>
            <p:nvPr/>
          </p:nvSpPr>
          <p:spPr bwMode="auto">
            <a:xfrm>
              <a:off x="3670"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5" name="Rectangle 57"/>
            <p:cNvSpPr>
              <a:spLocks noChangeArrowheads="1"/>
            </p:cNvSpPr>
            <p:nvPr/>
          </p:nvSpPr>
          <p:spPr bwMode="auto">
            <a:xfrm>
              <a:off x="3398"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6" name="Rectangle 58"/>
            <p:cNvSpPr>
              <a:spLocks noChangeArrowheads="1"/>
            </p:cNvSpPr>
            <p:nvPr/>
          </p:nvSpPr>
          <p:spPr bwMode="auto">
            <a:xfrm>
              <a:off x="3670"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7" name="Rectangle 59"/>
            <p:cNvSpPr>
              <a:spLocks noChangeArrowheads="1"/>
            </p:cNvSpPr>
            <p:nvPr/>
          </p:nvSpPr>
          <p:spPr bwMode="auto">
            <a:xfrm>
              <a:off x="3398"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8" name="Rectangle 60"/>
            <p:cNvSpPr>
              <a:spLocks noChangeArrowheads="1"/>
            </p:cNvSpPr>
            <p:nvPr/>
          </p:nvSpPr>
          <p:spPr bwMode="auto">
            <a:xfrm>
              <a:off x="3670"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9" name="Rectangle 61"/>
            <p:cNvSpPr>
              <a:spLocks noChangeArrowheads="1"/>
            </p:cNvSpPr>
            <p:nvPr/>
          </p:nvSpPr>
          <p:spPr bwMode="auto">
            <a:xfrm>
              <a:off x="3398"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10" name="Rectangle 62"/>
            <p:cNvSpPr>
              <a:spLocks noChangeArrowheads="1"/>
            </p:cNvSpPr>
            <p:nvPr/>
          </p:nvSpPr>
          <p:spPr bwMode="auto">
            <a:xfrm>
              <a:off x="3670"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11" name="Freeform 63"/>
            <p:cNvSpPr>
              <a:spLocks/>
            </p:cNvSpPr>
            <p:nvPr/>
          </p:nvSpPr>
          <p:spPr bwMode="auto">
            <a:xfrm>
              <a:off x="1494" y="2356"/>
              <a:ext cx="1088" cy="817"/>
            </a:xfrm>
            <a:custGeom>
              <a:avLst/>
              <a:gdLst>
                <a:gd name="T0" fmla="*/ 0 w 1088"/>
                <a:gd name="T1" fmla="*/ 817 h 817"/>
                <a:gd name="T2" fmla="*/ 1088 w 1088"/>
                <a:gd name="T3" fmla="*/ 544 h 817"/>
                <a:gd name="T4" fmla="*/ 1088 w 1088"/>
                <a:gd name="T5" fmla="*/ 0 h 817"/>
                <a:gd name="T6" fmla="*/ 0 w 1088"/>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8" h="817">
                  <a:moveTo>
                    <a:pt x="0" y="817"/>
                  </a:moveTo>
                  <a:lnTo>
                    <a:pt x="1088" y="544"/>
                  </a:lnTo>
                  <a:lnTo>
                    <a:pt x="1088" y="0"/>
                  </a:lnTo>
                  <a:lnTo>
                    <a:pt x="0" y="817"/>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812" name="Text Box 64"/>
            <p:cNvSpPr txBox="1">
              <a:spLocks noChangeArrowheads="1"/>
            </p:cNvSpPr>
            <p:nvPr/>
          </p:nvSpPr>
          <p:spPr bwMode="auto">
            <a:xfrm>
              <a:off x="1345" y="286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55813" name="Text Box 65"/>
            <p:cNvSpPr txBox="1">
              <a:spLocks noChangeArrowheads="1"/>
            </p:cNvSpPr>
            <p:nvPr/>
          </p:nvSpPr>
          <p:spPr bwMode="auto">
            <a:xfrm>
              <a:off x="2385" y="2114"/>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55814" name="Text Box 66"/>
            <p:cNvSpPr txBox="1">
              <a:spLocks noChangeArrowheads="1"/>
            </p:cNvSpPr>
            <p:nvPr/>
          </p:nvSpPr>
          <p:spPr bwMode="auto">
            <a:xfrm>
              <a:off x="2537" y="2900"/>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55815" name="Text Box 67"/>
            <p:cNvSpPr txBox="1">
              <a:spLocks noChangeArrowheads="1"/>
            </p:cNvSpPr>
            <p:nvPr/>
          </p:nvSpPr>
          <p:spPr bwMode="auto">
            <a:xfrm>
              <a:off x="1539" y="2417"/>
              <a:ext cx="5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object</a:t>
              </a:r>
              <a:endParaRPr lang="en-GB" sz="2000"/>
            </a:p>
          </p:txBody>
        </p:sp>
      </p:grpSp>
      <p:grpSp>
        <p:nvGrpSpPr>
          <p:cNvPr id="436292" name="Group 68"/>
          <p:cNvGrpSpPr>
            <a:grpSpLocks/>
          </p:cNvGrpSpPr>
          <p:nvPr/>
        </p:nvGrpSpPr>
        <p:grpSpPr bwMode="auto">
          <a:xfrm>
            <a:off x="457200" y="2876550"/>
            <a:ext cx="4751388" cy="2184400"/>
            <a:chOff x="1221" y="1812"/>
            <a:chExt cx="2993" cy="1376"/>
          </a:xfrm>
        </p:grpSpPr>
        <p:sp>
          <p:nvSpPr>
            <p:cNvPr id="55695" name="Rectangle 69"/>
            <p:cNvSpPr>
              <a:spLocks noChangeArrowheads="1"/>
            </p:cNvSpPr>
            <p:nvPr/>
          </p:nvSpPr>
          <p:spPr bwMode="auto">
            <a:xfrm>
              <a:off x="3942"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96" name="Rectangle 70"/>
            <p:cNvSpPr>
              <a:spLocks noChangeArrowheads="1"/>
            </p:cNvSpPr>
            <p:nvPr/>
          </p:nvSpPr>
          <p:spPr bwMode="auto">
            <a:xfrm>
              <a:off x="3942"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97" name="Rectangle 71"/>
            <p:cNvSpPr>
              <a:spLocks noChangeArrowheads="1"/>
            </p:cNvSpPr>
            <p:nvPr/>
          </p:nvSpPr>
          <p:spPr bwMode="auto">
            <a:xfrm>
              <a:off x="3942"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98" name="Rectangle 72"/>
            <p:cNvSpPr>
              <a:spLocks noChangeArrowheads="1"/>
            </p:cNvSpPr>
            <p:nvPr/>
          </p:nvSpPr>
          <p:spPr bwMode="auto">
            <a:xfrm>
              <a:off x="3942"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99" name="Rectangle 73"/>
            <p:cNvSpPr>
              <a:spLocks noChangeArrowheads="1"/>
            </p:cNvSpPr>
            <p:nvPr/>
          </p:nvSpPr>
          <p:spPr bwMode="auto">
            <a:xfrm>
              <a:off x="3942"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00" name="Rectangle 74"/>
            <p:cNvSpPr>
              <a:spLocks noChangeArrowheads="1"/>
            </p:cNvSpPr>
            <p:nvPr/>
          </p:nvSpPr>
          <p:spPr bwMode="auto">
            <a:xfrm>
              <a:off x="1221"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01" name="Rectangle 75"/>
            <p:cNvSpPr>
              <a:spLocks noChangeArrowheads="1"/>
            </p:cNvSpPr>
            <p:nvPr/>
          </p:nvSpPr>
          <p:spPr bwMode="auto">
            <a:xfrm>
              <a:off x="1493"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02" name="Rectangle 76"/>
            <p:cNvSpPr>
              <a:spLocks noChangeArrowheads="1"/>
            </p:cNvSpPr>
            <p:nvPr/>
          </p:nvSpPr>
          <p:spPr bwMode="auto">
            <a:xfrm>
              <a:off x="1765"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03" name="Rectangle 77"/>
            <p:cNvSpPr>
              <a:spLocks noChangeArrowheads="1"/>
            </p:cNvSpPr>
            <p:nvPr/>
          </p:nvSpPr>
          <p:spPr bwMode="auto">
            <a:xfrm>
              <a:off x="2037"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04" name="Rectangle 78"/>
            <p:cNvSpPr>
              <a:spLocks noChangeArrowheads="1"/>
            </p:cNvSpPr>
            <p:nvPr/>
          </p:nvSpPr>
          <p:spPr bwMode="auto">
            <a:xfrm>
              <a:off x="2310"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05" name="Rectangle 79"/>
            <p:cNvSpPr>
              <a:spLocks noChangeArrowheads="1"/>
            </p:cNvSpPr>
            <p:nvPr/>
          </p:nvSpPr>
          <p:spPr bwMode="auto">
            <a:xfrm>
              <a:off x="2582"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06" name="Rectangle 80"/>
            <p:cNvSpPr>
              <a:spLocks noChangeArrowheads="1"/>
            </p:cNvSpPr>
            <p:nvPr/>
          </p:nvSpPr>
          <p:spPr bwMode="auto">
            <a:xfrm>
              <a:off x="2854"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07" name="Rectangle 81"/>
            <p:cNvSpPr>
              <a:spLocks noChangeArrowheads="1"/>
            </p:cNvSpPr>
            <p:nvPr/>
          </p:nvSpPr>
          <p:spPr bwMode="auto">
            <a:xfrm>
              <a:off x="3126"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08" name="Rectangle 82"/>
            <p:cNvSpPr>
              <a:spLocks noChangeArrowheads="1"/>
            </p:cNvSpPr>
            <p:nvPr/>
          </p:nvSpPr>
          <p:spPr bwMode="auto">
            <a:xfrm>
              <a:off x="1221"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09" name="Rectangle 83"/>
            <p:cNvSpPr>
              <a:spLocks noChangeArrowheads="1"/>
            </p:cNvSpPr>
            <p:nvPr/>
          </p:nvSpPr>
          <p:spPr bwMode="auto">
            <a:xfrm>
              <a:off x="1493"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10" name="Rectangle 84"/>
            <p:cNvSpPr>
              <a:spLocks noChangeArrowheads="1"/>
            </p:cNvSpPr>
            <p:nvPr/>
          </p:nvSpPr>
          <p:spPr bwMode="auto">
            <a:xfrm>
              <a:off x="1765"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11" name="Rectangle 85"/>
            <p:cNvSpPr>
              <a:spLocks noChangeArrowheads="1"/>
            </p:cNvSpPr>
            <p:nvPr/>
          </p:nvSpPr>
          <p:spPr bwMode="auto">
            <a:xfrm>
              <a:off x="2037"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12" name="Rectangle 86"/>
            <p:cNvSpPr>
              <a:spLocks noChangeArrowheads="1"/>
            </p:cNvSpPr>
            <p:nvPr/>
          </p:nvSpPr>
          <p:spPr bwMode="auto">
            <a:xfrm>
              <a:off x="2310"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13" name="Rectangle 87"/>
            <p:cNvSpPr>
              <a:spLocks noChangeArrowheads="1"/>
            </p:cNvSpPr>
            <p:nvPr/>
          </p:nvSpPr>
          <p:spPr bwMode="auto">
            <a:xfrm>
              <a:off x="2582"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14" name="Rectangle 88"/>
            <p:cNvSpPr>
              <a:spLocks noChangeArrowheads="1"/>
            </p:cNvSpPr>
            <p:nvPr/>
          </p:nvSpPr>
          <p:spPr bwMode="auto">
            <a:xfrm>
              <a:off x="2854"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15" name="Rectangle 89"/>
            <p:cNvSpPr>
              <a:spLocks noChangeArrowheads="1"/>
            </p:cNvSpPr>
            <p:nvPr/>
          </p:nvSpPr>
          <p:spPr bwMode="auto">
            <a:xfrm>
              <a:off x="3126"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16" name="Rectangle 90"/>
            <p:cNvSpPr>
              <a:spLocks noChangeArrowheads="1"/>
            </p:cNvSpPr>
            <p:nvPr/>
          </p:nvSpPr>
          <p:spPr bwMode="auto">
            <a:xfrm>
              <a:off x="1221"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17" name="Rectangle 91"/>
            <p:cNvSpPr>
              <a:spLocks noChangeArrowheads="1"/>
            </p:cNvSpPr>
            <p:nvPr/>
          </p:nvSpPr>
          <p:spPr bwMode="auto">
            <a:xfrm>
              <a:off x="1493"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18" name="Rectangle 92"/>
            <p:cNvSpPr>
              <a:spLocks noChangeArrowheads="1"/>
            </p:cNvSpPr>
            <p:nvPr/>
          </p:nvSpPr>
          <p:spPr bwMode="auto">
            <a:xfrm>
              <a:off x="1765"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19" name="Rectangle 93"/>
            <p:cNvSpPr>
              <a:spLocks noChangeArrowheads="1"/>
            </p:cNvSpPr>
            <p:nvPr/>
          </p:nvSpPr>
          <p:spPr bwMode="auto">
            <a:xfrm>
              <a:off x="2037"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20" name="Rectangle 94"/>
            <p:cNvSpPr>
              <a:spLocks noChangeArrowheads="1"/>
            </p:cNvSpPr>
            <p:nvPr/>
          </p:nvSpPr>
          <p:spPr bwMode="auto">
            <a:xfrm>
              <a:off x="2310"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21" name="Rectangle 95"/>
            <p:cNvSpPr>
              <a:spLocks noChangeArrowheads="1"/>
            </p:cNvSpPr>
            <p:nvPr/>
          </p:nvSpPr>
          <p:spPr bwMode="auto">
            <a:xfrm>
              <a:off x="2582"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22" name="Rectangle 96"/>
            <p:cNvSpPr>
              <a:spLocks noChangeArrowheads="1"/>
            </p:cNvSpPr>
            <p:nvPr/>
          </p:nvSpPr>
          <p:spPr bwMode="auto">
            <a:xfrm>
              <a:off x="2854"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23" name="Rectangle 97"/>
            <p:cNvSpPr>
              <a:spLocks noChangeArrowheads="1"/>
            </p:cNvSpPr>
            <p:nvPr/>
          </p:nvSpPr>
          <p:spPr bwMode="auto">
            <a:xfrm>
              <a:off x="3126"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24" name="Rectangle 98"/>
            <p:cNvSpPr>
              <a:spLocks noChangeArrowheads="1"/>
            </p:cNvSpPr>
            <p:nvPr/>
          </p:nvSpPr>
          <p:spPr bwMode="auto">
            <a:xfrm>
              <a:off x="1221"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25" name="Rectangle 99"/>
            <p:cNvSpPr>
              <a:spLocks noChangeArrowheads="1"/>
            </p:cNvSpPr>
            <p:nvPr/>
          </p:nvSpPr>
          <p:spPr bwMode="auto">
            <a:xfrm>
              <a:off x="1493"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26" name="Rectangle 100"/>
            <p:cNvSpPr>
              <a:spLocks noChangeArrowheads="1"/>
            </p:cNvSpPr>
            <p:nvPr/>
          </p:nvSpPr>
          <p:spPr bwMode="auto">
            <a:xfrm>
              <a:off x="1765"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27" name="Rectangle 101"/>
            <p:cNvSpPr>
              <a:spLocks noChangeArrowheads="1"/>
            </p:cNvSpPr>
            <p:nvPr/>
          </p:nvSpPr>
          <p:spPr bwMode="auto">
            <a:xfrm>
              <a:off x="2037"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28" name="Rectangle 102"/>
            <p:cNvSpPr>
              <a:spLocks noChangeArrowheads="1"/>
            </p:cNvSpPr>
            <p:nvPr/>
          </p:nvSpPr>
          <p:spPr bwMode="auto">
            <a:xfrm>
              <a:off x="2310"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29" name="Rectangle 103"/>
            <p:cNvSpPr>
              <a:spLocks noChangeArrowheads="1"/>
            </p:cNvSpPr>
            <p:nvPr/>
          </p:nvSpPr>
          <p:spPr bwMode="auto">
            <a:xfrm>
              <a:off x="2582"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30" name="Rectangle 104"/>
            <p:cNvSpPr>
              <a:spLocks noChangeArrowheads="1"/>
            </p:cNvSpPr>
            <p:nvPr/>
          </p:nvSpPr>
          <p:spPr bwMode="auto">
            <a:xfrm>
              <a:off x="2854"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31" name="Rectangle 105"/>
            <p:cNvSpPr>
              <a:spLocks noChangeArrowheads="1"/>
            </p:cNvSpPr>
            <p:nvPr/>
          </p:nvSpPr>
          <p:spPr bwMode="auto">
            <a:xfrm>
              <a:off x="3126"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32" name="Rectangle 106"/>
            <p:cNvSpPr>
              <a:spLocks noChangeArrowheads="1"/>
            </p:cNvSpPr>
            <p:nvPr/>
          </p:nvSpPr>
          <p:spPr bwMode="auto">
            <a:xfrm>
              <a:off x="1221"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33" name="Rectangle 107"/>
            <p:cNvSpPr>
              <a:spLocks noChangeArrowheads="1"/>
            </p:cNvSpPr>
            <p:nvPr/>
          </p:nvSpPr>
          <p:spPr bwMode="auto">
            <a:xfrm>
              <a:off x="1493"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34" name="Rectangle 108"/>
            <p:cNvSpPr>
              <a:spLocks noChangeArrowheads="1"/>
            </p:cNvSpPr>
            <p:nvPr/>
          </p:nvSpPr>
          <p:spPr bwMode="auto">
            <a:xfrm>
              <a:off x="1765"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35" name="Rectangle 109"/>
            <p:cNvSpPr>
              <a:spLocks noChangeArrowheads="1"/>
            </p:cNvSpPr>
            <p:nvPr/>
          </p:nvSpPr>
          <p:spPr bwMode="auto">
            <a:xfrm>
              <a:off x="2037"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36" name="Rectangle 110"/>
            <p:cNvSpPr>
              <a:spLocks noChangeArrowheads="1"/>
            </p:cNvSpPr>
            <p:nvPr/>
          </p:nvSpPr>
          <p:spPr bwMode="auto">
            <a:xfrm>
              <a:off x="2310"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37" name="Rectangle 111"/>
            <p:cNvSpPr>
              <a:spLocks noChangeArrowheads="1"/>
            </p:cNvSpPr>
            <p:nvPr/>
          </p:nvSpPr>
          <p:spPr bwMode="auto">
            <a:xfrm>
              <a:off x="2582"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38" name="Rectangle 112"/>
            <p:cNvSpPr>
              <a:spLocks noChangeArrowheads="1"/>
            </p:cNvSpPr>
            <p:nvPr/>
          </p:nvSpPr>
          <p:spPr bwMode="auto">
            <a:xfrm>
              <a:off x="2854"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39" name="Rectangle 113"/>
            <p:cNvSpPr>
              <a:spLocks noChangeArrowheads="1"/>
            </p:cNvSpPr>
            <p:nvPr/>
          </p:nvSpPr>
          <p:spPr bwMode="auto">
            <a:xfrm>
              <a:off x="3126"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40" name="Rectangle 114"/>
            <p:cNvSpPr>
              <a:spLocks noChangeArrowheads="1"/>
            </p:cNvSpPr>
            <p:nvPr/>
          </p:nvSpPr>
          <p:spPr bwMode="auto">
            <a:xfrm>
              <a:off x="3398"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41" name="Rectangle 115"/>
            <p:cNvSpPr>
              <a:spLocks noChangeArrowheads="1"/>
            </p:cNvSpPr>
            <p:nvPr/>
          </p:nvSpPr>
          <p:spPr bwMode="auto">
            <a:xfrm>
              <a:off x="3670" y="2628"/>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42" name="Rectangle 116"/>
            <p:cNvSpPr>
              <a:spLocks noChangeArrowheads="1"/>
            </p:cNvSpPr>
            <p:nvPr/>
          </p:nvSpPr>
          <p:spPr bwMode="auto">
            <a:xfrm>
              <a:off x="3398"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43" name="Rectangle 117"/>
            <p:cNvSpPr>
              <a:spLocks noChangeArrowheads="1"/>
            </p:cNvSpPr>
            <p:nvPr/>
          </p:nvSpPr>
          <p:spPr bwMode="auto">
            <a:xfrm>
              <a:off x="3670" y="2356"/>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44" name="Rectangle 118"/>
            <p:cNvSpPr>
              <a:spLocks noChangeArrowheads="1"/>
            </p:cNvSpPr>
            <p:nvPr/>
          </p:nvSpPr>
          <p:spPr bwMode="auto">
            <a:xfrm>
              <a:off x="3398"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45" name="Rectangle 119"/>
            <p:cNvSpPr>
              <a:spLocks noChangeArrowheads="1"/>
            </p:cNvSpPr>
            <p:nvPr/>
          </p:nvSpPr>
          <p:spPr bwMode="auto">
            <a:xfrm>
              <a:off x="3670" y="2084"/>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46" name="Rectangle 120"/>
            <p:cNvSpPr>
              <a:spLocks noChangeArrowheads="1"/>
            </p:cNvSpPr>
            <p:nvPr/>
          </p:nvSpPr>
          <p:spPr bwMode="auto">
            <a:xfrm>
              <a:off x="3398"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47" name="Rectangle 121"/>
            <p:cNvSpPr>
              <a:spLocks noChangeArrowheads="1"/>
            </p:cNvSpPr>
            <p:nvPr/>
          </p:nvSpPr>
          <p:spPr bwMode="auto">
            <a:xfrm>
              <a:off x="3670" y="2900"/>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48" name="Rectangle 122"/>
            <p:cNvSpPr>
              <a:spLocks noChangeArrowheads="1"/>
            </p:cNvSpPr>
            <p:nvPr/>
          </p:nvSpPr>
          <p:spPr bwMode="auto">
            <a:xfrm>
              <a:off x="3398"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49" name="Rectangle 123"/>
            <p:cNvSpPr>
              <a:spLocks noChangeArrowheads="1"/>
            </p:cNvSpPr>
            <p:nvPr/>
          </p:nvSpPr>
          <p:spPr bwMode="auto">
            <a:xfrm>
              <a:off x="3670" y="1812"/>
              <a:ext cx="272" cy="272"/>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750" name="Freeform 124"/>
            <p:cNvSpPr>
              <a:spLocks/>
            </p:cNvSpPr>
            <p:nvPr/>
          </p:nvSpPr>
          <p:spPr bwMode="auto">
            <a:xfrm>
              <a:off x="1494" y="2356"/>
              <a:ext cx="1088" cy="817"/>
            </a:xfrm>
            <a:custGeom>
              <a:avLst/>
              <a:gdLst>
                <a:gd name="T0" fmla="*/ 0 w 1088"/>
                <a:gd name="T1" fmla="*/ 817 h 817"/>
                <a:gd name="T2" fmla="*/ 1088 w 1088"/>
                <a:gd name="T3" fmla="*/ 544 h 817"/>
                <a:gd name="T4" fmla="*/ 1088 w 1088"/>
                <a:gd name="T5" fmla="*/ 0 h 817"/>
                <a:gd name="T6" fmla="*/ 0 w 1088"/>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8" h="817">
                  <a:moveTo>
                    <a:pt x="0" y="817"/>
                  </a:moveTo>
                  <a:lnTo>
                    <a:pt x="1088" y="544"/>
                  </a:lnTo>
                  <a:lnTo>
                    <a:pt x="1088" y="0"/>
                  </a:lnTo>
                  <a:lnTo>
                    <a:pt x="0" y="817"/>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751" name="Text Box 125"/>
            <p:cNvSpPr txBox="1">
              <a:spLocks noChangeArrowheads="1"/>
            </p:cNvSpPr>
            <p:nvPr/>
          </p:nvSpPr>
          <p:spPr bwMode="auto">
            <a:xfrm>
              <a:off x="1345" y="286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55752" name="Text Box 126"/>
            <p:cNvSpPr txBox="1">
              <a:spLocks noChangeArrowheads="1"/>
            </p:cNvSpPr>
            <p:nvPr/>
          </p:nvSpPr>
          <p:spPr bwMode="auto">
            <a:xfrm>
              <a:off x="2385" y="2114"/>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55753" name="Text Box 127"/>
            <p:cNvSpPr txBox="1">
              <a:spLocks noChangeArrowheads="1"/>
            </p:cNvSpPr>
            <p:nvPr/>
          </p:nvSpPr>
          <p:spPr bwMode="auto">
            <a:xfrm>
              <a:off x="2537" y="2900"/>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55754" name="Text Box 128"/>
            <p:cNvSpPr txBox="1">
              <a:spLocks noChangeArrowheads="1"/>
            </p:cNvSpPr>
            <p:nvPr/>
          </p:nvSpPr>
          <p:spPr bwMode="auto">
            <a:xfrm>
              <a:off x="1539" y="2417"/>
              <a:ext cx="5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object</a:t>
              </a:r>
              <a:endParaRPr lang="en-GB" sz="2000"/>
            </a:p>
          </p:txBody>
        </p:sp>
        <p:sp>
          <p:nvSpPr>
            <p:cNvPr id="55755" name="Freeform 129"/>
            <p:cNvSpPr>
              <a:spLocks/>
            </p:cNvSpPr>
            <p:nvPr/>
          </p:nvSpPr>
          <p:spPr bwMode="auto">
            <a:xfrm>
              <a:off x="1746" y="2341"/>
              <a:ext cx="1088" cy="817"/>
            </a:xfrm>
            <a:custGeom>
              <a:avLst/>
              <a:gdLst>
                <a:gd name="T0" fmla="*/ 0 w 1088"/>
                <a:gd name="T1" fmla="*/ 817 h 817"/>
                <a:gd name="T2" fmla="*/ 1088 w 1088"/>
                <a:gd name="T3" fmla="*/ 544 h 817"/>
                <a:gd name="T4" fmla="*/ 1088 w 1088"/>
                <a:gd name="T5" fmla="*/ 0 h 817"/>
                <a:gd name="T6" fmla="*/ 0 w 1088"/>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8" h="817">
                  <a:moveTo>
                    <a:pt x="0" y="817"/>
                  </a:moveTo>
                  <a:lnTo>
                    <a:pt x="1088" y="544"/>
                  </a:lnTo>
                  <a:lnTo>
                    <a:pt x="1088" y="0"/>
                  </a:lnTo>
                  <a:lnTo>
                    <a:pt x="0" y="817"/>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6354" name="Group 130"/>
          <p:cNvGrpSpPr>
            <a:grpSpLocks/>
          </p:cNvGrpSpPr>
          <p:nvPr/>
        </p:nvGrpSpPr>
        <p:grpSpPr bwMode="auto">
          <a:xfrm>
            <a:off x="457200" y="2876550"/>
            <a:ext cx="4751388" cy="2184400"/>
            <a:chOff x="1221" y="1812"/>
            <a:chExt cx="2993" cy="1376"/>
          </a:xfrm>
        </p:grpSpPr>
        <p:sp>
          <p:nvSpPr>
            <p:cNvPr id="55634" name="Rectangle 131"/>
            <p:cNvSpPr>
              <a:spLocks noChangeArrowheads="1"/>
            </p:cNvSpPr>
            <p:nvPr/>
          </p:nvSpPr>
          <p:spPr bwMode="auto">
            <a:xfrm>
              <a:off x="3942"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35" name="Rectangle 132"/>
            <p:cNvSpPr>
              <a:spLocks noChangeArrowheads="1"/>
            </p:cNvSpPr>
            <p:nvPr/>
          </p:nvSpPr>
          <p:spPr bwMode="auto">
            <a:xfrm>
              <a:off x="3942"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36" name="Rectangle 133"/>
            <p:cNvSpPr>
              <a:spLocks noChangeArrowheads="1"/>
            </p:cNvSpPr>
            <p:nvPr/>
          </p:nvSpPr>
          <p:spPr bwMode="auto">
            <a:xfrm>
              <a:off x="3942"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37" name="Rectangle 134"/>
            <p:cNvSpPr>
              <a:spLocks noChangeArrowheads="1"/>
            </p:cNvSpPr>
            <p:nvPr/>
          </p:nvSpPr>
          <p:spPr bwMode="auto">
            <a:xfrm>
              <a:off x="3942"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38" name="Rectangle 135"/>
            <p:cNvSpPr>
              <a:spLocks noChangeArrowheads="1"/>
            </p:cNvSpPr>
            <p:nvPr/>
          </p:nvSpPr>
          <p:spPr bwMode="auto">
            <a:xfrm>
              <a:off x="3942"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39" name="Rectangle 136"/>
            <p:cNvSpPr>
              <a:spLocks noChangeArrowheads="1"/>
            </p:cNvSpPr>
            <p:nvPr/>
          </p:nvSpPr>
          <p:spPr bwMode="auto">
            <a:xfrm>
              <a:off x="1221"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40" name="Rectangle 137"/>
            <p:cNvSpPr>
              <a:spLocks noChangeArrowheads="1"/>
            </p:cNvSpPr>
            <p:nvPr/>
          </p:nvSpPr>
          <p:spPr bwMode="auto">
            <a:xfrm>
              <a:off x="1493"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41" name="Rectangle 138"/>
            <p:cNvSpPr>
              <a:spLocks noChangeArrowheads="1"/>
            </p:cNvSpPr>
            <p:nvPr/>
          </p:nvSpPr>
          <p:spPr bwMode="auto">
            <a:xfrm>
              <a:off x="1765"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42" name="Rectangle 139"/>
            <p:cNvSpPr>
              <a:spLocks noChangeArrowheads="1"/>
            </p:cNvSpPr>
            <p:nvPr/>
          </p:nvSpPr>
          <p:spPr bwMode="auto">
            <a:xfrm>
              <a:off x="2037"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43" name="Rectangle 140"/>
            <p:cNvSpPr>
              <a:spLocks noChangeArrowheads="1"/>
            </p:cNvSpPr>
            <p:nvPr/>
          </p:nvSpPr>
          <p:spPr bwMode="auto">
            <a:xfrm>
              <a:off x="2310"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44" name="Rectangle 141"/>
            <p:cNvSpPr>
              <a:spLocks noChangeArrowheads="1"/>
            </p:cNvSpPr>
            <p:nvPr/>
          </p:nvSpPr>
          <p:spPr bwMode="auto">
            <a:xfrm>
              <a:off x="2582"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45" name="Rectangle 142"/>
            <p:cNvSpPr>
              <a:spLocks noChangeArrowheads="1"/>
            </p:cNvSpPr>
            <p:nvPr/>
          </p:nvSpPr>
          <p:spPr bwMode="auto">
            <a:xfrm>
              <a:off x="2854"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46" name="Rectangle 143"/>
            <p:cNvSpPr>
              <a:spLocks noChangeArrowheads="1"/>
            </p:cNvSpPr>
            <p:nvPr/>
          </p:nvSpPr>
          <p:spPr bwMode="auto">
            <a:xfrm>
              <a:off x="3126"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47" name="Rectangle 144"/>
            <p:cNvSpPr>
              <a:spLocks noChangeArrowheads="1"/>
            </p:cNvSpPr>
            <p:nvPr/>
          </p:nvSpPr>
          <p:spPr bwMode="auto">
            <a:xfrm>
              <a:off x="1221"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48" name="Rectangle 145"/>
            <p:cNvSpPr>
              <a:spLocks noChangeArrowheads="1"/>
            </p:cNvSpPr>
            <p:nvPr/>
          </p:nvSpPr>
          <p:spPr bwMode="auto">
            <a:xfrm>
              <a:off x="1493"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49" name="Rectangle 146"/>
            <p:cNvSpPr>
              <a:spLocks noChangeArrowheads="1"/>
            </p:cNvSpPr>
            <p:nvPr/>
          </p:nvSpPr>
          <p:spPr bwMode="auto">
            <a:xfrm>
              <a:off x="1765"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50" name="Rectangle 147"/>
            <p:cNvSpPr>
              <a:spLocks noChangeArrowheads="1"/>
            </p:cNvSpPr>
            <p:nvPr/>
          </p:nvSpPr>
          <p:spPr bwMode="auto">
            <a:xfrm>
              <a:off x="2037"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51" name="Rectangle 148"/>
            <p:cNvSpPr>
              <a:spLocks noChangeArrowheads="1"/>
            </p:cNvSpPr>
            <p:nvPr/>
          </p:nvSpPr>
          <p:spPr bwMode="auto">
            <a:xfrm>
              <a:off x="2310"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52" name="Rectangle 149"/>
            <p:cNvSpPr>
              <a:spLocks noChangeArrowheads="1"/>
            </p:cNvSpPr>
            <p:nvPr/>
          </p:nvSpPr>
          <p:spPr bwMode="auto">
            <a:xfrm>
              <a:off x="2582"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53" name="Rectangle 150"/>
            <p:cNvSpPr>
              <a:spLocks noChangeArrowheads="1"/>
            </p:cNvSpPr>
            <p:nvPr/>
          </p:nvSpPr>
          <p:spPr bwMode="auto">
            <a:xfrm>
              <a:off x="2854"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54" name="Rectangle 151"/>
            <p:cNvSpPr>
              <a:spLocks noChangeArrowheads="1"/>
            </p:cNvSpPr>
            <p:nvPr/>
          </p:nvSpPr>
          <p:spPr bwMode="auto">
            <a:xfrm>
              <a:off x="3126"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55" name="Rectangle 152"/>
            <p:cNvSpPr>
              <a:spLocks noChangeArrowheads="1"/>
            </p:cNvSpPr>
            <p:nvPr/>
          </p:nvSpPr>
          <p:spPr bwMode="auto">
            <a:xfrm>
              <a:off x="1221"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56" name="Rectangle 153"/>
            <p:cNvSpPr>
              <a:spLocks noChangeArrowheads="1"/>
            </p:cNvSpPr>
            <p:nvPr/>
          </p:nvSpPr>
          <p:spPr bwMode="auto">
            <a:xfrm>
              <a:off x="1493"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57" name="Rectangle 154"/>
            <p:cNvSpPr>
              <a:spLocks noChangeArrowheads="1"/>
            </p:cNvSpPr>
            <p:nvPr/>
          </p:nvSpPr>
          <p:spPr bwMode="auto">
            <a:xfrm>
              <a:off x="1765"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58" name="Rectangle 155"/>
            <p:cNvSpPr>
              <a:spLocks noChangeArrowheads="1"/>
            </p:cNvSpPr>
            <p:nvPr/>
          </p:nvSpPr>
          <p:spPr bwMode="auto">
            <a:xfrm>
              <a:off x="2037"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59" name="Rectangle 156"/>
            <p:cNvSpPr>
              <a:spLocks noChangeArrowheads="1"/>
            </p:cNvSpPr>
            <p:nvPr/>
          </p:nvSpPr>
          <p:spPr bwMode="auto">
            <a:xfrm>
              <a:off x="2310"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60" name="Rectangle 157"/>
            <p:cNvSpPr>
              <a:spLocks noChangeArrowheads="1"/>
            </p:cNvSpPr>
            <p:nvPr/>
          </p:nvSpPr>
          <p:spPr bwMode="auto">
            <a:xfrm>
              <a:off x="2582"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61" name="Rectangle 158"/>
            <p:cNvSpPr>
              <a:spLocks noChangeArrowheads="1"/>
            </p:cNvSpPr>
            <p:nvPr/>
          </p:nvSpPr>
          <p:spPr bwMode="auto">
            <a:xfrm>
              <a:off x="2854"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62" name="Rectangle 159"/>
            <p:cNvSpPr>
              <a:spLocks noChangeArrowheads="1"/>
            </p:cNvSpPr>
            <p:nvPr/>
          </p:nvSpPr>
          <p:spPr bwMode="auto">
            <a:xfrm>
              <a:off x="3126"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63" name="Rectangle 160"/>
            <p:cNvSpPr>
              <a:spLocks noChangeArrowheads="1"/>
            </p:cNvSpPr>
            <p:nvPr/>
          </p:nvSpPr>
          <p:spPr bwMode="auto">
            <a:xfrm>
              <a:off x="1221"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64" name="Rectangle 161"/>
            <p:cNvSpPr>
              <a:spLocks noChangeArrowheads="1"/>
            </p:cNvSpPr>
            <p:nvPr/>
          </p:nvSpPr>
          <p:spPr bwMode="auto">
            <a:xfrm>
              <a:off x="1493"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65" name="Rectangle 162"/>
            <p:cNvSpPr>
              <a:spLocks noChangeArrowheads="1"/>
            </p:cNvSpPr>
            <p:nvPr/>
          </p:nvSpPr>
          <p:spPr bwMode="auto">
            <a:xfrm>
              <a:off x="1765"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66" name="Rectangle 163"/>
            <p:cNvSpPr>
              <a:spLocks noChangeArrowheads="1"/>
            </p:cNvSpPr>
            <p:nvPr/>
          </p:nvSpPr>
          <p:spPr bwMode="auto">
            <a:xfrm>
              <a:off x="2037"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67" name="Rectangle 164"/>
            <p:cNvSpPr>
              <a:spLocks noChangeArrowheads="1"/>
            </p:cNvSpPr>
            <p:nvPr/>
          </p:nvSpPr>
          <p:spPr bwMode="auto">
            <a:xfrm>
              <a:off x="2310"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68" name="Rectangle 165"/>
            <p:cNvSpPr>
              <a:spLocks noChangeArrowheads="1"/>
            </p:cNvSpPr>
            <p:nvPr/>
          </p:nvSpPr>
          <p:spPr bwMode="auto">
            <a:xfrm>
              <a:off x="2582"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69" name="Rectangle 166"/>
            <p:cNvSpPr>
              <a:spLocks noChangeArrowheads="1"/>
            </p:cNvSpPr>
            <p:nvPr/>
          </p:nvSpPr>
          <p:spPr bwMode="auto">
            <a:xfrm>
              <a:off x="2854"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70" name="Rectangle 167"/>
            <p:cNvSpPr>
              <a:spLocks noChangeArrowheads="1"/>
            </p:cNvSpPr>
            <p:nvPr/>
          </p:nvSpPr>
          <p:spPr bwMode="auto">
            <a:xfrm>
              <a:off x="3126"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71" name="Rectangle 168"/>
            <p:cNvSpPr>
              <a:spLocks noChangeArrowheads="1"/>
            </p:cNvSpPr>
            <p:nvPr/>
          </p:nvSpPr>
          <p:spPr bwMode="auto">
            <a:xfrm>
              <a:off x="1221"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72" name="Rectangle 169"/>
            <p:cNvSpPr>
              <a:spLocks noChangeArrowheads="1"/>
            </p:cNvSpPr>
            <p:nvPr/>
          </p:nvSpPr>
          <p:spPr bwMode="auto">
            <a:xfrm>
              <a:off x="1493"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73" name="Rectangle 170"/>
            <p:cNvSpPr>
              <a:spLocks noChangeArrowheads="1"/>
            </p:cNvSpPr>
            <p:nvPr/>
          </p:nvSpPr>
          <p:spPr bwMode="auto">
            <a:xfrm>
              <a:off x="1765"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74" name="Rectangle 171"/>
            <p:cNvSpPr>
              <a:spLocks noChangeArrowheads="1"/>
            </p:cNvSpPr>
            <p:nvPr/>
          </p:nvSpPr>
          <p:spPr bwMode="auto">
            <a:xfrm>
              <a:off x="2037"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75" name="Rectangle 172"/>
            <p:cNvSpPr>
              <a:spLocks noChangeArrowheads="1"/>
            </p:cNvSpPr>
            <p:nvPr/>
          </p:nvSpPr>
          <p:spPr bwMode="auto">
            <a:xfrm>
              <a:off x="2310"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76" name="Rectangle 173"/>
            <p:cNvSpPr>
              <a:spLocks noChangeArrowheads="1"/>
            </p:cNvSpPr>
            <p:nvPr/>
          </p:nvSpPr>
          <p:spPr bwMode="auto">
            <a:xfrm>
              <a:off x="2582"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77" name="Rectangle 174"/>
            <p:cNvSpPr>
              <a:spLocks noChangeArrowheads="1"/>
            </p:cNvSpPr>
            <p:nvPr/>
          </p:nvSpPr>
          <p:spPr bwMode="auto">
            <a:xfrm>
              <a:off x="2854"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78" name="Rectangle 175"/>
            <p:cNvSpPr>
              <a:spLocks noChangeArrowheads="1"/>
            </p:cNvSpPr>
            <p:nvPr/>
          </p:nvSpPr>
          <p:spPr bwMode="auto">
            <a:xfrm>
              <a:off x="3126"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79" name="Rectangle 176"/>
            <p:cNvSpPr>
              <a:spLocks noChangeArrowheads="1"/>
            </p:cNvSpPr>
            <p:nvPr/>
          </p:nvSpPr>
          <p:spPr bwMode="auto">
            <a:xfrm>
              <a:off x="3398"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80" name="Rectangle 177"/>
            <p:cNvSpPr>
              <a:spLocks noChangeArrowheads="1"/>
            </p:cNvSpPr>
            <p:nvPr/>
          </p:nvSpPr>
          <p:spPr bwMode="auto">
            <a:xfrm>
              <a:off x="3670"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81" name="Rectangle 178"/>
            <p:cNvSpPr>
              <a:spLocks noChangeArrowheads="1"/>
            </p:cNvSpPr>
            <p:nvPr/>
          </p:nvSpPr>
          <p:spPr bwMode="auto">
            <a:xfrm>
              <a:off x="3398"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82" name="Rectangle 179"/>
            <p:cNvSpPr>
              <a:spLocks noChangeArrowheads="1"/>
            </p:cNvSpPr>
            <p:nvPr/>
          </p:nvSpPr>
          <p:spPr bwMode="auto">
            <a:xfrm>
              <a:off x="3670"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83" name="Rectangle 180"/>
            <p:cNvSpPr>
              <a:spLocks noChangeArrowheads="1"/>
            </p:cNvSpPr>
            <p:nvPr/>
          </p:nvSpPr>
          <p:spPr bwMode="auto">
            <a:xfrm>
              <a:off x="3398"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84" name="Rectangle 181"/>
            <p:cNvSpPr>
              <a:spLocks noChangeArrowheads="1"/>
            </p:cNvSpPr>
            <p:nvPr/>
          </p:nvSpPr>
          <p:spPr bwMode="auto">
            <a:xfrm>
              <a:off x="3670"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85" name="Rectangle 182"/>
            <p:cNvSpPr>
              <a:spLocks noChangeArrowheads="1"/>
            </p:cNvSpPr>
            <p:nvPr/>
          </p:nvSpPr>
          <p:spPr bwMode="auto">
            <a:xfrm>
              <a:off x="3398"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86" name="Rectangle 183"/>
            <p:cNvSpPr>
              <a:spLocks noChangeArrowheads="1"/>
            </p:cNvSpPr>
            <p:nvPr/>
          </p:nvSpPr>
          <p:spPr bwMode="auto">
            <a:xfrm>
              <a:off x="3670"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87" name="Rectangle 184"/>
            <p:cNvSpPr>
              <a:spLocks noChangeArrowheads="1"/>
            </p:cNvSpPr>
            <p:nvPr/>
          </p:nvSpPr>
          <p:spPr bwMode="auto">
            <a:xfrm>
              <a:off x="3398"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88" name="Rectangle 185"/>
            <p:cNvSpPr>
              <a:spLocks noChangeArrowheads="1"/>
            </p:cNvSpPr>
            <p:nvPr/>
          </p:nvSpPr>
          <p:spPr bwMode="auto">
            <a:xfrm>
              <a:off x="3670"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89" name="Text Box 186"/>
            <p:cNvSpPr txBox="1">
              <a:spLocks noChangeArrowheads="1"/>
            </p:cNvSpPr>
            <p:nvPr/>
          </p:nvSpPr>
          <p:spPr bwMode="auto">
            <a:xfrm>
              <a:off x="1345" y="2867"/>
              <a:ext cx="255"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55690" name="Text Box 187"/>
            <p:cNvSpPr txBox="1">
              <a:spLocks noChangeArrowheads="1"/>
            </p:cNvSpPr>
            <p:nvPr/>
          </p:nvSpPr>
          <p:spPr bwMode="auto">
            <a:xfrm>
              <a:off x="2385" y="2114"/>
              <a:ext cx="244"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55691" name="Text Box 188"/>
            <p:cNvSpPr txBox="1">
              <a:spLocks noChangeArrowheads="1"/>
            </p:cNvSpPr>
            <p:nvPr/>
          </p:nvSpPr>
          <p:spPr bwMode="auto">
            <a:xfrm>
              <a:off x="2537" y="2900"/>
              <a:ext cx="244"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55692" name="Text Box 189"/>
            <p:cNvSpPr txBox="1">
              <a:spLocks noChangeArrowheads="1"/>
            </p:cNvSpPr>
            <p:nvPr/>
          </p:nvSpPr>
          <p:spPr bwMode="auto">
            <a:xfrm>
              <a:off x="1539" y="2417"/>
              <a:ext cx="543"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object</a:t>
              </a:r>
              <a:endParaRPr lang="en-GB" sz="2000"/>
            </a:p>
          </p:txBody>
        </p:sp>
        <p:sp>
          <p:nvSpPr>
            <p:cNvPr id="55693" name="Freeform 190"/>
            <p:cNvSpPr>
              <a:spLocks/>
            </p:cNvSpPr>
            <p:nvPr/>
          </p:nvSpPr>
          <p:spPr bwMode="auto">
            <a:xfrm>
              <a:off x="1494" y="2356"/>
              <a:ext cx="1088" cy="817"/>
            </a:xfrm>
            <a:custGeom>
              <a:avLst/>
              <a:gdLst>
                <a:gd name="T0" fmla="*/ 0 w 1088"/>
                <a:gd name="T1" fmla="*/ 817 h 817"/>
                <a:gd name="T2" fmla="*/ 1088 w 1088"/>
                <a:gd name="T3" fmla="*/ 544 h 817"/>
                <a:gd name="T4" fmla="*/ 1088 w 1088"/>
                <a:gd name="T5" fmla="*/ 0 h 817"/>
                <a:gd name="T6" fmla="*/ 0 w 1088"/>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8" h="817">
                  <a:moveTo>
                    <a:pt x="0" y="817"/>
                  </a:moveTo>
                  <a:lnTo>
                    <a:pt x="1088" y="544"/>
                  </a:lnTo>
                  <a:lnTo>
                    <a:pt x="1088" y="0"/>
                  </a:lnTo>
                  <a:lnTo>
                    <a:pt x="0" y="817"/>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694" name="Freeform 191"/>
            <p:cNvSpPr>
              <a:spLocks/>
            </p:cNvSpPr>
            <p:nvPr/>
          </p:nvSpPr>
          <p:spPr bwMode="auto">
            <a:xfrm>
              <a:off x="2022" y="2341"/>
              <a:ext cx="1088" cy="817"/>
            </a:xfrm>
            <a:custGeom>
              <a:avLst/>
              <a:gdLst>
                <a:gd name="T0" fmla="*/ 0 w 1088"/>
                <a:gd name="T1" fmla="*/ 817 h 817"/>
                <a:gd name="T2" fmla="*/ 1088 w 1088"/>
                <a:gd name="T3" fmla="*/ 544 h 817"/>
                <a:gd name="T4" fmla="*/ 1088 w 1088"/>
                <a:gd name="T5" fmla="*/ 0 h 817"/>
                <a:gd name="T6" fmla="*/ 0 w 1088"/>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8" h="817">
                  <a:moveTo>
                    <a:pt x="0" y="817"/>
                  </a:moveTo>
                  <a:lnTo>
                    <a:pt x="1088" y="544"/>
                  </a:lnTo>
                  <a:lnTo>
                    <a:pt x="1088" y="0"/>
                  </a:lnTo>
                  <a:lnTo>
                    <a:pt x="0" y="817"/>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6416" name="Group 192"/>
          <p:cNvGrpSpPr>
            <a:grpSpLocks/>
          </p:cNvGrpSpPr>
          <p:nvPr/>
        </p:nvGrpSpPr>
        <p:grpSpPr bwMode="auto">
          <a:xfrm>
            <a:off x="457200" y="2876550"/>
            <a:ext cx="4751388" cy="2184400"/>
            <a:chOff x="1221" y="1812"/>
            <a:chExt cx="2993" cy="1376"/>
          </a:xfrm>
        </p:grpSpPr>
        <p:sp>
          <p:nvSpPr>
            <p:cNvPr id="55573" name="Rectangle 193"/>
            <p:cNvSpPr>
              <a:spLocks noChangeArrowheads="1"/>
            </p:cNvSpPr>
            <p:nvPr/>
          </p:nvSpPr>
          <p:spPr bwMode="auto">
            <a:xfrm>
              <a:off x="3942"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74" name="Rectangle 194"/>
            <p:cNvSpPr>
              <a:spLocks noChangeArrowheads="1"/>
            </p:cNvSpPr>
            <p:nvPr/>
          </p:nvSpPr>
          <p:spPr bwMode="auto">
            <a:xfrm>
              <a:off x="3942"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75" name="Rectangle 195"/>
            <p:cNvSpPr>
              <a:spLocks noChangeArrowheads="1"/>
            </p:cNvSpPr>
            <p:nvPr/>
          </p:nvSpPr>
          <p:spPr bwMode="auto">
            <a:xfrm>
              <a:off x="3942"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76" name="Rectangle 196"/>
            <p:cNvSpPr>
              <a:spLocks noChangeArrowheads="1"/>
            </p:cNvSpPr>
            <p:nvPr/>
          </p:nvSpPr>
          <p:spPr bwMode="auto">
            <a:xfrm>
              <a:off x="3942"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77" name="Rectangle 197"/>
            <p:cNvSpPr>
              <a:spLocks noChangeArrowheads="1"/>
            </p:cNvSpPr>
            <p:nvPr/>
          </p:nvSpPr>
          <p:spPr bwMode="auto">
            <a:xfrm>
              <a:off x="3942"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78" name="Rectangle 198"/>
            <p:cNvSpPr>
              <a:spLocks noChangeArrowheads="1"/>
            </p:cNvSpPr>
            <p:nvPr/>
          </p:nvSpPr>
          <p:spPr bwMode="auto">
            <a:xfrm>
              <a:off x="1221"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79" name="Rectangle 199"/>
            <p:cNvSpPr>
              <a:spLocks noChangeArrowheads="1"/>
            </p:cNvSpPr>
            <p:nvPr/>
          </p:nvSpPr>
          <p:spPr bwMode="auto">
            <a:xfrm>
              <a:off x="1493"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80" name="Rectangle 200"/>
            <p:cNvSpPr>
              <a:spLocks noChangeArrowheads="1"/>
            </p:cNvSpPr>
            <p:nvPr/>
          </p:nvSpPr>
          <p:spPr bwMode="auto">
            <a:xfrm>
              <a:off x="1765"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81" name="Rectangle 201"/>
            <p:cNvSpPr>
              <a:spLocks noChangeArrowheads="1"/>
            </p:cNvSpPr>
            <p:nvPr/>
          </p:nvSpPr>
          <p:spPr bwMode="auto">
            <a:xfrm>
              <a:off x="2037"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82" name="Rectangle 202"/>
            <p:cNvSpPr>
              <a:spLocks noChangeArrowheads="1"/>
            </p:cNvSpPr>
            <p:nvPr/>
          </p:nvSpPr>
          <p:spPr bwMode="auto">
            <a:xfrm>
              <a:off x="2310"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83" name="Rectangle 203"/>
            <p:cNvSpPr>
              <a:spLocks noChangeArrowheads="1"/>
            </p:cNvSpPr>
            <p:nvPr/>
          </p:nvSpPr>
          <p:spPr bwMode="auto">
            <a:xfrm>
              <a:off x="2582"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84" name="Rectangle 204"/>
            <p:cNvSpPr>
              <a:spLocks noChangeArrowheads="1"/>
            </p:cNvSpPr>
            <p:nvPr/>
          </p:nvSpPr>
          <p:spPr bwMode="auto">
            <a:xfrm>
              <a:off x="2854"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85" name="Rectangle 205"/>
            <p:cNvSpPr>
              <a:spLocks noChangeArrowheads="1"/>
            </p:cNvSpPr>
            <p:nvPr/>
          </p:nvSpPr>
          <p:spPr bwMode="auto">
            <a:xfrm>
              <a:off x="3126"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86" name="Rectangle 206"/>
            <p:cNvSpPr>
              <a:spLocks noChangeArrowheads="1"/>
            </p:cNvSpPr>
            <p:nvPr/>
          </p:nvSpPr>
          <p:spPr bwMode="auto">
            <a:xfrm>
              <a:off x="1221"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87" name="Rectangle 207"/>
            <p:cNvSpPr>
              <a:spLocks noChangeArrowheads="1"/>
            </p:cNvSpPr>
            <p:nvPr/>
          </p:nvSpPr>
          <p:spPr bwMode="auto">
            <a:xfrm>
              <a:off x="1493"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88" name="Rectangle 208"/>
            <p:cNvSpPr>
              <a:spLocks noChangeArrowheads="1"/>
            </p:cNvSpPr>
            <p:nvPr/>
          </p:nvSpPr>
          <p:spPr bwMode="auto">
            <a:xfrm>
              <a:off x="1765"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89" name="Rectangle 209"/>
            <p:cNvSpPr>
              <a:spLocks noChangeArrowheads="1"/>
            </p:cNvSpPr>
            <p:nvPr/>
          </p:nvSpPr>
          <p:spPr bwMode="auto">
            <a:xfrm>
              <a:off x="2037"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90" name="Rectangle 210"/>
            <p:cNvSpPr>
              <a:spLocks noChangeArrowheads="1"/>
            </p:cNvSpPr>
            <p:nvPr/>
          </p:nvSpPr>
          <p:spPr bwMode="auto">
            <a:xfrm>
              <a:off x="2310"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91" name="Rectangle 211"/>
            <p:cNvSpPr>
              <a:spLocks noChangeArrowheads="1"/>
            </p:cNvSpPr>
            <p:nvPr/>
          </p:nvSpPr>
          <p:spPr bwMode="auto">
            <a:xfrm>
              <a:off x="2582"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92" name="Rectangle 212"/>
            <p:cNvSpPr>
              <a:spLocks noChangeArrowheads="1"/>
            </p:cNvSpPr>
            <p:nvPr/>
          </p:nvSpPr>
          <p:spPr bwMode="auto">
            <a:xfrm>
              <a:off x="2854"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93" name="Rectangle 213"/>
            <p:cNvSpPr>
              <a:spLocks noChangeArrowheads="1"/>
            </p:cNvSpPr>
            <p:nvPr/>
          </p:nvSpPr>
          <p:spPr bwMode="auto">
            <a:xfrm>
              <a:off x="3126"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94" name="Rectangle 214"/>
            <p:cNvSpPr>
              <a:spLocks noChangeArrowheads="1"/>
            </p:cNvSpPr>
            <p:nvPr/>
          </p:nvSpPr>
          <p:spPr bwMode="auto">
            <a:xfrm>
              <a:off x="1221"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95" name="Rectangle 215"/>
            <p:cNvSpPr>
              <a:spLocks noChangeArrowheads="1"/>
            </p:cNvSpPr>
            <p:nvPr/>
          </p:nvSpPr>
          <p:spPr bwMode="auto">
            <a:xfrm>
              <a:off x="1493"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96" name="Rectangle 216"/>
            <p:cNvSpPr>
              <a:spLocks noChangeArrowheads="1"/>
            </p:cNvSpPr>
            <p:nvPr/>
          </p:nvSpPr>
          <p:spPr bwMode="auto">
            <a:xfrm>
              <a:off x="1765"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97" name="Rectangle 217"/>
            <p:cNvSpPr>
              <a:spLocks noChangeArrowheads="1"/>
            </p:cNvSpPr>
            <p:nvPr/>
          </p:nvSpPr>
          <p:spPr bwMode="auto">
            <a:xfrm>
              <a:off x="2037"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98" name="Rectangle 218"/>
            <p:cNvSpPr>
              <a:spLocks noChangeArrowheads="1"/>
            </p:cNvSpPr>
            <p:nvPr/>
          </p:nvSpPr>
          <p:spPr bwMode="auto">
            <a:xfrm>
              <a:off x="2310"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99" name="Rectangle 219"/>
            <p:cNvSpPr>
              <a:spLocks noChangeArrowheads="1"/>
            </p:cNvSpPr>
            <p:nvPr/>
          </p:nvSpPr>
          <p:spPr bwMode="auto">
            <a:xfrm>
              <a:off x="2582"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00" name="Rectangle 220"/>
            <p:cNvSpPr>
              <a:spLocks noChangeArrowheads="1"/>
            </p:cNvSpPr>
            <p:nvPr/>
          </p:nvSpPr>
          <p:spPr bwMode="auto">
            <a:xfrm>
              <a:off x="2854"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01" name="Rectangle 221"/>
            <p:cNvSpPr>
              <a:spLocks noChangeArrowheads="1"/>
            </p:cNvSpPr>
            <p:nvPr/>
          </p:nvSpPr>
          <p:spPr bwMode="auto">
            <a:xfrm>
              <a:off x="3126"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02" name="Rectangle 222"/>
            <p:cNvSpPr>
              <a:spLocks noChangeArrowheads="1"/>
            </p:cNvSpPr>
            <p:nvPr/>
          </p:nvSpPr>
          <p:spPr bwMode="auto">
            <a:xfrm>
              <a:off x="1221"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03" name="Rectangle 223"/>
            <p:cNvSpPr>
              <a:spLocks noChangeArrowheads="1"/>
            </p:cNvSpPr>
            <p:nvPr/>
          </p:nvSpPr>
          <p:spPr bwMode="auto">
            <a:xfrm>
              <a:off x="1493"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04" name="Rectangle 224"/>
            <p:cNvSpPr>
              <a:spLocks noChangeArrowheads="1"/>
            </p:cNvSpPr>
            <p:nvPr/>
          </p:nvSpPr>
          <p:spPr bwMode="auto">
            <a:xfrm>
              <a:off x="1765"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05" name="Rectangle 225"/>
            <p:cNvSpPr>
              <a:spLocks noChangeArrowheads="1"/>
            </p:cNvSpPr>
            <p:nvPr/>
          </p:nvSpPr>
          <p:spPr bwMode="auto">
            <a:xfrm>
              <a:off x="2037"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06" name="Rectangle 226"/>
            <p:cNvSpPr>
              <a:spLocks noChangeArrowheads="1"/>
            </p:cNvSpPr>
            <p:nvPr/>
          </p:nvSpPr>
          <p:spPr bwMode="auto">
            <a:xfrm>
              <a:off x="2310"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07" name="Rectangle 227"/>
            <p:cNvSpPr>
              <a:spLocks noChangeArrowheads="1"/>
            </p:cNvSpPr>
            <p:nvPr/>
          </p:nvSpPr>
          <p:spPr bwMode="auto">
            <a:xfrm>
              <a:off x="2582"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08" name="Rectangle 228"/>
            <p:cNvSpPr>
              <a:spLocks noChangeArrowheads="1"/>
            </p:cNvSpPr>
            <p:nvPr/>
          </p:nvSpPr>
          <p:spPr bwMode="auto">
            <a:xfrm>
              <a:off x="2854"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09" name="Rectangle 229"/>
            <p:cNvSpPr>
              <a:spLocks noChangeArrowheads="1"/>
            </p:cNvSpPr>
            <p:nvPr/>
          </p:nvSpPr>
          <p:spPr bwMode="auto">
            <a:xfrm>
              <a:off x="3126"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10" name="Rectangle 230"/>
            <p:cNvSpPr>
              <a:spLocks noChangeArrowheads="1"/>
            </p:cNvSpPr>
            <p:nvPr/>
          </p:nvSpPr>
          <p:spPr bwMode="auto">
            <a:xfrm>
              <a:off x="1221"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11" name="Rectangle 231"/>
            <p:cNvSpPr>
              <a:spLocks noChangeArrowheads="1"/>
            </p:cNvSpPr>
            <p:nvPr/>
          </p:nvSpPr>
          <p:spPr bwMode="auto">
            <a:xfrm>
              <a:off x="1493"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12" name="Rectangle 232"/>
            <p:cNvSpPr>
              <a:spLocks noChangeArrowheads="1"/>
            </p:cNvSpPr>
            <p:nvPr/>
          </p:nvSpPr>
          <p:spPr bwMode="auto">
            <a:xfrm>
              <a:off x="1765"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13" name="Rectangle 233"/>
            <p:cNvSpPr>
              <a:spLocks noChangeArrowheads="1"/>
            </p:cNvSpPr>
            <p:nvPr/>
          </p:nvSpPr>
          <p:spPr bwMode="auto">
            <a:xfrm>
              <a:off x="2037"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14" name="Rectangle 234"/>
            <p:cNvSpPr>
              <a:spLocks noChangeArrowheads="1"/>
            </p:cNvSpPr>
            <p:nvPr/>
          </p:nvSpPr>
          <p:spPr bwMode="auto">
            <a:xfrm>
              <a:off x="2310"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15" name="Rectangle 235"/>
            <p:cNvSpPr>
              <a:spLocks noChangeArrowheads="1"/>
            </p:cNvSpPr>
            <p:nvPr/>
          </p:nvSpPr>
          <p:spPr bwMode="auto">
            <a:xfrm>
              <a:off x="2582"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16" name="Rectangle 236"/>
            <p:cNvSpPr>
              <a:spLocks noChangeArrowheads="1"/>
            </p:cNvSpPr>
            <p:nvPr/>
          </p:nvSpPr>
          <p:spPr bwMode="auto">
            <a:xfrm>
              <a:off x="2854"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17" name="Rectangle 237"/>
            <p:cNvSpPr>
              <a:spLocks noChangeArrowheads="1"/>
            </p:cNvSpPr>
            <p:nvPr/>
          </p:nvSpPr>
          <p:spPr bwMode="auto">
            <a:xfrm>
              <a:off x="3126"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18" name="Rectangle 238"/>
            <p:cNvSpPr>
              <a:spLocks noChangeArrowheads="1"/>
            </p:cNvSpPr>
            <p:nvPr/>
          </p:nvSpPr>
          <p:spPr bwMode="auto">
            <a:xfrm>
              <a:off x="3398"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19" name="Rectangle 239"/>
            <p:cNvSpPr>
              <a:spLocks noChangeArrowheads="1"/>
            </p:cNvSpPr>
            <p:nvPr/>
          </p:nvSpPr>
          <p:spPr bwMode="auto">
            <a:xfrm>
              <a:off x="3670"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20" name="Rectangle 240"/>
            <p:cNvSpPr>
              <a:spLocks noChangeArrowheads="1"/>
            </p:cNvSpPr>
            <p:nvPr/>
          </p:nvSpPr>
          <p:spPr bwMode="auto">
            <a:xfrm>
              <a:off x="3398"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21" name="Rectangle 241"/>
            <p:cNvSpPr>
              <a:spLocks noChangeArrowheads="1"/>
            </p:cNvSpPr>
            <p:nvPr/>
          </p:nvSpPr>
          <p:spPr bwMode="auto">
            <a:xfrm>
              <a:off x="3670"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22" name="Rectangle 242"/>
            <p:cNvSpPr>
              <a:spLocks noChangeArrowheads="1"/>
            </p:cNvSpPr>
            <p:nvPr/>
          </p:nvSpPr>
          <p:spPr bwMode="auto">
            <a:xfrm>
              <a:off x="3398"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23" name="Rectangle 243"/>
            <p:cNvSpPr>
              <a:spLocks noChangeArrowheads="1"/>
            </p:cNvSpPr>
            <p:nvPr/>
          </p:nvSpPr>
          <p:spPr bwMode="auto">
            <a:xfrm>
              <a:off x="3670"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24" name="Rectangle 244"/>
            <p:cNvSpPr>
              <a:spLocks noChangeArrowheads="1"/>
            </p:cNvSpPr>
            <p:nvPr/>
          </p:nvSpPr>
          <p:spPr bwMode="auto">
            <a:xfrm>
              <a:off x="3398"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25" name="Rectangle 245"/>
            <p:cNvSpPr>
              <a:spLocks noChangeArrowheads="1"/>
            </p:cNvSpPr>
            <p:nvPr/>
          </p:nvSpPr>
          <p:spPr bwMode="auto">
            <a:xfrm>
              <a:off x="3670"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26" name="Rectangle 246"/>
            <p:cNvSpPr>
              <a:spLocks noChangeArrowheads="1"/>
            </p:cNvSpPr>
            <p:nvPr/>
          </p:nvSpPr>
          <p:spPr bwMode="auto">
            <a:xfrm>
              <a:off x="3398"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27" name="Rectangle 247"/>
            <p:cNvSpPr>
              <a:spLocks noChangeArrowheads="1"/>
            </p:cNvSpPr>
            <p:nvPr/>
          </p:nvSpPr>
          <p:spPr bwMode="auto">
            <a:xfrm>
              <a:off x="3670"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628" name="Text Box 248"/>
            <p:cNvSpPr txBox="1">
              <a:spLocks noChangeArrowheads="1"/>
            </p:cNvSpPr>
            <p:nvPr/>
          </p:nvSpPr>
          <p:spPr bwMode="auto">
            <a:xfrm>
              <a:off x="1345" y="2867"/>
              <a:ext cx="255"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55629" name="Text Box 249"/>
            <p:cNvSpPr txBox="1">
              <a:spLocks noChangeArrowheads="1"/>
            </p:cNvSpPr>
            <p:nvPr/>
          </p:nvSpPr>
          <p:spPr bwMode="auto">
            <a:xfrm>
              <a:off x="2385" y="2114"/>
              <a:ext cx="244"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55630" name="Text Box 250"/>
            <p:cNvSpPr txBox="1">
              <a:spLocks noChangeArrowheads="1"/>
            </p:cNvSpPr>
            <p:nvPr/>
          </p:nvSpPr>
          <p:spPr bwMode="auto">
            <a:xfrm>
              <a:off x="2537" y="2900"/>
              <a:ext cx="244"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55631" name="Text Box 251"/>
            <p:cNvSpPr txBox="1">
              <a:spLocks noChangeArrowheads="1"/>
            </p:cNvSpPr>
            <p:nvPr/>
          </p:nvSpPr>
          <p:spPr bwMode="auto">
            <a:xfrm>
              <a:off x="1539" y="2417"/>
              <a:ext cx="543"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object</a:t>
              </a:r>
              <a:endParaRPr lang="en-GB" sz="2000"/>
            </a:p>
          </p:txBody>
        </p:sp>
        <p:sp>
          <p:nvSpPr>
            <p:cNvPr id="55632" name="Freeform 252"/>
            <p:cNvSpPr>
              <a:spLocks/>
            </p:cNvSpPr>
            <p:nvPr/>
          </p:nvSpPr>
          <p:spPr bwMode="auto">
            <a:xfrm>
              <a:off x="1494" y="2356"/>
              <a:ext cx="1088" cy="817"/>
            </a:xfrm>
            <a:custGeom>
              <a:avLst/>
              <a:gdLst>
                <a:gd name="T0" fmla="*/ 0 w 1088"/>
                <a:gd name="T1" fmla="*/ 817 h 817"/>
                <a:gd name="T2" fmla="*/ 1088 w 1088"/>
                <a:gd name="T3" fmla="*/ 544 h 817"/>
                <a:gd name="T4" fmla="*/ 1088 w 1088"/>
                <a:gd name="T5" fmla="*/ 0 h 817"/>
                <a:gd name="T6" fmla="*/ 0 w 1088"/>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8" h="817">
                  <a:moveTo>
                    <a:pt x="0" y="817"/>
                  </a:moveTo>
                  <a:lnTo>
                    <a:pt x="1088" y="544"/>
                  </a:lnTo>
                  <a:lnTo>
                    <a:pt x="1088" y="0"/>
                  </a:lnTo>
                  <a:lnTo>
                    <a:pt x="0" y="817"/>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633" name="Freeform 253"/>
            <p:cNvSpPr>
              <a:spLocks/>
            </p:cNvSpPr>
            <p:nvPr/>
          </p:nvSpPr>
          <p:spPr bwMode="auto">
            <a:xfrm>
              <a:off x="2291" y="2341"/>
              <a:ext cx="1088" cy="817"/>
            </a:xfrm>
            <a:custGeom>
              <a:avLst/>
              <a:gdLst>
                <a:gd name="T0" fmla="*/ 0 w 1088"/>
                <a:gd name="T1" fmla="*/ 817 h 817"/>
                <a:gd name="T2" fmla="*/ 1088 w 1088"/>
                <a:gd name="T3" fmla="*/ 544 h 817"/>
                <a:gd name="T4" fmla="*/ 1088 w 1088"/>
                <a:gd name="T5" fmla="*/ 0 h 817"/>
                <a:gd name="T6" fmla="*/ 0 w 1088"/>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8" h="817">
                  <a:moveTo>
                    <a:pt x="0" y="817"/>
                  </a:moveTo>
                  <a:lnTo>
                    <a:pt x="1088" y="544"/>
                  </a:lnTo>
                  <a:lnTo>
                    <a:pt x="1088" y="0"/>
                  </a:lnTo>
                  <a:lnTo>
                    <a:pt x="0" y="817"/>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6478" name="Group 254"/>
          <p:cNvGrpSpPr>
            <a:grpSpLocks/>
          </p:cNvGrpSpPr>
          <p:nvPr/>
        </p:nvGrpSpPr>
        <p:grpSpPr bwMode="auto">
          <a:xfrm>
            <a:off x="457200" y="2876550"/>
            <a:ext cx="4751388" cy="2184400"/>
            <a:chOff x="1221" y="1812"/>
            <a:chExt cx="2993" cy="1376"/>
          </a:xfrm>
        </p:grpSpPr>
        <p:sp>
          <p:nvSpPr>
            <p:cNvPr id="55512" name="Rectangle 255"/>
            <p:cNvSpPr>
              <a:spLocks noChangeArrowheads="1"/>
            </p:cNvSpPr>
            <p:nvPr/>
          </p:nvSpPr>
          <p:spPr bwMode="auto">
            <a:xfrm>
              <a:off x="3942"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13" name="Rectangle 256"/>
            <p:cNvSpPr>
              <a:spLocks noChangeArrowheads="1"/>
            </p:cNvSpPr>
            <p:nvPr/>
          </p:nvSpPr>
          <p:spPr bwMode="auto">
            <a:xfrm>
              <a:off x="3942"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14" name="Rectangle 257"/>
            <p:cNvSpPr>
              <a:spLocks noChangeArrowheads="1"/>
            </p:cNvSpPr>
            <p:nvPr/>
          </p:nvSpPr>
          <p:spPr bwMode="auto">
            <a:xfrm>
              <a:off x="3942"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15" name="Rectangle 258"/>
            <p:cNvSpPr>
              <a:spLocks noChangeArrowheads="1"/>
            </p:cNvSpPr>
            <p:nvPr/>
          </p:nvSpPr>
          <p:spPr bwMode="auto">
            <a:xfrm>
              <a:off x="3942"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16" name="Rectangle 259"/>
            <p:cNvSpPr>
              <a:spLocks noChangeArrowheads="1"/>
            </p:cNvSpPr>
            <p:nvPr/>
          </p:nvSpPr>
          <p:spPr bwMode="auto">
            <a:xfrm>
              <a:off x="3942"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17" name="Rectangle 260"/>
            <p:cNvSpPr>
              <a:spLocks noChangeArrowheads="1"/>
            </p:cNvSpPr>
            <p:nvPr/>
          </p:nvSpPr>
          <p:spPr bwMode="auto">
            <a:xfrm>
              <a:off x="1221"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18" name="Rectangle 261"/>
            <p:cNvSpPr>
              <a:spLocks noChangeArrowheads="1"/>
            </p:cNvSpPr>
            <p:nvPr/>
          </p:nvSpPr>
          <p:spPr bwMode="auto">
            <a:xfrm>
              <a:off x="1493"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19" name="Rectangle 262"/>
            <p:cNvSpPr>
              <a:spLocks noChangeArrowheads="1"/>
            </p:cNvSpPr>
            <p:nvPr/>
          </p:nvSpPr>
          <p:spPr bwMode="auto">
            <a:xfrm>
              <a:off x="1765"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20" name="Rectangle 263"/>
            <p:cNvSpPr>
              <a:spLocks noChangeArrowheads="1"/>
            </p:cNvSpPr>
            <p:nvPr/>
          </p:nvSpPr>
          <p:spPr bwMode="auto">
            <a:xfrm>
              <a:off x="2037"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21" name="Rectangle 264"/>
            <p:cNvSpPr>
              <a:spLocks noChangeArrowheads="1"/>
            </p:cNvSpPr>
            <p:nvPr/>
          </p:nvSpPr>
          <p:spPr bwMode="auto">
            <a:xfrm>
              <a:off x="2310"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22" name="Rectangle 265"/>
            <p:cNvSpPr>
              <a:spLocks noChangeArrowheads="1"/>
            </p:cNvSpPr>
            <p:nvPr/>
          </p:nvSpPr>
          <p:spPr bwMode="auto">
            <a:xfrm>
              <a:off x="2582"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23" name="Rectangle 266"/>
            <p:cNvSpPr>
              <a:spLocks noChangeArrowheads="1"/>
            </p:cNvSpPr>
            <p:nvPr/>
          </p:nvSpPr>
          <p:spPr bwMode="auto">
            <a:xfrm>
              <a:off x="2854"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24" name="Rectangle 267"/>
            <p:cNvSpPr>
              <a:spLocks noChangeArrowheads="1"/>
            </p:cNvSpPr>
            <p:nvPr/>
          </p:nvSpPr>
          <p:spPr bwMode="auto">
            <a:xfrm>
              <a:off x="3126"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25" name="Rectangle 268"/>
            <p:cNvSpPr>
              <a:spLocks noChangeArrowheads="1"/>
            </p:cNvSpPr>
            <p:nvPr/>
          </p:nvSpPr>
          <p:spPr bwMode="auto">
            <a:xfrm>
              <a:off x="1221"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26" name="Rectangle 269"/>
            <p:cNvSpPr>
              <a:spLocks noChangeArrowheads="1"/>
            </p:cNvSpPr>
            <p:nvPr/>
          </p:nvSpPr>
          <p:spPr bwMode="auto">
            <a:xfrm>
              <a:off x="1493"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27" name="Rectangle 270"/>
            <p:cNvSpPr>
              <a:spLocks noChangeArrowheads="1"/>
            </p:cNvSpPr>
            <p:nvPr/>
          </p:nvSpPr>
          <p:spPr bwMode="auto">
            <a:xfrm>
              <a:off x="1765"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28" name="Rectangle 271"/>
            <p:cNvSpPr>
              <a:spLocks noChangeArrowheads="1"/>
            </p:cNvSpPr>
            <p:nvPr/>
          </p:nvSpPr>
          <p:spPr bwMode="auto">
            <a:xfrm>
              <a:off x="2037"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29" name="Rectangle 272"/>
            <p:cNvSpPr>
              <a:spLocks noChangeArrowheads="1"/>
            </p:cNvSpPr>
            <p:nvPr/>
          </p:nvSpPr>
          <p:spPr bwMode="auto">
            <a:xfrm>
              <a:off x="2310"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30" name="Rectangle 273"/>
            <p:cNvSpPr>
              <a:spLocks noChangeArrowheads="1"/>
            </p:cNvSpPr>
            <p:nvPr/>
          </p:nvSpPr>
          <p:spPr bwMode="auto">
            <a:xfrm>
              <a:off x="2582"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31" name="Rectangle 274"/>
            <p:cNvSpPr>
              <a:spLocks noChangeArrowheads="1"/>
            </p:cNvSpPr>
            <p:nvPr/>
          </p:nvSpPr>
          <p:spPr bwMode="auto">
            <a:xfrm>
              <a:off x="2854"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32" name="Rectangle 275"/>
            <p:cNvSpPr>
              <a:spLocks noChangeArrowheads="1"/>
            </p:cNvSpPr>
            <p:nvPr/>
          </p:nvSpPr>
          <p:spPr bwMode="auto">
            <a:xfrm>
              <a:off x="3126"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33" name="Rectangle 276"/>
            <p:cNvSpPr>
              <a:spLocks noChangeArrowheads="1"/>
            </p:cNvSpPr>
            <p:nvPr/>
          </p:nvSpPr>
          <p:spPr bwMode="auto">
            <a:xfrm>
              <a:off x="1221"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34" name="Rectangle 277"/>
            <p:cNvSpPr>
              <a:spLocks noChangeArrowheads="1"/>
            </p:cNvSpPr>
            <p:nvPr/>
          </p:nvSpPr>
          <p:spPr bwMode="auto">
            <a:xfrm>
              <a:off x="1493"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35" name="Rectangle 278"/>
            <p:cNvSpPr>
              <a:spLocks noChangeArrowheads="1"/>
            </p:cNvSpPr>
            <p:nvPr/>
          </p:nvSpPr>
          <p:spPr bwMode="auto">
            <a:xfrm>
              <a:off x="1765"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36" name="Rectangle 279"/>
            <p:cNvSpPr>
              <a:spLocks noChangeArrowheads="1"/>
            </p:cNvSpPr>
            <p:nvPr/>
          </p:nvSpPr>
          <p:spPr bwMode="auto">
            <a:xfrm>
              <a:off x="2037"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37" name="Rectangle 280"/>
            <p:cNvSpPr>
              <a:spLocks noChangeArrowheads="1"/>
            </p:cNvSpPr>
            <p:nvPr/>
          </p:nvSpPr>
          <p:spPr bwMode="auto">
            <a:xfrm>
              <a:off x="2310"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38" name="Rectangle 281"/>
            <p:cNvSpPr>
              <a:spLocks noChangeArrowheads="1"/>
            </p:cNvSpPr>
            <p:nvPr/>
          </p:nvSpPr>
          <p:spPr bwMode="auto">
            <a:xfrm>
              <a:off x="2582"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39" name="Rectangle 282"/>
            <p:cNvSpPr>
              <a:spLocks noChangeArrowheads="1"/>
            </p:cNvSpPr>
            <p:nvPr/>
          </p:nvSpPr>
          <p:spPr bwMode="auto">
            <a:xfrm>
              <a:off x="2854"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40" name="Rectangle 283"/>
            <p:cNvSpPr>
              <a:spLocks noChangeArrowheads="1"/>
            </p:cNvSpPr>
            <p:nvPr/>
          </p:nvSpPr>
          <p:spPr bwMode="auto">
            <a:xfrm>
              <a:off x="3126"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41" name="Rectangle 284"/>
            <p:cNvSpPr>
              <a:spLocks noChangeArrowheads="1"/>
            </p:cNvSpPr>
            <p:nvPr/>
          </p:nvSpPr>
          <p:spPr bwMode="auto">
            <a:xfrm>
              <a:off x="1221"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42" name="Rectangle 285"/>
            <p:cNvSpPr>
              <a:spLocks noChangeArrowheads="1"/>
            </p:cNvSpPr>
            <p:nvPr/>
          </p:nvSpPr>
          <p:spPr bwMode="auto">
            <a:xfrm>
              <a:off x="1493"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43" name="Rectangle 286"/>
            <p:cNvSpPr>
              <a:spLocks noChangeArrowheads="1"/>
            </p:cNvSpPr>
            <p:nvPr/>
          </p:nvSpPr>
          <p:spPr bwMode="auto">
            <a:xfrm>
              <a:off x="1765"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44" name="Rectangle 287"/>
            <p:cNvSpPr>
              <a:spLocks noChangeArrowheads="1"/>
            </p:cNvSpPr>
            <p:nvPr/>
          </p:nvSpPr>
          <p:spPr bwMode="auto">
            <a:xfrm>
              <a:off x="2037"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45" name="Rectangle 288"/>
            <p:cNvSpPr>
              <a:spLocks noChangeArrowheads="1"/>
            </p:cNvSpPr>
            <p:nvPr/>
          </p:nvSpPr>
          <p:spPr bwMode="auto">
            <a:xfrm>
              <a:off x="2310"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46" name="Rectangle 289"/>
            <p:cNvSpPr>
              <a:spLocks noChangeArrowheads="1"/>
            </p:cNvSpPr>
            <p:nvPr/>
          </p:nvSpPr>
          <p:spPr bwMode="auto">
            <a:xfrm>
              <a:off x="2582"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47" name="Rectangle 290"/>
            <p:cNvSpPr>
              <a:spLocks noChangeArrowheads="1"/>
            </p:cNvSpPr>
            <p:nvPr/>
          </p:nvSpPr>
          <p:spPr bwMode="auto">
            <a:xfrm>
              <a:off x="2854"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48" name="Rectangle 291"/>
            <p:cNvSpPr>
              <a:spLocks noChangeArrowheads="1"/>
            </p:cNvSpPr>
            <p:nvPr/>
          </p:nvSpPr>
          <p:spPr bwMode="auto">
            <a:xfrm>
              <a:off x="3126"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49" name="Rectangle 292"/>
            <p:cNvSpPr>
              <a:spLocks noChangeArrowheads="1"/>
            </p:cNvSpPr>
            <p:nvPr/>
          </p:nvSpPr>
          <p:spPr bwMode="auto">
            <a:xfrm>
              <a:off x="1221"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50" name="Rectangle 293"/>
            <p:cNvSpPr>
              <a:spLocks noChangeArrowheads="1"/>
            </p:cNvSpPr>
            <p:nvPr/>
          </p:nvSpPr>
          <p:spPr bwMode="auto">
            <a:xfrm>
              <a:off x="1493"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51" name="Rectangle 294"/>
            <p:cNvSpPr>
              <a:spLocks noChangeArrowheads="1"/>
            </p:cNvSpPr>
            <p:nvPr/>
          </p:nvSpPr>
          <p:spPr bwMode="auto">
            <a:xfrm>
              <a:off x="1765"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52" name="Rectangle 295"/>
            <p:cNvSpPr>
              <a:spLocks noChangeArrowheads="1"/>
            </p:cNvSpPr>
            <p:nvPr/>
          </p:nvSpPr>
          <p:spPr bwMode="auto">
            <a:xfrm>
              <a:off x="2037"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53" name="Rectangle 296"/>
            <p:cNvSpPr>
              <a:spLocks noChangeArrowheads="1"/>
            </p:cNvSpPr>
            <p:nvPr/>
          </p:nvSpPr>
          <p:spPr bwMode="auto">
            <a:xfrm>
              <a:off x="2310"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54" name="Rectangle 297"/>
            <p:cNvSpPr>
              <a:spLocks noChangeArrowheads="1"/>
            </p:cNvSpPr>
            <p:nvPr/>
          </p:nvSpPr>
          <p:spPr bwMode="auto">
            <a:xfrm>
              <a:off x="2582"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55" name="Rectangle 298"/>
            <p:cNvSpPr>
              <a:spLocks noChangeArrowheads="1"/>
            </p:cNvSpPr>
            <p:nvPr/>
          </p:nvSpPr>
          <p:spPr bwMode="auto">
            <a:xfrm>
              <a:off x="2854"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56" name="Rectangle 299"/>
            <p:cNvSpPr>
              <a:spLocks noChangeArrowheads="1"/>
            </p:cNvSpPr>
            <p:nvPr/>
          </p:nvSpPr>
          <p:spPr bwMode="auto">
            <a:xfrm>
              <a:off x="3126"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57" name="Rectangle 300"/>
            <p:cNvSpPr>
              <a:spLocks noChangeArrowheads="1"/>
            </p:cNvSpPr>
            <p:nvPr/>
          </p:nvSpPr>
          <p:spPr bwMode="auto">
            <a:xfrm>
              <a:off x="3398"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58" name="Rectangle 301"/>
            <p:cNvSpPr>
              <a:spLocks noChangeArrowheads="1"/>
            </p:cNvSpPr>
            <p:nvPr/>
          </p:nvSpPr>
          <p:spPr bwMode="auto">
            <a:xfrm>
              <a:off x="3670"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59" name="Rectangle 302"/>
            <p:cNvSpPr>
              <a:spLocks noChangeArrowheads="1"/>
            </p:cNvSpPr>
            <p:nvPr/>
          </p:nvSpPr>
          <p:spPr bwMode="auto">
            <a:xfrm>
              <a:off x="3398"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60" name="Rectangle 303"/>
            <p:cNvSpPr>
              <a:spLocks noChangeArrowheads="1"/>
            </p:cNvSpPr>
            <p:nvPr/>
          </p:nvSpPr>
          <p:spPr bwMode="auto">
            <a:xfrm>
              <a:off x="3670"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61" name="Rectangle 304"/>
            <p:cNvSpPr>
              <a:spLocks noChangeArrowheads="1"/>
            </p:cNvSpPr>
            <p:nvPr/>
          </p:nvSpPr>
          <p:spPr bwMode="auto">
            <a:xfrm>
              <a:off x="3398"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62" name="Rectangle 305"/>
            <p:cNvSpPr>
              <a:spLocks noChangeArrowheads="1"/>
            </p:cNvSpPr>
            <p:nvPr/>
          </p:nvSpPr>
          <p:spPr bwMode="auto">
            <a:xfrm>
              <a:off x="3670"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63" name="Rectangle 306"/>
            <p:cNvSpPr>
              <a:spLocks noChangeArrowheads="1"/>
            </p:cNvSpPr>
            <p:nvPr/>
          </p:nvSpPr>
          <p:spPr bwMode="auto">
            <a:xfrm>
              <a:off x="3398"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64" name="Rectangle 307"/>
            <p:cNvSpPr>
              <a:spLocks noChangeArrowheads="1"/>
            </p:cNvSpPr>
            <p:nvPr/>
          </p:nvSpPr>
          <p:spPr bwMode="auto">
            <a:xfrm>
              <a:off x="3670"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65" name="Rectangle 308"/>
            <p:cNvSpPr>
              <a:spLocks noChangeArrowheads="1"/>
            </p:cNvSpPr>
            <p:nvPr/>
          </p:nvSpPr>
          <p:spPr bwMode="auto">
            <a:xfrm>
              <a:off x="3398"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66" name="Rectangle 309"/>
            <p:cNvSpPr>
              <a:spLocks noChangeArrowheads="1"/>
            </p:cNvSpPr>
            <p:nvPr/>
          </p:nvSpPr>
          <p:spPr bwMode="auto">
            <a:xfrm>
              <a:off x="3670"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67" name="Text Box 310"/>
            <p:cNvSpPr txBox="1">
              <a:spLocks noChangeArrowheads="1"/>
            </p:cNvSpPr>
            <p:nvPr/>
          </p:nvSpPr>
          <p:spPr bwMode="auto">
            <a:xfrm>
              <a:off x="1345" y="2867"/>
              <a:ext cx="255"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55568" name="Text Box 311"/>
            <p:cNvSpPr txBox="1">
              <a:spLocks noChangeArrowheads="1"/>
            </p:cNvSpPr>
            <p:nvPr/>
          </p:nvSpPr>
          <p:spPr bwMode="auto">
            <a:xfrm>
              <a:off x="2385" y="2114"/>
              <a:ext cx="244"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55569" name="Text Box 312"/>
            <p:cNvSpPr txBox="1">
              <a:spLocks noChangeArrowheads="1"/>
            </p:cNvSpPr>
            <p:nvPr/>
          </p:nvSpPr>
          <p:spPr bwMode="auto">
            <a:xfrm>
              <a:off x="2537" y="2900"/>
              <a:ext cx="244"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55570" name="Text Box 313"/>
            <p:cNvSpPr txBox="1">
              <a:spLocks noChangeArrowheads="1"/>
            </p:cNvSpPr>
            <p:nvPr/>
          </p:nvSpPr>
          <p:spPr bwMode="auto">
            <a:xfrm>
              <a:off x="1539" y="2417"/>
              <a:ext cx="543"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object</a:t>
              </a:r>
              <a:endParaRPr lang="en-GB" sz="2000"/>
            </a:p>
          </p:txBody>
        </p:sp>
        <p:sp>
          <p:nvSpPr>
            <p:cNvPr id="55571" name="Freeform 314"/>
            <p:cNvSpPr>
              <a:spLocks/>
            </p:cNvSpPr>
            <p:nvPr/>
          </p:nvSpPr>
          <p:spPr bwMode="auto">
            <a:xfrm>
              <a:off x="1494" y="2356"/>
              <a:ext cx="1088" cy="817"/>
            </a:xfrm>
            <a:custGeom>
              <a:avLst/>
              <a:gdLst>
                <a:gd name="T0" fmla="*/ 0 w 1088"/>
                <a:gd name="T1" fmla="*/ 817 h 817"/>
                <a:gd name="T2" fmla="*/ 1088 w 1088"/>
                <a:gd name="T3" fmla="*/ 544 h 817"/>
                <a:gd name="T4" fmla="*/ 1088 w 1088"/>
                <a:gd name="T5" fmla="*/ 0 h 817"/>
                <a:gd name="T6" fmla="*/ 0 w 1088"/>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8" h="817">
                  <a:moveTo>
                    <a:pt x="0" y="817"/>
                  </a:moveTo>
                  <a:lnTo>
                    <a:pt x="1088" y="544"/>
                  </a:lnTo>
                  <a:lnTo>
                    <a:pt x="1088" y="0"/>
                  </a:lnTo>
                  <a:lnTo>
                    <a:pt x="0" y="817"/>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572" name="Freeform 315"/>
            <p:cNvSpPr>
              <a:spLocks/>
            </p:cNvSpPr>
            <p:nvPr/>
          </p:nvSpPr>
          <p:spPr bwMode="auto">
            <a:xfrm>
              <a:off x="2573" y="2341"/>
              <a:ext cx="1088" cy="817"/>
            </a:xfrm>
            <a:custGeom>
              <a:avLst/>
              <a:gdLst>
                <a:gd name="T0" fmla="*/ 0 w 1088"/>
                <a:gd name="T1" fmla="*/ 817 h 817"/>
                <a:gd name="T2" fmla="*/ 1088 w 1088"/>
                <a:gd name="T3" fmla="*/ 544 h 817"/>
                <a:gd name="T4" fmla="*/ 1088 w 1088"/>
                <a:gd name="T5" fmla="*/ 0 h 817"/>
                <a:gd name="T6" fmla="*/ 0 w 1088"/>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8" h="817">
                  <a:moveTo>
                    <a:pt x="0" y="817"/>
                  </a:moveTo>
                  <a:lnTo>
                    <a:pt x="1088" y="544"/>
                  </a:lnTo>
                  <a:lnTo>
                    <a:pt x="1088" y="0"/>
                  </a:lnTo>
                  <a:lnTo>
                    <a:pt x="0" y="817"/>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6540" name="Group 316"/>
          <p:cNvGrpSpPr>
            <a:grpSpLocks/>
          </p:cNvGrpSpPr>
          <p:nvPr/>
        </p:nvGrpSpPr>
        <p:grpSpPr bwMode="auto">
          <a:xfrm>
            <a:off x="457200" y="2876550"/>
            <a:ext cx="4751388" cy="2184400"/>
            <a:chOff x="1221" y="1812"/>
            <a:chExt cx="2993" cy="1376"/>
          </a:xfrm>
        </p:grpSpPr>
        <p:sp>
          <p:nvSpPr>
            <p:cNvPr id="55451" name="Rectangle 317"/>
            <p:cNvSpPr>
              <a:spLocks noChangeArrowheads="1"/>
            </p:cNvSpPr>
            <p:nvPr/>
          </p:nvSpPr>
          <p:spPr bwMode="auto">
            <a:xfrm>
              <a:off x="3942"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52" name="Rectangle 318"/>
            <p:cNvSpPr>
              <a:spLocks noChangeArrowheads="1"/>
            </p:cNvSpPr>
            <p:nvPr/>
          </p:nvSpPr>
          <p:spPr bwMode="auto">
            <a:xfrm>
              <a:off x="3942"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53" name="Rectangle 319"/>
            <p:cNvSpPr>
              <a:spLocks noChangeArrowheads="1"/>
            </p:cNvSpPr>
            <p:nvPr/>
          </p:nvSpPr>
          <p:spPr bwMode="auto">
            <a:xfrm>
              <a:off x="3942"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54" name="Rectangle 320"/>
            <p:cNvSpPr>
              <a:spLocks noChangeArrowheads="1"/>
            </p:cNvSpPr>
            <p:nvPr/>
          </p:nvSpPr>
          <p:spPr bwMode="auto">
            <a:xfrm>
              <a:off x="3942"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55" name="Rectangle 321"/>
            <p:cNvSpPr>
              <a:spLocks noChangeArrowheads="1"/>
            </p:cNvSpPr>
            <p:nvPr/>
          </p:nvSpPr>
          <p:spPr bwMode="auto">
            <a:xfrm>
              <a:off x="3942"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56" name="Rectangle 322"/>
            <p:cNvSpPr>
              <a:spLocks noChangeArrowheads="1"/>
            </p:cNvSpPr>
            <p:nvPr/>
          </p:nvSpPr>
          <p:spPr bwMode="auto">
            <a:xfrm>
              <a:off x="1221"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57" name="Rectangle 323"/>
            <p:cNvSpPr>
              <a:spLocks noChangeArrowheads="1"/>
            </p:cNvSpPr>
            <p:nvPr/>
          </p:nvSpPr>
          <p:spPr bwMode="auto">
            <a:xfrm>
              <a:off x="1493"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58" name="Rectangle 324"/>
            <p:cNvSpPr>
              <a:spLocks noChangeArrowheads="1"/>
            </p:cNvSpPr>
            <p:nvPr/>
          </p:nvSpPr>
          <p:spPr bwMode="auto">
            <a:xfrm>
              <a:off x="1765"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59" name="Rectangle 325"/>
            <p:cNvSpPr>
              <a:spLocks noChangeArrowheads="1"/>
            </p:cNvSpPr>
            <p:nvPr/>
          </p:nvSpPr>
          <p:spPr bwMode="auto">
            <a:xfrm>
              <a:off x="2037"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60" name="Rectangle 326"/>
            <p:cNvSpPr>
              <a:spLocks noChangeArrowheads="1"/>
            </p:cNvSpPr>
            <p:nvPr/>
          </p:nvSpPr>
          <p:spPr bwMode="auto">
            <a:xfrm>
              <a:off x="2310"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61" name="Rectangle 327"/>
            <p:cNvSpPr>
              <a:spLocks noChangeArrowheads="1"/>
            </p:cNvSpPr>
            <p:nvPr/>
          </p:nvSpPr>
          <p:spPr bwMode="auto">
            <a:xfrm>
              <a:off x="2582"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62" name="Rectangle 328"/>
            <p:cNvSpPr>
              <a:spLocks noChangeArrowheads="1"/>
            </p:cNvSpPr>
            <p:nvPr/>
          </p:nvSpPr>
          <p:spPr bwMode="auto">
            <a:xfrm>
              <a:off x="2854"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63" name="Rectangle 329"/>
            <p:cNvSpPr>
              <a:spLocks noChangeArrowheads="1"/>
            </p:cNvSpPr>
            <p:nvPr/>
          </p:nvSpPr>
          <p:spPr bwMode="auto">
            <a:xfrm>
              <a:off x="3126"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64" name="Rectangle 330"/>
            <p:cNvSpPr>
              <a:spLocks noChangeArrowheads="1"/>
            </p:cNvSpPr>
            <p:nvPr/>
          </p:nvSpPr>
          <p:spPr bwMode="auto">
            <a:xfrm>
              <a:off x="1221"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65" name="Rectangle 331"/>
            <p:cNvSpPr>
              <a:spLocks noChangeArrowheads="1"/>
            </p:cNvSpPr>
            <p:nvPr/>
          </p:nvSpPr>
          <p:spPr bwMode="auto">
            <a:xfrm>
              <a:off x="1493"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66" name="Rectangle 332"/>
            <p:cNvSpPr>
              <a:spLocks noChangeArrowheads="1"/>
            </p:cNvSpPr>
            <p:nvPr/>
          </p:nvSpPr>
          <p:spPr bwMode="auto">
            <a:xfrm>
              <a:off x="1765"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67" name="Rectangle 333"/>
            <p:cNvSpPr>
              <a:spLocks noChangeArrowheads="1"/>
            </p:cNvSpPr>
            <p:nvPr/>
          </p:nvSpPr>
          <p:spPr bwMode="auto">
            <a:xfrm>
              <a:off x="2037"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68" name="Rectangle 334"/>
            <p:cNvSpPr>
              <a:spLocks noChangeArrowheads="1"/>
            </p:cNvSpPr>
            <p:nvPr/>
          </p:nvSpPr>
          <p:spPr bwMode="auto">
            <a:xfrm>
              <a:off x="2310"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69" name="Rectangle 335"/>
            <p:cNvSpPr>
              <a:spLocks noChangeArrowheads="1"/>
            </p:cNvSpPr>
            <p:nvPr/>
          </p:nvSpPr>
          <p:spPr bwMode="auto">
            <a:xfrm>
              <a:off x="2582"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70" name="Rectangle 336"/>
            <p:cNvSpPr>
              <a:spLocks noChangeArrowheads="1"/>
            </p:cNvSpPr>
            <p:nvPr/>
          </p:nvSpPr>
          <p:spPr bwMode="auto">
            <a:xfrm>
              <a:off x="2854"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71" name="Rectangle 337"/>
            <p:cNvSpPr>
              <a:spLocks noChangeArrowheads="1"/>
            </p:cNvSpPr>
            <p:nvPr/>
          </p:nvSpPr>
          <p:spPr bwMode="auto">
            <a:xfrm>
              <a:off x="3126"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72" name="Rectangle 338"/>
            <p:cNvSpPr>
              <a:spLocks noChangeArrowheads="1"/>
            </p:cNvSpPr>
            <p:nvPr/>
          </p:nvSpPr>
          <p:spPr bwMode="auto">
            <a:xfrm>
              <a:off x="1221"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73" name="Rectangle 339"/>
            <p:cNvSpPr>
              <a:spLocks noChangeArrowheads="1"/>
            </p:cNvSpPr>
            <p:nvPr/>
          </p:nvSpPr>
          <p:spPr bwMode="auto">
            <a:xfrm>
              <a:off x="1493"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74" name="Rectangle 340"/>
            <p:cNvSpPr>
              <a:spLocks noChangeArrowheads="1"/>
            </p:cNvSpPr>
            <p:nvPr/>
          </p:nvSpPr>
          <p:spPr bwMode="auto">
            <a:xfrm>
              <a:off x="1765"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75" name="Rectangle 341"/>
            <p:cNvSpPr>
              <a:spLocks noChangeArrowheads="1"/>
            </p:cNvSpPr>
            <p:nvPr/>
          </p:nvSpPr>
          <p:spPr bwMode="auto">
            <a:xfrm>
              <a:off x="2037"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76" name="Rectangle 342"/>
            <p:cNvSpPr>
              <a:spLocks noChangeArrowheads="1"/>
            </p:cNvSpPr>
            <p:nvPr/>
          </p:nvSpPr>
          <p:spPr bwMode="auto">
            <a:xfrm>
              <a:off x="2310"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77" name="Rectangle 343"/>
            <p:cNvSpPr>
              <a:spLocks noChangeArrowheads="1"/>
            </p:cNvSpPr>
            <p:nvPr/>
          </p:nvSpPr>
          <p:spPr bwMode="auto">
            <a:xfrm>
              <a:off x="2582"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78" name="Rectangle 344"/>
            <p:cNvSpPr>
              <a:spLocks noChangeArrowheads="1"/>
            </p:cNvSpPr>
            <p:nvPr/>
          </p:nvSpPr>
          <p:spPr bwMode="auto">
            <a:xfrm>
              <a:off x="2854"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79" name="Rectangle 345"/>
            <p:cNvSpPr>
              <a:spLocks noChangeArrowheads="1"/>
            </p:cNvSpPr>
            <p:nvPr/>
          </p:nvSpPr>
          <p:spPr bwMode="auto">
            <a:xfrm>
              <a:off x="3126"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80" name="Rectangle 346"/>
            <p:cNvSpPr>
              <a:spLocks noChangeArrowheads="1"/>
            </p:cNvSpPr>
            <p:nvPr/>
          </p:nvSpPr>
          <p:spPr bwMode="auto">
            <a:xfrm>
              <a:off x="1221"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81" name="Rectangle 347"/>
            <p:cNvSpPr>
              <a:spLocks noChangeArrowheads="1"/>
            </p:cNvSpPr>
            <p:nvPr/>
          </p:nvSpPr>
          <p:spPr bwMode="auto">
            <a:xfrm>
              <a:off x="1493"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82" name="Rectangle 348"/>
            <p:cNvSpPr>
              <a:spLocks noChangeArrowheads="1"/>
            </p:cNvSpPr>
            <p:nvPr/>
          </p:nvSpPr>
          <p:spPr bwMode="auto">
            <a:xfrm>
              <a:off x="1765"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83" name="Rectangle 349"/>
            <p:cNvSpPr>
              <a:spLocks noChangeArrowheads="1"/>
            </p:cNvSpPr>
            <p:nvPr/>
          </p:nvSpPr>
          <p:spPr bwMode="auto">
            <a:xfrm>
              <a:off x="2037"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84" name="Rectangle 350"/>
            <p:cNvSpPr>
              <a:spLocks noChangeArrowheads="1"/>
            </p:cNvSpPr>
            <p:nvPr/>
          </p:nvSpPr>
          <p:spPr bwMode="auto">
            <a:xfrm>
              <a:off x="2310"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85" name="Rectangle 351"/>
            <p:cNvSpPr>
              <a:spLocks noChangeArrowheads="1"/>
            </p:cNvSpPr>
            <p:nvPr/>
          </p:nvSpPr>
          <p:spPr bwMode="auto">
            <a:xfrm>
              <a:off x="2582"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86" name="Rectangle 352"/>
            <p:cNvSpPr>
              <a:spLocks noChangeArrowheads="1"/>
            </p:cNvSpPr>
            <p:nvPr/>
          </p:nvSpPr>
          <p:spPr bwMode="auto">
            <a:xfrm>
              <a:off x="2854"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87" name="Rectangle 353"/>
            <p:cNvSpPr>
              <a:spLocks noChangeArrowheads="1"/>
            </p:cNvSpPr>
            <p:nvPr/>
          </p:nvSpPr>
          <p:spPr bwMode="auto">
            <a:xfrm>
              <a:off x="3126"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88" name="Rectangle 354"/>
            <p:cNvSpPr>
              <a:spLocks noChangeArrowheads="1"/>
            </p:cNvSpPr>
            <p:nvPr/>
          </p:nvSpPr>
          <p:spPr bwMode="auto">
            <a:xfrm>
              <a:off x="1221"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89" name="Rectangle 355"/>
            <p:cNvSpPr>
              <a:spLocks noChangeArrowheads="1"/>
            </p:cNvSpPr>
            <p:nvPr/>
          </p:nvSpPr>
          <p:spPr bwMode="auto">
            <a:xfrm>
              <a:off x="1493"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90" name="Rectangle 356"/>
            <p:cNvSpPr>
              <a:spLocks noChangeArrowheads="1"/>
            </p:cNvSpPr>
            <p:nvPr/>
          </p:nvSpPr>
          <p:spPr bwMode="auto">
            <a:xfrm>
              <a:off x="1765"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91" name="Rectangle 357"/>
            <p:cNvSpPr>
              <a:spLocks noChangeArrowheads="1"/>
            </p:cNvSpPr>
            <p:nvPr/>
          </p:nvSpPr>
          <p:spPr bwMode="auto">
            <a:xfrm>
              <a:off x="2037"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92" name="Rectangle 358"/>
            <p:cNvSpPr>
              <a:spLocks noChangeArrowheads="1"/>
            </p:cNvSpPr>
            <p:nvPr/>
          </p:nvSpPr>
          <p:spPr bwMode="auto">
            <a:xfrm>
              <a:off x="2310"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93" name="Rectangle 359"/>
            <p:cNvSpPr>
              <a:spLocks noChangeArrowheads="1"/>
            </p:cNvSpPr>
            <p:nvPr/>
          </p:nvSpPr>
          <p:spPr bwMode="auto">
            <a:xfrm>
              <a:off x="2582"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94" name="Rectangle 360"/>
            <p:cNvSpPr>
              <a:spLocks noChangeArrowheads="1"/>
            </p:cNvSpPr>
            <p:nvPr/>
          </p:nvSpPr>
          <p:spPr bwMode="auto">
            <a:xfrm>
              <a:off x="2854"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95" name="Rectangle 361"/>
            <p:cNvSpPr>
              <a:spLocks noChangeArrowheads="1"/>
            </p:cNvSpPr>
            <p:nvPr/>
          </p:nvSpPr>
          <p:spPr bwMode="auto">
            <a:xfrm>
              <a:off x="3126"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96" name="Rectangle 362"/>
            <p:cNvSpPr>
              <a:spLocks noChangeArrowheads="1"/>
            </p:cNvSpPr>
            <p:nvPr/>
          </p:nvSpPr>
          <p:spPr bwMode="auto">
            <a:xfrm>
              <a:off x="3398"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97" name="Rectangle 363"/>
            <p:cNvSpPr>
              <a:spLocks noChangeArrowheads="1"/>
            </p:cNvSpPr>
            <p:nvPr/>
          </p:nvSpPr>
          <p:spPr bwMode="auto">
            <a:xfrm>
              <a:off x="3670"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98" name="Rectangle 364"/>
            <p:cNvSpPr>
              <a:spLocks noChangeArrowheads="1"/>
            </p:cNvSpPr>
            <p:nvPr/>
          </p:nvSpPr>
          <p:spPr bwMode="auto">
            <a:xfrm>
              <a:off x="3398"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99" name="Rectangle 365"/>
            <p:cNvSpPr>
              <a:spLocks noChangeArrowheads="1"/>
            </p:cNvSpPr>
            <p:nvPr/>
          </p:nvSpPr>
          <p:spPr bwMode="auto">
            <a:xfrm>
              <a:off x="3670"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00" name="Rectangle 366"/>
            <p:cNvSpPr>
              <a:spLocks noChangeArrowheads="1"/>
            </p:cNvSpPr>
            <p:nvPr/>
          </p:nvSpPr>
          <p:spPr bwMode="auto">
            <a:xfrm>
              <a:off x="3398"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01" name="Rectangle 367"/>
            <p:cNvSpPr>
              <a:spLocks noChangeArrowheads="1"/>
            </p:cNvSpPr>
            <p:nvPr/>
          </p:nvSpPr>
          <p:spPr bwMode="auto">
            <a:xfrm>
              <a:off x="3670"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02" name="Rectangle 368"/>
            <p:cNvSpPr>
              <a:spLocks noChangeArrowheads="1"/>
            </p:cNvSpPr>
            <p:nvPr/>
          </p:nvSpPr>
          <p:spPr bwMode="auto">
            <a:xfrm>
              <a:off x="3398"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03" name="Rectangle 369"/>
            <p:cNvSpPr>
              <a:spLocks noChangeArrowheads="1"/>
            </p:cNvSpPr>
            <p:nvPr/>
          </p:nvSpPr>
          <p:spPr bwMode="auto">
            <a:xfrm>
              <a:off x="3670"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04" name="Rectangle 370"/>
            <p:cNvSpPr>
              <a:spLocks noChangeArrowheads="1"/>
            </p:cNvSpPr>
            <p:nvPr/>
          </p:nvSpPr>
          <p:spPr bwMode="auto">
            <a:xfrm>
              <a:off x="3398"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05" name="Rectangle 371"/>
            <p:cNvSpPr>
              <a:spLocks noChangeArrowheads="1"/>
            </p:cNvSpPr>
            <p:nvPr/>
          </p:nvSpPr>
          <p:spPr bwMode="auto">
            <a:xfrm>
              <a:off x="3670"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506" name="Text Box 372"/>
            <p:cNvSpPr txBox="1">
              <a:spLocks noChangeArrowheads="1"/>
            </p:cNvSpPr>
            <p:nvPr/>
          </p:nvSpPr>
          <p:spPr bwMode="auto">
            <a:xfrm>
              <a:off x="1345" y="2867"/>
              <a:ext cx="255"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55507" name="Text Box 373"/>
            <p:cNvSpPr txBox="1">
              <a:spLocks noChangeArrowheads="1"/>
            </p:cNvSpPr>
            <p:nvPr/>
          </p:nvSpPr>
          <p:spPr bwMode="auto">
            <a:xfrm>
              <a:off x="2385" y="2114"/>
              <a:ext cx="244"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55508" name="Text Box 374"/>
            <p:cNvSpPr txBox="1">
              <a:spLocks noChangeArrowheads="1"/>
            </p:cNvSpPr>
            <p:nvPr/>
          </p:nvSpPr>
          <p:spPr bwMode="auto">
            <a:xfrm>
              <a:off x="2537" y="2900"/>
              <a:ext cx="244"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55509" name="Text Box 375"/>
            <p:cNvSpPr txBox="1">
              <a:spLocks noChangeArrowheads="1"/>
            </p:cNvSpPr>
            <p:nvPr/>
          </p:nvSpPr>
          <p:spPr bwMode="auto">
            <a:xfrm>
              <a:off x="1539" y="2417"/>
              <a:ext cx="543"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object</a:t>
              </a:r>
              <a:endParaRPr lang="en-GB" sz="2000"/>
            </a:p>
          </p:txBody>
        </p:sp>
        <p:sp>
          <p:nvSpPr>
            <p:cNvPr id="55510" name="Freeform 376"/>
            <p:cNvSpPr>
              <a:spLocks/>
            </p:cNvSpPr>
            <p:nvPr/>
          </p:nvSpPr>
          <p:spPr bwMode="auto">
            <a:xfrm>
              <a:off x="1494" y="2356"/>
              <a:ext cx="1088" cy="817"/>
            </a:xfrm>
            <a:custGeom>
              <a:avLst/>
              <a:gdLst>
                <a:gd name="T0" fmla="*/ 0 w 1088"/>
                <a:gd name="T1" fmla="*/ 817 h 817"/>
                <a:gd name="T2" fmla="*/ 1088 w 1088"/>
                <a:gd name="T3" fmla="*/ 544 h 817"/>
                <a:gd name="T4" fmla="*/ 1088 w 1088"/>
                <a:gd name="T5" fmla="*/ 0 h 817"/>
                <a:gd name="T6" fmla="*/ 0 w 1088"/>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8" h="817">
                  <a:moveTo>
                    <a:pt x="0" y="817"/>
                  </a:moveTo>
                  <a:lnTo>
                    <a:pt x="1088" y="544"/>
                  </a:lnTo>
                  <a:lnTo>
                    <a:pt x="1088" y="0"/>
                  </a:lnTo>
                  <a:lnTo>
                    <a:pt x="0" y="817"/>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511" name="Freeform 377"/>
            <p:cNvSpPr>
              <a:spLocks/>
            </p:cNvSpPr>
            <p:nvPr/>
          </p:nvSpPr>
          <p:spPr bwMode="auto">
            <a:xfrm>
              <a:off x="2835" y="2341"/>
              <a:ext cx="1088" cy="817"/>
            </a:xfrm>
            <a:custGeom>
              <a:avLst/>
              <a:gdLst>
                <a:gd name="T0" fmla="*/ 0 w 1088"/>
                <a:gd name="T1" fmla="*/ 817 h 817"/>
                <a:gd name="T2" fmla="*/ 1088 w 1088"/>
                <a:gd name="T3" fmla="*/ 544 h 817"/>
                <a:gd name="T4" fmla="*/ 1088 w 1088"/>
                <a:gd name="T5" fmla="*/ 0 h 817"/>
                <a:gd name="T6" fmla="*/ 0 w 1088"/>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8" h="817">
                  <a:moveTo>
                    <a:pt x="0" y="817"/>
                  </a:moveTo>
                  <a:lnTo>
                    <a:pt x="1088" y="544"/>
                  </a:lnTo>
                  <a:lnTo>
                    <a:pt x="1088" y="0"/>
                  </a:lnTo>
                  <a:lnTo>
                    <a:pt x="0" y="817"/>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6602" name="Group 378"/>
          <p:cNvGrpSpPr>
            <a:grpSpLocks/>
          </p:cNvGrpSpPr>
          <p:nvPr/>
        </p:nvGrpSpPr>
        <p:grpSpPr bwMode="auto">
          <a:xfrm>
            <a:off x="457200" y="2876550"/>
            <a:ext cx="4751388" cy="2184400"/>
            <a:chOff x="1221" y="1812"/>
            <a:chExt cx="2993" cy="1376"/>
          </a:xfrm>
        </p:grpSpPr>
        <p:sp>
          <p:nvSpPr>
            <p:cNvPr id="55390" name="Rectangle 379"/>
            <p:cNvSpPr>
              <a:spLocks noChangeArrowheads="1"/>
            </p:cNvSpPr>
            <p:nvPr/>
          </p:nvSpPr>
          <p:spPr bwMode="auto">
            <a:xfrm>
              <a:off x="3942"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91" name="Rectangle 380"/>
            <p:cNvSpPr>
              <a:spLocks noChangeArrowheads="1"/>
            </p:cNvSpPr>
            <p:nvPr/>
          </p:nvSpPr>
          <p:spPr bwMode="auto">
            <a:xfrm>
              <a:off x="3942"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92" name="Rectangle 381"/>
            <p:cNvSpPr>
              <a:spLocks noChangeArrowheads="1"/>
            </p:cNvSpPr>
            <p:nvPr/>
          </p:nvSpPr>
          <p:spPr bwMode="auto">
            <a:xfrm>
              <a:off x="3942"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93" name="Rectangle 382"/>
            <p:cNvSpPr>
              <a:spLocks noChangeArrowheads="1"/>
            </p:cNvSpPr>
            <p:nvPr/>
          </p:nvSpPr>
          <p:spPr bwMode="auto">
            <a:xfrm>
              <a:off x="3942"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94" name="Rectangle 383"/>
            <p:cNvSpPr>
              <a:spLocks noChangeArrowheads="1"/>
            </p:cNvSpPr>
            <p:nvPr/>
          </p:nvSpPr>
          <p:spPr bwMode="auto">
            <a:xfrm>
              <a:off x="3942"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95" name="Rectangle 384"/>
            <p:cNvSpPr>
              <a:spLocks noChangeArrowheads="1"/>
            </p:cNvSpPr>
            <p:nvPr/>
          </p:nvSpPr>
          <p:spPr bwMode="auto">
            <a:xfrm>
              <a:off x="1221"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96" name="Rectangle 385"/>
            <p:cNvSpPr>
              <a:spLocks noChangeArrowheads="1"/>
            </p:cNvSpPr>
            <p:nvPr/>
          </p:nvSpPr>
          <p:spPr bwMode="auto">
            <a:xfrm>
              <a:off x="1493"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97" name="Rectangle 386"/>
            <p:cNvSpPr>
              <a:spLocks noChangeArrowheads="1"/>
            </p:cNvSpPr>
            <p:nvPr/>
          </p:nvSpPr>
          <p:spPr bwMode="auto">
            <a:xfrm>
              <a:off x="1765"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98" name="Rectangle 387"/>
            <p:cNvSpPr>
              <a:spLocks noChangeArrowheads="1"/>
            </p:cNvSpPr>
            <p:nvPr/>
          </p:nvSpPr>
          <p:spPr bwMode="auto">
            <a:xfrm>
              <a:off x="2037"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99" name="Rectangle 388"/>
            <p:cNvSpPr>
              <a:spLocks noChangeArrowheads="1"/>
            </p:cNvSpPr>
            <p:nvPr/>
          </p:nvSpPr>
          <p:spPr bwMode="auto">
            <a:xfrm>
              <a:off x="2310"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00" name="Rectangle 389"/>
            <p:cNvSpPr>
              <a:spLocks noChangeArrowheads="1"/>
            </p:cNvSpPr>
            <p:nvPr/>
          </p:nvSpPr>
          <p:spPr bwMode="auto">
            <a:xfrm>
              <a:off x="2582"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01" name="Rectangle 390"/>
            <p:cNvSpPr>
              <a:spLocks noChangeArrowheads="1"/>
            </p:cNvSpPr>
            <p:nvPr/>
          </p:nvSpPr>
          <p:spPr bwMode="auto">
            <a:xfrm>
              <a:off x="2854"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02" name="Rectangle 391"/>
            <p:cNvSpPr>
              <a:spLocks noChangeArrowheads="1"/>
            </p:cNvSpPr>
            <p:nvPr/>
          </p:nvSpPr>
          <p:spPr bwMode="auto">
            <a:xfrm>
              <a:off x="3126"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03" name="Rectangle 392"/>
            <p:cNvSpPr>
              <a:spLocks noChangeArrowheads="1"/>
            </p:cNvSpPr>
            <p:nvPr/>
          </p:nvSpPr>
          <p:spPr bwMode="auto">
            <a:xfrm>
              <a:off x="1221"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04" name="Rectangle 393"/>
            <p:cNvSpPr>
              <a:spLocks noChangeArrowheads="1"/>
            </p:cNvSpPr>
            <p:nvPr/>
          </p:nvSpPr>
          <p:spPr bwMode="auto">
            <a:xfrm>
              <a:off x="1493"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05" name="Rectangle 394"/>
            <p:cNvSpPr>
              <a:spLocks noChangeArrowheads="1"/>
            </p:cNvSpPr>
            <p:nvPr/>
          </p:nvSpPr>
          <p:spPr bwMode="auto">
            <a:xfrm>
              <a:off x="1765"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06" name="Rectangle 395"/>
            <p:cNvSpPr>
              <a:spLocks noChangeArrowheads="1"/>
            </p:cNvSpPr>
            <p:nvPr/>
          </p:nvSpPr>
          <p:spPr bwMode="auto">
            <a:xfrm>
              <a:off x="2037"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07" name="Rectangle 396"/>
            <p:cNvSpPr>
              <a:spLocks noChangeArrowheads="1"/>
            </p:cNvSpPr>
            <p:nvPr/>
          </p:nvSpPr>
          <p:spPr bwMode="auto">
            <a:xfrm>
              <a:off x="2310"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08" name="Rectangle 397"/>
            <p:cNvSpPr>
              <a:spLocks noChangeArrowheads="1"/>
            </p:cNvSpPr>
            <p:nvPr/>
          </p:nvSpPr>
          <p:spPr bwMode="auto">
            <a:xfrm>
              <a:off x="2582"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09" name="Rectangle 398"/>
            <p:cNvSpPr>
              <a:spLocks noChangeArrowheads="1"/>
            </p:cNvSpPr>
            <p:nvPr/>
          </p:nvSpPr>
          <p:spPr bwMode="auto">
            <a:xfrm>
              <a:off x="2854"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10" name="Rectangle 399"/>
            <p:cNvSpPr>
              <a:spLocks noChangeArrowheads="1"/>
            </p:cNvSpPr>
            <p:nvPr/>
          </p:nvSpPr>
          <p:spPr bwMode="auto">
            <a:xfrm>
              <a:off x="3126"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11" name="Rectangle 400"/>
            <p:cNvSpPr>
              <a:spLocks noChangeArrowheads="1"/>
            </p:cNvSpPr>
            <p:nvPr/>
          </p:nvSpPr>
          <p:spPr bwMode="auto">
            <a:xfrm>
              <a:off x="1221"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12" name="Rectangle 401"/>
            <p:cNvSpPr>
              <a:spLocks noChangeArrowheads="1"/>
            </p:cNvSpPr>
            <p:nvPr/>
          </p:nvSpPr>
          <p:spPr bwMode="auto">
            <a:xfrm>
              <a:off x="1493"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13" name="Rectangle 402"/>
            <p:cNvSpPr>
              <a:spLocks noChangeArrowheads="1"/>
            </p:cNvSpPr>
            <p:nvPr/>
          </p:nvSpPr>
          <p:spPr bwMode="auto">
            <a:xfrm>
              <a:off x="1765"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14" name="Rectangle 403"/>
            <p:cNvSpPr>
              <a:spLocks noChangeArrowheads="1"/>
            </p:cNvSpPr>
            <p:nvPr/>
          </p:nvSpPr>
          <p:spPr bwMode="auto">
            <a:xfrm>
              <a:off x="2037"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15" name="Rectangle 404"/>
            <p:cNvSpPr>
              <a:spLocks noChangeArrowheads="1"/>
            </p:cNvSpPr>
            <p:nvPr/>
          </p:nvSpPr>
          <p:spPr bwMode="auto">
            <a:xfrm>
              <a:off x="2310"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16" name="Rectangle 405"/>
            <p:cNvSpPr>
              <a:spLocks noChangeArrowheads="1"/>
            </p:cNvSpPr>
            <p:nvPr/>
          </p:nvSpPr>
          <p:spPr bwMode="auto">
            <a:xfrm>
              <a:off x="2582"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17" name="Rectangle 406"/>
            <p:cNvSpPr>
              <a:spLocks noChangeArrowheads="1"/>
            </p:cNvSpPr>
            <p:nvPr/>
          </p:nvSpPr>
          <p:spPr bwMode="auto">
            <a:xfrm>
              <a:off x="2854"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18" name="Rectangle 407"/>
            <p:cNvSpPr>
              <a:spLocks noChangeArrowheads="1"/>
            </p:cNvSpPr>
            <p:nvPr/>
          </p:nvSpPr>
          <p:spPr bwMode="auto">
            <a:xfrm>
              <a:off x="3126"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19" name="Rectangle 408"/>
            <p:cNvSpPr>
              <a:spLocks noChangeArrowheads="1"/>
            </p:cNvSpPr>
            <p:nvPr/>
          </p:nvSpPr>
          <p:spPr bwMode="auto">
            <a:xfrm>
              <a:off x="1221"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20" name="Rectangle 409"/>
            <p:cNvSpPr>
              <a:spLocks noChangeArrowheads="1"/>
            </p:cNvSpPr>
            <p:nvPr/>
          </p:nvSpPr>
          <p:spPr bwMode="auto">
            <a:xfrm>
              <a:off x="1493"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21" name="Rectangle 410"/>
            <p:cNvSpPr>
              <a:spLocks noChangeArrowheads="1"/>
            </p:cNvSpPr>
            <p:nvPr/>
          </p:nvSpPr>
          <p:spPr bwMode="auto">
            <a:xfrm>
              <a:off x="1765"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22" name="Rectangle 411"/>
            <p:cNvSpPr>
              <a:spLocks noChangeArrowheads="1"/>
            </p:cNvSpPr>
            <p:nvPr/>
          </p:nvSpPr>
          <p:spPr bwMode="auto">
            <a:xfrm>
              <a:off x="2037"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23" name="Rectangle 412"/>
            <p:cNvSpPr>
              <a:spLocks noChangeArrowheads="1"/>
            </p:cNvSpPr>
            <p:nvPr/>
          </p:nvSpPr>
          <p:spPr bwMode="auto">
            <a:xfrm>
              <a:off x="2310"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24" name="Rectangle 413"/>
            <p:cNvSpPr>
              <a:spLocks noChangeArrowheads="1"/>
            </p:cNvSpPr>
            <p:nvPr/>
          </p:nvSpPr>
          <p:spPr bwMode="auto">
            <a:xfrm>
              <a:off x="2582"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25" name="Rectangle 414"/>
            <p:cNvSpPr>
              <a:spLocks noChangeArrowheads="1"/>
            </p:cNvSpPr>
            <p:nvPr/>
          </p:nvSpPr>
          <p:spPr bwMode="auto">
            <a:xfrm>
              <a:off x="2854"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26" name="Rectangle 415"/>
            <p:cNvSpPr>
              <a:spLocks noChangeArrowheads="1"/>
            </p:cNvSpPr>
            <p:nvPr/>
          </p:nvSpPr>
          <p:spPr bwMode="auto">
            <a:xfrm>
              <a:off x="3126"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27" name="Rectangle 416"/>
            <p:cNvSpPr>
              <a:spLocks noChangeArrowheads="1"/>
            </p:cNvSpPr>
            <p:nvPr/>
          </p:nvSpPr>
          <p:spPr bwMode="auto">
            <a:xfrm>
              <a:off x="1221"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28" name="Rectangle 417"/>
            <p:cNvSpPr>
              <a:spLocks noChangeArrowheads="1"/>
            </p:cNvSpPr>
            <p:nvPr/>
          </p:nvSpPr>
          <p:spPr bwMode="auto">
            <a:xfrm>
              <a:off x="1493"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29" name="Rectangle 418"/>
            <p:cNvSpPr>
              <a:spLocks noChangeArrowheads="1"/>
            </p:cNvSpPr>
            <p:nvPr/>
          </p:nvSpPr>
          <p:spPr bwMode="auto">
            <a:xfrm>
              <a:off x="1765"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30" name="Rectangle 419"/>
            <p:cNvSpPr>
              <a:spLocks noChangeArrowheads="1"/>
            </p:cNvSpPr>
            <p:nvPr/>
          </p:nvSpPr>
          <p:spPr bwMode="auto">
            <a:xfrm>
              <a:off x="2037"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31" name="Rectangle 420"/>
            <p:cNvSpPr>
              <a:spLocks noChangeArrowheads="1"/>
            </p:cNvSpPr>
            <p:nvPr/>
          </p:nvSpPr>
          <p:spPr bwMode="auto">
            <a:xfrm>
              <a:off x="2310"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32" name="Rectangle 421"/>
            <p:cNvSpPr>
              <a:spLocks noChangeArrowheads="1"/>
            </p:cNvSpPr>
            <p:nvPr/>
          </p:nvSpPr>
          <p:spPr bwMode="auto">
            <a:xfrm>
              <a:off x="2582"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33" name="Rectangle 422"/>
            <p:cNvSpPr>
              <a:spLocks noChangeArrowheads="1"/>
            </p:cNvSpPr>
            <p:nvPr/>
          </p:nvSpPr>
          <p:spPr bwMode="auto">
            <a:xfrm>
              <a:off x="2854"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34" name="Rectangle 423"/>
            <p:cNvSpPr>
              <a:spLocks noChangeArrowheads="1"/>
            </p:cNvSpPr>
            <p:nvPr/>
          </p:nvSpPr>
          <p:spPr bwMode="auto">
            <a:xfrm>
              <a:off x="3126"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35" name="Rectangle 424"/>
            <p:cNvSpPr>
              <a:spLocks noChangeArrowheads="1"/>
            </p:cNvSpPr>
            <p:nvPr/>
          </p:nvSpPr>
          <p:spPr bwMode="auto">
            <a:xfrm>
              <a:off x="3398"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36" name="Rectangle 425"/>
            <p:cNvSpPr>
              <a:spLocks noChangeArrowheads="1"/>
            </p:cNvSpPr>
            <p:nvPr/>
          </p:nvSpPr>
          <p:spPr bwMode="auto">
            <a:xfrm>
              <a:off x="3670"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37" name="Rectangle 426"/>
            <p:cNvSpPr>
              <a:spLocks noChangeArrowheads="1"/>
            </p:cNvSpPr>
            <p:nvPr/>
          </p:nvSpPr>
          <p:spPr bwMode="auto">
            <a:xfrm>
              <a:off x="3398"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38" name="Rectangle 427"/>
            <p:cNvSpPr>
              <a:spLocks noChangeArrowheads="1"/>
            </p:cNvSpPr>
            <p:nvPr/>
          </p:nvSpPr>
          <p:spPr bwMode="auto">
            <a:xfrm>
              <a:off x="3670"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39" name="Rectangle 428"/>
            <p:cNvSpPr>
              <a:spLocks noChangeArrowheads="1"/>
            </p:cNvSpPr>
            <p:nvPr/>
          </p:nvSpPr>
          <p:spPr bwMode="auto">
            <a:xfrm>
              <a:off x="3398"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40" name="Rectangle 429"/>
            <p:cNvSpPr>
              <a:spLocks noChangeArrowheads="1"/>
            </p:cNvSpPr>
            <p:nvPr/>
          </p:nvSpPr>
          <p:spPr bwMode="auto">
            <a:xfrm>
              <a:off x="3670"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41" name="Rectangle 430"/>
            <p:cNvSpPr>
              <a:spLocks noChangeArrowheads="1"/>
            </p:cNvSpPr>
            <p:nvPr/>
          </p:nvSpPr>
          <p:spPr bwMode="auto">
            <a:xfrm>
              <a:off x="3398"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42" name="Rectangle 431"/>
            <p:cNvSpPr>
              <a:spLocks noChangeArrowheads="1"/>
            </p:cNvSpPr>
            <p:nvPr/>
          </p:nvSpPr>
          <p:spPr bwMode="auto">
            <a:xfrm>
              <a:off x="3670"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43" name="Rectangle 432"/>
            <p:cNvSpPr>
              <a:spLocks noChangeArrowheads="1"/>
            </p:cNvSpPr>
            <p:nvPr/>
          </p:nvSpPr>
          <p:spPr bwMode="auto">
            <a:xfrm>
              <a:off x="3398"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44" name="Rectangle 433"/>
            <p:cNvSpPr>
              <a:spLocks noChangeArrowheads="1"/>
            </p:cNvSpPr>
            <p:nvPr/>
          </p:nvSpPr>
          <p:spPr bwMode="auto">
            <a:xfrm>
              <a:off x="3670"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445" name="Text Box 434"/>
            <p:cNvSpPr txBox="1">
              <a:spLocks noChangeArrowheads="1"/>
            </p:cNvSpPr>
            <p:nvPr/>
          </p:nvSpPr>
          <p:spPr bwMode="auto">
            <a:xfrm>
              <a:off x="1345" y="2867"/>
              <a:ext cx="255"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55446" name="Text Box 435"/>
            <p:cNvSpPr txBox="1">
              <a:spLocks noChangeArrowheads="1"/>
            </p:cNvSpPr>
            <p:nvPr/>
          </p:nvSpPr>
          <p:spPr bwMode="auto">
            <a:xfrm>
              <a:off x="2385" y="2114"/>
              <a:ext cx="244"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55447" name="Text Box 436"/>
            <p:cNvSpPr txBox="1">
              <a:spLocks noChangeArrowheads="1"/>
            </p:cNvSpPr>
            <p:nvPr/>
          </p:nvSpPr>
          <p:spPr bwMode="auto">
            <a:xfrm>
              <a:off x="2537" y="2900"/>
              <a:ext cx="244"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55448" name="Text Box 437"/>
            <p:cNvSpPr txBox="1">
              <a:spLocks noChangeArrowheads="1"/>
            </p:cNvSpPr>
            <p:nvPr/>
          </p:nvSpPr>
          <p:spPr bwMode="auto">
            <a:xfrm>
              <a:off x="1539" y="2417"/>
              <a:ext cx="543"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object</a:t>
              </a:r>
              <a:endParaRPr lang="en-GB" sz="2000"/>
            </a:p>
          </p:txBody>
        </p:sp>
        <p:sp>
          <p:nvSpPr>
            <p:cNvPr id="55449" name="Freeform 438"/>
            <p:cNvSpPr>
              <a:spLocks/>
            </p:cNvSpPr>
            <p:nvPr/>
          </p:nvSpPr>
          <p:spPr bwMode="auto">
            <a:xfrm>
              <a:off x="1494" y="2356"/>
              <a:ext cx="1088" cy="817"/>
            </a:xfrm>
            <a:custGeom>
              <a:avLst/>
              <a:gdLst>
                <a:gd name="T0" fmla="*/ 0 w 1088"/>
                <a:gd name="T1" fmla="*/ 817 h 817"/>
                <a:gd name="T2" fmla="*/ 1088 w 1088"/>
                <a:gd name="T3" fmla="*/ 544 h 817"/>
                <a:gd name="T4" fmla="*/ 1088 w 1088"/>
                <a:gd name="T5" fmla="*/ 0 h 817"/>
                <a:gd name="T6" fmla="*/ 0 w 1088"/>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8" h="817">
                  <a:moveTo>
                    <a:pt x="0" y="817"/>
                  </a:moveTo>
                  <a:lnTo>
                    <a:pt x="1088" y="544"/>
                  </a:lnTo>
                  <a:lnTo>
                    <a:pt x="1088" y="0"/>
                  </a:lnTo>
                  <a:lnTo>
                    <a:pt x="0" y="817"/>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50" name="Freeform 439"/>
            <p:cNvSpPr>
              <a:spLocks/>
            </p:cNvSpPr>
            <p:nvPr/>
          </p:nvSpPr>
          <p:spPr bwMode="auto">
            <a:xfrm>
              <a:off x="2835" y="2078"/>
              <a:ext cx="1088" cy="817"/>
            </a:xfrm>
            <a:custGeom>
              <a:avLst/>
              <a:gdLst>
                <a:gd name="T0" fmla="*/ 0 w 1088"/>
                <a:gd name="T1" fmla="*/ 817 h 817"/>
                <a:gd name="T2" fmla="*/ 1088 w 1088"/>
                <a:gd name="T3" fmla="*/ 544 h 817"/>
                <a:gd name="T4" fmla="*/ 1088 w 1088"/>
                <a:gd name="T5" fmla="*/ 0 h 817"/>
                <a:gd name="T6" fmla="*/ 0 w 1088"/>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8" h="817">
                  <a:moveTo>
                    <a:pt x="0" y="817"/>
                  </a:moveTo>
                  <a:lnTo>
                    <a:pt x="1088" y="544"/>
                  </a:lnTo>
                  <a:lnTo>
                    <a:pt x="1088" y="0"/>
                  </a:lnTo>
                  <a:lnTo>
                    <a:pt x="0" y="817"/>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6664" name="Group 440"/>
          <p:cNvGrpSpPr>
            <a:grpSpLocks/>
          </p:cNvGrpSpPr>
          <p:nvPr/>
        </p:nvGrpSpPr>
        <p:grpSpPr bwMode="auto">
          <a:xfrm>
            <a:off x="457200" y="2867025"/>
            <a:ext cx="4751388" cy="2193925"/>
            <a:chOff x="1221" y="1806"/>
            <a:chExt cx="2993" cy="1382"/>
          </a:xfrm>
        </p:grpSpPr>
        <p:sp>
          <p:nvSpPr>
            <p:cNvPr id="55329" name="Rectangle 441"/>
            <p:cNvSpPr>
              <a:spLocks noChangeArrowheads="1"/>
            </p:cNvSpPr>
            <p:nvPr/>
          </p:nvSpPr>
          <p:spPr bwMode="auto">
            <a:xfrm>
              <a:off x="3942"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0" name="Rectangle 442"/>
            <p:cNvSpPr>
              <a:spLocks noChangeArrowheads="1"/>
            </p:cNvSpPr>
            <p:nvPr/>
          </p:nvSpPr>
          <p:spPr bwMode="auto">
            <a:xfrm>
              <a:off x="3942"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1" name="Rectangle 443"/>
            <p:cNvSpPr>
              <a:spLocks noChangeArrowheads="1"/>
            </p:cNvSpPr>
            <p:nvPr/>
          </p:nvSpPr>
          <p:spPr bwMode="auto">
            <a:xfrm>
              <a:off x="3942"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2" name="Rectangle 444"/>
            <p:cNvSpPr>
              <a:spLocks noChangeArrowheads="1"/>
            </p:cNvSpPr>
            <p:nvPr/>
          </p:nvSpPr>
          <p:spPr bwMode="auto">
            <a:xfrm>
              <a:off x="3942"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3" name="Rectangle 445"/>
            <p:cNvSpPr>
              <a:spLocks noChangeArrowheads="1"/>
            </p:cNvSpPr>
            <p:nvPr/>
          </p:nvSpPr>
          <p:spPr bwMode="auto">
            <a:xfrm>
              <a:off x="3942"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4" name="Rectangle 446"/>
            <p:cNvSpPr>
              <a:spLocks noChangeArrowheads="1"/>
            </p:cNvSpPr>
            <p:nvPr/>
          </p:nvSpPr>
          <p:spPr bwMode="auto">
            <a:xfrm>
              <a:off x="1221"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5" name="Rectangle 447"/>
            <p:cNvSpPr>
              <a:spLocks noChangeArrowheads="1"/>
            </p:cNvSpPr>
            <p:nvPr/>
          </p:nvSpPr>
          <p:spPr bwMode="auto">
            <a:xfrm>
              <a:off x="1493"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6" name="Rectangle 448"/>
            <p:cNvSpPr>
              <a:spLocks noChangeArrowheads="1"/>
            </p:cNvSpPr>
            <p:nvPr/>
          </p:nvSpPr>
          <p:spPr bwMode="auto">
            <a:xfrm>
              <a:off x="1765"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7" name="Rectangle 449"/>
            <p:cNvSpPr>
              <a:spLocks noChangeArrowheads="1"/>
            </p:cNvSpPr>
            <p:nvPr/>
          </p:nvSpPr>
          <p:spPr bwMode="auto">
            <a:xfrm>
              <a:off x="2037"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8" name="Rectangle 450"/>
            <p:cNvSpPr>
              <a:spLocks noChangeArrowheads="1"/>
            </p:cNvSpPr>
            <p:nvPr/>
          </p:nvSpPr>
          <p:spPr bwMode="auto">
            <a:xfrm>
              <a:off x="2310"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39" name="Rectangle 451"/>
            <p:cNvSpPr>
              <a:spLocks noChangeArrowheads="1"/>
            </p:cNvSpPr>
            <p:nvPr/>
          </p:nvSpPr>
          <p:spPr bwMode="auto">
            <a:xfrm>
              <a:off x="2582"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0" name="Rectangle 452"/>
            <p:cNvSpPr>
              <a:spLocks noChangeArrowheads="1"/>
            </p:cNvSpPr>
            <p:nvPr/>
          </p:nvSpPr>
          <p:spPr bwMode="auto">
            <a:xfrm>
              <a:off x="2854"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1" name="Rectangle 453"/>
            <p:cNvSpPr>
              <a:spLocks noChangeArrowheads="1"/>
            </p:cNvSpPr>
            <p:nvPr/>
          </p:nvSpPr>
          <p:spPr bwMode="auto">
            <a:xfrm>
              <a:off x="3126"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2" name="Rectangle 454"/>
            <p:cNvSpPr>
              <a:spLocks noChangeArrowheads="1"/>
            </p:cNvSpPr>
            <p:nvPr/>
          </p:nvSpPr>
          <p:spPr bwMode="auto">
            <a:xfrm>
              <a:off x="1221"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3" name="Rectangle 455"/>
            <p:cNvSpPr>
              <a:spLocks noChangeArrowheads="1"/>
            </p:cNvSpPr>
            <p:nvPr/>
          </p:nvSpPr>
          <p:spPr bwMode="auto">
            <a:xfrm>
              <a:off x="1493"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4" name="Rectangle 456"/>
            <p:cNvSpPr>
              <a:spLocks noChangeArrowheads="1"/>
            </p:cNvSpPr>
            <p:nvPr/>
          </p:nvSpPr>
          <p:spPr bwMode="auto">
            <a:xfrm>
              <a:off x="1765"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5" name="Rectangle 457"/>
            <p:cNvSpPr>
              <a:spLocks noChangeArrowheads="1"/>
            </p:cNvSpPr>
            <p:nvPr/>
          </p:nvSpPr>
          <p:spPr bwMode="auto">
            <a:xfrm>
              <a:off x="2037"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6" name="Rectangle 458"/>
            <p:cNvSpPr>
              <a:spLocks noChangeArrowheads="1"/>
            </p:cNvSpPr>
            <p:nvPr/>
          </p:nvSpPr>
          <p:spPr bwMode="auto">
            <a:xfrm>
              <a:off x="2310"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7" name="Rectangle 459"/>
            <p:cNvSpPr>
              <a:spLocks noChangeArrowheads="1"/>
            </p:cNvSpPr>
            <p:nvPr/>
          </p:nvSpPr>
          <p:spPr bwMode="auto">
            <a:xfrm>
              <a:off x="2582"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8" name="Rectangle 460"/>
            <p:cNvSpPr>
              <a:spLocks noChangeArrowheads="1"/>
            </p:cNvSpPr>
            <p:nvPr/>
          </p:nvSpPr>
          <p:spPr bwMode="auto">
            <a:xfrm>
              <a:off x="2854"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9" name="Rectangle 461"/>
            <p:cNvSpPr>
              <a:spLocks noChangeArrowheads="1"/>
            </p:cNvSpPr>
            <p:nvPr/>
          </p:nvSpPr>
          <p:spPr bwMode="auto">
            <a:xfrm>
              <a:off x="3126"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0" name="Rectangle 462"/>
            <p:cNvSpPr>
              <a:spLocks noChangeArrowheads="1"/>
            </p:cNvSpPr>
            <p:nvPr/>
          </p:nvSpPr>
          <p:spPr bwMode="auto">
            <a:xfrm>
              <a:off x="1221"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1" name="Rectangle 463"/>
            <p:cNvSpPr>
              <a:spLocks noChangeArrowheads="1"/>
            </p:cNvSpPr>
            <p:nvPr/>
          </p:nvSpPr>
          <p:spPr bwMode="auto">
            <a:xfrm>
              <a:off x="1493"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2" name="Rectangle 464"/>
            <p:cNvSpPr>
              <a:spLocks noChangeArrowheads="1"/>
            </p:cNvSpPr>
            <p:nvPr/>
          </p:nvSpPr>
          <p:spPr bwMode="auto">
            <a:xfrm>
              <a:off x="1765"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3" name="Rectangle 465"/>
            <p:cNvSpPr>
              <a:spLocks noChangeArrowheads="1"/>
            </p:cNvSpPr>
            <p:nvPr/>
          </p:nvSpPr>
          <p:spPr bwMode="auto">
            <a:xfrm>
              <a:off x="2037"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4" name="Rectangle 466"/>
            <p:cNvSpPr>
              <a:spLocks noChangeArrowheads="1"/>
            </p:cNvSpPr>
            <p:nvPr/>
          </p:nvSpPr>
          <p:spPr bwMode="auto">
            <a:xfrm>
              <a:off x="2310"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5" name="Rectangle 467"/>
            <p:cNvSpPr>
              <a:spLocks noChangeArrowheads="1"/>
            </p:cNvSpPr>
            <p:nvPr/>
          </p:nvSpPr>
          <p:spPr bwMode="auto">
            <a:xfrm>
              <a:off x="2582"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6" name="Rectangle 468"/>
            <p:cNvSpPr>
              <a:spLocks noChangeArrowheads="1"/>
            </p:cNvSpPr>
            <p:nvPr/>
          </p:nvSpPr>
          <p:spPr bwMode="auto">
            <a:xfrm>
              <a:off x="2854"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7" name="Rectangle 469"/>
            <p:cNvSpPr>
              <a:spLocks noChangeArrowheads="1"/>
            </p:cNvSpPr>
            <p:nvPr/>
          </p:nvSpPr>
          <p:spPr bwMode="auto">
            <a:xfrm>
              <a:off x="3126"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8" name="Rectangle 470"/>
            <p:cNvSpPr>
              <a:spLocks noChangeArrowheads="1"/>
            </p:cNvSpPr>
            <p:nvPr/>
          </p:nvSpPr>
          <p:spPr bwMode="auto">
            <a:xfrm>
              <a:off x="1221"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9" name="Rectangle 471"/>
            <p:cNvSpPr>
              <a:spLocks noChangeArrowheads="1"/>
            </p:cNvSpPr>
            <p:nvPr/>
          </p:nvSpPr>
          <p:spPr bwMode="auto">
            <a:xfrm>
              <a:off x="1493"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0" name="Rectangle 472"/>
            <p:cNvSpPr>
              <a:spLocks noChangeArrowheads="1"/>
            </p:cNvSpPr>
            <p:nvPr/>
          </p:nvSpPr>
          <p:spPr bwMode="auto">
            <a:xfrm>
              <a:off x="1765"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1" name="Rectangle 473"/>
            <p:cNvSpPr>
              <a:spLocks noChangeArrowheads="1"/>
            </p:cNvSpPr>
            <p:nvPr/>
          </p:nvSpPr>
          <p:spPr bwMode="auto">
            <a:xfrm>
              <a:off x="2037"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2" name="Rectangle 474"/>
            <p:cNvSpPr>
              <a:spLocks noChangeArrowheads="1"/>
            </p:cNvSpPr>
            <p:nvPr/>
          </p:nvSpPr>
          <p:spPr bwMode="auto">
            <a:xfrm>
              <a:off x="2310"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3" name="Rectangle 475"/>
            <p:cNvSpPr>
              <a:spLocks noChangeArrowheads="1"/>
            </p:cNvSpPr>
            <p:nvPr/>
          </p:nvSpPr>
          <p:spPr bwMode="auto">
            <a:xfrm>
              <a:off x="2582"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4" name="Rectangle 476"/>
            <p:cNvSpPr>
              <a:spLocks noChangeArrowheads="1"/>
            </p:cNvSpPr>
            <p:nvPr/>
          </p:nvSpPr>
          <p:spPr bwMode="auto">
            <a:xfrm>
              <a:off x="2854"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5" name="Rectangle 477"/>
            <p:cNvSpPr>
              <a:spLocks noChangeArrowheads="1"/>
            </p:cNvSpPr>
            <p:nvPr/>
          </p:nvSpPr>
          <p:spPr bwMode="auto">
            <a:xfrm>
              <a:off x="3126"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6" name="Rectangle 478"/>
            <p:cNvSpPr>
              <a:spLocks noChangeArrowheads="1"/>
            </p:cNvSpPr>
            <p:nvPr/>
          </p:nvSpPr>
          <p:spPr bwMode="auto">
            <a:xfrm>
              <a:off x="1221"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7" name="Rectangle 479"/>
            <p:cNvSpPr>
              <a:spLocks noChangeArrowheads="1"/>
            </p:cNvSpPr>
            <p:nvPr/>
          </p:nvSpPr>
          <p:spPr bwMode="auto">
            <a:xfrm>
              <a:off x="1493"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8" name="Rectangle 480"/>
            <p:cNvSpPr>
              <a:spLocks noChangeArrowheads="1"/>
            </p:cNvSpPr>
            <p:nvPr/>
          </p:nvSpPr>
          <p:spPr bwMode="auto">
            <a:xfrm>
              <a:off x="1765"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69" name="Rectangle 481"/>
            <p:cNvSpPr>
              <a:spLocks noChangeArrowheads="1"/>
            </p:cNvSpPr>
            <p:nvPr/>
          </p:nvSpPr>
          <p:spPr bwMode="auto">
            <a:xfrm>
              <a:off x="2037"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70" name="Rectangle 482"/>
            <p:cNvSpPr>
              <a:spLocks noChangeArrowheads="1"/>
            </p:cNvSpPr>
            <p:nvPr/>
          </p:nvSpPr>
          <p:spPr bwMode="auto">
            <a:xfrm>
              <a:off x="2310"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71" name="Rectangle 483"/>
            <p:cNvSpPr>
              <a:spLocks noChangeArrowheads="1"/>
            </p:cNvSpPr>
            <p:nvPr/>
          </p:nvSpPr>
          <p:spPr bwMode="auto">
            <a:xfrm>
              <a:off x="2582"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72" name="Rectangle 484"/>
            <p:cNvSpPr>
              <a:spLocks noChangeArrowheads="1"/>
            </p:cNvSpPr>
            <p:nvPr/>
          </p:nvSpPr>
          <p:spPr bwMode="auto">
            <a:xfrm>
              <a:off x="2854"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73" name="Rectangle 485"/>
            <p:cNvSpPr>
              <a:spLocks noChangeArrowheads="1"/>
            </p:cNvSpPr>
            <p:nvPr/>
          </p:nvSpPr>
          <p:spPr bwMode="auto">
            <a:xfrm>
              <a:off x="3126"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74" name="Rectangle 486"/>
            <p:cNvSpPr>
              <a:spLocks noChangeArrowheads="1"/>
            </p:cNvSpPr>
            <p:nvPr/>
          </p:nvSpPr>
          <p:spPr bwMode="auto">
            <a:xfrm>
              <a:off x="3398"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75" name="Rectangle 487"/>
            <p:cNvSpPr>
              <a:spLocks noChangeArrowheads="1"/>
            </p:cNvSpPr>
            <p:nvPr/>
          </p:nvSpPr>
          <p:spPr bwMode="auto">
            <a:xfrm>
              <a:off x="3670" y="2628"/>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76" name="Rectangle 488"/>
            <p:cNvSpPr>
              <a:spLocks noChangeArrowheads="1"/>
            </p:cNvSpPr>
            <p:nvPr/>
          </p:nvSpPr>
          <p:spPr bwMode="auto">
            <a:xfrm>
              <a:off x="3398"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77" name="Rectangle 489"/>
            <p:cNvSpPr>
              <a:spLocks noChangeArrowheads="1"/>
            </p:cNvSpPr>
            <p:nvPr/>
          </p:nvSpPr>
          <p:spPr bwMode="auto">
            <a:xfrm>
              <a:off x="3670" y="2356"/>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78" name="Rectangle 490"/>
            <p:cNvSpPr>
              <a:spLocks noChangeArrowheads="1"/>
            </p:cNvSpPr>
            <p:nvPr/>
          </p:nvSpPr>
          <p:spPr bwMode="auto">
            <a:xfrm>
              <a:off x="3398"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79" name="Rectangle 491"/>
            <p:cNvSpPr>
              <a:spLocks noChangeArrowheads="1"/>
            </p:cNvSpPr>
            <p:nvPr/>
          </p:nvSpPr>
          <p:spPr bwMode="auto">
            <a:xfrm>
              <a:off x="3670" y="2084"/>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80" name="Rectangle 492"/>
            <p:cNvSpPr>
              <a:spLocks noChangeArrowheads="1"/>
            </p:cNvSpPr>
            <p:nvPr/>
          </p:nvSpPr>
          <p:spPr bwMode="auto">
            <a:xfrm>
              <a:off x="3398"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81" name="Rectangle 493"/>
            <p:cNvSpPr>
              <a:spLocks noChangeArrowheads="1"/>
            </p:cNvSpPr>
            <p:nvPr/>
          </p:nvSpPr>
          <p:spPr bwMode="auto">
            <a:xfrm>
              <a:off x="3670" y="2900"/>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82" name="Rectangle 494"/>
            <p:cNvSpPr>
              <a:spLocks noChangeArrowheads="1"/>
            </p:cNvSpPr>
            <p:nvPr/>
          </p:nvSpPr>
          <p:spPr bwMode="auto">
            <a:xfrm>
              <a:off x="3398"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83" name="Rectangle 495"/>
            <p:cNvSpPr>
              <a:spLocks noChangeArrowheads="1"/>
            </p:cNvSpPr>
            <p:nvPr/>
          </p:nvSpPr>
          <p:spPr bwMode="auto">
            <a:xfrm>
              <a:off x="3670" y="1812"/>
              <a:ext cx="272" cy="272"/>
            </a:xfrm>
            <a:prstGeom prst="rect">
              <a:avLst/>
            </a:prstGeom>
            <a:solidFill>
              <a:schemeClr val="bg1"/>
            </a:solidFill>
            <a:ln w="9525">
              <a:solidFill>
                <a:srgbClr val="80D0E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84" name="Text Box 496"/>
            <p:cNvSpPr txBox="1">
              <a:spLocks noChangeArrowheads="1"/>
            </p:cNvSpPr>
            <p:nvPr/>
          </p:nvSpPr>
          <p:spPr bwMode="auto">
            <a:xfrm>
              <a:off x="1345" y="2867"/>
              <a:ext cx="255"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55385" name="Text Box 497"/>
            <p:cNvSpPr txBox="1">
              <a:spLocks noChangeArrowheads="1"/>
            </p:cNvSpPr>
            <p:nvPr/>
          </p:nvSpPr>
          <p:spPr bwMode="auto">
            <a:xfrm>
              <a:off x="2385" y="2114"/>
              <a:ext cx="244"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55386" name="Text Box 498"/>
            <p:cNvSpPr txBox="1">
              <a:spLocks noChangeArrowheads="1"/>
            </p:cNvSpPr>
            <p:nvPr/>
          </p:nvSpPr>
          <p:spPr bwMode="auto">
            <a:xfrm>
              <a:off x="2537" y="2900"/>
              <a:ext cx="244"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55387" name="Text Box 499"/>
            <p:cNvSpPr txBox="1">
              <a:spLocks noChangeArrowheads="1"/>
            </p:cNvSpPr>
            <p:nvPr/>
          </p:nvSpPr>
          <p:spPr bwMode="auto">
            <a:xfrm>
              <a:off x="1539" y="2417"/>
              <a:ext cx="543"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solidFill>
                    <a:srgbClr val="FF6600"/>
                  </a:solidFill>
                </a:rPr>
                <a:t>object</a:t>
              </a:r>
              <a:endParaRPr lang="en-GB" sz="2000">
                <a:solidFill>
                  <a:srgbClr val="FF6600"/>
                </a:solidFill>
              </a:endParaRPr>
            </a:p>
          </p:txBody>
        </p:sp>
        <p:sp>
          <p:nvSpPr>
            <p:cNvPr id="55388" name="Freeform 500"/>
            <p:cNvSpPr>
              <a:spLocks/>
            </p:cNvSpPr>
            <p:nvPr/>
          </p:nvSpPr>
          <p:spPr bwMode="auto">
            <a:xfrm>
              <a:off x="1494" y="2356"/>
              <a:ext cx="1088" cy="817"/>
            </a:xfrm>
            <a:custGeom>
              <a:avLst/>
              <a:gdLst>
                <a:gd name="T0" fmla="*/ 0 w 1088"/>
                <a:gd name="T1" fmla="*/ 817 h 817"/>
                <a:gd name="T2" fmla="*/ 1088 w 1088"/>
                <a:gd name="T3" fmla="*/ 544 h 817"/>
                <a:gd name="T4" fmla="*/ 1088 w 1088"/>
                <a:gd name="T5" fmla="*/ 0 h 817"/>
                <a:gd name="T6" fmla="*/ 0 w 1088"/>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8" h="817">
                  <a:moveTo>
                    <a:pt x="0" y="817"/>
                  </a:moveTo>
                  <a:lnTo>
                    <a:pt x="1088" y="544"/>
                  </a:lnTo>
                  <a:lnTo>
                    <a:pt x="1088" y="0"/>
                  </a:lnTo>
                  <a:lnTo>
                    <a:pt x="0" y="817"/>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89" name="Freeform 501"/>
            <p:cNvSpPr>
              <a:spLocks/>
            </p:cNvSpPr>
            <p:nvPr/>
          </p:nvSpPr>
          <p:spPr bwMode="auto">
            <a:xfrm>
              <a:off x="2840" y="1806"/>
              <a:ext cx="1088" cy="817"/>
            </a:xfrm>
            <a:custGeom>
              <a:avLst/>
              <a:gdLst>
                <a:gd name="T0" fmla="*/ 0 w 1088"/>
                <a:gd name="T1" fmla="*/ 817 h 817"/>
                <a:gd name="T2" fmla="*/ 1088 w 1088"/>
                <a:gd name="T3" fmla="*/ 544 h 817"/>
                <a:gd name="T4" fmla="*/ 1088 w 1088"/>
                <a:gd name="T5" fmla="*/ 0 h 817"/>
                <a:gd name="T6" fmla="*/ 0 w 1088"/>
                <a:gd name="T7" fmla="*/ 817 h 8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8" h="817">
                  <a:moveTo>
                    <a:pt x="0" y="817"/>
                  </a:moveTo>
                  <a:lnTo>
                    <a:pt x="1088" y="544"/>
                  </a:lnTo>
                  <a:lnTo>
                    <a:pt x="1088" y="0"/>
                  </a:lnTo>
                  <a:lnTo>
                    <a:pt x="0" y="817"/>
                  </a:lnTo>
                  <a:close/>
                </a:path>
              </a:pathLst>
            </a:custGeom>
            <a:solidFill>
              <a:srgbClr val="80D0E8"/>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6726" name="Group 502"/>
          <p:cNvGrpSpPr>
            <a:grpSpLocks/>
          </p:cNvGrpSpPr>
          <p:nvPr/>
        </p:nvGrpSpPr>
        <p:grpSpPr bwMode="auto">
          <a:xfrm>
            <a:off x="2743200" y="2492375"/>
            <a:ext cx="2981325" cy="1704975"/>
            <a:chOff x="2661" y="1570"/>
            <a:chExt cx="1878" cy="1074"/>
          </a:xfrm>
        </p:grpSpPr>
        <p:sp>
          <p:nvSpPr>
            <p:cNvPr id="55325" name="Text Box 503"/>
            <p:cNvSpPr txBox="1">
              <a:spLocks noChangeArrowheads="1"/>
            </p:cNvSpPr>
            <p:nvPr/>
          </p:nvSpPr>
          <p:spPr bwMode="auto">
            <a:xfrm>
              <a:off x="2661" y="2323"/>
              <a:ext cx="2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55326" name="Text Box 504"/>
            <p:cNvSpPr txBox="1">
              <a:spLocks noChangeArrowheads="1"/>
            </p:cNvSpPr>
            <p:nvPr/>
          </p:nvSpPr>
          <p:spPr bwMode="auto">
            <a:xfrm>
              <a:off x="3701" y="1570"/>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55327" name="Text Box 505"/>
            <p:cNvSpPr txBox="1">
              <a:spLocks noChangeArrowheads="1"/>
            </p:cNvSpPr>
            <p:nvPr/>
          </p:nvSpPr>
          <p:spPr bwMode="auto">
            <a:xfrm>
              <a:off x="3853" y="2356"/>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55328" name="Text Box 506"/>
            <p:cNvSpPr txBox="1">
              <a:spLocks noChangeArrowheads="1"/>
            </p:cNvSpPr>
            <p:nvPr/>
          </p:nvSpPr>
          <p:spPr bwMode="auto">
            <a:xfrm>
              <a:off x="3987" y="1819"/>
              <a:ext cx="5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solidFill>
                    <a:srgbClr val="FF6600"/>
                  </a:solidFill>
                </a:rPr>
                <a:t>image</a:t>
              </a:r>
              <a:endParaRPr lang="en-GB" sz="2000">
                <a:solidFill>
                  <a:srgbClr val="FF6600"/>
                </a:solidFill>
              </a:endParaRPr>
            </a:p>
          </p:txBody>
        </p:sp>
      </p:grpSp>
      <p:sp>
        <p:nvSpPr>
          <p:cNvPr id="436731" name="Text Box 507"/>
          <p:cNvSpPr txBox="1">
            <a:spLocks noChangeArrowheads="1"/>
          </p:cNvSpPr>
          <p:nvPr/>
        </p:nvSpPr>
        <p:spPr bwMode="auto">
          <a:xfrm>
            <a:off x="5943600" y="3124200"/>
            <a:ext cx="2971800" cy="155257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Every point in the shape moves the same distance in the same direction.</a:t>
            </a:r>
            <a:endParaRPr lang="en-GB"/>
          </a:p>
        </p:txBody>
      </p:sp>
      <p:grpSp>
        <p:nvGrpSpPr>
          <p:cNvPr id="436732" name="Group 508"/>
          <p:cNvGrpSpPr>
            <a:grpSpLocks/>
          </p:cNvGrpSpPr>
          <p:nvPr/>
        </p:nvGrpSpPr>
        <p:grpSpPr bwMode="auto">
          <a:xfrm>
            <a:off x="889000" y="2876550"/>
            <a:ext cx="3889375" cy="2159000"/>
            <a:chOff x="1493" y="1812"/>
            <a:chExt cx="2450" cy="1360"/>
          </a:xfrm>
        </p:grpSpPr>
        <p:sp>
          <p:nvSpPr>
            <p:cNvPr id="55322" name="Line 509"/>
            <p:cNvSpPr>
              <a:spLocks noChangeShapeType="1"/>
            </p:cNvSpPr>
            <p:nvPr/>
          </p:nvSpPr>
          <p:spPr bwMode="auto">
            <a:xfrm flipV="1">
              <a:off x="2582" y="2356"/>
              <a:ext cx="1361" cy="544"/>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3" name="Line 510"/>
            <p:cNvSpPr>
              <a:spLocks noChangeShapeType="1"/>
            </p:cNvSpPr>
            <p:nvPr/>
          </p:nvSpPr>
          <p:spPr bwMode="auto">
            <a:xfrm flipV="1">
              <a:off x="2582" y="1812"/>
              <a:ext cx="1361" cy="544"/>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4" name="Line 511"/>
            <p:cNvSpPr>
              <a:spLocks noChangeShapeType="1"/>
            </p:cNvSpPr>
            <p:nvPr/>
          </p:nvSpPr>
          <p:spPr bwMode="auto">
            <a:xfrm flipV="1">
              <a:off x="1493" y="2628"/>
              <a:ext cx="1361" cy="544"/>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6743" name="Group 519"/>
          <p:cNvGrpSpPr>
            <a:grpSpLocks/>
          </p:cNvGrpSpPr>
          <p:nvPr/>
        </p:nvGrpSpPr>
        <p:grpSpPr bwMode="auto">
          <a:xfrm>
            <a:off x="395288" y="5257800"/>
            <a:ext cx="8077200" cy="798513"/>
            <a:chOff x="249" y="3312"/>
            <a:chExt cx="5088" cy="503"/>
          </a:xfrm>
        </p:grpSpPr>
        <p:sp>
          <p:nvSpPr>
            <p:cNvPr id="55316" name="Text Box 513"/>
            <p:cNvSpPr txBox="1">
              <a:spLocks noChangeArrowheads="1"/>
            </p:cNvSpPr>
            <p:nvPr/>
          </p:nvSpPr>
          <p:spPr bwMode="auto">
            <a:xfrm>
              <a:off x="249" y="3419"/>
              <a:ext cx="5088" cy="288"/>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describe this translation using the vector        .</a:t>
              </a:r>
              <a:endParaRPr lang="en-GB"/>
            </a:p>
          </p:txBody>
        </p:sp>
        <p:grpSp>
          <p:nvGrpSpPr>
            <p:cNvPr id="55317" name="Group 518"/>
            <p:cNvGrpSpPr>
              <a:grpSpLocks/>
            </p:cNvGrpSpPr>
            <p:nvPr/>
          </p:nvGrpSpPr>
          <p:grpSpPr bwMode="auto">
            <a:xfrm>
              <a:off x="4512" y="3312"/>
              <a:ext cx="288" cy="503"/>
              <a:chOff x="4512" y="3408"/>
              <a:chExt cx="288" cy="503"/>
            </a:xfrm>
          </p:grpSpPr>
          <p:sp>
            <p:nvSpPr>
              <p:cNvPr id="55318" name="AutoShape 514"/>
              <p:cNvSpPr>
                <a:spLocks noChangeArrowheads="1"/>
              </p:cNvSpPr>
              <p:nvPr/>
            </p:nvSpPr>
            <p:spPr bwMode="auto">
              <a:xfrm>
                <a:off x="4512" y="3443"/>
                <a:ext cx="288" cy="432"/>
              </a:xfrm>
              <a:prstGeom prst="bracketPair">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319" name="Group 517"/>
              <p:cNvGrpSpPr>
                <a:grpSpLocks/>
              </p:cNvGrpSpPr>
              <p:nvPr/>
            </p:nvGrpSpPr>
            <p:grpSpPr bwMode="auto">
              <a:xfrm>
                <a:off x="4544" y="3408"/>
                <a:ext cx="223" cy="503"/>
                <a:chOff x="4512" y="3408"/>
                <a:chExt cx="223" cy="503"/>
              </a:xfrm>
            </p:grpSpPr>
            <p:sp>
              <p:nvSpPr>
                <p:cNvPr id="55320" name="Text Box 515"/>
                <p:cNvSpPr txBox="1">
                  <a:spLocks noChangeArrowheads="1"/>
                </p:cNvSpPr>
                <p:nvPr/>
              </p:nvSpPr>
              <p:spPr bwMode="auto">
                <a:xfrm>
                  <a:off x="4512" y="340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5</a:t>
                  </a:r>
                  <a:endParaRPr lang="en-GB"/>
                </a:p>
              </p:txBody>
            </p:sp>
            <p:sp>
              <p:nvSpPr>
                <p:cNvPr id="55321" name="Text Box 516"/>
                <p:cNvSpPr txBox="1">
                  <a:spLocks noChangeArrowheads="1"/>
                </p:cNvSpPr>
                <p:nvPr/>
              </p:nvSpPr>
              <p:spPr bwMode="auto">
                <a:xfrm>
                  <a:off x="4512" y="362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2</a:t>
                  </a:r>
                  <a:endParaRPr lang="en-GB"/>
                </a:p>
              </p:txBody>
            </p:sp>
          </p:grpSp>
        </p:grpSp>
      </p:grpSp>
      <p:pic>
        <p:nvPicPr>
          <p:cNvPr id="55315" name="Picture 520"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3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43623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436292"/>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500"/>
                                  </p:stCondLst>
                                  <p:childTnLst>
                                    <p:set>
                                      <p:cBhvr>
                                        <p:cTn id="16" dur="1" fill="hold">
                                          <p:stCondLst>
                                            <p:cond delay="499"/>
                                          </p:stCondLst>
                                        </p:cTn>
                                        <p:tgtEl>
                                          <p:spTgt spid="436354"/>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nodeType="afterEffect">
                                  <p:stCondLst>
                                    <p:cond delay="500"/>
                                  </p:stCondLst>
                                  <p:childTnLst>
                                    <p:set>
                                      <p:cBhvr>
                                        <p:cTn id="19" dur="1" fill="hold">
                                          <p:stCondLst>
                                            <p:cond delay="499"/>
                                          </p:stCondLst>
                                        </p:cTn>
                                        <p:tgtEl>
                                          <p:spTgt spid="436416"/>
                                        </p:tgtEl>
                                        <p:attrNameLst>
                                          <p:attrName>style.visibility</p:attrName>
                                        </p:attrNameLst>
                                      </p:cBhvr>
                                      <p:to>
                                        <p:strVal val="visible"/>
                                      </p:to>
                                    </p:set>
                                  </p:childTnLst>
                                </p:cTn>
                              </p:par>
                            </p:childTnLst>
                          </p:cTn>
                        </p:par>
                        <p:par>
                          <p:cTn id="20" fill="hold" nodeType="afterGroup">
                            <p:stCondLst>
                              <p:cond delay="2500"/>
                            </p:stCondLst>
                            <p:childTnLst>
                              <p:par>
                                <p:cTn id="21" presetID="1" presetClass="entr" presetSubtype="0" fill="hold" nodeType="afterEffect">
                                  <p:stCondLst>
                                    <p:cond delay="500"/>
                                  </p:stCondLst>
                                  <p:childTnLst>
                                    <p:set>
                                      <p:cBhvr>
                                        <p:cTn id="22" dur="1" fill="hold">
                                          <p:stCondLst>
                                            <p:cond delay="499"/>
                                          </p:stCondLst>
                                        </p:cTn>
                                        <p:tgtEl>
                                          <p:spTgt spid="436478"/>
                                        </p:tgtEl>
                                        <p:attrNameLst>
                                          <p:attrName>style.visibility</p:attrName>
                                        </p:attrNameLst>
                                      </p:cBhvr>
                                      <p:to>
                                        <p:strVal val="visible"/>
                                      </p:to>
                                    </p:set>
                                  </p:childTnLst>
                                </p:cTn>
                              </p:par>
                            </p:childTnLst>
                          </p:cTn>
                        </p:par>
                        <p:par>
                          <p:cTn id="23" fill="hold" nodeType="afterGroup">
                            <p:stCondLst>
                              <p:cond delay="3500"/>
                            </p:stCondLst>
                            <p:childTnLst>
                              <p:par>
                                <p:cTn id="24" presetID="1" presetClass="entr" presetSubtype="0" fill="hold" nodeType="afterEffect">
                                  <p:stCondLst>
                                    <p:cond delay="500"/>
                                  </p:stCondLst>
                                  <p:childTnLst>
                                    <p:set>
                                      <p:cBhvr>
                                        <p:cTn id="25" dur="1" fill="hold">
                                          <p:stCondLst>
                                            <p:cond delay="499"/>
                                          </p:stCondLst>
                                        </p:cTn>
                                        <p:tgtEl>
                                          <p:spTgt spid="436540"/>
                                        </p:tgtEl>
                                        <p:attrNameLst>
                                          <p:attrName>style.visibility</p:attrName>
                                        </p:attrNameLst>
                                      </p:cBhvr>
                                      <p:to>
                                        <p:strVal val="visible"/>
                                      </p:to>
                                    </p:set>
                                  </p:childTnLst>
                                </p:cTn>
                              </p:par>
                            </p:childTnLst>
                          </p:cTn>
                        </p:par>
                        <p:par>
                          <p:cTn id="26" fill="hold" nodeType="afterGroup">
                            <p:stCondLst>
                              <p:cond delay="4500"/>
                            </p:stCondLst>
                            <p:childTnLst>
                              <p:par>
                                <p:cTn id="27" presetID="1" presetClass="entr" presetSubtype="0" fill="hold" nodeType="afterEffect">
                                  <p:stCondLst>
                                    <p:cond delay="500"/>
                                  </p:stCondLst>
                                  <p:childTnLst>
                                    <p:set>
                                      <p:cBhvr>
                                        <p:cTn id="28" dur="1" fill="hold">
                                          <p:stCondLst>
                                            <p:cond delay="499"/>
                                          </p:stCondLst>
                                        </p:cTn>
                                        <p:tgtEl>
                                          <p:spTgt spid="436602"/>
                                        </p:tgtEl>
                                        <p:attrNameLst>
                                          <p:attrName>style.visibility</p:attrName>
                                        </p:attrNameLst>
                                      </p:cBhvr>
                                      <p:to>
                                        <p:strVal val="visible"/>
                                      </p:to>
                                    </p:set>
                                  </p:childTnLst>
                                </p:cTn>
                              </p:par>
                            </p:childTnLst>
                          </p:cTn>
                        </p:par>
                        <p:par>
                          <p:cTn id="29" fill="hold" nodeType="afterGroup">
                            <p:stCondLst>
                              <p:cond delay="5500"/>
                            </p:stCondLst>
                            <p:childTnLst>
                              <p:par>
                                <p:cTn id="30" presetID="1" presetClass="entr" presetSubtype="0" fill="hold" nodeType="afterEffect">
                                  <p:stCondLst>
                                    <p:cond delay="500"/>
                                  </p:stCondLst>
                                  <p:childTnLst>
                                    <p:set>
                                      <p:cBhvr>
                                        <p:cTn id="31" dur="1" fill="hold">
                                          <p:stCondLst>
                                            <p:cond delay="499"/>
                                          </p:stCondLst>
                                        </p:cTn>
                                        <p:tgtEl>
                                          <p:spTgt spid="436664"/>
                                        </p:tgtEl>
                                        <p:attrNameLst>
                                          <p:attrName>style.visibility</p:attrName>
                                        </p:attrNameLst>
                                      </p:cBhvr>
                                      <p:to>
                                        <p:strVal val="visible"/>
                                      </p:to>
                                    </p:set>
                                  </p:childTnLst>
                                </p:cTn>
                              </p:par>
                            </p:childTnLst>
                          </p:cTn>
                        </p:par>
                        <p:par>
                          <p:cTn id="32" fill="hold" nodeType="afterGroup">
                            <p:stCondLst>
                              <p:cond delay="6500"/>
                            </p:stCondLst>
                            <p:childTnLst>
                              <p:par>
                                <p:cTn id="33" presetID="1" presetClass="entr" presetSubtype="0" fill="hold" nodeType="afterEffect">
                                  <p:stCondLst>
                                    <p:cond delay="500"/>
                                  </p:stCondLst>
                                  <p:childTnLst>
                                    <p:set>
                                      <p:cBhvr>
                                        <p:cTn id="34" dur="1" fill="hold">
                                          <p:stCondLst>
                                            <p:cond delay="499"/>
                                          </p:stCondLst>
                                        </p:cTn>
                                        <p:tgtEl>
                                          <p:spTgt spid="4367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36731"/>
                                        </p:tgtEl>
                                        <p:attrNameLst>
                                          <p:attrName>style.visibility</p:attrName>
                                        </p:attrNameLst>
                                      </p:cBhvr>
                                      <p:to>
                                        <p:strVal val="visible"/>
                                      </p:to>
                                    </p:set>
                                  </p:childTnLst>
                                </p:cTn>
                              </p:par>
                            </p:childTnLst>
                          </p:cTn>
                        </p:par>
                        <p:par>
                          <p:cTn id="39" fill="hold" nodeType="afterGroup">
                            <p:stCondLst>
                              <p:cond delay="500"/>
                            </p:stCondLst>
                            <p:childTnLst>
                              <p:par>
                                <p:cTn id="40" presetID="22" presetClass="entr" presetSubtype="4" fill="hold" nodeType="afterEffect">
                                  <p:stCondLst>
                                    <p:cond delay="500"/>
                                  </p:stCondLst>
                                  <p:childTnLst>
                                    <p:set>
                                      <p:cBhvr>
                                        <p:cTn id="41" dur="1" fill="hold">
                                          <p:stCondLst>
                                            <p:cond delay="0"/>
                                          </p:stCondLst>
                                        </p:cTn>
                                        <p:tgtEl>
                                          <p:spTgt spid="436732"/>
                                        </p:tgtEl>
                                        <p:attrNameLst>
                                          <p:attrName>style.visibility</p:attrName>
                                        </p:attrNameLst>
                                      </p:cBhvr>
                                      <p:to>
                                        <p:strVal val="visible"/>
                                      </p:to>
                                    </p:set>
                                    <p:animEffect transition="in" filter="wipe(down)">
                                      <p:cBhvr>
                                        <p:cTn id="42" dur="2000"/>
                                        <p:tgtEl>
                                          <p:spTgt spid="4367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36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0" grpId="0" autoUpdateAnimBg="0"/>
      <p:bldP spid="43673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Describing translations</a:t>
            </a:r>
            <a:endParaRPr lang="en-GB" smtClean="0"/>
          </a:p>
        </p:txBody>
      </p:sp>
      <p:sp>
        <p:nvSpPr>
          <p:cNvPr id="56325" name="Text Box 5"/>
          <p:cNvSpPr txBox="1">
            <a:spLocks noChangeArrowheads="1"/>
          </p:cNvSpPr>
          <p:nvPr/>
        </p:nvSpPr>
        <p:spPr bwMode="auto">
          <a:xfrm>
            <a:off x="303213" y="1071563"/>
            <a:ext cx="8013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we describe a translation we always give the movement left or right first followed by the movement up or down.</a:t>
            </a:r>
            <a:endParaRPr lang="en-GB"/>
          </a:p>
        </p:txBody>
      </p:sp>
      <p:sp>
        <p:nvSpPr>
          <p:cNvPr id="440326" name="Text Box 6"/>
          <p:cNvSpPr txBox="1">
            <a:spLocks noChangeArrowheads="1"/>
          </p:cNvSpPr>
          <p:nvPr/>
        </p:nvSpPr>
        <p:spPr bwMode="auto">
          <a:xfrm>
            <a:off x="303213" y="2339975"/>
            <a:ext cx="801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also describe translations using </a:t>
            </a:r>
            <a:r>
              <a:rPr lang="en-US" b="1">
                <a:solidFill>
                  <a:srgbClr val="FF6600"/>
                </a:solidFill>
              </a:rPr>
              <a:t>vectors</a:t>
            </a:r>
            <a:r>
              <a:rPr lang="en-US"/>
              <a:t>.</a:t>
            </a:r>
            <a:endParaRPr lang="en-GB"/>
          </a:p>
        </p:txBody>
      </p:sp>
      <p:sp>
        <p:nvSpPr>
          <p:cNvPr id="440333" name="Text Box 13"/>
          <p:cNvSpPr txBox="1">
            <a:spLocks noChangeArrowheads="1"/>
          </p:cNvSpPr>
          <p:nvPr/>
        </p:nvSpPr>
        <p:spPr bwMode="auto">
          <a:xfrm>
            <a:off x="303213" y="3929063"/>
            <a:ext cx="85169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As with coordinates, positive numbers indicate movements up or to the right and negative numbers are used for movements down or to the left.</a:t>
            </a:r>
            <a:endParaRPr lang="en-GB"/>
          </a:p>
        </p:txBody>
      </p:sp>
      <p:sp>
        <p:nvSpPr>
          <p:cNvPr id="440334" name="Text Box 14"/>
          <p:cNvSpPr txBox="1">
            <a:spLocks noChangeArrowheads="1"/>
          </p:cNvSpPr>
          <p:nvPr/>
        </p:nvSpPr>
        <p:spPr bwMode="auto">
          <a:xfrm>
            <a:off x="303213" y="5199063"/>
            <a:ext cx="8712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One more way of describing a translation is to give the direction as an angle and the distance as a length.</a:t>
            </a:r>
            <a:endParaRPr lang="en-GB"/>
          </a:p>
        </p:txBody>
      </p:sp>
      <p:grpSp>
        <p:nvGrpSpPr>
          <p:cNvPr id="440341" name="Group 21"/>
          <p:cNvGrpSpPr>
            <a:grpSpLocks/>
          </p:cNvGrpSpPr>
          <p:nvPr/>
        </p:nvGrpSpPr>
        <p:grpSpPr bwMode="auto">
          <a:xfrm>
            <a:off x="303213" y="2895600"/>
            <a:ext cx="8712200" cy="950913"/>
            <a:chOff x="191" y="1824"/>
            <a:chExt cx="5488" cy="599"/>
          </a:xfrm>
        </p:grpSpPr>
        <p:sp>
          <p:nvSpPr>
            <p:cNvPr id="56331" name="Text Box 8"/>
            <p:cNvSpPr txBox="1">
              <a:spLocks noChangeArrowheads="1"/>
            </p:cNvSpPr>
            <p:nvPr/>
          </p:nvSpPr>
          <p:spPr bwMode="auto">
            <a:xfrm>
              <a:off x="191" y="1905"/>
              <a:ext cx="54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 the vector         describes a translation 3 right and 4 down.</a:t>
              </a:r>
              <a:endParaRPr lang="en-GB"/>
            </a:p>
          </p:txBody>
        </p:sp>
        <p:grpSp>
          <p:nvGrpSpPr>
            <p:cNvPr id="56332" name="Group 20"/>
            <p:cNvGrpSpPr>
              <a:grpSpLocks/>
            </p:cNvGrpSpPr>
            <p:nvPr/>
          </p:nvGrpSpPr>
          <p:grpSpPr bwMode="auto">
            <a:xfrm>
              <a:off x="2323" y="1824"/>
              <a:ext cx="336" cy="503"/>
              <a:chOff x="2365" y="1824"/>
              <a:chExt cx="336" cy="503"/>
            </a:xfrm>
          </p:grpSpPr>
          <p:sp>
            <p:nvSpPr>
              <p:cNvPr id="56333" name="AutoShape 16"/>
              <p:cNvSpPr>
                <a:spLocks noChangeArrowheads="1"/>
              </p:cNvSpPr>
              <p:nvPr/>
            </p:nvSpPr>
            <p:spPr bwMode="auto">
              <a:xfrm>
                <a:off x="2365" y="1859"/>
                <a:ext cx="336" cy="432"/>
              </a:xfrm>
              <a:prstGeom prst="bracketPair">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4" name="Text Box 18"/>
              <p:cNvSpPr txBox="1">
                <a:spLocks noChangeArrowheads="1"/>
              </p:cNvSpPr>
              <p:nvPr/>
            </p:nvSpPr>
            <p:spPr bwMode="auto">
              <a:xfrm>
                <a:off x="2421" y="182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a:t>
                </a:r>
                <a:endParaRPr lang="en-GB"/>
              </a:p>
            </p:txBody>
          </p:sp>
          <p:sp>
            <p:nvSpPr>
              <p:cNvPr id="56335" name="Text Box 19"/>
              <p:cNvSpPr txBox="1">
                <a:spLocks noChangeArrowheads="1"/>
              </p:cNvSpPr>
              <p:nvPr/>
            </p:nvSpPr>
            <p:spPr bwMode="auto">
              <a:xfrm>
                <a:off x="2368" y="2039"/>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a:t>
                </a:r>
                <a:endParaRPr lang="en-GB"/>
              </a:p>
            </p:txBody>
          </p:sp>
        </p:grpSp>
      </p:grpSp>
      <p:pic>
        <p:nvPicPr>
          <p:cNvPr id="56330" name="Picture 22"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6" grpId="0" autoUpdateAnimBg="0"/>
      <p:bldP spid="440333" grpId="0" autoUpdateAnimBg="0"/>
      <p:bldP spid="44033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Reflection symmetry</a:t>
            </a:r>
            <a:endParaRPr lang="en-GB" smtClean="0"/>
          </a:p>
        </p:txBody>
      </p:sp>
      <p:sp>
        <p:nvSpPr>
          <p:cNvPr id="29701" name="Text Box 5"/>
          <p:cNvSpPr txBox="1">
            <a:spLocks noChangeArrowheads="1"/>
          </p:cNvSpPr>
          <p:nvPr/>
        </p:nvSpPr>
        <p:spPr bwMode="auto">
          <a:xfrm>
            <a:off x="385763" y="1316038"/>
            <a:ext cx="8372475"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How many lines of symmetry do the following designs have?</a:t>
            </a:r>
            <a:endParaRPr lang="en-GB"/>
          </a:p>
        </p:txBody>
      </p:sp>
      <p:sp>
        <p:nvSpPr>
          <p:cNvPr id="534535" name="Text Box 7"/>
          <p:cNvSpPr txBox="1">
            <a:spLocks noChangeArrowheads="1"/>
          </p:cNvSpPr>
          <p:nvPr/>
        </p:nvSpPr>
        <p:spPr bwMode="auto">
          <a:xfrm>
            <a:off x="3754438" y="4983163"/>
            <a:ext cx="1800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five lines of symmetry</a:t>
            </a:r>
            <a:endParaRPr lang="en-GB"/>
          </a:p>
        </p:txBody>
      </p:sp>
      <p:sp>
        <p:nvSpPr>
          <p:cNvPr id="534536" name="Text Box 8"/>
          <p:cNvSpPr txBox="1">
            <a:spLocks noChangeArrowheads="1"/>
          </p:cNvSpPr>
          <p:nvPr/>
        </p:nvSpPr>
        <p:spPr bwMode="auto">
          <a:xfrm>
            <a:off x="6430963" y="4983163"/>
            <a:ext cx="20161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three lines of symmetry</a:t>
            </a:r>
            <a:endParaRPr lang="en-GB"/>
          </a:p>
        </p:txBody>
      </p:sp>
      <p:graphicFrame>
        <p:nvGraphicFramePr>
          <p:cNvPr id="29704" name="Object 10"/>
          <p:cNvGraphicFramePr>
            <a:graphicFrameLocks noChangeAspect="1"/>
          </p:cNvGraphicFramePr>
          <p:nvPr/>
        </p:nvGraphicFramePr>
        <p:xfrm>
          <a:off x="3440113" y="2439988"/>
          <a:ext cx="2428875" cy="2338387"/>
        </p:xfrm>
        <a:graphic>
          <a:graphicData uri="http://schemas.openxmlformats.org/presentationml/2006/ole">
            <mc:AlternateContent xmlns:mc="http://schemas.openxmlformats.org/markup-compatibility/2006">
              <mc:Choice xmlns:v="urn:schemas-microsoft-com:vml" Requires="v">
                <p:oleObj spid="_x0000_s29718" name="Image" r:id="rId6" imgW="3073016" imgH="2958730" progId="Photoshop.Image.7">
                  <p:embed/>
                </p:oleObj>
              </mc:Choice>
              <mc:Fallback>
                <p:oleObj name="Image" r:id="rId6" imgW="3073016" imgH="2958730" progId="Photoshop.Image.7">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0113" y="2439988"/>
                        <a:ext cx="2428875"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5" name="Object 12"/>
          <p:cNvGraphicFramePr>
            <a:graphicFrameLocks noChangeAspect="1"/>
          </p:cNvGraphicFramePr>
          <p:nvPr/>
        </p:nvGraphicFramePr>
        <p:xfrm>
          <a:off x="6372225" y="2530475"/>
          <a:ext cx="2173288" cy="2266950"/>
        </p:xfrm>
        <a:graphic>
          <a:graphicData uri="http://schemas.openxmlformats.org/presentationml/2006/ole">
            <mc:AlternateContent xmlns:mc="http://schemas.openxmlformats.org/markup-compatibility/2006">
              <mc:Choice xmlns:v="urn:schemas-microsoft-com:vml" Requires="v">
                <p:oleObj spid="_x0000_s29719" name="Image" r:id="rId8" imgW="2933333" imgH="3060317" progId="Photoshop.Image.7">
                  <p:embed/>
                </p:oleObj>
              </mc:Choice>
              <mc:Fallback>
                <p:oleObj name="Image" r:id="rId8" imgW="2933333" imgH="3060317" progId="Photoshop.Image.7">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2225" y="2530475"/>
                        <a:ext cx="2173288"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4541" name="Line 13"/>
          <p:cNvSpPr>
            <a:spLocks noChangeShapeType="1"/>
          </p:cNvSpPr>
          <p:nvPr/>
        </p:nvSpPr>
        <p:spPr bwMode="auto">
          <a:xfrm>
            <a:off x="4660900" y="2486025"/>
            <a:ext cx="0" cy="2376488"/>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42" name="Line 14"/>
          <p:cNvSpPr>
            <a:spLocks noChangeShapeType="1"/>
          </p:cNvSpPr>
          <p:nvPr/>
        </p:nvSpPr>
        <p:spPr bwMode="auto">
          <a:xfrm rot="-8640000">
            <a:off x="4660900" y="2486025"/>
            <a:ext cx="0" cy="2376488"/>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43" name="Line 15"/>
          <p:cNvSpPr>
            <a:spLocks noChangeShapeType="1"/>
          </p:cNvSpPr>
          <p:nvPr/>
        </p:nvSpPr>
        <p:spPr bwMode="auto">
          <a:xfrm rot="-4320000">
            <a:off x="4660107" y="2486819"/>
            <a:ext cx="0" cy="2376487"/>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44" name="Line 16"/>
          <p:cNvSpPr>
            <a:spLocks noChangeShapeType="1"/>
          </p:cNvSpPr>
          <p:nvPr/>
        </p:nvSpPr>
        <p:spPr bwMode="auto">
          <a:xfrm rot="8640000">
            <a:off x="4660900" y="2486025"/>
            <a:ext cx="0" cy="2376488"/>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45" name="Line 17"/>
          <p:cNvSpPr>
            <a:spLocks noChangeShapeType="1"/>
          </p:cNvSpPr>
          <p:nvPr/>
        </p:nvSpPr>
        <p:spPr bwMode="auto">
          <a:xfrm rot="4320000">
            <a:off x="4660107" y="2486819"/>
            <a:ext cx="0" cy="2376487"/>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46" name="Line 18"/>
          <p:cNvSpPr>
            <a:spLocks noChangeShapeType="1"/>
          </p:cNvSpPr>
          <p:nvPr/>
        </p:nvSpPr>
        <p:spPr bwMode="auto">
          <a:xfrm rot="5400000">
            <a:off x="7431882" y="2475706"/>
            <a:ext cx="0" cy="2376487"/>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47" name="Line 19"/>
          <p:cNvSpPr>
            <a:spLocks noChangeShapeType="1"/>
          </p:cNvSpPr>
          <p:nvPr/>
        </p:nvSpPr>
        <p:spPr bwMode="auto">
          <a:xfrm rot="9000000">
            <a:off x="7432675" y="2474913"/>
            <a:ext cx="0" cy="2376487"/>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48" name="Line 20"/>
          <p:cNvSpPr>
            <a:spLocks noChangeShapeType="1"/>
          </p:cNvSpPr>
          <p:nvPr/>
        </p:nvSpPr>
        <p:spPr bwMode="auto">
          <a:xfrm rot="1800000">
            <a:off x="7432675" y="2474913"/>
            <a:ext cx="0" cy="2376487"/>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9714" name="Object 57"/>
          <p:cNvGraphicFramePr>
            <a:graphicFrameLocks noChangeAspect="1"/>
          </p:cNvGraphicFramePr>
          <p:nvPr/>
        </p:nvGraphicFramePr>
        <p:xfrm>
          <a:off x="323850" y="2406650"/>
          <a:ext cx="3095625" cy="2751138"/>
        </p:xfrm>
        <a:graphic>
          <a:graphicData uri="http://schemas.openxmlformats.org/presentationml/2006/ole">
            <mc:AlternateContent xmlns:mc="http://schemas.openxmlformats.org/markup-compatibility/2006">
              <mc:Choice xmlns:v="urn:schemas-microsoft-com:vml" Requires="v">
                <p:oleObj spid="_x0000_s29720" name="Image" r:id="rId10" imgW="3758730" imgH="3339683" progId="Photoshop.Image.7">
                  <p:embed/>
                </p:oleObj>
              </mc:Choice>
              <mc:Fallback>
                <p:oleObj name="Image" r:id="rId10" imgW="3758730" imgH="3339683" progId="Photoshop.Image.7">
                  <p:embed/>
                  <p:pic>
                    <p:nvPicPr>
                      <p:cNvPr id="0" name="Object 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2406650"/>
                        <a:ext cx="3095625" cy="27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4586" name="Line 58"/>
          <p:cNvSpPr>
            <a:spLocks noChangeShapeType="1"/>
          </p:cNvSpPr>
          <p:nvPr/>
        </p:nvSpPr>
        <p:spPr bwMode="auto">
          <a:xfrm rot="1800000">
            <a:off x="1881188" y="2632075"/>
            <a:ext cx="0" cy="2232025"/>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34" name="Text Box 6"/>
          <p:cNvSpPr txBox="1">
            <a:spLocks noChangeArrowheads="1"/>
          </p:cNvSpPr>
          <p:nvPr/>
        </p:nvSpPr>
        <p:spPr bwMode="auto">
          <a:xfrm>
            <a:off x="881063" y="4959350"/>
            <a:ext cx="1676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one line of symmetry</a:t>
            </a:r>
            <a:endParaRPr lang="en-GB"/>
          </a:p>
        </p:txBody>
      </p:sp>
      <p:pic>
        <p:nvPicPr>
          <p:cNvPr id="29717" name="Picture 59" descr="level_foundation-high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4586"/>
                                        </p:tgtEl>
                                        <p:attrNameLst>
                                          <p:attrName>style.visibility</p:attrName>
                                        </p:attrNameLst>
                                      </p:cBhvr>
                                      <p:to>
                                        <p:strVal val="visible"/>
                                      </p:to>
                                    </p:set>
                                    <p:animEffect transition="in" filter="wipe(up)">
                                      <p:cBhvr>
                                        <p:cTn id="7" dur="500"/>
                                        <p:tgtEl>
                                          <p:spTgt spid="534586"/>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5345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34541"/>
                                        </p:tgtEl>
                                        <p:attrNameLst>
                                          <p:attrName>style.visibility</p:attrName>
                                        </p:attrNameLst>
                                      </p:cBhvr>
                                      <p:to>
                                        <p:strVal val="visible"/>
                                      </p:to>
                                    </p:set>
                                    <p:animEffect transition="in" filter="wipe(up)">
                                      <p:cBhvr>
                                        <p:cTn id="15" dur="500"/>
                                        <p:tgtEl>
                                          <p:spTgt spid="534541"/>
                                        </p:tgtEl>
                                      </p:cBhvr>
                                    </p:animEffect>
                                  </p:childTnLst>
                                </p:cTn>
                              </p:par>
                            </p:childTnLst>
                          </p:cTn>
                        </p:par>
                        <p:par>
                          <p:cTn id="16" fill="hold" nodeType="afterGroup">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534545"/>
                                        </p:tgtEl>
                                        <p:attrNameLst>
                                          <p:attrName>style.visibility</p:attrName>
                                        </p:attrNameLst>
                                      </p:cBhvr>
                                      <p:to>
                                        <p:strVal val="visible"/>
                                      </p:to>
                                    </p:set>
                                    <p:animEffect transition="in" filter="wipe(up)">
                                      <p:cBhvr>
                                        <p:cTn id="19" dur="500"/>
                                        <p:tgtEl>
                                          <p:spTgt spid="534545"/>
                                        </p:tgtEl>
                                      </p:cBhvr>
                                    </p:animEffect>
                                  </p:childTnLst>
                                </p:cTn>
                              </p:par>
                            </p:childTnLst>
                          </p:cTn>
                        </p:par>
                        <p:par>
                          <p:cTn id="20" fill="hold" nodeType="afterGroup">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534544"/>
                                        </p:tgtEl>
                                        <p:attrNameLst>
                                          <p:attrName>style.visibility</p:attrName>
                                        </p:attrNameLst>
                                      </p:cBhvr>
                                      <p:to>
                                        <p:strVal val="visible"/>
                                      </p:to>
                                    </p:set>
                                    <p:animEffect transition="in" filter="wipe(up)">
                                      <p:cBhvr>
                                        <p:cTn id="23" dur="500"/>
                                        <p:tgtEl>
                                          <p:spTgt spid="534544"/>
                                        </p:tgtEl>
                                      </p:cBhvr>
                                    </p:animEffect>
                                  </p:childTnLst>
                                </p:cTn>
                              </p:par>
                            </p:childTnLst>
                          </p:cTn>
                        </p:par>
                        <p:par>
                          <p:cTn id="24" fill="hold" nodeType="afterGroup">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34542"/>
                                        </p:tgtEl>
                                        <p:attrNameLst>
                                          <p:attrName>style.visibility</p:attrName>
                                        </p:attrNameLst>
                                      </p:cBhvr>
                                      <p:to>
                                        <p:strVal val="visible"/>
                                      </p:to>
                                    </p:set>
                                    <p:animEffect transition="in" filter="wipe(up)">
                                      <p:cBhvr>
                                        <p:cTn id="27" dur="500"/>
                                        <p:tgtEl>
                                          <p:spTgt spid="534542"/>
                                        </p:tgtEl>
                                      </p:cBhvr>
                                    </p:animEffect>
                                  </p:childTnLst>
                                </p:cTn>
                              </p:par>
                            </p:childTnLst>
                          </p:cTn>
                        </p:par>
                        <p:par>
                          <p:cTn id="28" fill="hold" nodeType="afterGroup">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534543"/>
                                        </p:tgtEl>
                                        <p:attrNameLst>
                                          <p:attrName>style.visibility</p:attrName>
                                        </p:attrNameLst>
                                      </p:cBhvr>
                                      <p:to>
                                        <p:strVal val="visible"/>
                                      </p:to>
                                    </p:set>
                                    <p:animEffect transition="in" filter="wipe(up)">
                                      <p:cBhvr>
                                        <p:cTn id="31" dur="500"/>
                                        <p:tgtEl>
                                          <p:spTgt spid="534543"/>
                                        </p:tgtEl>
                                      </p:cBhvr>
                                    </p:animEffect>
                                  </p:childTnLst>
                                </p:cTn>
                              </p:par>
                            </p:childTnLst>
                          </p:cTn>
                        </p:par>
                        <p:par>
                          <p:cTn id="32" fill="hold" nodeType="afterGroup">
                            <p:stCondLst>
                              <p:cond delay="2500"/>
                            </p:stCondLst>
                            <p:childTnLst>
                              <p:par>
                                <p:cTn id="33" presetID="1" presetClass="entr" presetSubtype="0" fill="hold" grpId="0" nodeType="afterEffect">
                                  <p:stCondLst>
                                    <p:cond delay="0"/>
                                  </p:stCondLst>
                                  <p:childTnLst>
                                    <p:set>
                                      <p:cBhvr>
                                        <p:cTn id="34" dur="1" fill="hold">
                                          <p:stCondLst>
                                            <p:cond delay="499"/>
                                          </p:stCondLst>
                                        </p:cTn>
                                        <p:tgtEl>
                                          <p:spTgt spid="53453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34547"/>
                                        </p:tgtEl>
                                        <p:attrNameLst>
                                          <p:attrName>style.visibility</p:attrName>
                                        </p:attrNameLst>
                                      </p:cBhvr>
                                      <p:to>
                                        <p:strVal val="visible"/>
                                      </p:to>
                                    </p:set>
                                    <p:animEffect transition="in" filter="wipe(up)">
                                      <p:cBhvr>
                                        <p:cTn id="39" dur="500"/>
                                        <p:tgtEl>
                                          <p:spTgt spid="534547"/>
                                        </p:tgtEl>
                                      </p:cBhvr>
                                    </p:animEffect>
                                  </p:childTnLst>
                                </p:cTn>
                              </p:par>
                            </p:childTnLst>
                          </p:cTn>
                        </p:par>
                        <p:par>
                          <p:cTn id="40" fill="hold" nodeType="afterGroup">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534548"/>
                                        </p:tgtEl>
                                        <p:attrNameLst>
                                          <p:attrName>style.visibility</p:attrName>
                                        </p:attrNameLst>
                                      </p:cBhvr>
                                      <p:to>
                                        <p:strVal val="visible"/>
                                      </p:to>
                                    </p:set>
                                    <p:animEffect transition="in" filter="wipe(up)">
                                      <p:cBhvr>
                                        <p:cTn id="43" dur="500"/>
                                        <p:tgtEl>
                                          <p:spTgt spid="534548"/>
                                        </p:tgtEl>
                                      </p:cBhvr>
                                    </p:animEffect>
                                  </p:childTnLst>
                                </p:cTn>
                              </p:par>
                            </p:childTnLst>
                          </p:cTn>
                        </p:par>
                        <p:par>
                          <p:cTn id="44" fill="hold" nodeType="afterGroup">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534546"/>
                                        </p:tgtEl>
                                        <p:attrNameLst>
                                          <p:attrName>style.visibility</p:attrName>
                                        </p:attrNameLst>
                                      </p:cBhvr>
                                      <p:to>
                                        <p:strVal val="visible"/>
                                      </p:to>
                                    </p:set>
                                    <p:animEffect transition="in" filter="wipe(left)">
                                      <p:cBhvr>
                                        <p:cTn id="47" dur="500"/>
                                        <p:tgtEl>
                                          <p:spTgt spid="534546"/>
                                        </p:tgtEl>
                                      </p:cBhvr>
                                    </p:animEffect>
                                  </p:childTnLst>
                                </p:cTn>
                              </p:par>
                            </p:childTnLst>
                          </p:cTn>
                        </p:par>
                        <p:par>
                          <p:cTn id="48" fill="hold" nodeType="afterGroup">
                            <p:stCondLst>
                              <p:cond delay="1500"/>
                            </p:stCondLst>
                            <p:childTnLst>
                              <p:par>
                                <p:cTn id="49" presetID="1" presetClass="entr" presetSubtype="0" fill="hold" grpId="0" nodeType="afterEffect">
                                  <p:stCondLst>
                                    <p:cond delay="0"/>
                                  </p:stCondLst>
                                  <p:childTnLst>
                                    <p:set>
                                      <p:cBhvr>
                                        <p:cTn id="50" dur="1" fill="hold">
                                          <p:stCondLst>
                                            <p:cond delay="499"/>
                                          </p:stCondLst>
                                        </p:cTn>
                                        <p:tgtEl>
                                          <p:spTgt spid="534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5" grpId="0" autoUpdateAnimBg="0"/>
      <p:bldP spid="534536" grpId="0" autoUpdateAnimBg="0"/>
      <p:bldP spid="534541" grpId="0" animBg="1"/>
      <p:bldP spid="534542" grpId="0" animBg="1"/>
      <p:bldP spid="534543" grpId="0" animBg="1"/>
      <p:bldP spid="534544" grpId="0" animBg="1"/>
      <p:bldP spid="534545" grpId="0" animBg="1"/>
      <p:bldP spid="534546" grpId="0" animBg="1"/>
      <p:bldP spid="534547" grpId="0" animBg="1"/>
      <p:bldP spid="534548" grpId="0" animBg="1"/>
      <p:bldP spid="534586" grpId="0" animBg="1"/>
      <p:bldP spid="53453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Describing translations</a:t>
            </a:r>
          </a:p>
        </p:txBody>
      </p:sp>
      <p:sp>
        <p:nvSpPr>
          <p:cNvPr id="57349" name="Text Box 5"/>
          <p:cNvSpPr txBox="1">
            <a:spLocks noChangeArrowheads="1"/>
          </p:cNvSpPr>
          <p:nvPr/>
        </p:nvSpPr>
        <p:spPr bwMode="auto">
          <a:xfrm>
            <a:off x="303213" y="1071563"/>
            <a:ext cx="8013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a shape is translated the image is </a:t>
            </a:r>
            <a:r>
              <a:rPr lang="en-US" b="1">
                <a:solidFill>
                  <a:srgbClr val="FF6600"/>
                </a:solidFill>
              </a:rPr>
              <a:t>congruent</a:t>
            </a:r>
            <a:r>
              <a:rPr lang="en-US"/>
              <a:t> to the original.</a:t>
            </a:r>
            <a:endParaRPr lang="en-GB"/>
          </a:p>
        </p:txBody>
      </p:sp>
      <p:sp>
        <p:nvSpPr>
          <p:cNvPr id="641030" name="Text Box 6"/>
          <p:cNvSpPr txBox="1">
            <a:spLocks noChangeArrowheads="1"/>
          </p:cNvSpPr>
          <p:nvPr/>
        </p:nvSpPr>
        <p:spPr bwMode="auto">
          <a:xfrm>
            <a:off x="303213" y="2030413"/>
            <a:ext cx="8013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orientations of the original shape and its image are the same.</a:t>
            </a:r>
            <a:endParaRPr lang="en-GB"/>
          </a:p>
        </p:txBody>
      </p:sp>
      <p:sp>
        <p:nvSpPr>
          <p:cNvPr id="641031" name="Text Box 7"/>
          <p:cNvSpPr txBox="1">
            <a:spLocks noChangeArrowheads="1"/>
          </p:cNvSpPr>
          <p:nvPr/>
        </p:nvSpPr>
        <p:spPr bwMode="auto">
          <a:xfrm>
            <a:off x="303213" y="2990850"/>
            <a:ext cx="8013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 </a:t>
            </a:r>
            <a:r>
              <a:rPr lang="en-US" b="1">
                <a:solidFill>
                  <a:srgbClr val="FF6600"/>
                </a:solidFill>
              </a:rPr>
              <a:t>inverse translation</a:t>
            </a:r>
            <a:r>
              <a:rPr lang="en-US"/>
              <a:t> maps the image that has been translated back onto the original object.</a:t>
            </a:r>
            <a:endParaRPr lang="en-GB"/>
          </a:p>
        </p:txBody>
      </p:sp>
      <p:sp>
        <p:nvSpPr>
          <p:cNvPr id="641032" name="Text Box 8"/>
          <p:cNvSpPr txBox="1">
            <a:spLocks noChangeArrowheads="1"/>
          </p:cNvSpPr>
          <p:nvPr/>
        </p:nvSpPr>
        <p:spPr bwMode="auto">
          <a:xfrm>
            <a:off x="303213" y="3951288"/>
            <a:ext cx="8424862"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the inverse of a translation 7 units to the left and 3 units down?</a:t>
            </a:r>
            <a:endParaRPr lang="en-GB"/>
          </a:p>
        </p:txBody>
      </p:sp>
      <p:sp>
        <p:nvSpPr>
          <p:cNvPr id="641033" name="Text Box 9"/>
          <p:cNvSpPr txBox="1">
            <a:spLocks noChangeArrowheads="1"/>
          </p:cNvSpPr>
          <p:nvPr/>
        </p:nvSpPr>
        <p:spPr bwMode="auto">
          <a:xfrm>
            <a:off x="303213" y="494030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inverse is an equal move in the opposite direction.</a:t>
            </a:r>
            <a:endParaRPr lang="en-GB"/>
          </a:p>
        </p:txBody>
      </p:sp>
      <p:sp>
        <p:nvSpPr>
          <p:cNvPr id="641034" name="Text Box 10"/>
          <p:cNvSpPr txBox="1">
            <a:spLocks noChangeArrowheads="1"/>
          </p:cNvSpPr>
          <p:nvPr/>
        </p:nvSpPr>
        <p:spPr bwMode="auto">
          <a:xfrm>
            <a:off x="303213" y="5535613"/>
            <a:ext cx="492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That is, 7 units right and 3 units up.</a:t>
            </a:r>
            <a:endParaRPr lang="en-GB"/>
          </a:p>
        </p:txBody>
      </p:sp>
      <p:pic>
        <p:nvPicPr>
          <p:cNvPr id="57355" name="Picture 11"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10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10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10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10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30" grpId="0" autoUpdateAnimBg="0"/>
      <p:bldP spid="641031" grpId="0" autoUpdateAnimBg="0"/>
      <p:bldP spid="641032" grpId="0" animBg="1" autoUpdateAnimBg="0"/>
      <p:bldP spid="641033" grpId="0" autoUpdateAnimBg="0"/>
      <p:bldP spid="64103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Inverse translations</a:t>
            </a:r>
            <a:endParaRPr lang="en-GB" smtClean="0"/>
          </a:p>
        </p:txBody>
      </p:sp>
      <p:grpSp>
        <p:nvGrpSpPr>
          <p:cNvPr id="58373" name="Group 47"/>
          <p:cNvGrpSpPr>
            <a:grpSpLocks/>
          </p:cNvGrpSpPr>
          <p:nvPr/>
        </p:nvGrpSpPr>
        <p:grpSpPr bwMode="auto">
          <a:xfrm>
            <a:off x="1447800" y="1143000"/>
            <a:ext cx="6248400" cy="914400"/>
            <a:chOff x="912" y="720"/>
            <a:chExt cx="3936" cy="576"/>
          </a:xfrm>
        </p:grpSpPr>
        <p:sp>
          <p:nvSpPr>
            <p:cNvPr id="58400" name="Rectangle 18"/>
            <p:cNvSpPr>
              <a:spLocks noChangeArrowheads="1"/>
            </p:cNvSpPr>
            <p:nvPr/>
          </p:nvSpPr>
          <p:spPr bwMode="auto">
            <a:xfrm>
              <a:off x="912" y="720"/>
              <a:ext cx="3936" cy="576"/>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1" name="Text Box 11"/>
            <p:cNvSpPr txBox="1">
              <a:spLocks noChangeArrowheads="1"/>
            </p:cNvSpPr>
            <p:nvPr/>
          </p:nvSpPr>
          <p:spPr bwMode="auto">
            <a:xfrm>
              <a:off x="960" y="865"/>
              <a:ext cx="3840" cy="288"/>
            </a:xfrm>
            <a:prstGeom prst="rect">
              <a:avLst/>
            </a:prstGeom>
            <a:noFill/>
            <a:ln>
              <a:noFill/>
            </a:ln>
            <a:effectLst/>
            <a:extLst>
              <a:ext uri="{909E8E84-426E-40DD-AFC4-6F175D3DCCD1}">
                <a14:hiddenFill xmlns:a14="http://schemas.microsoft.com/office/drawing/2010/main">
                  <a:solidFill>
                    <a:srgbClr val="AADFF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the inverse of the translation         ?</a:t>
              </a:r>
              <a:endParaRPr lang="en-GB"/>
            </a:p>
          </p:txBody>
        </p:sp>
        <p:grpSp>
          <p:nvGrpSpPr>
            <p:cNvPr id="58402" name="Group 16"/>
            <p:cNvGrpSpPr>
              <a:grpSpLocks/>
            </p:cNvGrpSpPr>
            <p:nvPr/>
          </p:nvGrpSpPr>
          <p:grpSpPr bwMode="auto">
            <a:xfrm>
              <a:off x="4176" y="757"/>
              <a:ext cx="336" cy="503"/>
              <a:chOff x="2712" y="2569"/>
              <a:chExt cx="336" cy="503"/>
            </a:xfrm>
          </p:grpSpPr>
          <p:sp>
            <p:nvSpPr>
              <p:cNvPr id="58403" name="AutoShape 13"/>
              <p:cNvSpPr>
                <a:spLocks noChangeArrowheads="1"/>
              </p:cNvSpPr>
              <p:nvPr/>
            </p:nvSpPr>
            <p:spPr bwMode="auto">
              <a:xfrm>
                <a:off x="2712" y="2604"/>
                <a:ext cx="336" cy="432"/>
              </a:xfrm>
              <a:prstGeom prst="bracketPair">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4" name="Text Box 14"/>
              <p:cNvSpPr txBox="1">
                <a:spLocks noChangeArrowheads="1"/>
              </p:cNvSpPr>
              <p:nvPr/>
            </p:nvSpPr>
            <p:spPr bwMode="auto">
              <a:xfrm>
                <a:off x="2715" y="2569"/>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a:t>
                </a:r>
                <a:endParaRPr lang="en-GB"/>
              </a:p>
            </p:txBody>
          </p:sp>
          <p:sp>
            <p:nvSpPr>
              <p:cNvPr id="58405" name="Text Box 15"/>
              <p:cNvSpPr txBox="1">
                <a:spLocks noChangeArrowheads="1"/>
              </p:cNvSpPr>
              <p:nvPr/>
            </p:nvSpPr>
            <p:spPr bwMode="auto">
              <a:xfrm>
                <a:off x="2769" y="278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a:t>
                </a:r>
                <a:endParaRPr lang="en-GB"/>
              </a:p>
            </p:txBody>
          </p:sp>
        </p:grpSp>
      </p:grpSp>
      <p:grpSp>
        <p:nvGrpSpPr>
          <p:cNvPr id="438313" name="Group 41"/>
          <p:cNvGrpSpPr>
            <a:grpSpLocks/>
          </p:cNvGrpSpPr>
          <p:nvPr/>
        </p:nvGrpSpPr>
        <p:grpSpPr bwMode="auto">
          <a:xfrm>
            <a:off x="1600200" y="5246688"/>
            <a:ext cx="5943600" cy="990600"/>
            <a:chOff x="1008" y="3120"/>
            <a:chExt cx="3744" cy="624"/>
          </a:xfrm>
        </p:grpSpPr>
        <p:sp>
          <p:nvSpPr>
            <p:cNvPr id="58389" name="Rectangle 40"/>
            <p:cNvSpPr>
              <a:spLocks noChangeArrowheads="1"/>
            </p:cNvSpPr>
            <p:nvPr/>
          </p:nvSpPr>
          <p:spPr bwMode="auto">
            <a:xfrm>
              <a:off x="1008" y="3120"/>
              <a:ext cx="3744" cy="624"/>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wrap="none" anchor="ctr"/>
            <a:lstStyle/>
            <a:p>
              <a:endParaRPr lang="en-US"/>
            </a:p>
          </p:txBody>
        </p:sp>
        <p:grpSp>
          <p:nvGrpSpPr>
            <p:cNvPr id="58390" name="Group 39"/>
            <p:cNvGrpSpPr>
              <a:grpSpLocks/>
            </p:cNvGrpSpPr>
            <p:nvPr/>
          </p:nvGrpSpPr>
          <p:grpSpPr bwMode="auto">
            <a:xfrm>
              <a:off x="1056" y="3181"/>
              <a:ext cx="3648" cy="503"/>
              <a:chOff x="336" y="2400"/>
              <a:chExt cx="3648" cy="503"/>
            </a:xfrm>
          </p:grpSpPr>
          <p:sp>
            <p:nvSpPr>
              <p:cNvPr id="58391" name="Text Box 23"/>
              <p:cNvSpPr txBox="1">
                <a:spLocks noChangeArrowheads="1"/>
              </p:cNvSpPr>
              <p:nvPr/>
            </p:nvSpPr>
            <p:spPr bwMode="auto">
              <a:xfrm>
                <a:off x="336" y="2508"/>
                <a:ext cx="3648" cy="288"/>
              </a:xfrm>
              <a:prstGeom prst="rect">
                <a:avLst/>
              </a:prstGeom>
              <a:noFill/>
              <a:ln>
                <a:noFill/>
              </a:ln>
              <a:effectLst/>
              <a:extLst>
                <a:ext uri="{909E8E84-426E-40DD-AFC4-6F175D3DCCD1}">
                  <a14:hiddenFill xmlns:a14="http://schemas.microsoft.com/office/drawing/2010/main">
                    <a:solidFill>
                      <a:srgbClr val="AADFF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inverse of the translation         is          </a:t>
                </a:r>
                <a:endParaRPr lang="en-GB"/>
              </a:p>
            </p:txBody>
          </p:sp>
          <p:grpSp>
            <p:nvGrpSpPr>
              <p:cNvPr id="58392" name="Group 37"/>
              <p:cNvGrpSpPr>
                <a:grpSpLocks/>
              </p:cNvGrpSpPr>
              <p:nvPr/>
            </p:nvGrpSpPr>
            <p:grpSpPr bwMode="auto">
              <a:xfrm>
                <a:off x="2976" y="2400"/>
                <a:ext cx="288" cy="503"/>
                <a:chOff x="2928" y="2401"/>
                <a:chExt cx="288" cy="503"/>
              </a:xfrm>
            </p:grpSpPr>
            <p:sp>
              <p:nvSpPr>
                <p:cNvPr id="58397" name="AutoShape 25"/>
                <p:cNvSpPr>
                  <a:spLocks noChangeArrowheads="1"/>
                </p:cNvSpPr>
                <p:nvPr/>
              </p:nvSpPr>
              <p:spPr bwMode="auto">
                <a:xfrm>
                  <a:off x="2928" y="2435"/>
                  <a:ext cx="288" cy="432"/>
                </a:xfrm>
                <a:prstGeom prst="bracketPair">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8" name="Text Box 26"/>
                <p:cNvSpPr txBox="1">
                  <a:spLocks noChangeArrowheads="1"/>
                </p:cNvSpPr>
                <p:nvPr/>
              </p:nvSpPr>
              <p:spPr bwMode="auto">
                <a:xfrm>
                  <a:off x="2966" y="2401"/>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a</a:t>
                  </a:r>
                  <a:endParaRPr lang="en-GB" i="1">
                    <a:latin typeface="Times New Roman" pitchFamily="18" charset="0"/>
                  </a:endParaRPr>
                </a:p>
              </p:txBody>
            </p:sp>
            <p:sp>
              <p:nvSpPr>
                <p:cNvPr id="58399" name="Text Box 27"/>
                <p:cNvSpPr txBox="1">
                  <a:spLocks noChangeArrowheads="1"/>
                </p:cNvSpPr>
                <p:nvPr/>
              </p:nvSpPr>
              <p:spPr bwMode="auto">
                <a:xfrm>
                  <a:off x="2966" y="261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b</a:t>
                  </a:r>
                  <a:endParaRPr lang="en-GB" i="1">
                    <a:latin typeface="Times New Roman" pitchFamily="18" charset="0"/>
                  </a:endParaRPr>
                </a:p>
              </p:txBody>
            </p:sp>
          </p:grpSp>
          <p:grpSp>
            <p:nvGrpSpPr>
              <p:cNvPr id="58393" name="Group 38"/>
              <p:cNvGrpSpPr>
                <a:grpSpLocks/>
              </p:cNvGrpSpPr>
              <p:nvPr/>
            </p:nvGrpSpPr>
            <p:grpSpPr bwMode="auto">
              <a:xfrm>
                <a:off x="3552" y="2400"/>
                <a:ext cx="336" cy="503"/>
                <a:chOff x="3572" y="2412"/>
                <a:chExt cx="336" cy="503"/>
              </a:xfrm>
            </p:grpSpPr>
            <p:sp>
              <p:nvSpPr>
                <p:cNvPr id="58394" name="AutoShape 29"/>
                <p:cNvSpPr>
                  <a:spLocks noChangeArrowheads="1"/>
                </p:cNvSpPr>
                <p:nvPr/>
              </p:nvSpPr>
              <p:spPr bwMode="auto">
                <a:xfrm>
                  <a:off x="3572" y="2446"/>
                  <a:ext cx="336" cy="432"/>
                </a:xfrm>
                <a:prstGeom prst="bracketPair">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5" name="Text Box 30"/>
                <p:cNvSpPr txBox="1">
                  <a:spLocks noChangeArrowheads="1"/>
                </p:cNvSpPr>
                <p:nvPr/>
              </p:nvSpPr>
              <p:spPr bwMode="auto">
                <a:xfrm>
                  <a:off x="3581" y="2412"/>
                  <a:ext cx="3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r>
                    <a:rPr lang="en-US" i="1">
                      <a:latin typeface="Times New Roman" pitchFamily="18" charset="0"/>
                    </a:rPr>
                    <a:t>a</a:t>
                  </a:r>
                  <a:endParaRPr lang="en-GB" i="1">
                    <a:latin typeface="Times New Roman" pitchFamily="18" charset="0"/>
                  </a:endParaRPr>
                </a:p>
              </p:txBody>
            </p:sp>
            <p:sp>
              <p:nvSpPr>
                <p:cNvPr id="58396" name="Text Box 31"/>
                <p:cNvSpPr txBox="1">
                  <a:spLocks noChangeArrowheads="1"/>
                </p:cNvSpPr>
                <p:nvPr/>
              </p:nvSpPr>
              <p:spPr bwMode="auto">
                <a:xfrm>
                  <a:off x="3580" y="2627"/>
                  <a:ext cx="3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r>
                    <a:rPr lang="en-US" i="1">
                      <a:latin typeface="Times New Roman" pitchFamily="18" charset="0"/>
                    </a:rPr>
                    <a:t>b</a:t>
                  </a:r>
                  <a:endParaRPr lang="en-GB" i="1">
                    <a:latin typeface="Times New Roman" pitchFamily="18" charset="0"/>
                  </a:endParaRPr>
                </a:p>
              </p:txBody>
            </p:sp>
          </p:grpSp>
        </p:grpSp>
      </p:grpSp>
      <p:sp>
        <p:nvSpPr>
          <p:cNvPr id="438306" name="Text Box 34"/>
          <p:cNvSpPr txBox="1">
            <a:spLocks noChangeArrowheads="1"/>
          </p:cNvSpPr>
          <p:nvPr/>
        </p:nvSpPr>
        <p:spPr bwMode="auto">
          <a:xfrm>
            <a:off x="457200" y="2157413"/>
            <a:ext cx="815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vector translates the object 3 units to the left and 4 units up.</a:t>
            </a:r>
            <a:endParaRPr lang="en-GB"/>
          </a:p>
        </p:txBody>
      </p:sp>
      <p:sp>
        <p:nvSpPr>
          <p:cNvPr id="438307" name="Text Box 35"/>
          <p:cNvSpPr txBox="1">
            <a:spLocks noChangeArrowheads="1"/>
          </p:cNvSpPr>
          <p:nvPr/>
        </p:nvSpPr>
        <p:spPr bwMode="auto">
          <a:xfrm>
            <a:off x="457200" y="3008313"/>
            <a:ext cx="838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inverse of this translation is a movement 3 units to the right and 4 units down.</a:t>
            </a:r>
            <a:endParaRPr lang="en-GB"/>
          </a:p>
        </p:txBody>
      </p:sp>
      <p:sp>
        <p:nvSpPr>
          <p:cNvPr id="438308" name="Text Box 36"/>
          <p:cNvSpPr txBox="1">
            <a:spLocks noChangeArrowheads="1"/>
          </p:cNvSpPr>
          <p:nvPr/>
        </p:nvSpPr>
        <p:spPr bwMode="auto">
          <a:xfrm>
            <a:off x="457200" y="4686300"/>
            <a:ext cx="162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In general,</a:t>
            </a:r>
            <a:endParaRPr lang="en-GB"/>
          </a:p>
        </p:txBody>
      </p:sp>
      <p:grpSp>
        <p:nvGrpSpPr>
          <p:cNvPr id="438326" name="Group 54"/>
          <p:cNvGrpSpPr>
            <a:grpSpLocks/>
          </p:cNvGrpSpPr>
          <p:nvPr/>
        </p:nvGrpSpPr>
        <p:grpSpPr bwMode="auto">
          <a:xfrm>
            <a:off x="2562225" y="3859213"/>
            <a:ext cx="4019550" cy="798512"/>
            <a:chOff x="1701" y="2386"/>
            <a:chExt cx="2532" cy="503"/>
          </a:xfrm>
        </p:grpSpPr>
        <p:sp>
          <p:nvSpPr>
            <p:cNvPr id="58380" name="Rectangle 42"/>
            <p:cNvSpPr>
              <a:spLocks noChangeArrowheads="1"/>
            </p:cNvSpPr>
            <p:nvPr/>
          </p:nvSpPr>
          <p:spPr bwMode="auto">
            <a:xfrm>
              <a:off x="1701" y="2493"/>
              <a:ext cx="25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t>The inverse of          is         .</a:t>
              </a:r>
              <a:endParaRPr lang="en-GB"/>
            </a:p>
          </p:txBody>
        </p:sp>
        <p:grpSp>
          <p:nvGrpSpPr>
            <p:cNvPr id="58381" name="Group 43"/>
            <p:cNvGrpSpPr>
              <a:grpSpLocks/>
            </p:cNvGrpSpPr>
            <p:nvPr/>
          </p:nvGrpSpPr>
          <p:grpSpPr bwMode="auto">
            <a:xfrm>
              <a:off x="3088" y="2386"/>
              <a:ext cx="336" cy="503"/>
              <a:chOff x="2712" y="2569"/>
              <a:chExt cx="336" cy="503"/>
            </a:xfrm>
          </p:grpSpPr>
          <p:sp>
            <p:nvSpPr>
              <p:cNvPr id="58386" name="AutoShape 44"/>
              <p:cNvSpPr>
                <a:spLocks noChangeArrowheads="1"/>
              </p:cNvSpPr>
              <p:nvPr/>
            </p:nvSpPr>
            <p:spPr bwMode="auto">
              <a:xfrm>
                <a:off x="2712" y="2604"/>
                <a:ext cx="336" cy="432"/>
              </a:xfrm>
              <a:prstGeom prst="bracketPair">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7" name="Text Box 45"/>
              <p:cNvSpPr txBox="1">
                <a:spLocks noChangeArrowheads="1"/>
              </p:cNvSpPr>
              <p:nvPr/>
            </p:nvSpPr>
            <p:spPr bwMode="auto">
              <a:xfrm>
                <a:off x="2715" y="2569"/>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a:t>
                </a:r>
                <a:endParaRPr lang="en-GB"/>
              </a:p>
            </p:txBody>
          </p:sp>
          <p:sp>
            <p:nvSpPr>
              <p:cNvPr id="58388" name="Text Box 46"/>
              <p:cNvSpPr txBox="1">
                <a:spLocks noChangeArrowheads="1"/>
              </p:cNvSpPr>
              <p:nvPr/>
            </p:nvSpPr>
            <p:spPr bwMode="auto">
              <a:xfrm>
                <a:off x="2769" y="278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a:t>
                </a:r>
                <a:endParaRPr lang="en-GB"/>
              </a:p>
            </p:txBody>
          </p:sp>
        </p:grpSp>
        <p:grpSp>
          <p:nvGrpSpPr>
            <p:cNvPr id="58382" name="Group 52"/>
            <p:cNvGrpSpPr>
              <a:grpSpLocks/>
            </p:cNvGrpSpPr>
            <p:nvPr/>
          </p:nvGrpSpPr>
          <p:grpSpPr bwMode="auto">
            <a:xfrm>
              <a:off x="3723" y="2386"/>
              <a:ext cx="336" cy="503"/>
              <a:chOff x="3721" y="2387"/>
              <a:chExt cx="336" cy="503"/>
            </a:xfrm>
          </p:grpSpPr>
          <p:sp>
            <p:nvSpPr>
              <p:cNvPr id="58383" name="AutoShape 49"/>
              <p:cNvSpPr>
                <a:spLocks noChangeArrowheads="1"/>
              </p:cNvSpPr>
              <p:nvPr/>
            </p:nvSpPr>
            <p:spPr bwMode="auto">
              <a:xfrm>
                <a:off x="3721" y="2422"/>
                <a:ext cx="336" cy="432"/>
              </a:xfrm>
              <a:prstGeom prst="bracketPair">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4" name="Text Box 50"/>
              <p:cNvSpPr txBox="1">
                <a:spLocks noChangeArrowheads="1"/>
              </p:cNvSpPr>
              <p:nvPr/>
            </p:nvSpPr>
            <p:spPr bwMode="auto">
              <a:xfrm>
                <a:off x="3778" y="238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a:t>
                </a:r>
                <a:endParaRPr lang="en-GB"/>
              </a:p>
            </p:txBody>
          </p:sp>
          <p:sp>
            <p:nvSpPr>
              <p:cNvPr id="58385" name="Text Box 51"/>
              <p:cNvSpPr txBox="1">
                <a:spLocks noChangeArrowheads="1"/>
              </p:cNvSpPr>
              <p:nvPr/>
            </p:nvSpPr>
            <p:spPr bwMode="auto">
              <a:xfrm>
                <a:off x="3725" y="2602"/>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–4</a:t>
                </a:r>
                <a:endParaRPr lang="en-GB"/>
              </a:p>
            </p:txBody>
          </p:sp>
        </p:grpSp>
      </p:grpSp>
      <p:pic>
        <p:nvPicPr>
          <p:cNvPr id="58379" name="Picture 55"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83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83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83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83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8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306" grpId="0"/>
      <p:bldP spid="438307" grpId="0"/>
      <p:bldP spid="438308"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3" name="Picture 2"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8" descr="right_button">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9"/>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Translations on a coordinate grid</a:t>
            </a:r>
          </a:p>
        </p:txBody>
      </p:sp>
      <p:grpSp>
        <p:nvGrpSpPr>
          <p:cNvPr id="10246" name="Group 332"/>
          <p:cNvGrpSpPr>
            <a:grpSpLocks/>
          </p:cNvGrpSpPr>
          <p:nvPr/>
        </p:nvGrpSpPr>
        <p:grpSpPr bwMode="auto">
          <a:xfrm>
            <a:off x="7304088" y="115888"/>
            <a:ext cx="576262" cy="576262"/>
            <a:chOff x="4601" y="73"/>
            <a:chExt cx="363" cy="363"/>
          </a:xfrm>
        </p:grpSpPr>
        <p:pic>
          <p:nvPicPr>
            <p:cNvPr id="10248" name="Picture 333"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Oval 334"/>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250" name="Oval 335"/>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10247" name="Picture 338" descr="level_foundation-hig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242" r:id="rId2" imgW="9142857" imgH="5187731"/>
        </mc:Choice>
        <mc:Fallback>
          <p:control r:id="rId2" imgW="9142857" imgH="5187731">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0" y="906463"/>
                  <a:ext cx="9142413" cy="518795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36"/>
          <p:cNvSpPr>
            <a:spLocks noChangeArrowheads="1"/>
          </p:cNvSpPr>
          <p:nvPr/>
        </p:nvSpPr>
        <p:spPr bwMode="auto">
          <a:xfrm>
            <a:off x="250825" y="26828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59395" name="Rectangle 37"/>
          <p:cNvSpPr>
            <a:spLocks noChangeArrowheads="1"/>
          </p:cNvSpPr>
          <p:nvPr/>
        </p:nvSpPr>
        <p:spPr bwMode="auto">
          <a:xfrm>
            <a:off x="250825" y="33940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59396" name="Rectangle 38"/>
          <p:cNvSpPr>
            <a:spLocks noChangeArrowheads="1"/>
          </p:cNvSpPr>
          <p:nvPr/>
        </p:nvSpPr>
        <p:spPr bwMode="auto">
          <a:xfrm>
            <a:off x="250825" y="48164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59397" name="Rectangle 39"/>
          <p:cNvSpPr>
            <a:spLocks noChangeArrowheads="1"/>
          </p:cNvSpPr>
          <p:nvPr/>
        </p:nvSpPr>
        <p:spPr bwMode="auto">
          <a:xfrm>
            <a:off x="250825" y="19716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59398" name="Rectangle 40"/>
          <p:cNvSpPr>
            <a:spLocks noChangeArrowheads="1"/>
          </p:cNvSpPr>
          <p:nvPr/>
        </p:nvSpPr>
        <p:spPr bwMode="auto">
          <a:xfrm>
            <a:off x="250825" y="41052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59399" name="Rectangle 41"/>
          <p:cNvSpPr>
            <a:spLocks noChangeArrowheads="1"/>
          </p:cNvSpPr>
          <p:nvPr/>
        </p:nvSpPr>
        <p:spPr bwMode="auto">
          <a:xfrm>
            <a:off x="250825" y="5529263"/>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59400" name="AutoShape 2"/>
          <p:cNvSpPr>
            <a:spLocks noGrp="1" noChangeArrowheads="1"/>
          </p:cNvSpPr>
          <p:nvPr>
            <p:ph type="subTitle" idx="1"/>
          </p:nvPr>
        </p:nvSpPr>
        <p:spPr bwMode="auto">
          <a:xfrm>
            <a:off x="685800" y="4783138"/>
            <a:ext cx="2949575" cy="525462"/>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S6.5 Enlargement</a:t>
            </a:r>
          </a:p>
        </p:txBody>
      </p:sp>
      <p:pic>
        <p:nvPicPr>
          <p:cNvPr id="59401"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Rectangle 5"/>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59404" name="AutoShape 16"/>
          <p:cNvSpPr>
            <a:spLocks noChangeArrowheads="1"/>
          </p:cNvSpPr>
          <p:nvPr/>
        </p:nvSpPr>
        <p:spPr bwMode="auto">
          <a:xfrm>
            <a:off x="304800" y="1033463"/>
            <a:ext cx="40513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S6 Transformations</a:t>
            </a:r>
            <a:endParaRPr lang="en-GB" sz="3000">
              <a:solidFill>
                <a:schemeClr val="bg1"/>
              </a:solidFill>
            </a:endParaRPr>
          </a:p>
        </p:txBody>
      </p:sp>
      <p:sp>
        <p:nvSpPr>
          <p:cNvPr id="59405" name="AutoShape 18"/>
          <p:cNvSpPr>
            <a:spLocks noChangeArrowheads="1"/>
          </p:cNvSpPr>
          <p:nvPr/>
        </p:nvSpPr>
        <p:spPr bwMode="auto">
          <a:xfrm>
            <a:off x="685800" y="4071938"/>
            <a:ext cx="273367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S6.4 Translation</a:t>
            </a:r>
          </a:p>
        </p:txBody>
      </p:sp>
      <p:sp>
        <p:nvSpPr>
          <p:cNvPr id="59406" name="AutoShape 19"/>
          <p:cNvSpPr>
            <a:spLocks noChangeArrowheads="1"/>
          </p:cNvSpPr>
          <p:nvPr/>
        </p:nvSpPr>
        <p:spPr bwMode="auto">
          <a:xfrm>
            <a:off x="685800" y="3360738"/>
            <a:ext cx="230187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S6.3 </a:t>
            </a:r>
            <a:r>
              <a:rPr lang="en-US" b="1">
                <a:solidFill>
                  <a:srgbClr val="33CC33"/>
                </a:solidFill>
              </a:rPr>
              <a:t>Rotation</a:t>
            </a:r>
            <a:endParaRPr lang="en-GB" sz="3200">
              <a:solidFill>
                <a:srgbClr val="33CC33"/>
              </a:solidFill>
            </a:endParaRPr>
          </a:p>
        </p:txBody>
      </p:sp>
      <p:sp>
        <p:nvSpPr>
          <p:cNvPr id="59407" name="AutoShape 20"/>
          <p:cNvSpPr>
            <a:spLocks noChangeArrowheads="1"/>
          </p:cNvSpPr>
          <p:nvPr/>
        </p:nvSpPr>
        <p:spPr bwMode="auto">
          <a:xfrm>
            <a:off x="685800" y="2649538"/>
            <a:ext cx="25908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S6.2 </a:t>
            </a:r>
            <a:r>
              <a:rPr lang="en-US" b="1">
                <a:solidFill>
                  <a:srgbClr val="33CC33"/>
                </a:solidFill>
              </a:rPr>
              <a:t>Reflection</a:t>
            </a:r>
            <a:endParaRPr lang="en-GB" b="1">
              <a:solidFill>
                <a:srgbClr val="33CC33"/>
              </a:solidFill>
            </a:endParaRPr>
          </a:p>
        </p:txBody>
      </p:sp>
      <p:sp>
        <p:nvSpPr>
          <p:cNvPr id="59408" name="AutoShape 28"/>
          <p:cNvSpPr>
            <a:spLocks noChangeArrowheads="1"/>
          </p:cNvSpPr>
          <p:nvPr/>
        </p:nvSpPr>
        <p:spPr bwMode="auto">
          <a:xfrm>
            <a:off x="685800" y="5494338"/>
            <a:ext cx="5110163" cy="525462"/>
          </a:xfrm>
          <a:prstGeom prst="roundRect">
            <a:avLst>
              <a:gd name="adj" fmla="val 43579"/>
            </a:avLst>
          </a:prstGeom>
          <a:noFill/>
          <a:ln w="38100">
            <a:solidFill>
              <a:srgbClr val="9900CC"/>
            </a:solidFill>
            <a:round/>
            <a:headEnd/>
            <a:tailEnd/>
          </a:ln>
          <a:effectLst/>
          <a:extLst>
            <a:ext uri="{909E8E84-426E-40DD-AFC4-6F175D3DCCD1}">
              <a14:hiddenFill xmlns:a14="http://schemas.microsoft.com/office/drawing/2010/main">
                <a:solidFill>
                  <a:srgbClr val="33CC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S6.6 Combining transformations</a:t>
            </a:r>
          </a:p>
        </p:txBody>
      </p:sp>
      <p:sp>
        <p:nvSpPr>
          <p:cNvPr id="59409" name="AutoShape 35"/>
          <p:cNvSpPr>
            <a:spLocks noChangeArrowheads="1"/>
          </p:cNvSpPr>
          <p:nvPr/>
        </p:nvSpPr>
        <p:spPr bwMode="auto">
          <a:xfrm>
            <a:off x="685800" y="1938338"/>
            <a:ext cx="25908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S6.1 Symmetry</a:t>
            </a:r>
          </a:p>
        </p:txBody>
      </p:sp>
      <p:pic>
        <p:nvPicPr>
          <p:cNvPr id="59410" name="Picture 42"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88" y="44450"/>
            <a:ext cx="169862"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Enlargement</a:t>
            </a:r>
            <a:endParaRPr lang="en-GB" smtClean="0"/>
          </a:p>
        </p:txBody>
      </p:sp>
      <p:sp>
        <p:nvSpPr>
          <p:cNvPr id="60421" name="Rectangle 5"/>
          <p:cNvSpPr>
            <a:spLocks noChangeArrowheads="1"/>
          </p:cNvSpPr>
          <p:nvPr/>
        </p:nvSpPr>
        <p:spPr bwMode="auto">
          <a:xfrm>
            <a:off x="6516688" y="26368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2" name="Rectangle 6"/>
          <p:cNvSpPr>
            <a:spLocks noChangeArrowheads="1"/>
          </p:cNvSpPr>
          <p:nvPr/>
        </p:nvSpPr>
        <p:spPr bwMode="auto">
          <a:xfrm>
            <a:off x="6516688" y="22050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3" name="Rectangle 7"/>
          <p:cNvSpPr>
            <a:spLocks noChangeArrowheads="1"/>
          </p:cNvSpPr>
          <p:nvPr/>
        </p:nvSpPr>
        <p:spPr bwMode="auto">
          <a:xfrm>
            <a:off x="6516688" y="17732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4" name="Rectangle 8"/>
          <p:cNvSpPr>
            <a:spLocks noChangeArrowheads="1"/>
          </p:cNvSpPr>
          <p:nvPr/>
        </p:nvSpPr>
        <p:spPr bwMode="auto">
          <a:xfrm>
            <a:off x="6516688" y="30686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5" name="Rectangle 9"/>
          <p:cNvSpPr>
            <a:spLocks noChangeArrowheads="1"/>
          </p:cNvSpPr>
          <p:nvPr/>
        </p:nvSpPr>
        <p:spPr bwMode="auto">
          <a:xfrm>
            <a:off x="6516688" y="13414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6" name="Rectangle 10"/>
          <p:cNvSpPr>
            <a:spLocks noChangeArrowheads="1"/>
          </p:cNvSpPr>
          <p:nvPr/>
        </p:nvSpPr>
        <p:spPr bwMode="auto">
          <a:xfrm>
            <a:off x="2195513" y="26368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7" name="Rectangle 11"/>
          <p:cNvSpPr>
            <a:spLocks noChangeArrowheads="1"/>
          </p:cNvSpPr>
          <p:nvPr/>
        </p:nvSpPr>
        <p:spPr bwMode="auto">
          <a:xfrm>
            <a:off x="2627313" y="26368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8" name="Rectangle 12"/>
          <p:cNvSpPr>
            <a:spLocks noChangeArrowheads="1"/>
          </p:cNvSpPr>
          <p:nvPr/>
        </p:nvSpPr>
        <p:spPr bwMode="auto">
          <a:xfrm>
            <a:off x="3059113" y="26368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9" name="Rectangle 13"/>
          <p:cNvSpPr>
            <a:spLocks noChangeArrowheads="1"/>
          </p:cNvSpPr>
          <p:nvPr/>
        </p:nvSpPr>
        <p:spPr bwMode="auto">
          <a:xfrm>
            <a:off x="3490913" y="26368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0" name="Rectangle 14"/>
          <p:cNvSpPr>
            <a:spLocks noChangeArrowheads="1"/>
          </p:cNvSpPr>
          <p:nvPr/>
        </p:nvSpPr>
        <p:spPr bwMode="auto">
          <a:xfrm>
            <a:off x="3924300" y="26368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1" name="Rectangle 15"/>
          <p:cNvSpPr>
            <a:spLocks noChangeArrowheads="1"/>
          </p:cNvSpPr>
          <p:nvPr/>
        </p:nvSpPr>
        <p:spPr bwMode="auto">
          <a:xfrm>
            <a:off x="4356100" y="26368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2" name="Rectangle 16"/>
          <p:cNvSpPr>
            <a:spLocks noChangeArrowheads="1"/>
          </p:cNvSpPr>
          <p:nvPr/>
        </p:nvSpPr>
        <p:spPr bwMode="auto">
          <a:xfrm>
            <a:off x="4787900" y="26368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3" name="Rectangle 17"/>
          <p:cNvSpPr>
            <a:spLocks noChangeArrowheads="1"/>
          </p:cNvSpPr>
          <p:nvPr/>
        </p:nvSpPr>
        <p:spPr bwMode="auto">
          <a:xfrm>
            <a:off x="5219700" y="26368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4" name="Rectangle 18"/>
          <p:cNvSpPr>
            <a:spLocks noChangeArrowheads="1"/>
          </p:cNvSpPr>
          <p:nvPr/>
        </p:nvSpPr>
        <p:spPr bwMode="auto">
          <a:xfrm>
            <a:off x="2195513" y="22050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5" name="Rectangle 19"/>
          <p:cNvSpPr>
            <a:spLocks noChangeArrowheads="1"/>
          </p:cNvSpPr>
          <p:nvPr/>
        </p:nvSpPr>
        <p:spPr bwMode="auto">
          <a:xfrm>
            <a:off x="2627313" y="22050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6" name="Rectangle 20"/>
          <p:cNvSpPr>
            <a:spLocks noChangeArrowheads="1"/>
          </p:cNvSpPr>
          <p:nvPr/>
        </p:nvSpPr>
        <p:spPr bwMode="auto">
          <a:xfrm>
            <a:off x="3059113" y="22050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7" name="Rectangle 21"/>
          <p:cNvSpPr>
            <a:spLocks noChangeArrowheads="1"/>
          </p:cNvSpPr>
          <p:nvPr/>
        </p:nvSpPr>
        <p:spPr bwMode="auto">
          <a:xfrm>
            <a:off x="3490913" y="22050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8" name="Rectangle 22"/>
          <p:cNvSpPr>
            <a:spLocks noChangeArrowheads="1"/>
          </p:cNvSpPr>
          <p:nvPr/>
        </p:nvSpPr>
        <p:spPr bwMode="auto">
          <a:xfrm>
            <a:off x="3924300" y="22050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9" name="Rectangle 23"/>
          <p:cNvSpPr>
            <a:spLocks noChangeArrowheads="1"/>
          </p:cNvSpPr>
          <p:nvPr/>
        </p:nvSpPr>
        <p:spPr bwMode="auto">
          <a:xfrm>
            <a:off x="4356100" y="22050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0" name="Rectangle 24"/>
          <p:cNvSpPr>
            <a:spLocks noChangeArrowheads="1"/>
          </p:cNvSpPr>
          <p:nvPr/>
        </p:nvSpPr>
        <p:spPr bwMode="auto">
          <a:xfrm>
            <a:off x="4787900" y="22050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1" name="Rectangle 25"/>
          <p:cNvSpPr>
            <a:spLocks noChangeArrowheads="1"/>
          </p:cNvSpPr>
          <p:nvPr/>
        </p:nvSpPr>
        <p:spPr bwMode="auto">
          <a:xfrm>
            <a:off x="5219700" y="22050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2" name="Rectangle 26"/>
          <p:cNvSpPr>
            <a:spLocks noChangeArrowheads="1"/>
          </p:cNvSpPr>
          <p:nvPr/>
        </p:nvSpPr>
        <p:spPr bwMode="auto">
          <a:xfrm>
            <a:off x="2195513" y="17732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3" name="Rectangle 27"/>
          <p:cNvSpPr>
            <a:spLocks noChangeArrowheads="1"/>
          </p:cNvSpPr>
          <p:nvPr/>
        </p:nvSpPr>
        <p:spPr bwMode="auto">
          <a:xfrm>
            <a:off x="2627313" y="17732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4" name="Rectangle 28"/>
          <p:cNvSpPr>
            <a:spLocks noChangeArrowheads="1"/>
          </p:cNvSpPr>
          <p:nvPr/>
        </p:nvSpPr>
        <p:spPr bwMode="auto">
          <a:xfrm>
            <a:off x="3059113" y="17732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5" name="Rectangle 29"/>
          <p:cNvSpPr>
            <a:spLocks noChangeArrowheads="1"/>
          </p:cNvSpPr>
          <p:nvPr/>
        </p:nvSpPr>
        <p:spPr bwMode="auto">
          <a:xfrm>
            <a:off x="3490913" y="17732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6" name="Rectangle 30"/>
          <p:cNvSpPr>
            <a:spLocks noChangeArrowheads="1"/>
          </p:cNvSpPr>
          <p:nvPr/>
        </p:nvSpPr>
        <p:spPr bwMode="auto">
          <a:xfrm>
            <a:off x="3924300" y="17732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7" name="Rectangle 31"/>
          <p:cNvSpPr>
            <a:spLocks noChangeArrowheads="1"/>
          </p:cNvSpPr>
          <p:nvPr/>
        </p:nvSpPr>
        <p:spPr bwMode="auto">
          <a:xfrm>
            <a:off x="4356100" y="17732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8" name="Rectangle 32"/>
          <p:cNvSpPr>
            <a:spLocks noChangeArrowheads="1"/>
          </p:cNvSpPr>
          <p:nvPr/>
        </p:nvSpPr>
        <p:spPr bwMode="auto">
          <a:xfrm>
            <a:off x="4787900" y="17732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9" name="Rectangle 33"/>
          <p:cNvSpPr>
            <a:spLocks noChangeArrowheads="1"/>
          </p:cNvSpPr>
          <p:nvPr/>
        </p:nvSpPr>
        <p:spPr bwMode="auto">
          <a:xfrm>
            <a:off x="5219700" y="17732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0" name="Rectangle 34"/>
          <p:cNvSpPr>
            <a:spLocks noChangeArrowheads="1"/>
          </p:cNvSpPr>
          <p:nvPr/>
        </p:nvSpPr>
        <p:spPr bwMode="auto">
          <a:xfrm>
            <a:off x="2195513" y="30686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1" name="Rectangle 35"/>
          <p:cNvSpPr>
            <a:spLocks noChangeArrowheads="1"/>
          </p:cNvSpPr>
          <p:nvPr/>
        </p:nvSpPr>
        <p:spPr bwMode="auto">
          <a:xfrm>
            <a:off x="2627313" y="30686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2" name="Rectangle 36"/>
          <p:cNvSpPr>
            <a:spLocks noChangeArrowheads="1"/>
          </p:cNvSpPr>
          <p:nvPr/>
        </p:nvSpPr>
        <p:spPr bwMode="auto">
          <a:xfrm>
            <a:off x="3059113" y="30686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3" name="Rectangle 37"/>
          <p:cNvSpPr>
            <a:spLocks noChangeArrowheads="1"/>
          </p:cNvSpPr>
          <p:nvPr/>
        </p:nvSpPr>
        <p:spPr bwMode="auto">
          <a:xfrm>
            <a:off x="3490913" y="30686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4" name="Rectangle 38"/>
          <p:cNvSpPr>
            <a:spLocks noChangeArrowheads="1"/>
          </p:cNvSpPr>
          <p:nvPr/>
        </p:nvSpPr>
        <p:spPr bwMode="auto">
          <a:xfrm>
            <a:off x="3924300" y="30686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5" name="Rectangle 39"/>
          <p:cNvSpPr>
            <a:spLocks noChangeArrowheads="1"/>
          </p:cNvSpPr>
          <p:nvPr/>
        </p:nvSpPr>
        <p:spPr bwMode="auto">
          <a:xfrm>
            <a:off x="4356100" y="30686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6" name="Rectangle 40"/>
          <p:cNvSpPr>
            <a:spLocks noChangeArrowheads="1"/>
          </p:cNvSpPr>
          <p:nvPr/>
        </p:nvSpPr>
        <p:spPr bwMode="auto">
          <a:xfrm>
            <a:off x="4787900" y="30686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7" name="Rectangle 41"/>
          <p:cNvSpPr>
            <a:spLocks noChangeArrowheads="1"/>
          </p:cNvSpPr>
          <p:nvPr/>
        </p:nvSpPr>
        <p:spPr bwMode="auto">
          <a:xfrm>
            <a:off x="5219700" y="30686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8" name="Rectangle 42"/>
          <p:cNvSpPr>
            <a:spLocks noChangeArrowheads="1"/>
          </p:cNvSpPr>
          <p:nvPr/>
        </p:nvSpPr>
        <p:spPr bwMode="auto">
          <a:xfrm>
            <a:off x="2195513" y="13414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9" name="Rectangle 43"/>
          <p:cNvSpPr>
            <a:spLocks noChangeArrowheads="1"/>
          </p:cNvSpPr>
          <p:nvPr/>
        </p:nvSpPr>
        <p:spPr bwMode="auto">
          <a:xfrm>
            <a:off x="2627313" y="13414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0" name="Rectangle 44"/>
          <p:cNvSpPr>
            <a:spLocks noChangeArrowheads="1"/>
          </p:cNvSpPr>
          <p:nvPr/>
        </p:nvSpPr>
        <p:spPr bwMode="auto">
          <a:xfrm>
            <a:off x="3059113" y="13414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1" name="Rectangle 45"/>
          <p:cNvSpPr>
            <a:spLocks noChangeArrowheads="1"/>
          </p:cNvSpPr>
          <p:nvPr/>
        </p:nvSpPr>
        <p:spPr bwMode="auto">
          <a:xfrm>
            <a:off x="3490913" y="13414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2" name="Rectangle 46"/>
          <p:cNvSpPr>
            <a:spLocks noChangeArrowheads="1"/>
          </p:cNvSpPr>
          <p:nvPr/>
        </p:nvSpPr>
        <p:spPr bwMode="auto">
          <a:xfrm>
            <a:off x="3924300" y="13414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3" name="Rectangle 47"/>
          <p:cNvSpPr>
            <a:spLocks noChangeArrowheads="1"/>
          </p:cNvSpPr>
          <p:nvPr/>
        </p:nvSpPr>
        <p:spPr bwMode="auto">
          <a:xfrm>
            <a:off x="4356100" y="13414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4" name="Rectangle 48"/>
          <p:cNvSpPr>
            <a:spLocks noChangeArrowheads="1"/>
          </p:cNvSpPr>
          <p:nvPr/>
        </p:nvSpPr>
        <p:spPr bwMode="auto">
          <a:xfrm>
            <a:off x="4787900" y="13414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5" name="Rectangle 49"/>
          <p:cNvSpPr>
            <a:spLocks noChangeArrowheads="1"/>
          </p:cNvSpPr>
          <p:nvPr/>
        </p:nvSpPr>
        <p:spPr bwMode="auto">
          <a:xfrm>
            <a:off x="5219700" y="13414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6" name="Rectangle 50"/>
          <p:cNvSpPr>
            <a:spLocks noChangeArrowheads="1"/>
          </p:cNvSpPr>
          <p:nvPr/>
        </p:nvSpPr>
        <p:spPr bwMode="auto">
          <a:xfrm>
            <a:off x="5653088" y="26368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7" name="Rectangle 51"/>
          <p:cNvSpPr>
            <a:spLocks noChangeArrowheads="1"/>
          </p:cNvSpPr>
          <p:nvPr/>
        </p:nvSpPr>
        <p:spPr bwMode="auto">
          <a:xfrm>
            <a:off x="6084888" y="26368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8" name="Rectangle 52"/>
          <p:cNvSpPr>
            <a:spLocks noChangeArrowheads="1"/>
          </p:cNvSpPr>
          <p:nvPr/>
        </p:nvSpPr>
        <p:spPr bwMode="auto">
          <a:xfrm>
            <a:off x="5653088" y="22050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69" name="Rectangle 53"/>
          <p:cNvSpPr>
            <a:spLocks noChangeArrowheads="1"/>
          </p:cNvSpPr>
          <p:nvPr/>
        </p:nvSpPr>
        <p:spPr bwMode="auto">
          <a:xfrm>
            <a:off x="6084888" y="22050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0" name="Rectangle 54"/>
          <p:cNvSpPr>
            <a:spLocks noChangeArrowheads="1"/>
          </p:cNvSpPr>
          <p:nvPr/>
        </p:nvSpPr>
        <p:spPr bwMode="auto">
          <a:xfrm>
            <a:off x="5653088" y="17732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1" name="Rectangle 55"/>
          <p:cNvSpPr>
            <a:spLocks noChangeArrowheads="1"/>
          </p:cNvSpPr>
          <p:nvPr/>
        </p:nvSpPr>
        <p:spPr bwMode="auto">
          <a:xfrm>
            <a:off x="6084888" y="17732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2" name="Rectangle 56"/>
          <p:cNvSpPr>
            <a:spLocks noChangeArrowheads="1"/>
          </p:cNvSpPr>
          <p:nvPr/>
        </p:nvSpPr>
        <p:spPr bwMode="auto">
          <a:xfrm>
            <a:off x="5653088" y="30686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3" name="Rectangle 57"/>
          <p:cNvSpPr>
            <a:spLocks noChangeArrowheads="1"/>
          </p:cNvSpPr>
          <p:nvPr/>
        </p:nvSpPr>
        <p:spPr bwMode="auto">
          <a:xfrm>
            <a:off x="6084888" y="30686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4" name="Rectangle 58"/>
          <p:cNvSpPr>
            <a:spLocks noChangeArrowheads="1"/>
          </p:cNvSpPr>
          <p:nvPr/>
        </p:nvSpPr>
        <p:spPr bwMode="auto">
          <a:xfrm>
            <a:off x="5653088" y="13414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5" name="Rectangle 59"/>
          <p:cNvSpPr>
            <a:spLocks noChangeArrowheads="1"/>
          </p:cNvSpPr>
          <p:nvPr/>
        </p:nvSpPr>
        <p:spPr bwMode="auto">
          <a:xfrm>
            <a:off x="6084888" y="13414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76" name="Freeform 60"/>
          <p:cNvSpPr>
            <a:spLocks/>
          </p:cNvSpPr>
          <p:nvPr/>
        </p:nvSpPr>
        <p:spPr bwMode="auto">
          <a:xfrm>
            <a:off x="2628900" y="2635250"/>
            <a:ext cx="1295400" cy="865188"/>
          </a:xfrm>
          <a:custGeom>
            <a:avLst/>
            <a:gdLst>
              <a:gd name="T0" fmla="*/ 0 w 816"/>
              <a:gd name="T1" fmla="*/ 1373486744 h 545"/>
              <a:gd name="T2" fmla="*/ 0 w 816"/>
              <a:gd name="T3" fmla="*/ 688003848 h 545"/>
              <a:gd name="T4" fmla="*/ 685482500 w 816"/>
              <a:gd name="T5" fmla="*/ 688003848 h 545"/>
              <a:gd name="T6" fmla="*/ 685482500 w 816"/>
              <a:gd name="T7" fmla="*/ 0 h 545"/>
              <a:gd name="T8" fmla="*/ 1370965000 w 816"/>
              <a:gd name="T9" fmla="*/ 0 h 545"/>
              <a:gd name="T10" fmla="*/ 1370965000 w 816"/>
              <a:gd name="T11" fmla="*/ 688003848 h 545"/>
              <a:gd name="T12" fmla="*/ 2056447500 w 816"/>
              <a:gd name="T13" fmla="*/ 688003848 h 545"/>
              <a:gd name="T14" fmla="*/ 2056447500 w 816"/>
              <a:gd name="T15" fmla="*/ 1373486744 h 545"/>
              <a:gd name="T16" fmla="*/ 0 w 816"/>
              <a:gd name="T17" fmla="*/ 1373486744 h 5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6" h="545">
                <a:moveTo>
                  <a:pt x="0" y="545"/>
                </a:moveTo>
                <a:lnTo>
                  <a:pt x="0" y="273"/>
                </a:lnTo>
                <a:lnTo>
                  <a:pt x="272" y="273"/>
                </a:lnTo>
                <a:lnTo>
                  <a:pt x="272" y="0"/>
                </a:lnTo>
                <a:lnTo>
                  <a:pt x="544" y="0"/>
                </a:lnTo>
                <a:lnTo>
                  <a:pt x="544" y="273"/>
                </a:lnTo>
                <a:lnTo>
                  <a:pt x="816" y="273"/>
                </a:lnTo>
                <a:lnTo>
                  <a:pt x="816" y="545"/>
                </a:lnTo>
                <a:lnTo>
                  <a:pt x="0" y="545"/>
                </a:lnTo>
                <a:close/>
              </a:path>
            </a:pathLst>
          </a:custGeom>
          <a:gradFill rotWithShape="1">
            <a:gsLst>
              <a:gs pos="0">
                <a:srgbClr val="80D0E8"/>
              </a:gs>
              <a:gs pos="100000">
                <a:srgbClr val="4F96FF"/>
              </a:gs>
            </a:gsLst>
            <a:lin ang="54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77" name="Freeform 61"/>
          <p:cNvSpPr>
            <a:spLocks/>
          </p:cNvSpPr>
          <p:nvPr/>
        </p:nvSpPr>
        <p:spPr bwMode="auto">
          <a:xfrm>
            <a:off x="4356100" y="1768475"/>
            <a:ext cx="2592388" cy="1731963"/>
          </a:xfrm>
          <a:custGeom>
            <a:avLst/>
            <a:gdLst>
              <a:gd name="T0" fmla="*/ 0 w 816"/>
              <a:gd name="T1" fmla="*/ 2147483647 h 545"/>
              <a:gd name="T2" fmla="*/ 0 w 816"/>
              <a:gd name="T3" fmla="*/ 2147483647 h 545"/>
              <a:gd name="T4" fmla="*/ 2147483647 w 816"/>
              <a:gd name="T5" fmla="*/ 2147483647 h 545"/>
              <a:gd name="T6" fmla="*/ 2147483647 w 816"/>
              <a:gd name="T7" fmla="*/ 0 h 545"/>
              <a:gd name="T8" fmla="*/ 2147483647 w 816"/>
              <a:gd name="T9" fmla="*/ 0 h 545"/>
              <a:gd name="T10" fmla="*/ 2147483647 w 816"/>
              <a:gd name="T11" fmla="*/ 2147483647 h 545"/>
              <a:gd name="T12" fmla="*/ 2147483647 w 816"/>
              <a:gd name="T13" fmla="*/ 2147483647 h 545"/>
              <a:gd name="T14" fmla="*/ 2147483647 w 816"/>
              <a:gd name="T15" fmla="*/ 2147483647 h 545"/>
              <a:gd name="T16" fmla="*/ 0 w 816"/>
              <a:gd name="T17" fmla="*/ 2147483647 h 5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6" h="545">
                <a:moveTo>
                  <a:pt x="0" y="545"/>
                </a:moveTo>
                <a:lnTo>
                  <a:pt x="0" y="273"/>
                </a:lnTo>
                <a:lnTo>
                  <a:pt x="272" y="273"/>
                </a:lnTo>
                <a:lnTo>
                  <a:pt x="272" y="0"/>
                </a:lnTo>
                <a:lnTo>
                  <a:pt x="544" y="0"/>
                </a:lnTo>
                <a:lnTo>
                  <a:pt x="544" y="273"/>
                </a:lnTo>
                <a:lnTo>
                  <a:pt x="816" y="273"/>
                </a:lnTo>
                <a:lnTo>
                  <a:pt x="816" y="545"/>
                </a:lnTo>
                <a:lnTo>
                  <a:pt x="0" y="545"/>
                </a:lnTo>
                <a:close/>
              </a:path>
            </a:pathLst>
          </a:custGeom>
          <a:gradFill rotWithShape="1">
            <a:gsLst>
              <a:gs pos="0">
                <a:srgbClr val="91BEFF"/>
              </a:gs>
              <a:gs pos="100000">
                <a:srgbClr val="4F96FF"/>
              </a:gs>
            </a:gsLst>
            <a:lin ang="27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78" name="Text Box 62"/>
          <p:cNvSpPr txBox="1">
            <a:spLocks noChangeArrowheads="1"/>
          </p:cNvSpPr>
          <p:nvPr/>
        </p:nvSpPr>
        <p:spPr bwMode="auto">
          <a:xfrm>
            <a:off x="3082925" y="301466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60479" name="Text Box 63"/>
          <p:cNvSpPr txBox="1">
            <a:spLocks noChangeArrowheads="1"/>
          </p:cNvSpPr>
          <p:nvPr/>
        </p:nvSpPr>
        <p:spPr bwMode="auto">
          <a:xfrm>
            <a:off x="5435600" y="27813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60480" name="Text Box 64"/>
          <p:cNvSpPr txBox="1">
            <a:spLocks noChangeArrowheads="1"/>
          </p:cNvSpPr>
          <p:nvPr/>
        </p:nvSpPr>
        <p:spPr bwMode="auto">
          <a:xfrm>
            <a:off x="519113" y="3735388"/>
            <a:ext cx="5673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Shape A’ is an </a:t>
            </a:r>
            <a:r>
              <a:rPr lang="en-US" b="1">
                <a:solidFill>
                  <a:srgbClr val="FF6600"/>
                </a:solidFill>
              </a:rPr>
              <a:t>enlargement</a:t>
            </a:r>
            <a:r>
              <a:rPr lang="en-US"/>
              <a:t> of shape A.</a:t>
            </a:r>
            <a:endParaRPr lang="en-GB"/>
          </a:p>
        </p:txBody>
      </p:sp>
      <p:sp>
        <p:nvSpPr>
          <p:cNvPr id="575553" name="Text Box 65"/>
          <p:cNvSpPr txBox="1">
            <a:spLocks noChangeArrowheads="1"/>
          </p:cNvSpPr>
          <p:nvPr/>
        </p:nvSpPr>
        <p:spPr bwMode="auto">
          <a:xfrm>
            <a:off x="519113" y="4340225"/>
            <a:ext cx="828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length of each side in shape A’ is 2 × the length of each side in shape A.</a:t>
            </a:r>
            <a:endParaRPr lang="en-GB"/>
          </a:p>
        </p:txBody>
      </p:sp>
      <p:sp>
        <p:nvSpPr>
          <p:cNvPr id="575554" name="Text Box 66"/>
          <p:cNvSpPr txBox="1">
            <a:spLocks noChangeArrowheads="1"/>
          </p:cNvSpPr>
          <p:nvPr/>
        </p:nvSpPr>
        <p:spPr bwMode="auto">
          <a:xfrm>
            <a:off x="519113" y="5199063"/>
            <a:ext cx="828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say that shape A has been enlarged by </a:t>
            </a:r>
            <a:r>
              <a:rPr lang="en-US" b="1">
                <a:solidFill>
                  <a:srgbClr val="FF6600"/>
                </a:solidFill>
              </a:rPr>
              <a:t>scale factor</a:t>
            </a:r>
            <a:r>
              <a:rPr lang="en-US"/>
              <a:t> 2.</a:t>
            </a:r>
            <a:endParaRPr lang="en-GB"/>
          </a:p>
        </p:txBody>
      </p:sp>
      <p:pic>
        <p:nvPicPr>
          <p:cNvPr id="60483" name="Picture 68"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55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5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553" grpId="0" autoUpdateAnimBg="0"/>
      <p:bldP spid="57555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914400" y="2362200"/>
            <a:ext cx="7315200" cy="20574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443"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5"/>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Enlargement</a:t>
            </a:r>
            <a:endParaRPr lang="en-GB" smtClean="0"/>
          </a:p>
        </p:txBody>
      </p:sp>
      <p:sp>
        <p:nvSpPr>
          <p:cNvPr id="61446" name="Text Box 6"/>
          <p:cNvSpPr txBox="1">
            <a:spLocks noChangeArrowheads="1"/>
          </p:cNvSpPr>
          <p:nvPr/>
        </p:nvSpPr>
        <p:spPr bwMode="auto">
          <a:xfrm>
            <a:off x="323850" y="1066800"/>
            <a:ext cx="83629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a shape is </a:t>
            </a:r>
            <a:r>
              <a:rPr lang="en-US" b="1">
                <a:solidFill>
                  <a:srgbClr val="FF6600"/>
                </a:solidFill>
              </a:rPr>
              <a:t>enlarged</a:t>
            </a:r>
            <a:r>
              <a:rPr lang="en-GB"/>
              <a:t>, </a:t>
            </a:r>
            <a:r>
              <a:rPr lang="en-US"/>
              <a:t>any</a:t>
            </a:r>
            <a:r>
              <a:rPr lang="en-GB"/>
              <a:t> length in the image </a:t>
            </a:r>
            <a:r>
              <a:rPr lang="en-US"/>
              <a:t>divided by</a:t>
            </a:r>
            <a:r>
              <a:rPr lang="en-GB"/>
              <a:t> the corresponding length in the original shape (the object) </a:t>
            </a:r>
            <a:r>
              <a:rPr lang="en-US"/>
              <a:t>is</a:t>
            </a:r>
            <a:r>
              <a:rPr lang="en-GB"/>
              <a:t> equal to the scale factor.</a:t>
            </a:r>
          </a:p>
        </p:txBody>
      </p:sp>
      <p:sp>
        <p:nvSpPr>
          <p:cNvPr id="61447" name="Text Box 7"/>
          <p:cNvSpPr txBox="1">
            <a:spLocks noChangeArrowheads="1"/>
          </p:cNvSpPr>
          <p:nvPr/>
        </p:nvSpPr>
        <p:spPr bwMode="auto">
          <a:xfrm>
            <a:off x="2765425" y="257016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t>A</a:t>
            </a:r>
          </a:p>
        </p:txBody>
      </p:sp>
      <p:sp>
        <p:nvSpPr>
          <p:cNvPr id="61448" name="Text Box 8"/>
          <p:cNvSpPr txBox="1">
            <a:spLocks noChangeArrowheads="1"/>
          </p:cNvSpPr>
          <p:nvPr/>
        </p:nvSpPr>
        <p:spPr bwMode="auto">
          <a:xfrm>
            <a:off x="3536950" y="340042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t>B</a:t>
            </a:r>
          </a:p>
        </p:txBody>
      </p:sp>
      <p:sp>
        <p:nvSpPr>
          <p:cNvPr id="61449" name="Text Box 9"/>
          <p:cNvSpPr txBox="1">
            <a:spLocks noChangeArrowheads="1"/>
          </p:cNvSpPr>
          <p:nvPr/>
        </p:nvSpPr>
        <p:spPr bwMode="auto">
          <a:xfrm>
            <a:off x="1593850" y="376237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t>C</a:t>
            </a:r>
          </a:p>
        </p:txBody>
      </p:sp>
      <p:sp>
        <p:nvSpPr>
          <p:cNvPr id="61450" name="Freeform 10"/>
          <p:cNvSpPr>
            <a:spLocks/>
          </p:cNvSpPr>
          <p:nvPr/>
        </p:nvSpPr>
        <p:spPr bwMode="auto">
          <a:xfrm>
            <a:off x="1965325" y="2940050"/>
            <a:ext cx="1616075" cy="968375"/>
          </a:xfrm>
          <a:custGeom>
            <a:avLst/>
            <a:gdLst>
              <a:gd name="T0" fmla="*/ 0 w 1056"/>
              <a:gd name="T1" fmla="*/ 1395461519 h 672"/>
              <a:gd name="T2" fmla="*/ 1461435293 w 1056"/>
              <a:gd name="T3" fmla="*/ 0 h 672"/>
              <a:gd name="T4" fmla="*/ 2147483647 w 1056"/>
              <a:gd name="T5" fmla="*/ 797406376 h 672"/>
              <a:gd name="T6" fmla="*/ 0 w 1056"/>
              <a:gd name="T7" fmla="*/ 1395461519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6" h="672">
                <a:moveTo>
                  <a:pt x="0" y="672"/>
                </a:moveTo>
                <a:lnTo>
                  <a:pt x="624" y="0"/>
                </a:lnTo>
                <a:lnTo>
                  <a:pt x="1056" y="384"/>
                </a:lnTo>
                <a:lnTo>
                  <a:pt x="0" y="672"/>
                </a:lnTo>
                <a:close/>
              </a:path>
            </a:pathLst>
          </a:custGeom>
          <a:gradFill rotWithShape="0">
            <a:gsLst>
              <a:gs pos="0">
                <a:srgbClr val="FFB9B9"/>
              </a:gs>
              <a:gs pos="100000">
                <a:srgbClr val="FF4B4B"/>
              </a:gs>
            </a:gsLst>
            <a:lin ang="27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1" name="Freeform 11"/>
          <p:cNvSpPr>
            <a:spLocks/>
          </p:cNvSpPr>
          <p:nvPr/>
        </p:nvSpPr>
        <p:spPr bwMode="auto">
          <a:xfrm>
            <a:off x="4654550" y="2700338"/>
            <a:ext cx="2420938" cy="1452562"/>
          </a:xfrm>
          <a:custGeom>
            <a:avLst/>
            <a:gdLst>
              <a:gd name="T0" fmla="*/ 0 w 1056"/>
              <a:gd name="T1" fmla="*/ 2147483647 h 672"/>
              <a:gd name="T2" fmla="*/ 2147483647 w 1056"/>
              <a:gd name="T3" fmla="*/ 0 h 672"/>
              <a:gd name="T4" fmla="*/ 2147483647 w 1056"/>
              <a:gd name="T5" fmla="*/ 1794162648 h 672"/>
              <a:gd name="T6" fmla="*/ 0 w 1056"/>
              <a:gd name="T7" fmla="*/ 2147483647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6" h="672">
                <a:moveTo>
                  <a:pt x="0" y="672"/>
                </a:moveTo>
                <a:lnTo>
                  <a:pt x="624" y="0"/>
                </a:lnTo>
                <a:lnTo>
                  <a:pt x="1056" y="384"/>
                </a:lnTo>
                <a:lnTo>
                  <a:pt x="0" y="672"/>
                </a:lnTo>
                <a:close/>
              </a:path>
            </a:pathLst>
          </a:custGeom>
          <a:gradFill rotWithShape="0">
            <a:gsLst>
              <a:gs pos="0">
                <a:srgbClr val="FFA5A5"/>
              </a:gs>
              <a:gs pos="100000">
                <a:srgbClr val="FF4B4B"/>
              </a:gs>
            </a:gsLst>
            <a:lin ang="27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2" name="Text Box 12"/>
          <p:cNvSpPr txBox="1">
            <a:spLocks noChangeArrowheads="1"/>
          </p:cNvSpPr>
          <p:nvPr/>
        </p:nvSpPr>
        <p:spPr bwMode="auto">
          <a:xfrm>
            <a:off x="5951538" y="2365375"/>
            <a:ext cx="411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t>A’</a:t>
            </a:r>
          </a:p>
        </p:txBody>
      </p:sp>
      <p:sp>
        <p:nvSpPr>
          <p:cNvPr id="61453" name="Text Box 13"/>
          <p:cNvSpPr txBox="1">
            <a:spLocks noChangeArrowheads="1"/>
          </p:cNvSpPr>
          <p:nvPr/>
        </p:nvSpPr>
        <p:spPr bwMode="auto">
          <a:xfrm>
            <a:off x="7050088" y="3408363"/>
            <a:ext cx="411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t>B’</a:t>
            </a:r>
          </a:p>
        </p:txBody>
      </p:sp>
      <p:sp>
        <p:nvSpPr>
          <p:cNvPr id="61454" name="Text Box 14"/>
          <p:cNvSpPr txBox="1">
            <a:spLocks noChangeArrowheads="1"/>
          </p:cNvSpPr>
          <p:nvPr/>
        </p:nvSpPr>
        <p:spPr bwMode="auto">
          <a:xfrm>
            <a:off x="4222750" y="3962400"/>
            <a:ext cx="425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t>C’</a:t>
            </a:r>
          </a:p>
        </p:txBody>
      </p:sp>
      <p:sp>
        <p:nvSpPr>
          <p:cNvPr id="462863" name="Text Box 15"/>
          <p:cNvSpPr txBox="1">
            <a:spLocks noChangeArrowheads="1"/>
          </p:cNvSpPr>
          <p:nvPr/>
        </p:nvSpPr>
        <p:spPr bwMode="auto">
          <a:xfrm>
            <a:off x="2516188" y="4876800"/>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62864" name="Group 16"/>
          <p:cNvGrpSpPr>
            <a:grpSpLocks/>
          </p:cNvGrpSpPr>
          <p:nvPr/>
        </p:nvGrpSpPr>
        <p:grpSpPr bwMode="auto">
          <a:xfrm>
            <a:off x="2905125" y="4706938"/>
            <a:ext cx="744538" cy="798512"/>
            <a:chOff x="1144" y="3533"/>
            <a:chExt cx="469" cy="503"/>
          </a:xfrm>
        </p:grpSpPr>
        <p:sp>
          <p:nvSpPr>
            <p:cNvPr id="61491" name="Text Box 17"/>
            <p:cNvSpPr txBox="1">
              <a:spLocks noChangeArrowheads="1"/>
            </p:cNvSpPr>
            <p:nvPr/>
          </p:nvSpPr>
          <p:spPr bwMode="auto">
            <a:xfrm>
              <a:off x="1144" y="3533"/>
              <a:ext cx="4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33CC33"/>
                  </a:solidFill>
                </a:rPr>
                <a:t>B’C’</a:t>
              </a:r>
              <a:endParaRPr lang="en-GB">
                <a:solidFill>
                  <a:srgbClr val="33CC33"/>
                </a:solidFill>
              </a:endParaRPr>
            </a:p>
          </p:txBody>
        </p:sp>
        <p:sp>
          <p:nvSpPr>
            <p:cNvPr id="61492" name="Line 18"/>
            <p:cNvSpPr>
              <a:spLocks noChangeShapeType="1"/>
            </p:cNvSpPr>
            <p:nvPr/>
          </p:nvSpPr>
          <p:spPr bwMode="auto">
            <a:xfrm>
              <a:off x="1180" y="3793"/>
              <a:ext cx="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3" name="Text Box 19"/>
            <p:cNvSpPr txBox="1">
              <a:spLocks noChangeArrowheads="1"/>
            </p:cNvSpPr>
            <p:nvPr/>
          </p:nvSpPr>
          <p:spPr bwMode="auto">
            <a:xfrm>
              <a:off x="1165" y="3748"/>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33CC33"/>
                  </a:solidFill>
                </a:rPr>
                <a:t>BC</a:t>
              </a:r>
              <a:endParaRPr lang="en-GB">
                <a:solidFill>
                  <a:srgbClr val="33CC33"/>
                </a:solidFill>
              </a:endParaRPr>
            </a:p>
          </p:txBody>
        </p:sp>
      </p:grpSp>
      <p:sp>
        <p:nvSpPr>
          <p:cNvPr id="462868" name="Text Box 20"/>
          <p:cNvSpPr txBox="1">
            <a:spLocks noChangeArrowheads="1"/>
          </p:cNvSpPr>
          <p:nvPr/>
        </p:nvSpPr>
        <p:spPr bwMode="auto">
          <a:xfrm>
            <a:off x="3624263" y="4876800"/>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62869" name="Group 21"/>
          <p:cNvGrpSpPr>
            <a:grpSpLocks/>
          </p:cNvGrpSpPr>
          <p:nvPr/>
        </p:nvGrpSpPr>
        <p:grpSpPr bwMode="auto">
          <a:xfrm>
            <a:off x="4013200" y="4706938"/>
            <a:ext cx="744538" cy="798512"/>
            <a:chOff x="1144" y="3533"/>
            <a:chExt cx="469" cy="503"/>
          </a:xfrm>
        </p:grpSpPr>
        <p:sp>
          <p:nvSpPr>
            <p:cNvPr id="61488" name="Text Box 22"/>
            <p:cNvSpPr txBox="1">
              <a:spLocks noChangeArrowheads="1"/>
            </p:cNvSpPr>
            <p:nvPr/>
          </p:nvSpPr>
          <p:spPr bwMode="auto">
            <a:xfrm>
              <a:off x="1144" y="3533"/>
              <a:ext cx="4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0066FF"/>
                  </a:solidFill>
                </a:rPr>
                <a:t>A’C’</a:t>
              </a:r>
              <a:endParaRPr lang="en-GB">
                <a:solidFill>
                  <a:srgbClr val="0066FF"/>
                </a:solidFill>
              </a:endParaRPr>
            </a:p>
          </p:txBody>
        </p:sp>
        <p:sp>
          <p:nvSpPr>
            <p:cNvPr id="61489" name="Line 23"/>
            <p:cNvSpPr>
              <a:spLocks noChangeShapeType="1"/>
            </p:cNvSpPr>
            <p:nvPr/>
          </p:nvSpPr>
          <p:spPr bwMode="auto">
            <a:xfrm>
              <a:off x="1180" y="3793"/>
              <a:ext cx="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0" name="Text Box 24"/>
            <p:cNvSpPr txBox="1">
              <a:spLocks noChangeArrowheads="1"/>
            </p:cNvSpPr>
            <p:nvPr/>
          </p:nvSpPr>
          <p:spPr bwMode="auto">
            <a:xfrm>
              <a:off x="1165" y="3748"/>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0066FF"/>
                  </a:solidFill>
                </a:rPr>
                <a:t>AC</a:t>
              </a:r>
              <a:endParaRPr lang="en-GB">
                <a:solidFill>
                  <a:srgbClr val="0066FF"/>
                </a:solidFill>
              </a:endParaRPr>
            </a:p>
          </p:txBody>
        </p:sp>
      </p:grpSp>
      <p:sp>
        <p:nvSpPr>
          <p:cNvPr id="462873" name="Text Box 25"/>
          <p:cNvSpPr txBox="1">
            <a:spLocks noChangeArrowheads="1"/>
          </p:cNvSpPr>
          <p:nvPr/>
        </p:nvSpPr>
        <p:spPr bwMode="auto">
          <a:xfrm>
            <a:off x="4749800" y="4876800"/>
            <a:ext cx="2597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a:solidFill>
                  <a:srgbClr val="FF6600"/>
                </a:solidFill>
              </a:rPr>
              <a:t>the scale factor</a:t>
            </a:r>
            <a:endParaRPr lang="en-GB">
              <a:solidFill>
                <a:srgbClr val="FF6600"/>
              </a:solidFill>
            </a:endParaRPr>
          </a:p>
        </p:txBody>
      </p:sp>
      <p:grpSp>
        <p:nvGrpSpPr>
          <p:cNvPr id="462874" name="Group 26"/>
          <p:cNvGrpSpPr>
            <a:grpSpLocks/>
          </p:cNvGrpSpPr>
          <p:nvPr/>
        </p:nvGrpSpPr>
        <p:grpSpPr bwMode="auto">
          <a:xfrm>
            <a:off x="1638300" y="4648200"/>
            <a:ext cx="5867400" cy="914400"/>
            <a:chOff x="1032" y="2928"/>
            <a:chExt cx="3696" cy="576"/>
          </a:xfrm>
        </p:grpSpPr>
        <p:grpSp>
          <p:nvGrpSpPr>
            <p:cNvPr id="61483" name="Group 27"/>
            <p:cNvGrpSpPr>
              <a:grpSpLocks/>
            </p:cNvGrpSpPr>
            <p:nvPr/>
          </p:nvGrpSpPr>
          <p:grpSpPr bwMode="auto">
            <a:xfrm>
              <a:off x="1133" y="2965"/>
              <a:ext cx="458" cy="503"/>
              <a:chOff x="1144" y="3533"/>
              <a:chExt cx="458" cy="503"/>
            </a:xfrm>
          </p:grpSpPr>
          <p:sp>
            <p:nvSpPr>
              <p:cNvPr id="61485" name="Text Box 28"/>
              <p:cNvSpPr txBox="1">
                <a:spLocks noChangeArrowheads="1"/>
              </p:cNvSpPr>
              <p:nvPr/>
            </p:nvSpPr>
            <p:spPr bwMode="auto">
              <a:xfrm>
                <a:off x="1144" y="3533"/>
                <a:ext cx="4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CC00CC"/>
                    </a:solidFill>
                  </a:rPr>
                  <a:t>A’B’</a:t>
                </a:r>
                <a:endParaRPr lang="en-GB">
                  <a:solidFill>
                    <a:srgbClr val="CC00CC"/>
                  </a:solidFill>
                </a:endParaRPr>
              </a:p>
            </p:txBody>
          </p:sp>
          <p:sp>
            <p:nvSpPr>
              <p:cNvPr id="61486" name="Line 29"/>
              <p:cNvSpPr>
                <a:spLocks noChangeShapeType="1"/>
              </p:cNvSpPr>
              <p:nvPr/>
            </p:nvSpPr>
            <p:spPr bwMode="auto">
              <a:xfrm>
                <a:off x="1180" y="3793"/>
                <a:ext cx="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7" name="Text Box 30"/>
              <p:cNvSpPr txBox="1">
                <a:spLocks noChangeArrowheads="1"/>
              </p:cNvSpPr>
              <p:nvPr/>
            </p:nvSpPr>
            <p:spPr bwMode="auto">
              <a:xfrm>
                <a:off x="1165" y="3748"/>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CC00CC"/>
                    </a:solidFill>
                  </a:rPr>
                  <a:t>AB</a:t>
                </a:r>
                <a:endParaRPr lang="en-GB">
                  <a:solidFill>
                    <a:srgbClr val="CC00CC"/>
                  </a:solidFill>
                </a:endParaRPr>
              </a:p>
            </p:txBody>
          </p:sp>
        </p:grpSp>
        <p:sp>
          <p:nvSpPr>
            <p:cNvPr id="61484" name="Rectangle 31"/>
            <p:cNvSpPr>
              <a:spLocks noChangeArrowheads="1"/>
            </p:cNvSpPr>
            <p:nvPr/>
          </p:nvSpPr>
          <p:spPr bwMode="auto">
            <a:xfrm>
              <a:off x="1032" y="2928"/>
              <a:ext cx="3696" cy="576"/>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461" name="Text Box 32"/>
          <p:cNvSpPr txBox="1">
            <a:spLocks noChangeArrowheads="1"/>
          </p:cNvSpPr>
          <p:nvPr/>
        </p:nvSpPr>
        <p:spPr bwMode="auto">
          <a:xfrm>
            <a:off x="3200400" y="28956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b="1">
                <a:solidFill>
                  <a:srgbClr val="CC00CC"/>
                </a:solidFill>
              </a:rPr>
              <a:t>4 cm</a:t>
            </a:r>
          </a:p>
        </p:txBody>
      </p:sp>
      <p:sp>
        <p:nvSpPr>
          <p:cNvPr id="61462" name="Text Box 33"/>
          <p:cNvSpPr txBox="1">
            <a:spLocks noChangeArrowheads="1"/>
          </p:cNvSpPr>
          <p:nvPr/>
        </p:nvSpPr>
        <p:spPr bwMode="auto">
          <a:xfrm>
            <a:off x="1739900" y="3027363"/>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b="1">
                <a:solidFill>
                  <a:srgbClr val="0066FF"/>
                </a:solidFill>
              </a:rPr>
              <a:t>6 cm</a:t>
            </a:r>
          </a:p>
        </p:txBody>
      </p:sp>
      <p:sp>
        <p:nvSpPr>
          <p:cNvPr id="61463" name="Text Box 34"/>
          <p:cNvSpPr txBox="1">
            <a:spLocks noChangeArrowheads="1"/>
          </p:cNvSpPr>
          <p:nvPr/>
        </p:nvSpPr>
        <p:spPr bwMode="auto">
          <a:xfrm>
            <a:off x="2597150" y="3729038"/>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b="1">
                <a:solidFill>
                  <a:srgbClr val="33CC33"/>
                </a:solidFill>
              </a:rPr>
              <a:t>8 cm</a:t>
            </a:r>
          </a:p>
        </p:txBody>
      </p:sp>
      <p:sp>
        <p:nvSpPr>
          <p:cNvPr id="61464" name="Text Box 35"/>
          <p:cNvSpPr txBox="1">
            <a:spLocks noChangeArrowheads="1"/>
          </p:cNvSpPr>
          <p:nvPr/>
        </p:nvSpPr>
        <p:spPr bwMode="auto">
          <a:xfrm>
            <a:off x="4722813" y="2998788"/>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b="1">
                <a:solidFill>
                  <a:srgbClr val="0066FF"/>
                </a:solidFill>
              </a:rPr>
              <a:t>9 cm</a:t>
            </a:r>
          </a:p>
        </p:txBody>
      </p:sp>
      <p:sp>
        <p:nvSpPr>
          <p:cNvPr id="61465" name="Text Box 36"/>
          <p:cNvSpPr txBox="1">
            <a:spLocks noChangeArrowheads="1"/>
          </p:cNvSpPr>
          <p:nvPr/>
        </p:nvSpPr>
        <p:spPr bwMode="auto">
          <a:xfrm>
            <a:off x="6565900" y="2798763"/>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b="1">
                <a:solidFill>
                  <a:srgbClr val="CC00CC"/>
                </a:solidFill>
              </a:rPr>
              <a:t>6 cm</a:t>
            </a:r>
          </a:p>
        </p:txBody>
      </p:sp>
      <p:sp>
        <p:nvSpPr>
          <p:cNvPr id="61466" name="Text Box 37"/>
          <p:cNvSpPr txBox="1">
            <a:spLocks noChangeArrowheads="1"/>
          </p:cNvSpPr>
          <p:nvPr/>
        </p:nvSpPr>
        <p:spPr bwMode="auto">
          <a:xfrm>
            <a:off x="5676900" y="3859213"/>
            <a:ext cx="903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b="1">
                <a:solidFill>
                  <a:srgbClr val="33CC33"/>
                </a:solidFill>
              </a:rPr>
              <a:t>12 cm</a:t>
            </a:r>
          </a:p>
        </p:txBody>
      </p:sp>
      <p:grpSp>
        <p:nvGrpSpPr>
          <p:cNvPr id="462886" name="Group 38"/>
          <p:cNvGrpSpPr>
            <a:grpSpLocks/>
          </p:cNvGrpSpPr>
          <p:nvPr/>
        </p:nvGrpSpPr>
        <p:grpSpPr bwMode="auto">
          <a:xfrm>
            <a:off x="1857375" y="5638800"/>
            <a:ext cx="576263" cy="798513"/>
            <a:chOff x="1170" y="3552"/>
            <a:chExt cx="363" cy="503"/>
          </a:xfrm>
        </p:grpSpPr>
        <p:sp>
          <p:nvSpPr>
            <p:cNvPr id="61480" name="Text Box 39"/>
            <p:cNvSpPr txBox="1">
              <a:spLocks noChangeArrowheads="1"/>
            </p:cNvSpPr>
            <p:nvPr/>
          </p:nvSpPr>
          <p:spPr bwMode="auto">
            <a:xfrm>
              <a:off x="1240" y="355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CC00CC"/>
                  </a:solidFill>
                </a:rPr>
                <a:t>6</a:t>
              </a:r>
              <a:endParaRPr lang="en-GB" b="1">
                <a:solidFill>
                  <a:srgbClr val="CC00CC"/>
                </a:solidFill>
              </a:endParaRPr>
            </a:p>
          </p:txBody>
        </p:sp>
        <p:sp>
          <p:nvSpPr>
            <p:cNvPr id="61481" name="Line 40"/>
            <p:cNvSpPr>
              <a:spLocks noChangeShapeType="1"/>
            </p:cNvSpPr>
            <p:nvPr/>
          </p:nvSpPr>
          <p:spPr bwMode="auto">
            <a:xfrm>
              <a:off x="1170" y="3812"/>
              <a:ext cx="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2" name="Text Box 41"/>
            <p:cNvSpPr txBox="1">
              <a:spLocks noChangeArrowheads="1"/>
            </p:cNvSpPr>
            <p:nvPr/>
          </p:nvSpPr>
          <p:spPr bwMode="auto">
            <a:xfrm>
              <a:off x="1240" y="376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CC00CC"/>
                  </a:solidFill>
                </a:rPr>
                <a:t>4</a:t>
              </a:r>
              <a:endParaRPr lang="en-GB" b="1">
                <a:solidFill>
                  <a:srgbClr val="CC00CC"/>
                </a:solidFill>
              </a:endParaRPr>
            </a:p>
          </p:txBody>
        </p:sp>
      </p:grpSp>
      <p:sp>
        <p:nvSpPr>
          <p:cNvPr id="462890" name="Text Box 42"/>
          <p:cNvSpPr txBox="1">
            <a:spLocks noChangeArrowheads="1"/>
          </p:cNvSpPr>
          <p:nvPr/>
        </p:nvSpPr>
        <p:spPr bwMode="auto">
          <a:xfrm>
            <a:off x="2546350" y="5808663"/>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62891" name="Group 43"/>
          <p:cNvGrpSpPr>
            <a:grpSpLocks/>
          </p:cNvGrpSpPr>
          <p:nvPr/>
        </p:nvGrpSpPr>
        <p:grpSpPr bwMode="auto">
          <a:xfrm>
            <a:off x="2963863" y="5638800"/>
            <a:ext cx="576262" cy="798513"/>
            <a:chOff x="1867" y="3552"/>
            <a:chExt cx="363" cy="503"/>
          </a:xfrm>
        </p:grpSpPr>
        <p:sp>
          <p:nvSpPr>
            <p:cNvPr id="61477" name="Text Box 44"/>
            <p:cNvSpPr txBox="1">
              <a:spLocks noChangeArrowheads="1"/>
            </p:cNvSpPr>
            <p:nvPr/>
          </p:nvSpPr>
          <p:spPr bwMode="auto">
            <a:xfrm>
              <a:off x="1883" y="3552"/>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33CC33"/>
                  </a:solidFill>
                </a:rPr>
                <a:t>12</a:t>
              </a:r>
              <a:endParaRPr lang="en-GB" b="1">
                <a:solidFill>
                  <a:srgbClr val="33CC33"/>
                </a:solidFill>
              </a:endParaRPr>
            </a:p>
          </p:txBody>
        </p:sp>
        <p:sp>
          <p:nvSpPr>
            <p:cNvPr id="61478" name="Line 45"/>
            <p:cNvSpPr>
              <a:spLocks noChangeShapeType="1"/>
            </p:cNvSpPr>
            <p:nvPr/>
          </p:nvSpPr>
          <p:spPr bwMode="auto">
            <a:xfrm>
              <a:off x="1867" y="3812"/>
              <a:ext cx="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9" name="Text Box 46"/>
            <p:cNvSpPr txBox="1">
              <a:spLocks noChangeArrowheads="1"/>
            </p:cNvSpPr>
            <p:nvPr/>
          </p:nvSpPr>
          <p:spPr bwMode="auto">
            <a:xfrm>
              <a:off x="1937" y="376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33CC33"/>
                  </a:solidFill>
                </a:rPr>
                <a:t>8</a:t>
              </a:r>
              <a:endParaRPr lang="en-GB" b="1">
                <a:solidFill>
                  <a:srgbClr val="33CC33"/>
                </a:solidFill>
              </a:endParaRPr>
            </a:p>
          </p:txBody>
        </p:sp>
      </p:grpSp>
      <p:sp>
        <p:nvSpPr>
          <p:cNvPr id="462895" name="Text Box 47"/>
          <p:cNvSpPr txBox="1">
            <a:spLocks noChangeArrowheads="1"/>
          </p:cNvSpPr>
          <p:nvPr/>
        </p:nvSpPr>
        <p:spPr bwMode="auto">
          <a:xfrm>
            <a:off x="3654425" y="5808663"/>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462896" name="Group 48"/>
          <p:cNvGrpSpPr>
            <a:grpSpLocks/>
          </p:cNvGrpSpPr>
          <p:nvPr/>
        </p:nvGrpSpPr>
        <p:grpSpPr bwMode="auto">
          <a:xfrm>
            <a:off x="4071938" y="5638800"/>
            <a:ext cx="576262" cy="798513"/>
            <a:chOff x="2565" y="3552"/>
            <a:chExt cx="363" cy="503"/>
          </a:xfrm>
        </p:grpSpPr>
        <p:sp>
          <p:nvSpPr>
            <p:cNvPr id="61474" name="Text Box 49"/>
            <p:cNvSpPr txBox="1">
              <a:spLocks noChangeArrowheads="1"/>
            </p:cNvSpPr>
            <p:nvPr/>
          </p:nvSpPr>
          <p:spPr bwMode="auto">
            <a:xfrm>
              <a:off x="2635" y="355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0066FF"/>
                  </a:solidFill>
                </a:rPr>
                <a:t>9</a:t>
              </a:r>
              <a:endParaRPr lang="en-GB" b="1">
                <a:solidFill>
                  <a:srgbClr val="0066FF"/>
                </a:solidFill>
              </a:endParaRPr>
            </a:p>
          </p:txBody>
        </p:sp>
        <p:sp>
          <p:nvSpPr>
            <p:cNvPr id="61475" name="Line 50"/>
            <p:cNvSpPr>
              <a:spLocks noChangeShapeType="1"/>
            </p:cNvSpPr>
            <p:nvPr/>
          </p:nvSpPr>
          <p:spPr bwMode="auto">
            <a:xfrm>
              <a:off x="2565" y="3812"/>
              <a:ext cx="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6" name="Text Box 51"/>
            <p:cNvSpPr txBox="1">
              <a:spLocks noChangeArrowheads="1"/>
            </p:cNvSpPr>
            <p:nvPr/>
          </p:nvSpPr>
          <p:spPr bwMode="auto">
            <a:xfrm>
              <a:off x="2635" y="376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0066FF"/>
                  </a:solidFill>
                </a:rPr>
                <a:t>6</a:t>
              </a:r>
              <a:endParaRPr lang="en-GB" b="1">
                <a:solidFill>
                  <a:srgbClr val="0066FF"/>
                </a:solidFill>
              </a:endParaRPr>
            </a:p>
          </p:txBody>
        </p:sp>
      </p:grpSp>
      <p:sp>
        <p:nvSpPr>
          <p:cNvPr id="462900" name="Text Box 52"/>
          <p:cNvSpPr txBox="1">
            <a:spLocks noChangeArrowheads="1"/>
          </p:cNvSpPr>
          <p:nvPr/>
        </p:nvSpPr>
        <p:spPr bwMode="auto">
          <a:xfrm>
            <a:off x="4779963" y="5808663"/>
            <a:ext cx="954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a:t>
            </a:r>
            <a:r>
              <a:rPr lang="en-US" b="1">
                <a:solidFill>
                  <a:srgbClr val="FF6600"/>
                </a:solidFill>
              </a:rPr>
              <a:t>1.5</a:t>
            </a:r>
            <a:endParaRPr lang="en-GB" b="1">
              <a:solidFill>
                <a:srgbClr val="FF6600"/>
              </a:solidFill>
            </a:endParaRPr>
          </a:p>
        </p:txBody>
      </p:sp>
      <p:pic>
        <p:nvPicPr>
          <p:cNvPr id="61473" name="Picture 54"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28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28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286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28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28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28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628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289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628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289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6289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2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63" grpId="0"/>
      <p:bldP spid="462868" grpId="0"/>
      <p:bldP spid="462873" grpId="0"/>
      <p:bldP spid="462890" grpId="0"/>
      <p:bldP spid="462895" grpId="0"/>
      <p:bldP spid="46290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Congruence and similarity</a:t>
            </a:r>
            <a:endParaRPr lang="en-GB" smtClean="0"/>
          </a:p>
        </p:txBody>
      </p:sp>
      <p:sp>
        <p:nvSpPr>
          <p:cNvPr id="62469" name="Text Box 5"/>
          <p:cNvSpPr txBox="1">
            <a:spLocks noChangeArrowheads="1"/>
          </p:cNvSpPr>
          <p:nvPr/>
        </p:nvSpPr>
        <p:spPr bwMode="auto">
          <a:xfrm>
            <a:off x="1600200" y="1125538"/>
            <a:ext cx="5943600"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solidFill>
                  <a:schemeClr val="tx1"/>
                </a:solidFill>
              </a:rPr>
              <a:t>Is an enlargement congruent to the original object?</a:t>
            </a:r>
            <a:endParaRPr lang="en-GB">
              <a:solidFill>
                <a:schemeClr val="tx1"/>
              </a:solidFill>
            </a:endParaRPr>
          </a:p>
        </p:txBody>
      </p:sp>
      <p:sp>
        <p:nvSpPr>
          <p:cNvPr id="464902" name="Text Box 6"/>
          <p:cNvSpPr txBox="1">
            <a:spLocks noChangeArrowheads="1"/>
          </p:cNvSpPr>
          <p:nvPr/>
        </p:nvSpPr>
        <p:spPr bwMode="auto">
          <a:xfrm>
            <a:off x="304800" y="2073275"/>
            <a:ext cx="870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Remember, if two shapes are congruent they are the same shape and size. Corresponding lengths and angles are equal.</a:t>
            </a:r>
          </a:p>
        </p:txBody>
      </p:sp>
      <p:sp>
        <p:nvSpPr>
          <p:cNvPr id="464903" name="Text Box 7"/>
          <p:cNvSpPr txBox="1">
            <a:spLocks noChangeArrowheads="1"/>
          </p:cNvSpPr>
          <p:nvPr/>
        </p:nvSpPr>
        <p:spPr bwMode="auto">
          <a:xfrm>
            <a:off x="304800" y="2992438"/>
            <a:ext cx="861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In an enlarged shape the corresponding angles are the same but the lengths are different.</a:t>
            </a:r>
            <a:r>
              <a:rPr lang="en-US"/>
              <a:t> The object and its image are </a:t>
            </a:r>
            <a:r>
              <a:rPr lang="en-US" b="1">
                <a:solidFill>
                  <a:srgbClr val="FF6600"/>
                </a:solidFill>
              </a:rPr>
              <a:t>similar</a:t>
            </a:r>
            <a:r>
              <a:rPr lang="en-US"/>
              <a:t>.</a:t>
            </a:r>
            <a:endParaRPr lang="en-GB"/>
          </a:p>
        </p:txBody>
      </p:sp>
      <p:sp>
        <p:nvSpPr>
          <p:cNvPr id="464905" name="Text Box 9"/>
          <p:cNvSpPr txBox="1">
            <a:spLocks noChangeArrowheads="1"/>
          </p:cNvSpPr>
          <p:nvPr/>
        </p:nvSpPr>
        <p:spPr bwMode="auto">
          <a:xfrm>
            <a:off x="304800" y="4276725"/>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Reflections, rotations and translations produce images that are </a:t>
            </a:r>
            <a:r>
              <a:rPr lang="en-US" b="1">
                <a:solidFill>
                  <a:srgbClr val="FF6600"/>
                </a:solidFill>
              </a:rPr>
              <a:t>congruent</a:t>
            </a:r>
            <a:r>
              <a:rPr lang="en-US"/>
              <a:t> to the original shape.</a:t>
            </a:r>
            <a:endParaRPr lang="en-GB"/>
          </a:p>
        </p:txBody>
      </p:sp>
      <p:sp>
        <p:nvSpPr>
          <p:cNvPr id="464906" name="Text Box 10"/>
          <p:cNvSpPr txBox="1">
            <a:spLocks noChangeArrowheads="1"/>
          </p:cNvSpPr>
          <p:nvPr/>
        </p:nvSpPr>
        <p:spPr bwMode="auto">
          <a:xfrm>
            <a:off x="304800" y="5197475"/>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Enlargements produce images that are </a:t>
            </a:r>
            <a:r>
              <a:rPr lang="en-US" b="1">
                <a:solidFill>
                  <a:srgbClr val="FF6600"/>
                </a:solidFill>
              </a:rPr>
              <a:t>similar</a:t>
            </a:r>
            <a:r>
              <a:rPr lang="en-US"/>
              <a:t> to the original shape.</a:t>
            </a:r>
            <a:endParaRPr lang="en-GB"/>
          </a:p>
        </p:txBody>
      </p:sp>
      <p:pic>
        <p:nvPicPr>
          <p:cNvPr id="62474" name="Picture 12"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8" y="44450"/>
            <a:ext cx="169862"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49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49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49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4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2" grpId="0" autoUpdateAnimBg="0"/>
      <p:bldP spid="464903" grpId="0" autoUpdateAnimBg="0"/>
      <p:bldP spid="464905" grpId="0" autoUpdateAnimBg="0"/>
      <p:bldP spid="46490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Find the scale factor</a:t>
            </a:r>
          </a:p>
        </p:txBody>
      </p:sp>
      <p:sp>
        <p:nvSpPr>
          <p:cNvPr id="63493" name="Rectangle 6"/>
          <p:cNvSpPr>
            <a:spLocks noChangeArrowheads="1"/>
          </p:cNvSpPr>
          <p:nvPr/>
        </p:nvSpPr>
        <p:spPr bwMode="auto">
          <a:xfrm>
            <a:off x="6516688"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4" name="Rectangle 7"/>
          <p:cNvSpPr>
            <a:spLocks noChangeArrowheads="1"/>
          </p:cNvSpPr>
          <p:nvPr/>
        </p:nvSpPr>
        <p:spPr bwMode="auto">
          <a:xfrm>
            <a:off x="6516688"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5" name="Rectangle 8"/>
          <p:cNvSpPr>
            <a:spLocks noChangeArrowheads="1"/>
          </p:cNvSpPr>
          <p:nvPr/>
        </p:nvSpPr>
        <p:spPr bwMode="auto">
          <a:xfrm>
            <a:off x="6516688"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6" name="Rectangle 9"/>
          <p:cNvSpPr>
            <a:spLocks noChangeArrowheads="1"/>
          </p:cNvSpPr>
          <p:nvPr/>
        </p:nvSpPr>
        <p:spPr bwMode="auto">
          <a:xfrm>
            <a:off x="6516688"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7" name="Rectangle 10"/>
          <p:cNvSpPr>
            <a:spLocks noChangeArrowheads="1"/>
          </p:cNvSpPr>
          <p:nvPr/>
        </p:nvSpPr>
        <p:spPr bwMode="auto">
          <a:xfrm>
            <a:off x="6516688"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8" name="Rectangle 11"/>
          <p:cNvSpPr>
            <a:spLocks noChangeArrowheads="1"/>
          </p:cNvSpPr>
          <p:nvPr/>
        </p:nvSpPr>
        <p:spPr bwMode="auto">
          <a:xfrm>
            <a:off x="21955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9" name="Rectangle 12"/>
          <p:cNvSpPr>
            <a:spLocks noChangeArrowheads="1"/>
          </p:cNvSpPr>
          <p:nvPr/>
        </p:nvSpPr>
        <p:spPr bwMode="auto">
          <a:xfrm>
            <a:off x="26273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0" name="Rectangle 13"/>
          <p:cNvSpPr>
            <a:spLocks noChangeArrowheads="1"/>
          </p:cNvSpPr>
          <p:nvPr/>
        </p:nvSpPr>
        <p:spPr bwMode="auto">
          <a:xfrm>
            <a:off x="30591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1" name="Rectangle 14"/>
          <p:cNvSpPr>
            <a:spLocks noChangeArrowheads="1"/>
          </p:cNvSpPr>
          <p:nvPr/>
        </p:nvSpPr>
        <p:spPr bwMode="auto">
          <a:xfrm>
            <a:off x="34909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2" name="Rectangle 15"/>
          <p:cNvSpPr>
            <a:spLocks noChangeArrowheads="1"/>
          </p:cNvSpPr>
          <p:nvPr/>
        </p:nvSpPr>
        <p:spPr bwMode="auto">
          <a:xfrm>
            <a:off x="39243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3" name="Rectangle 16"/>
          <p:cNvSpPr>
            <a:spLocks noChangeArrowheads="1"/>
          </p:cNvSpPr>
          <p:nvPr/>
        </p:nvSpPr>
        <p:spPr bwMode="auto">
          <a:xfrm>
            <a:off x="43561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4" name="Rectangle 17"/>
          <p:cNvSpPr>
            <a:spLocks noChangeArrowheads="1"/>
          </p:cNvSpPr>
          <p:nvPr/>
        </p:nvSpPr>
        <p:spPr bwMode="auto">
          <a:xfrm>
            <a:off x="47879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5" name="Rectangle 18"/>
          <p:cNvSpPr>
            <a:spLocks noChangeArrowheads="1"/>
          </p:cNvSpPr>
          <p:nvPr/>
        </p:nvSpPr>
        <p:spPr bwMode="auto">
          <a:xfrm>
            <a:off x="52197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6" name="Rectangle 19"/>
          <p:cNvSpPr>
            <a:spLocks noChangeArrowheads="1"/>
          </p:cNvSpPr>
          <p:nvPr/>
        </p:nvSpPr>
        <p:spPr bwMode="auto">
          <a:xfrm>
            <a:off x="21955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7" name="Rectangle 20"/>
          <p:cNvSpPr>
            <a:spLocks noChangeArrowheads="1"/>
          </p:cNvSpPr>
          <p:nvPr/>
        </p:nvSpPr>
        <p:spPr bwMode="auto">
          <a:xfrm>
            <a:off x="26273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8" name="Rectangle 21"/>
          <p:cNvSpPr>
            <a:spLocks noChangeArrowheads="1"/>
          </p:cNvSpPr>
          <p:nvPr/>
        </p:nvSpPr>
        <p:spPr bwMode="auto">
          <a:xfrm>
            <a:off x="30591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9" name="Rectangle 22"/>
          <p:cNvSpPr>
            <a:spLocks noChangeArrowheads="1"/>
          </p:cNvSpPr>
          <p:nvPr/>
        </p:nvSpPr>
        <p:spPr bwMode="auto">
          <a:xfrm>
            <a:off x="34909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0" name="Rectangle 23"/>
          <p:cNvSpPr>
            <a:spLocks noChangeArrowheads="1"/>
          </p:cNvSpPr>
          <p:nvPr/>
        </p:nvSpPr>
        <p:spPr bwMode="auto">
          <a:xfrm>
            <a:off x="39243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1" name="Rectangle 24"/>
          <p:cNvSpPr>
            <a:spLocks noChangeArrowheads="1"/>
          </p:cNvSpPr>
          <p:nvPr/>
        </p:nvSpPr>
        <p:spPr bwMode="auto">
          <a:xfrm>
            <a:off x="43561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2" name="Rectangle 25"/>
          <p:cNvSpPr>
            <a:spLocks noChangeArrowheads="1"/>
          </p:cNvSpPr>
          <p:nvPr/>
        </p:nvSpPr>
        <p:spPr bwMode="auto">
          <a:xfrm>
            <a:off x="47879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3" name="Rectangle 26"/>
          <p:cNvSpPr>
            <a:spLocks noChangeArrowheads="1"/>
          </p:cNvSpPr>
          <p:nvPr/>
        </p:nvSpPr>
        <p:spPr bwMode="auto">
          <a:xfrm>
            <a:off x="52197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4" name="Rectangle 27"/>
          <p:cNvSpPr>
            <a:spLocks noChangeArrowheads="1"/>
          </p:cNvSpPr>
          <p:nvPr/>
        </p:nvSpPr>
        <p:spPr bwMode="auto">
          <a:xfrm>
            <a:off x="21955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5" name="Rectangle 28"/>
          <p:cNvSpPr>
            <a:spLocks noChangeArrowheads="1"/>
          </p:cNvSpPr>
          <p:nvPr/>
        </p:nvSpPr>
        <p:spPr bwMode="auto">
          <a:xfrm>
            <a:off x="26273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6" name="Rectangle 29"/>
          <p:cNvSpPr>
            <a:spLocks noChangeArrowheads="1"/>
          </p:cNvSpPr>
          <p:nvPr/>
        </p:nvSpPr>
        <p:spPr bwMode="auto">
          <a:xfrm>
            <a:off x="30591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7" name="Rectangle 30"/>
          <p:cNvSpPr>
            <a:spLocks noChangeArrowheads="1"/>
          </p:cNvSpPr>
          <p:nvPr/>
        </p:nvSpPr>
        <p:spPr bwMode="auto">
          <a:xfrm>
            <a:off x="34909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8" name="Rectangle 31"/>
          <p:cNvSpPr>
            <a:spLocks noChangeArrowheads="1"/>
          </p:cNvSpPr>
          <p:nvPr/>
        </p:nvSpPr>
        <p:spPr bwMode="auto">
          <a:xfrm>
            <a:off x="39243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9" name="Rectangle 32"/>
          <p:cNvSpPr>
            <a:spLocks noChangeArrowheads="1"/>
          </p:cNvSpPr>
          <p:nvPr/>
        </p:nvSpPr>
        <p:spPr bwMode="auto">
          <a:xfrm>
            <a:off x="43561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0" name="Rectangle 33"/>
          <p:cNvSpPr>
            <a:spLocks noChangeArrowheads="1"/>
          </p:cNvSpPr>
          <p:nvPr/>
        </p:nvSpPr>
        <p:spPr bwMode="auto">
          <a:xfrm>
            <a:off x="47879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1" name="Rectangle 34"/>
          <p:cNvSpPr>
            <a:spLocks noChangeArrowheads="1"/>
          </p:cNvSpPr>
          <p:nvPr/>
        </p:nvSpPr>
        <p:spPr bwMode="auto">
          <a:xfrm>
            <a:off x="52197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2" name="Rectangle 35"/>
          <p:cNvSpPr>
            <a:spLocks noChangeArrowheads="1"/>
          </p:cNvSpPr>
          <p:nvPr/>
        </p:nvSpPr>
        <p:spPr bwMode="auto">
          <a:xfrm>
            <a:off x="21955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3" name="Rectangle 36"/>
          <p:cNvSpPr>
            <a:spLocks noChangeArrowheads="1"/>
          </p:cNvSpPr>
          <p:nvPr/>
        </p:nvSpPr>
        <p:spPr bwMode="auto">
          <a:xfrm>
            <a:off x="26273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4" name="Rectangle 37"/>
          <p:cNvSpPr>
            <a:spLocks noChangeArrowheads="1"/>
          </p:cNvSpPr>
          <p:nvPr/>
        </p:nvSpPr>
        <p:spPr bwMode="auto">
          <a:xfrm>
            <a:off x="30591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5" name="Rectangle 38"/>
          <p:cNvSpPr>
            <a:spLocks noChangeArrowheads="1"/>
          </p:cNvSpPr>
          <p:nvPr/>
        </p:nvSpPr>
        <p:spPr bwMode="auto">
          <a:xfrm>
            <a:off x="34909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6" name="Rectangle 39"/>
          <p:cNvSpPr>
            <a:spLocks noChangeArrowheads="1"/>
          </p:cNvSpPr>
          <p:nvPr/>
        </p:nvSpPr>
        <p:spPr bwMode="auto">
          <a:xfrm>
            <a:off x="39243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7" name="Rectangle 40"/>
          <p:cNvSpPr>
            <a:spLocks noChangeArrowheads="1"/>
          </p:cNvSpPr>
          <p:nvPr/>
        </p:nvSpPr>
        <p:spPr bwMode="auto">
          <a:xfrm>
            <a:off x="43561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8" name="Rectangle 41"/>
          <p:cNvSpPr>
            <a:spLocks noChangeArrowheads="1"/>
          </p:cNvSpPr>
          <p:nvPr/>
        </p:nvSpPr>
        <p:spPr bwMode="auto">
          <a:xfrm>
            <a:off x="47879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9" name="Rectangle 42"/>
          <p:cNvSpPr>
            <a:spLocks noChangeArrowheads="1"/>
          </p:cNvSpPr>
          <p:nvPr/>
        </p:nvSpPr>
        <p:spPr bwMode="auto">
          <a:xfrm>
            <a:off x="52197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0" name="Rectangle 43"/>
          <p:cNvSpPr>
            <a:spLocks noChangeArrowheads="1"/>
          </p:cNvSpPr>
          <p:nvPr/>
        </p:nvSpPr>
        <p:spPr bwMode="auto">
          <a:xfrm>
            <a:off x="2195513"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1" name="Rectangle 44"/>
          <p:cNvSpPr>
            <a:spLocks noChangeArrowheads="1"/>
          </p:cNvSpPr>
          <p:nvPr/>
        </p:nvSpPr>
        <p:spPr bwMode="auto">
          <a:xfrm>
            <a:off x="2627313"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2" name="Rectangle 45"/>
          <p:cNvSpPr>
            <a:spLocks noChangeArrowheads="1"/>
          </p:cNvSpPr>
          <p:nvPr/>
        </p:nvSpPr>
        <p:spPr bwMode="auto">
          <a:xfrm>
            <a:off x="3059113"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3" name="Rectangle 46"/>
          <p:cNvSpPr>
            <a:spLocks noChangeArrowheads="1"/>
          </p:cNvSpPr>
          <p:nvPr/>
        </p:nvSpPr>
        <p:spPr bwMode="auto">
          <a:xfrm>
            <a:off x="3490913"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4" name="Rectangle 47"/>
          <p:cNvSpPr>
            <a:spLocks noChangeArrowheads="1"/>
          </p:cNvSpPr>
          <p:nvPr/>
        </p:nvSpPr>
        <p:spPr bwMode="auto">
          <a:xfrm>
            <a:off x="3924300"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5" name="Rectangle 48"/>
          <p:cNvSpPr>
            <a:spLocks noChangeArrowheads="1"/>
          </p:cNvSpPr>
          <p:nvPr/>
        </p:nvSpPr>
        <p:spPr bwMode="auto">
          <a:xfrm>
            <a:off x="4356100"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6" name="Rectangle 49"/>
          <p:cNvSpPr>
            <a:spLocks noChangeArrowheads="1"/>
          </p:cNvSpPr>
          <p:nvPr/>
        </p:nvSpPr>
        <p:spPr bwMode="auto">
          <a:xfrm>
            <a:off x="4787900"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7" name="Rectangle 50"/>
          <p:cNvSpPr>
            <a:spLocks noChangeArrowheads="1"/>
          </p:cNvSpPr>
          <p:nvPr/>
        </p:nvSpPr>
        <p:spPr bwMode="auto">
          <a:xfrm>
            <a:off x="5219700"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8" name="Rectangle 51"/>
          <p:cNvSpPr>
            <a:spLocks noChangeArrowheads="1"/>
          </p:cNvSpPr>
          <p:nvPr/>
        </p:nvSpPr>
        <p:spPr bwMode="auto">
          <a:xfrm>
            <a:off x="5653088"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9" name="Rectangle 52"/>
          <p:cNvSpPr>
            <a:spLocks noChangeArrowheads="1"/>
          </p:cNvSpPr>
          <p:nvPr/>
        </p:nvSpPr>
        <p:spPr bwMode="auto">
          <a:xfrm>
            <a:off x="6084888"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0" name="Rectangle 53"/>
          <p:cNvSpPr>
            <a:spLocks noChangeArrowheads="1"/>
          </p:cNvSpPr>
          <p:nvPr/>
        </p:nvSpPr>
        <p:spPr bwMode="auto">
          <a:xfrm>
            <a:off x="5653088"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1" name="Rectangle 54"/>
          <p:cNvSpPr>
            <a:spLocks noChangeArrowheads="1"/>
          </p:cNvSpPr>
          <p:nvPr/>
        </p:nvSpPr>
        <p:spPr bwMode="auto">
          <a:xfrm>
            <a:off x="6084888"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2" name="Rectangle 55"/>
          <p:cNvSpPr>
            <a:spLocks noChangeArrowheads="1"/>
          </p:cNvSpPr>
          <p:nvPr/>
        </p:nvSpPr>
        <p:spPr bwMode="auto">
          <a:xfrm>
            <a:off x="5653088"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3" name="Rectangle 56"/>
          <p:cNvSpPr>
            <a:spLocks noChangeArrowheads="1"/>
          </p:cNvSpPr>
          <p:nvPr/>
        </p:nvSpPr>
        <p:spPr bwMode="auto">
          <a:xfrm>
            <a:off x="6084888"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4" name="Rectangle 57"/>
          <p:cNvSpPr>
            <a:spLocks noChangeArrowheads="1"/>
          </p:cNvSpPr>
          <p:nvPr/>
        </p:nvSpPr>
        <p:spPr bwMode="auto">
          <a:xfrm>
            <a:off x="5653088"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5" name="Rectangle 58"/>
          <p:cNvSpPr>
            <a:spLocks noChangeArrowheads="1"/>
          </p:cNvSpPr>
          <p:nvPr/>
        </p:nvSpPr>
        <p:spPr bwMode="auto">
          <a:xfrm>
            <a:off x="6084888"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6" name="Rectangle 59"/>
          <p:cNvSpPr>
            <a:spLocks noChangeArrowheads="1"/>
          </p:cNvSpPr>
          <p:nvPr/>
        </p:nvSpPr>
        <p:spPr bwMode="auto">
          <a:xfrm>
            <a:off x="5653088"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7" name="Rectangle 60"/>
          <p:cNvSpPr>
            <a:spLocks noChangeArrowheads="1"/>
          </p:cNvSpPr>
          <p:nvPr/>
        </p:nvSpPr>
        <p:spPr bwMode="auto">
          <a:xfrm>
            <a:off x="6084888"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8" name="Rectangle 61"/>
          <p:cNvSpPr>
            <a:spLocks noChangeArrowheads="1"/>
          </p:cNvSpPr>
          <p:nvPr/>
        </p:nvSpPr>
        <p:spPr bwMode="auto">
          <a:xfrm>
            <a:off x="6516688"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49" name="Rectangle 62"/>
          <p:cNvSpPr>
            <a:spLocks noChangeArrowheads="1"/>
          </p:cNvSpPr>
          <p:nvPr/>
        </p:nvSpPr>
        <p:spPr bwMode="auto">
          <a:xfrm>
            <a:off x="21955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0" name="Rectangle 63"/>
          <p:cNvSpPr>
            <a:spLocks noChangeArrowheads="1"/>
          </p:cNvSpPr>
          <p:nvPr/>
        </p:nvSpPr>
        <p:spPr bwMode="auto">
          <a:xfrm>
            <a:off x="26273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1" name="Rectangle 64"/>
          <p:cNvSpPr>
            <a:spLocks noChangeArrowheads="1"/>
          </p:cNvSpPr>
          <p:nvPr/>
        </p:nvSpPr>
        <p:spPr bwMode="auto">
          <a:xfrm>
            <a:off x="30591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2" name="Rectangle 65"/>
          <p:cNvSpPr>
            <a:spLocks noChangeArrowheads="1"/>
          </p:cNvSpPr>
          <p:nvPr/>
        </p:nvSpPr>
        <p:spPr bwMode="auto">
          <a:xfrm>
            <a:off x="34909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3" name="Rectangle 66"/>
          <p:cNvSpPr>
            <a:spLocks noChangeArrowheads="1"/>
          </p:cNvSpPr>
          <p:nvPr/>
        </p:nvSpPr>
        <p:spPr bwMode="auto">
          <a:xfrm>
            <a:off x="39243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4" name="Rectangle 67"/>
          <p:cNvSpPr>
            <a:spLocks noChangeArrowheads="1"/>
          </p:cNvSpPr>
          <p:nvPr/>
        </p:nvSpPr>
        <p:spPr bwMode="auto">
          <a:xfrm>
            <a:off x="43561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5" name="Rectangle 68"/>
          <p:cNvSpPr>
            <a:spLocks noChangeArrowheads="1"/>
          </p:cNvSpPr>
          <p:nvPr/>
        </p:nvSpPr>
        <p:spPr bwMode="auto">
          <a:xfrm>
            <a:off x="47879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6" name="Rectangle 69"/>
          <p:cNvSpPr>
            <a:spLocks noChangeArrowheads="1"/>
          </p:cNvSpPr>
          <p:nvPr/>
        </p:nvSpPr>
        <p:spPr bwMode="auto">
          <a:xfrm>
            <a:off x="52197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7" name="Rectangle 70"/>
          <p:cNvSpPr>
            <a:spLocks noChangeArrowheads="1"/>
          </p:cNvSpPr>
          <p:nvPr/>
        </p:nvSpPr>
        <p:spPr bwMode="auto">
          <a:xfrm>
            <a:off x="5653088"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8" name="Rectangle 71"/>
          <p:cNvSpPr>
            <a:spLocks noChangeArrowheads="1"/>
          </p:cNvSpPr>
          <p:nvPr/>
        </p:nvSpPr>
        <p:spPr bwMode="auto">
          <a:xfrm>
            <a:off x="6084888"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59" name="Freeform 72"/>
          <p:cNvSpPr>
            <a:spLocks/>
          </p:cNvSpPr>
          <p:nvPr/>
        </p:nvSpPr>
        <p:spPr bwMode="auto">
          <a:xfrm>
            <a:off x="2627313" y="3716338"/>
            <a:ext cx="865187" cy="865187"/>
          </a:xfrm>
          <a:custGeom>
            <a:avLst/>
            <a:gdLst>
              <a:gd name="T0" fmla="*/ 0 w 545"/>
              <a:gd name="T1" fmla="*/ 1373483569 h 545"/>
              <a:gd name="T2" fmla="*/ 685482104 w 545"/>
              <a:gd name="T3" fmla="*/ 688001465 h 545"/>
              <a:gd name="T4" fmla="*/ 0 w 545"/>
              <a:gd name="T5" fmla="*/ 0 h 545"/>
              <a:gd name="T6" fmla="*/ 1373483569 w 545"/>
              <a:gd name="T7" fmla="*/ 0 h 545"/>
              <a:gd name="T8" fmla="*/ 1373483569 w 545"/>
              <a:gd name="T9" fmla="*/ 1373483569 h 545"/>
              <a:gd name="T10" fmla="*/ 0 w 545"/>
              <a:gd name="T11" fmla="*/ 1373483569 h 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5" h="545">
                <a:moveTo>
                  <a:pt x="0" y="545"/>
                </a:moveTo>
                <a:lnTo>
                  <a:pt x="272" y="273"/>
                </a:lnTo>
                <a:lnTo>
                  <a:pt x="0" y="0"/>
                </a:lnTo>
                <a:lnTo>
                  <a:pt x="545" y="0"/>
                </a:lnTo>
                <a:lnTo>
                  <a:pt x="545" y="545"/>
                </a:lnTo>
                <a:lnTo>
                  <a:pt x="0" y="545"/>
                </a:lnTo>
                <a:close/>
              </a:path>
            </a:pathLst>
          </a:custGeom>
          <a:gradFill rotWithShape="1">
            <a:gsLst>
              <a:gs pos="0">
                <a:srgbClr val="FFFF90"/>
              </a:gs>
              <a:gs pos="100000">
                <a:srgbClr val="FFCC00"/>
              </a:gs>
            </a:gsLst>
            <a:lin ang="27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60" name="Freeform 73"/>
          <p:cNvSpPr>
            <a:spLocks/>
          </p:cNvSpPr>
          <p:nvPr/>
        </p:nvSpPr>
        <p:spPr bwMode="auto">
          <a:xfrm>
            <a:off x="3924300" y="1989138"/>
            <a:ext cx="2592388" cy="2592387"/>
          </a:xfrm>
          <a:custGeom>
            <a:avLst/>
            <a:gdLst>
              <a:gd name="T0" fmla="*/ 0 w 545"/>
              <a:gd name="T1" fmla="*/ 2147483647 h 545"/>
              <a:gd name="T2" fmla="*/ 2147483647 w 545"/>
              <a:gd name="T3" fmla="*/ 2147483647 h 545"/>
              <a:gd name="T4" fmla="*/ 0 w 545"/>
              <a:gd name="T5" fmla="*/ 0 h 545"/>
              <a:gd name="T6" fmla="*/ 2147483647 w 545"/>
              <a:gd name="T7" fmla="*/ 0 h 545"/>
              <a:gd name="T8" fmla="*/ 2147483647 w 545"/>
              <a:gd name="T9" fmla="*/ 2147483647 h 545"/>
              <a:gd name="T10" fmla="*/ 0 w 545"/>
              <a:gd name="T11" fmla="*/ 2147483647 h 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5" h="545">
                <a:moveTo>
                  <a:pt x="0" y="545"/>
                </a:moveTo>
                <a:lnTo>
                  <a:pt x="272" y="273"/>
                </a:lnTo>
                <a:lnTo>
                  <a:pt x="0" y="0"/>
                </a:lnTo>
                <a:lnTo>
                  <a:pt x="545" y="0"/>
                </a:lnTo>
                <a:lnTo>
                  <a:pt x="545" y="545"/>
                </a:lnTo>
                <a:lnTo>
                  <a:pt x="0" y="545"/>
                </a:lnTo>
                <a:close/>
              </a:path>
            </a:pathLst>
          </a:custGeom>
          <a:gradFill rotWithShape="1">
            <a:gsLst>
              <a:gs pos="0">
                <a:srgbClr val="FFFF90"/>
              </a:gs>
              <a:gs pos="100000">
                <a:srgbClr val="FFCC00"/>
              </a:gs>
            </a:gsLst>
            <a:lin ang="27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61" name="Text Box 74"/>
          <p:cNvSpPr txBox="1">
            <a:spLocks noChangeArrowheads="1"/>
          </p:cNvSpPr>
          <p:nvPr/>
        </p:nvSpPr>
        <p:spPr bwMode="auto">
          <a:xfrm>
            <a:off x="3059113" y="39338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63562" name="Text Box 75"/>
          <p:cNvSpPr txBox="1">
            <a:spLocks noChangeArrowheads="1"/>
          </p:cNvSpPr>
          <p:nvPr/>
        </p:nvSpPr>
        <p:spPr bwMode="auto">
          <a:xfrm>
            <a:off x="5580063" y="3068638"/>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sp>
        <p:nvSpPr>
          <p:cNvPr id="467020" name="Text Box 76"/>
          <p:cNvSpPr txBox="1">
            <a:spLocks noChangeArrowheads="1"/>
          </p:cNvSpPr>
          <p:nvPr/>
        </p:nvSpPr>
        <p:spPr bwMode="auto">
          <a:xfrm>
            <a:off x="3400425" y="5032375"/>
            <a:ext cx="242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Scale factor = 3</a:t>
            </a:r>
            <a:endParaRPr lang="en-GB" b="1">
              <a:solidFill>
                <a:srgbClr val="FF6600"/>
              </a:solidFill>
            </a:endParaRPr>
          </a:p>
        </p:txBody>
      </p:sp>
      <p:sp>
        <p:nvSpPr>
          <p:cNvPr id="63564" name="Text Box 77"/>
          <p:cNvSpPr txBox="1">
            <a:spLocks noChangeArrowheads="1"/>
          </p:cNvSpPr>
          <p:nvPr/>
        </p:nvSpPr>
        <p:spPr bwMode="auto">
          <a:xfrm>
            <a:off x="733425" y="1125538"/>
            <a:ext cx="7704138"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the scale factor for the following enlargements?</a:t>
            </a:r>
            <a:endParaRPr lang="en-GB"/>
          </a:p>
        </p:txBody>
      </p:sp>
      <p:pic>
        <p:nvPicPr>
          <p:cNvPr id="63565" name="Picture 78"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7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020"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Find the scale factor</a:t>
            </a:r>
          </a:p>
        </p:txBody>
      </p:sp>
      <p:sp>
        <p:nvSpPr>
          <p:cNvPr id="64517" name="Text Box 5"/>
          <p:cNvSpPr txBox="1">
            <a:spLocks noChangeArrowheads="1"/>
          </p:cNvSpPr>
          <p:nvPr/>
        </p:nvSpPr>
        <p:spPr bwMode="auto">
          <a:xfrm>
            <a:off x="733425" y="1125538"/>
            <a:ext cx="7704138"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the scale factor for the following enlargements?</a:t>
            </a:r>
            <a:endParaRPr lang="en-GB"/>
          </a:p>
        </p:txBody>
      </p:sp>
      <p:sp>
        <p:nvSpPr>
          <p:cNvPr id="64518" name="Rectangle 6"/>
          <p:cNvSpPr>
            <a:spLocks noChangeArrowheads="1"/>
          </p:cNvSpPr>
          <p:nvPr/>
        </p:nvSpPr>
        <p:spPr bwMode="auto">
          <a:xfrm>
            <a:off x="6516688"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9" name="Rectangle 7"/>
          <p:cNvSpPr>
            <a:spLocks noChangeArrowheads="1"/>
          </p:cNvSpPr>
          <p:nvPr/>
        </p:nvSpPr>
        <p:spPr bwMode="auto">
          <a:xfrm>
            <a:off x="6516688"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0" name="Rectangle 8"/>
          <p:cNvSpPr>
            <a:spLocks noChangeArrowheads="1"/>
          </p:cNvSpPr>
          <p:nvPr/>
        </p:nvSpPr>
        <p:spPr bwMode="auto">
          <a:xfrm>
            <a:off x="6516688"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1" name="Rectangle 9"/>
          <p:cNvSpPr>
            <a:spLocks noChangeArrowheads="1"/>
          </p:cNvSpPr>
          <p:nvPr/>
        </p:nvSpPr>
        <p:spPr bwMode="auto">
          <a:xfrm>
            <a:off x="6516688"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2" name="Rectangle 10"/>
          <p:cNvSpPr>
            <a:spLocks noChangeArrowheads="1"/>
          </p:cNvSpPr>
          <p:nvPr/>
        </p:nvSpPr>
        <p:spPr bwMode="auto">
          <a:xfrm>
            <a:off x="6516688"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3" name="Rectangle 11"/>
          <p:cNvSpPr>
            <a:spLocks noChangeArrowheads="1"/>
          </p:cNvSpPr>
          <p:nvPr/>
        </p:nvSpPr>
        <p:spPr bwMode="auto">
          <a:xfrm>
            <a:off x="21955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4" name="Rectangle 12"/>
          <p:cNvSpPr>
            <a:spLocks noChangeArrowheads="1"/>
          </p:cNvSpPr>
          <p:nvPr/>
        </p:nvSpPr>
        <p:spPr bwMode="auto">
          <a:xfrm>
            <a:off x="26273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5" name="Rectangle 13"/>
          <p:cNvSpPr>
            <a:spLocks noChangeArrowheads="1"/>
          </p:cNvSpPr>
          <p:nvPr/>
        </p:nvSpPr>
        <p:spPr bwMode="auto">
          <a:xfrm>
            <a:off x="30591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6" name="Rectangle 14"/>
          <p:cNvSpPr>
            <a:spLocks noChangeArrowheads="1"/>
          </p:cNvSpPr>
          <p:nvPr/>
        </p:nvSpPr>
        <p:spPr bwMode="auto">
          <a:xfrm>
            <a:off x="34909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7" name="Rectangle 15"/>
          <p:cNvSpPr>
            <a:spLocks noChangeArrowheads="1"/>
          </p:cNvSpPr>
          <p:nvPr/>
        </p:nvSpPr>
        <p:spPr bwMode="auto">
          <a:xfrm>
            <a:off x="39243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8" name="Rectangle 16"/>
          <p:cNvSpPr>
            <a:spLocks noChangeArrowheads="1"/>
          </p:cNvSpPr>
          <p:nvPr/>
        </p:nvSpPr>
        <p:spPr bwMode="auto">
          <a:xfrm>
            <a:off x="43561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9" name="Rectangle 17"/>
          <p:cNvSpPr>
            <a:spLocks noChangeArrowheads="1"/>
          </p:cNvSpPr>
          <p:nvPr/>
        </p:nvSpPr>
        <p:spPr bwMode="auto">
          <a:xfrm>
            <a:off x="47879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0" name="Rectangle 18"/>
          <p:cNvSpPr>
            <a:spLocks noChangeArrowheads="1"/>
          </p:cNvSpPr>
          <p:nvPr/>
        </p:nvSpPr>
        <p:spPr bwMode="auto">
          <a:xfrm>
            <a:off x="52197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1" name="Rectangle 19"/>
          <p:cNvSpPr>
            <a:spLocks noChangeArrowheads="1"/>
          </p:cNvSpPr>
          <p:nvPr/>
        </p:nvSpPr>
        <p:spPr bwMode="auto">
          <a:xfrm>
            <a:off x="21955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2" name="Rectangle 20"/>
          <p:cNvSpPr>
            <a:spLocks noChangeArrowheads="1"/>
          </p:cNvSpPr>
          <p:nvPr/>
        </p:nvSpPr>
        <p:spPr bwMode="auto">
          <a:xfrm>
            <a:off x="26273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3" name="Rectangle 21"/>
          <p:cNvSpPr>
            <a:spLocks noChangeArrowheads="1"/>
          </p:cNvSpPr>
          <p:nvPr/>
        </p:nvSpPr>
        <p:spPr bwMode="auto">
          <a:xfrm>
            <a:off x="30591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4" name="Rectangle 22"/>
          <p:cNvSpPr>
            <a:spLocks noChangeArrowheads="1"/>
          </p:cNvSpPr>
          <p:nvPr/>
        </p:nvSpPr>
        <p:spPr bwMode="auto">
          <a:xfrm>
            <a:off x="34909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5" name="Rectangle 23"/>
          <p:cNvSpPr>
            <a:spLocks noChangeArrowheads="1"/>
          </p:cNvSpPr>
          <p:nvPr/>
        </p:nvSpPr>
        <p:spPr bwMode="auto">
          <a:xfrm>
            <a:off x="39243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6" name="Rectangle 24"/>
          <p:cNvSpPr>
            <a:spLocks noChangeArrowheads="1"/>
          </p:cNvSpPr>
          <p:nvPr/>
        </p:nvSpPr>
        <p:spPr bwMode="auto">
          <a:xfrm>
            <a:off x="43561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7" name="Rectangle 25"/>
          <p:cNvSpPr>
            <a:spLocks noChangeArrowheads="1"/>
          </p:cNvSpPr>
          <p:nvPr/>
        </p:nvSpPr>
        <p:spPr bwMode="auto">
          <a:xfrm>
            <a:off x="47879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8" name="Rectangle 26"/>
          <p:cNvSpPr>
            <a:spLocks noChangeArrowheads="1"/>
          </p:cNvSpPr>
          <p:nvPr/>
        </p:nvSpPr>
        <p:spPr bwMode="auto">
          <a:xfrm>
            <a:off x="52197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9" name="Rectangle 27"/>
          <p:cNvSpPr>
            <a:spLocks noChangeArrowheads="1"/>
          </p:cNvSpPr>
          <p:nvPr/>
        </p:nvSpPr>
        <p:spPr bwMode="auto">
          <a:xfrm>
            <a:off x="21955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0" name="Rectangle 28"/>
          <p:cNvSpPr>
            <a:spLocks noChangeArrowheads="1"/>
          </p:cNvSpPr>
          <p:nvPr/>
        </p:nvSpPr>
        <p:spPr bwMode="auto">
          <a:xfrm>
            <a:off x="26273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1" name="Rectangle 29"/>
          <p:cNvSpPr>
            <a:spLocks noChangeArrowheads="1"/>
          </p:cNvSpPr>
          <p:nvPr/>
        </p:nvSpPr>
        <p:spPr bwMode="auto">
          <a:xfrm>
            <a:off x="30591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2" name="Rectangle 30"/>
          <p:cNvSpPr>
            <a:spLocks noChangeArrowheads="1"/>
          </p:cNvSpPr>
          <p:nvPr/>
        </p:nvSpPr>
        <p:spPr bwMode="auto">
          <a:xfrm>
            <a:off x="34909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3" name="Rectangle 31"/>
          <p:cNvSpPr>
            <a:spLocks noChangeArrowheads="1"/>
          </p:cNvSpPr>
          <p:nvPr/>
        </p:nvSpPr>
        <p:spPr bwMode="auto">
          <a:xfrm>
            <a:off x="39243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4" name="Rectangle 32"/>
          <p:cNvSpPr>
            <a:spLocks noChangeArrowheads="1"/>
          </p:cNvSpPr>
          <p:nvPr/>
        </p:nvSpPr>
        <p:spPr bwMode="auto">
          <a:xfrm>
            <a:off x="43561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5" name="Rectangle 33"/>
          <p:cNvSpPr>
            <a:spLocks noChangeArrowheads="1"/>
          </p:cNvSpPr>
          <p:nvPr/>
        </p:nvSpPr>
        <p:spPr bwMode="auto">
          <a:xfrm>
            <a:off x="47879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6" name="Rectangle 34"/>
          <p:cNvSpPr>
            <a:spLocks noChangeArrowheads="1"/>
          </p:cNvSpPr>
          <p:nvPr/>
        </p:nvSpPr>
        <p:spPr bwMode="auto">
          <a:xfrm>
            <a:off x="52197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7" name="Rectangle 35"/>
          <p:cNvSpPr>
            <a:spLocks noChangeArrowheads="1"/>
          </p:cNvSpPr>
          <p:nvPr/>
        </p:nvSpPr>
        <p:spPr bwMode="auto">
          <a:xfrm>
            <a:off x="21955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8" name="Rectangle 36"/>
          <p:cNvSpPr>
            <a:spLocks noChangeArrowheads="1"/>
          </p:cNvSpPr>
          <p:nvPr/>
        </p:nvSpPr>
        <p:spPr bwMode="auto">
          <a:xfrm>
            <a:off x="26273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9" name="Rectangle 37"/>
          <p:cNvSpPr>
            <a:spLocks noChangeArrowheads="1"/>
          </p:cNvSpPr>
          <p:nvPr/>
        </p:nvSpPr>
        <p:spPr bwMode="auto">
          <a:xfrm>
            <a:off x="30591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0" name="Rectangle 38"/>
          <p:cNvSpPr>
            <a:spLocks noChangeArrowheads="1"/>
          </p:cNvSpPr>
          <p:nvPr/>
        </p:nvSpPr>
        <p:spPr bwMode="auto">
          <a:xfrm>
            <a:off x="34909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1" name="Rectangle 39"/>
          <p:cNvSpPr>
            <a:spLocks noChangeArrowheads="1"/>
          </p:cNvSpPr>
          <p:nvPr/>
        </p:nvSpPr>
        <p:spPr bwMode="auto">
          <a:xfrm>
            <a:off x="39243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2" name="Rectangle 40"/>
          <p:cNvSpPr>
            <a:spLocks noChangeArrowheads="1"/>
          </p:cNvSpPr>
          <p:nvPr/>
        </p:nvSpPr>
        <p:spPr bwMode="auto">
          <a:xfrm>
            <a:off x="43561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3" name="Rectangle 41"/>
          <p:cNvSpPr>
            <a:spLocks noChangeArrowheads="1"/>
          </p:cNvSpPr>
          <p:nvPr/>
        </p:nvSpPr>
        <p:spPr bwMode="auto">
          <a:xfrm>
            <a:off x="47879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4" name="Rectangle 42"/>
          <p:cNvSpPr>
            <a:spLocks noChangeArrowheads="1"/>
          </p:cNvSpPr>
          <p:nvPr/>
        </p:nvSpPr>
        <p:spPr bwMode="auto">
          <a:xfrm>
            <a:off x="52197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5" name="Rectangle 43"/>
          <p:cNvSpPr>
            <a:spLocks noChangeArrowheads="1"/>
          </p:cNvSpPr>
          <p:nvPr/>
        </p:nvSpPr>
        <p:spPr bwMode="auto">
          <a:xfrm>
            <a:off x="2195513"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6" name="Rectangle 44"/>
          <p:cNvSpPr>
            <a:spLocks noChangeArrowheads="1"/>
          </p:cNvSpPr>
          <p:nvPr/>
        </p:nvSpPr>
        <p:spPr bwMode="auto">
          <a:xfrm>
            <a:off x="2627313"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7" name="Rectangle 45"/>
          <p:cNvSpPr>
            <a:spLocks noChangeArrowheads="1"/>
          </p:cNvSpPr>
          <p:nvPr/>
        </p:nvSpPr>
        <p:spPr bwMode="auto">
          <a:xfrm>
            <a:off x="3059113"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8" name="Rectangle 46"/>
          <p:cNvSpPr>
            <a:spLocks noChangeArrowheads="1"/>
          </p:cNvSpPr>
          <p:nvPr/>
        </p:nvSpPr>
        <p:spPr bwMode="auto">
          <a:xfrm>
            <a:off x="3490913"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9" name="Rectangle 47"/>
          <p:cNvSpPr>
            <a:spLocks noChangeArrowheads="1"/>
          </p:cNvSpPr>
          <p:nvPr/>
        </p:nvSpPr>
        <p:spPr bwMode="auto">
          <a:xfrm>
            <a:off x="3924300"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0" name="Rectangle 48"/>
          <p:cNvSpPr>
            <a:spLocks noChangeArrowheads="1"/>
          </p:cNvSpPr>
          <p:nvPr/>
        </p:nvSpPr>
        <p:spPr bwMode="auto">
          <a:xfrm>
            <a:off x="4356100"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1" name="Rectangle 49"/>
          <p:cNvSpPr>
            <a:spLocks noChangeArrowheads="1"/>
          </p:cNvSpPr>
          <p:nvPr/>
        </p:nvSpPr>
        <p:spPr bwMode="auto">
          <a:xfrm>
            <a:off x="4787900"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2" name="Rectangle 50"/>
          <p:cNvSpPr>
            <a:spLocks noChangeArrowheads="1"/>
          </p:cNvSpPr>
          <p:nvPr/>
        </p:nvSpPr>
        <p:spPr bwMode="auto">
          <a:xfrm>
            <a:off x="5219700"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3" name="Rectangle 51"/>
          <p:cNvSpPr>
            <a:spLocks noChangeArrowheads="1"/>
          </p:cNvSpPr>
          <p:nvPr/>
        </p:nvSpPr>
        <p:spPr bwMode="auto">
          <a:xfrm>
            <a:off x="5653088"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4" name="Rectangle 52"/>
          <p:cNvSpPr>
            <a:spLocks noChangeArrowheads="1"/>
          </p:cNvSpPr>
          <p:nvPr/>
        </p:nvSpPr>
        <p:spPr bwMode="auto">
          <a:xfrm>
            <a:off x="6084888"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5" name="Rectangle 53"/>
          <p:cNvSpPr>
            <a:spLocks noChangeArrowheads="1"/>
          </p:cNvSpPr>
          <p:nvPr/>
        </p:nvSpPr>
        <p:spPr bwMode="auto">
          <a:xfrm>
            <a:off x="5653088"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6" name="Rectangle 54"/>
          <p:cNvSpPr>
            <a:spLocks noChangeArrowheads="1"/>
          </p:cNvSpPr>
          <p:nvPr/>
        </p:nvSpPr>
        <p:spPr bwMode="auto">
          <a:xfrm>
            <a:off x="6084888"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7" name="Rectangle 55"/>
          <p:cNvSpPr>
            <a:spLocks noChangeArrowheads="1"/>
          </p:cNvSpPr>
          <p:nvPr/>
        </p:nvSpPr>
        <p:spPr bwMode="auto">
          <a:xfrm>
            <a:off x="5653088"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8" name="Rectangle 56"/>
          <p:cNvSpPr>
            <a:spLocks noChangeArrowheads="1"/>
          </p:cNvSpPr>
          <p:nvPr/>
        </p:nvSpPr>
        <p:spPr bwMode="auto">
          <a:xfrm>
            <a:off x="6084888"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9" name="Rectangle 57"/>
          <p:cNvSpPr>
            <a:spLocks noChangeArrowheads="1"/>
          </p:cNvSpPr>
          <p:nvPr/>
        </p:nvSpPr>
        <p:spPr bwMode="auto">
          <a:xfrm>
            <a:off x="5653088"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0" name="Rectangle 58"/>
          <p:cNvSpPr>
            <a:spLocks noChangeArrowheads="1"/>
          </p:cNvSpPr>
          <p:nvPr/>
        </p:nvSpPr>
        <p:spPr bwMode="auto">
          <a:xfrm>
            <a:off x="6084888"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1" name="Rectangle 59"/>
          <p:cNvSpPr>
            <a:spLocks noChangeArrowheads="1"/>
          </p:cNvSpPr>
          <p:nvPr/>
        </p:nvSpPr>
        <p:spPr bwMode="auto">
          <a:xfrm>
            <a:off x="5653088"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2" name="Rectangle 60"/>
          <p:cNvSpPr>
            <a:spLocks noChangeArrowheads="1"/>
          </p:cNvSpPr>
          <p:nvPr/>
        </p:nvSpPr>
        <p:spPr bwMode="auto">
          <a:xfrm>
            <a:off x="6084888" y="2422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3" name="Rectangle 61"/>
          <p:cNvSpPr>
            <a:spLocks noChangeArrowheads="1"/>
          </p:cNvSpPr>
          <p:nvPr/>
        </p:nvSpPr>
        <p:spPr bwMode="auto">
          <a:xfrm>
            <a:off x="6516688"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4" name="Rectangle 62"/>
          <p:cNvSpPr>
            <a:spLocks noChangeArrowheads="1"/>
          </p:cNvSpPr>
          <p:nvPr/>
        </p:nvSpPr>
        <p:spPr bwMode="auto">
          <a:xfrm>
            <a:off x="21955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5" name="Rectangle 63"/>
          <p:cNvSpPr>
            <a:spLocks noChangeArrowheads="1"/>
          </p:cNvSpPr>
          <p:nvPr/>
        </p:nvSpPr>
        <p:spPr bwMode="auto">
          <a:xfrm>
            <a:off x="26273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6" name="Rectangle 64"/>
          <p:cNvSpPr>
            <a:spLocks noChangeArrowheads="1"/>
          </p:cNvSpPr>
          <p:nvPr/>
        </p:nvSpPr>
        <p:spPr bwMode="auto">
          <a:xfrm>
            <a:off x="30591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7" name="Rectangle 65"/>
          <p:cNvSpPr>
            <a:spLocks noChangeArrowheads="1"/>
          </p:cNvSpPr>
          <p:nvPr/>
        </p:nvSpPr>
        <p:spPr bwMode="auto">
          <a:xfrm>
            <a:off x="34909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8" name="Rectangle 66"/>
          <p:cNvSpPr>
            <a:spLocks noChangeArrowheads="1"/>
          </p:cNvSpPr>
          <p:nvPr/>
        </p:nvSpPr>
        <p:spPr bwMode="auto">
          <a:xfrm>
            <a:off x="39243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79" name="Rectangle 67"/>
          <p:cNvSpPr>
            <a:spLocks noChangeArrowheads="1"/>
          </p:cNvSpPr>
          <p:nvPr/>
        </p:nvSpPr>
        <p:spPr bwMode="auto">
          <a:xfrm>
            <a:off x="43561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80" name="Rectangle 68"/>
          <p:cNvSpPr>
            <a:spLocks noChangeArrowheads="1"/>
          </p:cNvSpPr>
          <p:nvPr/>
        </p:nvSpPr>
        <p:spPr bwMode="auto">
          <a:xfrm>
            <a:off x="47879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81" name="Rectangle 69"/>
          <p:cNvSpPr>
            <a:spLocks noChangeArrowheads="1"/>
          </p:cNvSpPr>
          <p:nvPr/>
        </p:nvSpPr>
        <p:spPr bwMode="auto">
          <a:xfrm>
            <a:off x="52197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82" name="Rectangle 70"/>
          <p:cNvSpPr>
            <a:spLocks noChangeArrowheads="1"/>
          </p:cNvSpPr>
          <p:nvPr/>
        </p:nvSpPr>
        <p:spPr bwMode="auto">
          <a:xfrm>
            <a:off x="5653088"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83" name="Rectangle 71"/>
          <p:cNvSpPr>
            <a:spLocks noChangeArrowheads="1"/>
          </p:cNvSpPr>
          <p:nvPr/>
        </p:nvSpPr>
        <p:spPr bwMode="auto">
          <a:xfrm>
            <a:off x="6084888"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064" name="Text Box 72"/>
          <p:cNvSpPr txBox="1">
            <a:spLocks noChangeArrowheads="1"/>
          </p:cNvSpPr>
          <p:nvPr/>
        </p:nvSpPr>
        <p:spPr bwMode="auto">
          <a:xfrm>
            <a:off x="3400425" y="5032375"/>
            <a:ext cx="242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Scale factor = 2</a:t>
            </a:r>
            <a:endParaRPr lang="en-GB" b="1">
              <a:solidFill>
                <a:srgbClr val="FF6600"/>
              </a:solidFill>
            </a:endParaRPr>
          </a:p>
        </p:txBody>
      </p:sp>
      <p:sp>
        <p:nvSpPr>
          <p:cNvPr id="64585" name="Freeform 73"/>
          <p:cNvSpPr>
            <a:spLocks/>
          </p:cNvSpPr>
          <p:nvPr/>
        </p:nvSpPr>
        <p:spPr bwMode="auto">
          <a:xfrm>
            <a:off x="2627313" y="3281363"/>
            <a:ext cx="1296987" cy="1300162"/>
          </a:xfrm>
          <a:custGeom>
            <a:avLst/>
            <a:gdLst>
              <a:gd name="T0" fmla="*/ 0 w 817"/>
              <a:gd name="T1" fmla="*/ 2064006381 h 819"/>
              <a:gd name="T2" fmla="*/ 682961287 w 817"/>
              <a:gd name="T3" fmla="*/ 0 h 819"/>
              <a:gd name="T4" fmla="*/ 2058966069 w 817"/>
              <a:gd name="T5" fmla="*/ 1378524145 h 819"/>
              <a:gd name="T6" fmla="*/ 0 w 817"/>
              <a:gd name="T7" fmla="*/ 2064006381 h 8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7" h="819">
                <a:moveTo>
                  <a:pt x="0" y="819"/>
                </a:moveTo>
                <a:lnTo>
                  <a:pt x="271" y="0"/>
                </a:lnTo>
                <a:lnTo>
                  <a:pt x="817" y="547"/>
                </a:lnTo>
                <a:lnTo>
                  <a:pt x="0" y="819"/>
                </a:lnTo>
                <a:close/>
              </a:path>
            </a:pathLst>
          </a:custGeom>
          <a:gradFill rotWithShape="1">
            <a:gsLst>
              <a:gs pos="0">
                <a:srgbClr val="A679C5"/>
              </a:gs>
              <a:gs pos="100000">
                <a:schemeClr val="accent1"/>
              </a:gs>
            </a:gsLst>
            <a:lin ang="54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86" name="Freeform 74"/>
          <p:cNvSpPr>
            <a:spLocks/>
          </p:cNvSpPr>
          <p:nvPr/>
        </p:nvSpPr>
        <p:spPr bwMode="auto">
          <a:xfrm>
            <a:off x="4356100" y="1981200"/>
            <a:ext cx="2592388" cy="2600325"/>
          </a:xfrm>
          <a:custGeom>
            <a:avLst/>
            <a:gdLst>
              <a:gd name="T0" fmla="*/ 0 w 1633"/>
              <a:gd name="T1" fmla="*/ 2147483647 h 1638"/>
              <a:gd name="T2" fmla="*/ 1376005578 w 1633"/>
              <a:gd name="T3" fmla="*/ 0 h 1638"/>
              <a:gd name="T4" fmla="*/ 2147483647 w 1633"/>
              <a:gd name="T5" fmla="*/ 2147483647 h 1638"/>
              <a:gd name="T6" fmla="*/ 0 w 1633"/>
              <a:gd name="T7" fmla="*/ 2147483647 h 1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33" h="1638">
                <a:moveTo>
                  <a:pt x="0" y="1638"/>
                </a:moveTo>
                <a:lnTo>
                  <a:pt x="546" y="0"/>
                </a:lnTo>
                <a:lnTo>
                  <a:pt x="1633" y="1094"/>
                </a:lnTo>
                <a:lnTo>
                  <a:pt x="0" y="1638"/>
                </a:lnTo>
                <a:close/>
              </a:path>
            </a:pathLst>
          </a:custGeom>
          <a:gradFill rotWithShape="1">
            <a:gsLst>
              <a:gs pos="0">
                <a:srgbClr val="A679C5"/>
              </a:gs>
              <a:gs pos="100000">
                <a:srgbClr val="D0B8E0"/>
              </a:gs>
            </a:gsLst>
            <a:lin ang="54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87" name="Text Box 75"/>
          <p:cNvSpPr txBox="1">
            <a:spLocks noChangeArrowheads="1"/>
          </p:cNvSpPr>
          <p:nvPr/>
        </p:nvSpPr>
        <p:spPr bwMode="auto">
          <a:xfrm>
            <a:off x="3024188" y="378936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sp>
        <p:nvSpPr>
          <p:cNvPr id="64588" name="Text Box 76"/>
          <p:cNvSpPr txBox="1">
            <a:spLocks noChangeArrowheads="1"/>
          </p:cNvSpPr>
          <p:nvPr/>
        </p:nvSpPr>
        <p:spPr bwMode="auto">
          <a:xfrm>
            <a:off x="5318125" y="31242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B’</a:t>
            </a:r>
            <a:endParaRPr lang="en-GB"/>
          </a:p>
        </p:txBody>
      </p:sp>
      <p:pic>
        <p:nvPicPr>
          <p:cNvPr id="64589" name="Picture 77"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9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64"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516688"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39" name="Rectangle 3"/>
          <p:cNvSpPr>
            <a:spLocks noChangeArrowheads="1"/>
          </p:cNvSpPr>
          <p:nvPr/>
        </p:nvSpPr>
        <p:spPr bwMode="auto">
          <a:xfrm>
            <a:off x="21955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0" name="Rectangle 4"/>
          <p:cNvSpPr>
            <a:spLocks noChangeArrowheads="1"/>
          </p:cNvSpPr>
          <p:nvPr/>
        </p:nvSpPr>
        <p:spPr bwMode="auto">
          <a:xfrm>
            <a:off x="26273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1" name="Rectangle 5"/>
          <p:cNvSpPr>
            <a:spLocks noChangeArrowheads="1"/>
          </p:cNvSpPr>
          <p:nvPr/>
        </p:nvSpPr>
        <p:spPr bwMode="auto">
          <a:xfrm>
            <a:off x="30591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2" name="Rectangle 6"/>
          <p:cNvSpPr>
            <a:spLocks noChangeArrowheads="1"/>
          </p:cNvSpPr>
          <p:nvPr/>
        </p:nvSpPr>
        <p:spPr bwMode="auto">
          <a:xfrm>
            <a:off x="34909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3" name="Rectangle 7"/>
          <p:cNvSpPr>
            <a:spLocks noChangeArrowheads="1"/>
          </p:cNvSpPr>
          <p:nvPr/>
        </p:nvSpPr>
        <p:spPr bwMode="auto">
          <a:xfrm>
            <a:off x="39243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4" name="Rectangle 8"/>
          <p:cNvSpPr>
            <a:spLocks noChangeArrowheads="1"/>
          </p:cNvSpPr>
          <p:nvPr/>
        </p:nvSpPr>
        <p:spPr bwMode="auto">
          <a:xfrm>
            <a:off x="43561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5" name="Rectangle 9"/>
          <p:cNvSpPr>
            <a:spLocks noChangeArrowheads="1"/>
          </p:cNvSpPr>
          <p:nvPr/>
        </p:nvSpPr>
        <p:spPr bwMode="auto">
          <a:xfrm>
            <a:off x="47879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6" name="Rectangle 10"/>
          <p:cNvSpPr>
            <a:spLocks noChangeArrowheads="1"/>
          </p:cNvSpPr>
          <p:nvPr/>
        </p:nvSpPr>
        <p:spPr bwMode="auto">
          <a:xfrm>
            <a:off x="52197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7" name="Rectangle 11"/>
          <p:cNvSpPr>
            <a:spLocks noChangeArrowheads="1"/>
          </p:cNvSpPr>
          <p:nvPr/>
        </p:nvSpPr>
        <p:spPr bwMode="auto">
          <a:xfrm>
            <a:off x="5653088"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8" name="Rectangle 12"/>
          <p:cNvSpPr>
            <a:spLocks noChangeArrowheads="1"/>
          </p:cNvSpPr>
          <p:nvPr/>
        </p:nvSpPr>
        <p:spPr bwMode="auto">
          <a:xfrm>
            <a:off x="6084888"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5549" name="Picture 1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0" name="Picture 1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1" name="Rectangle 15"/>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Find the scale factor</a:t>
            </a:r>
          </a:p>
        </p:txBody>
      </p:sp>
      <p:sp>
        <p:nvSpPr>
          <p:cNvPr id="65552" name="Rectangle 17"/>
          <p:cNvSpPr>
            <a:spLocks noChangeArrowheads="1"/>
          </p:cNvSpPr>
          <p:nvPr/>
        </p:nvSpPr>
        <p:spPr bwMode="auto">
          <a:xfrm>
            <a:off x="6516688"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3" name="Rectangle 18"/>
          <p:cNvSpPr>
            <a:spLocks noChangeArrowheads="1"/>
          </p:cNvSpPr>
          <p:nvPr/>
        </p:nvSpPr>
        <p:spPr bwMode="auto">
          <a:xfrm>
            <a:off x="6516688"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4" name="Rectangle 19"/>
          <p:cNvSpPr>
            <a:spLocks noChangeArrowheads="1"/>
          </p:cNvSpPr>
          <p:nvPr/>
        </p:nvSpPr>
        <p:spPr bwMode="auto">
          <a:xfrm>
            <a:off x="6516688"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5" name="Rectangle 20"/>
          <p:cNvSpPr>
            <a:spLocks noChangeArrowheads="1"/>
          </p:cNvSpPr>
          <p:nvPr/>
        </p:nvSpPr>
        <p:spPr bwMode="auto">
          <a:xfrm>
            <a:off x="6516688"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6" name="Rectangle 21"/>
          <p:cNvSpPr>
            <a:spLocks noChangeArrowheads="1"/>
          </p:cNvSpPr>
          <p:nvPr/>
        </p:nvSpPr>
        <p:spPr bwMode="auto">
          <a:xfrm>
            <a:off x="6516688"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7" name="Rectangle 22"/>
          <p:cNvSpPr>
            <a:spLocks noChangeArrowheads="1"/>
          </p:cNvSpPr>
          <p:nvPr/>
        </p:nvSpPr>
        <p:spPr bwMode="auto">
          <a:xfrm>
            <a:off x="21955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8" name="Rectangle 23"/>
          <p:cNvSpPr>
            <a:spLocks noChangeArrowheads="1"/>
          </p:cNvSpPr>
          <p:nvPr/>
        </p:nvSpPr>
        <p:spPr bwMode="auto">
          <a:xfrm>
            <a:off x="26273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9" name="Rectangle 24"/>
          <p:cNvSpPr>
            <a:spLocks noChangeArrowheads="1"/>
          </p:cNvSpPr>
          <p:nvPr/>
        </p:nvSpPr>
        <p:spPr bwMode="auto">
          <a:xfrm>
            <a:off x="30591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0" name="Rectangle 25"/>
          <p:cNvSpPr>
            <a:spLocks noChangeArrowheads="1"/>
          </p:cNvSpPr>
          <p:nvPr/>
        </p:nvSpPr>
        <p:spPr bwMode="auto">
          <a:xfrm>
            <a:off x="34909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1" name="Rectangle 26"/>
          <p:cNvSpPr>
            <a:spLocks noChangeArrowheads="1"/>
          </p:cNvSpPr>
          <p:nvPr/>
        </p:nvSpPr>
        <p:spPr bwMode="auto">
          <a:xfrm>
            <a:off x="39243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2" name="Rectangle 27"/>
          <p:cNvSpPr>
            <a:spLocks noChangeArrowheads="1"/>
          </p:cNvSpPr>
          <p:nvPr/>
        </p:nvSpPr>
        <p:spPr bwMode="auto">
          <a:xfrm>
            <a:off x="43561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3" name="Rectangle 28"/>
          <p:cNvSpPr>
            <a:spLocks noChangeArrowheads="1"/>
          </p:cNvSpPr>
          <p:nvPr/>
        </p:nvSpPr>
        <p:spPr bwMode="auto">
          <a:xfrm>
            <a:off x="47879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4" name="Rectangle 29"/>
          <p:cNvSpPr>
            <a:spLocks noChangeArrowheads="1"/>
          </p:cNvSpPr>
          <p:nvPr/>
        </p:nvSpPr>
        <p:spPr bwMode="auto">
          <a:xfrm>
            <a:off x="52197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5" name="Rectangle 30"/>
          <p:cNvSpPr>
            <a:spLocks noChangeArrowheads="1"/>
          </p:cNvSpPr>
          <p:nvPr/>
        </p:nvSpPr>
        <p:spPr bwMode="auto">
          <a:xfrm>
            <a:off x="21955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6" name="Rectangle 31"/>
          <p:cNvSpPr>
            <a:spLocks noChangeArrowheads="1"/>
          </p:cNvSpPr>
          <p:nvPr/>
        </p:nvSpPr>
        <p:spPr bwMode="auto">
          <a:xfrm>
            <a:off x="26273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7" name="Rectangle 32"/>
          <p:cNvSpPr>
            <a:spLocks noChangeArrowheads="1"/>
          </p:cNvSpPr>
          <p:nvPr/>
        </p:nvSpPr>
        <p:spPr bwMode="auto">
          <a:xfrm>
            <a:off x="30591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8" name="Rectangle 33"/>
          <p:cNvSpPr>
            <a:spLocks noChangeArrowheads="1"/>
          </p:cNvSpPr>
          <p:nvPr/>
        </p:nvSpPr>
        <p:spPr bwMode="auto">
          <a:xfrm>
            <a:off x="34909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9" name="Rectangle 34"/>
          <p:cNvSpPr>
            <a:spLocks noChangeArrowheads="1"/>
          </p:cNvSpPr>
          <p:nvPr/>
        </p:nvSpPr>
        <p:spPr bwMode="auto">
          <a:xfrm>
            <a:off x="39243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0" name="Rectangle 35"/>
          <p:cNvSpPr>
            <a:spLocks noChangeArrowheads="1"/>
          </p:cNvSpPr>
          <p:nvPr/>
        </p:nvSpPr>
        <p:spPr bwMode="auto">
          <a:xfrm>
            <a:off x="43561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1" name="Rectangle 36"/>
          <p:cNvSpPr>
            <a:spLocks noChangeArrowheads="1"/>
          </p:cNvSpPr>
          <p:nvPr/>
        </p:nvSpPr>
        <p:spPr bwMode="auto">
          <a:xfrm>
            <a:off x="47879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2" name="Rectangle 37"/>
          <p:cNvSpPr>
            <a:spLocks noChangeArrowheads="1"/>
          </p:cNvSpPr>
          <p:nvPr/>
        </p:nvSpPr>
        <p:spPr bwMode="auto">
          <a:xfrm>
            <a:off x="52197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3" name="Rectangle 38"/>
          <p:cNvSpPr>
            <a:spLocks noChangeArrowheads="1"/>
          </p:cNvSpPr>
          <p:nvPr/>
        </p:nvSpPr>
        <p:spPr bwMode="auto">
          <a:xfrm>
            <a:off x="21955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4" name="Rectangle 39"/>
          <p:cNvSpPr>
            <a:spLocks noChangeArrowheads="1"/>
          </p:cNvSpPr>
          <p:nvPr/>
        </p:nvSpPr>
        <p:spPr bwMode="auto">
          <a:xfrm>
            <a:off x="26273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5" name="Rectangle 40"/>
          <p:cNvSpPr>
            <a:spLocks noChangeArrowheads="1"/>
          </p:cNvSpPr>
          <p:nvPr/>
        </p:nvSpPr>
        <p:spPr bwMode="auto">
          <a:xfrm>
            <a:off x="30591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6" name="Rectangle 41"/>
          <p:cNvSpPr>
            <a:spLocks noChangeArrowheads="1"/>
          </p:cNvSpPr>
          <p:nvPr/>
        </p:nvSpPr>
        <p:spPr bwMode="auto">
          <a:xfrm>
            <a:off x="34909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7" name="Rectangle 42"/>
          <p:cNvSpPr>
            <a:spLocks noChangeArrowheads="1"/>
          </p:cNvSpPr>
          <p:nvPr/>
        </p:nvSpPr>
        <p:spPr bwMode="auto">
          <a:xfrm>
            <a:off x="39243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8" name="Rectangle 43"/>
          <p:cNvSpPr>
            <a:spLocks noChangeArrowheads="1"/>
          </p:cNvSpPr>
          <p:nvPr/>
        </p:nvSpPr>
        <p:spPr bwMode="auto">
          <a:xfrm>
            <a:off x="43561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9" name="Rectangle 44"/>
          <p:cNvSpPr>
            <a:spLocks noChangeArrowheads="1"/>
          </p:cNvSpPr>
          <p:nvPr/>
        </p:nvSpPr>
        <p:spPr bwMode="auto">
          <a:xfrm>
            <a:off x="47879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0" name="Rectangle 45"/>
          <p:cNvSpPr>
            <a:spLocks noChangeArrowheads="1"/>
          </p:cNvSpPr>
          <p:nvPr/>
        </p:nvSpPr>
        <p:spPr bwMode="auto">
          <a:xfrm>
            <a:off x="52197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1" name="Rectangle 46"/>
          <p:cNvSpPr>
            <a:spLocks noChangeArrowheads="1"/>
          </p:cNvSpPr>
          <p:nvPr/>
        </p:nvSpPr>
        <p:spPr bwMode="auto">
          <a:xfrm>
            <a:off x="2195513"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2" name="Rectangle 47"/>
          <p:cNvSpPr>
            <a:spLocks noChangeArrowheads="1"/>
          </p:cNvSpPr>
          <p:nvPr/>
        </p:nvSpPr>
        <p:spPr bwMode="auto">
          <a:xfrm>
            <a:off x="2627313"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3" name="Rectangle 48"/>
          <p:cNvSpPr>
            <a:spLocks noChangeArrowheads="1"/>
          </p:cNvSpPr>
          <p:nvPr/>
        </p:nvSpPr>
        <p:spPr bwMode="auto">
          <a:xfrm>
            <a:off x="3059113"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4" name="Rectangle 49"/>
          <p:cNvSpPr>
            <a:spLocks noChangeArrowheads="1"/>
          </p:cNvSpPr>
          <p:nvPr/>
        </p:nvSpPr>
        <p:spPr bwMode="auto">
          <a:xfrm>
            <a:off x="3490913"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5" name="Rectangle 50"/>
          <p:cNvSpPr>
            <a:spLocks noChangeArrowheads="1"/>
          </p:cNvSpPr>
          <p:nvPr/>
        </p:nvSpPr>
        <p:spPr bwMode="auto">
          <a:xfrm>
            <a:off x="3924300"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6" name="Rectangle 51"/>
          <p:cNvSpPr>
            <a:spLocks noChangeArrowheads="1"/>
          </p:cNvSpPr>
          <p:nvPr/>
        </p:nvSpPr>
        <p:spPr bwMode="auto">
          <a:xfrm>
            <a:off x="4356100"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7" name="Rectangle 52"/>
          <p:cNvSpPr>
            <a:spLocks noChangeArrowheads="1"/>
          </p:cNvSpPr>
          <p:nvPr/>
        </p:nvSpPr>
        <p:spPr bwMode="auto">
          <a:xfrm>
            <a:off x="4787900"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8" name="Rectangle 53"/>
          <p:cNvSpPr>
            <a:spLocks noChangeArrowheads="1"/>
          </p:cNvSpPr>
          <p:nvPr/>
        </p:nvSpPr>
        <p:spPr bwMode="auto">
          <a:xfrm>
            <a:off x="5219700"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9" name="Rectangle 54"/>
          <p:cNvSpPr>
            <a:spLocks noChangeArrowheads="1"/>
          </p:cNvSpPr>
          <p:nvPr/>
        </p:nvSpPr>
        <p:spPr bwMode="auto">
          <a:xfrm>
            <a:off x="21955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0" name="Rectangle 55"/>
          <p:cNvSpPr>
            <a:spLocks noChangeArrowheads="1"/>
          </p:cNvSpPr>
          <p:nvPr/>
        </p:nvSpPr>
        <p:spPr bwMode="auto">
          <a:xfrm>
            <a:off x="26273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1" name="Rectangle 56"/>
          <p:cNvSpPr>
            <a:spLocks noChangeArrowheads="1"/>
          </p:cNvSpPr>
          <p:nvPr/>
        </p:nvSpPr>
        <p:spPr bwMode="auto">
          <a:xfrm>
            <a:off x="30591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2" name="Rectangle 57"/>
          <p:cNvSpPr>
            <a:spLocks noChangeArrowheads="1"/>
          </p:cNvSpPr>
          <p:nvPr/>
        </p:nvSpPr>
        <p:spPr bwMode="auto">
          <a:xfrm>
            <a:off x="34909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3" name="Rectangle 58"/>
          <p:cNvSpPr>
            <a:spLocks noChangeArrowheads="1"/>
          </p:cNvSpPr>
          <p:nvPr/>
        </p:nvSpPr>
        <p:spPr bwMode="auto">
          <a:xfrm>
            <a:off x="39243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4" name="Rectangle 59"/>
          <p:cNvSpPr>
            <a:spLocks noChangeArrowheads="1"/>
          </p:cNvSpPr>
          <p:nvPr/>
        </p:nvSpPr>
        <p:spPr bwMode="auto">
          <a:xfrm>
            <a:off x="43561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5" name="Rectangle 60"/>
          <p:cNvSpPr>
            <a:spLocks noChangeArrowheads="1"/>
          </p:cNvSpPr>
          <p:nvPr/>
        </p:nvSpPr>
        <p:spPr bwMode="auto">
          <a:xfrm>
            <a:off x="47879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6" name="Rectangle 61"/>
          <p:cNvSpPr>
            <a:spLocks noChangeArrowheads="1"/>
          </p:cNvSpPr>
          <p:nvPr/>
        </p:nvSpPr>
        <p:spPr bwMode="auto">
          <a:xfrm>
            <a:off x="52197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7" name="Rectangle 62"/>
          <p:cNvSpPr>
            <a:spLocks noChangeArrowheads="1"/>
          </p:cNvSpPr>
          <p:nvPr/>
        </p:nvSpPr>
        <p:spPr bwMode="auto">
          <a:xfrm>
            <a:off x="5653088"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8" name="Rectangle 63"/>
          <p:cNvSpPr>
            <a:spLocks noChangeArrowheads="1"/>
          </p:cNvSpPr>
          <p:nvPr/>
        </p:nvSpPr>
        <p:spPr bwMode="auto">
          <a:xfrm>
            <a:off x="6084888"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99" name="Rectangle 64"/>
          <p:cNvSpPr>
            <a:spLocks noChangeArrowheads="1"/>
          </p:cNvSpPr>
          <p:nvPr/>
        </p:nvSpPr>
        <p:spPr bwMode="auto">
          <a:xfrm>
            <a:off x="5653088"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0" name="Rectangle 65"/>
          <p:cNvSpPr>
            <a:spLocks noChangeArrowheads="1"/>
          </p:cNvSpPr>
          <p:nvPr/>
        </p:nvSpPr>
        <p:spPr bwMode="auto">
          <a:xfrm>
            <a:off x="6084888"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1" name="Rectangle 66"/>
          <p:cNvSpPr>
            <a:spLocks noChangeArrowheads="1"/>
          </p:cNvSpPr>
          <p:nvPr/>
        </p:nvSpPr>
        <p:spPr bwMode="auto">
          <a:xfrm>
            <a:off x="5653088"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2" name="Rectangle 67"/>
          <p:cNvSpPr>
            <a:spLocks noChangeArrowheads="1"/>
          </p:cNvSpPr>
          <p:nvPr/>
        </p:nvSpPr>
        <p:spPr bwMode="auto">
          <a:xfrm>
            <a:off x="6084888"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3" name="Rectangle 68"/>
          <p:cNvSpPr>
            <a:spLocks noChangeArrowheads="1"/>
          </p:cNvSpPr>
          <p:nvPr/>
        </p:nvSpPr>
        <p:spPr bwMode="auto">
          <a:xfrm>
            <a:off x="5653088"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4" name="Rectangle 69"/>
          <p:cNvSpPr>
            <a:spLocks noChangeArrowheads="1"/>
          </p:cNvSpPr>
          <p:nvPr/>
        </p:nvSpPr>
        <p:spPr bwMode="auto">
          <a:xfrm>
            <a:off x="6084888"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5" name="Rectangle 70"/>
          <p:cNvSpPr>
            <a:spLocks noChangeArrowheads="1"/>
          </p:cNvSpPr>
          <p:nvPr/>
        </p:nvSpPr>
        <p:spPr bwMode="auto">
          <a:xfrm>
            <a:off x="5653088"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6" name="Rectangle 71"/>
          <p:cNvSpPr>
            <a:spLocks noChangeArrowheads="1"/>
          </p:cNvSpPr>
          <p:nvPr/>
        </p:nvSpPr>
        <p:spPr bwMode="auto">
          <a:xfrm>
            <a:off x="6084888"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7" name="Rectangle 72"/>
          <p:cNvSpPr>
            <a:spLocks noChangeArrowheads="1"/>
          </p:cNvSpPr>
          <p:nvPr/>
        </p:nvSpPr>
        <p:spPr bwMode="auto">
          <a:xfrm>
            <a:off x="6516688"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8" name="Rectangle 73"/>
          <p:cNvSpPr>
            <a:spLocks noChangeArrowheads="1"/>
          </p:cNvSpPr>
          <p:nvPr/>
        </p:nvSpPr>
        <p:spPr bwMode="auto">
          <a:xfrm>
            <a:off x="2195513"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09" name="Rectangle 74"/>
          <p:cNvSpPr>
            <a:spLocks noChangeArrowheads="1"/>
          </p:cNvSpPr>
          <p:nvPr/>
        </p:nvSpPr>
        <p:spPr bwMode="auto">
          <a:xfrm>
            <a:off x="2627313"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10" name="Rectangle 75"/>
          <p:cNvSpPr>
            <a:spLocks noChangeArrowheads="1"/>
          </p:cNvSpPr>
          <p:nvPr/>
        </p:nvSpPr>
        <p:spPr bwMode="auto">
          <a:xfrm>
            <a:off x="3059113"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11" name="Rectangle 76"/>
          <p:cNvSpPr>
            <a:spLocks noChangeArrowheads="1"/>
          </p:cNvSpPr>
          <p:nvPr/>
        </p:nvSpPr>
        <p:spPr bwMode="auto">
          <a:xfrm>
            <a:off x="3490913"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12" name="Rectangle 77"/>
          <p:cNvSpPr>
            <a:spLocks noChangeArrowheads="1"/>
          </p:cNvSpPr>
          <p:nvPr/>
        </p:nvSpPr>
        <p:spPr bwMode="auto">
          <a:xfrm>
            <a:off x="3924300"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13" name="Rectangle 78"/>
          <p:cNvSpPr>
            <a:spLocks noChangeArrowheads="1"/>
          </p:cNvSpPr>
          <p:nvPr/>
        </p:nvSpPr>
        <p:spPr bwMode="auto">
          <a:xfrm>
            <a:off x="4356100"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14" name="Rectangle 79"/>
          <p:cNvSpPr>
            <a:spLocks noChangeArrowheads="1"/>
          </p:cNvSpPr>
          <p:nvPr/>
        </p:nvSpPr>
        <p:spPr bwMode="auto">
          <a:xfrm>
            <a:off x="4787900"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15" name="Rectangle 80"/>
          <p:cNvSpPr>
            <a:spLocks noChangeArrowheads="1"/>
          </p:cNvSpPr>
          <p:nvPr/>
        </p:nvSpPr>
        <p:spPr bwMode="auto">
          <a:xfrm>
            <a:off x="5219700"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16" name="Rectangle 81"/>
          <p:cNvSpPr>
            <a:spLocks noChangeArrowheads="1"/>
          </p:cNvSpPr>
          <p:nvPr/>
        </p:nvSpPr>
        <p:spPr bwMode="auto">
          <a:xfrm>
            <a:off x="5653088"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17" name="Rectangle 82"/>
          <p:cNvSpPr>
            <a:spLocks noChangeArrowheads="1"/>
          </p:cNvSpPr>
          <p:nvPr/>
        </p:nvSpPr>
        <p:spPr bwMode="auto">
          <a:xfrm>
            <a:off x="6084888"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23" name="Text Box 83"/>
          <p:cNvSpPr txBox="1">
            <a:spLocks noChangeArrowheads="1"/>
          </p:cNvSpPr>
          <p:nvPr/>
        </p:nvSpPr>
        <p:spPr bwMode="auto">
          <a:xfrm>
            <a:off x="3400425" y="5492750"/>
            <a:ext cx="2682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Scale factor = 3.5</a:t>
            </a:r>
            <a:endParaRPr lang="en-GB" b="1">
              <a:solidFill>
                <a:srgbClr val="FF6600"/>
              </a:solidFill>
            </a:endParaRPr>
          </a:p>
        </p:txBody>
      </p:sp>
      <p:sp>
        <p:nvSpPr>
          <p:cNvPr id="65619" name="Freeform 84"/>
          <p:cNvSpPr>
            <a:spLocks/>
          </p:cNvSpPr>
          <p:nvPr/>
        </p:nvSpPr>
        <p:spPr bwMode="auto">
          <a:xfrm>
            <a:off x="2627313" y="4148138"/>
            <a:ext cx="865187" cy="865187"/>
          </a:xfrm>
          <a:custGeom>
            <a:avLst/>
            <a:gdLst>
              <a:gd name="T0" fmla="*/ 685482104 w 545"/>
              <a:gd name="T1" fmla="*/ 1373483569 h 545"/>
              <a:gd name="T2" fmla="*/ 1373483569 w 545"/>
              <a:gd name="T3" fmla="*/ 688001465 h 545"/>
              <a:gd name="T4" fmla="*/ 685482104 w 545"/>
              <a:gd name="T5" fmla="*/ 0 h 545"/>
              <a:gd name="T6" fmla="*/ 0 w 545"/>
              <a:gd name="T7" fmla="*/ 688001465 h 545"/>
              <a:gd name="T8" fmla="*/ 685482104 w 545"/>
              <a:gd name="T9" fmla="*/ 1373483569 h 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5" h="545">
                <a:moveTo>
                  <a:pt x="272" y="545"/>
                </a:moveTo>
                <a:lnTo>
                  <a:pt x="545" y="273"/>
                </a:lnTo>
                <a:lnTo>
                  <a:pt x="272" y="0"/>
                </a:lnTo>
                <a:lnTo>
                  <a:pt x="0" y="273"/>
                </a:lnTo>
                <a:lnTo>
                  <a:pt x="272" y="545"/>
                </a:lnTo>
                <a:close/>
              </a:path>
            </a:pathLst>
          </a:custGeom>
          <a:gradFill rotWithShape="1">
            <a:gsLst>
              <a:gs pos="0">
                <a:srgbClr val="80D0E8"/>
              </a:gs>
              <a:gs pos="100000">
                <a:srgbClr val="C2E8F4"/>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20" name="Text Box 85"/>
          <p:cNvSpPr txBox="1">
            <a:spLocks noChangeArrowheads="1"/>
          </p:cNvSpPr>
          <p:nvPr/>
        </p:nvSpPr>
        <p:spPr bwMode="auto">
          <a:xfrm>
            <a:off x="2843213" y="4340225"/>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65621" name="Freeform 86"/>
          <p:cNvSpPr>
            <a:spLocks/>
          </p:cNvSpPr>
          <p:nvPr/>
        </p:nvSpPr>
        <p:spPr bwMode="auto">
          <a:xfrm>
            <a:off x="3924300" y="1989138"/>
            <a:ext cx="3024188" cy="3024187"/>
          </a:xfrm>
          <a:custGeom>
            <a:avLst/>
            <a:gdLst>
              <a:gd name="T0" fmla="*/ 2147483647 w 545"/>
              <a:gd name="T1" fmla="*/ 2147483647 h 545"/>
              <a:gd name="T2" fmla="*/ 2147483647 w 545"/>
              <a:gd name="T3" fmla="*/ 2147483647 h 545"/>
              <a:gd name="T4" fmla="*/ 2147483647 w 545"/>
              <a:gd name="T5" fmla="*/ 0 h 545"/>
              <a:gd name="T6" fmla="*/ 0 w 545"/>
              <a:gd name="T7" fmla="*/ 2147483647 h 545"/>
              <a:gd name="T8" fmla="*/ 2147483647 w 545"/>
              <a:gd name="T9" fmla="*/ 2147483647 h 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5" h="545">
                <a:moveTo>
                  <a:pt x="272" y="545"/>
                </a:moveTo>
                <a:lnTo>
                  <a:pt x="545" y="273"/>
                </a:lnTo>
                <a:lnTo>
                  <a:pt x="272" y="0"/>
                </a:lnTo>
                <a:lnTo>
                  <a:pt x="0" y="273"/>
                </a:lnTo>
                <a:lnTo>
                  <a:pt x="272" y="545"/>
                </a:lnTo>
                <a:close/>
              </a:path>
            </a:pathLst>
          </a:custGeom>
          <a:gradFill rotWithShape="1">
            <a:gsLst>
              <a:gs pos="0">
                <a:srgbClr val="80D0E8"/>
              </a:gs>
              <a:gs pos="100000">
                <a:srgbClr val="C2E8F4"/>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22" name="Text Box 87"/>
          <p:cNvSpPr txBox="1">
            <a:spLocks noChangeArrowheads="1"/>
          </p:cNvSpPr>
          <p:nvPr/>
        </p:nvSpPr>
        <p:spPr bwMode="auto">
          <a:xfrm>
            <a:off x="5219700" y="3284538"/>
            <a:ext cx="47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C’</a:t>
            </a:r>
            <a:endParaRPr lang="en-GB"/>
          </a:p>
        </p:txBody>
      </p:sp>
      <p:sp>
        <p:nvSpPr>
          <p:cNvPr id="65623" name="Text Box 88"/>
          <p:cNvSpPr txBox="1">
            <a:spLocks noChangeArrowheads="1"/>
          </p:cNvSpPr>
          <p:nvPr/>
        </p:nvSpPr>
        <p:spPr bwMode="auto">
          <a:xfrm>
            <a:off x="733425" y="1125538"/>
            <a:ext cx="7704138"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the scale factor for the following enlargements?</a:t>
            </a:r>
            <a:endParaRPr lang="en-GB"/>
          </a:p>
        </p:txBody>
      </p:sp>
      <p:pic>
        <p:nvPicPr>
          <p:cNvPr id="65624" name="Picture 89"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Make this shape symmetrical</a:t>
            </a:r>
            <a:endParaRPr lang="en-GB" smtClean="0"/>
          </a:p>
        </p:txBody>
      </p:sp>
      <p:grpSp>
        <p:nvGrpSpPr>
          <p:cNvPr id="1030" name="Group 5"/>
          <p:cNvGrpSpPr>
            <a:grpSpLocks/>
          </p:cNvGrpSpPr>
          <p:nvPr/>
        </p:nvGrpSpPr>
        <p:grpSpPr bwMode="auto">
          <a:xfrm>
            <a:off x="7304088" y="115888"/>
            <a:ext cx="576262" cy="576262"/>
            <a:chOff x="4601" y="73"/>
            <a:chExt cx="363" cy="363"/>
          </a:xfrm>
        </p:grpSpPr>
        <p:pic>
          <p:nvPicPr>
            <p:cNvPr id="1032" name="Picture 6"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Oval 7"/>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4" name="Oval 8"/>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1031" name="Picture 12" descr="level_foundation-hig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26" r:id="rId2" imgW="9142857" imgH="5111581"/>
        </mc:Choice>
        <mc:Fallback>
          <p:control r:id="rId2" imgW="9142857" imgH="5111581">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0" y="981075"/>
                  <a:ext cx="9144000" cy="5111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Find the scale factor</a:t>
            </a:r>
          </a:p>
        </p:txBody>
      </p:sp>
      <p:sp>
        <p:nvSpPr>
          <p:cNvPr id="66565" name="Rectangle 6"/>
          <p:cNvSpPr>
            <a:spLocks noChangeArrowheads="1"/>
          </p:cNvSpPr>
          <p:nvPr/>
        </p:nvSpPr>
        <p:spPr bwMode="auto">
          <a:xfrm>
            <a:off x="6516688"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6" name="Rectangle 7"/>
          <p:cNvSpPr>
            <a:spLocks noChangeArrowheads="1"/>
          </p:cNvSpPr>
          <p:nvPr/>
        </p:nvSpPr>
        <p:spPr bwMode="auto">
          <a:xfrm>
            <a:off x="6516688"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7" name="Rectangle 8"/>
          <p:cNvSpPr>
            <a:spLocks noChangeArrowheads="1"/>
          </p:cNvSpPr>
          <p:nvPr/>
        </p:nvSpPr>
        <p:spPr bwMode="auto">
          <a:xfrm>
            <a:off x="6516688"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8" name="Rectangle 9"/>
          <p:cNvSpPr>
            <a:spLocks noChangeArrowheads="1"/>
          </p:cNvSpPr>
          <p:nvPr/>
        </p:nvSpPr>
        <p:spPr bwMode="auto">
          <a:xfrm>
            <a:off x="6516688"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9" name="Rectangle 10"/>
          <p:cNvSpPr>
            <a:spLocks noChangeArrowheads="1"/>
          </p:cNvSpPr>
          <p:nvPr/>
        </p:nvSpPr>
        <p:spPr bwMode="auto">
          <a:xfrm>
            <a:off x="6516688"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0" name="Rectangle 11"/>
          <p:cNvSpPr>
            <a:spLocks noChangeArrowheads="1"/>
          </p:cNvSpPr>
          <p:nvPr/>
        </p:nvSpPr>
        <p:spPr bwMode="auto">
          <a:xfrm>
            <a:off x="21955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1" name="Rectangle 12"/>
          <p:cNvSpPr>
            <a:spLocks noChangeArrowheads="1"/>
          </p:cNvSpPr>
          <p:nvPr/>
        </p:nvSpPr>
        <p:spPr bwMode="auto">
          <a:xfrm>
            <a:off x="26273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2" name="Rectangle 13"/>
          <p:cNvSpPr>
            <a:spLocks noChangeArrowheads="1"/>
          </p:cNvSpPr>
          <p:nvPr/>
        </p:nvSpPr>
        <p:spPr bwMode="auto">
          <a:xfrm>
            <a:off x="30591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3" name="Rectangle 14"/>
          <p:cNvSpPr>
            <a:spLocks noChangeArrowheads="1"/>
          </p:cNvSpPr>
          <p:nvPr/>
        </p:nvSpPr>
        <p:spPr bwMode="auto">
          <a:xfrm>
            <a:off x="3490913"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4" name="Rectangle 15"/>
          <p:cNvSpPr>
            <a:spLocks noChangeArrowheads="1"/>
          </p:cNvSpPr>
          <p:nvPr/>
        </p:nvSpPr>
        <p:spPr bwMode="auto">
          <a:xfrm>
            <a:off x="39243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5" name="Rectangle 16"/>
          <p:cNvSpPr>
            <a:spLocks noChangeArrowheads="1"/>
          </p:cNvSpPr>
          <p:nvPr/>
        </p:nvSpPr>
        <p:spPr bwMode="auto">
          <a:xfrm>
            <a:off x="43561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6" name="Rectangle 17"/>
          <p:cNvSpPr>
            <a:spLocks noChangeArrowheads="1"/>
          </p:cNvSpPr>
          <p:nvPr/>
        </p:nvSpPr>
        <p:spPr bwMode="auto">
          <a:xfrm>
            <a:off x="47879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7" name="Rectangle 18"/>
          <p:cNvSpPr>
            <a:spLocks noChangeArrowheads="1"/>
          </p:cNvSpPr>
          <p:nvPr/>
        </p:nvSpPr>
        <p:spPr bwMode="auto">
          <a:xfrm>
            <a:off x="5219700"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8" name="Rectangle 19"/>
          <p:cNvSpPr>
            <a:spLocks noChangeArrowheads="1"/>
          </p:cNvSpPr>
          <p:nvPr/>
        </p:nvSpPr>
        <p:spPr bwMode="auto">
          <a:xfrm>
            <a:off x="21955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9" name="Rectangle 20"/>
          <p:cNvSpPr>
            <a:spLocks noChangeArrowheads="1"/>
          </p:cNvSpPr>
          <p:nvPr/>
        </p:nvSpPr>
        <p:spPr bwMode="auto">
          <a:xfrm>
            <a:off x="26273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0" name="Rectangle 21"/>
          <p:cNvSpPr>
            <a:spLocks noChangeArrowheads="1"/>
          </p:cNvSpPr>
          <p:nvPr/>
        </p:nvSpPr>
        <p:spPr bwMode="auto">
          <a:xfrm>
            <a:off x="30591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1" name="Rectangle 22"/>
          <p:cNvSpPr>
            <a:spLocks noChangeArrowheads="1"/>
          </p:cNvSpPr>
          <p:nvPr/>
        </p:nvSpPr>
        <p:spPr bwMode="auto">
          <a:xfrm>
            <a:off x="3490913"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2" name="Rectangle 23"/>
          <p:cNvSpPr>
            <a:spLocks noChangeArrowheads="1"/>
          </p:cNvSpPr>
          <p:nvPr/>
        </p:nvSpPr>
        <p:spPr bwMode="auto">
          <a:xfrm>
            <a:off x="39243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3" name="Rectangle 24"/>
          <p:cNvSpPr>
            <a:spLocks noChangeArrowheads="1"/>
          </p:cNvSpPr>
          <p:nvPr/>
        </p:nvSpPr>
        <p:spPr bwMode="auto">
          <a:xfrm>
            <a:off x="43561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4" name="Rectangle 25"/>
          <p:cNvSpPr>
            <a:spLocks noChangeArrowheads="1"/>
          </p:cNvSpPr>
          <p:nvPr/>
        </p:nvSpPr>
        <p:spPr bwMode="auto">
          <a:xfrm>
            <a:off x="47879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5" name="Rectangle 26"/>
          <p:cNvSpPr>
            <a:spLocks noChangeArrowheads="1"/>
          </p:cNvSpPr>
          <p:nvPr/>
        </p:nvSpPr>
        <p:spPr bwMode="auto">
          <a:xfrm>
            <a:off x="5219700"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6" name="Rectangle 27"/>
          <p:cNvSpPr>
            <a:spLocks noChangeArrowheads="1"/>
          </p:cNvSpPr>
          <p:nvPr/>
        </p:nvSpPr>
        <p:spPr bwMode="auto">
          <a:xfrm>
            <a:off x="21955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7" name="Rectangle 28"/>
          <p:cNvSpPr>
            <a:spLocks noChangeArrowheads="1"/>
          </p:cNvSpPr>
          <p:nvPr/>
        </p:nvSpPr>
        <p:spPr bwMode="auto">
          <a:xfrm>
            <a:off x="26273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8" name="Rectangle 29"/>
          <p:cNvSpPr>
            <a:spLocks noChangeArrowheads="1"/>
          </p:cNvSpPr>
          <p:nvPr/>
        </p:nvSpPr>
        <p:spPr bwMode="auto">
          <a:xfrm>
            <a:off x="30591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9" name="Rectangle 30"/>
          <p:cNvSpPr>
            <a:spLocks noChangeArrowheads="1"/>
          </p:cNvSpPr>
          <p:nvPr/>
        </p:nvSpPr>
        <p:spPr bwMode="auto">
          <a:xfrm>
            <a:off x="3490913"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0" name="Rectangle 31"/>
          <p:cNvSpPr>
            <a:spLocks noChangeArrowheads="1"/>
          </p:cNvSpPr>
          <p:nvPr/>
        </p:nvSpPr>
        <p:spPr bwMode="auto">
          <a:xfrm>
            <a:off x="39243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1" name="Rectangle 32"/>
          <p:cNvSpPr>
            <a:spLocks noChangeArrowheads="1"/>
          </p:cNvSpPr>
          <p:nvPr/>
        </p:nvSpPr>
        <p:spPr bwMode="auto">
          <a:xfrm>
            <a:off x="43561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2" name="Rectangle 33"/>
          <p:cNvSpPr>
            <a:spLocks noChangeArrowheads="1"/>
          </p:cNvSpPr>
          <p:nvPr/>
        </p:nvSpPr>
        <p:spPr bwMode="auto">
          <a:xfrm>
            <a:off x="47879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3" name="Rectangle 34"/>
          <p:cNvSpPr>
            <a:spLocks noChangeArrowheads="1"/>
          </p:cNvSpPr>
          <p:nvPr/>
        </p:nvSpPr>
        <p:spPr bwMode="auto">
          <a:xfrm>
            <a:off x="5219700"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4" name="Rectangle 35"/>
          <p:cNvSpPr>
            <a:spLocks noChangeArrowheads="1"/>
          </p:cNvSpPr>
          <p:nvPr/>
        </p:nvSpPr>
        <p:spPr bwMode="auto">
          <a:xfrm>
            <a:off x="2195513"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5" name="Rectangle 36"/>
          <p:cNvSpPr>
            <a:spLocks noChangeArrowheads="1"/>
          </p:cNvSpPr>
          <p:nvPr/>
        </p:nvSpPr>
        <p:spPr bwMode="auto">
          <a:xfrm>
            <a:off x="2627313"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6" name="Rectangle 37"/>
          <p:cNvSpPr>
            <a:spLocks noChangeArrowheads="1"/>
          </p:cNvSpPr>
          <p:nvPr/>
        </p:nvSpPr>
        <p:spPr bwMode="auto">
          <a:xfrm>
            <a:off x="3059113"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7" name="Rectangle 38"/>
          <p:cNvSpPr>
            <a:spLocks noChangeArrowheads="1"/>
          </p:cNvSpPr>
          <p:nvPr/>
        </p:nvSpPr>
        <p:spPr bwMode="auto">
          <a:xfrm>
            <a:off x="3490913"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8" name="Rectangle 39"/>
          <p:cNvSpPr>
            <a:spLocks noChangeArrowheads="1"/>
          </p:cNvSpPr>
          <p:nvPr/>
        </p:nvSpPr>
        <p:spPr bwMode="auto">
          <a:xfrm>
            <a:off x="3924300"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9" name="Rectangle 40"/>
          <p:cNvSpPr>
            <a:spLocks noChangeArrowheads="1"/>
          </p:cNvSpPr>
          <p:nvPr/>
        </p:nvSpPr>
        <p:spPr bwMode="auto">
          <a:xfrm>
            <a:off x="4356100"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0" name="Rectangle 41"/>
          <p:cNvSpPr>
            <a:spLocks noChangeArrowheads="1"/>
          </p:cNvSpPr>
          <p:nvPr/>
        </p:nvSpPr>
        <p:spPr bwMode="auto">
          <a:xfrm>
            <a:off x="4787900"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1" name="Rectangle 42"/>
          <p:cNvSpPr>
            <a:spLocks noChangeArrowheads="1"/>
          </p:cNvSpPr>
          <p:nvPr/>
        </p:nvSpPr>
        <p:spPr bwMode="auto">
          <a:xfrm>
            <a:off x="5219700"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2" name="Rectangle 43"/>
          <p:cNvSpPr>
            <a:spLocks noChangeArrowheads="1"/>
          </p:cNvSpPr>
          <p:nvPr/>
        </p:nvSpPr>
        <p:spPr bwMode="auto">
          <a:xfrm>
            <a:off x="21955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3" name="Rectangle 44"/>
          <p:cNvSpPr>
            <a:spLocks noChangeArrowheads="1"/>
          </p:cNvSpPr>
          <p:nvPr/>
        </p:nvSpPr>
        <p:spPr bwMode="auto">
          <a:xfrm>
            <a:off x="26273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4" name="Rectangle 45"/>
          <p:cNvSpPr>
            <a:spLocks noChangeArrowheads="1"/>
          </p:cNvSpPr>
          <p:nvPr/>
        </p:nvSpPr>
        <p:spPr bwMode="auto">
          <a:xfrm>
            <a:off x="30591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5" name="Rectangle 46"/>
          <p:cNvSpPr>
            <a:spLocks noChangeArrowheads="1"/>
          </p:cNvSpPr>
          <p:nvPr/>
        </p:nvSpPr>
        <p:spPr bwMode="auto">
          <a:xfrm>
            <a:off x="3490913"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6" name="Rectangle 47"/>
          <p:cNvSpPr>
            <a:spLocks noChangeArrowheads="1"/>
          </p:cNvSpPr>
          <p:nvPr/>
        </p:nvSpPr>
        <p:spPr bwMode="auto">
          <a:xfrm>
            <a:off x="39243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7" name="Rectangle 48"/>
          <p:cNvSpPr>
            <a:spLocks noChangeArrowheads="1"/>
          </p:cNvSpPr>
          <p:nvPr/>
        </p:nvSpPr>
        <p:spPr bwMode="auto">
          <a:xfrm>
            <a:off x="43561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8" name="Rectangle 49"/>
          <p:cNvSpPr>
            <a:spLocks noChangeArrowheads="1"/>
          </p:cNvSpPr>
          <p:nvPr/>
        </p:nvSpPr>
        <p:spPr bwMode="auto">
          <a:xfrm>
            <a:off x="47879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9" name="Rectangle 50"/>
          <p:cNvSpPr>
            <a:spLocks noChangeArrowheads="1"/>
          </p:cNvSpPr>
          <p:nvPr/>
        </p:nvSpPr>
        <p:spPr bwMode="auto">
          <a:xfrm>
            <a:off x="5219700"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0" name="Rectangle 51"/>
          <p:cNvSpPr>
            <a:spLocks noChangeArrowheads="1"/>
          </p:cNvSpPr>
          <p:nvPr/>
        </p:nvSpPr>
        <p:spPr bwMode="auto">
          <a:xfrm>
            <a:off x="5653088"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1" name="Rectangle 52"/>
          <p:cNvSpPr>
            <a:spLocks noChangeArrowheads="1"/>
          </p:cNvSpPr>
          <p:nvPr/>
        </p:nvSpPr>
        <p:spPr bwMode="auto">
          <a:xfrm>
            <a:off x="6084888" y="41497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2" name="Rectangle 53"/>
          <p:cNvSpPr>
            <a:spLocks noChangeArrowheads="1"/>
          </p:cNvSpPr>
          <p:nvPr/>
        </p:nvSpPr>
        <p:spPr bwMode="auto">
          <a:xfrm>
            <a:off x="5653088"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3" name="Rectangle 54"/>
          <p:cNvSpPr>
            <a:spLocks noChangeArrowheads="1"/>
          </p:cNvSpPr>
          <p:nvPr/>
        </p:nvSpPr>
        <p:spPr bwMode="auto">
          <a:xfrm>
            <a:off x="6084888" y="37179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4" name="Rectangle 55"/>
          <p:cNvSpPr>
            <a:spLocks noChangeArrowheads="1"/>
          </p:cNvSpPr>
          <p:nvPr/>
        </p:nvSpPr>
        <p:spPr bwMode="auto">
          <a:xfrm>
            <a:off x="5653088"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5" name="Rectangle 56"/>
          <p:cNvSpPr>
            <a:spLocks noChangeArrowheads="1"/>
          </p:cNvSpPr>
          <p:nvPr/>
        </p:nvSpPr>
        <p:spPr bwMode="auto">
          <a:xfrm>
            <a:off x="6084888" y="32861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6" name="Rectangle 57"/>
          <p:cNvSpPr>
            <a:spLocks noChangeArrowheads="1"/>
          </p:cNvSpPr>
          <p:nvPr/>
        </p:nvSpPr>
        <p:spPr bwMode="auto">
          <a:xfrm>
            <a:off x="5653088"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7" name="Rectangle 58"/>
          <p:cNvSpPr>
            <a:spLocks noChangeArrowheads="1"/>
          </p:cNvSpPr>
          <p:nvPr/>
        </p:nvSpPr>
        <p:spPr bwMode="auto">
          <a:xfrm>
            <a:off x="6084888" y="45815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8" name="Rectangle 59"/>
          <p:cNvSpPr>
            <a:spLocks noChangeArrowheads="1"/>
          </p:cNvSpPr>
          <p:nvPr/>
        </p:nvSpPr>
        <p:spPr bwMode="auto">
          <a:xfrm>
            <a:off x="5653088"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9" name="Rectangle 60"/>
          <p:cNvSpPr>
            <a:spLocks noChangeArrowheads="1"/>
          </p:cNvSpPr>
          <p:nvPr/>
        </p:nvSpPr>
        <p:spPr bwMode="auto">
          <a:xfrm>
            <a:off x="6084888" y="2854325"/>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0" name="Rectangle 61"/>
          <p:cNvSpPr>
            <a:spLocks noChangeArrowheads="1"/>
          </p:cNvSpPr>
          <p:nvPr/>
        </p:nvSpPr>
        <p:spPr bwMode="auto">
          <a:xfrm>
            <a:off x="6516688"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1" name="Rectangle 62"/>
          <p:cNvSpPr>
            <a:spLocks noChangeArrowheads="1"/>
          </p:cNvSpPr>
          <p:nvPr/>
        </p:nvSpPr>
        <p:spPr bwMode="auto">
          <a:xfrm>
            <a:off x="2195513"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2" name="Rectangle 63"/>
          <p:cNvSpPr>
            <a:spLocks noChangeArrowheads="1"/>
          </p:cNvSpPr>
          <p:nvPr/>
        </p:nvSpPr>
        <p:spPr bwMode="auto">
          <a:xfrm>
            <a:off x="2627313"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3" name="Rectangle 64"/>
          <p:cNvSpPr>
            <a:spLocks noChangeArrowheads="1"/>
          </p:cNvSpPr>
          <p:nvPr/>
        </p:nvSpPr>
        <p:spPr bwMode="auto">
          <a:xfrm>
            <a:off x="3059113"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4" name="Rectangle 65"/>
          <p:cNvSpPr>
            <a:spLocks noChangeArrowheads="1"/>
          </p:cNvSpPr>
          <p:nvPr/>
        </p:nvSpPr>
        <p:spPr bwMode="auto">
          <a:xfrm>
            <a:off x="3490913"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5" name="Rectangle 66"/>
          <p:cNvSpPr>
            <a:spLocks noChangeArrowheads="1"/>
          </p:cNvSpPr>
          <p:nvPr/>
        </p:nvSpPr>
        <p:spPr bwMode="auto">
          <a:xfrm>
            <a:off x="3924300"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6" name="Rectangle 67"/>
          <p:cNvSpPr>
            <a:spLocks noChangeArrowheads="1"/>
          </p:cNvSpPr>
          <p:nvPr/>
        </p:nvSpPr>
        <p:spPr bwMode="auto">
          <a:xfrm>
            <a:off x="4356100"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7" name="Rectangle 68"/>
          <p:cNvSpPr>
            <a:spLocks noChangeArrowheads="1"/>
          </p:cNvSpPr>
          <p:nvPr/>
        </p:nvSpPr>
        <p:spPr bwMode="auto">
          <a:xfrm>
            <a:off x="4787900"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8" name="Rectangle 69"/>
          <p:cNvSpPr>
            <a:spLocks noChangeArrowheads="1"/>
          </p:cNvSpPr>
          <p:nvPr/>
        </p:nvSpPr>
        <p:spPr bwMode="auto">
          <a:xfrm>
            <a:off x="5219700"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9" name="Rectangle 70"/>
          <p:cNvSpPr>
            <a:spLocks noChangeArrowheads="1"/>
          </p:cNvSpPr>
          <p:nvPr/>
        </p:nvSpPr>
        <p:spPr bwMode="auto">
          <a:xfrm>
            <a:off x="5653088"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30" name="Rectangle 71"/>
          <p:cNvSpPr>
            <a:spLocks noChangeArrowheads="1"/>
          </p:cNvSpPr>
          <p:nvPr/>
        </p:nvSpPr>
        <p:spPr bwMode="auto">
          <a:xfrm>
            <a:off x="6084888" y="24209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3160" name="Text Box 72"/>
          <p:cNvSpPr txBox="1">
            <a:spLocks noChangeArrowheads="1"/>
          </p:cNvSpPr>
          <p:nvPr/>
        </p:nvSpPr>
        <p:spPr bwMode="auto">
          <a:xfrm>
            <a:off x="3400425" y="5492750"/>
            <a:ext cx="2682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Scale factor = 0.5</a:t>
            </a:r>
            <a:endParaRPr lang="en-GB" b="1">
              <a:solidFill>
                <a:srgbClr val="FF6600"/>
              </a:solidFill>
            </a:endParaRPr>
          </a:p>
        </p:txBody>
      </p:sp>
      <p:sp>
        <p:nvSpPr>
          <p:cNvPr id="66632" name="Rectangle 73"/>
          <p:cNvSpPr>
            <a:spLocks noChangeArrowheads="1"/>
          </p:cNvSpPr>
          <p:nvPr/>
        </p:nvSpPr>
        <p:spPr bwMode="auto">
          <a:xfrm>
            <a:off x="6516688"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33" name="Rectangle 74"/>
          <p:cNvSpPr>
            <a:spLocks noChangeArrowheads="1"/>
          </p:cNvSpPr>
          <p:nvPr/>
        </p:nvSpPr>
        <p:spPr bwMode="auto">
          <a:xfrm>
            <a:off x="21955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34" name="Rectangle 75"/>
          <p:cNvSpPr>
            <a:spLocks noChangeArrowheads="1"/>
          </p:cNvSpPr>
          <p:nvPr/>
        </p:nvSpPr>
        <p:spPr bwMode="auto">
          <a:xfrm>
            <a:off x="26273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35" name="Rectangle 76"/>
          <p:cNvSpPr>
            <a:spLocks noChangeArrowheads="1"/>
          </p:cNvSpPr>
          <p:nvPr/>
        </p:nvSpPr>
        <p:spPr bwMode="auto">
          <a:xfrm>
            <a:off x="30591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36" name="Rectangle 77"/>
          <p:cNvSpPr>
            <a:spLocks noChangeArrowheads="1"/>
          </p:cNvSpPr>
          <p:nvPr/>
        </p:nvSpPr>
        <p:spPr bwMode="auto">
          <a:xfrm>
            <a:off x="3490913"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37" name="Rectangle 78"/>
          <p:cNvSpPr>
            <a:spLocks noChangeArrowheads="1"/>
          </p:cNvSpPr>
          <p:nvPr/>
        </p:nvSpPr>
        <p:spPr bwMode="auto">
          <a:xfrm>
            <a:off x="39243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38" name="Rectangle 79"/>
          <p:cNvSpPr>
            <a:spLocks noChangeArrowheads="1"/>
          </p:cNvSpPr>
          <p:nvPr/>
        </p:nvSpPr>
        <p:spPr bwMode="auto">
          <a:xfrm>
            <a:off x="43561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39" name="Rectangle 80"/>
          <p:cNvSpPr>
            <a:spLocks noChangeArrowheads="1"/>
          </p:cNvSpPr>
          <p:nvPr/>
        </p:nvSpPr>
        <p:spPr bwMode="auto">
          <a:xfrm>
            <a:off x="47879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40" name="Rectangle 81"/>
          <p:cNvSpPr>
            <a:spLocks noChangeArrowheads="1"/>
          </p:cNvSpPr>
          <p:nvPr/>
        </p:nvSpPr>
        <p:spPr bwMode="auto">
          <a:xfrm>
            <a:off x="5219700"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41" name="Rectangle 82"/>
          <p:cNvSpPr>
            <a:spLocks noChangeArrowheads="1"/>
          </p:cNvSpPr>
          <p:nvPr/>
        </p:nvSpPr>
        <p:spPr bwMode="auto">
          <a:xfrm>
            <a:off x="5653088"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42" name="Rectangle 83"/>
          <p:cNvSpPr>
            <a:spLocks noChangeArrowheads="1"/>
          </p:cNvSpPr>
          <p:nvPr/>
        </p:nvSpPr>
        <p:spPr bwMode="auto">
          <a:xfrm>
            <a:off x="6084888" y="1989138"/>
            <a:ext cx="431800" cy="431800"/>
          </a:xfrm>
          <a:prstGeom prst="rect">
            <a:avLst/>
          </a:prstGeom>
          <a:noFill/>
          <a:ln w="9525">
            <a:solidFill>
              <a:srgbClr val="80D0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43" name="Freeform 84"/>
          <p:cNvSpPr>
            <a:spLocks/>
          </p:cNvSpPr>
          <p:nvPr/>
        </p:nvSpPr>
        <p:spPr bwMode="auto">
          <a:xfrm>
            <a:off x="2627313" y="1989138"/>
            <a:ext cx="1728787" cy="3024187"/>
          </a:xfrm>
          <a:custGeom>
            <a:avLst/>
            <a:gdLst>
              <a:gd name="T0" fmla="*/ 0 w 1089"/>
              <a:gd name="T1" fmla="*/ 2147483647 h 1905"/>
              <a:gd name="T2" fmla="*/ 1370964603 w 1089"/>
              <a:gd name="T3" fmla="*/ 0 h 1905"/>
              <a:gd name="T4" fmla="*/ 2147483647 w 1089"/>
              <a:gd name="T5" fmla="*/ 2147483647 h 1905"/>
              <a:gd name="T6" fmla="*/ 2058966267 w 1089"/>
              <a:gd name="T7" fmla="*/ 2147483647 h 1905"/>
              <a:gd name="T8" fmla="*/ 2058966267 w 1089"/>
              <a:gd name="T9" fmla="*/ 2147483647 h 1905"/>
              <a:gd name="T10" fmla="*/ 685482302 w 1089"/>
              <a:gd name="T11" fmla="*/ 2147483647 h 1905"/>
              <a:gd name="T12" fmla="*/ 685482302 w 1089"/>
              <a:gd name="T13" fmla="*/ 2147483647 h 1905"/>
              <a:gd name="T14" fmla="*/ 0 w 1089"/>
              <a:gd name="T15" fmla="*/ 2147483647 h 19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9" h="1905">
                <a:moveTo>
                  <a:pt x="0" y="1088"/>
                </a:moveTo>
                <a:lnTo>
                  <a:pt x="544" y="0"/>
                </a:lnTo>
                <a:lnTo>
                  <a:pt x="1089" y="1088"/>
                </a:lnTo>
                <a:lnTo>
                  <a:pt x="817" y="1088"/>
                </a:lnTo>
                <a:lnTo>
                  <a:pt x="817" y="1905"/>
                </a:lnTo>
                <a:lnTo>
                  <a:pt x="272" y="1905"/>
                </a:lnTo>
                <a:lnTo>
                  <a:pt x="272" y="1088"/>
                </a:lnTo>
                <a:lnTo>
                  <a:pt x="0" y="1088"/>
                </a:lnTo>
                <a:close/>
              </a:path>
            </a:pathLst>
          </a:custGeom>
          <a:gradFill rotWithShape="1">
            <a:gsLst>
              <a:gs pos="0">
                <a:srgbClr val="C0E890"/>
              </a:gs>
              <a:gs pos="100000">
                <a:srgbClr val="9BDA4E"/>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44" name="Text Box 85"/>
          <p:cNvSpPr txBox="1">
            <a:spLocks noChangeArrowheads="1"/>
          </p:cNvSpPr>
          <p:nvPr/>
        </p:nvSpPr>
        <p:spPr bwMode="auto">
          <a:xfrm>
            <a:off x="3297238" y="29972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D</a:t>
            </a:r>
            <a:endParaRPr lang="en-GB"/>
          </a:p>
        </p:txBody>
      </p:sp>
      <p:sp>
        <p:nvSpPr>
          <p:cNvPr id="66645" name="Freeform 86"/>
          <p:cNvSpPr>
            <a:spLocks/>
          </p:cNvSpPr>
          <p:nvPr/>
        </p:nvSpPr>
        <p:spPr bwMode="auto">
          <a:xfrm>
            <a:off x="5002213" y="3500438"/>
            <a:ext cx="865187" cy="1512887"/>
          </a:xfrm>
          <a:custGeom>
            <a:avLst/>
            <a:gdLst>
              <a:gd name="T0" fmla="*/ 0 w 1089"/>
              <a:gd name="T1" fmla="*/ 686201864 h 1905"/>
              <a:gd name="T2" fmla="*/ 343370395 w 1089"/>
              <a:gd name="T3" fmla="*/ 0 h 1905"/>
              <a:gd name="T4" fmla="*/ 687372401 w 1089"/>
              <a:gd name="T5" fmla="*/ 686201864 h 1905"/>
              <a:gd name="T6" fmla="*/ 515687204 w 1089"/>
              <a:gd name="T7" fmla="*/ 686201864 h 1905"/>
              <a:gd name="T8" fmla="*/ 515687204 w 1089"/>
              <a:gd name="T9" fmla="*/ 1201484029 h 1905"/>
              <a:gd name="T10" fmla="*/ 171685198 w 1089"/>
              <a:gd name="T11" fmla="*/ 1201484029 h 1905"/>
              <a:gd name="T12" fmla="*/ 171685198 w 1089"/>
              <a:gd name="T13" fmla="*/ 686201864 h 1905"/>
              <a:gd name="T14" fmla="*/ 0 w 1089"/>
              <a:gd name="T15" fmla="*/ 686201864 h 19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9" h="1905">
                <a:moveTo>
                  <a:pt x="0" y="1088"/>
                </a:moveTo>
                <a:lnTo>
                  <a:pt x="544" y="0"/>
                </a:lnTo>
                <a:lnTo>
                  <a:pt x="1089" y="1088"/>
                </a:lnTo>
                <a:lnTo>
                  <a:pt x="817" y="1088"/>
                </a:lnTo>
                <a:lnTo>
                  <a:pt x="817" y="1905"/>
                </a:lnTo>
                <a:lnTo>
                  <a:pt x="272" y="1905"/>
                </a:lnTo>
                <a:lnTo>
                  <a:pt x="272" y="1088"/>
                </a:lnTo>
                <a:lnTo>
                  <a:pt x="0" y="1088"/>
                </a:lnTo>
                <a:close/>
              </a:path>
            </a:pathLst>
          </a:custGeom>
          <a:gradFill rotWithShape="1">
            <a:gsLst>
              <a:gs pos="0">
                <a:srgbClr val="C0E890"/>
              </a:gs>
              <a:gs pos="100000">
                <a:srgbClr val="9BDA4E"/>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46" name="Text Box 87"/>
          <p:cNvSpPr txBox="1">
            <a:spLocks noChangeArrowheads="1"/>
          </p:cNvSpPr>
          <p:nvPr/>
        </p:nvSpPr>
        <p:spPr bwMode="auto">
          <a:xfrm>
            <a:off x="5219700" y="3933825"/>
            <a:ext cx="47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D’</a:t>
            </a:r>
            <a:endParaRPr lang="en-GB"/>
          </a:p>
        </p:txBody>
      </p:sp>
      <p:sp>
        <p:nvSpPr>
          <p:cNvPr id="66647" name="Text Box 88"/>
          <p:cNvSpPr txBox="1">
            <a:spLocks noChangeArrowheads="1"/>
          </p:cNvSpPr>
          <p:nvPr/>
        </p:nvSpPr>
        <p:spPr bwMode="auto">
          <a:xfrm>
            <a:off x="733425" y="1125538"/>
            <a:ext cx="7704138"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What is the scale factor for the following enlargements?</a:t>
            </a:r>
            <a:endParaRPr lang="en-GB"/>
          </a:p>
        </p:txBody>
      </p:sp>
      <p:pic>
        <p:nvPicPr>
          <p:cNvPr id="66648" name="Picture 89"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3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60"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Scale factors between 0 and 1</a:t>
            </a:r>
            <a:endParaRPr lang="en-GB" smtClean="0">
              <a:solidFill>
                <a:srgbClr val="5B0091"/>
              </a:solidFill>
            </a:endParaRPr>
          </a:p>
        </p:txBody>
      </p:sp>
      <p:sp>
        <p:nvSpPr>
          <p:cNvPr id="67589" name="Text Box 88"/>
          <p:cNvSpPr txBox="1">
            <a:spLocks noChangeArrowheads="1"/>
          </p:cNvSpPr>
          <p:nvPr/>
        </p:nvSpPr>
        <p:spPr bwMode="auto">
          <a:xfrm>
            <a:off x="1731963" y="990600"/>
            <a:ext cx="5680075"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What happens when the scale factor for an enlargement is between 1 and 0?</a:t>
            </a:r>
            <a:endParaRPr lang="en-GB"/>
          </a:p>
        </p:txBody>
      </p:sp>
      <p:sp>
        <p:nvSpPr>
          <p:cNvPr id="577625" name="Text Box 89"/>
          <p:cNvSpPr txBox="1">
            <a:spLocks noChangeArrowheads="1"/>
          </p:cNvSpPr>
          <p:nvPr/>
        </p:nvSpPr>
        <p:spPr bwMode="auto">
          <a:xfrm>
            <a:off x="376238" y="1981200"/>
            <a:ext cx="8516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the scale factor is between 1 and 0, the enlargement will be </a:t>
            </a:r>
            <a:r>
              <a:rPr lang="en-US" i="1"/>
              <a:t>smaller</a:t>
            </a:r>
            <a:r>
              <a:rPr lang="en-US"/>
              <a:t> than the original object.</a:t>
            </a:r>
            <a:endParaRPr lang="en-GB"/>
          </a:p>
        </p:txBody>
      </p:sp>
      <p:sp>
        <p:nvSpPr>
          <p:cNvPr id="577626" name="Text Box 90"/>
          <p:cNvSpPr txBox="1">
            <a:spLocks noChangeArrowheads="1"/>
          </p:cNvSpPr>
          <p:nvPr/>
        </p:nvSpPr>
        <p:spPr bwMode="auto">
          <a:xfrm>
            <a:off x="376238" y="2838450"/>
            <a:ext cx="8516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Although there is a reduction in size, the transformation is still called an enlargement.</a:t>
            </a:r>
            <a:endParaRPr lang="en-GB"/>
          </a:p>
        </p:txBody>
      </p:sp>
      <p:grpSp>
        <p:nvGrpSpPr>
          <p:cNvPr id="577773" name="Group 237"/>
          <p:cNvGrpSpPr>
            <a:grpSpLocks/>
          </p:cNvGrpSpPr>
          <p:nvPr/>
        </p:nvGrpSpPr>
        <p:grpSpPr bwMode="auto">
          <a:xfrm>
            <a:off x="376238" y="3697288"/>
            <a:ext cx="7472362" cy="1941512"/>
            <a:chOff x="237" y="2329"/>
            <a:chExt cx="4707" cy="1223"/>
          </a:xfrm>
        </p:grpSpPr>
        <p:sp>
          <p:nvSpPr>
            <p:cNvPr id="67599" name="Text Box 91"/>
            <p:cNvSpPr txBox="1">
              <a:spLocks noChangeArrowheads="1"/>
            </p:cNvSpPr>
            <p:nvPr/>
          </p:nvSpPr>
          <p:spPr bwMode="auto">
            <a:xfrm>
              <a:off x="237" y="2329"/>
              <a:ext cx="12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a:t>
              </a:r>
              <a:endParaRPr lang="en-GB"/>
            </a:p>
          </p:txBody>
        </p:sp>
        <p:grpSp>
          <p:nvGrpSpPr>
            <p:cNvPr id="67600" name="Group 231"/>
            <p:cNvGrpSpPr>
              <a:grpSpLocks/>
            </p:cNvGrpSpPr>
            <p:nvPr/>
          </p:nvGrpSpPr>
          <p:grpSpPr bwMode="auto">
            <a:xfrm>
              <a:off x="912" y="2685"/>
              <a:ext cx="4032" cy="867"/>
              <a:chOff x="912" y="2685"/>
              <a:chExt cx="4032" cy="867"/>
            </a:xfrm>
          </p:grpSpPr>
          <p:sp>
            <p:nvSpPr>
              <p:cNvPr id="67601" name="Rectangle 179"/>
              <p:cNvSpPr>
                <a:spLocks noChangeArrowheads="1"/>
              </p:cNvSpPr>
              <p:nvPr/>
            </p:nvSpPr>
            <p:spPr bwMode="auto">
              <a:xfrm>
                <a:off x="912" y="2685"/>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02" name="Rectangle 180"/>
              <p:cNvSpPr>
                <a:spLocks noChangeArrowheads="1"/>
              </p:cNvSpPr>
              <p:nvPr/>
            </p:nvSpPr>
            <p:spPr bwMode="auto">
              <a:xfrm>
                <a:off x="1200" y="2685"/>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03" name="Rectangle 181"/>
              <p:cNvSpPr>
                <a:spLocks noChangeArrowheads="1"/>
              </p:cNvSpPr>
              <p:nvPr/>
            </p:nvSpPr>
            <p:spPr bwMode="auto">
              <a:xfrm>
                <a:off x="912" y="2973"/>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04" name="Rectangle 182"/>
              <p:cNvSpPr>
                <a:spLocks noChangeArrowheads="1"/>
              </p:cNvSpPr>
              <p:nvPr/>
            </p:nvSpPr>
            <p:spPr bwMode="auto">
              <a:xfrm>
                <a:off x="1200" y="2973"/>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05" name="Rectangle 183"/>
              <p:cNvSpPr>
                <a:spLocks noChangeArrowheads="1"/>
              </p:cNvSpPr>
              <p:nvPr/>
            </p:nvSpPr>
            <p:spPr bwMode="auto">
              <a:xfrm>
                <a:off x="912" y="3261"/>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06" name="Rectangle 184"/>
              <p:cNvSpPr>
                <a:spLocks noChangeArrowheads="1"/>
              </p:cNvSpPr>
              <p:nvPr/>
            </p:nvSpPr>
            <p:spPr bwMode="auto">
              <a:xfrm>
                <a:off x="1200" y="3261"/>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07" name="Rectangle 185"/>
              <p:cNvSpPr>
                <a:spLocks noChangeArrowheads="1"/>
              </p:cNvSpPr>
              <p:nvPr/>
            </p:nvSpPr>
            <p:spPr bwMode="auto">
              <a:xfrm>
                <a:off x="1488" y="2685"/>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08" name="Rectangle 186"/>
              <p:cNvSpPr>
                <a:spLocks noChangeArrowheads="1"/>
              </p:cNvSpPr>
              <p:nvPr/>
            </p:nvSpPr>
            <p:spPr bwMode="auto">
              <a:xfrm>
                <a:off x="1776" y="2685"/>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09" name="Rectangle 187"/>
              <p:cNvSpPr>
                <a:spLocks noChangeArrowheads="1"/>
              </p:cNvSpPr>
              <p:nvPr/>
            </p:nvSpPr>
            <p:spPr bwMode="auto">
              <a:xfrm>
                <a:off x="1488" y="2973"/>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10" name="Rectangle 188"/>
              <p:cNvSpPr>
                <a:spLocks noChangeArrowheads="1"/>
              </p:cNvSpPr>
              <p:nvPr/>
            </p:nvSpPr>
            <p:spPr bwMode="auto">
              <a:xfrm>
                <a:off x="1776" y="2973"/>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11" name="Rectangle 189"/>
              <p:cNvSpPr>
                <a:spLocks noChangeArrowheads="1"/>
              </p:cNvSpPr>
              <p:nvPr/>
            </p:nvSpPr>
            <p:spPr bwMode="auto">
              <a:xfrm>
                <a:off x="1488" y="3261"/>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12" name="Rectangle 190"/>
              <p:cNvSpPr>
                <a:spLocks noChangeArrowheads="1"/>
              </p:cNvSpPr>
              <p:nvPr/>
            </p:nvSpPr>
            <p:spPr bwMode="auto">
              <a:xfrm>
                <a:off x="1776" y="3261"/>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13" name="Rectangle 191"/>
              <p:cNvSpPr>
                <a:spLocks noChangeArrowheads="1"/>
              </p:cNvSpPr>
              <p:nvPr/>
            </p:nvSpPr>
            <p:spPr bwMode="auto">
              <a:xfrm>
                <a:off x="2064" y="2685"/>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14" name="Rectangle 192"/>
              <p:cNvSpPr>
                <a:spLocks noChangeArrowheads="1"/>
              </p:cNvSpPr>
              <p:nvPr/>
            </p:nvSpPr>
            <p:spPr bwMode="auto">
              <a:xfrm>
                <a:off x="2352" y="2685"/>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15" name="Rectangle 193"/>
              <p:cNvSpPr>
                <a:spLocks noChangeArrowheads="1"/>
              </p:cNvSpPr>
              <p:nvPr/>
            </p:nvSpPr>
            <p:spPr bwMode="auto">
              <a:xfrm>
                <a:off x="2064" y="2973"/>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16" name="Rectangle 194"/>
              <p:cNvSpPr>
                <a:spLocks noChangeArrowheads="1"/>
              </p:cNvSpPr>
              <p:nvPr/>
            </p:nvSpPr>
            <p:spPr bwMode="auto">
              <a:xfrm>
                <a:off x="2352" y="2973"/>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17" name="Rectangle 195"/>
              <p:cNvSpPr>
                <a:spLocks noChangeArrowheads="1"/>
              </p:cNvSpPr>
              <p:nvPr/>
            </p:nvSpPr>
            <p:spPr bwMode="auto">
              <a:xfrm>
                <a:off x="2064" y="3261"/>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18" name="Rectangle 196"/>
              <p:cNvSpPr>
                <a:spLocks noChangeArrowheads="1"/>
              </p:cNvSpPr>
              <p:nvPr/>
            </p:nvSpPr>
            <p:spPr bwMode="auto">
              <a:xfrm>
                <a:off x="2352" y="3261"/>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19" name="Rectangle 197"/>
              <p:cNvSpPr>
                <a:spLocks noChangeArrowheads="1"/>
              </p:cNvSpPr>
              <p:nvPr/>
            </p:nvSpPr>
            <p:spPr bwMode="auto">
              <a:xfrm>
                <a:off x="2640" y="2685"/>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20" name="Rectangle 198"/>
              <p:cNvSpPr>
                <a:spLocks noChangeArrowheads="1"/>
              </p:cNvSpPr>
              <p:nvPr/>
            </p:nvSpPr>
            <p:spPr bwMode="auto">
              <a:xfrm>
                <a:off x="2928" y="2685"/>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21" name="Rectangle 199"/>
              <p:cNvSpPr>
                <a:spLocks noChangeArrowheads="1"/>
              </p:cNvSpPr>
              <p:nvPr/>
            </p:nvSpPr>
            <p:spPr bwMode="auto">
              <a:xfrm>
                <a:off x="2640" y="2973"/>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22" name="Rectangle 200"/>
              <p:cNvSpPr>
                <a:spLocks noChangeArrowheads="1"/>
              </p:cNvSpPr>
              <p:nvPr/>
            </p:nvSpPr>
            <p:spPr bwMode="auto">
              <a:xfrm>
                <a:off x="2928" y="2973"/>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23" name="Rectangle 201"/>
              <p:cNvSpPr>
                <a:spLocks noChangeArrowheads="1"/>
              </p:cNvSpPr>
              <p:nvPr/>
            </p:nvSpPr>
            <p:spPr bwMode="auto">
              <a:xfrm>
                <a:off x="2640" y="3261"/>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24" name="Rectangle 202"/>
              <p:cNvSpPr>
                <a:spLocks noChangeArrowheads="1"/>
              </p:cNvSpPr>
              <p:nvPr/>
            </p:nvSpPr>
            <p:spPr bwMode="auto">
              <a:xfrm>
                <a:off x="2928" y="3261"/>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25" name="Rectangle 203"/>
              <p:cNvSpPr>
                <a:spLocks noChangeArrowheads="1"/>
              </p:cNvSpPr>
              <p:nvPr/>
            </p:nvSpPr>
            <p:spPr bwMode="auto">
              <a:xfrm>
                <a:off x="3216" y="2685"/>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26" name="Rectangle 204"/>
              <p:cNvSpPr>
                <a:spLocks noChangeArrowheads="1"/>
              </p:cNvSpPr>
              <p:nvPr/>
            </p:nvSpPr>
            <p:spPr bwMode="auto">
              <a:xfrm>
                <a:off x="3504" y="2685"/>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27" name="Rectangle 205"/>
              <p:cNvSpPr>
                <a:spLocks noChangeArrowheads="1"/>
              </p:cNvSpPr>
              <p:nvPr/>
            </p:nvSpPr>
            <p:spPr bwMode="auto">
              <a:xfrm>
                <a:off x="3216" y="2973"/>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28" name="Rectangle 206"/>
              <p:cNvSpPr>
                <a:spLocks noChangeArrowheads="1"/>
              </p:cNvSpPr>
              <p:nvPr/>
            </p:nvSpPr>
            <p:spPr bwMode="auto">
              <a:xfrm>
                <a:off x="3504" y="2973"/>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29" name="Rectangle 207"/>
              <p:cNvSpPr>
                <a:spLocks noChangeArrowheads="1"/>
              </p:cNvSpPr>
              <p:nvPr/>
            </p:nvSpPr>
            <p:spPr bwMode="auto">
              <a:xfrm>
                <a:off x="3216" y="3261"/>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30" name="Rectangle 208"/>
              <p:cNvSpPr>
                <a:spLocks noChangeArrowheads="1"/>
              </p:cNvSpPr>
              <p:nvPr/>
            </p:nvSpPr>
            <p:spPr bwMode="auto">
              <a:xfrm>
                <a:off x="3504" y="3261"/>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31" name="Rectangle 209"/>
              <p:cNvSpPr>
                <a:spLocks noChangeArrowheads="1"/>
              </p:cNvSpPr>
              <p:nvPr/>
            </p:nvSpPr>
            <p:spPr bwMode="auto">
              <a:xfrm>
                <a:off x="3792" y="2685"/>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32" name="Rectangle 210"/>
              <p:cNvSpPr>
                <a:spLocks noChangeArrowheads="1"/>
              </p:cNvSpPr>
              <p:nvPr/>
            </p:nvSpPr>
            <p:spPr bwMode="auto">
              <a:xfrm>
                <a:off x="4080" y="2685"/>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33" name="Rectangle 211"/>
              <p:cNvSpPr>
                <a:spLocks noChangeArrowheads="1"/>
              </p:cNvSpPr>
              <p:nvPr/>
            </p:nvSpPr>
            <p:spPr bwMode="auto">
              <a:xfrm>
                <a:off x="3792" y="2973"/>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34" name="Rectangle 212"/>
              <p:cNvSpPr>
                <a:spLocks noChangeArrowheads="1"/>
              </p:cNvSpPr>
              <p:nvPr/>
            </p:nvSpPr>
            <p:spPr bwMode="auto">
              <a:xfrm>
                <a:off x="4080" y="2973"/>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35" name="Rectangle 213"/>
              <p:cNvSpPr>
                <a:spLocks noChangeArrowheads="1"/>
              </p:cNvSpPr>
              <p:nvPr/>
            </p:nvSpPr>
            <p:spPr bwMode="auto">
              <a:xfrm>
                <a:off x="3792" y="3261"/>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36" name="Rectangle 214"/>
              <p:cNvSpPr>
                <a:spLocks noChangeArrowheads="1"/>
              </p:cNvSpPr>
              <p:nvPr/>
            </p:nvSpPr>
            <p:spPr bwMode="auto">
              <a:xfrm>
                <a:off x="4080" y="3261"/>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37" name="Rectangle 215"/>
              <p:cNvSpPr>
                <a:spLocks noChangeArrowheads="1"/>
              </p:cNvSpPr>
              <p:nvPr/>
            </p:nvSpPr>
            <p:spPr bwMode="auto">
              <a:xfrm>
                <a:off x="4368" y="2685"/>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38" name="Rectangle 216"/>
              <p:cNvSpPr>
                <a:spLocks noChangeArrowheads="1"/>
              </p:cNvSpPr>
              <p:nvPr/>
            </p:nvSpPr>
            <p:spPr bwMode="auto">
              <a:xfrm>
                <a:off x="4656" y="2685"/>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39" name="Rectangle 217"/>
              <p:cNvSpPr>
                <a:spLocks noChangeArrowheads="1"/>
              </p:cNvSpPr>
              <p:nvPr/>
            </p:nvSpPr>
            <p:spPr bwMode="auto">
              <a:xfrm>
                <a:off x="4368" y="2973"/>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40" name="Rectangle 218"/>
              <p:cNvSpPr>
                <a:spLocks noChangeArrowheads="1"/>
              </p:cNvSpPr>
              <p:nvPr/>
            </p:nvSpPr>
            <p:spPr bwMode="auto">
              <a:xfrm>
                <a:off x="4656" y="2973"/>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41" name="Rectangle 219"/>
              <p:cNvSpPr>
                <a:spLocks noChangeArrowheads="1"/>
              </p:cNvSpPr>
              <p:nvPr/>
            </p:nvSpPr>
            <p:spPr bwMode="auto">
              <a:xfrm>
                <a:off x="4368" y="3261"/>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42" name="Rectangle 220"/>
              <p:cNvSpPr>
                <a:spLocks noChangeArrowheads="1"/>
              </p:cNvSpPr>
              <p:nvPr/>
            </p:nvSpPr>
            <p:spPr bwMode="auto">
              <a:xfrm>
                <a:off x="4656" y="3261"/>
                <a:ext cx="288" cy="288"/>
              </a:xfrm>
              <a:prstGeom prst="rect">
                <a:avLst/>
              </a:prstGeom>
              <a:noFill/>
              <a:ln w="9525">
                <a:solidFill>
                  <a:srgbClr val="79B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43" name="Freeform 158"/>
              <p:cNvSpPr>
                <a:spLocks/>
              </p:cNvSpPr>
              <p:nvPr/>
            </p:nvSpPr>
            <p:spPr bwMode="auto">
              <a:xfrm>
                <a:off x="1210" y="2695"/>
                <a:ext cx="1721" cy="857"/>
              </a:xfrm>
              <a:custGeom>
                <a:avLst/>
                <a:gdLst>
                  <a:gd name="T0" fmla="*/ 275 w 1721"/>
                  <a:gd name="T1" fmla="*/ 857 h 857"/>
                  <a:gd name="T2" fmla="*/ 0 w 1721"/>
                  <a:gd name="T3" fmla="*/ 0 h 857"/>
                  <a:gd name="T4" fmla="*/ 1721 w 1721"/>
                  <a:gd name="T5" fmla="*/ 294 h 857"/>
                  <a:gd name="T6" fmla="*/ 275 w 1721"/>
                  <a:gd name="T7" fmla="*/ 857 h 8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1" h="857">
                    <a:moveTo>
                      <a:pt x="275" y="857"/>
                    </a:moveTo>
                    <a:lnTo>
                      <a:pt x="0" y="0"/>
                    </a:lnTo>
                    <a:lnTo>
                      <a:pt x="1721" y="294"/>
                    </a:lnTo>
                    <a:lnTo>
                      <a:pt x="275" y="857"/>
                    </a:lnTo>
                    <a:close/>
                  </a:path>
                </a:pathLst>
              </a:custGeom>
              <a:gradFill rotWithShape="1">
                <a:gsLst>
                  <a:gs pos="0">
                    <a:srgbClr val="A679C5"/>
                  </a:gs>
                  <a:gs pos="100000">
                    <a:schemeClr val="accent1"/>
                  </a:gs>
                </a:gsLst>
                <a:lin ang="54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44" name="Freeform 227"/>
              <p:cNvSpPr>
                <a:spLocks/>
              </p:cNvSpPr>
              <p:nvPr/>
            </p:nvSpPr>
            <p:spPr bwMode="auto">
              <a:xfrm>
                <a:off x="3504" y="2966"/>
                <a:ext cx="1158" cy="576"/>
              </a:xfrm>
              <a:custGeom>
                <a:avLst/>
                <a:gdLst>
                  <a:gd name="T0" fmla="*/ 124 w 1721"/>
                  <a:gd name="T1" fmla="*/ 387 h 857"/>
                  <a:gd name="T2" fmla="*/ 0 w 1721"/>
                  <a:gd name="T3" fmla="*/ 0 h 857"/>
                  <a:gd name="T4" fmla="*/ 779 w 1721"/>
                  <a:gd name="T5" fmla="*/ 133 h 857"/>
                  <a:gd name="T6" fmla="*/ 124 w 1721"/>
                  <a:gd name="T7" fmla="*/ 387 h 8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1" h="857">
                    <a:moveTo>
                      <a:pt x="275" y="857"/>
                    </a:moveTo>
                    <a:lnTo>
                      <a:pt x="0" y="0"/>
                    </a:lnTo>
                    <a:lnTo>
                      <a:pt x="1721" y="294"/>
                    </a:lnTo>
                    <a:lnTo>
                      <a:pt x="275" y="857"/>
                    </a:lnTo>
                    <a:close/>
                  </a:path>
                </a:pathLst>
              </a:custGeom>
              <a:gradFill rotWithShape="1">
                <a:gsLst>
                  <a:gs pos="0">
                    <a:srgbClr val="A679C5"/>
                  </a:gs>
                  <a:gs pos="100000">
                    <a:schemeClr val="accent1"/>
                  </a:gs>
                </a:gsLst>
                <a:lin ang="54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45" name="Text Box 228"/>
              <p:cNvSpPr txBox="1">
                <a:spLocks noChangeArrowheads="1"/>
              </p:cNvSpPr>
              <p:nvPr/>
            </p:nvSpPr>
            <p:spPr bwMode="auto">
              <a:xfrm>
                <a:off x="1693" y="2938"/>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E</a:t>
                </a:r>
                <a:endParaRPr lang="en-GB"/>
              </a:p>
            </p:txBody>
          </p:sp>
          <p:sp>
            <p:nvSpPr>
              <p:cNvPr id="67646" name="Text Box 229"/>
              <p:cNvSpPr txBox="1">
                <a:spLocks noChangeArrowheads="1"/>
              </p:cNvSpPr>
              <p:nvPr/>
            </p:nvSpPr>
            <p:spPr bwMode="auto">
              <a:xfrm>
                <a:off x="3736" y="3092"/>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E’</a:t>
                </a:r>
                <a:endParaRPr lang="en-GB"/>
              </a:p>
            </p:txBody>
          </p:sp>
        </p:grpSp>
      </p:grpSp>
      <p:sp>
        <p:nvSpPr>
          <p:cNvPr id="577766" name="Text Box 230"/>
          <p:cNvSpPr txBox="1">
            <a:spLocks noChangeArrowheads="1"/>
          </p:cNvSpPr>
          <p:nvPr/>
        </p:nvSpPr>
        <p:spPr bwMode="auto">
          <a:xfrm>
            <a:off x="3352800" y="5884863"/>
            <a:ext cx="217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b="1">
                <a:solidFill>
                  <a:srgbClr val="FF6600"/>
                </a:solidFill>
              </a:rPr>
              <a:t>Scale factor =</a:t>
            </a:r>
            <a:endParaRPr lang="en-GB" b="1">
              <a:solidFill>
                <a:srgbClr val="FF6600"/>
              </a:solidFill>
            </a:endParaRPr>
          </a:p>
        </p:txBody>
      </p:sp>
      <p:grpSp>
        <p:nvGrpSpPr>
          <p:cNvPr id="577772" name="Group 236"/>
          <p:cNvGrpSpPr>
            <a:grpSpLocks/>
          </p:cNvGrpSpPr>
          <p:nvPr/>
        </p:nvGrpSpPr>
        <p:grpSpPr bwMode="auto">
          <a:xfrm>
            <a:off x="5591175" y="5715000"/>
            <a:ext cx="381000" cy="798513"/>
            <a:chOff x="1215" y="3577"/>
            <a:chExt cx="240" cy="503"/>
          </a:xfrm>
        </p:grpSpPr>
        <p:sp>
          <p:nvSpPr>
            <p:cNvPr id="67596" name="Text Box 232"/>
            <p:cNvSpPr txBox="1">
              <a:spLocks noChangeArrowheads="1"/>
            </p:cNvSpPr>
            <p:nvPr/>
          </p:nvSpPr>
          <p:spPr bwMode="auto">
            <a:xfrm>
              <a:off x="1224" y="357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2</a:t>
              </a:r>
            </a:p>
          </p:txBody>
        </p:sp>
        <p:sp>
          <p:nvSpPr>
            <p:cNvPr id="67597" name="Line 234"/>
            <p:cNvSpPr>
              <a:spLocks noChangeShapeType="1"/>
            </p:cNvSpPr>
            <p:nvPr/>
          </p:nvSpPr>
          <p:spPr bwMode="auto">
            <a:xfrm>
              <a:off x="1215" y="3829"/>
              <a:ext cx="24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8" name="Text Box 235"/>
            <p:cNvSpPr txBox="1">
              <a:spLocks noChangeArrowheads="1"/>
            </p:cNvSpPr>
            <p:nvPr/>
          </p:nvSpPr>
          <p:spPr bwMode="auto">
            <a:xfrm>
              <a:off x="1224" y="379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3</a:t>
              </a:r>
            </a:p>
          </p:txBody>
        </p:sp>
      </p:grpSp>
      <p:pic>
        <p:nvPicPr>
          <p:cNvPr id="67595" name="Picture 238"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76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76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7773"/>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7776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77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625" grpId="0"/>
      <p:bldP spid="577626" grpId="0"/>
      <p:bldP spid="577766"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The centre of enlargement</a:t>
            </a:r>
            <a:endParaRPr lang="en-GB" smtClean="0"/>
          </a:p>
        </p:txBody>
      </p:sp>
      <p:sp>
        <p:nvSpPr>
          <p:cNvPr id="68613" name="Text Box 5"/>
          <p:cNvSpPr txBox="1">
            <a:spLocks noChangeArrowheads="1"/>
          </p:cNvSpPr>
          <p:nvPr/>
        </p:nvSpPr>
        <p:spPr bwMode="auto">
          <a:xfrm>
            <a:off x="376238" y="1143000"/>
            <a:ext cx="8516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 define an enlargement we must be given a </a:t>
            </a:r>
            <a:r>
              <a:rPr lang="en-US" b="1">
                <a:solidFill>
                  <a:srgbClr val="FF6600"/>
                </a:solidFill>
              </a:rPr>
              <a:t>scale factor</a:t>
            </a:r>
            <a:r>
              <a:rPr lang="en-US"/>
              <a:t> and a </a:t>
            </a:r>
            <a:r>
              <a:rPr lang="en-US" b="1">
                <a:solidFill>
                  <a:srgbClr val="FF6600"/>
                </a:solidFill>
              </a:rPr>
              <a:t>centre of enlargement</a:t>
            </a:r>
            <a:r>
              <a:rPr lang="en-US"/>
              <a:t>. </a:t>
            </a:r>
            <a:endParaRPr lang="en-GB"/>
          </a:p>
        </p:txBody>
      </p:sp>
      <p:sp>
        <p:nvSpPr>
          <p:cNvPr id="475142" name="Text Box 6"/>
          <p:cNvSpPr txBox="1">
            <a:spLocks noChangeArrowheads="1"/>
          </p:cNvSpPr>
          <p:nvPr/>
        </p:nvSpPr>
        <p:spPr bwMode="auto">
          <a:xfrm>
            <a:off x="376238" y="1989138"/>
            <a:ext cx="8516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 enlarge triangle ABC by a scale factor of 2 from the centre of enlargement O.</a:t>
            </a:r>
            <a:endParaRPr lang="en-GB"/>
          </a:p>
        </p:txBody>
      </p:sp>
      <p:grpSp>
        <p:nvGrpSpPr>
          <p:cNvPr id="475143" name="Group 7"/>
          <p:cNvGrpSpPr>
            <a:grpSpLocks/>
          </p:cNvGrpSpPr>
          <p:nvPr/>
        </p:nvGrpSpPr>
        <p:grpSpPr bwMode="auto">
          <a:xfrm>
            <a:off x="1855788" y="3571875"/>
            <a:ext cx="3371850" cy="1620838"/>
            <a:chOff x="1169" y="2250"/>
            <a:chExt cx="2124" cy="1021"/>
          </a:xfrm>
        </p:grpSpPr>
        <p:sp>
          <p:nvSpPr>
            <p:cNvPr id="68650" name="AutoShape 8"/>
            <p:cNvSpPr>
              <a:spLocks noChangeArrowheads="1"/>
            </p:cNvSpPr>
            <p:nvPr/>
          </p:nvSpPr>
          <p:spPr bwMode="auto">
            <a:xfrm>
              <a:off x="2439" y="2472"/>
              <a:ext cx="680" cy="499"/>
            </a:xfrm>
            <a:prstGeom prst="rtTriangle">
              <a:avLst/>
            </a:prstGeom>
            <a:solidFill>
              <a:srgbClr val="C0E89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51" name="Oval 9"/>
            <p:cNvSpPr>
              <a:spLocks noChangeArrowheads="1"/>
            </p:cNvSpPr>
            <p:nvPr/>
          </p:nvSpPr>
          <p:spPr bwMode="auto">
            <a:xfrm>
              <a:off x="1479" y="3074"/>
              <a:ext cx="46" cy="4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52" name="Text Box 10"/>
            <p:cNvSpPr txBox="1">
              <a:spLocks noChangeArrowheads="1"/>
            </p:cNvSpPr>
            <p:nvPr/>
          </p:nvSpPr>
          <p:spPr bwMode="auto">
            <a:xfrm>
              <a:off x="1169" y="2983"/>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a:t>
              </a:r>
              <a:endParaRPr lang="en-GB"/>
            </a:p>
          </p:txBody>
        </p:sp>
        <p:sp>
          <p:nvSpPr>
            <p:cNvPr id="68653" name="Text Box 11"/>
            <p:cNvSpPr txBox="1">
              <a:spLocks noChangeArrowheads="1"/>
            </p:cNvSpPr>
            <p:nvPr/>
          </p:nvSpPr>
          <p:spPr bwMode="auto">
            <a:xfrm>
              <a:off x="2249" y="2250"/>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A</a:t>
              </a:r>
              <a:endParaRPr lang="en-GB" sz="2000"/>
            </a:p>
          </p:txBody>
        </p:sp>
        <p:sp>
          <p:nvSpPr>
            <p:cNvPr id="68654" name="Text Box 12"/>
            <p:cNvSpPr txBox="1">
              <a:spLocks noChangeArrowheads="1"/>
            </p:cNvSpPr>
            <p:nvPr/>
          </p:nvSpPr>
          <p:spPr bwMode="auto">
            <a:xfrm>
              <a:off x="3061" y="2931"/>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C</a:t>
              </a:r>
              <a:endParaRPr lang="en-GB" sz="2000"/>
            </a:p>
          </p:txBody>
        </p:sp>
        <p:sp>
          <p:nvSpPr>
            <p:cNvPr id="68655" name="Text Box 13"/>
            <p:cNvSpPr txBox="1">
              <a:spLocks noChangeArrowheads="1"/>
            </p:cNvSpPr>
            <p:nvPr/>
          </p:nvSpPr>
          <p:spPr bwMode="auto">
            <a:xfrm>
              <a:off x="2240" y="2776"/>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B</a:t>
              </a:r>
              <a:endParaRPr lang="en-GB" sz="2000"/>
            </a:p>
          </p:txBody>
        </p:sp>
      </p:grpSp>
      <p:sp>
        <p:nvSpPr>
          <p:cNvPr id="475150" name="Freeform 14"/>
          <p:cNvSpPr>
            <a:spLocks/>
          </p:cNvSpPr>
          <p:nvPr/>
        </p:nvSpPr>
        <p:spPr bwMode="auto">
          <a:xfrm>
            <a:off x="2382838" y="3924300"/>
            <a:ext cx="1489075" cy="990600"/>
          </a:xfrm>
          <a:custGeom>
            <a:avLst/>
            <a:gdLst>
              <a:gd name="T0" fmla="*/ 0 w 938"/>
              <a:gd name="T1" fmla="*/ 1572577500 h 624"/>
              <a:gd name="T2" fmla="*/ 2147483647 w 938"/>
              <a:gd name="T3" fmla="*/ 0 h 624"/>
              <a:gd name="T4" fmla="*/ 0 60000 65536"/>
              <a:gd name="T5" fmla="*/ 0 60000 65536"/>
            </a:gdLst>
            <a:ahLst/>
            <a:cxnLst>
              <a:cxn ang="T4">
                <a:pos x="T0" y="T1"/>
              </a:cxn>
              <a:cxn ang="T5">
                <a:pos x="T2" y="T3"/>
              </a:cxn>
            </a:cxnLst>
            <a:rect l="0" t="0" r="r" b="b"/>
            <a:pathLst>
              <a:path w="938" h="624">
                <a:moveTo>
                  <a:pt x="0" y="624"/>
                </a:moveTo>
                <a:lnTo>
                  <a:pt x="938" y="0"/>
                </a:lnTo>
              </a:path>
            </a:pathLst>
          </a:custGeom>
          <a:noFill/>
          <a:ln w="28575" cap="flat" cmpd="sng">
            <a:solidFill>
              <a:srgbClr val="FF6600"/>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51" name="Freeform 15"/>
          <p:cNvSpPr>
            <a:spLocks/>
          </p:cNvSpPr>
          <p:nvPr/>
        </p:nvSpPr>
        <p:spPr bwMode="auto">
          <a:xfrm>
            <a:off x="2382838" y="4714875"/>
            <a:ext cx="1489075" cy="200025"/>
          </a:xfrm>
          <a:custGeom>
            <a:avLst/>
            <a:gdLst>
              <a:gd name="T0" fmla="*/ 0 w 938"/>
              <a:gd name="T1" fmla="*/ 317539688 h 126"/>
              <a:gd name="T2" fmla="*/ 2147483647 w 938"/>
              <a:gd name="T3" fmla="*/ 0 h 126"/>
              <a:gd name="T4" fmla="*/ 0 60000 65536"/>
              <a:gd name="T5" fmla="*/ 0 60000 65536"/>
            </a:gdLst>
            <a:ahLst/>
            <a:cxnLst>
              <a:cxn ang="T4">
                <a:pos x="T0" y="T1"/>
              </a:cxn>
              <a:cxn ang="T5">
                <a:pos x="T2" y="T3"/>
              </a:cxn>
            </a:cxnLst>
            <a:rect l="0" t="0" r="r" b="b"/>
            <a:pathLst>
              <a:path w="938" h="126">
                <a:moveTo>
                  <a:pt x="0" y="126"/>
                </a:moveTo>
                <a:lnTo>
                  <a:pt x="938" y="0"/>
                </a:lnTo>
              </a:path>
            </a:pathLst>
          </a:custGeom>
          <a:noFill/>
          <a:ln w="28575" cap="flat" cmpd="sng">
            <a:solidFill>
              <a:srgbClr val="FF6600"/>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52" name="Freeform 16"/>
          <p:cNvSpPr>
            <a:spLocks/>
          </p:cNvSpPr>
          <p:nvPr/>
        </p:nvSpPr>
        <p:spPr bwMode="auto">
          <a:xfrm>
            <a:off x="2387600" y="4718050"/>
            <a:ext cx="2563813" cy="201613"/>
          </a:xfrm>
          <a:custGeom>
            <a:avLst/>
            <a:gdLst>
              <a:gd name="T0" fmla="*/ 0 w 1615"/>
              <a:gd name="T1" fmla="*/ 320061431 h 127"/>
              <a:gd name="T2" fmla="*/ 2147483647 w 1615"/>
              <a:gd name="T3" fmla="*/ 0 h 127"/>
              <a:gd name="T4" fmla="*/ 0 60000 65536"/>
              <a:gd name="T5" fmla="*/ 0 60000 65536"/>
            </a:gdLst>
            <a:ahLst/>
            <a:cxnLst>
              <a:cxn ang="T4">
                <a:pos x="T0" y="T1"/>
              </a:cxn>
              <a:cxn ang="T5">
                <a:pos x="T2" y="T3"/>
              </a:cxn>
            </a:cxnLst>
            <a:rect l="0" t="0" r="r" b="b"/>
            <a:pathLst>
              <a:path w="1615" h="127">
                <a:moveTo>
                  <a:pt x="0" y="127"/>
                </a:moveTo>
                <a:lnTo>
                  <a:pt x="1615" y="0"/>
                </a:lnTo>
              </a:path>
            </a:pathLst>
          </a:custGeom>
          <a:noFill/>
          <a:ln w="28575" cap="flat" cmpd="sng">
            <a:solidFill>
              <a:srgbClr val="FF6600"/>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53" name="Freeform 17"/>
          <p:cNvSpPr>
            <a:spLocks/>
          </p:cNvSpPr>
          <p:nvPr/>
        </p:nvSpPr>
        <p:spPr bwMode="auto">
          <a:xfrm>
            <a:off x="3871913" y="2935288"/>
            <a:ext cx="1489075" cy="990600"/>
          </a:xfrm>
          <a:custGeom>
            <a:avLst/>
            <a:gdLst>
              <a:gd name="T0" fmla="*/ 0 w 938"/>
              <a:gd name="T1" fmla="*/ 1572577500 h 624"/>
              <a:gd name="T2" fmla="*/ 2147483647 w 938"/>
              <a:gd name="T3" fmla="*/ 0 h 624"/>
              <a:gd name="T4" fmla="*/ 0 60000 65536"/>
              <a:gd name="T5" fmla="*/ 0 60000 65536"/>
            </a:gdLst>
            <a:ahLst/>
            <a:cxnLst>
              <a:cxn ang="T4">
                <a:pos x="T0" y="T1"/>
              </a:cxn>
              <a:cxn ang="T5">
                <a:pos x="T2" y="T3"/>
              </a:cxn>
            </a:cxnLst>
            <a:rect l="0" t="0" r="r" b="b"/>
            <a:pathLst>
              <a:path w="938" h="624">
                <a:moveTo>
                  <a:pt x="0" y="624"/>
                </a:moveTo>
                <a:lnTo>
                  <a:pt x="938" y="0"/>
                </a:lnTo>
              </a:path>
            </a:pathLst>
          </a:custGeom>
          <a:noFill/>
          <a:ln w="28575" cap="flat" cmpd="sng">
            <a:solidFill>
              <a:srgbClr val="FF6600"/>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54" name="Freeform 18"/>
          <p:cNvSpPr>
            <a:spLocks/>
          </p:cNvSpPr>
          <p:nvPr/>
        </p:nvSpPr>
        <p:spPr bwMode="auto">
          <a:xfrm>
            <a:off x="3871913" y="4511675"/>
            <a:ext cx="1489075" cy="200025"/>
          </a:xfrm>
          <a:custGeom>
            <a:avLst/>
            <a:gdLst>
              <a:gd name="T0" fmla="*/ 0 w 938"/>
              <a:gd name="T1" fmla="*/ 317539688 h 126"/>
              <a:gd name="T2" fmla="*/ 2147483647 w 938"/>
              <a:gd name="T3" fmla="*/ 0 h 126"/>
              <a:gd name="T4" fmla="*/ 0 60000 65536"/>
              <a:gd name="T5" fmla="*/ 0 60000 65536"/>
            </a:gdLst>
            <a:ahLst/>
            <a:cxnLst>
              <a:cxn ang="T4">
                <a:pos x="T0" y="T1"/>
              </a:cxn>
              <a:cxn ang="T5">
                <a:pos x="T2" y="T3"/>
              </a:cxn>
            </a:cxnLst>
            <a:rect l="0" t="0" r="r" b="b"/>
            <a:pathLst>
              <a:path w="938" h="126">
                <a:moveTo>
                  <a:pt x="0" y="126"/>
                </a:moveTo>
                <a:lnTo>
                  <a:pt x="938" y="0"/>
                </a:lnTo>
              </a:path>
            </a:pathLst>
          </a:custGeom>
          <a:noFill/>
          <a:ln w="28575" cap="flat" cmpd="sng">
            <a:solidFill>
              <a:srgbClr val="FF6600"/>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55" name="Freeform 19"/>
          <p:cNvSpPr>
            <a:spLocks/>
          </p:cNvSpPr>
          <p:nvPr/>
        </p:nvSpPr>
        <p:spPr bwMode="auto">
          <a:xfrm>
            <a:off x="4951413" y="4511675"/>
            <a:ext cx="2563812" cy="201613"/>
          </a:xfrm>
          <a:custGeom>
            <a:avLst/>
            <a:gdLst>
              <a:gd name="T0" fmla="*/ 0 w 1615"/>
              <a:gd name="T1" fmla="*/ 320061431 h 127"/>
              <a:gd name="T2" fmla="*/ 2147483647 w 1615"/>
              <a:gd name="T3" fmla="*/ 0 h 127"/>
              <a:gd name="T4" fmla="*/ 0 60000 65536"/>
              <a:gd name="T5" fmla="*/ 0 60000 65536"/>
            </a:gdLst>
            <a:ahLst/>
            <a:cxnLst>
              <a:cxn ang="T4">
                <a:pos x="T0" y="T1"/>
              </a:cxn>
              <a:cxn ang="T5">
                <a:pos x="T2" y="T3"/>
              </a:cxn>
            </a:cxnLst>
            <a:rect l="0" t="0" r="r" b="b"/>
            <a:pathLst>
              <a:path w="1615" h="127">
                <a:moveTo>
                  <a:pt x="0" y="127"/>
                </a:moveTo>
                <a:lnTo>
                  <a:pt x="1615" y="0"/>
                </a:lnTo>
              </a:path>
            </a:pathLst>
          </a:custGeom>
          <a:noFill/>
          <a:ln w="28575" cap="flat" cmpd="sng">
            <a:solidFill>
              <a:srgbClr val="FF6600"/>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5156" name="AutoShape 20"/>
          <p:cNvSpPr>
            <a:spLocks noChangeArrowheads="1"/>
          </p:cNvSpPr>
          <p:nvPr/>
        </p:nvSpPr>
        <p:spPr bwMode="auto">
          <a:xfrm>
            <a:off x="5364163" y="2935288"/>
            <a:ext cx="2160587" cy="1576387"/>
          </a:xfrm>
          <a:prstGeom prst="rtTriangle">
            <a:avLst/>
          </a:prstGeom>
          <a:solidFill>
            <a:srgbClr val="87D22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75157" name="Group 21"/>
          <p:cNvGrpSpPr>
            <a:grpSpLocks/>
          </p:cNvGrpSpPr>
          <p:nvPr/>
        </p:nvGrpSpPr>
        <p:grpSpPr bwMode="auto">
          <a:xfrm>
            <a:off x="2843213" y="5373688"/>
            <a:ext cx="1079500" cy="798512"/>
            <a:chOff x="1791" y="3385"/>
            <a:chExt cx="680" cy="503"/>
          </a:xfrm>
        </p:grpSpPr>
        <p:grpSp>
          <p:nvGrpSpPr>
            <p:cNvPr id="68645" name="Group 22"/>
            <p:cNvGrpSpPr>
              <a:grpSpLocks/>
            </p:cNvGrpSpPr>
            <p:nvPr/>
          </p:nvGrpSpPr>
          <p:grpSpPr bwMode="auto">
            <a:xfrm>
              <a:off x="1791" y="3385"/>
              <a:ext cx="436" cy="503"/>
              <a:chOff x="1144" y="3533"/>
              <a:chExt cx="436" cy="503"/>
            </a:xfrm>
          </p:grpSpPr>
          <p:sp>
            <p:nvSpPr>
              <p:cNvPr id="68647" name="Text Box 23"/>
              <p:cNvSpPr txBox="1">
                <a:spLocks noChangeArrowheads="1"/>
              </p:cNvSpPr>
              <p:nvPr/>
            </p:nvSpPr>
            <p:spPr bwMode="auto">
              <a:xfrm>
                <a:off x="1144" y="3533"/>
                <a:ext cx="4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OA’</a:t>
                </a:r>
                <a:endParaRPr lang="en-GB"/>
              </a:p>
            </p:txBody>
          </p:sp>
          <p:sp>
            <p:nvSpPr>
              <p:cNvPr id="68648" name="Line 24"/>
              <p:cNvSpPr>
                <a:spLocks noChangeShapeType="1"/>
              </p:cNvSpPr>
              <p:nvPr/>
            </p:nvSpPr>
            <p:spPr bwMode="auto">
              <a:xfrm>
                <a:off x="1180" y="3793"/>
                <a:ext cx="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9" name="Text Box 25"/>
              <p:cNvSpPr txBox="1">
                <a:spLocks noChangeArrowheads="1"/>
              </p:cNvSpPr>
              <p:nvPr/>
            </p:nvSpPr>
            <p:spPr bwMode="auto">
              <a:xfrm>
                <a:off x="1165" y="3748"/>
                <a:ext cx="3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OA</a:t>
                </a:r>
                <a:endParaRPr lang="en-GB"/>
              </a:p>
            </p:txBody>
          </p:sp>
        </p:grpSp>
        <p:sp>
          <p:nvSpPr>
            <p:cNvPr id="68646" name="Text Box 26"/>
            <p:cNvSpPr txBox="1">
              <a:spLocks noChangeArrowheads="1"/>
            </p:cNvSpPr>
            <p:nvPr/>
          </p:nvSpPr>
          <p:spPr bwMode="auto">
            <a:xfrm>
              <a:off x="2243" y="3492"/>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grpSp>
        <p:nvGrpSpPr>
          <p:cNvPr id="475163" name="Group 27"/>
          <p:cNvGrpSpPr>
            <a:grpSpLocks/>
          </p:cNvGrpSpPr>
          <p:nvPr/>
        </p:nvGrpSpPr>
        <p:grpSpPr bwMode="auto">
          <a:xfrm>
            <a:off x="3949700" y="5373688"/>
            <a:ext cx="1081088" cy="798512"/>
            <a:chOff x="2488" y="3385"/>
            <a:chExt cx="681" cy="503"/>
          </a:xfrm>
        </p:grpSpPr>
        <p:grpSp>
          <p:nvGrpSpPr>
            <p:cNvPr id="68640" name="Group 28"/>
            <p:cNvGrpSpPr>
              <a:grpSpLocks/>
            </p:cNvGrpSpPr>
            <p:nvPr/>
          </p:nvGrpSpPr>
          <p:grpSpPr bwMode="auto">
            <a:xfrm>
              <a:off x="2488" y="3385"/>
              <a:ext cx="436" cy="503"/>
              <a:chOff x="1144" y="3533"/>
              <a:chExt cx="436" cy="503"/>
            </a:xfrm>
          </p:grpSpPr>
          <p:sp>
            <p:nvSpPr>
              <p:cNvPr id="68642" name="Text Box 29"/>
              <p:cNvSpPr txBox="1">
                <a:spLocks noChangeArrowheads="1"/>
              </p:cNvSpPr>
              <p:nvPr/>
            </p:nvSpPr>
            <p:spPr bwMode="auto">
              <a:xfrm>
                <a:off x="1144" y="3533"/>
                <a:ext cx="4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OB’</a:t>
                </a:r>
                <a:endParaRPr lang="en-GB"/>
              </a:p>
            </p:txBody>
          </p:sp>
          <p:sp>
            <p:nvSpPr>
              <p:cNvPr id="68643" name="Line 30"/>
              <p:cNvSpPr>
                <a:spLocks noChangeShapeType="1"/>
              </p:cNvSpPr>
              <p:nvPr/>
            </p:nvSpPr>
            <p:spPr bwMode="auto">
              <a:xfrm>
                <a:off x="1180" y="3793"/>
                <a:ext cx="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4" name="Text Box 31"/>
              <p:cNvSpPr txBox="1">
                <a:spLocks noChangeArrowheads="1"/>
              </p:cNvSpPr>
              <p:nvPr/>
            </p:nvSpPr>
            <p:spPr bwMode="auto">
              <a:xfrm>
                <a:off x="1165" y="3748"/>
                <a:ext cx="3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OB</a:t>
                </a:r>
                <a:endParaRPr lang="en-GB"/>
              </a:p>
            </p:txBody>
          </p:sp>
        </p:grpSp>
        <p:sp>
          <p:nvSpPr>
            <p:cNvPr id="68641" name="Text Box 32"/>
            <p:cNvSpPr txBox="1">
              <a:spLocks noChangeArrowheads="1"/>
            </p:cNvSpPr>
            <p:nvPr/>
          </p:nvSpPr>
          <p:spPr bwMode="auto">
            <a:xfrm>
              <a:off x="2941" y="3492"/>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grpSp>
        <p:nvGrpSpPr>
          <p:cNvPr id="475169" name="Group 33"/>
          <p:cNvGrpSpPr>
            <a:grpSpLocks/>
          </p:cNvGrpSpPr>
          <p:nvPr/>
        </p:nvGrpSpPr>
        <p:grpSpPr bwMode="auto">
          <a:xfrm>
            <a:off x="5057775" y="5373688"/>
            <a:ext cx="709613" cy="798512"/>
            <a:chOff x="1144" y="3533"/>
            <a:chExt cx="447" cy="503"/>
          </a:xfrm>
        </p:grpSpPr>
        <p:sp>
          <p:nvSpPr>
            <p:cNvPr id="68637" name="Text Box 34"/>
            <p:cNvSpPr txBox="1">
              <a:spLocks noChangeArrowheads="1"/>
            </p:cNvSpPr>
            <p:nvPr/>
          </p:nvSpPr>
          <p:spPr bwMode="auto">
            <a:xfrm>
              <a:off x="1144" y="3533"/>
              <a:ext cx="4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OC’</a:t>
              </a:r>
              <a:endParaRPr lang="en-GB"/>
            </a:p>
          </p:txBody>
        </p:sp>
        <p:sp>
          <p:nvSpPr>
            <p:cNvPr id="68638" name="Line 35"/>
            <p:cNvSpPr>
              <a:spLocks noChangeShapeType="1"/>
            </p:cNvSpPr>
            <p:nvPr/>
          </p:nvSpPr>
          <p:spPr bwMode="auto">
            <a:xfrm>
              <a:off x="1180" y="3793"/>
              <a:ext cx="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9" name="Text Box 36"/>
            <p:cNvSpPr txBox="1">
              <a:spLocks noChangeArrowheads="1"/>
            </p:cNvSpPr>
            <p:nvPr/>
          </p:nvSpPr>
          <p:spPr bwMode="auto">
            <a:xfrm>
              <a:off x="1165" y="3748"/>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OC</a:t>
              </a:r>
              <a:endParaRPr lang="en-GB"/>
            </a:p>
          </p:txBody>
        </p:sp>
      </p:grpSp>
      <p:sp>
        <p:nvSpPr>
          <p:cNvPr id="475173" name="Text Box 37"/>
          <p:cNvSpPr txBox="1">
            <a:spLocks noChangeArrowheads="1"/>
          </p:cNvSpPr>
          <p:nvPr/>
        </p:nvSpPr>
        <p:spPr bwMode="auto">
          <a:xfrm>
            <a:off x="5794375" y="5543550"/>
            <a:ext cx="700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  2</a:t>
            </a:r>
            <a:endParaRPr lang="en-GB"/>
          </a:p>
        </p:txBody>
      </p:sp>
      <p:grpSp>
        <p:nvGrpSpPr>
          <p:cNvPr id="475174" name="Group 38"/>
          <p:cNvGrpSpPr>
            <a:grpSpLocks/>
          </p:cNvGrpSpPr>
          <p:nvPr/>
        </p:nvGrpSpPr>
        <p:grpSpPr bwMode="auto">
          <a:xfrm>
            <a:off x="5011738" y="2636838"/>
            <a:ext cx="411162" cy="396875"/>
            <a:chOff x="3157" y="1661"/>
            <a:chExt cx="259" cy="250"/>
          </a:xfrm>
        </p:grpSpPr>
        <p:sp>
          <p:nvSpPr>
            <p:cNvPr id="68635" name="Text Box 39"/>
            <p:cNvSpPr txBox="1">
              <a:spLocks noChangeArrowheads="1"/>
            </p:cNvSpPr>
            <p:nvPr/>
          </p:nvSpPr>
          <p:spPr bwMode="auto">
            <a:xfrm>
              <a:off x="3157" y="1661"/>
              <a:ext cx="2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A’</a:t>
              </a:r>
              <a:endParaRPr lang="en-GB" sz="2000"/>
            </a:p>
          </p:txBody>
        </p:sp>
        <p:sp>
          <p:nvSpPr>
            <p:cNvPr id="68636" name="Oval 40"/>
            <p:cNvSpPr>
              <a:spLocks noChangeArrowheads="1"/>
            </p:cNvSpPr>
            <p:nvPr/>
          </p:nvSpPr>
          <p:spPr bwMode="auto">
            <a:xfrm>
              <a:off x="3372" y="183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5177" name="Group 41"/>
          <p:cNvGrpSpPr>
            <a:grpSpLocks/>
          </p:cNvGrpSpPr>
          <p:nvPr/>
        </p:nvGrpSpPr>
        <p:grpSpPr bwMode="auto">
          <a:xfrm>
            <a:off x="7451725" y="4471988"/>
            <a:ext cx="425450" cy="396875"/>
            <a:chOff x="4694" y="2817"/>
            <a:chExt cx="268" cy="250"/>
          </a:xfrm>
        </p:grpSpPr>
        <p:sp>
          <p:nvSpPr>
            <p:cNvPr id="68633" name="Text Box 42"/>
            <p:cNvSpPr txBox="1">
              <a:spLocks noChangeArrowheads="1"/>
            </p:cNvSpPr>
            <p:nvPr/>
          </p:nvSpPr>
          <p:spPr bwMode="auto">
            <a:xfrm>
              <a:off x="4694" y="2817"/>
              <a:ext cx="2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C’</a:t>
              </a:r>
              <a:endParaRPr lang="en-GB" sz="2000"/>
            </a:p>
          </p:txBody>
        </p:sp>
        <p:sp>
          <p:nvSpPr>
            <p:cNvPr id="68634" name="Oval 43"/>
            <p:cNvSpPr>
              <a:spLocks noChangeArrowheads="1"/>
            </p:cNvSpPr>
            <p:nvPr/>
          </p:nvSpPr>
          <p:spPr bwMode="auto">
            <a:xfrm>
              <a:off x="4740" y="2834"/>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5180" name="Group 44"/>
          <p:cNvGrpSpPr>
            <a:grpSpLocks/>
          </p:cNvGrpSpPr>
          <p:nvPr/>
        </p:nvGrpSpPr>
        <p:grpSpPr bwMode="auto">
          <a:xfrm>
            <a:off x="5003800" y="4146550"/>
            <a:ext cx="411163" cy="396875"/>
            <a:chOff x="3152" y="2612"/>
            <a:chExt cx="259" cy="250"/>
          </a:xfrm>
        </p:grpSpPr>
        <p:sp>
          <p:nvSpPr>
            <p:cNvPr id="68631" name="Text Box 45"/>
            <p:cNvSpPr txBox="1">
              <a:spLocks noChangeArrowheads="1"/>
            </p:cNvSpPr>
            <p:nvPr/>
          </p:nvSpPr>
          <p:spPr bwMode="auto">
            <a:xfrm>
              <a:off x="3152" y="2612"/>
              <a:ext cx="2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B’</a:t>
              </a:r>
              <a:endParaRPr lang="en-GB" sz="2000"/>
            </a:p>
          </p:txBody>
        </p:sp>
        <p:sp>
          <p:nvSpPr>
            <p:cNvPr id="68632" name="Oval 46"/>
            <p:cNvSpPr>
              <a:spLocks noChangeArrowheads="1"/>
            </p:cNvSpPr>
            <p:nvPr/>
          </p:nvSpPr>
          <p:spPr bwMode="auto">
            <a:xfrm>
              <a:off x="3364" y="2826"/>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68630" name="Picture 47"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51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514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75150"/>
                                        </p:tgtEl>
                                        <p:attrNameLst>
                                          <p:attrName>style.visibility</p:attrName>
                                        </p:attrNameLst>
                                      </p:cBhvr>
                                      <p:to>
                                        <p:strVal val="visible"/>
                                      </p:to>
                                    </p:set>
                                    <p:animEffect transition="in" filter="wipe(down)">
                                      <p:cBhvr>
                                        <p:cTn id="13" dur="500"/>
                                        <p:tgtEl>
                                          <p:spTgt spid="4751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75153"/>
                                        </p:tgtEl>
                                        <p:attrNameLst>
                                          <p:attrName>style.visibility</p:attrName>
                                        </p:attrNameLst>
                                      </p:cBhvr>
                                      <p:to>
                                        <p:strVal val="visible"/>
                                      </p:to>
                                    </p:set>
                                    <p:animEffect transition="in" filter="wipe(down)">
                                      <p:cBhvr>
                                        <p:cTn id="18" dur="500"/>
                                        <p:tgtEl>
                                          <p:spTgt spid="475153"/>
                                        </p:tgtEl>
                                      </p:cBhvr>
                                    </p:animEffec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47517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75151"/>
                                        </p:tgtEl>
                                        <p:attrNameLst>
                                          <p:attrName>style.visibility</p:attrName>
                                        </p:attrNameLst>
                                      </p:cBhvr>
                                      <p:to>
                                        <p:strVal val="visible"/>
                                      </p:to>
                                    </p:set>
                                    <p:animEffect transition="in" filter="wipe(down)">
                                      <p:cBhvr>
                                        <p:cTn id="26" dur="500"/>
                                        <p:tgtEl>
                                          <p:spTgt spid="47515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75154"/>
                                        </p:tgtEl>
                                        <p:attrNameLst>
                                          <p:attrName>style.visibility</p:attrName>
                                        </p:attrNameLst>
                                      </p:cBhvr>
                                      <p:to>
                                        <p:strVal val="visible"/>
                                      </p:to>
                                    </p:set>
                                    <p:animEffect transition="in" filter="wipe(down)">
                                      <p:cBhvr>
                                        <p:cTn id="31" dur="500"/>
                                        <p:tgtEl>
                                          <p:spTgt spid="475154"/>
                                        </p:tgtEl>
                                      </p:cBhvr>
                                    </p:animEffec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0"/>
                                          </p:stCondLst>
                                        </p:cTn>
                                        <p:tgtEl>
                                          <p:spTgt spid="47518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5152"/>
                                        </p:tgtEl>
                                        <p:attrNameLst>
                                          <p:attrName>style.visibility</p:attrName>
                                        </p:attrNameLst>
                                      </p:cBhvr>
                                      <p:to>
                                        <p:strVal val="visible"/>
                                      </p:to>
                                    </p:set>
                                    <p:animEffect transition="in" filter="wipe(down)">
                                      <p:cBhvr>
                                        <p:cTn id="39" dur="500"/>
                                        <p:tgtEl>
                                          <p:spTgt spid="47515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75155"/>
                                        </p:tgtEl>
                                        <p:attrNameLst>
                                          <p:attrName>style.visibility</p:attrName>
                                        </p:attrNameLst>
                                      </p:cBhvr>
                                      <p:to>
                                        <p:strVal val="visible"/>
                                      </p:to>
                                    </p:set>
                                    <p:animEffect transition="in" filter="wipe(down)">
                                      <p:cBhvr>
                                        <p:cTn id="44" dur="500"/>
                                        <p:tgtEl>
                                          <p:spTgt spid="475155"/>
                                        </p:tgtEl>
                                      </p:cBhvr>
                                    </p:animEffect>
                                  </p:childTnLst>
                                </p:cTn>
                              </p:par>
                            </p:childTnLst>
                          </p:cTn>
                        </p:par>
                        <p:par>
                          <p:cTn id="45" fill="hold" nodeType="afterGroup">
                            <p:stCondLst>
                              <p:cond delay="500"/>
                            </p:stCondLst>
                            <p:childTnLst>
                              <p:par>
                                <p:cTn id="46" presetID="1" presetClass="entr" presetSubtype="0" fill="hold" nodeType="afterEffect">
                                  <p:stCondLst>
                                    <p:cond delay="0"/>
                                  </p:stCondLst>
                                  <p:childTnLst>
                                    <p:set>
                                      <p:cBhvr>
                                        <p:cTn id="47" dur="1" fill="hold">
                                          <p:stCondLst>
                                            <p:cond delay="0"/>
                                          </p:stCondLst>
                                        </p:cTn>
                                        <p:tgtEl>
                                          <p:spTgt spid="475177"/>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75156"/>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475157"/>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475163"/>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475169"/>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75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2" grpId="0"/>
      <p:bldP spid="475150" grpId="0" animBg="1"/>
      <p:bldP spid="475151" grpId="0" animBg="1"/>
      <p:bldP spid="475152" grpId="0" animBg="1"/>
      <p:bldP spid="475153" grpId="0" animBg="1"/>
      <p:bldP spid="475154" grpId="0" animBg="1"/>
      <p:bldP spid="475155" grpId="0" animBg="1"/>
      <p:bldP spid="475156" grpId="0" animBg="1"/>
      <p:bldP spid="475173"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The centre of enlargement</a:t>
            </a:r>
            <a:endParaRPr lang="en-GB" smtClean="0"/>
          </a:p>
        </p:txBody>
      </p:sp>
      <p:sp>
        <p:nvSpPr>
          <p:cNvPr id="69637" name="Text Box 5"/>
          <p:cNvSpPr txBox="1">
            <a:spLocks noChangeArrowheads="1"/>
          </p:cNvSpPr>
          <p:nvPr/>
        </p:nvSpPr>
        <p:spPr bwMode="auto">
          <a:xfrm>
            <a:off x="376238" y="1125538"/>
            <a:ext cx="8516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Enlarge quadrilateral ABCD by a scale factor of     from the centre of enlargement O.</a:t>
            </a:r>
            <a:endParaRPr lang="en-GB"/>
          </a:p>
        </p:txBody>
      </p:sp>
      <p:sp>
        <p:nvSpPr>
          <p:cNvPr id="477190" name="AutoShape 6"/>
          <p:cNvSpPr>
            <a:spLocks noChangeArrowheads="1"/>
          </p:cNvSpPr>
          <p:nvPr/>
        </p:nvSpPr>
        <p:spPr bwMode="auto">
          <a:xfrm>
            <a:off x="5219700" y="3355975"/>
            <a:ext cx="792163" cy="647700"/>
          </a:xfrm>
          <a:prstGeom prst="parallelogram">
            <a:avLst>
              <a:gd name="adj" fmla="val 30576"/>
            </a:avLst>
          </a:prstGeom>
          <a:solidFill>
            <a:srgbClr val="80D0E8"/>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9" name="Text Box 7"/>
          <p:cNvSpPr txBox="1">
            <a:spLocks noChangeArrowheads="1"/>
          </p:cNvSpPr>
          <p:nvPr/>
        </p:nvSpPr>
        <p:spPr bwMode="auto">
          <a:xfrm>
            <a:off x="6732588" y="3573463"/>
            <a:ext cx="420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a:t>
            </a:r>
            <a:endParaRPr lang="en-GB"/>
          </a:p>
        </p:txBody>
      </p:sp>
      <p:sp>
        <p:nvSpPr>
          <p:cNvPr id="69640" name="AutoShape 8"/>
          <p:cNvSpPr>
            <a:spLocks noChangeArrowheads="1"/>
          </p:cNvSpPr>
          <p:nvPr/>
        </p:nvSpPr>
        <p:spPr bwMode="auto">
          <a:xfrm>
            <a:off x="2197100" y="2708275"/>
            <a:ext cx="2374900" cy="1943100"/>
          </a:xfrm>
          <a:prstGeom prst="parallelogram">
            <a:avLst>
              <a:gd name="adj" fmla="val 30556"/>
            </a:avLst>
          </a:prstGeom>
          <a:solidFill>
            <a:srgbClr val="43B8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7193" name="Line 9"/>
          <p:cNvSpPr>
            <a:spLocks noChangeShapeType="1"/>
          </p:cNvSpPr>
          <p:nvPr/>
        </p:nvSpPr>
        <p:spPr bwMode="auto">
          <a:xfrm>
            <a:off x="4572000" y="2708275"/>
            <a:ext cx="1439863" cy="649288"/>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194" name="Line 10"/>
          <p:cNvSpPr>
            <a:spLocks noChangeShapeType="1"/>
          </p:cNvSpPr>
          <p:nvPr/>
        </p:nvSpPr>
        <p:spPr bwMode="auto">
          <a:xfrm>
            <a:off x="2771775" y="2708275"/>
            <a:ext cx="2663825" cy="649288"/>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195" name="Line 11"/>
          <p:cNvSpPr>
            <a:spLocks noChangeShapeType="1"/>
          </p:cNvSpPr>
          <p:nvPr/>
        </p:nvSpPr>
        <p:spPr bwMode="auto">
          <a:xfrm flipV="1">
            <a:off x="2195513" y="4005263"/>
            <a:ext cx="3024187" cy="6477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196" name="Line 12"/>
          <p:cNvSpPr>
            <a:spLocks noChangeShapeType="1"/>
          </p:cNvSpPr>
          <p:nvPr/>
        </p:nvSpPr>
        <p:spPr bwMode="auto">
          <a:xfrm flipV="1">
            <a:off x="3995738" y="4005263"/>
            <a:ext cx="1800225" cy="6477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197" name="Line 13"/>
          <p:cNvSpPr>
            <a:spLocks noChangeShapeType="1"/>
          </p:cNvSpPr>
          <p:nvPr/>
        </p:nvSpPr>
        <p:spPr bwMode="auto">
          <a:xfrm>
            <a:off x="6011863" y="3357563"/>
            <a:ext cx="719137" cy="323850"/>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198" name="Line 14"/>
          <p:cNvSpPr>
            <a:spLocks noChangeShapeType="1"/>
          </p:cNvSpPr>
          <p:nvPr/>
        </p:nvSpPr>
        <p:spPr bwMode="auto">
          <a:xfrm>
            <a:off x="5435600" y="3357563"/>
            <a:ext cx="1331913" cy="323850"/>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199" name="Line 15"/>
          <p:cNvSpPr>
            <a:spLocks noChangeShapeType="1"/>
          </p:cNvSpPr>
          <p:nvPr/>
        </p:nvSpPr>
        <p:spPr bwMode="auto">
          <a:xfrm flipV="1">
            <a:off x="5219700" y="3681413"/>
            <a:ext cx="1511300" cy="323850"/>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200" name="Line 16"/>
          <p:cNvSpPr>
            <a:spLocks noChangeShapeType="1"/>
          </p:cNvSpPr>
          <p:nvPr/>
        </p:nvSpPr>
        <p:spPr bwMode="auto">
          <a:xfrm flipV="1">
            <a:off x="5795963" y="3681413"/>
            <a:ext cx="900112" cy="323850"/>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9" name="Oval 17"/>
          <p:cNvSpPr>
            <a:spLocks noChangeArrowheads="1"/>
          </p:cNvSpPr>
          <p:nvPr/>
        </p:nvSpPr>
        <p:spPr bwMode="auto">
          <a:xfrm>
            <a:off x="6700838" y="3644900"/>
            <a:ext cx="73025" cy="7302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0" name="Text Box 18"/>
          <p:cNvSpPr txBox="1">
            <a:spLocks noChangeArrowheads="1"/>
          </p:cNvSpPr>
          <p:nvPr/>
        </p:nvSpPr>
        <p:spPr bwMode="auto">
          <a:xfrm>
            <a:off x="4510088" y="231616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D</a:t>
            </a:r>
            <a:endParaRPr lang="en-GB" sz="2000"/>
          </a:p>
        </p:txBody>
      </p:sp>
      <p:sp>
        <p:nvSpPr>
          <p:cNvPr id="69651" name="Text Box 19"/>
          <p:cNvSpPr txBox="1">
            <a:spLocks noChangeArrowheads="1"/>
          </p:cNvSpPr>
          <p:nvPr/>
        </p:nvSpPr>
        <p:spPr bwMode="auto">
          <a:xfrm>
            <a:off x="2473325" y="2343150"/>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A</a:t>
            </a:r>
            <a:endParaRPr lang="en-GB" sz="2000"/>
          </a:p>
        </p:txBody>
      </p:sp>
      <p:sp>
        <p:nvSpPr>
          <p:cNvPr id="69652" name="Text Box 20"/>
          <p:cNvSpPr txBox="1">
            <a:spLocks noChangeArrowheads="1"/>
          </p:cNvSpPr>
          <p:nvPr/>
        </p:nvSpPr>
        <p:spPr bwMode="auto">
          <a:xfrm>
            <a:off x="1889125" y="4572000"/>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B</a:t>
            </a:r>
            <a:endParaRPr lang="en-GB" sz="2000"/>
          </a:p>
        </p:txBody>
      </p:sp>
      <p:sp>
        <p:nvSpPr>
          <p:cNvPr id="69653" name="Text Box 21"/>
          <p:cNvSpPr txBox="1">
            <a:spLocks noChangeArrowheads="1"/>
          </p:cNvSpPr>
          <p:nvPr/>
        </p:nvSpPr>
        <p:spPr bwMode="auto">
          <a:xfrm>
            <a:off x="3916363" y="459740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C</a:t>
            </a:r>
            <a:endParaRPr lang="en-GB" sz="2000"/>
          </a:p>
        </p:txBody>
      </p:sp>
      <p:grpSp>
        <p:nvGrpSpPr>
          <p:cNvPr id="477256" name="Group 72"/>
          <p:cNvGrpSpPr>
            <a:grpSpLocks/>
          </p:cNvGrpSpPr>
          <p:nvPr/>
        </p:nvGrpSpPr>
        <p:grpSpPr bwMode="auto">
          <a:xfrm>
            <a:off x="2268538" y="5373688"/>
            <a:ext cx="3905250" cy="798512"/>
            <a:chOff x="1429" y="3385"/>
            <a:chExt cx="2460" cy="503"/>
          </a:xfrm>
        </p:grpSpPr>
        <p:grpSp>
          <p:nvGrpSpPr>
            <p:cNvPr id="69678" name="Group 69"/>
            <p:cNvGrpSpPr>
              <a:grpSpLocks/>
            </p:cNvGrpSpPr>
            <p:nvPr/>
          </p:nvGrpSpPr>
          <p:grpSpPr bwMode="auto">
            <a:xfrm>
              <a:off x="1429" y="3385"/>
              <a:ext cx="665" cy="503"/>
              <a:chOff x="1429" y="3385"/>
              <a:chExt cx="665" cy="503"/>
            </a:xfrm>
          </p:grpSpPr>
          <p:grpSp>
            <p:nvGrpSpPr>
              <p:cNvPr id="69695" name="Group 22"/>
              <p:cNvGrpSpPr>
                <a:grpSpLocks/>
              </p:cNvGrpSpPr>
              <p:nvPr/>
            </p:nvGrpSpPr>
            <p:grpSpPr bwMode="auto">
              <a:xfrm>
                <a:off x="1429" y="3385"/>
                <a:ext cx="436" cy="503"/>
                <a:chOff x="1144" y="3533"/>
                <a:chExt cx="436" cy="503"/>
              </a:xfrm>
            </p:grpSpPr>
            <p:sp>
              <p:nvSpPr>
                <p:cNvPr id="69697" name="Text Box 23"/>
                <p:cNvSpPr txBox="1">
                  <a:spLocks noChangeArrowheads="1"/>
                </p:cNvSpPr>
                <p:nvPr/>
              </p:nvSpPr>
              <p:spPr bwMode="auto">
                <a:xfrm>
                  <a:off x="1144" y="3533"/>
                  <a:ext cx="4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OA’</a:t>
                  </a:r>
                  <a:endParaRPr lang="en-GB"/>
                </a:p>
              </p:txBody>
            </p:sp>
            <p:sp>
              <p:nvSpPr>
                <p:cNvPr id="69698" name="Line 24"/>
                <p:cNvSpPr>
                  <a:spLocks noChangeShapeType="1"/>
                </p:cNvSpPr>
                <p:nvPr/>
              </p:nvSpPr>
              <p:spPr bwMode="auto">
                <a:xfrm>
                  <a:off x="1180" y="3793"/>
                  <a:ext cx="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99" name="Text Box 25"/>
                <p:cNvSpPr txBox="1">
                  <a:spLocks noChangeArrowheads="1"/>
                </p:cNvSpPr>
                <p:nvPr/>
              </p:nvSpPr>
              <p:spPr bwMode="auto">
                <a:xfrm>
                  <a:off x="1165" y="3748"/>
                  <a:ext cx="3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OA</a:t>
                  </a:r>
                  <a:endParaRPr lang="en-GB"/>
                </a:p>
              </p:txBody>
            </p:sp>
          </p:grpSp>
          <p:sp>
            <p:nvSpPr>
              <p:cNvPr id="69696" name="Text Box 26"/>
              <p:cNvSpPr txBox="1">
                <a:spLocks noChangeArrowheads="1"/>
              </p:cNvSpPr>
              <p:nvPr/>
            </p:nvSpPr>
            <p:spPr bwMode="auto">
              <a:xfrm>
                <a:off x="1866" y="3492"/>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grpSp>
          <p:nvGrpSpPr>
            <p:cNvPr id="69679" name="Group 70"/>
            <p:cNvGrpSpPr>
              <a:grpSpLocks/>
            </p:cNvGrpSpPr>
            <p:nvPr/>
          </p:nvGrpSpPr>
          <p:grpSpPr bwMode="auto">
            <a:xfrm>
              <a:off x="2096" y="3385"/>
              <a:ext cx="666" cy="503"/>
              <a:chOff x="2096" y="3385"/>
              <a:chExt cx="666" cy="503"/>
            </a:xfrm>
          </p:grpSpPr>
          <p:grpSp>
            <p:nvGrpSpPr>
              <p:cNvPr id="69690" name="Group 27"/>
              <p:cNvGrpSpPr>
                <a:grpSpLocks/>
              </p:cNvGrpSpPr>
              <p:nvPr/>
            </p:nvGrpSpPr>
            <p:grpSpPr bwMode="auto">
              <a:xfrm>
                <a:off x="2096" y="3385"/>
                <a:ext cx="436" cy="503"/>
                <a:chOff x="1144" y="3533"/>
                <a:chExt cx="436" cy="503"/>
              </a:xfrm>
            </p:grpSpPr>
            <p:sp>
              <p:nvSpPr>
                <p:cNvPr id="69692" name="Text Box 28"/>
                <p:cNvSpPr txBox="1">
                  <a:spLocks noChangeArrowheads="1"/>
                </p:cNvSpPr>
                <p:nvPr/>
              </p:nvSpPr>
              <p:spPr bwMode="auto">
                <a:xfrm>
                  <a:off x="1144" y="3533"/>
                  <a:ext cx="4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OB’</a:t>
                  </a:r>
                  <a:endParaRPr lang="en-GB"/>
                </a:p>
              </p:txBody>
            </p:sp>
            <p:sp>
              <p:nvSpPr>
                <p:cNvPr id="69693" name="Line 29"/>
                <p:cNvSpPr>
                  <a:spLocks noChangeShapeType="1"/>
                </p:cNvSpPr>
                <p:nvPr/>
              </p:nvSpPr>
              <p:spPr bwMode="auto">
                <a:xfrm>
                  <a:off x="1180" y="3793"/>
                  <a:ext cx="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94" name="Text Box 30"/>
                <p:cNvSpPr txBox="1">
                  <a:spLocks noChangeArrowheads="1"/>
                </p:cNvSpPr>
                <p:nvPr/>
              </p:nvSpPr>
              <p:spPr bwMode="auto">
                <a:xfrm>
                  <a:off x="1165" y="3748"/>
                  <a:ext cx="3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OB</a:t>
                  </a:r>
                  <a:endParaRPr lang="en-GB"/>
                </a:p>
              </p:txBody>
            </p:sp>
          </p:grpSp>
          <p:sp>
            <p:nvSpPr>
              <p:cNvPr id="69691" name="Text Box 31"/>
              <p:cNvSpPr txBox="1">
                <a:spLocks noChangeArrowheads="1"/>
              </p:cNvSpPr>
              <p:nvPr/>
            </p:nvSpPr>
            <p:spPr bwMode="auto">
              <a:xfrm>
                <a:off x="2534" y="3492"/>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grpSp>
          <p:nvGrpSpPr>
            <p:cNvPr id="69680" name="Group 71"/>
            <p:cNvGrpSpPr>
              <a:grpSpLocks/>
            </p:cNvGrpSpPr>
            <p:nvPr/>
          </p:nvGrpSpPr>
          <p:grpSpPr bwMode="auto">
            <a:xfrm>
              <a:off x="2763" y="3385"/>
              <a:ext cx="677" cy="503"/>
              <a:chOff x="2763" y="3385"/>
              <a:chExt cx="677" cy="503"/>
            </a:xfrm>
          </p:grpSpPr>
          <p:grpSp>
            <p:nvGrpSpPr>
              <p:cNvPr id="69685" name="Group 32"/>
              <p:cNvGrpSpPr>
                <a:grpSpLocks/>
              </p:cNvGrpSpPr>
              <p:nvPr/>
            </p:nvGrpSpPr>
            <p:grpSpPr bwMode="auto">
              <a:xfrm>
                <a:off x="2763" y="3385"/>
                <a:ext cx="447" cy="503"/>
                <a:chOff x="1144" y="3533"/>
                <a:chExt cx="447" cy="503"/>
              </a:xfrm>
            </p:grpSpPr>
            <p:sp>
              <p:nvSpPr>
                <p:cNvPr id="69687" name="Text Box 33"/>
                <p:cNvSpPr txBox="1">
                  <a:spLocks noChangeArrowheads="1"/>
                </p:cNvSpPr>
                <p:nvPr/>
              </p:nvSpPr>
              <p:spPr bwMode="auto">
                <a:xfrm>
                  <a:off x="1144" y="3533"/>
                  <a:ext cx="4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OC’</a:t>
                  </a:r>
                  <a:endParaRPr lang="en-GB"/>
                </a:p>
              </p:txBody>
            </p:sp>
            <p:sp>
              <p:nvSpPr>
                <p:cNvPr id="69688" name="Line 34"/>
                <p:cNvSpPr>
                  <a:spLocks noChangeShapeType="1"/>
                </p:cNvSpPr>
                <p:nvPr/>
              </p:nvSpPr>
              <p:spPr bwMode="auto">
                <a:xfrm>
                  <a:off x="1180" y="3793"/>
                  <a:ext cx="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89" name="Text Box 35"/>
                <p:cNvSpPr txBox="1">
                  <a:spLocks noChangeArrowheads="1"/>
                </p:cNvSpPr>
                <p:nvPr/>
              </p:nvSpPr>
              <p:spPr bwMode="auto">
                <a:xfrm>
                  <a:off x="1165" y="3748"/>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OC</a:t>
                  </a:r>
                  <a:endParaRPr lang="en-GB"/>
                </a:p>
              </p:txBody>
            </p:sp>
          </p:grpSp>
          <p:sp>
            <p:nvSpPr>
              <p:cNvPr id="69686" name="Text Box 37"/>
              <p:cNvSpPr txBox="1">
                <a:spLocks noChangeArrowheads="1"/>
              </p:cNvSpPr>
              <p:nvPr/>
            </p:nvSpPr>
            <p:spPr bwMode="auto">
              <a:xfrm>
                <a:off x="3212" y="3492"/>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grpSp>
          <p:nvGrpSpPr>
            <p:cNvPr id="69681" name="Group 38"/>
            <p:cNvGrpSpPr>
              <a:grpSpLocks/>
            </p:cNvGrpSpPr>
            <p:nvPr/>
          </p:nvGrpSpPr>
          <p:grpSpPr bwMode="auto">
            <a:xfrm>
              <a:off x="3442" y="3385"/>
              <a:ext cx="447" cy="503"/>
              <a:chOff x="1144" y="3533"/>
              <a:chExt cx="447" cy="503"/>
            </a:xfrm>
          </p:grpSpPr>
          <p:sp>
            <p:nvSpPr>
              <p:cNvPr id="69682" name="Text Box 39"/>
              <p:cNvSpPr txBox="1">
                <a:spLocks noChangeArrowheads="1"/>
              </p:cNvSpPr>
              <p:nvPr/>
            </p:nvSpPr>
            <p:spPr bwMode="auto">
              <a:xfrm>
                <a:off x="1144" y="3533"/>
                <a:ext cx="4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OD’</a:t>
                </a:r>
                <a:endParaRPr lang="en-GB"/>
              </a:p>
            </p:txBody>
          </p:sp>
          <p:sp>
            <p:nvSpPr>
              <p:cNvPr id="69683" name="Line 40"/>
              <p:cNvSpPr>
                <a:spLocks noChangeShapeType="1"/>
              </p:cNvSpPr>
              <p:nvPr/>
            </p:nvSpPr>
            <p:spPr bwMode="auto">
              <a:xfrm>
                <a:off x="1180" y="3793"/>
                <a:ext cx="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84" name="Text Box 41"/>
              <p:cNvSpPr txBox="1">
                <a:spLocks noChangeArrowheads="1"/>
              </p:cNvSpPr>
              <p:nvPr/>
            </p:nvSpPr>
            <p:spPr bwMode="auto">
              <a:xfrm>
                <a:off x="1165" y="3748"/>
                <a:ext cx="3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OE</a:t>
                </a:r>
                <a:endParaRPr lang="en-GB"/>
              </a:p>
            </p:txBody>
          </p:sp>
        </p:grpSp>
      </p:grpSp>
      <p:grpSp>
        <p:nvGrpSpPr>
          <p:cNvPr id="477226" name="Group 42"/>
          <p:cNvGrpSpPr>
            <a:grpSpLocks/>
          </p:cNvGrpSpPr>
          <p:nvPr/>
        </p:nvGrpSpPr>
        <p:grpSpPr bwMode="auto">
          <a:xfrm>
            <a:off x="5105400" y="2960688"/>
            <a:ext cx="411163" cy="407987"/>
            <a:chOff x="1565" y="1456"/>
            <a:chExt cx="259" cy="257"/>
          </a:xfrm>
        </p:grpSpPr>
        <p:sp>
          <p:nvSpPr>
            <p:cNvPr id="69676" name="Text Box 43"/>
            <p:cNvSpPr txBox="1">
              <a:spLocks noChangeArrowheads="1"/>
            </p:cNvSpPr>
            <p:nvPr/>
          </p:nvSpPr>
          <p:spPr bwMode="auto">
            <a:xfrm>
              <a:off x="1565" y="1456"/>
              <a:ext cx="2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A’</a:t>
              </a:r>
              <a:endParaRPr lang="en-GB" sz="2000"/>
            </a:p>
          </p:txBody>
        </p:sp>
        <p:sp>
          <p:nvSpPr>
            <p:cNvPr id="69677" name="Oval 44"/>
            <p:cNvSpPr>
              <a:spLocks noChangeArrowheads="1"/>
            </p:cNvSpPr>
            <p:nvPr/>
          </p:nvSpPr>
          <p:spPr bwMode="auto">
            <a:xfrm>
              <a:off x="1740" y="1690"/>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7229" name="Group 45"/>
          <p:cNvGrpSpPr>
            <a:grpSpLocks/>
          </p:cNvGrpSpPr>
          <p:nvPr/>
        </p:nvGrpSpPr>
        <p:grpSpPr bwMode="auto">
          <a:xfrm>
            <a:off x="5953125" y="2951163"/>
            <a:ext cx="425450" cy="427037"/>
            <a:chOff x="2835" y="1456"/>
            <a:chExt cx="268" cy="269"/>
          </a:xfrm>
        </p:grpSpPr>
        <p:sp>
          <p:nvSpPr>
            <p:cNvPr id="69674" name="Text Box 46"/>
            <p:cNvSpPr txBox="1">
              <a:spLocks noChangeArrowheads="1"/>
            </p:cNvSpPr>
            <p:nvPr/>
          </p:nvSpPr>
          <p:spPr bwMode="auto">
            <a:xfrm>
              <a:off x="2835" y="1456"/>
              <a:ext cx="2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D’</a:t>
              </a:r>
              <a:endParaRPr lang="en-GB" sz="2000"/>
            </a:p>
          </p:txBody>
        </p:sp>
        <p:sp>
          <p:nvSpPr>
            <p:cNvPr id="69675" name="Oval 47"/>
            <p:cNvSpPr>
              <a:spLocks noChangeArrowheads="1"/>
            </p:cNvSpPr>
            <p:nvPr/>
          </p:nvSpPr>
          <p:spPr bwMode="auto">
            <a:xfrm>
              <a:off x="2872" y="1702"/>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7257" name="Group 73"/>
          <p:cNvGrpSpPr>
            <a:grpSpLocks/>
          </p:cNvGrpSpPr>
          <p:nvPr/>
        </p:nvGrpSpPr>
        <p:grpSpPr bwMode="auto">
          <a:xfrm>
            <a:off x="4840288" y="3703638"/>
            <a:ext cx="411162" cy="396875"/>
            <a:chOff x="3049" y="2333"/>
            <a:chExt cx="259" cy="250"/>
          </a:xfrm>
        </p:grpSpPr>
        <p:sp>
          <p:nvSpPr>
            <p:cNvPr id="69672" name="Text Box 49"/>
            <p:cNvSpPr txBox="1">
              <a:spLocks noChangeArrowheads="1"/>
            </p:cNvSpPr>
            <p:nvPr/>
          </p:nvSpPr>
          <p:spPr bwMode="auto">
            <a:xfrm>
              <a:off x="3049" y="2333"/>
              <a:ext cx="2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B’</a:t>
              </a:r>
              <a:endParaRPr lang="en-GB" sz="2000"/>
            </a:p>
          </p:txBody>
        </p:sp>
        <p:sp>
          <p:nvSpPr>
            <p:cNvPr id="69673" name="Oval 50"/>
            <p:cNvSpPr>
              <a:spLocks noChangeArrowheads="1"/>
            </p:cNvSpPr>
            <p:nvPr/>
          </p:nvSpPr>
          <p:spPr bwMode="auto">
            <a:xfrm>
              <a:off x="3273" y="2509"/>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7235" name="Group 51"/>
          <p:cNvGrpSpPr>
            <a:grpSpLocks/>
          </p:cNvGrpSpPr>
          <p:nvPr/>
        </p:nvGrpSpPr>
        <p:grpSpPr bwMode="auto">
          <a:xfrm>
            <a:off x="5754688" y="3941763"/>
            <a:ext cx="425450" cy="396875"/>
            <a:chOff x="2472" y="2886"/>
            <a:chExt cx="268" cy="250"/>
          </a:xfrm>
        </p:grpSpPr>
        <p:sp>
          <p:nvSpPr>
            <p:cNvPr id="69670" name="Text Box 52"/>
            <p:cNvSpPr txBox="1">
              <a:spLocks noChangeArrowheads="1"/>
            </p:cNvSpPr>
            <p:nvPr/>
          </p:nvSpPr>
          <p:spPr bwMode="auto">
            <a:xfrm>
              <a:off x="2472" y="2886"/>
              <a:ext cx="2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C’</a:t>
              </a:r>
              <a:endParaRPr lang="en-GB" sz="2000"/>
            </a:p>
          </p:txBody>
        </p:sp>
        <p:sp>
          <p:nvSpPr>
            <p:cNvPr id="69671" name="Oval 53"/>
            <p:cNvSpPr>
              <a:spLocks noChangeArrowheads="1"/>
            </p:cNvSpPr>
            <p:nvPr/>
          </p:nvSpPr>
          <p:spPr bwMode="auto">
            <a:xfrm>
              <a:off x="2496" y="291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9659" name="Group 58"/>
          <p:cNvGrpSpPr>
            <a:grpSpLocks/>
          </p:cNvGrpSpPr>
          <p:nvPr/>
        </p:nvGrpSpPr>
        <p:grpSpPr bwMode="auto">
          <a:xfrm>
            <a:off x="6908800" y="1046163"/>
            <a:ext cx="311150" cy="615950"/>
            <a:chOff x="641" y="1895"/>
            <a:chExt cx="196" cy="388"/>
          </a:xfrm>
        </p:grpSpPr>
        <p:sp>
          <p:nvSpPr>
            <p:cNvPr id="69667" name="Text Box 55"/>
            <p:cNvSpPr txBox="1">
              <a:spLocks noChangeArrowheads="1"/>
            </p:cNvSpPr>
            <p:nvPr/>
          </p:nvSpPr>
          <p:spPr bwMode="auto">
            <a:xfrm>
              <a:off x="641" y="189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1</a:t>
              </a:r>
            </a:p>
          </p:txBody>
        </p:sp>
        <p:sp>
          <p:nvSpPr>
            <p:cNvPr id="69668" name="Line 56"/>
            <p:cNvSpPr>
              <a:spLocks noChangeShapeType="1"/>
            </p:cNvSpPr>
            <p:nvPr/>
          </p:nvSpPr>
          <p:spPr bwMode="auto">
            <a:xfrm>
              <a:off x="682" y="2089"/>
              <a:ext cx="11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9" name="Text Box 57"/>
            <p:cNvSpPr txBox="1">
              <a:spLocks noChangeArrowheads="1"/>
            </p:cNvSpPr>
            <p:nvPr/>
          </p:nvSpPr>
          <p:spPr bwMode="auto">
            <a:xfrm>
              <a:off x="641" y="205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1800"/>
                <a:t>3</a:t>
              </a:r>
            </a:p>
          </p:txBody>
        </p:sp>
      </p:grpSp>
      <p:grpSp>
        <p:nvGrpSpPr>
          <p:cNvPr id="477248" name="Group 64"/>
          <p:cNvGrpSpPr>
            <a:grpSpLocks/>
          </p:cNvGrpSpPr>
          <p:nvPr/>
        </p:nvGrpSpPr>
        <p:grpSpPr bwMode="auto">
          <a:xfrm>
            <a:off x="6176963" y="5373688"/>
            <a:ext cx="792162" cy="798512"/>
            <a:chOff x="3891" y="3385"/>
            <a:chExt cx="499" cy="503"/>
          </a:xfrm>
        </p:grpSpPr>
        <p:sp>
          <p:nvSpPr>
            <p:cNvPr id="69662" name="Text Box 36"/>
            <p:cNvSpPr txBox="1">
              <a:spLocks noChangeArrowheads="1"/>
            </p:cNvSpPr>
            <p:nvPr/>
          </p:nvSpPr>
          <p:spPr bwMode="auto">
            <a:xfrm>
              <a:off x="3891" y="3492"/>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t>
              </a:r>
              <a:endParaRPr lang="en-GB"/>
            </a:p>
          </p:txBody>
        </p:sp>
        <p:grpSp>
          <p:nvGrpSpPr>
            <p:cNvPr id="69663" name="Group 63"/>
            <p:cNvGrpSpPr>
              <a:grpSpLocks/>
            </p:cNvGrpSpPr>
            <p:nvPr/>
          </p:nvGrpSpPr>
          <p:grpSpPr bwMode="auto">
            <a:xfrm>
              <a:off x="4166" y="3385"/>
              <a:ext cx="224" cy="503"/>
              <a:chOff x="4166" y="3385"/>
              <a:chExt cx="224" cy="503"/>
            </a:xfrm>
          </p:grpSpPr>
          <p:sp>
            <p:nvSpPr>
              <p:cNvPr id="69664" name="Text Box 60"/>
              <p:cNvSpPr txBox="1">
                <a:spLocks noChangeArrowheads="1"/>
              </p:cNvSpPr>
              <p:nvPr/>
            </p:nvSpPr>
            <p:spPr bwMode="auto">
              <a:xfrm>
                <a:off x="4166" y="338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1</a:t>
                </a:r>
                <a:endParaRPr lang="en-GB"/>
              </a:p>
            </p:txBody>
          </p:sp>
          <p:sp>
            <p:nvSpPr>
              <p:cNvPr id="69665" name="Line 61"/>
              <p:cNvSpPr>
                <a:spLocks noChangeShapeType="1"/>
              </p:cNvSpPr>
              <p:nvPr/>
            </p:nvSpPr>
            <p:spPr bwMode="auto">
              <a:xfrm>
                <a:off x="4184" y="3637"/>
                <a:ext cx="1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6" name="Text Box 62"/>
              <p:cNvSpPr txBox="1">
                <a:spLocks noChangeArrowheads="1"/>
              </p:cNvSpPr>
              <p:nvPr/>
            </p:nvSpPr>
            <p:spPr bwMode="auto">
              <a:xfrm>
                <a:off x="4167" y="3600"/>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a:t>
                </a:r>
                <a:endParaRPr lang="en-GB"/>
              </a:p>
            </p:txBody>
          </p:sp>
        </p:grpSp>
      </p:grpSp>
      <p:pic>
        <p:nvPicPr>
          <p:cNvPr id="69661" name="Picture 74"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7194"/>
                                        </p:tgtEl>
                                        <p:attrNameLst>
                                          <p:attrName>style.visibility</p:attrName>
                                        </p:attrNameLst>
                                      </p:cBhvr>
                                      <p:to>
                                        <p:strVal val="visible"/>
                                      </p:to>
                                    </p:set>
                                    <p:animEffect transition="in" filter="wipe(left)">
                                      <p:cBhvr>
                                        <p:cTn id="7" dur="500"/>
                                        <p:tgtEl>
                                          <p:spTgt spid="47719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7198"/>
                                        </p:tgtEl>
                                        <p:attrNameLst>
                                          <p:attrName>style.visibility</p:attrName>
                                        </p:attrNameLst>
                                      </p:cBhvr>
                                      <p:to>
                                        <p:strVal val="visible"/>
                                      </p:to>
                                    </p:set>
                                    <p:animEffect transition="in" filter="wipe(left)">
                                      <p:cBhvr>
                                        <p:cTn id="11" dur="500"/>
                                        <p:tgtEl>
                                          <p:spTgt spid="477198"/>
                                        </p:tgtEl>
                                      </p:cBhvr>
                                    </p:animEffec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0"/>
                                          </p:stCondLst>
                                        </p:cTn>
                                        <p:tgtEl>
                                          <p:spTgt spid="4772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77195"/>
                                        </p:tgtEl>
                                        <p:attrNameLst>
                                          <p:attrName>style.visibility</p:attrName>
                                        </p:attrNameLst>
                                      </p:cBhvr>
                                      <p:to>
                                        <p:strVal val="visible"/>
                                      </p:to>
                                    </p:set>
                                    <p:animEffect transition="in" filter="wipe(down)">
                                      <p:cBhvr>
                                        <p:cTn id="19" dur="500"/>
                                        <p:tgtEl>
                                          <p:spTgt spid="477195"/>
                                        </p:tgtEl>
                                      </p:cBhvr>
                                    </p:animEffect>
                                  </p:childTnLst>
                                </p:cTn>
                              </p:par>
                            </p:childTnLst>
                          </p:cTn>
                        </p:par>
                        <p:par>
                          <p:cTn id="20" fill="hold" nodeType="afterGroup">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477199"/>
                                        </p:tgtEl>
                                        <p:attrNameLst>
                                          <p:attrName>style.visibility</p:attrName>
                                        </p:attrNameLst>
                                      </p:cBhvr>
                                      <p:to>
                                        <p:strVal val="visible"/>
                                      </p:to>
                                    </p:set>
                                    <p:animEffect transition="in" filter="wipe(down)">
                                      <p:cBhvr>
                                        <p:cTn id="23" dur="500"/>
                                        <p:tgtEl>
                                          <p:spTgt spid="477199"/>
                                        </p:tgtEl>
                                      </p:cBhvr>
                                    </p:animEffect>
                                  </p:childTnLst>
                                </p:cTn>
                              </p:par>
                            </p:childTnLst>
                          </p:cTn>
                        </p:par>
                        <p:par>
                          <p:cTn id="24" fill="hold" nodeType="afterGroup">
                            <p:stCondLst>
                              <p:cond delay="1000"/>
                            </p:stCondLst>
                            <p:childTnLst>
                              <p:par>
                                <p:cTn id="25" presetID="1" presetClass="entr" presetSubtype="0" fill="hold" nodeType="afterEffect">
                                  <p:stCondLst>
                                    <p:cond delay="0"/>
                                  </p:stCondLst>
                                  <p:childTnLst>
                                    <p:set>
                                      <p:cBhvr>
                                        <p:cTn id="26" dur="1" fill="hold">
                                          <p:stCondLst>
                                            <p:cond delay="0"/>
                                          </p:stCondLst>
                                        </p:cTn>
                                        <p:tgtEl>
                                          <p:spTgt spid="4772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77196"/>
                                        </p:tgtEl>
                                        <p:attrNameLst>
                                          <p:attrName>style.visibility</p:attrName>
                                        </p:attrNameLst>
                                      </p:cBhvr>
                                      <p:to>
                                        <p:strVal val="visible"/>
                                      </p:to>
                                    </p:set>
                                    <p:animEffect transition="in" filter="wipe(down)">
                                      <p:cBhvr>
                                        <p:cTn id="31" dur="500"/>
                                        <p:tgtEl>
                                          <p:spTgt spid="477196"/>
                                        </p:tgtEl>
                                      </p:cBhvr>
                                    </p:animEffect>
                                  </p:childTnLst>
                                </p:cTn>
                              </p:par>
                            </p:childTnLst>
                          </p:cTn>
                        </p:par>
                        <p:par>
                          <p:cTn id="32" fill="hold" nodeType="afterGroup">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477200"/>
                                        </p:tgtEl>
                                        <p:attrNameLst>
                                          <p:attrName>style.visibility</p:attrName>
                                        </p:attrNameLst>
                                      </p:cBhvr>
                                      <p:to>
                                        <p:strVal val="visible"/>
                                      </p:to>
                                    </p:set>
                                    <p:animEffect transition="in" filter="wipe(down)">
                                      <p:cBhvr>
                                        <p:cTn id="35" dur="500"/>
                                        <p:tgtEl>
                                          <p:spTgt spid="477200"/>
                                        </p:tgtEl>
                                      </p:cBhvr>
                                    </p:animEffect>
                                  </p:childTnLst>
                                </p:cTn>
                              </p:par>
                            </p:childTnLst>
                          </p:cTn>
                        </p:par>
                        <p:par>
                          <p:cTn id="36" fill="hold" nodeType="afterGroup">
                            <p:stCondLst>
                              <p:cond delay="1000"/>
                            </p:stCondLst>
                            <p:childTnLst>
                              <p:par>
                                <p:cTn id="37" presetID="1" presetClass="entr" presetSubtype="0" fill="hold" nodeType="afterEffect">
                                  <p:stCondLst>
                                    <p:cond delay="0"/>
                                  </p:stCondLst>
                                  <p:childTnLst>
                                    <p:set>
                                      <p:cBhvr>
                                        <p:cTn id="38" dur="1" fill="hold">
                                          <p:stCondLst>
                                            <p:cond delay="0"/>
                                          </p:stCondLst>
                                        </p:cTn>
                                        <p:tgtEl>
                                          <p:spTgt spid="47723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77193"/>
                                        </p:tgtEl>
                                        <p:attrNameLst>
                                          <p:attrName>style.visibility</p:attrName>
                                        </p:attrNameLst>
                                      </p:cBhvr>
                                      <p:to>
                                        <p:strVal val="visible"/>
                                      </p:to>
                                    </p:set>
                                    <p:animEffect transition="in" filter="wipe(up)">
                                      <p:cBhvr>
                                        <p:cTn id="43" dur="500"/>
                                        <p:tgtEl>
                                          <p:spTgt spid="477193"/>
                                        </p:tgtEl>
                                      </p:cBhvr>
                                    </p:animEffect>
                                  </p:childTnLst>
                                </p:cTn>
                              </p:par>
                            </p:childTnLst>
                          </p:cTn>
                        </p:par>
                        <p:par>
                          <p:cTn id="44" fill="hold" nodeType="afterGroup">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477197"/>
                                        </p:tgtEl>
                                        <p:attrNameLst>
                                          <p:attrName>style.visibility</p:attrName>
                                        </p:attrNameLst>
                                      </p:cBhvr>
                                      <p:to>
                                        <p:strVal val="visible"/>
                                      </p:to>
                                    </p:set>
                                    <p:animEffect transition="in" filter="wipe(up)">
                                      <p:cBhvr>
                                        <p:cTn id="47" dur="500"/>
                                        <p:tgtEl>
                                          <p:spTgt spid="477197"/>
                                        </p:tgtEl>
                                      </p:cBhvr>
                                    </p:animEffect>
                                  </p:childTnLst>
                                </p:cTn>
                              </p:par>
                            </p:childTnLst>
                          </p:cTn>
                        </p:par>
                        <p:par>
                          <p:cTn id="48" fill="hold" nodeType="afterGroup">
                            <p:stCondLst>
                              <p:cond delay="1000"/>
                            </p:stCondLst>
                            <p:childTnLst>
                              <p:par>
                                <p:cTn id="49" presetID="1" presetClass="entr" presetSubtype="0" fill="hold" nodeType="afterEffect">
                                  <p:stCondLst>
                                    <p:cond delay="0"/>
                                  </p:stCondLst>
                                  <p:childTnLst>
                                    <p:set>
                                      <p:cBhvr>
                                        <p:cTn id="50" dur="1" fill="hold">
                                          <p:stCondLst>
                                            <p:cond delay="0"/>
                                          </p:stCondLst>
                                        </p:cTn>
                                        <p:tgtEl>
                                          <p:spTgt spid="47722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719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47725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477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90" grpId="0" animBg="1"/>
      <p:bldP spid="477193" grpId="0" animBg="1"/>
      <p:bldP spid="477194" grpId="0" animBg="1"/>
      <p:bldP spid="477195" grpId="0" animBg="1"/>
      <p:bldP spid="477196" grpId="0" animBg="1"/>
      <p:bldP spid="477197" grpId="0" animBg="1"/>
      <p:bldP spid="477198" grpId="0" animBg="1"/>
      <p:bldP spid="477199" grpId="0" animBg="1"/>
      <p:bldP spid="47720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9668" name="Group 84"/>
          <p:cNvGrpSpPr>
            <a:grpSpLocks/>
          </p:cNvGrpSpPr>
          <p:nvPr/>
        </p:nvGrpSpPr>
        <p:grpSpPr bwMode="auto">
          <a:xfrm>
            <a:off x="381000" y="1997075"/>
            <a:ext cx="8516938" cy="2849563"/>
            <a:chOff x="240" y="1258"/>
            <a:chExt cx="5365" cy="1795"/>
          </a:xfrm>
        </p:grpSpPr>
        <p:sp>
          <p:nvSpPr>
            <p:cNvPr id="70681" name="Text Box 54"/>
            <p:cNvSpPr txBox="1">
              <a:spLocks noChangeArrowheads="1"/>
            </p:cNvSpPr>
            <p:nvPr/>
          </p:nvSpPr>
          <p:spPr bwMode="auto">
            <a:xfrm>
              <a:off x="240" y="1258"/>
              <a:ext cx="536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This example shows the shape ABCD enlarged by a scale factor of –2 about the centre of enlargement O.</a:t>
              </a:r>
              <a:endParaRPr lang="en-GB"/>
            </a:p>
          </p:txBody>
        </p:sp>
        <p:sp>
          <p:nvSpPr>
            <p:cNvPr id="70682" name="Freeform 55"/>
            <p:cNvSpPr>
              <a:spLocks/>
            </p:cNvSpPr>
            <p:nvPr/>
          </p:nvSpPr>
          <p:spPr bwMode="auto">
            <a:xfrm>
              <a:off x="816" y="1991"/>
              <a:ext cx="1104" cy="841"/>
            </a:xfrm>
            <a:custGeom>
              <a:avLst/>
              <a:gdLst>
                <a:gd name="T0" fmla="*/ 748 w 1008"/>
                <a:gd name="T1" fmla="*/ 0 h 768"/>
                <a:gd name="T2" fmla="*/ 3 w 1008"/>
                <a:gd name="T3" fmla="*/ 291 h 768"/>
                <a:gd name="T4" fmla="*/ 0 w 1008"/>
                <a:gd name="T5" fmla="*/ 691 h 768"/>
                <a:gd name="T6" fmla="*/ 1209 w 1008"/>
                <a:gd name="T7" fmla="*/ 921 h 768"/>
                <a:gd name="T8" fmla="*/ 748 w 1008"/>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768">
                  <a:moveTo>
                    <a:pt x="624" y="0"/>
                  </a:moveTo>
                  <a:lnTo>
                    <a:pt x="3" y="243"/>
                  </a:lnTo>
                  <a:lnTo>
                    <a:pt x="0" y="576"/>
                  </a:lnTo>
                  <a:lnTo>
                    <a:pt x="1008" y="768"/>
                  </a:lnTo>
                  <a:lnTo>
                    <a:pt x="624" y="0"/>
                  </a:lnTo>
                  <a:close/>
                </a:path>
              </a:pathLst>
            </a:custGeom>
            <a:solidFill>
              <a:srgbClr val="FFF2BB"/>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3" name="Text Box 61"/>
            <p:cNvSpPr txBox="1">
              <a:spLocks noChangeArrowheads="1"/>
            </p:cNvSpPr>
            <p:nvPr/>
          </p:nvSpPr>
          <p:spPr bwMode="auto">
            <a:xfrm>
              <a:off x="2064" y="2352"/>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a:t>
              </a:r>
              <a:endParaRPr lang="en-GB"/>
            </a:p>
          </p:txBody>
        </p:sp>
        <p:sp>
          <p:nvSpPr>
            <p:cNvPr id="70684" name="Oval 62"/>
            <p:cNvSpPr>
              <a:spLocks noChangeArrowheads="1"/>
            </p:cNvSpPr>
            <p:nvPr/>
          </p:nvSpPr>
          <p:spPr bwMode="auto">
            <a:xfrm>
              <a:off x="2145" y="2648"/>
              <a:ext cx="46" cy="4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5" name="Text Box 76"/>
            <p:cNvSpPr txBox="1">
              <a:spLocks noChangeArrowheads="1"/>
            </p:cNvSpPr>
            <p:nvPr/>
          </p:nvSpPr>
          <p:spPr bwMode="auto">
            <a:xfrm>
              <a:off x="1392" y="1776"/>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A</a:t>
              </a:r>
              <a:endParaRPr lang="en-GB" sz="2000"/>
            </a:p>
          </p:txBody>
        </p:sp>
        <p:sp>
          <p:nvSpPr>
            <p:cNvPr id="70686" name="Text Box 78"/>
            <p:cNvSpPr txBox="1">
              <a:spLocks noChangeArrowheads="1"/>
            </p:cNvSpPr>
            <p:nvPr/>
          </p:nvSpPr>
          <p:spPr bwMode="auto">
            <a:xfrm>
              <a:off x="624" y="2064"/>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B</a:t>
              </a:r>
              <a:endParaRPr lang="en-GB" sz="2000"/>
            </a:p>
          </p:txBody>
        </p:sp>
        <p:sp>
          <p:nvSpPr>
            <p:cNvPr id="70687" name="Text Box 79"/>
            <p:cNvSpPr txBox="1">
              <a:spLocks noChangeArrowheads="1"/>
            </p:cNvSpPr>
            <p:nvPr/>
          </p:nvSpPr>
          <p:spPr bwMode="auto">
            <a:xfrm>
              <a:off x="624" y="2592"/>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C</a:t>
              </a:r>
              <a:endParaRPr lang="en-GB" sz="2000"/>
            </a:p>
          </p:txBody>
        </p:sp>
        <p:sp>
          <p:nvSpPr>
            <p:cNvPr id="70688" name="Text Box 80"/>
            <p:cNvSpPr txBox="1">
              <a:spLocks noChangeArrowheads="1"/>
            </p:cNvSpPr>
            <p:nvPr/>
          </p:nvSpPr>
          <p:spPr bwMode="auto">
            <a:xfrm>
              <a:off x="1824" y="2803"/>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D</a:t>
              </a:r>
              <a:endParaRPr lang="en-GB" sz="2000"/>
            </a:p>
          </p:txBody>
        </p:sp>
      </p:grpSp>
      <p:pic>
        <p:nvPicPr>
          <p:cNvPr id="70659"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Negative scale factors</a:t>
            </a:r>
            <a:endParaRPr lang="en-GB" smtClean="0"/>
          </a:p>
        </p:txBody>
      </p:sp>
      <p:sp>
        <p:nvSpPr>
          <p:cNvPr id="70662" name="Text Box 5"/>
          <p:cNvSpPr txBox="1">
            <a:spLocks noChangeArrowheads="1"/>
          </p:cNvSpPr>
          <p:nvPr/>
        </p:nvSpPr>
        <p:spPr bwMode="auto">
          <a:xfrm>
            <a:off x="376238" y="1125538"/>
            <a:ext cx="8516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the scale factor is negative the enlargement is on the opposite side of the centre of enlargement.</a:t>
            </a:r>
            <a:endParaRPr lang="en-GB"/>
          </a:p>
        </p:txBody>
      </p:sp>
      <p:sp>
        <p:nvSpPr>
          <p:cNvPr id="579640" name="Freeform 56"/>
          <p:cNvSpPr>
            <a:spLocks noChangeAspect="1"/>
          </p:cNvSpPr>
          <p:nvPr/>
        </p:nvSpPr>
        <p:spPr bwMode="auto">
          <a:xfrm flipH="1" flipV="1">
            <a:off x="4191000" y="3733800"/>
            <a:ext cx="3505200" cy="2670175"/>
          </a:xfrm>
          <a:custGeom>
            <a:avLst/>
            <a:gdLst>
              <a:gd name="T0" fmla="*/ 2147483647 w 1008"/>
              <a:gd name="T1" fmla="*/ 0 h 768"/>
              <a:gd name="T2" fmla="*/ 36276038 w 1008"/>
              <a:gd name="T3" fmla="*/ 2147483647 h 768"/>
              <a:gd name="T4" fmla="*/ 0 w 1008"/>
              <a:gd name="T5" fmla="*/ 2147483647 h 768"/>
              <a:gd name="T6" fmla="*/ 2147483647 w 1008"/>
              <a:gd name="T7" fmla="*/ 2147483647 h 768"/>
              <a:gd name="T8" fmla="*/ 2147483647 w 1008"/>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768">
                <a:moveTo>
                  <a:pt x="624" y="0"/>
                </a:moveTo>
                <a:lnTo>
                  <a:pt x="3" y="243"/>
                </a:lnTo>
                <a:lnTo>
                  <a:pt x="0" y="576"/>
                </a:lnTo>
                <a:lnTo>
                  <a:pt x="1008" y="768"/>
                </a:lnTo>
                <a:lnTo>
                  <a:pt x="624" y="0"/>
                </a:lnTo>
                <a:close/>
              </a:path>
            </a:pathLst>
          </a:custGeom>
          <a:solidFill>
            <a:srgbClr val="FFE885"/>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641" name="Line 57"/>
          <p:cNvSpPr>
            <a:spLocks noChangeShapeType="1"/>
          </p:cNvSpPr>
          <p:nvPr/>
        </p:nvSpPr>
        <p:spPr bwMode="auto">
          <a:xfrm flipV="1">
            <a:off x="3048000" y="3733800"/>
            <a:ext cx="1143000" cy="762000"/>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642" name="Line 58"/>
          <p:cNvSpPr>
            <a:spLocks noChangeShapeType="1"/>
          </p:cNvSpPr>
          <p:nvPr/>
        </p:nvSpPr>
        <p:spPr bwMode="auto">
          <a:xfrm>
            <a:off x="1306513" y="4159250"/>
            <a:ext cx="6389687" cy="260350"/>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643" name="Line 59"/>
          <p:cNvSpPr>
            <a:spLocks noChangeShapeType="1"/>
          </p:cNvSpPr>
          <p:nvPr/>
        </p:nvSpPr>
        <p:spPr bwMode="auto">
          <a:xfrm>
            <a:off x="2387600" y="3165475"/>
            <a:ext cx="3149600" cy="3251200"/>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9644" name="Line 60"/>
          <p:cNvSpPr>
            <a:spLocks noChangeShapeType="1"/>
          </p:cNvSpPr>
          <p:nvPr/>
        </p:nvSpPr>
        <p:spPr bwMode="auto">
          <a:xfrm>
            <a:off x="1295400" y="3581400"/>
            <a:ext cx="6400800" cy="1981200"/>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9665" name="Group 81"/>
          <p:cNvGrpSpPr>
            <a:grpSpLocks/>
          </p:cNvGrpSpPr>
          <p:nvPr/>
        </p:nvGrpSpPr>
        <p:grpSpPr bwMode="auto">
          <a:xfrm>
            <a:off x="5535613" y="6308725"/>
            <a:ext cx="438150" cy="396875"/>
            <a:chOff x="3487" y="4022"/>
            <a:chExt cx="276" cy="250"/>
          </a:xfrm>
        </p:grpSpPr>
        <p:sp>
          <p:nvSpPr>
            <p:cNvPr id="70679" name="Text Box 64"/>
            <p:cNvSpPr txBox="1">
              <a:spLocks noChangeArrowheads="1"/>
            </p:cNvSpPr>
            <p:nvPr/>
          </p:nvSpPr>
          <p:spPr bwMode="auto">
            <a:xfrm>
              <a:off x="3504" y="4022"/>
              <a:ext cx="2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A’</a:t>
              </a:r>
              <a:endParaRPr lang="en-GB" sz="2000"/>
            </a:p>
          </p:txBody>
        </p:sp>
        <p:sp>
          <p:nvSpPr>
            <p:cNvPr id="70680" name="Oval 65"/>
            <p:cNvSpPr>
              <a:spLocks noChangeArrowheads="1"/>
            </p:cNvSpPr>
            <p:nvPr/>
          </p:nvSpPr>
          <p:spPr bwMode="auto">
            <a:xfrm>
              <a:off x="3487" y="4057"/>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79650" name="Group 66"/>
          <p:cNvGrpSpPr>
            <a:grpSpLocks/>
          </p:cNvGrpSpPr>
          <p:nvPr/>
        </p:nvGrpSpPr>
        <p:grpSpPr bwMode="auto">
          <a:xfrm>
            <a:off x="4114800" y="3352800"/>
            <a:ext cx="425450" cy="427038"/>
            <a:chOff x="2835" y="1456"/>
            <a:chExt cx="268" cy="269"/>
          </a:xfrm>
        </p:grpSpPr>
        <p:sp>
          <p:nvSpPr>
            <p:cNvPr id="70677" name="Text Box 67"/>
            <p:cNvSpPr txBox="1">
              <a:spLocks noChangeArrowheads="1"/>
            </p:cNvSpPr>
            <p:nvPr/>
          </p:nvSpPr>
          <p:spPr bwMode="auto">
            <a:xfrm>
              <a:off x="2835" y="1456"/>
              <a:ext cx="2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D’</a:t>
              </a:r>
              <a:endParaRPr lang="en-GB" sz="2000"/>
            </a:p>
          </p:txBody>
        </p:sp>
        <p:sp>
          <p:nvSpPr>
            <p:cNvPr id="70678" name="Oval 68"/>
            <p:cNvSpPr>
              <a:spLocks noChangeArrowheads="1"/>
            </p:cNvSpPr>
            <p:nvPr/>
          </p:nvSpPr>
          <p:spPr bwMode="auto">
            <a:xfrm>
              <a:off x="2872" y="1702"/>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79667" name="Group 83"/>
          <p:cNvGrpSpPr>
            <a:grpSpLocks/>
          </p:cNvGrpSpPr>
          <p:nvPr/>
        </p:nvGrpSpPr>
        <p:grpSpPr bwMode="auto">
          <a:xfrm>
            <a:off x="7620000" y="5546725"/>
            <a:ext cx="411163" cy="396875"/>
            <a:chOff x="4800" y="3542"/>
            <a:chExt cx="259" cy="250"/>
          </a:xfrm>
        </p:grpSpPr>
        <p:sp>
          <p:nvSpPr>
            <p:cNvPr id="70675" name="Text Box 70"/>
            <p:cNvSpPr txBox="1">
              <a:spLocks noChangeArrowheads="1"/>
            </p:cNvSpPr>
            <p:nvPr/>
          </p:nvSpPr>
          <p:spPr bwMode="auto">
            <a:xfrm>
              <a:off x="4800" y="3542"/>
              <a:ext cx="25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B’</a:t>
              </a:r>
              <a:endParaRPr lang="en-GB" sz="2000"/>
            </a:p>
          </p:txBody>
        </p:sp>
        <p:sp>
          <p:nvSpPr>
            <p:cNvPr id="70676" name="Oval 71"/>
            <p:cNvSpPr>
              <a:spLocks noChangeArrowheads="1"/>
            </p:cNvSpPr>
            <p:nvPr/>
          </p:nvSpPr>
          <p:spPr bwMode="auto">
            <a:xfrm>
              <a:off x="4820" y="3548"/>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79666" name="Group 82"/>
          <p:cNvGrpSpPr>
            <a:grpSpLocks/>
          </p:cNvGrpSpPr>
          <p:nvPr/>
        </p:nvGrpSpPr>
        <p:grpSpPr bwMode="auto">
          <a:xfrm>
            <a:off x="7651750" y="4038600"/>
            <a:ext cx="425450" cy="396875"/>
            <a:chOff x="4820" y="2592"/>
            <a:chExt cx="268" cy="250"/>
          </a:xfrm>
        </p:grpSpPr>
        <p:sp>
          <p:nvSpPr>
            <p:cNvPr id="70673" name="Text Box 73"/>
            <p:cNvSpPr txBox="1">
              <a:spLocks noChangeArrowheads="1"/>
            </p:cNvSpPr>
            <p:nvPr/>
          </p:nvSpPr>
          <p:spPr bwMode="auto">
            <a:xfrm>
              <a:off x="4820" y="2592"/>
              <a:ext cx="2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2000"/>
                <a:t>C’</a:t>
              </a:r>
              <a:endParaRPr lang="en-GB" sz="2000"/>
            </a:p>
          </p:txBody>
        </p:sp>
        <p:sp>
          <p:nvSpPr>
            <p:cNvPr id="70674" name="Oval 74"/>
            <p:cNvSpPr>
              <a:spLocks noChangeArrowheads="1"/>
            </p:cNvSpPr>
            <p:nvPr/>
          </p:nvSpPr>
          <p:spPr bwMode="auto">
            <a:xfrm>
              <a:off x="4824" y="2816"/>
              <a:ext cx="23" cy="2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0672" name="Picture 85"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96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79643"/>
                                        </p:tgtEl>
                                        <p:attrNameLst>
                                          <p:attrName>style.visibility</p:attrName>
                                        </p:attrNameLst>
                                      </p:cBhvr>
                                      <p:to>
                                        <p:strVal val="visible"/>
                                      </p:to>
                                    </p:set>
                                    <p:animEffect transition="in" filter="wipe(up)">
                                      <p:cBhvr>
                                        <p:cTn id="11" dur="500"/>
                                        <p:tgtEl>
                                          <p:spTgt spid="579643"/>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5796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79644"/>
                                        </p:tgtEl>
                                        <p:attrNameLst>
                                          <p:attrName>style.visibility</p:attrName>
                                        </p:attrNameLst>
                                      </p:cBhvr>
                                      <p:to>
                                        <p:strVal val="visible"/>
                                      </p:to>
                                    </p:set>
                                    <p:animEffect transition="in" filter="wipe(left)">
                                      <p:cBhvr>
                                        <p:cTn id="19" dur="500"/>
                                        <p:tgtEl>
                                          <p:spTgt spid="579644"/>
                                        </p:tgtEl>
                                      </p:cBhvr>
                                    </p:animEffect>
                                  </p:childTnLst>
                                </p:cTn>
                              </p:par>
                            </p:childTnLst>
                          </p:cTn>
                        </p:par>
                        <p:par>
                          <p:cTn id="20" fill="hold" nodeType="afterGroup">
                            <p:stCondLst>
                              <p:cond delay="500"/>
                            </p:stCondLst>
                            <p:childTnLst>
                              <p:par>
                                <p:cTn id="21" presetID="1" presetClass="entr" presetSubtype="0" fill="hold" nodeType="afterEffect">
                                  <p:stCondLst>
                                    <p:cond delay="0"/>
                                  </p:stCondLst>
                                  <p:childTnLst>
                                    <p:set>
                                      <p:cBhvr>
                                        <p:cTn id="22" dur="1" fill="hold">
                                          <p:stCondLst>
                                            <p:cond delay="0"/>
                                          </p:stCondLst>
                                        </p:cTn>
                                        <p:tgtEl>
                                          <p:spTgt spid="57966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9642"/>
                                        </p:tgtEl>
                                        <p:attrNameLst>
                                          <p:attrName>style.visibility</p:attrName>
                                        </p:attrNameLst>
                                      </p:cBhvr>
                                      <p:to>
                                        <p:strVal val="visible"/>
                                      </p:to>
                                    </p:set>
                                    <p:animEffect transition="in" filter="wipe(left)">
                                      <p:cBhvr>
                                        <p:cTn id="27" dur="500"/>
                                        <p:tgtEl>
                                          <p:spTgt spid="579642"/>
                                        </p:tgtEl>
                                      </p:cBhvr>
                                    </p:animEffec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57966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79641"/>
                                        </p:tgtEl>
                                        <p:attrNameLst>
                                          <p:attrName>style.visibility</p:attrName>
                                        </p:attrNameLst>
                                      </p:cBhvr>
                                      <p:to>
                                        <p:strVal val="visible"/>
                                      </p:to>
                                    </p:set>
                                    <p:animEffect transition="in" filter="wipe(down)">
                                      <p:cBhvr>
                                        <p:cTn id="35" dur="500"/>
                                        <p:tgtEl>
                                          <p:spTgt spid="579641"/>
                                        </p:tgtEl>
                                      </p:cBhvr>
                                    </p:animEffect>
                                  </p:childTnLst>
                                </p:cTn>
                              </p:par>
                            </p:childTnLst>
                          </p:cTn>
                        </p:par>
                        <p:par>
                          <p:cTn id="36" fill="hold" nodeType="afterGroup">
                            <p:stCondLst>
                              <p:cond delay="500"/>
                            </p:stCondLst>
                            <p:childTnLst>
                              <p:par>
                                <p:cTn id="37" presetID="1" presetClass="entr" presetSubtype="0" fill="hold" nodeType="afterEffect">
                                  <p:stCondLst>
                                    <p:cond delay="0"/>
                                  </p:stCondLst>
                                  <p:childTnLst>
                                    <p:set>
                                      <p:cBhvr>
                                        <p:cTn id="38" dur="1" fill="hold">
                                          <p:stCondLst>
                                            <p:cond delay="0"/>
                                          </p:stCondLst>
                                        </p:cTn>
                                        <p:tgtEl>
                                          <p:spTgt spid="5796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9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40" grpId="0" animBg="1"/>
      <p:bldP spid="579641" grpId="0" animBg="1"/>
      <p:bldP spid="579642" grpId="0" animBg="1"/>
      <p:bldP spid="579643" grpId="0" animBg="1"/>
      <p:bldP spid="57964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8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Inverse enlargements</a:t>
            </a:r>
            <a:endParaRPr lang="en-GB" smtClean="0"/>
          </a:p>
        </p:txBody>
      </p:sp>
      <p:sp>
        <p:nvSpPr>
          <p:cNvPr id="71685" name="Text Box 12"/>
          <p:cNvSpPr txBox="1">
            <a:spLocks noChangeArrowheads="1"/>
          </p:cNvSpPr>
          <p:nvPr/>
        </p:nvSpPr>
        <p:spPr bwMode="auto">
          <a:xfrm>
            <a:off x="303213" y="1112838"/>
            <a:ext cx="8013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 </a:t>
            </a:r>
            <a:r>
              <a:rPr lang="en-US" b="1">
                <a:solidFill>
                  <a:srgbClr val="FF6600"/>
                </a:solidFill>
              </a:rPr>
              <a:t>inverse enlargement</a:t>
            </a:r>
            <a:r>
              <a:rPr lang="en-US"/>
              <a:t> maps the image that has been enlarged back onto the original object.</a:t>
            </a:r>
            <a:endParaRPr lang="en-GB"/>
          </a:p>
        </p:txBody>
      </p:sp>
      <p:sp>
        <p:nvSpPr>
          <p:cNvPr id="643085" name="Text Box 13"/>
          <p:cNvSpPr txBox="1">
            <a:spLocks noChangeArrowheads="1"/>
          </p:cNvSpPr>
          <p:nvPr/>
        </p:nvSpPr>
        <p:spPr bwMode="auto">
          <a:xfrm>
            <a:off x="1897063" y="3795713"/>
            <a:ext cx="5348287"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What is the inverse of an enlargement of 0.2 from the point (1, 3)?</a:t>
            </a:r>
            <a:endParaRPr lang="en-GB"/>
          </a:p>
        </p:txBody>
      </p:sp>
      <p:grpSp>
        <p:nvGrpSpPr>
          <p:cNvPr id="643095" name="Group 23"/>
          <p:cNvGrpSpPr>
            <a:grpSpLocks/>
          </p:cNvGrpSpPr>
          <p:nvPr/>
        </p:nvGrpSpPr>
        <p:grpSpPr bwMode="auto">
          <a:xfrm>
            <a:off x="303213" y="2271713"/>
            <a:ext cx="8612187" cy="1187450"/>
            <a:chOff x="191" y="1296"/>
            <a:chExt cx="5425" cy="748"/>
          </a:xfrm>
        </p:grpSpPr>
        <p:sp>
          <p:nvSpPr>
            <p:cNvPr id="71690" name="Text Box 14"/>
            <p:cNvSpPr txBox="1">
              <a:spLocks noChangeArrowheads="1"/>
            </p:cNvSpPr>
            <p:nvPr/>
          </p:nvSpPr>
          <p:spPr bwMode="auto">
            <a:xfrm>
              <a:off x="191" y="1296"/>
              <a:ext cx="5425"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In general, the inverse of an enlargement with a scale factor </a:t>
              </a:r>
              <a:r>
                <a:rPr lang="en-US" i="1">
                  <a:latin typeface="Times New Roman" pitchFamily="18" charset="0"/>
                </a:rPr>
                <a:t>k</a:t>
              </a:r>
              <a:r>
                <a:rPr lang="en-US"/>
                <a:t> is an enlargement with a scale factor     from the same centre of enlargement.</a:t>
              </a:r>
              <a:endParaRPr lang="en-GB"/>
            </a:p>
          </p:txBody>
        </p:sp>
        <p:grpSp>
          <p:nvGrpSpPr>
            <p:cNvPr id="71691" name="Group 20"/>
            <p:cNvGrpSpPr>
              <a:grpSpLocks/>
            </p:cNvGrpSpPr>
            <p:nvPr/>
          </p:nvGrpSpPr>
          <p:grpSpPr bwMode="auto">
            <a:xfrm>
              <a:off x="3408" y="1488"/>
              <a:ext cx="183" cy="340"/>
              <a:chOff x="3408" y="1488"/>
              <a:chExt cx="183" cy="340"/>
            </a:xfrm>
          </p:grpSpPr>
          <p:sp>
            <p:nvSpPr>
              <p:cNvPr id="71692" name="Text Box 16"/>
              <p:cNvSpPr txBox="1">
                <a:spLocks noChangeArrowheads="1"/>
              </p:cNvSpPr>
              <p:nvPr/>
            </p:nvSpPr>
            <p:spPr bwMode="auto">
              <a:xfrm>
                <a:off x="3408" y="1488"/>
                <a:ext cx="18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500" b="1"/>
                  <a:t>1</a:t>
                </a:r>
                <a:endParaRPr lang="en-GB" sz="1500" b="1"/>
              </a:p>
            </p:txBody>
          </p:sp>
          <p:sp>
            <p:nvSpPr>
              <p:cNvPr id="71693" name="Text Box 17"/>
              <p:cNvSpPr txBox="1">
                <a:spLocks noChangeArrowheads="1"/>
              </p:cNvSpPr>
              <p:nvPr/>
            </p:nvSpPr>
            <p:spPr bwMode="auto">
              <a:xfrm>
                <a:off x="3412" y="1626"/>
                <a:ext cx="17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sz="1500" b="1" i="1">
                    <a:latin typeface="Times New Roman" pitchFamily="18" charset="0"/>
                  </a:rPr>
                  <a:t>k</a:t>
                </a:r>
                <a:endParaRPr lang="en-GB" sz="1500" b="1" i="1">
                  <a:latin typeface="Times New Roman" pitchFamily="18" charset="0"/>
                </a:endParaRPr>
              </a:p>
            </p:txBody>
          </p:sp>
          <p:sp>
            <p:nvSpPr>
              <p:cNvPr id="71694" name="Line 18"/>
              <p:cNvSpPr>
                <a:spLocks noChangeShapeType="1"/>
              </p:cNvSpPr>
              <p:nvPr/>
            </p:nvSpPr>
            <p:spPr bwMode="auto">
              <a:xfrm>
                <a:off x="3452" y="165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43094" name="Rectangle 22"/>
          <p:cNvSpPr>
            <a:spLocks noChangeArrowheads="1"/>
          </p:cNvSpPr>
          <p:nvPr/>
        </p:nvSpPr>
        <p:spPr bwMode="auto">
          <a:xfrm>
            <a:off x="303213" y="4983163"/>
            <a:ext cx="8496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t>The inverse of an enlargement of 0.2 from the point (1, 3) is an enlargement of 5 from the point (1, 3).</a:t>
            </a:r>
            <a:endParaRPr lang="en-GB"/>
          </a:p>
        </p:txBody>
      </p:sp>
      <p:pic>
        <p:nvPicPr>
          <p:cNvPr id="71689" name="Picture 24"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30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30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3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85" grpId="0" animBg="1" autoUpdateAnimBg="0"/>
      <p:bldP spid="643094"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7"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Enlargement on a coordinate grid</a:t>
            </a:r>
            <a:endParaRPr lang="en-GB" smtClean="0"/>
          </a:p>
        </p:txBody>
      </p:sp>
      <p:grpSp>
        <p:nvGrpSpPr>
          <p:cNvPr id="11270" name="Group 5"/>
          <p:cNvGrpSpPr>
            <a:grpSpLocks/>
          </p:cNvGrpSpPr>
          <p:nvPr/>
        </p:nvGrpSpPr>
        <p:grpSpPr bwMode="auto">
          <a:xfrm>
            <a:off x="7304088" y="115888"/>
            <a:ext cx="576262" cy="576262"/>
            <a:chOff x="4601" y="73"/>
            <a:chExt cx="363" cy="363"/>
          </a:xfrm>
        </p:grpSpPr>
        <p:pic>
          <p:nvPicPr>
            <p:cNvPr id="11272" name="Picture 6"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Oval 7"/>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274" name="Oval 8"/>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11271" name="Picture 11" descr="level_foundation-hig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1266" r:id="rId2" imgW="9142857" imgH="5185068"/>
        </mc:Choice>
        <mc:Fallback>
          <p:control r:id="rId2" imgW="9142857" imgH="5185068">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2141" name="Oval 29"/>
          <p:cNvSpPr>
            <a:spLocks noChangeArrowheads="1"/>
          </p:cNvSpPr>
          <p:nvPr/>
        </p:nvSpPr>
        <p:spPr bwMode="auto">
          <a:xfrm>
            <a:off x="974725" y="3868738"/>
            <a:ext cx="144463" cy="144462"/>
          </a:xfrm>
          <a:prstGeom prst="ellipse">
            <a:avLst/>
          </a:prstGeom>
          <a:solidFill>
            <a:srgbClr val="FFAFA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2707"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Finding </a:t>
            </a:r>
            <a:r>
              <a:rPr lang="en-US" smtClean="0">
                <a:solidFill>
                  <a:srgbClr val="5B0091"/>
                </a:solidFill>
              </a:rPr>
              <a:t>the centre of enlargement</a:t>
            </a:r>
            <a:endParaRPr lang="en-GB" smtClean="0"/>
          </a:p>
        </p:txBody>
      </p:sp>
      <p:sp>
        <p:nvSpPr>
          <p:cNvPr id="72710" name="Text Box 5"/>
          <p:cNvSpPr txBox="1">
            <a:spLocks noChangeArrowheads="1"/>
          </p:cNvSpPr>
          <p:nvPr/>
        </p:nvSpPr>
        <p:spPr bwMode="auto">
          <a:xfrm>
            <a:off x="1293813" y="1125538"/>
            <a:ext cx="6556375"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solidFill>
                  <a:schemeClr val="tx1"/>
                </a:solidFill>
              </a:rPr>
              <a:t>Find the centre the enlargement of A onto A’.</a:t>
            </a:r>
            <a:endParaRPr lang="en-GB">
              <a:solidFill>
                <a:schemeClr val="tx1"/>
              </a:solidFill>
            </a:endParaRPr>
          </a:p>
        </p:txBody>
      </p:sp>
      <p:sp>
        <p:nvSpPr>
          <p:cNvPr id="602123" name="Freeform 11"/>
          <p:cNvSpPr>
            <a:spLocks/>
          </p:cNvSpPr>
          <p:nvPr/>
        </p:nvSpPr>
        <p:spPr bwMode="auto">
          <a:xfrm rot="1200000">
            <a:off x="3322638" y="3052763"/>
            <a:ext cx="1270000" cy="1079500"/>
          </a:xfrm>
          <a:custGeom>
            <a:avLst/>
            <a:gdLst>
              <a:gd name="T0" fmla="*/ 0 w 576"/>
              <a:gd name="T1" fmla="*/ 864 h 864"/>
              <a:gd name="T2" fmla="*/ 576 w 576"/>
              <a:gd name="T3" fmla="*/ 864 h 864"/>
              <a:gd name="T4" fmla="*/ 576 w 576"/>
              <a:gd name="T5" fmla="*/ 576 h 864"/>
              <a:gd name="T6" fmla="*/ 288 w 576"/>
              <a:gd name="T7" fmla="*/ 576 h 864"/>
              <a:gd name="T8" fmla="*/ 288 w 576"/>
              <a:gd name="T9" fmla="*/ 0 h 864"/>
              <a:gd name="T10" fmla="*/ 0 w 576"/>
              <a:gd name="T11" fmla="*/ 0 h 864"/>
              <a:gd name="T12" fmla="*/ 0 w 576"/>
              <a:gd name="T13" fmla="*/ 864 h 864"/>
            </a:gdLst>
            <a:ahLst/>
            <a:cxnLst>
              <a:cxn ang="0">
                <a:pos x="T0" y="T1"/>
              </a:cxn>
              <a:cxn ang="0">
                <a:pos x="T2" y="T3"/>
              </a:cxn>
              <a:cxn ang="0">
                <a:pos x="T4" y="T5"/>
              </a:cxn>
              <a:cxn ang="0">
                <a:pos x="T6" y="T7"/>
              </a:cxn>
              <a:cxn ang="0">
                <a:pos x="T8" y="T9"/>
              </a:cxn>
              <a:cxn ang="0">
                <a:pos x="T10" y="T11"/>
              </a:cxn>
              <a:cxn ang="0">
                <a:pos x="T12" y="T13"/>
              </a:cxn>
            </a:cxnLst>
            <a:rect l="0" t="0" r="r" b="b"/>
            <a:pathLst>
              <a:path w="576" h="864">
                <a:moveTo>
                  <a:pt x="0" y="864"/>
                </a:moveTo>
                <a:lnTo>
                  <a:pt x="576" y="864"/>
                </a:lnTo>
                <a:lnTo>
                  <a:pt x="576" y="576"/>
                </a:lnTo>
                <a:lnTo>
                  <a:pt x="288" y="576"/>
                </a:lnTo>
                <a:lnTo>
                  <a:pt x="288" y="0"/>
                </a:lnTo>
                <a:lnTo>
                  <a:pt x="0" y="0"/>
                </a:lnTo>
                <a:lnTo>
                  <a:pt x="0" y="864"/>
                </a:lnTo>
                <a:close/>
              </a:path>
            </a:pathLst>
          </a:custGeom>
          <a:gradFill rotWithShape="1">
            <a:gsLst>
              <a:gs pos="0">
                <a:schemeClr val="hlink"/>
              </a:gs>
              <a:gs pos="100000">
                <a:schemeClr val="hlink">
                  <a:gamma/>
                  <a:tint val="34902"/>
                  <a:invGamma/>
                </a:schemeClr>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charset="0"/>
              <a:cs typeface="+mn-cs"/>
            </a:endParaRPr>
          </a:p>
        </p:txBody>
      </p:sp>
      <p:sp>
        <p:nvSpPr>
          <p:cNvPr id="602124" name="Freeform 12"/>
          <p:cNvSpPr>
            <a:spLocks noChangeAspect="1"/>
          </p:cNvSpPr>
          <p:nvPr/>
        </p:nvSpPr>
        <p:spPr bwMode="auto">
          <a:xfrm rot="1200000">
            <a:off x="5603875" y="2139950"/>
            <a:ext cx="2541588" cy="2160588"/>
          </a:xfrm>
          <a:custGeom>
            <a:avLst/>
            <a:gdLst>
              <a:gd name="T0" fmla="*/ 0 w 576"/>
              <a:gd name="T1" fmla="*/ 864 h 864"/>
              <a:gd name="T2" fmla="*/ 576 w 576"/>
              <a:gd name="T3" fmla="*/ 864 h 864"/>
              <a:gd name="T4" fmla="*/ 576 w 576"/>
              <a:gd name="T5" fmla="*/ 576 h 864"/>
              <a:gd name="T6" fmla="*/ 288 w 576"/>
              <a:gd name="T7" fmla="*/ 576 h 864"/>
              <a:gd name="T8" fmla="*/ 288 w 576"/>
              <a:gd name="T9" fmla="*/ 0 h 864"/>
              <a:gd name="T10" fmla="*/ 0 w 576"/>
              <a:gd name="T11" fmla="*/ 0 h 864"/>
              <a:gd name="T12" fmla="*/ 0 w 576"/>
              <a:gd name="T13" fmla="*/ 864 h 864"/>
            </a:gdLst>
            <a:ahLst/>
            <a:cxnLst>
              <a:cxn ang="0">
                <a:pos x="T0" y="T1"/>
              </a:cxn>
              <a:cxn ang="0">
                <a:pos x="T2" y="T3"/>
              </a:cxn>
              <a:cxn ang="0">
                <a:pos x="T4" y="T5"/>
              </a:cxn>
              <a:cxn ang="0">
                <a:pos x="T6" y="T7"/>
              </a:cxn>
              <a:cxn ang="0">
                <a:pos x="T8" y="T9"/>
              </a:cxn>
              <a:cxn ang="0">
                <a:pos x="T10" y="T11"/>
              </a:cxn>
              <a:cxn ang="0">
                <a:pos x="T12" y="T13"/>
              </a:cxn>
            </a:cxnLst>
            <a:rect l="0" t="0" r="r" b="b"/>
            <a:pathLst>
              <a:path w="576" h="864">
                <a:moveTo>
                  <a:pt x="0" y="864"/>
                </a:moveTo>
                <a:lnTo>
                  <a:pt x="576" y="864"/>
                </a:lnTo>
                <a:lnTo>
                  <a:pt x="576" y="576"/>
                </a:lnTo>
                <a:lnTo>
                  <a:pt x="288" y="576"/>
                </a:lnTo>
                <a:lnTo>
                  <a:pt x="288" y="0"/>
                </a:lnTo>
                <a:lnTo>
                  <a:pt x="0" y="0"/>
                </a:lnTo>
                <a:lnTo>
                  <a:pt x="0" y="864"/>
                </a:lnTo>
                <a:close/>
              </a:path>
            </a:pathLst>
          </a:custGeom>
          <a:gradFill rotWithShape="1">
            <a:gsLst>
              <a:gs pos="0">
                <a:schemeClr val="hlink"/>
              </a:gs>
              <a:gs pos="100000">
                <a:schemeClr val="hlink">
                  <a:gamma/>
                  <a:tint val="34902"/>
                  <a:invGamma/>
                </a:schemeClr>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charset="0"/>
              <a:cs typeface="+mn-cs"/>
            </a:endParaRPr>
          </a:p>
        </p:txBody>
      </p:sp>
      <p:sp>
        <p:nvSpPr>
          <p:cNvPr id="72713" name="Text Box 13"/>
          <p:cNvSpPr txBox="1">
            <a:spLocks noChangeArrowheads="1"/>
          </p:cNvSpPr>
          <p:nvPr/>
        </p:nvSpPr>
        <p:spPr bwMode="auto">
          <a:xfrm>
            <a:off x="3417888" y="324485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72714" name="Text Box 14"/>
          <p:cNvSpPr txBox="1">
            <a:spLocks noChangeArrowheads="1"/>
          </p:cNvSpPr>
          <p:nvPr/>
        </p:nvSpPr>
        <p:spPr bwMode="auto">
          <a:xfrm>
            <a:off x="5938838" y="3076575"/>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602136" name="Line 24"/>
          <p:cNvSpPr>
            <a:spLocks noChangeShapeType="1"/>
          </p:cNvSpPr>
          <p:nvPr/>
        </p:nvSpPr>
        <p:spPr bwMode="auto">
          <a:xfrm flipH="1">
            <a:off x="3549650" y="1773238"/>
            <a:ext cx="2501900" cy="1085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2137" name="Line 25"/>
          <p:cNvSpPr>
            <a:spLocks noChangeShapeType="1"/>
          </p:cNvSpPr>
          <p:nvPr/>
        </p:nvSpPr>
        <p:spPr bwMode="auto">
          <a:xfrm>
            <a:off x="4371975" y="4310063"/>
            <a:ext cx="3321050" cy="368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2138" name="Line 26"/>
          <p:cNvSpPr>
            <a:spLocks noChangeShapeType="1"/>
          </p:cNvSpPr>
          <p:nvPr/>
        </p:nvSpPr>
        <p:spPr bwMode="auto">
          <a:xfrm flipH="1">
            <a:off x="1042988" y="2859088"/>
            <a:ext cx="2501900" cy="1085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2139" name="Line 27"/>
          <p:cNvSpPr>
            <a:spLocks noChangeShapeType="1"/>
          </p:cNvSpPr>
          <p:nvPr/>
        </p:nvSpPr>
        <p:spPr bwMode="auto">
          <a:xfrm>
            <a:off x="1042988" y="3940175"/>
            <a:ext cx="3321050" cy="368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2142" name="Oval 30"/>
          <p:cNvSpPr>
            <a:spLocks noChangeArrowheads="1"/>
          </p:cNvSpPr>
          <p:nvPr/>
        </p:nvSpPr>
        <p:spPr bwMode="auto">
          <a:xfrm>
            <a:off x="1011238" y="3905250"/>
            <a:ext cx="71437" cy="7143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2143" name="AutoShape 31"/>
          <p:cNvSpPr>
            <a:spLocks noChangeArrowheads="1"/>
          </p:cNvSpPr>
          <p:nvPr/>
        </p:nvSpPr>
        <p:spPr bwMode="auto">
          <a:xfrm>
            <a:off x="250825" y="1916113"/>
            <a:ext cx="2376488" cy="1368425"/>
          </a:xfrm>
          <a:prstGeom prst="wedgeRoundRectCallout">
            <a:avLst>
              <a:gd name="adj1" fmla="val -17602"/>
              <a:gd name="adj2" fmla="val 90139"/>
              <a:gd name="adj3" fmla="val 16667"/>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GB"/>
              <a:t>This is the centre of enlargement</a:t>
            </a:r>
          </a:p>
        </p:txBody>
      </p:sp>
      <p:sp>
        <p:nvSpPr>
          <p:cNvPr id="602144" name="Rectangle 32"/>
          <p:cNvSpPr>
            <a:spLocks noChangeArrowheads="1"/>
          </p:cNvSpPr>
          <p:nvPr/>
        </p:nvSpPr>
        <p:spPr bwMode="auto">
          <a:xfrm>
            <a:off x="323850" y="4843463"/>
            <a:ext cx="842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GB"/>
              <a:t>Draw lines from any two vertices to their images.</a:t>
            </a:r>
          </a:p>
        </p:txBody>
      </p:sp>
      <p:sp>
        <p:nvSpPr>
          <p:cNvPr id="602145" name="Rectangle 33"/>
          <p:cNvSpPr>
            <a:spLocks noChangeArrowheads="1"/>
          </p:cNvSpPr>
          <p:nvPr/>
        </p:nvSpPr>
        <p:spPr bwMode="auto">
          <a:xfrm>
            <a:off x="323850" y="5492750"/>
            <a:ext cx="842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US"/>
              <a:t>Extend the lines until they meet at a point.</a:t>
            </a:r>
            <a:endParaRPr lang="en-GB"/>
          </a:p>
        </p:txBody>
      </p:sp>
      <p:pic>
        <p:nvPicPr>
          <p:cNvPr id="72723" name="Picture 34"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02136"/>
                                        </p:tgtEl>
                                        <p:attrNameLst>
                                          <p:attrName>style.visibility</p:attrName>
                                        </p:attrNameLst>
                                      </p:cBhvr>
                                      <p:to>
                                        <p:strVal val="visible"/>
                                      </p:to>
                                    </p:set>
                                    <p:animEffect transition="in" filter="wipe(left)">
                                      <p:cBhvr>
                                        <p:cTn id="11" dur="500"/>
                                        <p:tgtEl>
                                          <p:spTgt spid="602136"/>
                                        </p:tgtEl>
                                      </p:cBhvr>
                                    </p:animEffect>
                                  </p:childTnLst>
                                </p:cTn>
                              </p:par>
                            </p:childTnLst>
                          </p:cTn>
                        </p:par>
                        <p:par>
                          <p:cTn id="12" fill="hold" nodeType="afterGroup">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02137"/>
                                        </p:tgtEl>
                                        <p:attrNameLst>
                                          <p:attrName>style.visibility</p:attrName>
                                        </p:attrNameLst>
                                      </p:cBhvr>
                                      <p:to>
                                        <p:strVal val="visible"/>
                                      </p:to>
                                    </p:set>
                                    <p:animEffect transition="in" filter="wipe(left)">
                                      <p:cBhvr>
                                        <p:cTn id="15" dur="500"/>
                                        <p:tgtEl>
                                          <p:spTgt spid="6021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0214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02138"/>
                                        </p:tgtEl>
                                        <p:attrNameLst>
                                          <p:attrName>style.visibility</p:attrName>
                                        </p:attrNameLst>
                                      </p:cBhvr>
                                      <p:to>
                                        <p:strVal val="visible"/>
                                      </p:to>
                                    </p:set>
                                    <p:animEffect transition="in" filter="wipe(right)">
                                      <p:cBhvr>
                                        <p:cTn id="24" dur="500"/>
                                        <p:tgtEl>
                                          <p:spTgt spid="602138"/>
                                        </p:tgtEl>
                                      </p:cBhvr>
                                    </p:animEffect>
                                  </p:childTnLst>
                                </p:cTn>
                              </p:par>
                            </p:childTnLst>
                          </p:cTn>
                        </p:par>
                        <p:par>
                          <p:cTn id="25" fill="hold" nodeType="afterGroup">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602139"/>
                                        </p:tgtEl>
                                        <p:attrNameLst>
                                          <p:attrName>style.visibility</p:attrName>
                                        </p:attrNameLst>
                                      </p:cBhvr>
                                      <p:to>
                                        <p:strVal val="visible"/>
                                      </p:to>
                                    </p:set>
                                    <p:animEffect transition="in" filter="wipe(right)">
                                      <p:cBhvr>
                                        <p:cTn id="28" dur="500"/>
                                        <p:tgtEl>
                                          <p:spTgt spid="602139"/>
                                        </p:tgtEl>
                                      </p:cBhvr>
                                    </p:animEffect>
                                  </p:childTnLst>
                                </p:cTn>
                              </p:par>
                            </p:childTnLst>
                          </p:cTn>
                        </p:par>
                        <p:par>
                          <p:cTn id="29" fill="hold" nodeType="afterGroup">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60214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02142"/>
                                        </p:tgtEl>
                                        <p:attrNameLst>
                                          <p:attrName>style.visibility</p:attrName>
                                        </p:attrNameLst>
                                      </p:cBhvr>
                                      <p:to>
                                        <p:strVal val="visible"/>
                                      </p:to>
                                    </p:set>
                                  </p:childTnLst>
                                </p:cTn>
                              </p:par>
                            </p:childTnLst>
                          </p:cTn>
                        </p:par>
                        <p:par>
                          <p:cTn id="34" fill="hold" nodeType="afterGroup">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602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41" grpId="0" animBg="1"/>
      <p:bldP spid="602136" grpId="0" animBg="1"/>
      <p:bldP spid="602137" grpId="0" animBg="1"/>
      <p:bldP spid="602138" grpId="0" animBg="1"/>
      <p:bldP spid="602139" grpId="0" animBg="1"/>
      <p:bldP spid="602142" grpId="0" animBg="1"/>
      <p:bldP spid="602143" grpId="0" animBg="1"/>
      <p:bldP spid="602144" grpId="0"/>
      <p:bldP spid="602145"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7190" name="Oval 22"/>
          <p:cNvSpPr>
            <a:spLocks noChangeArrowheads="1"/>
          </p:cNvSpPr>
          <p:nvPr/>
        </p:nvSpPr>
        <p:spPr bwMode="auto">
          <a:xfrm>
            <a:off x="3665538" y="3087688"/>
            <a:ext cx="144462" cy="144462"/>
          </a:xfrm>
          <a:prstGeom prst="ellipse">
            <a:avLst/>
          </a:prstGeom>
          <a:solidFill>
            <a:srgbClr val="FFAFA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3731"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Finding </a:t>
            </a:r>
            <a:r>
              <a:rPr lang="en-US" smtClean="0">
                <a:solidFill>
                  <a:srgbClr val="5B0091"/>
                </a:solidFill>
              </a:rPr>
              <a:t>the centre of enlargement</a:t>
            </a:r>
            <a:endParaRPr lang="en-GB" smtClean="0"/>
          </a:p>
        </p:txBody>
      </p:sp>
      <p:sp>
        <p:nvSpPr>
          <p:cNvPr id="73734" name="Text Box 5"/>
          <p:cNvSpPr txBox="1">
            <a:spLocks noChangeArrowheads="1"/>
          </p:cNvSpPr>
          <p:nvPr/>
        </p:nvSpPr>
        <p:spPr bwMode="auto">
          <a:xfrm>
            <a:off x="1293813" y="1125538"/>
            <a:ext cx="6556375" cy="485775"/>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solidFill>
                  <a:schemeClr val="tx1"/>
                </a:solidFill>
              </a:rPr>
              <a:t>Find the centre the enlargement of A onto A’.</a:t>
            </a:r>
            <a:endParaRPr lang="en-GB">
              <a:solidFill>
                <a:schemeClr val="tx1"/>
              </a:solidFill>
            </a:endParaRPr>
          </a:p>
        </p:txBody>
      </p:sp>
      <p:sp>
        <p:nvSpPr>
          <p:cNvPr id="647174" name="Freeform 6"/>
          <p:cNvSpPr>
            <a:spLocks/>
          </p:cNvSpPr>
          <p:nvPr/>
        </p:nvSpPr>
        <p:spPr bwMode="auto">
          <a:xfrm rot="-9600000">
            <a:off x="1835150" y="2565400"/>
            <a:ext cx="1270000" cy="1079500"/>
          </a:xfrm>
          <a:custGeom>
            <a:avLst/>
            <a:gdLst>
              <a:gd name="T0" fmla="*/ 0 w 576"/>
              <a:gd name="T1" fmla="*/ 864 h 864"/>
              <a:gd name="T2" fmla="*/ 576 w 576"/>
              <a:gd name="T3" fmla="*/ 864 h 864"/>
              <a:gd name="T4" fmla="*/ 576 w 576"/>
              <a:gd name="T5" fmla="*/ 576 h 864"/>
              <a:gd name="T6" fmla="*/ 288 w 576"/>
              <a:gd name="T7" fmla="*/ 576 h 864"/>
              <a:gd name="T8" fmla="*/ 288 w 576"/>
              <a:gd name="T9" fmla="*/ 0 h 864"/>
              <a:gd name="T10" fmla="*/ 0 w 576"/>
              <a:gd name="T11" fmla="*/ 0 h 864"/>
              <a:gd name="T12" fmla="*/ 0 w 576"/>
              <a:gd name="T13" fmla="*/ 864 h 864"/>
            </a:gdLst>
            <a:ahLst/>
            <a:cxnLst>
              <a:cxn ang="0">
                <a:pos x="T0" y="T1"/>
              </a:cxn>
              <a:cxn ang="0">
                <a:pos x="T2" y="T3"/>
              </a:cxn>
              <a:cxn ang="0">
                <a:pos x="T4" y="T5"/>
              </a:cxn>
              <a:cxn ang="0">
                <a:pos x="T6" y="T7"/>
              </a:cxn>
              <a:cxn ang="0">
                <a:pos x="T8" y="T9"/>
              </a:cxn>
              <a:cxn ang="0">
                <a:pos x="T10" y="T11"/>
              </a:cxn>
              <a:cxn ang="0">
                <a:pos x="T12" y="T13"/>
              </a:cxn>
            </a:cxnLst>
            <a:rect l="0" t="0" r="r" b="b"/>
            <a:pathLst>
              <a:path w="576" h="864">
                <a:moveTo>
                  <a:pt x="0" y="864"/>
                </a:moveTo>
                <a:lnTo>
                  <a:pt x="576" y="864"/>
                </a:lnTo>
                <a:lnTo>
                  <a:pt x="576" y="576"/>
                </a:lnTo>
                <a:lnTo>
                  <a:pt x="288" y="576"/>
                </a:lnTo>
                <a:lnTo>
                  <a:pt x="288" y="0"/>
                </a:lnTo>
                <a:lnTo>
                  <a:pt x="0" y="0"/>
                </a:lnTo>
                <a:lnTo>
                  <a:pt x="0" y="864"/>
                </a:lnTo>
                <a:close/>
              </a:path>
            </a:pathLst>
          </a:custGeom>
          <a:gradFill rotWithShape="1">
            <a:gsLst>
              <a:gs pos="0">
                <a:schemeClr val="hlink"/>
              </a:gs>
              <a:gs pos="100000">
                <a:schemeClr val="hlink">
                  <a:gamma/>
                  <a:tint val="34902"/>
                  <a:invGamma/>
                </a:schemeClr>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charset="0"/>
              <a:cs typeface="+mn-cs"/>
            </a:endParaRPr>
          </a:p>
        </p:txBody>
      </p:sp>
      <p:sp>
        <p:nvSpPr>
          <p:cNvPr id="647175" name="Freeform 7"/>
          <p:cNvSpPr>
            <a:spLocks noChangeAspect="1"/>
          </p:cNvSpPr>
          <p:nvPr/>
        </p:nvSpPr>
        <p:spPr bwMode="auto">
          <a:xfrm rot="1200000">
            <a:off x="5029200" y="2205038"/>
            <a:ext cx="2541588" cy="2160587"/>
          </a:xfrm>
          <a:custGeom>
            <a:avLst/>
            <a:gdLst>
              <a:gd name="T0" fmla="*/ 0 w 576"/>
              <a:gd name="T1" fmla="*/ 864 h 864"/>
              <a:gd name="T2" fmla="*/ 576 w 576"/>
              <a:gd name="T3" fmla="*/ 864 h 864"/>
              <a:gd name="T4" fmla="*/ 576 w 576"/>
              <a:gd name="T5" fmla="*/ 576 h 864"/>
              <a:gd name="T6" fmla="*/ 288 w 576"/>
              <a:gd name="T7" fmla="*/ 576 h 864"/>
              <a:gd name="T8" fmla="*/ 288 w 576"/>
              <a:gd name="T9" fmla="*/ 0 h 864"/>
              <a:gd name="T10" fmla="*/ 0 w 576"/>
              <a:gd name="T11" fmla="*/ 0 h 864"/>
              <a:gd name="T12" fmla="*/ 0 w 576"/>
              <a:gd name="T13" fmla="*/ 864 h 864"/>
            </a:gdLst>
            <a:ahLst/>
            <a:cxnLst>
              <a:cxn ang="0">
                <a:pos x="T0" y="T1"/>
              </a:cxn>
              <a:cxn ang="0">
                <a:pos x="T2" y="T3"/>
              </a:cxn>
              <a:cxn ang="0">
                <a:pos x="T4" y="T5"/>
              </a:cxn>
              <a:cxn ang="0">
                <a:pos x="T6" y="T7"/>
              </a:cxn>
              <a:cxn ang="0">
                <a:pos x="T8" y="T9"/>
              </a:cxn>
              <a:cxn ang="0">
                <a:pos x="T10" y="T11"/>
              </a:cxn>
              <a:cxn ang="0">
                <a:pos x="T12" y="T13"/>
              </a:cxn>
            </a:cxnLst>
            <a:rect l="0" t="0" r="r" b="b"/>
            <a:pathLst>
              <a:path w="576" h="864">
                <a:moveTo>
                  <a:pt x="0" y="864"/>
                </a:moveTo>
                <a:lnTo>
                  <a:pt x="576" y="864"/>
                </a:lnTo>
                <a:lnTo>
                  <a:pt x="576" y="576"/>
                </a:lnTo>
                <a:lnTo>
                  <a:pt x="288" y="576"/>
                </a:lnTo>
                <a:lnTo>
                  <a:pt x="288" y="0"/>
                </a:lnTo>
                <a:lnTo>
                  <a:pt x="0" y="0"/>
                </a:lnTo>
                <a:lnTo>
                  <a:pt x="0" y="864"/>
                </a:lnTo>
                <a:close/>
              </a:path>
            </a:pathLst>
          </a:custGeom>
          <a:gradFill rotWithShape="1">
            <a:gsLst>
              <a:gs pos="0">
                <a:schemeClr val="hlink"/>
              </a:gs>
              <a:gs pos="100000">
                <a:schemeClr val="hlink">
                  <a:gamma/>
                  <a:tint val="34902"/>
                  <a:invGamma/>
                </a:schemeClr>
              </a:gs>
            </a:gsLst>
            <a:lin ang="189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charset="0"/>
              <a:cs typeface="+mn-cs"/>
            </a:endParaRPr>
          </a:p>
        </p:txBody>
      </p:sp>
      <p:sp>
        <p:nvSpPr>
          <p:cNvPr id="73737" name="Text Box 8"/>
          <p:cNvSpPr txBox="1">
            <a:spLocks noChangeArrowheads="1"/>
          </p:cNvSpPr>
          <p:nvPr/>
        </p:nvSpPr>
        <p:spPr bwMode="auto">
          <a:xfrm>
            <a:off x="2555875" y="292576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73738" name="Text Box 9"/>
          <p:cNvSpPr txBox="1">
            <a:spLocks noChangeArrowheads="1"/>
          </p:cNvSpPr>
          <p:nvPr/>
        </p:nvSpPr>
        <p:spPr bwMode="auto">
          <a:xfrm>
            <a:off x="5364163" y="3141663"/>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sp>
        <p:nvSpPr>
          <p:cNvPr id="647187" name="Line 19"/>
          <p:cNvSpPr>
            <a:spLocks noChangeShapeType="1"/>
          </p:cNvSpPr>
          <p:nvPr/>
        </p:nvSpPr>
        <p:spPr bwMode="auto">
          <a:xfrm>
            <a:off x="3251200" y="2816225"/>
            <a:ext cx="1484313" cy="10445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88" name="Line 20"/>
          <p:cNvSpPr>
            <a:spLocks noChangeShapeType="1"/>
          </p:cNvSpPr>
          <p:nvPr/>
        </p:nvSpPr>
        <p:spPr bwMode="auto">
          <a:xfrm flipV="1">
            <a:off x="2881313" y="1830388"/>
            <a:ext cx="2590800" cy="19954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91" name="Oval 23"/>
          <p:cNvSpPr>
            <a:spLocks noChangeArrowheads="1"/>
          </p:cNvSpPr>
          <p:nvPr/>
        </p:nvSpPr>
        <p:spPr bwMode="auto">
          <a:xfrm>
            <a:off x="3702050" y="3124200"/>
            <a:ext cx="71438" cy="7143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192" name="Rectangle 24"/>
          <p:cNvSpPr>
            <a:spLocks noChangeArrowheads="1"/>
          </p:cNvSpPr>
          <p:nvPr/>
        </p:nvSpPr>
        <p:spPr bwMode="auto">
          <a:xfrm>
            <a:off x="323850" y="4843463"/>
            <a:ext cx="842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5"/>
              </a:buBlip>
            </a:pPr>
            <a:r>
              <a:rPr lang="en-GB"/>
              <a:t>Draw lines from any two vertices to their images.</a:t>
            </a:r>
          </a:p>
        </p:txBody>
      </p:sp>
      <p:sp>
        <p:nvSpPr>
          <p:cNvPr id="647193" name="Rectangle 25"/>
          <p:cNvSpPr>
            <a:spLocks noChangeArrowheads="1"/>
          </p:cNvSpPr>
          <p:nvPr/>
        </p:nvSpPr>
        <p:spPr bwMode="auto">
          <a:xfrm>
            <a:off x="323850" y="5373688"/>
            <a:ext cx="84248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hangingPunct="0">
              <a:buFontTx/>
              <a:buBlip>
                <a:blip r:embed="rId5"/>
              </a:buBlip>
            </a:pPr>
            <a:r>
              <a:rPr lang="en-US"/>
              <a:t>When the enlargement is negative the centre of enlargement is at the point where the lines intersect.</a:t>
            </a:r>
            <a:endParaRPr lang="en-GB"/>
          </a:p>
        </p:txBody>
      </p:sp>
      <p:pic>
        <p:nvPicPr>
          <p:cNvPr id="73744" name="Picture 26"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71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47187"/>
                                        </p:tgtEl>
                                        <p:attrNameLst>
                                          <p:attrName>style.visibility</p:attrName>
                                        </p:attrNameLst>
                                      </p:cBhvr>
                                      <p:to>
                                        <p:strVal val="visible"/>
                                      </p:to>
                                    </p:set>
                                    <p:animEffect transition="in" filter="wipe(up)">
                                      <p:cBhvr>
                                        <p:cTn id="11" dur="500"/>
                                        <p:tgtEl>
                                          <p:spTgt spid="647187"/>
                                        </p:tgtEl>
                                      </p:cBhvr>
                                    </p:animEffect>
                                  </p:childTnLst>
                                </p:cTn>
                              </p:par>
                            </p:childTnLst>
                          </p:cTn>
                        </p:par>
                        <p:par>
                          <p:cTn id="12" fill="hold" nodeType="afterGroup">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647188"/>
                                        </p:tgtEl>
                                        <p:attrNameLst>
                                          <p:attrName>style.visibility</p:attrName>
                                        </p:attrNameLst>
                                      </p:cBhvr>
                                      <p:to>
                                        <p:strVal val="visible"/>
                                      </p:to>
                                    </p:set>
                                    <p:animEffect transition="in" filter="wipe(down)">
                                      <p:cBhvr>
                                        <p:cTn id="15" dur="500"/>
                                        <p:tgtEl>
                                          <p:spTgt spid="647188"/>
                                        </p:tgtEl>
                                      </p:cBhvr>
                                    </p:animEffec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6471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719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7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90" grpId="0" animBg="1"/>
      <p:bldP spid="647187" grpId="0" animBg="1"/>
      <p:bldP spid="647188" grpId="0" animBg="1"/>
      <p:bldP spid="647191" grpId="0" animBg="1"/>
      <p:bldP spid="647192" grpId="0"/>
      <p:bldP spid="647193"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Describing enlargements</a:t>
            </a:r>
            <a:endParaRPr lang="en-GB" smtClean="0"/>
          </a:p>
        </p:txBody>
      </p:sp>
      <p:grpSp>
        <p:nvGrpSpPr>
          <p:cNvPr id="12294" name="Group 20"/>
          <p:cNvGrpSpPr>
            <a:grpSpLocks/>
          </p:cNvGrpSpPr>
          <p:nvPr/>
        </p:nvGrpSpPr>
        <p:grpSpPr bwMode="auto">
          <a:xfrm>
            <a:off x="7304088" y="115888"/>
            <a:ext cx="576262" cy="576262"/>
            <a:chOff x="4601" y="73"/>
            <a:chExt cx="363" cy="363"/>
          </a:xfrm>
        </p:grpSpPr>
        <p:pic>
          <p:nvPicPr>
            <p:cNvPr id="12296" name="Picture 21"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Oval 22"/>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2298" name="Oval 23"/>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12295" name="Picture 25" descr="level_foundation-hig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2290" r:id="rId2" imgW="9142857" imgH="5185068"/>
        </mc:Choice>
        <mc:Fallback>
          <p:control r:id="rId2" imgW="9142857" imgH="5185068">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Rotational symmetry</a:t>
            </a:r>
            <a:endParaRPr lang="en-GB" smtClean="0"/>
          </a:p>
        </p:txBody>
      </p:sp>
      <p:sp>
        <p:nvSpPr>
          <p:cNvPr id="30725" name="Text Box 5"/>
          <p:cNvSpPr txBox="1">
            <a:spLocks noChangeArrowheads="1"/>
          </p:cNvSpPr>
          <p:nvPr/>
        </p:nvSpPr>
        <p:spPr bwMode="auto">
          <a:xfrm>
            <a:off x="323850" y="1071563"/>
            <a:ext cx="8299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An object has </a:t>
            </a:r>
            <a:r>
              <a:rPr lang="en-US" b="1">
                <a:solidFill>
                  <a:srgbClr val="FF6600"/>
                </a:solidFill>
              </a:rPr>
              <a:t>rotational symmetry</a:t>
            </a:r>
            <a:r>
              <a:rPr lang="en-US"/>
              <a:t> if it fits exactly onto itself when it is turned about a point at its centre.</a:t>
            </a:r>
            <a:endParaRPr lang="en-GB"/>
          </a:p>
        </p:txBody>
      </p:sp>
      <p:sp>
        <p:nvSpPr>
          <p:cNvPr id="630790" name="Text Box 6"/>
          <p:cNvSpPr txBox="1">
            <a:spLocks noChangeArrowheads="1"/>
          </p:cNvSpPr>
          <p:nvPr/>
        </p:nvSpPr>
        <p:spPr bwMode="auto">
          <a:xfrm>
            <a:off x="323850" y="2066925"/>
            <a:ext cx="8299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a:t>
            </a:r>
            <a:r>
              <a:rPr lang="en-US" b="1">
                <a:solidFill>
                  <a:srgbClr val="FF6600"/>
                </a:solidFill>
              </a:rPr>
              <a:t>order of rotational symmetry</a:t>
            </a:r>
            <a:r>
              <a:rPr lang="en-US"/>
              <a:t> is the number of times the object fits onto itself during a 360° turn.</a:t>
            </a:r>
          </a:p>
        </p:txBody>
      </p:sp>
      <p:sp>
        <p:nvSpPr>
          <p:cNvPr id="630791" name="Text Box 7"/>
          <p:cNvSpPr txBox="1">
            <a:spLocks noChangeArrowheads="1"/>
          </p:cNvSpPr>
          <p:nvPr/>
        </p:nvSpPr>
        <p:spPr bwMode="auto">
          <a:xfrm>
            <a:off x="323850" y="3062288"/>
            <a:ext cx="8299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If the order of </a:t>
            </a:r>
            <a:r>
              <a:rPr lang="en-US" b="1">
                <a:solidFill>
                  <a:srgbClr val="FF6600"/>
                </a:solidFill>
              </a:rPr>
              <a:t>rotational symmetry</a:t>
            </a:r>
            <a:r>
              <a:rPr lang="en-US"/>
              <a:t> is one, then the object has to be rotated through 360° before it fits onto itself again. </a:t>
            </a:r>
          </a:p>
        </p:txBody>
      </p:sp>
      <p:sp>
        <p:nvSpPr>
          <p:cNvPr id="630792" name="Text Box 8"/>
          <p:cNvSpPr txBox="1">
            <a:spLocks noChangeArrowheads="1"/>
          </p:cNvSpPr>
          <p:nvPr/>
        </p:nvSpPr>
        <p:spPr bwMode="auto">
          <a:xfrm>
            <a:off x="323850" y="4057650"/>
            <a:ext cx="8299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Only objects that have rotational symmetry of two or more are said to have rotational symmetry.</a:t>
            </a:r>
          </a:p>
        </p:txBody>
      </p:sp>
      <p:sp>
        <p:nvSpPr>
          <p:cNvPr id="630793" name="Text Box 9"/>
          <p:cNvSpPr txBox="1">
            <a:spLocks noChangeArrowheads="1"/>
          </p:cNvSpPr>
          <p:nvPr/>
        </p:nvSpPr>
        <p:spPr bwMode="auto">
          <a:xfrm>
            <a:off x="323850" y="5054600"/>
            <a:ext cx="8299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find the order of rotational symmetry using tracing paper.</a:t>
            </a:r>
          </a:p>
        </p:txBody>
      </p:sp>
      <p:pic>
        <p:nvPicPr>
          <p:cNvPr id="30730" name="Picture 10"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07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07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079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0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90" grpId="0" autoUpdateAnimBg="0"/>
      <p:bldP spid="630791" grpId="0" autoUpdateAnimBg="0"/>
      <p:bldP spid="630792" grpId="0" autoUpdateAnimBg="0"/>
      <p:bldP spid="630793"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8"/>
          <p:cNvSpPr>
            <a:spLocks noChangeArrowheads="1"/>
          </p:cNvSpPr>
          <p:nvPr/>
        </p:nvSpPr>
        <p:spPr bwMode="auto">
          <a:xfrm>
            <a:off x="250825" y="26828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74755" name="Rectangle 29"/>
          <p:cNvSpPr>
            <a:spLocks noChangeArrowheads="1"/>
          </p:cNvSpPr>
          <p:nvPr/>
        </p:nvSpPr>
        <p:spPr bwMode="auto">
          <a:xfrm>
            <a:off x="250825" y="33940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74756" name="Rectangle 30"/>
          <p:cNvSpPr>
            <a:spLocks noChangeArrowheads="1"/>
          </p:cNvSpPr>
          <p:nvPr/>
        </p:nvSpPr>
        <p:spPr bwMode="auto">
          <a:xfrm>
            <a:off x="250825" y="48164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74757" name="Rectangle 31"/>
          <p:cNvSpPr>
            <a:spLocks noChangeArrowheads="1"/>
          </p:cNvSpPr>
          <p:nvPr/>
        </p:nvSpPr>
        <p:spPr bwMode="auto">
          <a:xfrm>
            <a:off x="250825" y="19716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74758" name="Rectangle 32"/>
          <p:cNvSpPr>
            <a:spLocks noChangeArrowheads="1"/>
          </p:cNvSpPr>
          <p:nvPr/>
        </p:nvSpPr>
        <p:spPr bwMode="auto">
          <a:xfrm>
            <a:off x="250825" y="4105275"/>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74759" name="Rectangle 33"/>
          <p:cNvSpPr>
            <a:spLocks noChangeArrowheads="1"/>
          </p:cNvSpPr>
          <p:nvPr/>
        </p:nvSpPr>
        <p:spPr bwMode="auto">
          <a:xfrm>
            <a:off x="250825" y="5529263"/>
            <a:ext cx="36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buFontTx/>
              <a:buBlip>
                <a:blip r:embed="rId3"/>
              </a:buBlip>
            </a:pPr>
            <a:r>
              <a:rPr lang="en-US">
                <a:solidFill>
                  <a:schemeClr val="bg1"/>
                </a:solidFill>
              </a:rPr>
              <a:t>A</a:t>
            </a:r>
            <a:endParaRPr lang="en-GB">
              <a:solidFill>
                <a:schemeClr val="bg1"/>
              </a:solidFill>
            </a:endParaRPr>
          </a:p>
        </p:txBody>
      </p:sp>
      <p:sp>
        <p:nvSpPr>
          <p:cNvPr id="74760" name="AutoShape 2"/>
          <p:cNvSpPr>
            <a:spLocks noGrp="1" noChangeArrowheads="1"/>
          </p:cNvSpPr>
          <p:nvPr>
            <p:ph type="subTitle" idx="1"/>
          </p:nvPr>
        </p:nvSpPr>
        <p:spPr bwMode="auto">
          <a:xfrm>
            <a:off x="685800" y="5494338"/>
            <a:ext cx="5110163" cy="525462"/>
          </a:xfrm>
          <a:prstGeom prst="roundRect">
            <a:avLst>
              <a:gd name="adj" fmla="val 43579"/>
            </a:avLst>
          </a:prstGeom>
          <a:solidFill>
            <a:srgbClr val="33CC33"/>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S6.6 Combining transformations</a:t>
            </a:r>
          </a:p>
        </p:txBody>
      </p:sp>
      <p:pic>
        <p:nvPicPr>
          <p:cNvPr id="74761" name="Picture 3"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2" name="Picture 4"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3" name="Rectangle 5"/>
          <p:cNvSpPr>
            <a:spLocks noGrp="1" noChangeArrowheads="1"/>
          </p:cNvSpPr>
          <p:nvPr>
            <p:ph type="ctrTitle"/>
          </p:nvPr>
        </p:nvSpPr>
        <p:spPr>
          <a:xfrm>
            <a:off x="150813" y="150813"/>
            <a:ext cx="7772400" cy="533400"/>
          </a:xfrm>
        </p:spPr>
        <p:txBody>
          <a:bodyPr/>
          <a:lstStyle/>
          <a:p>
            <a:pPr eaLnBrk="1" hangingPunct="1"/>
            <a:r>
              <a:rPr lang="en-GB" smtClean="0"/>
              <a:t>Contents</a:t>
            </a:r>
          </a:p>
        </p:txBody>
      </p:sp>
      <p:sp>
        <p:nvSpPr>
          <p:cNvPr id="74764" name="AutoShape 6"/>
          <p:cNvSpPr>
            <a:spLocks noChangeArrowheads="1"/>
          </p:cNvSpPr>
          <p:nvPr/>
        </p:nvSpPr>
        <p:spPr bwMode="auto">
          <a:xfrm>
            <a:off x="304800" y="1033463"/>
            <a:ext cx="40513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90000"/>
              </a:lnSpc>
            </a:pPr>
            <a:r>
              <a:rPr lang="en-GB" sz="3000" b="1">
                <a:solidFill>
                  <a:schemeClr val="bg1"/>
                </a:solidFill>
              </a:rPr>
              <a:t>S6 Transformations</a:t>
            </a:r>
            <a:endParaRPr lang="en-GB" sz="3000">
              <a:solidFill>
                <a:schemeClr val="bg1"/>
              </a:solidFill>
            </a:endParaRPr>
          </a:p>
        </p:txBody>
      </p:sp>
      <p:sp>
        <p:nvSpPr>
          <p:cNvPr id="74765" name="AutoShape 16"/>
          <p:cNvSpPr>
            <a:spLocks noChangeArrowheads="1"/>
          </p:cNvSpPr>
          <p:nvPr/>
        </p:nvSpPr>
        <p:spPr bwMode="auto">
          <a:xfrm>
            <a:off x="685800" y="4783138"/>
            <a:ext cx="294957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S6.5 Enlargement</a:t>
            </a:r>
          </a:p>
        </p:txBody>
      </p:sp>
      <p:sp>
        <p:nvSpPr>
          <p:cNvPr id="74766" name="AutoShape 17"/>
          <p:cNvSpPr>
            <a:spLocks noChangeArrowheads="1"/>
          </p:cNvSpPr>
          <p:nvPr/>
        </p:nvSpPr>
        <p:spPr bwMode="auto">
          <a:xfrm>
            <a:off x="685800" y="4071938"/>
            <a:ext cx="273367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S6.4 Translation</a:t>
            </a:r>
          </a:p>
        </p:txBody>
      </p:sp>
      <p:sp>
        <p:nvSpPr>
          <p:cNvPr id="74767" name="AutoShape 18"/>
          <p:cNvSpPr>
            <a:spLocks noChangeArrowheads="1"/>
          </p:cNvSpPr>
          <p:nvPr/>
        </p:nvSpPr>
        <p:spPr bwMode="auto">
          <a:xfrm>
            <a:off x="685800" y="3360738"/>
            <a:ext cx="2301875"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S6.3 </a:t>
            </a:r>
            <a:r>
              <a:rPr lang="en-US" b="1">
                <a:solidFill>
                  <a:srgbClr val="33CC33"/>
                </a:solidFill>
              </a:rPr>
              <a:t>Rotation</a:t>
            </a:r>
            <a:endParaRPr lang="en-GB" sz="3200">
              <a:solidFill>
                <a:srgbClr val="33CC33"/>
              </a:solidFill>
            </a:endParaRPr>
          </a:p>
        </p:txBody>
      </p:sp>
      <p:sp>
        <p:nvSpPr>
          <p:cNvPr id="74768" name="AutoShape 19"/>
          <p:cNvSpPr>
            <a:spLocks noChangeArrowheads="1"/>
          </p:cNvSpPr>
          <p:nvPr/>
        </p:nvSpPr>
        <p:spPr bwMode="auto">
          <a:xfrm>
            <a:off x="685800" y="2649538"/>
            <a:ext cx="25908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S6.2 </a:t>
            </a:r>
            <a:r>
              <a:rPr lang="en-US" b="1">
                <a:solidFill>
                  <a:srgbClr val="33CC33"/>
                </a:solidFill>
              </a:rPr>
              <a:t>Reflection</a:t>
            </a:r>
            <a:endParaRPr lang="en-GB" b="1">
              <a:solidFill>
                <a:srgbClr val="33CC33"/>
              </a:solidFill>
            </a:endParaRPr>
          </a:p>
        </p:txBody>
      </p:sp>
      <p:sp>
        <p:nvSpPr>
          <p:cNvPr id="74769" name="AutoShape 27"/>
          <p:cNvSpPr>
            <a:spLocks noChangeArrowheads="1"/>
          </p:cNvSpPr>
          <p:nvPr/>
        </p:nvSpPr>
        <p:spPr bwMode="auto">
          <a:xfrm>
            <a:off x="685800" y="1938338"/>
            <a:ext cx="25908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80000"/>
              </a:lnSpc>
            </a:pPr>
            <a:r>
              <a:rPr lang="en-GB" b="1">
                <a:solidFill>
                  <a:srgbClr val="33CC33"/>
                </a:solidFill>
              </a:rPr>
              <a:t>S6.1 Symmetry</a:t>
            </a:r>
          </a:p>
        </p:txBody>
      </p:sp>
      <p:pic>
        <p:nvPicPr>
          <p:cNvPr id="74770" name="Picture 34" descr="level_foundation-hig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78" name="Picture 3" descr="left_button">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7626" name="Rectangle 202"/>
          <p:cNvSpPr>
            <a:spLocks noChangeArrowheads="1"/>
          </p:cNvSpPr>
          <p:nvPr/>
        </p:nvSpPr>
        <p:spPr bwMode="auto">
          <a:xfrm>
            <a:off x="381000" y="2971800"/>
            <a:ext cx="3200400" cy="3048000"/>
          </a:xfrm>
          <a:prstGeom prst="rect">
            <a:avLst/>
          </a:prstGeom>
          <a:solidFill>
            <a:srgbClr val="AADFF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5780" name="Picture 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Combining transformations</a:t>
            </a:r>
            <a:endParaRPr lang="en-GB" smtClean="0"/>
          </a:p>
        </p:txBody>
      </p:sp>
      <p:sp>
        <p:nvSpPr>
          <p:cNvPr id="75782" name="Text Box 17"/>
          <p:cNvSpPr txBox="1">
            <a:spLocks noChangeArrowheads="1"/>
          </p:cNvSpPr>
          <p:nvPr/>
        </p:nvSpPr>
        <p:spPr bwMode="auto">
          <a:xfrm>
            <a:off x="304800" y="990600"/>
            <a:ext cx="8516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When one transformation is followed by another, the resulting change can often be described by a single transformation. </a:t>
            </a:r>
            <a:endParaRPr lang="en-GB"/>
          </a:p>
        </p:txBody>
      </p:sp>
      <p:sp>
        <p:nvSpPr>
          <p:cNvPr id="487442" name="Text Box 18"/>
          <p:cNvSpPr txBox="1">
            <a:spLocks noChangeArrowheads="1"/>
          </p:cNvSpPr>
          <p:nvPr/>
        </p:nvSpPr>
        <p:spPr bwMode="auto">
          <a:xfrm>
            <a:off x="309563" y="1989138"/>
            <a:ext cx="8516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 suppose we reflect shape A in the line </a:t>
            </a:r>
            <a:r>
              <a:rPr lang="en-US" i="1">
                <a:latin typeface="Times New Roman" pitchFamily="18" charset="0"/>
              </a:rPr>
              <a:t>y</a:t>
            </a:r>
            <a:r>
              <a:rPr lang="en-US"/>
              <a:t> = </a:t>
            </a:r>
            <a:r>
              <a:rPr lang="en-US" i="1">
                <a:latin typeface="Times New Roman" pitchFamily="18" charset="0"/>
              </a:rPr>
              <a:t>x</a:t>
            </a:r>
            <a:r>
              <a:rPr lang="en-US"/>
              <a:t> to give its image A’.</a:t>
            </a:r>
            <a:endParaRPr lang="en-GB"/>
          </a:p>
        </p:txBody>
      </p:sp>
      <p:sp>
        <p:nvSpPr>
          <p:cNvPr id="487607" name="Text Box 183"/>
          <p:cNvSpPr txBox="1">
            <a:spLocks noChangeArrowheads="1"/>
          </p:cNvSpPr>
          <p:nvPr/>
        </p:nvSpPr>
        <p:spPr bwMode="auto">
          <a:xfrm>
            <a:off x="3810000" y="2971800"/>
            <a:ext cx="518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then rotate A’ through 90° about the origin to give the image A’’.</a:t>
            </a:r>
            <a:endParaRPr lang="en-GB"/>
          </a:p>
        </p:txBody>
      </p:sp>
      <p:grpSp>
        <p:nvGrpSpPr>
          <p:cNvPr id="487615" name="Group 191"/>
          <p:cNvGrpSpPr>
            <a:grpSpLocks/>
          </p:cNvGrpSpPr>
          <p:nvPr/>
        </p:nvGrpSpPr>
        <p:grpSpPr bwMode="auto">
          <a:xfrm>
            <a:off x="609600" y="2895600"/>
            <a:ext cx="2965450" cy="2971800"/>
            <a:chOff x="288" y="1872"/>
            <a:chExt cx="1868" cy="1872"/>
          </a:xfrm>
        </p:grpSpPr>
        <p:sp>
          <p:nvSpPr>
            <p:cNvPr id="75800" name="Rectangle 30"/>
            <p:cNvSpPr>
              <a:spLocks noChangeArrowheads="1"/>
            </p:cNvSpPr>
            <p:nvPr/>
          </p:nvSpPr>
          <p:spPr bwMode="auto">
            <a:xfrm>
              <a:off x="288" y="201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1" name="Rectangle 31"/>
            <p:cNvSpPr>
              <a:spLocks noChangeArrowheads="1"/>
            </p:cNvSpPr>
            <p:nvPr/>
          </p:nvSpPr>
          <p:spPr bwMode="auto">
            <a:xfrm>
              <a:off x="432" y="201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2" name="Rectangle 32"/>
            <p:cNvSpPr>
              <a:spLocks noChangeArrowheads="1"/>
            </p:cNvSpPr>
            <p:nvPr/>
          </p:nvSpPr>
          <p:spPr bwMode="auto">
            <a:xfrm>
              <a:off x="288" y="216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3" name="Rectangle 33"/>
            <p:cNvSpPr>
              <a:spLocks noChangeArrowheads="1"/>
            </p:cNvSpPr>
            <p:nvPr/>
          </p:nvSpPr>
          <p:spPr bwMode="auto">
            <a:xfrm>
              <a:off x="432" y="216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4" name="Rectangle 34"/>
            <p:cNvSpPr>
              <a:spLocks noChangeArrowheads="1"/>
            </p:cNvSpPr>
            <p:nvPr/>
          </p:nvSpPr>
          <p:spPr bwMode="auto">
            <a:xfrm>
              <a:off x="576" y="201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5" name="Rectangle 35"/>
            <p:cNvSpPr>
              <a:spLocks noChangeArrowheads="1"/>
            </p:cNvSpPr>
            <p:nvPr/>
          </p:nvSpPr>
          <p:spPr bwMode="auto">
            <a:xfrm>
              <a:off x="720" y="201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6" name="Rectangle 36"/>
            <p:cNvSpPr>
              <a:spLocks noChangeArrowheads="1"/>
            </p:cNvSpPr>
            <p:nvPr/>
          </p:nvSpPr>
          <p:spPr bwMode="auto">
            <a:xfrm>
              <a:off x="576" y="216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7" name="Rectangle 37"/>
            <p:cNvSpPr>
              <a:spLocks noChangeArrowheads="1"/>
            </p:cNvSpPr>
            <p:nvPr/>
          </p:nvSpPr>
          <p:spPr bwMode="auto">
            <a:xfrm>
              <a:off x="720" y="216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8" name="Rectangle 38"/>
            <p:cNvSpPr>
              <a:spLocks noChangeArrowheads="1"/>
            </p:cNvSpPr>
            <p:nvPr/>
          </p:nvSpPr>
          <p:spPr bwMode="auto">
            <a:xfrm>
              <a:off x="288" y="230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9" name="Rectangle 39"/>
            <p:cNvSpPr>
              <a:spLocks noChangeArrowheads="1"/>
            </p:cNvSpPr>
            <p:nvPr/>
          </p:nvSpPr>
          <p:spPr bwMode="auto">
            <a:xfrm>
              <a:off x="432" y="230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0" name="Rectangle 40"/>
            <p:cNvSpPr>
              <a:spLocks noChangeArrowheads="1"/>
            </p:cNvSpPr>
            <p:nvPr/>
          </p:nvSpPr>
          <p:spPr bwMode="auto">
            <a:xfrm>
              <a:off x="288" y="244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1" name="Rectangle 41"/>
            <p:cNvSpPr>
              <a:spLocks noChangeArrowheads="1"/>
            </p:cNvSpPr>
            <p:nvPr/>
          </p:nvSpPr>
          <p:spPr bwMode="auto">
            <a:xfrm>
              <a:off x="432" y="244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2" name="Rectangle 42"/>
            <p:cNvSpPr>
              <a:spLocks noChangeArrowheads="1"/>
            </p:cNvSpPr>
            <p:nvPr/>
          </p:nvSpPr>
          <p:spPr bwMode="auto">
            <a:xfrm>
              <a:off x="576" y="230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3" name="Rectangle 43"/>
            <p:cNvSpPr>
              <a:spLocks noChangeArrowheads="1"/>
            </p:cNvSpPr>
            <p:nvPr/>
          </p:nvSpPr>
          <p:spPr bwMode="auto">
            <a:xfrm>
              <a:off x="720" y="230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4" name="Rectangle 44"/>
            <p:cNvSpPr>
              <a:spLocks noChangeArrowheads="1"/>
            </p:cNvSpPr>
            <p:nvPr/>
          </p:nvSpPr>
          <p:spPr bwMode="auto">
            <a:xfrm>
              <a:off x="576" y="244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5" name="Rectangle 45"/>
            <p:cNvSpPr>
              <a:spLocks noChangeArrowheads="1"/>
            </p:cNvSpPr>
            <p:nvPr/>
          </p:nvSpPr>
          <p:spPr bwMode="auto">
            <a:xfrm>
              <a:off x="720" y="244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6" name="Rectangle 46"/>
            <p:cNvSpPr>
              <a:spLocks noChangeArrowheads="1"/>
            </p:cNvSpPr>
            <p:nvPr/>
          </p:nvSpPr>
          <p:spPr bwMode="auto">
            <a:xfrm>
              <a:off x="864" y="201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7" name="Rectangle 47"/>
            <p:cNvSpPr>
              <a:spLocks noChangeArrowheads="1"/>
            </p:cNvSpPr>
            <p:nvPr/>
          </p:nvSpPr>
          <p:spPr bwMode="auto">
            <a:xfrm>
              <a:off x="1008" y="201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8" name="Rectangle 48"/>
            <p:cNvSpPr>
              <a:spLocks noChangeArrowheads="1"/>
            </p:cNvSpPr>
            <p:nvPr/>
          </p:nvSpPr>
          <p:spPr bwMode="auto">
            <a:xfrm>
              <a:off x="864" y="216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9" name="Rectangle 49"/>
            <p:cNvSpPr>
              <a:spLocks noChangeArrowheads="1"/>
            </p:cNvSpPr>
            <p:nvPr/>
          </p:nvSpPr>
          <p:spPr bwMode="auto">
            <a:xfrm>
              <a:off x="1008" y="216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0" name="Rectangle 50"/>
            <p:cNvSpPr>
              <a:spLocks noChangeArrowheads="1"/>
            </p:cNvSpPr>
            <p:nvPr/>
          </p:nvSpPr>
          <p:spPr bwMode="auto">
            <a:xfrm>
              <a:off x="1152" y="201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1" name="Rectangle 51"/>
            <p:cNvSpPr>
              <a:spLocks noChangeArrowheads="1"/>
            </p:cNvSpPr>
            <p:nvPr/>
          </p:nvSpPr>
          <p:spPr bwMode="auto">
            <a:xfrm>
              <a:off x="1296" y="201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2" name="Rectangle 52"/>
            <p:cNvSpPr>
              <a:spLocks noChangeArrowheads="1"/>
            </p:cNvSpPr>
            <p:nvPr/>
          </p:nvSpPr>
          <p:spPr bwMode="auto">
            <a:xfrm>
              <a:off x="1152" y="216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3" name="Rectangle 53"/>
            <p:cNvSpPr>
              <a:spLocks noChangeArrowheads="1"/>
            </p:cNvSpPr>
            <p:nvPr/>
          </p:nvSpPr>
          <p:spPr bwMode="auto">
            <a:xfrm>
              <a:off x="1296" y="216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4" name="Rectangle 54"/>
            <p:cNvSpPr>
              <a:spLocks noChangeArrowheads="1"/>
            </p:cNvSpPr>
            <p:nvPr/>
          </p:nvSpPr>
          <p:spPr bwMode="auto">
            <a:xfrm>
              <a:off x="864" y="230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5" name="Rectangle 55"/>
            <p:cNvSpPr>
              <a:spLocks noChangeArrowheads="1"/>
            </p:cNvSpPr>
            <p:nvPr/>
          </p:nvSpPr>
          <p:spPr bwMode="auto">
            <a:xfrm>
              <a:off x="1008" y="230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6" name="Rectangle 56"/>
            <p:cNvSpPr>
              <a:spLocks noChangeArrowheads="1"/>
            </p:cNvSpPr>
            <p:nvPr/>
          </p:nvSpPr>
          <p:spPr bwMode="auto">
            <a:xfrm>
              <a:off x="864" y="244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7" name="Rectangle 57"/>
            <p:cNvSpPr>
              <a:spLocks noChangeArrowheads="1"/>
            </p:cNvSpPr>
            <p:nvPr/>
          </p:nvSpPr>
          <p:spPr bwMode="auto">
            <a:xfrm>
              <a:off x="1008" y="244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8" name="Rectangle 58"/>
            <p:cNvSpPr>
              <a:spLocks noChangeArrowheads="1"/>
            </p:cNvSpPr>
            <p:nvPr/>
          </p:nvSpPr>
          <p:spPr bwMode="auto">
            <a:xfrm>
              <a:off x="1152" y="230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9" name="Rectangle 59"/>
            <p:cNvSpPr>
              <a:spLocks noChangeArrowheads="1"/>
            </p:cNvSpPr>
            <p:nvPr/>
          </p:nvSpPr>
          <p:spPr bwMode="auto">
            <a:xfrm>
              <a:off x="1296" y="230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0" name="Rectangle 60"/>
            <p:cNvSpPr>
              <a:spLocks noChangeArrowheads="1"/>
            </p:cNvSpPr>
            <p:nvPr/>
          </p:nvSpPr>
          <p:spPr bwMode="auto">
            <a:xfrm>
              <a:off x="1152" y="244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1" name="Rectangle 61"/>
            <p:cNvSpPr>
              <a:spLocks noChangeArrowheads="1"/>
            </p:cNvSpPr>
            <p:nvPr/>
          </p:nvSpPr>
          <p:spPr bwMode="auto">
            <a:xfrm>
              <a:off x="1296" y="244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2" name="Rectangle 62"/>
            <p:cNvSpPr>
              <a:spLocks noChangeArrowheads="1"/>
            </p:cNvSpPr>
            <p:nvPr/>
          </p:nvSpPr>
          <p:spPr bwMode="auto">
            <a:xfrm>
              <a:off x="288" y="259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3" name="Rectangle 63"/>
            <p:cNvSpPr>
              <a:spLocks noChangeArrowheads="1"/>
            </p:cNvSpPr>
            <p:nvPr/>
          </p:nvSpPr>
          <p:spPr bwMode="auto">
            <a:xfrm>
              <a:off x="432" y="259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4" name="Rectangle 64"/>
            <p:cNvSpPr>
              <a:spLocks noChangeArrowheads="1"/>
            </p:cNvSpPr>
            <p:nvPr/>
          </p:nvSpPr>
          <p:spPr bwMode="auto">
            <a:xfrm>
              <a:off x="288" y="273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5" name="Rectangle 65"/>
            <p:cNvSpPr>
              <a:spLocks noChangeArrowheads="1"/>
            </p:cNvSpPr>
            <p:nvPr/>
          </p:nvSpPr>
          <p:spPr bwMode="auto">
            <a:xfrm>
              <a:off x="432" y="273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6" name="Rectangle 66"/>
            <p:cNvSpPr>
              <a:spLocks noChangeArrowheads="1"/>
            </p:cNvSpPr>
            <p:nvPr/>
          </p:nvSpPr>
          <p:spPr bwMode="auto">
            <a:xfrm>
              <a:off x="576" y="259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7" name="Rectangle 67"/>
            <p:cNvSpPr>
              <a:spLocks noChangeArrowheads="1"/>
            </p:cNvSpPr>
            <p:nvPr/>
          </p:nvSpPr>
          <p:spPr bwMode="auto">
            <a:xfrm>
              <a:off x="720" y="259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8" name="Rectangle 68"/>
            <p:cNvSpPr>
              <a:spLocks noChangeArrowheads="1"/>
            </p:cNvSpPr>
            <p:nvPr/>
          </p:nvSpPr>
          <p:spPr bwMode="auto">
            <a:xfrm>
              <a:off x="576" y="273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9" name="Rectangle 69"/>
            <p:cNvSpPr>
              <a:spLocks noChangeArrowheads="1"/>
            </p:cNvSpPr>
            <p:nvPr/>
          </p:nvSpPr>
          <p:spPr bwMode="auto">
            <a:xfrm>
              <a:off x="720" y="273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0" name="Rectangle 70"/>
            <p:cNvSpPr>
              <a:spLocks noChangeArrowheads="1"/>
            </p:cNvSpPr>
            <p:nvPr/>
          </p:nvSpPr>
          <p:spPr bwMode="auto">
            <a:xfrm>
              <a:off x="288" y="288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1" name="Rectangle 71"/>
            <p:cNvSpPr>
              <a:spLocks noChangeArrowheads="1"/>
            </p:cNvSpPr>
            <p:nvPr/>
          </p:nvSpPr>
          <p:spPr bwMode="auto">
            <a:xfrm>
              <a:off x="432" y="288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2" name="Rectangle 72"/>
            <p:cNvSpPr>
              <a:spLocks noChangeArrowheads="1"/>
            </p:cNvSpPr>
            <p:nvPr/>
          </p:nvSpPr>
          <p:spPr bwMode="auto">
            <a:xfrm>
              <a:off x="288" y="302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3" name="Rectangle 73"/>
            <p:cNvSpPr>
              <a:spLocks noChangeArrowheads="1"/>
            </p:cNvSpPr>
            <p:nvPr/>
          </p:nvSpPr>
          <p:spPr bwMode="auto">
            <a:xfrm>
              <a:off x="432" y="302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4" name="Rectangle 74"/>
            <p:cNvSpPr>
              <a:spLocks noChangeArrowheads="1"/>
            </p:cNvSpPr>
            <p:nvPr/>
          </p:nvSpPr>
          <p:spPr bwMode="auto">
            <a:xfrm>
              <a:off x="576" y="288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5" name="Rectangle 75"/>
            <p:cNvSpPr>
              <a:spLocks noChangeArrowheads="1"/>
            </p:cNvSpPr>
            <p:nvPr/>
          </p:nvSpPr>
          <p:spPr bwMode="auto">
            <a:xfrm>
              <a:off x="720" y="288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6" name="Rectangle 76"/>
            <p:cNvSpPr>
              <a:spLocks noChangeArrowheads="1"/>
            </p:cNvSpPr>
            <p:nvPr/>
          </p:nvSpPr>
          <p:spPr bwMode="auto">
            <a:xfrm>
              <a:off x="576" y="302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7" name="Rectangle 77"/>
            <p:cNvSpPr>
              <a:spLocks noChangeArrowheads="1"/>
            </p:cNvSpPr>
            <p:nvPr/>
          </p:nvSpPr>
          <p:spPr bwMode="auto">
            <a:xfrm>
              <a:off x="720" y="302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8" name="Rectangle 78"/>
            <p:cNvSpPr>
              <a:spLocks noChangeArrowheads="1"/>
            </p:cNvSpPr>
            <p:nvPr/>
          </p:nvSpPr>
          <p:spPr bwMode="auto">
            <a:xfrm>
              <a:off x="864" y="259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9" name="Rectangle 79"/>
            <p:cNvSpPr>
              <a:spLocks noChangeArrowheads="1"/>
            </p:cNvSpPr>
            <p:nvPr/>
          </p:nvSpPr>
          <p:spPr bwMode="auto">
            <a:xfrm>
              <a:off x="1008" y="259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0" name="Rectangle 80"/>
            <p:cNvSpPr>
              <a:spLocks noChangeArrowheads="1"/>
            </p:cNvSpPr>
            <p:nvPr/>
          </p:nvSpPr>
          <p:spPr bwMode="auto">
            <a:xfrm>
              <a:off x="864" y="273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1" name="Rectangle 81"/>
            <p:cNvSpPr>
              <a:spLocks noChangeArrowheads="1"/>
            </p:cNvSpPr>
            <p:nvPr/>
          </p:nvSpPr>
          <p:spPr bwMode="auto">
            <a:xfrm>
              <a:off x="1008" y="273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2" name="Rectangle 82"/>
            <p:cNvSpPr>
              <a:spLocks noChangeArrowheads="1"/>
            </p:cNvSpPr>
            <p:nvPr/>
          </p:nvSpPr>
          <p:spPr bwMode="auto">
            <a:xfrm>
              <a:off x="1152" y="259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3" name="Rectangle 83"/>
            <p:cNvSpPr>
              <a:spLocks noChangeArrowheads="1"/>
            </p:cNvSpPr>
            <p:nvPr/>
          </p:nvSpPr>
          <p:spPr bwMode="auto">
            <a:xfrm>
              <a:off x="1296" y="259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4" name="Rectangle 84"/>
            <p:cNvSpPr>
              <a:spLocks noChangeArrowheads="1"/>
            </p:cNvSpPr>
            <p:nvPr/>
          </p:nvSpPr>
          <p:spPr bwMode="auto">
            <a:xfrm>
              <a:off x="1152" y="273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5" name="Rectangle 85"/>
            <p:cNvSpPr>
              <a:spLocks noChangeArrowheads="1"/>
            </p:cNvSpPr>
            <p:nvPr/>
          </p:nvSpPr>
          <p:spPr bwMode="auto">
            <a:xfrm>
              <a:off x="1296" y="273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6" name="Rectangle 86"/>
            <p:cNvSpPr>
              <a:spLocks noChangeArrowheads="1"/>
            </p:cNvSpPr>
            <p:nvPr/>
          </p:nvSpPr>
          <p:spPr bwMode="auto">
            <a:xfrm>
              <a:off x="864" y="288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7" name="Rectangle 87"/>
            <p:cNvSpPr>
              <a:spLocks noChangeArrowheads="1"/>
            </p:cNvSpPr>
            <p:nvPr/>
          </p:nvSpPr>
          <p:spPr bwMode="auto">
            <a:xfrm>
              <a:off x="1008" y="288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8" name="Rectangle 88"/>
            <p:cNvSpPr>
              <a:spLocks noChangeArrowheads="1"/>
            </p:cNvSpPr>
            <p:nvPr/>
          </p:nvSpPr>
          <p:spPr bwMode="auto">
            <a:xfrm>
              <a:off x="864" y="302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9" name="Rectangle 89"/>
            <p:cNvSpPr>
              <a:spLocks noChangeArrowheads="1"/>
            </p:cNvSpPr>
            <p:nvPr/>
          </p:nvSpPr>
          <p:spPr bwMode="auto">
            <a:xfrm>
              <a:off x="1008" y="302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0" name="Rectangle 90"/>
            <p:cNvSpPr>
              <a:spLocks noChangeArrowheads="1"/>
            </p:cNvSpPr>
            <p:nvPr/>
          </p:nvSpPr>
          <p:spPr bwMode="auto">
            <a:xfrm>
              <a:off x="1152" y="288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1" name="Rectangle 91"/>
            <p:cNvSpPr>
              <a:spLocks noChangeArrowheads="1"/>
            </p:cNvSpPr>
            <p:nvPr/>
          </p:nvSpPr>
          <p:spPr bwMode="auto">
            <a:xfrm>
              <a:off x="1296" y="288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2" name="Rectangle 92"/>
            <p:cNvSpPr>
              <a:spLocks noChangeArrowheads="1"/>
            </p:cNvSpPr>
            <p:nvPr/>
          </p:nvSpPr>
          <p:spPr bwMode="auto">
            <a:xfrm>
              <a:off x="1152" y="302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3" name="Rectangle 93"/>
            <p:cNvSpPr>
              <a:spLocks noChangeArrowheads="1"/>
            </p:cNvSpPr>
            <p:nvPr/>
          </p:nvSpPr>
          <p:spPr bwMode="auto">
            <a:xfrm>
              <a:off x="1296" y="302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4" name="Rectangle 94"/>
            <p:cNvSpPr>
              <a:spLocks noChangeArrowheads="1"/>
            </p:cNvSpPr>
            <p:nvPr/>
          </p:nvSpPr>
          <p:spPr bwMode="auto">
            <a:xfrm>
              <a:off x="288" y="316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5" name="Rectangle 95"/>
            <p:cNvSpPr>
              <a:spLocks noChangeArrowheads="1"/>
            </p:cNvSpPr>
            <p:nvPr/>
          </p:nvSpPr>
          <p:spPr bwMode="auto">
            <a:xfrm>
              <a:off x="432" y="316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6" name="Rectangle 96"/>
            <p:cNvSpPr>
              <a:spLocks noChangeArrowheads="1"/>
            </p:cNvSpPr>
            <p:nvPr/>
          </p:nvSpPr>
          <p:spPr bwMode="auto">
            <a:xfrm>
              <a:off x="288" y="331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7" name="Rectangle 97"/>
            <p:cNvSpPr>
              <a:spLocks noChangeArrowheads="1"/>
            </p:cNvSpPr>
            <p:nvPr/>
          </p:nvSpPr>
          <p:spPr bwMode="auto">
            <a:xfrm>
              <a:off x="432" y="331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8" name="Rectangle 98"/>
            <p:cNvSpPr>
              <a:spLocks noChangeArrowheads="1"/>
            </p:cNvSpPr>
            <p:nvPr/>
          </p:nvSpPr>
          <p:spPr bwMode="auto">
            <a:xfrm>
              <a:off x="576" y="316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9" name="Rectangle 99"/>
            <p:cNvSpPr>
              <a:spLocks noChangeArrowheads="1"/>
            </p:cNvSpPr>
            <p:nvPr/>
          </p:nvSpPr>
          <p:spPr bwMode="auto">
            <a:xfrm>
              <a:off x="720" y="316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0" name="Rectangle 100"/>
            <p:cNvSpPr>
              <a:spLocks noChangeArrowheads="1"/>
            </p:cNvSpPr>
            <p:nvPr/>
          </p:nvSpPr>
          <p:spPr bwMode="auto">
            <a:xfrm>
              <a:off x="576" y="331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1" name="Rectangle 101"/>
            <p:cNvSpPr>
              <a:spLocks noChangeArrowheads="1"/>
            </p:cNvSpPr>
            <p:nvPr/>
          </p:nvSpPr>
          <p:spPr bwMode="auto">
            <a:xfrm>
              <a:off x="720" y="331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2" name="Rectangle 102"/>
            <p:cNvSpPr>
              <a:spLocks noChangeArrowheads="1"/>
            </p:cNvSpPr>
            <p:nvPr/>
          </p:nvSpPr>
          <p:spPr bwMode="auto">
            <a:xfrm>
              <a:off x="864" y="316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3" name="Rectangle 103"/>
            <p:cNvSpPr>
              <a:spLocks noChangeArrowheads="1"/>
            </p:cNvSpPr>
            <p:nvPr/>
          </p:nvSpPr>
          <p:spPr bwMode="auto">
            <a:xfrm>
              <a:off x="1008" y="316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4" name="Rectangle 104"/>
            <p:cNvSpPr>
              <a:spLocks noChangeArrowheads="1"/>
            </p:cNvSpPr>
            <p:nvPr/>
          </p:nvSpPr>
          <p:spPr bwMode="auto">
            <a:xfrm>
              <a:off x="864" y="331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5" name="Rectangle 105"/>
            <p:cNvSpPr>
              <a:spLocks noChangeArrowheads="1"/>
            </p:cNvSpPr>
            <p:nvPr/>
          </p:nvSpPr>
          <p:spPr bwMode="auto">
            <a:xfrm>
              <a:off x="1008" y="331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6" name="Rectangle 106"/>
            <p:cNvSpPr>
              <a:spLocks noChangeArrowheads="1"/>
            </p:cNvSpPr>
            <p:nvPr/>
          </p:nvSpPr>
          <p:spPr bwMode="auto">
            <a:xfrm>
              <a:off x="1152" y="316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7" name="Rectangle 107"/>
            <p:cNvSpPr>
              <a:spLocks noChangeArrowheads="1"/>
            </p:cNvSpPr>
            <p:nvPr/>
          </p:nvSpPr>
          <p:spPr bwMode="auto">
            <a:xfrm>
              <a:off x="1296" y="316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8" name="Rectangle 108"/>
            <p:cNvSpPr>
              <a:spLocks noChangeArrowheads="1"/>
            </p:cNvSpPr>
            <p:nvPr/>
          </p:nvSpPr>
          <p:spPr bwMode="auto">
            <a:xfrm>
              <a:off x="1152" y="331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9" name="Rectangle 109"/>
            <p:cNvSpPr>
              <a:spLocks noChangeArrowheads="1"/>
            </p:cNvSpPr>
            <p:nvPr/>
          </p:nvSpPr>
          <p:spPr bwMode="auto">
            <a:xfrm>
              <a:off x="1296" y="331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0" name="Rectangle 110"/>
            <p:cNvSpPr>
              <a:spLocks noChangeArrowheads="1"/>
            </p:cNvSpPr>
            <p:nvPr/>
          </p:nvSpPr>
          <p:spPr bwMode="auto">
            <a:xfrm>
              <a:off x="1440" y="201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1" name="Rectangle 111"/>
            <p:cNvSpPr>
              <a:spLocks noChangeArrowheads="1"/>
            </p:cNvSpPr>
            <p:nvPr/>
          </p:nvSpPr>
          <p:spPr bwMode="auto">
            <a:xfrm>
              <a:off x="1584" y="201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2" name="Rectangle 112"/>
            <p:cNvSpPr>
              <a:spLocks noChangeArrowheads="1"/>
            </p:cNvSpPr>
            <p:nvPr/>
          </p:nvSpPr>
          <p:spPr bwMode="auto">
            <a:xfrm>
              <a:off x="1440" y="216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3" name="Rectangle 113"/>
            <p:cNvSpPr>
              <a:spLocks noChangeArrowheads="1"/>
            </p:cNvSpPr>
            <p:nvPr/>
          </p:nvSpPr>
          <p:spPr bwMode="auto">
            <a:xfrm>
              <a:off x="1584" y="216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4" name="Rectangle 114"/>
            <p:cNvSpPr>
              <a:spLocks noChangeArrowheads="1"/>
            </p:cNvSpPr>
            <p:nvPr/>
          </p:nvSpPr>
          <p:spPr bwMode="auto">
            <a:xfrm>
              <a:off x="1440" y="230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5" name="Rectangle 115"/>
            <p:cNvSpPr>
              <a:spLocks noChangeArrowheads="1"/>
            </p:cNvSpPr>
            <p:nvPr/>
          </p:nvSpPr>
          <p:spPr bwMode="auto">
            <a:xfrm>
              <a:off x="1584" y="230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6" name="Rectangle 116"/>
            <p:cNvSpPr>
              <a:spLocks noChangeArrowheads="1"/>
            </p:cNvSpPr>
            <p:nvPr/>
          </p:nvSpPr>
          <p:spPr bwMode="auto">
            <a:xfrm>
              <a:off x="1440" y="244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7" name="Rectangle 117"/>
            <p:cNvSpPr>
              <a:spLocks noChangeArrowheads="1"/>
            </p:cNvSpPr>
            <p:nvPr/>
          </p:nvSpPr>
          <p:spPr bwMode="auto">
            <a:xfrm>
              <a:off x="1584" y="244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8" name="Rectangle 118"/>
            <p:cNvSpPr>
              <a:spLocks noChangeArrowheads="1"/>
            </p:cNvSpPr>
            <p:nvPr/>
          </p:nvSpPr>
          <p:spPr bwMode="auto">
            <a:xfrm>
              <a:off x="1440" y="259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9" name="Rectangle 119"/>
            <p:cNvSpPr>
              <a:spLocks noChangeArrowheads="1"/>
            </p:cNvSpPr>
            <p:nvPr/>
          </p:nvSpPr>
          <p:spPr bwMode="auto">
            <a:xfrm>
              <a:off x="1584" y="259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0" name="Rectangle 120"/>
            <p:cNvSpPr>
              <a:spLocks noChangeArrowheads="1"/>
            </p:cNvSpPr>
            <p:nvPr/>
          </p:nvSpPr>
          <p:spPr bwMode="auto">
            <a:xfrm>
              <a:off x="1440" y="273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1" name="Rectangle 121"/>
            <p:cNvSpPr>
              <a:spLocks noChangeArrowheads="1"/>
            </p:cNvSpPr>
            <p:nvPr/>
          </p:nvSpPr>
          <p:spPr bwMode="auto">
            <a:xfrm>
              <a:off x="1584" y="273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2" name="Rectangle 122"/>
            <p:cNvSpPr>
              <a:spLocks noChangeArrowheads="1"/>
            </p:cNvSpPr>
            <p:nvPr/>
          </p:nvSpPr>
          <p:spPr bwMode="auto">
            <a:xfrm>
              <a:off x="1440" y="288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3" name="Rectangle 123"/>
            <p:cNvSpPr>
              <a:spLocks noChangeArrowheads="1"/>
            </p:cNvSpPr>
            <p:nvPr/>
          </p:nvSpPr>
          <p:spPr bwMode="auto">
            <a:xfrm>
              <a:off x="1584" y="288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4" name="Rectangle 124"/>
            <p:cNvSpPr>
              <a:spLocks noChangeArrowheads="1"/>
            </p:cNvSpPr>
            <p:nvPr/>
          </p:nvSpPr>
          <p:spPr bwMode="auto">
            <a:xfrm>
              <a:off x="1440" y="302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5" name="Rectangle 125"/>
            <p:cNvSpPr>
              <a:spLocks noChangeArrowheads="1"/>
            </p:cNvSpPr>
            <p:nvPr/>
          </p:nvSpPr>
          <p:spPr bwMode="auto">
            <a:xfrm>
              <a:off x="1584" y="302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6" name="Rectangle 126"/>
            <p:cNvSpPr>
              <a:spLocks noChangeArrowheads="1"/>
            </p:cNvSpPr>
            <p:nvPr/>
          </p:nvSpPr>
          <p:spPr bwMode="auto">
            <a:xfrm>
              <a:off x="1440" y="316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7" name="Rectangle 127"/>
            <p:cNvSpPr>
              <a:spLocks noChangeArrowheads="1"/>
            </p:cNvSpPr>
            <p:nvPr/>
          </p:nvSpPr>
          <p:spPr bwMode="auto">
            <a:xfrm>
              <a:off x="1584" y="316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8" name="Rectangle 128"/>
            <p:cNvSpPr>
              <a:spLocks noChangeArrowheads="1"/>
            </p:cNvSpPr>
            <p:nvPr/>
          </p:nvSpPr>
          <p:spPr bwMode="auto">
            <a:xfrm>
              <a:off x="1440" y="331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9" name="Rectangle 129"/>
            <p:cNvSpPr>
              <a:spLocks noChangeArrowheads="1"/>
            </p:cNvSpPr>
            <p:nvPr/>
          </p:nvSpPr>
          <p:spPr bwMode="auto">
            <a:xfrm>
              <a:off x="1584" y="331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0" name="Rectangle 133"/>
            <p:cNvSpPr>
              <a:spLocks noChangeArrowheads="1"/>
            </p:cNvSpPr>
            <p:nvPr/>
          </p:nvSpPr>
          <p:spPr bwMode="auto">
            <a:xfrm>
              <a:off x="288" y="345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1" name="Rectangle 134"/>
            <p:cNvSpPr>
              <a:spLocks noChangeArrowheads="1"/>
            </p:cNvSpPr>
            <p:nvPr/>
          </p:nvSpPr>
          <p:spPr bwMode="auto">
            <a:xfrm>
              <a:off x="432" y="345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2" name="Rectangle 135"/>
            <p:cNvSpPr>
              <a:spLocks noChangeArrowheads="1"/>
            </p:cNvSpPr>
            <p:nvPr/>
          </p:nvSpPr>
          <p:spPr bwMode="auto">
            <a:xfrm>
              <a:off x="288" y="360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3" name="Rectangle 136"/>
            <p:cNvSpPr>
              <a:spLocks noChangeArrowheads="1"/>
            </p:cNvSpPr>
            <p:nvPr/>
          </p:nvSpPr>
          <p:spPr bwMode="auto">
            <a:xfrm>
              <a:off x="432" y="360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4" name="Rectangle 137"/>
            <p:cNvSpPr>
              <a:spLocks noChangeArrowheads="1"/>
            </p:cNvSpPr>
            <p:nvPr/>
          </p:nvSpPr>
          <p:spPr bwMode="auto">
            <a:xfrm>
              <a:off x="576" y="345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5" name="Rectangle 138"/>
            <p:cNvSpPr>
              <a:spLocks noChangeArrowheads="1"/>
            </p:cNvSpPr>
            <p:nvPr/>
          </p:nvSpPr>
          <p:spPr bwMode="auto">
            <a:xfrm>
              <a:off x="720" y="345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6" name="Rectangle 139"/>
            <p:cNvSpPr>
              <a:spLocks noChangeArrowheads="1"/>
            </p:cNvSpPr>
            <p:nvPr/>
          </p:nvSpPr>
          <p:spPr bwMode="auto">
            <a:xfrm>
              <a:off x="576" y="360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7" name="Rectangle 140"/>
            <p:cNvSpPr>
              <a:spLocks noChangeArrowheads="1"/>
            </p:cNvSpPr>
            <p:nvPr/>
          </p:nvSpPr>
          <p:spPr bwMode="auto">
            <a:xfrm>
              <a:off x="720" y="360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8" name="Rectangle 141"/>
            <p:cNvSpPr>
              <a:spLocks noChangeArrowheads="1"/>
            </p:cNvSpPr>
            <p:nvPr/>
          </p:nvSpPr>
          <p:spPr bwMode="auto">
            <a:xfrm>
              <a:off x="864" y="345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9" name="Rectangle 142"/>
            <p:cNvSpPr>
              <a:spLocks noChangeArrowheads="1"/>
            </p:cNvSpPr>
            <p:nvPr/>
          </p:nvSpPr>
          <p:spPr bwMode="auto">
            <a:xfrm>
              <a:off x="1008" y="345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0" name="Rectangle 143"/>
            <p:cNvSpPr>
              <a:spLocks noChangeArrowheads="1"/>
            </p:cNvSpPr>
            <p:nvPr/>
          </p:nvSpPr>
          <p:spPr bwMode="auto">
            <a:xfrm>
              <a:off x="864" y="360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1" name="Rectangle 144"/>
            <p:cNvSpPr>
              <a:spLocks noChangeArrowheads="1"/>
            </p:cNvSpPr>
            <p:nvPr/>
          </p:nvSpPr>
          <p:spPr bwMode="auto">
            <a:xfrm>
              <a:off x="1008" y="360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2" name="Rectangle 145"/>
            <p:cNvSpPr>
              <a:spLocks noChangeArrowheads="1"/>
            </p:cNvSpPr>
            <p:nvPr/>
          </p:nvSpPr>
          <p:spPr bwMode="auto">
            <a:xfrm>
              <a:off x="1152" y="345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3" name="Rectangle 146"/>
            <p:cNvSpPr>
              <a:spLocks noChangeArrowheads="1"/>
            </p:cNvSpPr>
            <p:nvPr/>
          </p:nvSpPr>
          <p:spPr bwMode="auto">
            <a:xfrm>
              <a:off x="1296" y="345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4" name="Rectangle 147"/>
            <p:cNvSpPr>
              <a:spLocks noChangeArrowheads="1"/>
            </p:cNvSpPr>
            <p:nvPr/>
          </p:nvSpPr>
          <p:spPr bwMode="auto">
            <a:xfrm>
              <a:off x="1152" y="360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5" name="Rectangle 148"/>
            <p:cNvSpPr>
              <a:spLocks noChangeArrowheads="1"/>
            </p:cNvSpPr>
            <p:nvPr/>
          </p:nvSpPr>
          <p:spPr bwMode="auto">
            <a:xfrm>
              <a:off x="1296" y="360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6" name="Rectangle 149"/>
            <p:cNvSpPr>
              <a:spLocks noChangeArrowheads="1"/>
            </p:cNvSpPr>
            <p:nvPr/>
          </p:nvSpPr>
          <p:spPr bwMode="auto">
            <a:xfrm>
              <a:off x="1440" y="345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7" name="Rectangle 150"/>
            <p:cNvSpPr>
              <a:spLocks noChangeArrowheads="1"/>
            </p:cNvSpPr>
            <p:nvPr/>
          </p:nvSpPr>
          <p:spPr bwMode="auto">
            <a:xfrm>
              <a:off x="1584" y="345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8" name="Rectangle 151"/>
            <p:cNvSpPr>
              <a:spLocks noChangeArrowheads="1"/>
            </p:cNvSpPr>
            <p:nvPr/>
          </p:nvSpPr>
          <p:spPr bwMode="auto">
            <a:xfrm>
              <a:off x="1440" y="360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9" name="Rectangle 152"/>
            <p:cNvSpPr>
              <a:spLocks noChangeArrowheads="1"/>
            </p:cNvSpPr>
            <p:nvPr/>
          </p:nvSpPr>
          <p:spPr bwMode="auto">
            <a:xfrm>
              <a:off x="1584" y="360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0" name="Rectangle 153"/>
            <p:cNvSpPr>
              <a:spLocks noChangeArrowheads="1"/>
            </p:cNvSpPr>
            <p:nvPr/>
          </p:nvSpPr>
          <p:spPr bwMode="auto">
            <a:xfrm>
              <a:off x="1728" y="201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1" name="Rectangle 154"/>
            <p:cNvSpPr>
              <a:spLocks noChangeArrowheads="1"/>
            </p:cNvSpPr>
            <p:nvPr/>
          </p:nvSpPr>
          <p:spPr bwMode="auto">
            <a:xfrm>
              <a:off x="1872" y="201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2" name="Rectangle 155"/>
            <p:cNvSpPr>
              <a:spLocks noChangeArrowheads="1"/>
            </p:cNvSpPr>
            <p:nvPr/>
          </p:nvSpPr>
          <p:spPr bwMode="auto">
            <a:xfrm>
              <a:off x="1728" y="216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3" name="Rectangle 156"/>
            <p:cNvSpPr>
              <a:spLocks noChangeArrowheads="1"/>
            </p:cNvSpPr>
            <p:nvPr/>
          </p:nvSpPr>
          <p:spPr bwMode="auto">
            <a:xfrm>
              <a:off x="1872" y="216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4" name="Rectangle 157"/>
            <p:cNvSpPr>
              <a:spLocks noChangeArrowheads="1"/>
            </p:cNvSpPr>
            <p:nvPr/>
          </p:nvSpPr>
          <p:spPr bwMode="auto">
            <a:xfrm>
              <a:off x="1728" y="230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5" name="Rectangle 158"/>
            <p:cNvSpPr>
              <a:spLocks noChangeArrowheads="1"/>
            </p:cNvSpPr>
            <p:nvPr/>
          </p:nvSpPr>
          <p:spPr bwMode="auto">
            <a:xfrm>
              <a:off x="1872" y="230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6" name="Rectangle 159"/>
            <p:cNvSpPr>
              <a:spLocks noChangeArrowheads="1"/>
            </p:cNvSpPr>
            <p:nvPr/>
          </p:nvSpPr>
          <p:spPr bwMode="auto">
            <a:xfrm>
              <a:off x="1728" y="244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7" name="Rectangle 160"/>
            <p:cNvSpPr>
              <a:spLocks noChangeArrowheads="1"/>
            </p:cNvSpPr>
            <p:nvPr/>
          </p:nvSpPr>
          <p:spPr bwMode="auto">
            <a:xfrm>
              <a:off x="1872" y="244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8" name="Rectangle 161"/>
            <p:cNvSpPr>
              <a:spLocks noChangeArrowheads="1"/>
            </p:cNvSpPr>
            <p:nvPr/>
          </p:nvSpPr>
          <p:spPr bwMode="auto">
            <a:xfrm>
              <a:off x="1728" y="259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9" name="Rectangle 162"/>
            <p:cNvSpPr>
              <a:spLocks noChangeArrowheads="1"/>
            </p:cNvSpPr>
            <p:nvPr/>
          </p:nvSpPr>
          <p:spPr bwMode="auto">
            <a:xfrm>
              <a:off x="1872" y="259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30" name="Rectangle 163"/>
            <p:cNvSpPr>
              <a:spLocks noChangeArrowheads="1"/>
            </p:cNvSpPr>
            <p:nvPr/>
          </p:nvSpPr>
          <p:spPr bwMode="auto">
            <a:xfrm>
              <a:off x="1728" y="273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31" name="Rectangle 164"/>
            <p:cNvSpPr>
              <a:spLocks noChangeArrowheads="1"/>
            </p:cNvSpPr>
            <p:nvPr/>
          </p:nvSpPr>
          <p:spPr bwMode="auto">
            <a:xfrm>
              <a:off x="1872" y="273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32" name="Rectangle 165"/>
            <p:cNvSpPr>
              <a:spLocks noChangeArrowheads="1"/>
            </p:cNvSpPr>
            <p:nvPr/>
          </p:nvSpPr>
          <p:spPr bwMode="auto">
            <a:xfrm>
              <a:off x="1728" y="288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33" name="Rectangle 166"/>
            <p:cNvSpPr>
              <a:spLocks noChangeArrowheads="1"/>
            </p:cNvSpPr>
            <p:nvPr/>
          </p:nvSpPr>
          <p:spPr bwMode="auto">
            <a:xfrm>
              <a:off x="1872" y="288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34" name="Rectangle 167"/>
            <p:cNvSpPr>
              <a:spLocks noChangeArrowheads="1"/>
            </p:cNvSpPr>
            <p:nvPr/>
          </p:nvSpPr>
          <p:spPr bwMode="auto">
            <a:xfrm>
              <a:off x="1728" y="302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35" name="Rectangle 168"/>
            <p:cNvSpPr>
              <a:spLocks noChangeArrowheads="1"/>
            </p:cNvSpPr>
            <p:nvPr/>
          </p:nvSpPr>
          <p:spPr bwMode="auto">
            <a:xfrm>
              <a:off x="1872" y="3024"/>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36" name="Rectangle 169"/>
            <p:cNvSpPr>
              <a:spLocks noChangeArrowheads="1"/>
            </p:cNvSpPr>
            <p:nvPr/>
          </p:nvSpPr>
          <p:spPr bwMode="auto">
            <a:xfrm>
              <a:off x="1728" y="316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37" name="Rectangle 170"/>
            <p:cNvSpPr>
              <a:spLocks noChangeArrowheads="1"/>
            </p:cNvSpPr>
            <p:nvPr/>
          </p:nvSpPr>
          <p:spPr bwMode="auto">
            <a:xfrm>
              <a:off x="1872" y="3168"/>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38" name="Rectangle 171"/>
            <p:cNvSpPr>
              <a:spLocks noChangeArrowheads="1"/>
            </p:cNvSpPr>
            <p:nvPr/>
          </p:nvSpPr>
          <p:spPr bwMode="auto">
            <a:xfrm>
              <a:off x="1728" y="331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39" name="Rectangle 172"/>
            <p:cNvSpPr>
              <a:spLocks noChangeArrowheads="1"/>
            </p:cNvSpPr>
            <p:nvPr/>
          </p:nvSpPr>
          <p:spPr bwMode="auto">
            <a:xfrm>
              <a:off x="1872" y="3312"/>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40" name="Rectangle 173"/>
            <p:cNvSpPr>
              <a:spLocks noChangeArrowheads="1"/>
            </p:cNvSpPr>
            <p:nvPr/>
          </p:nvSpPr>
          <p:spPr bwMode="auto">
            <a:xfrm>
              <a:off x="1728" y="345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41" name="Rectangle 174"/>
            <p:cNvSpPr>
              <a:spLocks noChangeArrowheads="1"/>
            </p:cNvSpPr>
            <p:nvPr/>
          </p:nvSpPr>
          <p:spPr bwMode="auto">
            <a:xfrm>
              <a:off x="1872" y="3456"/>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42" name="Rectangle 175"/>
            <p:cNvSpPr>
              <a:spLocks noChangeArrowheads="1"/>
            </p:cNvSpPr>
            <p:nvPr/>
          </p:nvSpPr>
          <p:spPr bwMode="auto">
            <a:xfrm>
              <a:off x="1728" y="360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43" name="Rectangle 176"/>
            <p:cNvSpPr>
              <a:spLocks noChangeArrowheads="1"/>
            </p:cNvSpPr>
            <p:nvPr/>
          </p:nvSpPr>
          <p:spPr bwMode="auto">
            <a:xfrm>
              <a:off x="1872" y="3600"/>
              <a:ext cx="144" cy="144"/>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44" name="Line 131"/>
            <p:cNvSpPr>
              <a:spLocks noChangeShapeType="1"/>
            </p:cNvSpPr>
            <p:nvPr/>
          </p:nvSpPr>
          <p:spPr bwMode="auto">
            <a:xfrm>
              <a:off x="288" y="2880"/>
              <a:ext cx="1728"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45" name="Line 132"/>
            <p:cNvSpPr>
              <a:spLocks noChangeShapeType="1"/>
            </p:cNvSpPr>
            <p:nvPr/>
          </p:nvSpPr>
          <p:spPr bwMode="auto">
            <a:xfrm rot="5400000">
              <a:off x="288" y="2880"/>
              <a:ext cx="1728"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46" name="Rectangle 187"/>
            <p:cNvSpPr>
              <a:spLocks noChangeArrowheads="1"/>
            </p:cNvSpPr>
            <p:nvPr/>
          </p:nvSpPr>
          <p:spPr bwMode="auto">
            <a:xfrm>
              <a:off x="972" y="1872"/>
              <a:ext cx="1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i="1">
                  <a:solidFill>
                    <a:schemeClr val="tx1"/>
                  </a:solidFill>
                  <a:latin typeface="Times New Roman" pitchFamily="18" charset="0"/>
                </a:rPr>
                <a:t>y</a:t>
              </a:r>
              <a:endParaRPr lang="en-GB" sz="1800" b="1" i="1">
                <a:solidFill>
                  <a:schemeClr val="tx1"/>
                </a:solidFill>
                <a:latin typeface="Times New Roman" pitchFamily="18" charset="0"/>
              </a:endParaRPr>
            </a:p>
          </p:txBody>
        </p:sp>
        <p:sp>
          <p:nvSpPr>
            <p:cNvPr id="75947" name="Rectangle 188"/>
            <p:cNvSpPr>
              <a:spLocks noChangeArrowheads="1"/>
            </p:cNvSpPr>
            <p:nvPr/>
          </p:nvSpPr>
          <p:spPr bwMode="auto">
            <a:xfrm>
              <a:off x="1968" y="2880"/>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i="1">
                  <a:solidFill>
                    <a:schemeClr val="tx1"/>
                  </a:solidFill>
                  <a:latin typeface="Times New Roman" pitchFamily="18" charset="0"/>
                </a:rPr>
                <a:t>x</a:t>
              </a:r>
              <a:endParaRPr lang="en-GB" sz="1800" b="1" i="1">
                <a:solidFill>
                  <a:schemeClr val="tx1"/>
                </a:solidFill>
                <a:latin typeface="Times New Roman" pitchFamily="18" charset="0"/>
              </a:endParaRPr>
            </a:p>
          </p:txBody>
        </p:sp>
      </p:grpSp>
      <p:grpSp>
        <p:nvGrpSpPr>
          <p:cNvPr id="487627" name="Group 203"/>
          <p:cNvGrpSpPr>
            <a:grpSpLocks/>
          </p:cNvGrpSpPr>
          <p:nvPr/>
        </p:nvGrpSpPr>
        <p:grpSpPr bwMode="auto">
          <a:xfrm>
            <a:off x="838200" y="3352800"/>
            <a:ext cx="914400" cy="914400"/>
            <a:chOff x="528" y="2112"/>
            <a:chExt cx="576" cy="576"/>
          </a:xfrm>
        </p:grpSpPr>
        <p:sp>
          <p:nvSpPr>
            <p:cNvPr id="75798" name="Freeform 192"/>
            <p:cNvSpPr>
              <a:spLocks/>
            </p:cNvSpPr>
            <p:nvPr/>
          </p:nvSpPr>
          <p:spPr bwMode="auto">
            <a:xfrm>
              <a:off x="528" y="2112"/>
              <a:ext cx="576" cy="576"/>
            </a:xfrm>
            <a:custGeom>
              <a:avLst/>
              <a:gdLst>
                <a:gd name="T0" fmla="*/ 576 w 576"/>
                <a:gd name="T1" fmla="*/ 144 h 576"/>
                <a:gd name="T2" fmla="*/ 288 w 576"/>
                <a:gd name="T3" fmla="*/ 144 h 576"/>
                <a:gd name="T4" fmla="*/ 288 w 576"/>
                <a:gd name="T5" fmla="*/ 0 h 576"/>
                <a:gd name="T6" fmla="*/ 0 w 576"/>
                <a:gd name="T7" fmla="*/ 0 h 576"/>
                <a:gd name="T8" fmla="*/ 0 w 576"/>
                <a:gd name="T9" fmla="*/ 576 h 576"/>
                <a:gd name="T10" fmla="*/ 288 w 576"/>
                <a:gd name="T11" fmla="*/ 576 h 576"/>
                <a:gd name="T12" fmla="*/ 288 w 576"/>
                <a:gd name="T13" fmla="*/ 432 h 576"/>
                <a:gd name="T14" fmla="*/ 576 w 576"/>
                <a:gd name="T15" fmla="*/ 432 h 576"/>
                <a:gd name="T16" fmla="*/ 576 w 576"/>
                <a:gd name="T17" fmla="*/ 144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 h="576">
                  <a:moveTo>
                    <a:pt x="576" y="144"/>
                  </a:moveTo>
                  <a:lnTo>
                    <a:pt x="288" y="144"/>
                  </a:lnTo>
                  <a:lnTo>
                    <a:pt x="288" y="0"/>
                  </a:lnTo>
                  <a:lnTo>
                    <a:pt x="0" y="0"/>
                  </a:lnTo>
                  <a:lnTo>
                    <a:pt x="0" y="576"/>
                  </a:lnTo>
                  <a:lnTo>
                    <a:pt x="288" y="576"/>
                  </a:lnTo>
                  <a:lnTo>
                    <a:pt x="288" y="432"/>
                  </a:lnTo>
                  <a:lnTo>
                    <a:pt x="576" y="432"/>
                  </a:lnTo>
                  <a:lnTo>
                    <a:pt x="576" y="144"/>
                  </a:lnTo>
                  <a:close/>
                </a:path>
              </a:pathLst>
            </a:custGeom>
            <a:solidFill>
              <a:srgbClr val="FF8B8B"/>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9" name="Text Box 193"/>
            <p:cNvSpPr txBox="1">
              <a:spLocks noChangeArrowheads="1"/>
            </p:cNvSpPr>
            <p:nvPr/>
          </p:nvSpPr>
          <p:spPr bwMode="auto">
            <a:xfrm>
              <a:off x="672" y="2256"/>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grpSp>
      <p:sp>
        <p:nvSpPr>
          <p:cNvPr id="487620" name="Line 196"/>
          <p:cNvSpPr>
            <a:spLocks noChangeShapeType="1"/>
          </p:cNvSpPr>
          <p:nvPr/>
        </p:nvSpPr>
        <p:spPr bwMode="auto">
          <a:xfrm flipV="1">
            <a:off x="609600" y="3124200"/>
            <a:ext cx="2743200" cy="2743200"/>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7621" name="Rectangle 197"/>
          <p:cNvSpPr>
            <a:spLocks noChangeArrowheads="1"/>
          </p:cNvSpPr>
          <p:nvPr/>
        </p:nvSpPr>
        <p:spPr bwMode="auto">
          <a:xfrm>
            <a:off x="2667000" y="2895600"/>
            <a:ext cx="66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i="1">
                <a:solidFill>
                  <a:srgbClr val="FF6600"/>
                </a:solidFill>
                <a:latin typeface="Times New Roman" pitchFamily="18" charset="0"/>
              </a:rPr>
              <a:t>y</a:t>
            </a:r>
            <a:r>
              <a:rPr lang="en-US" sz="1800" b="1">
                <a:solidFill>
                  <a:srgbClr val="FF6600"/>
                </a:solidFill>
              </a:rPr>
              <a:t> = </a:t>
            </a:r>
            <a:r>
              <a:rPr lang="en-US" sz="1800" b="1" i="1">
                <a:solidFill>
                  <a:srgbClr val="FF6600"/>
                </a:solidFill>
                <a:latin typeface="Times New Roman" pitchFamily="18" charset="0"/>
              </a:rPr>
              <a:t>x</a:t>
            </a:r>
            <a:endParaRPr lang="en-GB" sz="1800" b="1" i="1">
              <a:solidFill>
                <a:srgbClr val="FF6600"/>
              </a:solidFill>
              <a:latin typeface="Times New Roman" pitchFamily="18" charset="0"/>
            </a:endParaRPr>
          </a:p>
        </p:txBody>
      </p:sp>
      <p:grpSp>
        <p:nvGrpSpPr>
          <p:cNvPr id="487629" name="Group 205"/>
          <p:cNvGrpSpPr>
            <a:grpSpLocks/>
          </p:cNvGrpSpPr>
          <p:nvPr/>
        </p:nvGrpSpPr>
        <p:grpSpPr bwMode="auto">
          <a:xfrm>
            <a:off x="2209800" y="4724400"/>
            <a:ext cx="914400" cy="914400"/>
            <a:chOff x="1392" y="2976"/>
            <a:chExt cx="576" cy="576"/>
          </a:xfrm>
        </p:grpSpPr>
        <p:sp>
          <p:nvSpPr>
            <p:cNvPr id="75796" name="Freeform 198"/>
            <p:cNvSpPr>
              <a:spLocks/>
            </p:cNvSpPr>
            <p:nvPr/>
          </p:nvSpPr>
          <p:spPr bwMode="auto">
            <a:xfrm>
              <a:off x="1392" y="2976"/>
              <a:ext cx="576" cy="576"/>
            </a:xfrm>
            <a:custGeom>
              <a:avLst/>
              <a:gdLst>
                <a:gd name="T0" fmla="*/ 144 w 576"/>
                <a:gd name="T1" fmla="*/ 0 h 576"/>
                <a:gd name="T2" fmla="*/ 432 w 576"/>
                <a:gd name="T3" fmla="*/ 0 h 576"/>
                <a:gd name="T4" fmla="*/ 432 w 576"/>
                <a:gd name="T5" fmla="*/ 288 h 576"/>
                <a:gd name="T6" fmla="*/ 576 w 576"/>
                <a:gd name="T7" fmla="*/ 288 h 576"/>
                <a:gd name="T8" fmla="*/ 576 w 576"/>
                <a:gd name="T9" fmla="*/ 576 h 576"/>
                <a:gd name="T10" fmla="*/ 0 w 576"/>
                <a:gd name="T11" fmla="*/ 576 h 576"/>
                <a:gd name="T12" fmla="*/ 0 w 576"/>
                <a:gd name="T13" fmla="*/ 288 h 576"/>
                <a:gd name="T14" fmla="*/ 144 w 576"/>
                <a:gd name="T15" fmla="*/ 288 h 576"/>
                <a:gd name="T16" fmla="*/ 144 w 576"/>
                <a:gd name="T17" fmla="*/ 0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 h="576">
                  <a:moveTo>
                    <a:pt x="144" y="0"/>
                  </a:moveTo>
                  <a:lnTo>
                    <a:pt x="432" y="0"/>
                  </a:lnTo>
                  <a:lnTo>
                    <a:pt x="432" y="288"/>
                  </a:lnTo>
                  <a:lnTo>
                    <a:pt x="576" y="288"/>
                  </a:lnTo>
                  <a:lnTo>
                    <a:pt x="576" y="576"/>
                  </a:lnTo>
                  <a:lnTo>
                    <a:pt x="0" y="576"/>
                  </a:lnTo>
                  <a:lnTo>
                    <a:pt x="0" y="288"/>
                  </a:lnTo>
                  <a:lnTo>
                    <a:pt x="144" y="288"/>
                  </a:lnTo>
                  <a:lnTo>
                    <a:pt x="144" y="0"/>
                  </a:lnTo>
                  <a:close/>
                </a:path>
              </a:pathLst>
            </a:custGeom>
            <a:solidFill>
              <a:srgbClr val="FF8B8B"/>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7" name="Text Box 199"/>
            <p:cNvSpPr txBox="1">
              <a:spLocks noChangeArrowheads="1"/>
            </p:cNvSpPr>
            <p:nvPr/>
          </p:nvSpPr>
          <p:spPr bwMode="auto">
            <a:xfrm>
              <a:off x="1536" y="3168"/>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grpSp>
      <p:grpSp>
        <p:nvGrpSpPr>
          <p:cNvPr id="487628" name="Group 204"/>
          <p:cNvGrpSpPr>
            <a:grpSpLocks/>
          </p:cNvGrpSpPr>
          <p:nvPr/>
        </p:nvGrpSpPr>
        <p:grpSpPr bwMode="auto">
          <a:xfrm>
            <a:off x="2209800" y="3352800"/>
            <a:ext cx="914400" cy="914400"/>
            <a:chOff x="1392" y="2112"/>
            <a:chExt cx="576" cy="576"/>
          </a:xfrm>
        </p:grpSpPr>
        <p:sp>
          <p:nvSpPr>
            <p:cNvPr id="75794" name="Freeform 194"/>
            <p:cNvSpPr>
              <a:spLocks/>
            </p:cNvSpPr>
            <p:nvPr/>
          </p:nvSpPr>
          <p:spPr bwMode="auto">
            <a:xfrm flipH="1">
              <a:off x="1392" y="2112"/>
              <a:ext cx="576" cy="576"/>
            </a:xfrm>
            <a:custGeom>
              <a:avLst/>
              <a:gdLst>
                <a:gd name="T0" fmla="*/ 576 w 576"/>
                <a:gd name="T1" fmla="*/ 144 h 576"/>
                <a:gd name="T2" fmla="*/ 288 w 576"/>
                <a:gd name="T3" fmla="*/ 144 h 576"/>
                <a:gd name="T4" fmla="*/ 288 w 576"/>
                <a:gd name="T5" fmla="*/ 0 h 576"/>
                <a:gd name="T6" fmla="*/ 0 w 576"/>
                <a:gd name="T7" fmla="*/ 0 h 576"/>
                <a:gd name="T8" fmla="*/ 0 w 576"/>
                <a:gd name="T9" fmla="*/ 576 h 576"/>
                <a:gd name="T10" fmla="*/ 288 w 576"/>
                <a:gd name="T11" fmla="*/ 576 h 576"/>
                <a:gd name="T12" fmla="*/ 288 w 576"/>
                <a:gd name="T13" fmla="*/ 432 h 576"/>
                <a:gd name="T14" fmla="*/ 576 w 576"/>
                <a:gd name="T15" fmla="*/ 432 h 576"/>
                <a:gd name="T16" fmla="*/ 576 w 576"/>
                <a:gd name="T17" fmla="*/ 144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 h="576">
                  <a:moveTo>
                    <a:pt x="576" y="144"/>
                  </a:moveTo>
                  <a:lnTo>
                    <a:pt x="288" y="144"/>
                  </a:lnTo>
                  <a:lnTo>
                    <a:pt x="288" y="0"/>
                  </a:lnTo>
                  <a:lnTo>
                    <a:pt x="0" y="0"/>
                  </a:lnTo>
                  <a:lnTo>
                    <a:pt x="0" y="576"/>
                  </a:lnTo>
                  <a:lnTo>
                    <a:pt x="288" y="576"/>
                  </a:lnTo>
                  <a:lnTo>
                    <a:pt x="288" y="432"/>
                  </a:lnTo>
                  <a:lnTo>
                    <a:pt x="576" y="432"/>
                  </a:lnTo>
                  <a:lnTo>
                    <a:pt x="576" y="144"/>
                  </a:lnTo>
                  <a:close/>
                </a:path>
              </a:pathLst>
            </a:custGeom>
            <a:solidFill>
              <a:srgbClr val="FF8B8B"/>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5" name="Text Box 195"/>
            <p:cNvSpPr txBox="1">
              <a:spLocks noChangeArrowheads="1"/>
            </p:cNvSpPr>
            <p:nvPr/>
          </p:nvSpPr>
          <p:spPr bwMode="auto">
            <a:xfrm>
              <a:off x="1584" y="2256"/>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grpSp>
      <p:sp>
        <p:nvSpPr>
          <p:cNvPr id="487624" name="Text Box 200"/>
          <p:cNvSpPr txBox="1">
            <a:spLocks noChangeArrowheads="1"/>
          </p:cNvSpPr>
          <p:nvPr/>
        </p:nvSpPr>
        <p:spPr bwMode="auto">
          <a:xfrm>
            <a:off x="4098925" y="4062413"/>
            <a:ext cx="4511675"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What single transformation will map shape A onto A’’?</a:t>
            </a:r>
            <a:endParaRPr lang="en-GB"/>
          </a:p>
        </p:txBody>
      </p:sp>
      <p:sp>
        <p:nvSpPr>
          <p:cNvPr id="487625" name="Text Box 201"/>
          <p:cNvSpPr txBox="1">
            <a:spLocks noChangeArrowheads="1"/>
          </p:cNvSpPr>
          <p:nvPr/>
        </p:nvSpPr>
        <p:spPr bwMode="auto">
          <a:xfrm>
            <a:off x="3810000" y="5181600"/>
            <a:ext cx="518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map shape A onto shape A’’ by a reflection in the </a:t>
            </a:r>
            <a:r>
              <a:rPr lang="en-US" i="1">
                <a:latin typeface="Times New Roman" pitchFamily="18" charset="0"/>
              </a:rPr>
              <a:t>y</a:t>
            </a:r>
            <a:r>
              <a:rPr lang="en-US"/>
              <a:t>-axis.</a:t>
            </a:r>
            <a:endParaRPr lang="en-GB"/>
          </a:p>
        </p:txBody>
      </p:sp>
      <p:pic>
        <p:nvPicPr>
          <p:cNvPr id="75793" name="Picture 206"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76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76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76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74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76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76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8762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760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8762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762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7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626" grpId="0" animBg="1"/>
      <p:bldP spid="487442" grpId="0"/>
      <p:bldP spid="487607" grpId="0"/>
      <p:bldP spid="487620" grpId="0" animBg="1"/>
      <p:bldP spid="487621" grpId="0"/>
      <p:bldP spid="487624" grpId="0" animBg="1"/>
      <p:bldP spid="487625"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Parallel mirror lines</a:t>
            </a:r>
            <a:endParaRPr lang="en-GB" smtClean="0"/>
          </a:p>
        </p:txBody>
      </p:sp>
      <p:sp>
        <p:nvSpPr>
          <p:cNvPr id="489477" name="Text Box 5"/>
          <p:cNvSpPr txBox="1">
            <a:spLocks noChangeArrowheads="1"/>
          </p:cNvSpPr>
          <p:nvPr/>
        </p:nvSpPr>
        <p:spPr bwMode="auto">
          <a:xfrm>
            <a:off x="1692275" y="5373688"/>
            <a:ext cx="6021388" cy="8509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Reflecting an object in two parallel mirror lines is equivalent to a single translation.</a:t>
            </a:r>
            <a:endParaRPr lang="en-GB"/>
          </a:p>
        </p:txBody>
      </p:sp>
      <p:sp>
        <p:nvSpPr>
          <p:cNvPr id="76806" name="Line 6"/>
          <p:cNvSpPr>
            <a:spLocks noChangeShapeType="1"/>
          </p:cNvSpPr>
          <p:nvPr/>
        </p:nvSpPr>
        <p:spPr bwMode="auto">
          <a:xfrm>
            <a:off x="1520825" y="1989138"/>
            <a:ext cx="0" cy="2720975"/>
          </a:xfrm>
          <a:prstGeom prst="line">
            <a:avLst/>
          </a:prstGeom>
          <a:noFill/>
          <a:ln w="28575">
            <a:solidFill>
              <a:srgbClr val="80D0E8"/>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7" name="Line 7"/>
          <p:cNvSpPr>
            <a:spLocks noChangeShapeType="1"/>
          </p:cNvSpPr>
          <p:nvPr/>
        </p:nvSpPr>
        <p:spPr bwMode="auto">
          <a:xfrm>
            <a:off x="2954338" y="1989138"/>
            <a:ext cx="0" cy="2720975"/>
          </a:xfrm>
          <a:prstGeom prst="line">
            <a:avLst/>
          </a:prstGeom>
          <a:noFill/>
          <a:ln w="28575">
            <a:solidFill>
              <a:srgbClr val="80D0E8"/>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8" name="Text Box 8"/>
          <p:cNvSpPr txBox="1">
            <a:spLocks noChangeArrowheads="1"/>
          </p:cNvSpPr>
          <p:nvPr/>
        </p:nvSpPr>
        <p:spPr bwMode="auto">
          <a:xfrm>
            <a:off x="1344613" y="4651375"/>
            <a:ext cx="51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m</a:t>
            </a:r>
            <a:r>
              <a:rPr lang="en-US" baseline="-25000"/>
              <a:t>1</a:t>
            </a:r>
            <a:endParaRPr lang="en-GB" baseline="-25000"/>
          </a:p>
        </p:txBody>
      </p:sp>
      <p:sp>
        <p:nvSpPr>
          <p:cNvPr id="76809" name="Text Box 9"/>
          <p:cNvSpPr txBox="1">
            <a:spLocks noChangeArrowheads="1"/>
          </p:cNvSpPr>
          <p:nvPr/>
        </p:nvSpPr>
        <p:spPr bwMode="auto">
          <a:xfrm>
            <a:off x="2752725" y="4651375"/>
            <a:ext cx="51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m</a:t>
            </a:r>
            <a:r>
              <a:rPr lang="en-US" baseline="-25000"/>
              <a:t>2</a:t>
            </a:r>
            <a:endParaRPr lang="en-GB" baseline="-25000"/>
          </a:p>
        </p:txBody>
      </p:sp>
      <p:grpSp>
        <p:nvGrpSpPr>
          <p:cNvPr id="489482" name="Group 10"/>
          <p:cNvGrpSpPr>
            <a:grpSpLocks/>
          </p:cNvGrpSpPr>
          <p:nvPr/>
        </p:nvGrpSpPr>
        <p:grpSpPr bwMode="auto">
          <a:xfrm>
            <a:off x="539750" y="2389188"/>
            <a:ext cx="806450" cy="1920875"/>
            <a:chOff x="340" y="1505"/>
            <a:chExt cx="508" cy="1210"/>
          </a:xfrm>
        </p:grpSpPr>
        <p:sp>
          <p:nvSpPr>
            <p:cNvPr id="76822" name="Freeform 11"/>
            <p:cNvSpPr>
              <a:spLocks/>
            </p:cNvSpPr>
            <p:nvPr/>
          </p:nvSpPr>
          <p:spPr bwMode="auto">
            <a:xfrm>
              <a:off x="340" y="1505"/>
              <a:ext cx="508" cy="1210"/>
            </a:xfrm>
            <a:custGeom>
              <a:avLst/>
              <a:gdLst>
                <a:gd name="T0" fmla="*/ 474 w 545"/>
                <a:gd name="T1" fmla="*/ 0 h 816"/>
                <a:gd name="T2" fmla="*/ 0 w 545"/>
                <a:gd name="T3" fmla="*/ 0 h 816"/>
                <a:gd name="T4" fmla="*/ 0 w 545"/>
                <a:gd name="T5" fmla="*/ 1794 h 816"/>
                <a:gd name="T6" fmla="*/ 474 w 545"/>
                <a:gd name="T7" fmla="*/ 1794 h 816"/>
                <a:gd name="T8" fmla="*/ 474 w 545"/>
                <a:gd name="T9" fmla="*/ 1197 h 816"/>
                <a:gd name="T10" fmla="*/ 237 w 545"/>
                <a:gd name="T11" fmla="*/ 1197 h 816"/>
                <a:gd name="T12" fmla="*/ 237 w 545"/>
                <a:gd name="T13" fmla="*/ 598 h 816"/>
                <a:gd name="T14" fmla="*/ 474 w 545"/>
                <a:gd name="T15" fmla="*/ 598 h 816"/>
                <a:gd name="T16" fmla="*/ 474 w 545"/>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5" h="816">
                  <a:moveTo>
                    <a:pt x="545" y="0"/>
                  </a:moveTo>
                  <a:lnTo>
                    <a:pt x="0" y="0"/>
                  </a:lnTo>
                  <a:lnTo>
                    <a:pt x="0" y="816"/>
                  </a:lnTo>
                  <a:lnTo>
                    <a:pt x="545" y="816"/>
                  </a:lnTo>
                  <a:lnTo>
                    <a:pt x="545" y="544"/>
                  </a:lnTo>
                  <a:lnTo>
                    <a:pt x="272" y="544"/>
                  </a:lnTo>
                  <a:lnTo>
                    <a:pt x="272" y="272"/>
                  </a:lnTo>
                  <a:lnTo>
                    <a:pt x="545" y="272"/>
                  </a:lnTo>
                  <a:lnTo>
                    <a:pt x="545" y="0"/>
                  </a:lnTo>
                  <a:close/>
                </a:path>
              </a:pathLst>
            </a:custGeom>
            <a:solidFill>
              <a:srgbClr val="C0E89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3" name="Text Box 12"/>
            <p:cNvSpPr txBox="1">
              <a:spLocks noChangeArrowheads="1"/>
            </p:cNvSpPr>
            <p:nvPr/>
          </p:nvSpPr>
          <p:spPr bwMode="auto">
            <a:xfrm>
              <a:off x="472" y="1519"/>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grpSp>
      <p:grpSp>
        <p:nvGrpSpPr>
          <p:cNvPr id="489485" name="Group 13"/>
          <p:cNvGrpSpPr>
            <a:grpSpLocks/>
          </p:cNvGrpSpPr>
          <p:nvPr/>
        </p:nvGrpSpPr>
        <p:grpSpPr bwMode="auto">
          <a:xfrm>
            <a:off x="1697038" y="2389188"/>
            <a:ext cx="806450" cy="1920875"/>
            <a:chOff x="1069" y="1505"/>
            <a:chExt cx="508" cy="1210"/>
          </a:xfrm>
        </p:grpSpPr>
        <p:sp>
          <p:nvSpPr>
            <p:cNvPr id="76820" name="Freeform 14"/>
            <p:cNvSpPr>
              <a:spLocks/>
            </p:cNvSpPr>
            <p:nvPr/>
          </p:nvSpPr>
          <p:spPr bwMode="auto">
            <a:xfrm flipH="1">
              <a:off x="1069" y="1505"/>
              <a:ext cx="508" cy="1210"/>
            </a:xfrm>
            <a:custGeom>
              <a:avLst/>
              <a:gdLst>
                <a:gd name="T0" fmla="*/ 474 w 545"/>
                <a:gd name="T1" fmla="*/ 0 h 816"/>
                <a:gd name="T2" fmla="*/ 0 w 545"/>
                <a:gd name="T3" fmla="*/ 0 h 816"/>
                <a:gd name="T4" fmla="*/ 0 w 545"/>
                <a:gd name="T5" fmla="*/ 1794 h 816"/>
                <a:gd name="T6" fmla="*/ 474 w 545"/>
                <a:gd name="T7" fmla="*/ 1794 h 816"/>
                <a:gd name="T8" fmla="*/ 474 w 545"/>
                <a:gd name="T9" fmla="*/ 1197 h 816"/>
                <a:gd name="T10" fmla="*/ 237 w 545"/>
                <a:gd name="T11" fmla="*/ 1197 h 816"/>
                <a:gd name="T12" fmla="*/ 237 w 545"/>
                <a:gd name="T13" fmla="*/ 598 h 816"/>
                <a:gd name="T14" fmla="*/ 474 w 545"/>
                <a:gd name="T15" fmla="*/ 598 h 816"/>
                <a:gd name="T16" fmla="*/ 474 w 545"/>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5" h="816">
                  <a:moveTo>
                    <a:pt x="545" y="0"/>
                  </a:moveTo>
                  <a:lnTo>
                    <a:pt x="0" y="0"/>
                  </a:lnTo>
                  <a:lnTo>
                    <a:pt x="0" y="816"/>
                  </a:lnTo>
                  <a:lnTo>
                    <a:pt x="545" y="816"/>
                  </a:lnTo>
                  <a:lnTo>
                    <a:pt x="545" y="544"/>
                  </a:lnTo>
                  <a:lnTo>
                    <a:pt x="272" y="544"/>
                  </a:lnTo>
                  <a:lnTo>
                    <a:pt x="272" y="272"/>
                  </a:lnTo>
                  <a:lnTo>
                    <a:pt x="545" y="272"/>
                  </a:lnTo>
                  <a:lnTo>
                    <a:pt x="545" y="0"/>
                  </a:lnTo>
                  <a:close/>
                </a:path>
              </a:pathLst>
            </a:custGeom>
            <a:solidFill>
              <a:srgbClr val="C0E89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1" name="Text Box 15"/>
            <p:cNvSpPr txBox="1">
              <a:spLocks noChangeArrowheads="1"/>
            </p:cNvSpPr>
            <p:nvPr/>
          </p:nvSpPr>
          <p:spPr bwMode="auto">
            <a:xfrm>
              <a:off x="1180" y="1555"/>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grpSp>
      <p:grpSp>
        <p:nvGrpSpPr>
          <p:cNvPr id="489488" name="Group 16"/>
          <p:cNvGrpSpPr>
            <a:grpSpLocks/>
          </p:cNvGrpSpPr>
          <p:nvPr/>
        </p:nvGrpSpPr>
        <p:grpSpPr bwMode="auto">
          <a:xfrm>
            <a:off x="3405188" y="2389188"/>
            <a:ext cx="806450" cy="1920875"/>
            <a:chOff x="2145" y="1505"/>
            <a:chExt cx="508" cy="1210"/>
          </a:xfrm>
        </p:grpSpPr>
        <p:sp>
          <p:nvSpPr>
            <p:cNvPr id="76818" name="Freeform 17"/>
            <p:cNvSpPr>
              <a:spLocks/>
            </p:cNvSpPr>
            <p:nvPr/>
          </p:nvSpPr>
          <p:spPr bwMode="auto">
            <a:xfrm>
              <a:off x="2145" y="1505"/>
              <a:ext cx="508" cy="1210"/>
            </a:xfrm>
            <a:custGeom>
              <a:avLst/>
              <a:gdLst>
                <a:gd name="T0" fmla="*/ 474 w 545"/>
                <a:gd name="T1" fmla="*/ 0 h 816"/>
                <a:gd name="T2" fmla="*/ 0 w 545"/>
                <a:gd name="T3" fmla="*/ 0 h 816"/>
                <a:gd name="T4" fmla="*/ 0 w 545"/>
                <a:gd name="T5" fmla="*/ 1794 h 816"/>
                <a:gd name="T6" fmla="*/ 474 w 545"/>
                <a:gd name="T7" fmla="*/ 1794 h 816"/>
                <a:gd name="T8" fmla="*/ 474 w 545"/>
                <a:gd name="T9" fmla="*/ 1197 h 816"/>
                <a:gd name="T10" fmla="*/ 237 w 545"/>
                <a:gd name="T11" fmla="*/ 1197 h 816"/>
                <a:gd name="T12" fmla="*/ 237 w 545"/>
                <a:gd name="T13" fmla="*/ 598 h 816"/>
                <a:gd name="T14" fmla="*/ 474 w 545"/>
                <a:gd name="T15" fmla="*/ 598 h 816"/>
                <a:gd name="T16" fmla="*/ 474 w 545"/>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5" h="816">
                  <a:moveTo>
                    <a:pt x="545" y="0"/>
                  </a:moveTo>
                  <a:lnTo>
                    <a:pt x="0" y="0"/>
                  </a:lnTo>
                  <a:lnTo>
                    <a:pt x="0" y="816"/>
                  </a:lnTo>
                  <a:lnTo>
                    <a:pt x="545" y="816"/>
                  </a:lnTo>
                  <a:lnTo>
                    <a:pt x="545" y="544"/>
                  </a:lnTo>
                  <a:lnTo>
                    <a:pt x="272" y="544"/>
                  </a:lnTo>
                  <a:lnTo>
                    <a:pt x="272" y="272"/>
                  </a:lnTo>
                  <a:lnTo>
                    <a:pt x="545" y="272"/>
                  </a:lnTo>
                  <a:lnTo>
                    <a:pt x="545" y="0"/>
                  </a:lnTo>
                  <a:close/>
                </a:path>
              </a:pathLst>
            </a:custGeom>
            <a:solidFill>
              <a:srgbClr val="C0E89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9" name="Text Box 18"/>
            <p:cNvSpPr txBox="1">
              <a:spLocks noChangeArrowheads="1"/>
            </p:cNvSpPr>
            <p:nvPr/>
          </p:nvSpPr>
          <p:spPr bwMode="auto">
            <a:xfrm>
              <a:off x="2234" y="1555"/>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grpSp>
      <p:sp>
        <p:nvSpPr>
          <p:cNvPr id="76813" name="Text Box 19"/>
          <p:cNvSpPr txBox="1">
            <a:spLocks noChangeArrowheads="1"/>
          </p:cNvSpPr>
          <p:nvPr/>
        </p:nvSpPr>
        <p:spPr bwMode="auto">
          <a:xfrm>
            <a:off x="323850" y="1100138"/>
            <a:ext cx="858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we have two parallel mirror lines </a:t>
            </a:r>
            <a:r>
              <a:rPr lang="en-US" i="1">
                <a:latin typeface="Times New Roman" pitchFamily="18" charset="0"/>
              </a:rPr>
              <a:t>m</a:t>
            </a:r>
            <a:r>
              <a:rPr lang="en-US" baseline="-25000"/>
              <a:t>1</a:t>
            </a:r>
            <a:r>
              <a:rPr lang="en-US"/>
              <a:t> and </a:t>
            </a:r>
            <a:r>
              <a:rPr lang="en-US" i="1">
                <a:latin typeface="Times New Roman" pitchFamily="18" charset="0"/>
              </a:rPr>
              <a:t>m</a:t>
            </a:r>
            <a:r>
              <a:rPr lang="en-US" baseline="-25000"/>
              <a:t>2</a:t>
            </a:r>
            <a:r>
              <a:rPr lang="en-US"/>
              <a:t>.</a:t>
            </a:r>
            <a:endParaRPr lang="en-GB"/>
          </a:p>
        </p:txBody>
      </p:sp>
      <p:sp>
        <p:nvSpPr>
          <p:cNvPr id="489492" name="Text Box 20"/>
          <p:cNvSpPr txBox="1">
            <a:spLocks noChangeArrowheads="1"/>
          </p:cNvSpPr>
          <p:nvPr/>
        </p:nvSpPr>
        <p:spPr bwMode="auto">
          <a:xfrm>
            <a:off x="4716463" y="1700213"/>
            <a:ext cx="4176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reflect shape A in mirror line </a:t>
            </a:r>
            <a:r>
              <a:rPr lang="en-US" i="1">
                <a:latin typeface="Times New Roman" pitchFamily="18" charset="0"/>
              </a:rPr>
              <a:t>m</a:t>
            </a:r>
            <a:r>
              <a:rPr lang="en-US" baseline="-25000"/>
              <a:t>1</a:t>
            </a:r>
            <a:r>
              <a:rPr lang="en-US"/>
              <a:t> to produce the image A’.</a:t>
            </a:r>
            <a:endParaRPr lang="en-GB"/>
          </a:p>
        </p:txBody>
      </p:sp>
      <p:sp>
        <p:nvSpPr>
          <p:cNvPr id="489493" name="Text Box 21"/>
          <p:cNvSpPr txBox="1">
            <a:spLocks noChangeArrowheads="1"/>
          </p:cNvSpPr>
          <p:nvPr/>
        </p:nvSpPr>
        <p:spPr bwMode="auto">
          <a:xfrm>
            <a:off x="4716463" y="2895600"/>
            <a:ext cx="4176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then reflect shape A’ in mirror line </a:t>
            </a:r>
            <a:r>
              <a:rPr lang="en-US" i="1">
                <a:latin typeface="Times New Roman" pitchFamily="18" charset="0"/>
              </a:rPr>
              <a:t>m</a:t>
            </a:r>
            <a:r>
              <a:rPr lang="en-US" baseline="-25000"/>
              <a:t>2</a:t>
            </a:r>
            <a:r>
              <a:rPr lang="en-US"/>
              <a:t> to produce the image A’’.</a:t>
            </a:r>
            <a:endParaRPr lang="en-GB"/>
          </a:p>
        </p:txBody>
      </p:sp>
      <p:sp>
        <p:nvSpPr>
          <p:cNvPr id="489494" name="Text Box 22"/>
          <p:cNvSpPr txBox="1">
            <a:spLocks noChangeArrowheads="1"/>
          </p:cNvSpPr>
          <p:nvPr/>
        </p:nvSpPr>
        <p:spPr bwMode="auto">
          <a:xfrm>
            <a:off x="4716463" y="4254500"/>
            <a:ext cx="3970337"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can we map A onto A’’ in a single transformation?</a:t>
            </a:r>
            <a:endParaRPr lang="en-GB"/>
          </a:p>
        </p:txBody>
      </p:sp>
      <p:pic>
        <p:nvPicPr>
          <p:cNvPr id="76817" name="Picture 23"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94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94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894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949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8948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949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9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7" grpId="0" animBg="1"/>
      <p:bldP spid="489492" grpId="0"/>
      <p:bldP spid="489493" grpId="0"/>
      <p:bldP spid="48949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Perpendicular mirror lines</a:t>
            </a:r>
            <a:endParaRPr lang="en-GB" smtClean="0"/>
          </a:p>
        </p:txBody>
      </p:sp>
      <p:sp>
        <p:nvSpPr>
          <p:cNvPr id="77829" name="Text Box 5"/>
          <p:cNvSpPr txBox="1">
            <a:spLocks noChangeArrowheads="1"/>
          </p:cNvSpPr>
          <p:nvPr/>
        </p:nvSpPr>
        <p:spPr bwMode="auto">
          <a:xfrm>
            <a:off x="3760788" y="3021013"/>
            <a:ext cx="51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m</a:t>
            </a:r>
            <a:r>
              <a:rPr lang="en-US" baseline="-25000"/>
              <a:t>2</a:t>
            </a:r>
            <a:endParaRPr lang="en-GB" baseline="-25000"/>
          </a:p>
        </p:txBody>
      </p:sp>
      <p:sp>
        <p:nvSpPr>
          <p:cNvPr id="77830" name="Text Box 6"/>
          <p:cNvSpPr txBox="1">
            <a:spLocks noChangeArrowheads="1"/>
          </p:cNvSpPr>
          <p:nvPr/>
        </p:nvSpPr>
        <p:spPr bwMode="auto">
          <a:xfrm>
            <a:off x="2052638" y="4557713"/>
            <a:ext cx="517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i="1">
                <a:latin typeface="Times New Roman" pitchFamily="18" charset="0"/>
              </a:rPr>
              <a:t>m</a:t>
            </a:r>
            <a:r>
              <a:rPr lang="en-US" baseline="-25000"/>
              <a:t>1</a:t>
            </a:r>
            <a:endParaRPr lang="en-GB" baseline="-25000"/>
          </a:p>
        </p:txBody>
      </p:sp>
      <p:sp>
        <p:nvSpPr>
          <p:cNvPr id="491527" name="PubTriangle"/>
          <p:cNvSpPr>
            <a:spLocks noEditPoints="1" noChangeArrowheads="1"/>
          </p:cNvSpPr>
          <p:nvPr/>
        </p:nvSpPr>
        <p:spPr bwMode="auto">
          <a:xfrm>
            <a:off x="1439863" y="2036763"/>
            <a:ext cx="576262" cy="1008062"/>
          </a:xfrm>
          <a:custGeom>
            <a:avLst/>
            <a:gdLst>
              <a:gd name="T0" fmla="*/ 0 w 21600"/>
              <a:gd name="T1" fmla="*/ 0 h 21600"/>
              <a:gd name="T2" fmla="*/ 0 w 21600"/>
              <a:gd name="T3" fmla="*/ 23522893 h 21600"/>
              <a:gd name="T4" fmla="*/ 0 w 21600"/>
              <a:gd name="T5" fmla="*/ 47045787 h 21600"/>
              <a:gd name="T6" fmla="*/ 7686988 w 21600"/>
              <a:gd name="T7" fmla="*/ 23522893 h 21600"/>
              <a:gd name="T8" fmla="*/ 15373977 w 21600"/>
              <a:gd name="T9" fmla="*/ 0 h 21600"/>
              <a:gd name="T10" fmla="*/ 7686988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108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0"/>
                </a:lnTo>
                <a:lnTo>
                  <a:pt x="0" y="0"/>
                </a:lnTo>
                <a:close/>
              </a:path>
            </a:pathLst>
          </a:custGeom>
          <a:solidFill>
            <a:srgbClr val="D0B8E0"/>
          </a:solidFill>
          <a:ln w="2857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grpSp>
        <p:nvGrpSpPr>
          <p:cNvPr id="77832" name="Group 8"/>
          <p:cNvGrpSpPr>
            <a:grpSpLocks/>
          </p:cNvGrpSpPr>
          <p:nvPr/>
        </p:nvGrpSpPr>
        <p:grpSpPr bwMode="auto">
          <a:xfrm>
            <a:off x="971550" y="1892300"/>
            <a:ext cx="2736850" cy="2736850"/>
            <a:chOff x="2063" y="1298"/>
            <a:chExt cx="1452" cy="1452"/>
          </a:xfrm>
        </p:grpSpPr>
        <p:sp>
          <p:nvSpPr>
            <p:cNvPr id="77846" name="Line 9"/>
            <p:cNvSpPr>
              <a:spLocks noChangeShapeType="1"/>
            </p:cNvSpPr>
            <p:nvPr/>
          </p:nvSpPr>
          <p:spPr bwMode="auto">
            <a:xfrm>
              <a:off x="2789" y="1298"/>
              <a:ext cx="0" cy="1452"/>
            </a:xfrm>
            <a:prstGeom prst="line">
              <a:avLst/>
            </a:prstGeom>
            <a:noFill/>
            <a:ln w="28575">
              <a:solidFill>
                <a:srgbClr val="80D0E8"/>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7" name="Line 10"/>
            <p:cNvSpPr>
              <a:spLocks noChangeShapeType="1"/>
            </p:cNvSpPr>
            <p:nvPr/>
          </p:nvSpPr>
          <p:spPr bwMode="auto">
            <a:xfrm rot="5400000">
              <a:off x="2789" y="1298"/>
              <a:ext cx="0" cy="1452"/>
            </a:xfrm>
            <a:prstGeom prst="line">
              <a:avLst/>
            </a:prstGeom>
            <a:noFill/>
            <a:ln w="28575">
              <a:solidFill>
                <a:srgbClr val="80D0E8"/>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1531" name="Text Box 11"/>
          <p:cNvSpPr txBox="1">
            <a:spLocks noChangeArrowheads="1"/>
          </p:cNvSpPr>
          <p:nvPr/>
        </p:nvSpPr>
        <p:spPr bwMode="auto">
          <a:xfrm>
            <a:off x="950913" y="22764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grpSp>
        <p:nvGrpSpPr>
          <p:cNvPr id="491532" name="Group 12"/>
          <p:cNvGrpSpPr>
            <a:grpSpLocks/>
          </p:cNvGrpSpPr>
          <p:nvPr/>
        </p:nvGrpSpPr>
        <p:grpSpPr bwMode="auto">
          <a:xfrm>
            <a:off x="2663825" y="2036763"/>
            <a:ext cx="1068388" cy="1008062"/>
            <a:chOff x="1678" y="1283"/>
            <a:chExt cx="673" cy="635"/>
          </a:xfrm>
        </p:grpSpPr>
        <p:sp>
          <p:nvSpPr>
            <p:cNvPr id="77844" name="PubTriangle"/>
            <p:cNvSpPr>
              <a:spLocks noEditPoints="1" noChangeArrowheads="1"/>
            </p:cNvSpPr>
            <p:nvPr/>
          </p:nvSpPr>
          <p:spPr bwMode="auto">
            <a:xfrm flipH="1">
              <a:off x="1678" y="1283"/>
              <a:ext cx="363" cy="635"/>
            </a:xfrm>
            <a:custGeom>
              <a:avLst/>
              <a:gdLst>
                <a:gd name="T0" fmla="*/ 0 w 21600"/>
                <a:gd name="T1" fmla="*/ 0 h 21600"/>
                <a:gd name="T2" fmla="*/ 0 w 21600"/>
                <a:gd name="T3" fmla="*/ 9 h 21600"/>
                <a:gd name="T4" fmla="*/ 0 w 21600"/>
                <a:gd name="T5" fmla="*/ 19 h 21600"/>
                <a:gd name="T6" fmla="*/ 3 w 21600"/>
                <a:gd name="T7" fmla="*/ 9 h 21600"/>
                <a:gd name="T8" fmla="*/ 6 w 21600"/>
                <a:gd name="T9" fmla="*/ 0 h 21600"/>
                <a:gd name="T10" fmla="*/ 3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10830 w 21600"/>
                <a:gd name="T21" fmla="*/ 1081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0"/>
                  </a:lnTo>
                  <a:lnTo>
                    <a:pt x="0" y="0"/>
                  </a:lnTo>
                  <a:close/>
                </a:path>
              </a:pathLst>
            </a:custGeom>
            <a:solidFill>
              <a:srgbClr val="D0B8E0"/>
            </a:solidFill>
            <a:ln w="2857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77845" name="Text Box 14"/>
            <p:cNvSpPr txBox="1">
              <a:spLocks noChangeArrowheads="1"/>
            </p:cNvSpPr>
            <p:nvPr/>
          </p:nvSpPr>
          <p:spPr bwMode="auto">
            <a:xfrm>
              <a:off x="2064" y="1434"/>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grpSp>
      <p:grpSp>
        <p:nvGrpSpPr>
          <p:cNvPr id="491535" name="Group 15"/>
          <p:cNvGrpSpPr>
            <a:grpSpLocks/>
          </p:cNvGrpSpPr>
          <p:nvPr/>
        </p:nvGrpSpPr>
        <p:grpSpPr bwMode="auto">
          <a:xfrm>
            <a:off x="2700338" y="3476625"/>
            <a:ext cx="1100137" cy="1008063"/>
            <a:chOff x="1701" y="2190"/>
            <a:chExt cx="693" cy="635"/>
          </a:xfrm>
        </p:grpSpPr>
        <p:sp>
          <p:nvSpPr>
            <p:cNvPr id="77842" name="PubTriangle"/>
            <p:cNvSpPr>
              <a:spLocks noEditPoints="1" noChangeArrowheads="1"/>
            </p:cNvSpPr>
            <p:nvPr/>
          </p:nvSpPr>
          <p:spPr bwMode="auto">
            <a:xfrm flipH="1" flipV="1">
              <a:off x="1701" y="2190"/>
              <a:ext cx="363" cy="635"/>
            </a:xfrm>
            <a:custGeom>
              <a:avLst/>
              <a:gdLst>
                <a:gd name="T0" fmla="*/ 0 w 21600"/>
                <a:gd name="T1" fmla="*/ 0 h 21600"/>
                <a:gd name="T2" fmla="*/ 0 w 21600"/>
                <a:gd name="T3" fmla="*/ 9 h 21600"/>
                <a:gd name="T4" fmla="*/ 0 w 21600"/>
                <a:gd name="T5" fmla="*/ 19 h 21600"/>
                <a:gd name="T6" fmla="*/ 3 w 21600"/>
                <a:gd name="T7" fmla="*/ 9 h 21600"/>
                <a:gd name="T8" fmla="*/ 6 w 21600"/>
                <a:gd name="T9" fmla="*/ 0 h 21600"/>
                <a:gd name="T10" fmla="*/ 3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10830 w 21600"/>
                <a:gd name="T21" fmla="*/ 1081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0"/>
                  </a:lnTo>
                  <a:lnTo>
                    <a:pt x="0" y="0"/>
                  </a:lnTo>
                  <a:close/>
                </a:path>
              </a:pathLst>
            </a:custGeom>
            <a:solidFill>
              <a:srgbClr val="D0B8E0"/>
            </a:solidFill>
            <a:ln w="28575">
              <a:solidFill>
                <a:srgbClr val="000000"/>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77843" name="Text Box 17"/>
            <p:cNvSpPr txBox="1">
              <a:spLocks noChangeArrowheads="1"/>
            </p:cNvSpPr>
            <p:nvPr/>
          </p:nvSpPr>
          <p:spPr bwMode="auto">
            <a:xfrm>
              <a:off x="2064" y="2387"/>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grpSp>
      <p:sp>
        <p:nvSpPr>
          <p:cNvPr id="491538" name="Text Box 18"/>
          <p:cNvSpPr txBox="1">
            <a:spLocks noChangeArrowheads="1"/>
          </p:cNvSpPr>
          <p:nvPr/>
        </p:nvSpPr>
        <p:spPr bwMode="auto">
          <a:xfrm>
            <a:off x="4716463" y="1711325"/>
            <a:ext cx="4176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reflect shape A in mirror line </a:t>
            </a:r>
            <a:r>
              <a:rPr lang="en-US" i="1">
                <a:latin typeface="Times New Roman" pitchFamily="18" charset="0"/>
              </a:rPr>
              <a:t>m</a:t>
            </a:r>
            <a:r>
              <a:rPr lang="en-US" baseline="-25000"/>
              <a:t>1</a:t>
            </a:r>
            <a:r>
              <a:rPr lang="en-US"/>
              <a:t> to produce the image A’.</a:t>
            </a:r>
            <a:endParaRPr lang="en-GB"/>
          </a:p>
        </p:txBody>
      </p:sp>
      <p:sp>
        <p:nvSpPr>
          <p:cNvPr id="491539" name="Text Box 19"/>
          <p:cNvSpPr txBox="1">
            <a:spLocks noChangeArrowheads="1"/>
          </p:cNvSpPr>
          <p:nvPr/>
        </p:nvSpPr>
        <p:spPr bwMode="auto">
          <a:xfrm>
            <a:off x="4716463" y="3054350"/>
            <a:ext cx="4176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then reflect shape A’ in mirror line </a:t>
            </a:r>
            <a:r>
              <a:rPr lang="en-US" i="1">
                <a:latin typeface="Times New Roman" pitchFamily="18" charset="0"/>
              </a:rPr>
              <a:t>m</a:t>
            </a:r>
            <a:r>
              <a:rPr lang="en-US" baseline="-25000"/>
              <a:t>2</a:t>
            </a:r>
            <a:r>
              <a:rPr lang="en-US"/>
              <a:t> to produce the image A’’.</a:t>
            </a:r>
            <a:endParaRPr lang="en-GB"/>
          </a:p>
        </p:txBody>
      </p:sp>
      <p:sp>
        <p:nvSpPr>
          <p:cNvPr id="491540" name="Text Box 20"/>
          <p:cNvSpPr txBox="1">
            <a:spLocks noChangeArrowheads="1"/>
          </p:cNvSpPr>
          <p:nvPr/>
        </p:nvSpPr>
        <p:spPr bwMode="auto">
          <a:xfrm>
            <a:off x="4716463" y="4343400"/>
            <a:ext cx="3970337"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can we map A onto A’’ in a single transformation?</a:t>
            </a:r>
            <a:endParaRPr lang="en-GB"/>
          </a:p>
        </p:txBody>
      </p:sp>
      <p:sp>
        <p:nvSpPr>
          <p:cNvPr id="491541" name="Text Box 21"/>
          <p:cNvSpPr txBox="1">
            <a:spLocks noChangeArrowheads="1"/>
          </p:cNvSpPr>
          <p:nvPr/>
        </p:nvSpPr>
        <p:spPr bwMode="auto">
          <a:xfrm>
            <a:off x="1366838" y="5373688"/>
            <a:ext cx="6408737" cy="8509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Reflection in two perpendicular lines is equivalent to a single rotation of 180°.</a:t>
            </a:r>
          </a:p>
        </p:txBody>
      </p:sp>
      <p:sp>
        <p:nvSpPr>
          <p:cNvPr id="77840" name="Text Box 22"/>
          <p:cNvSpPr txBox="1">
            <a:spLocks noChangeArrowheads="1"/>
          </p:cNvSpPr>
          <p:nvPr/>
        </p:nvSpPr>
        <p:spPr bwMode="auto">
          <a:xfrm>
            <a:off x="323850" y="1100138"/>
            <a:ext cx="858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we have two perpendicular mirror lines </a:t>
            </a:r>
            <a:r>
              <a:rPr lang="en-US" i="1">
                <a:latin typeface="Times New Roman" pitchFamily="18" charset="0"/>
              </a:rPr>
              <a:t>m</a:t>
            </a:r>
            <a:r>
              <a:rPr lang="en-US" baseline="-25000"/>
              <a:t>1</a:t>
            </a:r>
            <a:r>
              <a:rPr lang="en-US"/>
              <a:t> and </a:t>
            </a:r>
            <a:r>
              <a:rPr lang="en-US" i="1">
                <a:latin typeface="Times New Roman" pitchFamily="18" charset="0"/>
              </a:rPr>
              <a:t>m</a:t>
            </a:r>
            <a:r>
              <a:rPr lang="en-US" baseline="-25000"/>
              <a:t>2</a:t>
            </a:r>
            <a:r>
              <a:rPr lang="en-US"/>
              <a:t>.</a:t>
            </a:r>
            <a:endParaRPr lang="en-GB"/>
          </a:p>
        </p:txBody>
      </p:sp>
      <p:pic>
        <p:nvPicPr>
          <p:cNvPr id="77841" name="Picture 23"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5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5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7" grpId="0" animBg="1"/>
      <p:bldP spid="491531" grpId="0"/>
      <p:bldP spid="491538" grpId="0"/>
      <p:bldP spid="491539" grpId="0"/>
      <p:bldP spid="491540" grpId="0" animBg="1"/>
      <p:bldP spid="491541"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Combining rotations</a:t>
            </a:r>
            <a:endParaRPr lang="en-GB" smtClean="0"/>
          </a:p>
        </p:txBody>
      </p:sp>
      <p:sp>
        <p:nvSpPr>
          <p:cNvPr id="78853" name="Text Box 5"/>
          <p:cNvSpPr txBox="1">
            <a:spLocks noChangeArrowheads="1"/>
          </p:cNvSpPr>
          <p:nvPr/>
        </p:nvSpPr>
        <p:spPr bwMode="auto">
          <a:xfrm>
            <a:off x="447675" y="1143000"/>
            <a:ext cx="8516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shape A is rotated through 100° clockwise about point O to produce the image A’.</a:t>
            </a:r>
          </a:p>
        </p:txBody>
      </p:sp>
      <p:sp>
        <p:nvSpPr>
          <p:cNvPr id="78854" name="Oval 6"/>
          <p:cNvSpPr>
            <a:spLocks noChangeArrowheads="1"/>
          </p:cNvSpPr>
          <p:nvPr/>
        </p:nvSpPr>
        <p:spPr bwMode="auto">
          <a:xfrm>
            <a:off x="2351088" y="3248025"/>
            <a:ext cx="71437" cy="7143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5" name="Text Box 7"/>
          <p:cNvSpPr txBox="1">
            <a:spLocks noChangeArrowheads="1"/>
          </p:cNvSpPr>
          <p:nvPr/>
        </p:nvSpPr>
        <p:spPr bwMode="auto">
          <a:xfrm>
            <a:off x="2109788" y="3284538"/>
            <a:ext cx="420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O</a:t>
            </a:r>
            <a:endParaRPr lang="en-GB"/>
          </a:p>
        </p:txBody>
      </p:sp>
      <p:grpSp>
        <p:nvGrpSpPr>
          <p:cNvPr id="78856" name="Group 8"/>
          <p:cNvGrpSpPr>
            <a:grpSpLocks/>
          </p:cNvGrpSpPr>
          <p:nvPr/>
        </p:nvGrpSpPr>
        <p:grpSpPr bwMode="auto">
          <a:xfrm>
            <a:off x="2387600" y="2060575"/>
            <a:ext cx="387350" cy="1223963"/>
            <a:chOff x="1504" y="1298"/>
            <a:chExt cx="244" cy="771"/>
          </a:xfrm>
        </p:grpSpPr>
        <p:sp>
          <p:nvSpPr>
            <p:cNvPr id="78874" name="AutoShape 9"/>
            <p:cNvSpPr>
              <a:spLocks noChangeArrowheads="1"/>
            </p:cNvSpPr>
            <p:nvPr/>
          </p:nvSpPr>
          <p:spPr bwMode="auto">
            <a:xfrm rot="-5400000">
              <a:off x="1241" y="1570"/>
              <a:ext cx="771" cy="227"/>
            </a:xfrm>
            <a:custGeom>
              <a:avLst/>
              <a:gdLst>
                <a:gd name="T0" fmla="*/ 24 w 21600"/>
                <a:gd name="T1" fmla="*/ 1 h 21600"/>
                <a:gd name="T2" fmla="*/ 14 w 21600"/>
                <a:gd name="T3" fmla="*/ 2 h 21600"/>
                <a:gd name="T4" fmla="*/ 3 w 21600"/>
                <a:gd name="T5" fmla="*/ 1 h 21600"/>
                <a:gd name="T6" fmla="*/ 14 w 21600"/>
                <a:gd name="T7" fmla="*/ 0 h 21600"/>
                <a:gd name="T8" fmla="*/ 0 60000 65536"/>
                <a:gd name="T9" fmla="*/ 0 60000 65536"/>
                <a:gd name="T10" fmla="*/ 0 60000 65536"/>
                <a:gd name="T11" fmla="*/ 0 60000 65536"/>
                <a:gd name="T12" fmla="*/ 4511 w 21600"/>
                <a:gd name="T13" fmla="*/ 4472 h 21600"/>
                <a:gd name="T14" fmla="*/ 17089 w 21600"/>
                <a:gd name="T15" fmla="*/ 1712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80D0E8"/>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8875" name="Text Box 10"/>
            <p:cNvSpPr txBox="1">
              <a:spLocks noChangeArrowheads="1"/>
            </p:cNvSpPr>
            <p:nvPr/>
          </p:nvSpPr>
          <p:spPr bwMode="auto">
            <a:xfrm>
              <a:off x="1504" y="1570"/>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grpSp>
      <p:grpSp>
        <p:nvGrpSpPr>
          <p:cNvPr id="493579" name="Group 11"/>
          <p:cNvGrpSpPr>
            <a:grpSpLocks/>
          </p:cNvGrpSpPr>
          <p:nvPr/>
        </p:nvGrpSpPr>
        <p:grpSpPr bwMode="auto">
          <a:xfrm>
            <a:off x="2366963" y="3355975"/>
            <a:ext cx="1223962" cy="457200"/>
            <a:chOff x="1491" y="2114"/>
            <a:chExt cx="771" cy="288"/>
          </a:xfrm>
        </p:grpSpPr>
        <p:sp>
          <p:nvSpPr>
            <p:cNvPr id="78872" name="AutoShape 12"/>
            <p:cNvSpPr>
              <a:spLocks noChangeArrowheads="1"/>
            </p:cNvSpPr>
            <p:nvPr/>
          </p:nvSpPr>
          <p:spPr bwMode="auto">
            <a:xfrm rot="600000">
              <a:off x="1491" y="2141"/>
              <a:ext cx="771" cy="227"/>
            </a:xfrm>
            <a:custGeom>
              <a:avLst/>
              <a:gdLst>
                <a:gd name="T0" fmla="*/ 24 w 21600"/>
                <a:gd name="T1" fmla="*/ 1 h 21600"/>
                <a:gd name="T2" fmla="*/ 14 w 21600"/>
                <a:gd name="T3" fmla="*/ 2 h 21600"/>
                <a:gd name="T4" fmla="*/ 3 w 21600"/>
                <a:gd name="T5" fmla="*/ 1 h 21600"/>
                <a:gd name="T6" fmla="*/ 14 w 21600"/>
                <a:gd name="T7" fmla="*/ 0 h 21600"/>
                <a:gd name="T8" fmla="*/ 0 60000 65536"/>
                <a:gd name="T9" fmla="*/ 0 60000 65536"/>
                <a:gd name="T10" fmla="*/ 0 60000 65536"/>
                <a:gd name="T11" fmla="*/ 0 60000 65536"/>
                <a:gd name="T12" fmla="*/ 4511 w 21600"/>
                <a:gd name="T13" fmla="*/ 4472 h 21600"/>
                <a:gd name="T14" fmla="*/ 17089 w 21600"/>
                <a:gd name="T15" fmla="*/ 1712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80D0E8"/>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3" name="Text Box 13"/>
            <p:cNvSpPr txBox="1">
              <a:spLocks noChangeArrowheads="1"/>
            </p:cNvSpPr>
            <p:nvPr/>
          </p:nvSpPr>
          <p:spPr bwMode="auto">
            <a:xfrm>
              <a:off x="1776" y="2114"/>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grpSp>
      <p:grpSp>
        <p:nvGrpSpPr>
          <p:cNvPr id="493582" name="Group 14"/>
          <p:cNvGrpSpPr>
            <a:grpSpLocks/>
          </p:cNvGrpSpPr>
          <p:nvPr/>
        </p:nvGrpSpPr>
        <p:grpSpPr bwMode="auto">
          <a:xfrm>
            <a:off x="2962275" y="2373313"/>
            <a:ext cx="1104900" cy="792162"/>
            <a:chOff x="1866" y="1495"/>
            <a:chExt cx="696" cy="499"/>
          </a:xfrm>
        </p:grpSpPr>
        <p:sp>
          <p:nvSpPr>
            <p:cNvPr id="78870" name="Arc 15"/>
            <p:cNvSpPr>
              <a:spLocks/>
            </p:cNvSpPr>
            <p:nvPr/>
          </p:nvSpPr>
          <p:spPr bwMode="auto">
            <a:xfrm>
              <a:off x="1866" y="1637"/>
              <a:ext cx="357" cy="357"/>
            </a:xfrm>
            <a:custGeom>
              <a:avLst/>
              <a:gdLst>
                <a:gd name="T0" fmla="*/ 0 w 21600"/>
                <a:gd name="T1" fmla="*/ 0 h 21600"/>
                <a:gd name="T2" fmla="*/ 6 w 21600"/>
                <a:gd name="T3" fmla="*/ 6 h 21600"/>
                <a:gd name="T4" fmla="*/ 0 w 21600"/>
                <a:gd name="T5" fmla="*/ 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1" name="Text Box 16"/>
            <p:cNvSpPr txBox="1">
              <a:spLocks noChangeArrowheads="1"/>
            </p:cNvSpPr>
            <p:nvPr/>
          </p:nvSpPr>
          <p:spPr bwMode="auto">
            <a:xfrm>
              <a:off x="2048" y="1495"/>
              <a:ext cx="5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100°</a:t>
              </a:r>
            </a:p>
          </p:txBody>
        </p:sp>
      </p:grpSp>
      <p:sp>
        <p:nvSpPr>
          <p:cNvPr id="493585" name="Text Box 17"/>
          <p:cNvSpPr txBox="1">
            <a:spLocks noChangeArrowheads="1"/>
          </p:cNvSpPr>
          <p:nvPr/>
        </p:nvSpPr>
        <p:spPr bwMode="auto">
          <a:xfrm>
            <a:off x="4716463" y="2038350"/>
            <a:ext cx="417671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we then rotate shape A’ through 170° clockwise about the point O to produce the image A’’.</a:t>
            </a:r>
          </a:p>
        </p:txBody>
      </p:sp>
      <p:sp>
        <p:nvSpPr>
          <p:cNvPr id="493586" name="Text Box 18"/>
          <p:cNvSpPr txBox="1">
            <a:spLocks noChangeArrowheads="1"/>
          </p:cNvSpPr>
          <p:nvPr/>
        </p:nvSpPr>
        <p:spPr bwMode="auto">
          <a:xfrm>
            <a:off x="4716463" y="3665538"/>
            <a:ext cx="4046537"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can we map A onto A’’ in a single transformation?</a:t>
            </a:r>
            <a:endParaRPr lang="en-GB"/>
          </a:p>
        </p:txBody>
      </p:sp>
      <p:grpSp>
        <p:nvGrpSpPr>
          <p:cNvPr id="493587" name="Group 19"/>
          <p:cNvGrpSpPr>
            <a:grpSpLocks/>
          </p:cNvGrpSpPr>
          <p:nvPr/>
        </p:nvGrpSpPr>
        <p:grpSpPr bwMode="auto">
          <a:xfrm>
            <a:off x="1162050" y="3678238"/>
            <a:ext cx="1214438" cy="855662"/>
            <a:chOff x="732" y="2317"/>
            <a:chExt cx="765" cy="539"/>
          </a:xfrm>
        </p:grpSpPr>
        <p:sp>
          <p:nvSpPr>
            <p:cNvPr id="78868" name="Arc 20"/>
            <p:cNvSpPr>
              <a:spLocks/>
            </p:cNvSpPr>
            <p:nvPr/>
          </p:nvSpPr>
          <p:spPr bwMode="auto">
            <a:xfrm rot="10137721">
              <a:off x="1140" y="2317"/>
              <a:ext cx="357" cy="357"/>
            </a:xfrm>
            <a:custGeom>
              <a:avLst/>
              <a:gdLst>
                <a:gd name="T0" fmla="*/ 0 w 21600"/>
                <a:gd name="T1" fmla="*/ 0 h 21600"/>
                <a:gd name="T2" fmla="*/ 6 w 21600"/>
                <a:gd name="T3" fmla="*/ 6 h 21600"/>
                <a:gd name="T4" fmla="*/ 0 w 21600"/>
                <a:gd name="T5" fmla="*/ 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9" name="Text Box 21"/>
            <p:cNvSpPr txBox="1">
              <a:spLocks noChangeArrowheads="1"/>
            </p:cNvSpPr>
            <p:nvPr/>
          </p:nvSpPr>
          <p:spPr bwMode="auto">
            <a:xfrm>
              <a:off x="732" y="2568"/>
              <a:ext cx="5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solidFill>
                    <a:srgbClr val="FF6600"/>
                  </a:solidFill>
                </a:rPr>
                <a:t>170°</a:t>
              </a:r>
            </a:p>
          </p:txBody>
        </p:sp>
      </p:grpSp>
      <p:grpSp>
        <p:nvGrpSpPr>
          <p:cNvPr id="493590" name="Group 22"/>
          <p:cNvGrpSpPr>
            <a:grpSpLocks/>
          </p:cNvGrpSpPr>
          <p:nvPr/>
        </p:nvGrpSpPr>
        <p:grpSpPr bwMode="auto">
          <a:xfrm>
            <a:off x="1162050" y="2878138"/>
            <a:ext cx="1223963" cy="457200"/>
            <a:chOff x="732" y="1813"/>
            <a:chExt cx="771" cy="288"/>
          </a:xfrm>
        </p:grpSpPr>
        <p:sp>
          <p:nvSpPr>
            <p:cNvPr id="78866" name="AutoShape 23"/>
            <p:cNvSpPr>
              <a:spLocks noChangeArrowheads="1"/>
            </p:cNvSpPr>
            <p:nvPr/>
          </p:nvSpPr>
          <p:spPr bwMode="auto">
            <a:xfrm rot="10800000">
              <a:off x="732" y="1847"/>
              <a:ext cx="771" cy="227"/>
            </a:xfrm>
            <a:custGeom>
              <a:avLst/>
              <a:gdLst>
                <a:gd name="T0" fmla="*/ 24 w 21600"/>
                <a:gd name="T1" fmla="*/ 1 h 21600"/>
                <a:gd name="T2" fmla="*/ 14 w 21600"/>
                <a:gd name="T3" fmla="*/ 2 h 21600"/>
                <a:gd name="T4" fmla="*/ 3 w 21600"/>
                <a:gd name="T5" fmla="*/ 1 h 21600"/>
                <a:gd name="T6" fmla="*/ 14 w 21600"/>
                <a:gd name="T7" fmla="*/ 0 h 21600"/>
                <a:gd name="T8" fmla="*/ 0 60000 65536"/>
                <a:gd name="T9" fmla="*/ 0 60000 65536"/>
                <a:gd name="T10" fmla="*/ 0 60000 65536"/>
                <a:gd name="T11" fmla="*/ 0 60000 65536"/>
                <a:gd name="T12" fmla="*/ 4511 w 21600"/>
                <a:gd name="T13" fmla="*/ 4472 h 21600"/>
                <a:gd name="T14" fmla="*/ 17089 w 21600"/>
                <a:gd name="T15" fmla="*/ 1712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80D0E8"/>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US"/>
            </a:p>
          </p:txBody>
        </p:sp>
        <p:sp>
          <p:nvSpPr>
            <p:cNvPr id="78867" name="Text Box 24"/>
            <p:cNvSpPr txBox="1">
              <a:spLocks noChangeArrowheads="1"/>
            </p:cNvSpPr>
            <p:nvPr/>
          </p:nvSpPr>
          <p:spPr bwMode="auto">
            <a:xfrm>
              <a:off x="959" y="1813"/>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A’’</a:t>
              </a:r>
              <a:endParaRPr lang="en-GB"/>
            </a:p>
          </p:txBody>
        </p:sp>
      </p:grpSp>
      <p:sp>
        <p:nvSpPr>
          <p:cNvPr id="493593" name="Text Box 25"/>
          <p:cNvSpPr txBox="1">
            <a:spLocks noChangeArrowheads="1"/>
          </p:cNvSpPr>
          <p:nvPr/>
        </p:nvSpPr>
        <p:spPr bwMode="auto">
          <a:xfrm>
            <a:off x="468313" y="4560888"/>
            <a:ext cx="7991475" cy="8223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 map A onto A’’ we can either rotate it 270° clockwise or 90° anti-clockwise.</a:t>
            </a:r>
          </a:p>
        </p:txBody>
      </p:sp>
      <p:sp>
        <p:nvSpPr>
          <p:cNvPr id="493594" name="Text Box 26"/>
          <p:cNvSpPr txBox="1">
            <a:spLocks noChangeArrowheads="1"/>
          </p:cNvSpPr>
          <p:nvPr/>
        </p:nvSpPr>
        <p:spPr bwMode="auto">
          <a:xfrm>
            <a:off x="936625" y="5457825"/>
            <a:ext cx="7272338" cy="8509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Two rotations about the same centre are equivalent to a single rotation about the same centre.</a:t>
            </a:r>
          </a:p>
        </p:txBody>
      </p:sp>
      <p:pic>
        <p:nvPicPr>
          <p:cNvPr id="78865" name="Picture 27"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93582"/>
                                        </p:tgtEl>
                                        <p:attrNameLst>
                                          <p:attrName>style.visibility</p:attrName>
                                        </p:attrNameLst>
                                      </p:cBhvr>
                                      <p:to>
                                        <p:strVal val="visible"/>
                                      </p:to>
                                    </p:set>
                                    <p:animEffect transition="in" filter="wipe(up)">
                                      <p:cBhvr>
                                        <p:cTn id="7" dur="500"/>
                                        <p:tgtEl>
                                          <p:spTgt spid="493582"/>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935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35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493587"/>
                                        </p:tgtEl>
                                        <p:attrNameLst>
                                          <p:attrName>style.visibility</p:attrName>
                                        </p:attrNameLst>
                                      </p:cBhvr>
                                      <p:to>
                                        <p:strVal val="visible"/>
                                      </p:to>
                                    </p:set>
                                    <p:animEffect transition="in" filter="wipe(down)">
                                      <p:cBhvr>
                                        <p:cTn id="19" dur="500"/>
                                        <p:tgtEl>
                                          <p:spTgt spid="49358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9359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9358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9359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93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85" grpId="0"/>
      <p:bldP spid="493586" grpId="0" animBg="1"/>
      <p:bldP spid="493593" grpId="0"/>
      <p:bldP spid="493594"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Combining translations</a:t>
            </a:r>
            <a:endParaRPr lang="en-GB" smtClean="0"/>
          </a:p>
        </p:txBody>
      </p:sp>
      <p:sp>
        <p:nvSpPr>
          <p:cNvPr id="79877" name="Text Box 5"/>
          <p:cNvSpPr txBox="1">
            <a:spLocks noChangeArrowheads="1"/>
          </p:cNvSpPr>
          <p:nvPr/>
        </p:nvSpPr>
        <p:spPr bwMode="auto">
          <a:xfrm>
            <a:off x="447675" y="1143000"/>
            <a:ext cx="8516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shape A is translated 4 units left and 3 units up.</a:t>
            </a:r>
          </a:p>
        </p:txBody>
      </p:sp>
      <p:sp>
        <p:nvSpPr>
          <p:cNvPr id="79878" name="Rectangle 6"/>
          <p:cNvSpPr>
            <a:spLocks noChangeArrowheads="1"/>
          </p:cNvSpPr>
          <p:nvPr/>
        </p:nvSpPr>
        <p:spPr bwMode="auto">
          <a:xfrm>
            <a:off x="685800" y="1752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9" name="Rectangle 7"/>
          <p:cNvSpPr>
            <a:spLocks noChangeArrowheads="1"/>
          </p:cNvSpPr>
          <p:nvPr/>
        </p:nvSpPr>
        <p:spPr bwMode="auto">
          <a:xfrm>
            <a:off x="1066800" y="1752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0" name="Rectangle 8"/>
          <p:cNvSpPr>
            <a:spLocks noChangeArrowheads="1"/>
          </p:cNvSpPr>
          <p:nvPr/>
        </p:nvSpPr>
        <p:spPr bwMode="auto">
          <a:xfrm>
            <a:off x="685800" y="2133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1" name="Rectangle 9"/>
          <p:cNvSpPr>
            <a:spLocks noChangeArrowheads="1"/>
          </p:cNvSpPr>
          <p:nvPr/>
        </p:nvSpPr>
        <p:spPr bwMode="auto">
          <a:xfrm>
            <a:off x="1066800" y="2133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2" name="Rectangle 10"/>
          <p:cNvSpPr>
            <a:spLocks noChangeArrowheads="1"/>
          </p:cNvSpPr>
          <p:nvPr/>
        </p:nvSpPr>
        <p:spPr bwMode="auto">
          <a:xfrm>
            <a:off x="1447800" y="1752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3" name="Rectangle 11"/>
          <p:cNvSpPr>
            <a:spLocks noChangeArrowheads="1"/>
          </p:cNvSpPr>
          <p:nvPr/>
        </p:nvSpPr>
        <p:spPr bwMode="auto">
          <a:xfrm>
            <a:off x="1828800" y="1752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4" name="Rectangle 12"/>
          <p:cNvSpPr>
            <a:spLocks noChangeArrowheads="1"/>
          </p:cNvSpPr>
          <p:nvPr/>
        </p:nvSpPr>
        <p:spPr bwMode="auto">
          <a:xfrm>
            <a:off x="1447800" y="2133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5" name="Rectangle 13"/>
          <p:cNvSpPr>
            <a:spLocks noChangeArrowheads="1"/>
          </p:cNvSpPr>
          <p:nvPr/>
        </p:nvSpPr>
        <p:spPr bwMode="auto">
          <a:xfrm>
            <a:off x="1828800" y="2133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6" name="Rectangle 14"/>
          <p:cNvSpPr>
            <a:spLocks noChangeArrowheads="1"/>
          </p:cNvSpPr>
          <p:nvPr/>
        </p:nvSpPr>
        <p:spPr bwMode="auto">
          <a:xfrm>
            <a:off x="685800" y="2514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7" name="Rectangle 15"/>
          <p:cNvSpPr>
            <a:spLocks noChangeArrowheads="1"/>
          </p:cNvSpPr>
          <p:nvPr/>
        </p:nvSpPr>
        <p:spPr bwMode="auto">
          <a:xfrm>
            <a:off x="1066800" y="2514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8" name="Rectangle 16"/>
          <p:cNvSpPr>
            <a:spLocks noChangeArrowheads="1"/>
          </p:cNvSpPr>
          <p:nvPr/>
        </p:nvSpPr>
        <p:spPr bwMode="auto">
          <a:xfrm>
            <a:off x="685800" y="2895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9" name="Rectangle 17"/>
          <p:cNvSpPr>
            <a:spLocks noChangeArrowheads="1"/>
          </p:cNvSpPr>
          <p:nvPr/>
        </p:nvSpPr>
        <p:spPr bwMode="auto">
          <a:xfrm>
            <a:off x="1066800" y="2895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0" name="Rectangle 18"/>
          <p:cNvSpPr>
            <a:spLocks noChangeArrowheads="1"/>
          </p:cNvSpPr>
          <p:nvPr/>
        </p:nvSpPr>
        <p:spPr bwMode="auto">
          <a:xfrm>
            <a:off x="1447800" y="2514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1" name="Rectangle 19"/>
          <p:cNvSpPr>
            <a:spLocks noChangeArrowheads="1"/>
          </p:cNvSpPr>
          <p:nvPr/>
        </p:nvSpPr>
        <p:spPr bwMode="auto">
          <a:xfrm>
            <a:off x="1828800" y="2514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2" name="Rectangle 20"/>
          <p:cNvSpPr>
            <a:spLocks noChangeArrowheads="1"/>
          </p:cNvSpPr>
          <p:nvPr/>
        </p:nvSpPr>
        <p:spPr bwMode="auto">
          <a:xfrm>
            <a:off x="1447800" y="2895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3" name="Rectangle 21"/>
          <p:cNvSpPr>
            <a:spLocks noChangeArrowheads="1"/>
          </p:cNvSpPr>
          <p:nvPr/>
        </p:nvSpPr>
        <p:spPr bwMode="auto">
          <a:xfrm>
            <a:off x="1828800" y="2895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4" name="Rectangle 22"/>
          <p:cNvSpPr>
            <a:spLocks noChangeArrowheads="1"/>
          </p:cNvSpPr>
          <p:nvPr/>
        </p:nvSpPr>
        <p:spPr bwMode="auto">
          <a:xfrm>
            <a:off x="2209800" y="1752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5" name="Rectangle 23"/>
          <p:cNvSpPr>
            <a:spLocks noChangeArrowheads="1"/>
          </p:cNvSpPr>
          <p:nvPr/>
        </p:nvSpPr>
        <p:spPr bwMode="auto">
          <a:xfrm>
            <a:off x="2590800" y="1752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6" name="Rectangle 24"/>
          <p:cNvSpPr>
            <a:spLocks noChangeArrowheads="1"/>
          </p:cNvSpPr>
          <p:nvPr/>
        </p:nvSpPr>
        <p:spPr bwMode="auto">
          <a:xfrm>
            <a:off x="2209800" y="2133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7" name="Rectangle 25"/>
          <p:cNvSpPr>
            <a:spLocks noChangeArrowheads="1"/>
          </p:cNvSpPr>
          <p:nvPr/>
        </p:nvSpPr>
        <p:spPr bwMode="auto">
          <a:xfrm>
            <a:off x="2590800" y="2133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8" name="Rectangle 26"/>
          <p:cNvSpPr>
            <a:spLocks noChangeArrowheads="1"/>
          </p:cNvSpPr>
          <p:nvPr/>
        </p:nvSpPr>
        <p:spPr bwMode="auto">
          <a:xfrm>
            <a:off x="2971800" y="1752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9" name="Rectangle 27"/>
          <p:cNvSpPr>
            <a:spLocks noChangeArrowheads="1"/>
          </p:cNvSpPr>
          <p:nvPr/>
        </p:nvSpPr>
        <p:spPr bwMode="auto">
          <a:xfrm>
            <a:off x="3352800" y="1752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0" name="Rectangle 28"/>
          <p:cNvSpPr>
            <a:spLocks noChangeArrowheads="1"/>
          </p:cNvSpPr>
          <p:nvPr/>
        </p:nvSpPr>
        <p:spPr bwMode="auto">
          <a:xfrm>
            <a:off x="2971800" y="2133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1" name="Rectangle 29"/>
          <p:cNvSpPr>
            <a:spLocks noChangeArrowheads="1"/>
          </p:cNvSpPr>
          <p:nvPr/>
        </p:nvSpPr>
        <p:spPr bwMode="auto">
          <a:xfrm>
            <a:off x="3352800" y="2133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2" name="Rectangle 30"/>
          <p:cNvSpPr>
            <a:spLocks noChangeArrowheads="1"/>
          </p:cNvSpPr>
          <p:nvPr/>
        </p:nvSpPr>
        <p:spPr bwMode="auto">
          <a:xfrm>
            <a:off x="2209800" y="2514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3" name="Rectangle 31"/>
          <p:cNvSpPr>
            <a:spLocks noChangeArrowheads="1"/>
          </p:cNvSpPr>
          <p:nvPr/>
        </p:nvSpPr>
        <p:spPr bwMode="auto">
          <a:xfrm>
            <a:off x="2590800" y="2514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4" name="Rectangle 32"/>
          <p:cNvSpPr>
            <a:spLocks noChangeArrowheads="1"/>
          </p:cNvSpPr>
          <p:nvPr/>
        </p:nvSpPr>
        <p:spPr bwMode="auto">
          <a:xfrm>
            <a:off x="2209800" y="2895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5" name="Rectangle 33"/>
          <p:cNvSpPr>
            <a:spLocks noChangeArrowheads="1"/>
          </p:cNvSpPr>
          <p:nvPr/>
        </p:nvSpPr>
        <p:spPr bwMode="auto">
          <a:xfrm>
            <a:off x="2590800" y="2895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6" name="Rectangle 34"/>
          <p:cNvSpPr>
            <a:spLocks noChangeArrowheads="1"/>
          </p:cNvSpPr>
          <p:nvPr/>
        </p:nvSpPr>
        <p:spPr bwMode="auto">
          <a:xfrm>
            <a:off x="2971800" y="2514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7" name="Rectangle 35"/>
          <p:cNvSpPr>
            <a:spLocks noChangeArrowheads="1"/>
          </p:cNvSpPr>
          <p:nvPr/>
        </p:nvSpPr>
        <p:spPr bwMode="auto">
          <a:xfrm>
            <a:off x="3352800" y="2514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8" name="Rectangle 36"/>
          <p:cNvSpPr>
            <a:spLocks noChangeArrowheads="1"/>
          </p:cNvSpPr>
          <p:nvPr/>
        </p:nvSpPr>
        <p:spPr bwMode="auto">
          <a:xfrm>
            <a:off x="2971800" y="2895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9" name="Rectangle 37"/>
          <p:cNvSpPr>
            <a:spLocks noChangeArrowheads="1"/>
          </p:cNvSpPr>
          <p:nvPr/>
        </p:nvSpPr>
        <p:spPr bwMode="auto">
          <a:xfrm>
            <a:off x="3352800" y="2895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0" name="Rectangle 38"/>
          <p:cNvSpPr>
            <a:spLocks noChangeArrowheads="1"/>
          </p:cNvSpPr>
          <p:nvPr/>
        </p:nvSpPr>
        <p:spPr bwMode="auto">
          <a:xfrm>
            <a:off x="685800" y="3276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1" name="Rectangle 39"/>
          <p:cNvSpPr>
            <a:spLocks noChangeArrowheads="1"/>
          </p:cNvSpPr>
          <p:nvPr/>
        </p:nvSpPr>
        <p:spPr bwMode="auto">
          <a:xfrm>
            <a:off x="1066800" y="3276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2" name="Rectangle 40"/>
          <p:cNvSpPr>
            <a:spLocks noChangeArrowheads="1"/>
          </p:cNvSpPr>
          <p:nvPr/>
        </p:nvSpPr>
        <p:spPr bwMode="auto">
          <a:xfrm>
            <a:off x="685800" y="3657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3" name="Rectangle 41"/>
          <p:cNvSpPr>
            <a:spLocks noChangeArrowheads="1"/>
          </p:cNvSpPr>
          <p:nvPr/>
        </p:nvSpPr>
        <p:spPr bwMode="auto">
          <a:xfrm>
            <a:off x="1066800" y="3657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4" name="Rectangle 42"/>
          <p:cNvSpPr>
            <a:spLocks noChangeArrowheads="1"/>
          </p:cNvSpPr>
          <p:nvPr/>
        </p:nvSpPr>
        <p:spPr bwMode="auto">
          <a:xfrm>
            <a:off x="1447800" y="3276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5" name="Rectangle 43"/>
          <p:cNvSpPr>
            <a:spLocks noChangeArrowheads="1"/>
          </p:cNvSpPr>
          <p:nvPr/>
        </p:nvSpPr>
        <p:spPr bwMode="auto">
          <a:xfrm>
            <a:off x="1828800" y="3276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6" name="Rectangle 44"/>
          <p:cNvSpPr>
            <a:spLocks noChangeArrowheads="1"/>
          </p:cNvSpPr>
          <p:nvPr/>
        </p:nvSpPr>
        <p:spPr bwMode="auto">
          <a:xfrm>
            <a:off x="1447800" y="3657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7" name="Rectangle 45"/>
          <p:cNvSpPr>
            <a:spLocks noChangeArrowheads="1"/>
          </p:cNvSpPr>
          <p:nvPr/>
        </p:nvSpPr>
        <p:spPr bwMode="auto">
          <a:xfrm>
            <a:off x="1828800" y="3657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8" name="Rectangle 46"/>
          <p:cNvSpPr>
            <a:spLocks noChangeArrowheads="1"/>
          </p:cNvSpPr>
          <p:nvPr/>
        </p:nvSpPr>
        <p:spPr bwMode="auto">
          <a:xfrm>
            <a:off x="685800" y="4038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9" name="Rectangle 47"/>
          <p:cNvSpPr>
            <a:spLocks noChangeArrowheads="1"/>
          </p:cNvSpPr>
          <p:nvPr/>
        </p:nvSpPr>
        <p:spPr bwMode="auto">
          <a:xfrm>
            <a:off x="1066800" y="4038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0" name="Rectangle 48"/>
          <p:cNvSpPr>
            <a:spLocks noChangeArrowheads="1"/>
          </p:cNvSpPr>
          <p:nvPr/>
        </p:nvSpPr>
        <p:spPr bwMode="auto">
          <a:xfrm>
            <a:off x="685800" y="4419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1" name="Rectangle 49"/>
          <p:cNvSpPr>
            <a:spLocks noChangeArrowheads="1"/>
          </p:cNvSpPr>
          <p:nvPr/>
        </p:nvSpPr>
        <p:spPr bwMode="auto">
          <a:xfrm>
            <a:off x="1066800" y="4419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2" name="Rectangle 50"/>
          <p:cNvSpPr>
            <a:spLocks noChangeArrowheads="1"/>
          </p:cNvSpPr>
          <p:nvPr/>
        </p:nvSpPr>
        <p:spPr bwMode="auto">
          <a:xfrm>
            <a:off x="1447800" y="4038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3" name="Rectangle 51"/>
          <p:cNvSpPr>
            <a:spLocks noChangeArrowheads="1"/>
          </p:cNvSpPr>
          <p:nvPr/>
        </p:nvSpPr>
        <p:spPr bwMode="auto">
          <a:xfrm>
            <a:off x="1828800" y="4038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4" name="Rectangle 52"/>
          <p:cNvSpPr>
            <a:spLocks noChangeArrowheads="1"/>
          </p:cNvSpPr>
          <p:nvPr/>
        </p:nvSpPr>
        <p:spPr bwMode="auto">
          <a:xfrm>
            <a:off x="1447800" y="4419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5" name="Rectangle 53"/>
          <p:cNvSpPr>
            <a:spLocks noChangeArrowheads="1"/>
          </p:cNvSpPr>
          <p:nvPr/>
        </p:nvSpPr>
        <p:spPr bwMode="auto">
          <a:xfrm>
            <a:off x="1828800" y="4419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6" name="Rectangle 54"/>
          <p:cNvSpPr>
            <a:spLocks noChangeArrowheads="1"/>
          </p:cNvSpPr>
          <p:nvPr/>
        </p:nvSpPr>
        <p:spPr bwMode="auto">
          <a:xfrm>
            <a:off x="2209800" y="3276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7" name="Rectangle 55"/>
          <p:cNvSpPr>
            <a:spLocks noChangeArrowheads="1"/>
          </p:cNvSpPr>
          <p:nvPr/>
        </p:nvSpPr>
        <p:spPr bwMode="auto">
          <a:xfrm>
            <a:off x="2590800" y="3276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8" name="Rectangle 56"/>
          <p:cNvSpPr>
            <a:spLocks noChangeArrowheads="1"/>
          </p:cNvSpPr>
          <p:nvPr/>
        </p:nvSpPr>
        <p:spPr bwMode="auto">
          <a:xfrm>
            <a:off x="2209800" y="3657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9" name="Rectangle 57"/>
          <p:cNvSpPr>
            <a:spLocks noChangeArrowheads="1"/>
          </p:cNvSpPr>
          <p:nvPr/>
        </p:nvSpPr>
        <p:spPr bwMode="auto">
          <a:xfrm>
            <a:off x="2590800" y="3657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0" name="Rectangle 58"/>
          <p:cNvSpPr>
            <a:spLocks noChangeArrowheads="1"/>
          </p:cNvSpPr>
          <p:nvPr/>
        </p:nvSpPr>
        <p:spPr bwMode="auto">
          <a:xfrm>
            <a:off x="2971800" y="3276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1" name="Rectangle 59"/>
          <p:cNvSpPr>
            <a:spLocks noChangeArrowheads="1"/>
          </p:cNvSpPr>
          <p:nvPr/>
        </p:nvSpPr>
        <p:spPr bwMode="auto">
          <a:xfrm>
            <a:off x="3352800" y="3276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2" name="Rectangle 60"/>
          <p:cNvSpPr>
            <a:spLocks noChangeArrowheads="1"/>
          </p:cNvSpPr>
          <p:nvPr/>
        </p:nvSpPr>
        <p:spPr bwMode="auto">
          <a:xfrm>
            <a:off x="2971800" y="3657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3" name="Rectangle 61"/>
          <p:cNvSpPr>
            <a:spLocks noChangeArrowheads="1"/>
          </p:cNvSpPr>
          <p:nvPr/>
        </p:nvSpPr>
        <p:spPr bwMode="auto">
          <a:xfrm>
            <a:off x="3352800" y="3657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4" name="Rectangle 62"/>
          <p:cNvSpPr>
            <a:spLocks noChangeArrowheads="1"/>
          </p:cNvSpPr>
          <p:nvPr/>
        </p:nvSpPr>
        <p:spPr bwMode="auto">
          <a:xfrm>
            <a:off x="2209800" y="4038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5" name="Rectangle 63"/>
          <p:cNvSpPr>
            <a:spLocks noChangeArrowheads="1"/>
          </p:cNvSpPr>
          <p:nvPr/>
        </p:nvSpPr>
        <p:spPr bwMode="auto">
          <a:xfrm>
            <a:off x="2590800" y="4038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6" name="Rectangle 64"/>
          <p:cNvSpPr>
            <a:spLocks noChangeArrowheads="1"/>
          </p:cNvSpPr>
          <p:nvPr/>
        </p:nvSpPr>
        <p:spPr bwMode="auto">
          <a:xfrm>
            <a:off x="2209800" y="4419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7" name="Rectangle 65"/>
          <p:cNvSpPr>
            <a:spLocks noChangeArrowheads="1"/>
          </p:cNvSpPr>
          <p:nvPr/>
        </p:nvSpPr>
        <p:spPr bwMode="auto">
          <a:xfrm>
            <a:off x="2590800" y="4419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8" name="Rectangle 66"/>
          <p:cNvSpPr>
            <a:spLocks noChangeArrowheads="1"/>
          </p:cNvSpPr>
          <p:nvPr/>
        </p:nvSpPr>
        <p:spPr bwMode="auto">
          <a:xfrm>
            <a:off x="2971800" y="4038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9" name="Rectangle 67"/>
          <p:cNvSpPr>
            <a:spLocks noChangeArrowheads="1"/>
          </p:cNvSpPr>
          <p:nvPr/>
        </p:nvSpPr>
        <p:spPr bwMode="auto">
          <a:xfrm>
            <a:off x="3352800" y="4038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40" name="Rectangle 68"/>
          <p:cNvSpPr>
            <a:spLocks noChangeArrowheads="1"/>
          </p:cNvSpPr>
          <p:nvPr/>
        </p:nvSpPr>
        <p:spPr bwMode="auto">
          <a:xfrm>
            <a:off x="2971800" y="4419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41" name="Rectangle 69"/>
          <p:cNvSpPr>
            <a:spLocks noChangeArrowheads="1"/>
          </p:cNvSpPr>
          <p:nvPr/>
        </p:nvSpPr>
        <p:spPr bwMode="auto">
          <a:xfrm>
            <a:off x="3352800" y="4419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42" name="Rectangle 70"/>
          <p:cNvSpPr>
            <a:spLocks noChangeArrowheads="1"/>
          </p:cNvSpPr>
          <p:nvPr/>
        </p:nvSpPr>
        <p:spPr bwMode="auto">
          <a:xfrm>
            <a:off x="685800" y="4800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43" name="Rectangle 71"/>
          <p:cNvSpPr>
            <a:spLocks noChangeArrowheads="1"/>
          </p:cNvSpPr>
          <p:nvPr/>
        </p:nvSpPr>
        <p:spPr bwMode="auto">
          <a:xfrm>
            <a:off x="1066800" y="4800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44" name="Rectangle 72"/>
          <p:cNvSpPr>
            <a:spLocks noChangeArrowheads="1"/>
          </p:cNvSpPr>
          <p:nvPr/>
        </p:nvSpPr>
        <p:spPr bwMode="auto">
          <a:xfrm>
            <a:off x="1447800" y="4800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45" name="Rectangle 73"/>
          <p:cNvSpPr>
            <a:spLocks noChangeArrowheads="1"/>
          </p:cNvSpPr>
          <p:nvPr/>
        </p:nvSpPr>
        <p:spPr bwMode="auto">
          <a:xfrm>
            <a:off x="1828800" y="4800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46" name="Rectangle 74"/>
          <p:cNvSpPr>
            <a:spLocks noChangeArrowheads="1"/>
          </p:cNvSpPr>
          <p:nvPr/>
        </p:nvSpPr>
        <p:spPr bwMode="auto">
          <a:xfrm>
            <a:off x="2209800" y="4800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47" name="Rectangle 75"/>
          <p:cNvSpPr>
            <a:spLocks noChangeArrowheads="1"/>
          </p:cNvSpPr>
          <p:nvPr/>
        </p:nvSpPr>
        <p:spPr bwMode="auto">
          <a:xfrm>
            <a:off x="2590800" y="4800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48" name="Rectangle 76"/>
          <p:cNvSpPr>
            <a:spLocks noChangeArrowheads="1"/>
          </p:cNvSpPr>
          <p:nvPr/>
        </p:nvSpPr>
        <p:spPr bwMode="auto">
          <a:xfrm>
            <a:off x="2971800" y="4800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49" name="Rectangle 77"/>
          <p:cNvSpPr>
            <a:spLocks noChangeArrowheads="1"/>
          </p:cNvSpPr>
          <p:nvPr/>
        </p:nvSpPr>
        <p:spPr bwMode="auto">
          <a:xfrm>
            <a:off x="3352800" y="4800600"/>
            <a:ext cx="381000" cy="381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5694" name="Text Box 78"/>
          <p:cNvSpPr txBox="1">
            <a:spLocks noChangeArrowheads="1"/>
          </p:cNvSpPr>
          <p:nvPr/>
        </p:nvSpPr>
        <p:spPr bwMode="auto">
          <a:xfrm>
            <a:off x="1878013" y="5457825"/>
            <a:ext cx="5389562" cy="8509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Two or more consecutive translations are equivalent to a single translation.</a:t>
            </a:r>
          </a:p>
        </p:txBody>
      </p:sp>
      <p:sp>
        <p:nvSpPr>
          <p:cNvPr id="79951" name="Freeform 79"/>
          <p:cNvSpPr>
            <a:spLocks/>
          </p:cNvSpPr>
          <p:nvPr/>
        </p:nvSpPr>
        <p:spPr bwMode="auto">
          <a:xfrm>
            <a:off x="2590800" y="3265488"/>
            <a:ext cx="1143000" cy="1146175"/>
          </a:xfrm>
          <a:custGeom>
            <a:avLst/>
            <a:gdLst>
              <a:gd name="T0" fmla="*/ 1814512500 w 720"/>
              <a:gd name="T1" fmla="*/ 1819552813 h 722"/>
              <a:gd name="T2" fmla="*/ 1814512500 w 720"/>
              <a:gd name="T3" fmla="*/ 5040313 h 722"/>
              <a:gd name="T4" fmla="*/ 0 w 720"/>
              <a:gd name="T5" fmla="*/ 0 h 722"/>
              <a:gd name="T6" fmla="*/ 0 w 720"/>
              <a:gd name="T7" fmla="*/ 604837500 h 722"/>
              <a:gd name="T8" fmla="*/ 1814512500 w 720"/>
              <a:gd name="T9" fmla="*/ 1819552813 h 7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 h="722">
                <a:moveTo>
                  <a:pt x="720" y="722"/>
                </a:moveTo>
                <a:lnTo>
                  <a:pt x="720" y="2"/>
                </a:lnTo>
                <a:lnTo>
                  <a:pt x="0" y="0"/>
                </a:lnTo>
                <a:lnTo>
                  <a:pt x="0" y="240"/>
                </a:lnTo>
                <a:lnTo>
                  <a:pt x="720" y="722"/>
                </a:lnTo>
                <a:close/>
              </a:path>
            </a:pathLst>
          </a:custGeom>
          <a:gradFill rotWithShape="0">
            <a:gsLst>
              <a:gs pos="0">
                <a:srgbClr val="FFE989"/>
              </a:gs>
              <a:gs pos="100000">
                <a:srgbClr val="FFCC00"/>
              </a:gs>
            </a:gsLst>
            <a:lin ang="27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52" name="Text Box 80"/>
          <p:cNvSpPr txBox="1">
            <a:spLocks noChangeArrowheads="1"/>
          </p:cNvSpPr>
          <p:nvPr/>
        </p:nvSpPr>
        <p:spPr bwMode="auto">
          <a:xfrm>
            <a:off x="3041650" y="342106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grpSp>
        <p:nvGrpSpPr>
          <p:cNvPr id="495697" name="Group 81"/>
          <p:cNvGrpSpPr>
            <a:grpSpLocks/>
          </p:cNvGrpSpPr>
          <p:nvPr/>
        </p:nvGrpSpPr>
        <p:grpSpPr bwMode="auto">
          <a:xfrm>
            <a:off x="685800" y="4038600"/>
            <a:ext cx="1143000" cy="1143000"/>
            <a:chOff x="432" y="2544"/>
            <a:chExt cx="720" cy="720"/>
          </a:xfrm>
        </p:grpSpPr>
        <p:sp>
          <p:nvSpPr>
            <p:cNvPr id="79982" name="Freeform 82"/>
            <p:cNvSpPr>
              <a:spLocks/>
            </p:cNvSpPr>
            <p:nvPr/>
          </p:nvSpPr>
          <p:spPr bwMode="auto">
            <a:xfrm>
              <a:off x="432" y="2544"/>
              <a:ext cx="720" cy="720"/>
            </a:xfrm>
            <a:custGeom>
              <a:avLst/>
              <a:gdLst>
                <a:gd name="T0" fmla="*/ 720 w 720"/>
                <a:gd name="T1" fmla="*/ 720 h 720"/>
                <a:gd name="T2" fmla="*/ 720 w 720"/>
                <a:gd name="T3" fmla="*/ 0 h 720"/>
                <a:gd name="T4" fmla="*/ 0 w 720"/>
                <a:gd name="T5" fmla="*/ 0 h 720"/>
                <a:gd name="T6" fmla="*/ 0 w 720"/>
                <a:gd name="T7" fmla="*/ 238 h 720"/>
                <a:gd name="T8" fmla="*/ 720 w 720"/>
                <a:gd name="T9" fmla="*/ 72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 h="720">
                  <a:moveTo>
                    <a:pt x="720" y="720"/>
                  </a:moveTo>
                  <a:lnTo>
                    <a:pt x="720" y="0"/>
                  </a:lnTo>
                  <a:lnTo>
                    <a:pt x="0" y="0"/>
                  </a:lnTo>
                  <a:lnTo>
                    <a:pt x="0" y="238"/>
                  </a:lnTo>
                  <a:lnTo>
                    <a:pt x="720" y="720"/>
                  </a:lnTo>
                  <a:close/>
                </a:path>
              </a:pathLst>
            </a:custGeom>
            <a:gradFill rotWithShape="0">
              <a:gsLst>
                <a:gs pos="0">
                  <a:srgbClr val="FFE989"/>
                </a:gs>
                <a:gs pos="100000">
                  <a:srgbClr val="FFCC00"/>
                </a:gs>
              </a:gsLst>
              <a:lin ang="27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83" name="Text Box 83"/>
            <p:cNvSpPr txBox="1">
              <a:spLocks noChangeArrowheads="1"/>
            </p:cNvSpPr>
            <p:nvPr/>
          </p:nvSpPr>
          <p:spPr bwMode="auto">
            <a:xfrm>
              <a:off x="672" y="2587"/>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grpSp>
      <p:grpSp>
        <p:nvGrpSpPr>
          <p:cNvPr id="495700" name="Group 84"/>
          <p:cNvGrpSpPr>
            <a:grpSpLocks/>
          </p:cNvGrpSpPr>
          <p:nvPr/>
        </p:nvGrpSpPr>
        <p:grpSpPr bwMode="auto">
          <a:xfrm>
            <a:off x="1066800" y="3649663"/>
            <a:ext cx="1524000" cy="0"/>
            <a:chOff x="672" y="2544"/>
            <a:chExt cx="960" cy="0"/>
          </a:xfrm>
        </p:grpSpPr>
        <p:sp>
          <p:nvSpPr>
            <p:cNvPr id="79980" name="Line 85"/>
            <p:cNvSpPr>
              <a:spLocks noChangeShapeType="1"/>
            </p:cNvSpPr>
            <p:nvPr/>
          </p:nvSpPr>
          <p:spPr bwMode="auto">
            <a:xfrm flipH="1">
              <a:off x="672" y="2544"/>
              <a:ext cx="960" cy="0"/>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81" name="Line 86"/>
            <p:cNvSpPr>
              <a:spLocks noChangeShapeType="1"/>
            </p:cNvSpPr>
            <p:nvPr/>
          </p:nvSpPr>
          <p:spPr bwMode="auto">
            <a:xfrm flipH="1">
              <a:off x="1128" y="2544"/>
              <a:ext cx="48"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5703" name="Group 87"/>
          <p:cNvGrpSpPr>
            <a:grpSpLocks/>
          </p:cNvGrpSpPr>
          <p:nvPr/>
        </p:nvGrpSpPr>
        <p:grpSpPr bwMode="auto">
          <a:xfrm flipH="1">
            <a:off x="1068388" y="2506663"/>
            <a:ext cx="74612" cy="1143000"/>
            <a:chOff x="672" y="1872"/>
            <a:chExt cx="0" cy="672"/>
          </a:xfrm>
        </p:grpSpPr>
        <p:sp>
          <p:nvSpPr>
            <p:cNvPr id="79978" name="Line 88"/>
            <p:cNvSpPr>
              <a:spLocks noChangeShapeType="1"/>
            </p:cNvSpPr>
            <p:nvPr/>
          </p:nvSpPr>
          <p:spPr bwMode="auto">
            <a:xfrm flipV="1">
              <a:off x="672" y="1872"/>
              <a:ext cx="0" cy="672"/>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9" name="Line 89"/>
            <p:cNvSpPr>
              <a:spLocks noChangeShapeType="1"/>
            </p:cNvSpPr>
            <p:nvPr/>
          </p:nvSpPr>
          <p:spPr bwMode="auto">
            <a:xfrm rot="5400000" flipH="1">
              <a:off x="648" y="2208"/>
              <a:ext cx="48"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5706" name="Group 90"/>
          <p:cNvGrpSpPr>
            <a:grpSpLocks/>
          </p:cNvGrpSpPr>
          <p:nvPr/>
        </p:nvGrpSpPr>
        <p:grpSpPr bwMode="auto">
          <a:xfrm>
            <a:off x="609600" y="4335463"/>
            <a:ext cx="152400" cy="152400"/>
            <a:chOff x="576" y="1776"/>
            <a:chExt cx="144" cy="144"/>
          </a:xfrm>
        </p:grpSpPr>
        <p:sp>
          <p:nvSpPr>
            <p:cNvPr id="79976" name="Line 91"/>
            <p:cNvSpPr>
              <a:spLocks noChangeShapeType="1"/>
            </p:cNvSpPr>
            <p:nvPr/>
          </p:nvSpPr>
          <p:spPr bwMode="auto">
            <a:xfrm>
              <a:off x="576" y="1776"/>
              <a:ext cx="144" cy="144"/>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7" name="Line 92"/>
            <p:cNvSpPr>
              <a:spLocks noChangeShapeType="1"/>
            </p:cNvSpPr>
            <p:nvPr/>
          </p:nvSpPr>
          <p:spPr bwMode="auto">
            <a:xfrm flipH="1">
              <a:off x="576" y="1776"/>
              <a:ext cx="144" cy="144"/>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5709" name="Group 93"/>
          <p:cNvGrpSpPr>
            <a:grpSpLocks/>
          </p:cNvGrpSpPr>
          <p:nvPr/>
        </p:nvGrpSpPr>
        <p:grpSpPr bwMode="auto">
          <a:xfrm>
            <a:off x="2514600" y="3573463"/>
            <a:ext cx="152400" cy="152400"/>
            <a:chOff x="576" y="1776"/>
            <a:chExt cx="144" cy="144"/>
          </a:xfrm>
        </p:grpSpPr>
        <p:sp>
          <p:nvSpPr>
            <p:cNvPr id="79974" name="Line 94"/>
            <p:cNvSpPr>
              <a:spLocks noChangeShapeType="1"/>
            </p:cNvSpPr>
            <p:nvPr/>
          </p:nvSpPr>
          <p:spPr bwMode="auto">
            <a:xfrm>
              <a:off x="576" y="1776"/>
              <a:ext cx="144" cy="144"/>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5" name="Line 95"/>
            <p:cNvSpPr>
              <a:spLocks noChangeShapeType="1"/>
            </p:cNvSpPr>
            <p:nvPr/>
          </p:nvSpPr>
          <p:spPr bwMode="auto">
            <a:xfrm flipH="1">
              <a:off x="576" y="1776"/>
              <a:ext cx="144" cy="144"/>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5712" name="Text Box 96"/>
          <p:cNvSpPr txBox="1">
            <a:spLocks noChangeArrowheads="1"/>
          </p:cNvSpPr>
          <p:nvPr/>
        </p:nvSpPr>
        <p:spPr bwMode="auto">
          <a:xfrm>
            <a:off x="4191000" y="1752600"/>
            <a:ext cx="3962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Suppose we then translate A’ 1 unit to the left and 5 units down to give A’’. </a:t>
            </a:r>
          </a:p>
        </p:txBody>
      </p:sp>
      <p:grpSp>
        <p:nvGrpSpPr>
          <p:cNvPr id="495713" name="Group 97"/>
          <p:cNvGrpSpPr>
            <a:grpSpLocks/>
          </p:cNvGrpSpPr>
          <p:nvPr/>
        </p:nvGrpSpPr>
        <p:grpSpPr bwMode="auto">
          <a:xfrm>
            <a:off x="990600" y="2430463"/>
            <a:ext cx="152400" cy="152400"/>
            <a:chOff x="576" y="1776"/>
            <a:chExt cx="144" cy="144"/>
          </a:xfrm>
        </p:grpSpPr>
        <p:sp>
          <p:nvSpPr>
            <p:cNvPr id="79972" name="Line 98"/>
            <p:cNvSpPr>
              <a:spLocks noChangeShapeType="1"/>
            </p:cNvSpPr>
            <p:nvPr/>
          </p:nvSpPr>
          <p:spPr bwMode="auto">
            <a:xfrm>
              <a:off x="576" y="1776"/>
              <a:ext cx="144" cy="144"/>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3" name="Line 99"/>
            <p:cNvSpPr>
              <a:spLocks noChangeShapeType="1"/>
            </p:cNvSpPr>
            <p:nvPr/>
          </p:nvSpPr>
          <p:spPr bwMode="auto">
            <a:xfrm flipH="1">
              <a:off x="576" y="1776"/>
              <a:ext cx="144" cy="144"/>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5716" name="Group 100"/>
          <p:cNvGrpSpPr>
            <a:grpSpLocks/>
          </p:cNvGrpSpPr>
          <p:nvPr/>
        </p:nvGrpSpPr>
        <p:grpSpPr bwMode="auto">
          <a:xfrm>
            <a:off x="685800" y="2514600"/>
            <a:ext cx="381000" cy="0"/>
            <a:chOff x="432" y="1584"/>
            <a:chExt cx="240" cy="0"/>
          </a:xfrm>
        </p:grpSpPr>
        <p:sp>
          <p:nvSpPr>
            <p:cNvPr id="79970" name="Line 101"/>
            <p:cNvSpPr>
              <a:spLocks noChangeShapeType="1"/>
            </p:cNvSpPr>
            <p:nvPr/>
          </p:nvSpPr>
          <p:spPr bwMode="auto">
            <a:xfrm flipH="1">
              <a:off x="432" y="1584"/>
              <a:ext cx="240" cy="0"/>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1" name="Line 102"/>
            <p:cNvSpPr>
              <a:spLocks noChangeShapeType="1"/>
            </p:cNvSpPr>
            <p:nvPr/>
          </p:nvSpPr>
          <p:spPr bwMode="auto">
            <a:xfrm flipH="1">
              <a:off x="480" y="1584"/>
              <a:ext cx="48"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5719" name="Group 103"/>
          <p:cNvGrpSpPr>
            <a:grpSpLocks/>
          </p:cNvGrpSpPr>
          <p:nvPr/>
        </p:nvGrpSpPr>
        <p:grpSpPr bwMode="auto">
          <a:xfrm rot="10800000" flipH="1">
            <a:off x="565150" y="2514600"/>
            <a:ext cx="119063" cy="1828800"/>
            <a:chOff x="672" y="1872"/>
            <a:chExt cx="0" cy="672"/>
          </a:xfrm>
        </p:grpSpPr>
        <p:sp>
          <p:nvSpPr>
            <p:cNvPr id="79968" name="Line 104"/>
            <p:cNvSpPr>
              <a:spLocks noChangeShapeType="1"/>
            </p:cNvSpPr>
            <p:nvPr/>
          </p:nvSpPr>
          <p:spPr bwMode="auto">
            <a:xfrm flipV="1">
              <a:off x="672" y="1872"/>
              <a:ext cx="0" cy="672"/>
            </a:xfrm>
            <a:prstGeom prst="line">
              <a:avLst/>
            </a:prstGeom>
            <a:noFill/>
            <a:ln w="28575">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69" name="Line 105"/>
            <p:cNvSpPr>
              <a:spLocks noChangeShapeType="1"/>
            </p:cNvSpPr>
            <p:nvPr/>
          </p:nvSpPr>
          <p:spPr bwMode="auto">
            <a:xfrm rot="5400000" flipH="1">
              <a:off x="648" y="2208"/>
              <a:ext cx="48"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5722" name="Group 106"/>
          <p:cNvGrpSpPr>
            <a:grpSpLocks/>
          </p:cNvGrpSpPr>
          <p:nvPr/>
        </p:nvGrpSpPr>
        <p:grpSpPr bwMode="auto">
          <a:xfrm>
            <a:off x="1066800" y="2133600"/>
            <a:ext cx="1143000" cy="1143000"/>
            <a:chOff x="672" y="1344"/>
            <a:chExt cx="720" cy="720"/>
          </a:xfrm>
        </p:grpSpPr>
        <p:sp>
          <p:nvSpPr>
            <p:cNvPr id="79966" name="Freeform 107"/>
            <p:cNvSpPr>
              <a:spLocks/>
            </p:cNvSpPr>
            <p:nvPr/>
          </p:nvSpPr>
          <p:spPr bwMode="auto">
            <a:xfrm>
              <a:off x="672" y="1344"/>
              <a:ext cx="720" cy="720"/>
            </a:xfrm>
            <a:custGeom>
              <a:avLst/>
              <a:gdLst>
                <a:gd name="T0" fmla="*/ 720 w 720"/>
                <a:gd name="T1" fmla="*/ 720 h 720"/>
                <a:gd name="T2" fmla="*/ 720 w 720"/>
                <a:gd name="T3" fmla="*/ 0 h 720"/>
                <a:gd name="T4" fmla="*/ 0 w 720"/>
                <a:gd name="T5" fmla="*/ 0 h 720"/>
                <a:gd name="T6" fmla="*/ 0 w 720"/>
                <a:gd name="T7" fmla="*/ 238 h 720"/>
                <a:gd name="T8" fmla="*/ 720 w 720"/>
                <a:gd name="T9" fmla="*/ 72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 h="720">
                  <a:moveTo>
                    <a:pt x="720" y="720"/>
                  </a:moveTo>
                  <a:lnTo>
                    <a:pt x="720" y="0"/>
                  </a:lnTo>
                  <a:lnTo>
                    <a:pt x="0" y="0"/>
                  </a:lnTo>
                  <a:lnTo>
                    <a:pt x="0" y="238"/>
                  </a:lnTo>
                  <a:lnTo>
                    <a:pt x="720" y="720"/>
                  </a:lnTo>
                  <a:close/>
                </a:path>
              </a:pathLst>
            </a:custGeom>
            <a:gradFill rotWithShape="0">
              <a:gsLst>
                <a:gs pos="0">
                  <a:srgbClr val="FFE989"/>
                </a:gs>
                <a:gs pos="100000">
                  <a:srgbClr val="FFCC00"/>
                </a:gs>
              </a:gsLst>
              <a:lin ang="2700000" scaled="1"/>
            </a:gra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67" name="Text Box 108"/>
            <p:cNvSpPr txBox="1">
              <a:spLocks noChangeArrowheads="1"/>
            </p:cNvSpPr>
            <p:nvPr/>
          </p:nvSpPr>
          <p:spPr bwMode="auto">
            <a:xfrm>
              <a:off x="912" y="1392"/>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a:t>
              </a:r>
            </a:p>
          </p:txBody>
        </p:sp>
      </p:grpSp>
      <p:sp>
        <p:nvSpPr>
          <p:cNvPr id="495725" name="Text Box 109"/>
          <p:cNvSpPr txBox="1">
            <a:spLocks noChangeArrowheads="1"/>
          </p:cNvSpPr>
          <p:nvPr/>
        </p:nvSpPr>
        <p:spPr bwMode="auto">
          <a:xfrm>
            <a:off x="4267200" y="3048000"/>
            <a:ext cx="3962400"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How can we map A to A’’ in a single transformation? </a:t>
            </a:r>
          </a:p>
        </p:txBody>
      </p:sp>
      <p:sp>
        <p:nvSpPr>
          <p:cNvPr id="495726" name="Text Box 110"/>
          <p:cNvSpPr txBox="1">
            <a:spLocks noChangeArrowheads="1"/>
          </p:cNvSpPr>
          <p:nvPr/>
        </p:nvSpPr>
        <p:spPr bwMode="auto">
          <a:xfrm>
            <a:off x="4191000" y="4070350"/>
            <a:ext cx="3962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We can map A onto A’’ by translating it 5 units left and 2 units down. </a:t>
            </a:r>
          </a:p>
        </p:txBody>
      </p:sp>
      <p:pic>
        <p:nvPicPr>
          <p:cNvPr id="79965" name="Picture 111" descr="level_foundation-hig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5709"/>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2" fill="hold" nodeType="afterEffect">
                                  <p:stCondLst>
                                    <p:cond delay="500"/>
                                  </p:stCondLst>
                                  <p:childTnLst>
                                    <p:set>
                                      <p:cBhvr>
                                        <p:cTn id="9" dur="1" fill="hold">
                                          <p:stCondLst>
                                            <p:cond delay="0"/>
                                          </p:stCondLst>
                                        </p:cTn>
                                        <p:tgtEl>
                                          <p:spTgt spid="495700"/>
                                        </p:tgtEl>
                                        <p:attrNameLst>
                                          <p:attrName>style.visibility</p:attrName>
                                        </p:attrNameLst>
                                      </p:cBhvr>
                                      <p:to>
                                        <p:strVal val="visible"/>
                                      </p:to>
                                    </p:set>
                                    <p:animEffect transition="in" filter="wipe(right)">
                                      <p:cBhvr>
                                        <p:cTn id="10" dur="500"/>
                                        <p:tgtEl>
                                          <p:spTgt spid="495700"/>
                                        </p:tgtEl>
                                      </p:cBhvr>
                                    </p:animEffect>
                                  </p:childTnLst>
                                </p:cTn>
                              </p:par>
                            </p:childTnLst>
                          </p:cTn>
                        </p:par>
                        <p:par>
                          <p:cTn id="11" fill="hold" nodeType="afterGroup">
                            <p:stCondLst>
                              <p:cond delay="1000"/>
                            </p:stCondLst>
                            <p:childTnLst>
                              <p:par>
                                <p:cTn id="12" presetID="22" presetClass="entr" presetSubtype="4" fill="hold" nodeType="afterEffect">
                                  <p:stCondLst>
                                    <p:cond delay="0"/>
                                  </p:stCondLst>
                                  <p:childTnLst>
                                    <p:set>
                                      <p:cBhvr>
                                        <p:cTn id="13" dur="1" fill="hold">
                                          <p:stCondLst>
                                            <p:cond delay="0"/>
                                          </p:stCondLst>
                                        </p:cTn>
                                        <p:tgtEl>
                                          <p:spTgt spid="495703"/>
                                        </p:tgtEl>
                                        <p:attrNameLst>
                                          <p:attrName>style.visibility</p:attrName>
                                        </p:attrNameLst>
                                      </p:cBhvr>
                                      <p:to>
                                        <p:strVal val="visible"/>
                                      </p:to>
                                    </p:set>
                                    <p:animEffect transition="in" filter="wipe(down)">
                                      <p:cBhvr>
                                        <p:cTn id="14" dur="500"/>
                                        <p:tgtEl>
                                          <p:spTgt spid="495703"/>
                                        </p:tgtEl>
                                      </p:cBhvr>
                                    </p:animEffec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0"/>
                                          </p:stCondLst>
                                        </p:cTn>
                                        <p:tgtEl>
                                          <p:spTgt spid="49571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9572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9571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495716"/>
                                        </p:tgtEl>
                                        <p:attrNameLst>
                                          <p:attrName>style.visibility</p:attrName>
                                        </p:attrNameLst>
                                      </p:cBhvr>
                                      <p:to>
                                        <p:strVal val="visible"/>
                                      </p:to>
                                    </p:set>
                                    <p:animEffect transition="in" filter="wipe(right)">
                                      <p:cBhvr>
                                        <p:cTn id="30" dur="500"/>
                                        <p:tgtEl>
                                          <p:spTgt spid="495716"/>
                                        </p:tgtEl>
                                      </p:cBhvr>
                                    </p:animEffect>
                                  </p:childTnLst>
                                </p:cTn>
                              </p:par>
                            </p:childTnLst>
                          </p:cTn>
                        </p:par>
                        <p:par>
                          <p:cTn id="31" fill="hold" nodeType="afterGroup">
                            <p:stCondLst>
                              <p:cond delay="500"/>
                            </p:stCondLst>
                            <p:childTnLst>
                              <p:par>
                                <p:cTn id="32" presetID="22" presetClass="entr" presetSubtype="1" fill="hold" nodeType="afterEffect">
                                  <p:stCondLst>
                                    <p:cond delay="0"/>
                                  </p:stCondLst>
                                  <p:childTnLst>
                                    <p:set>
                                      <p:cBhvr>
                                        <p:cTn id="33" dur="1" fill="hold">
                                          <p:stCondLst>
                                            <p:cond delay="0"/>
                                          </p:stCondLst>
                                        </p:cTn>
                                        <p:tgtEl>
                                          <p:spTgt spid="495719"/>
                                        </p:tgtEl>
                                        <p:attrNameLst>
                                          <p:attrName>style.visibility</p:attrName>
                                        </p:attrNameLst>
                                      </p:cBhvr>
                                      <p:to>
                                        <p:strVal val="visible"/>
                                      </p:to>
                                    </p:set>
                                    <p:animEffect transition="in" filter="wipe(up)">
                                      <p:cBhvr>
                                        <p:cTn id="34" dur="500"/>
                                        <p:tgtEl>
                                          <p:spTgt spid="495719"/>
                                        </p:tgtEl>
                                      </p:cBhvr>
                                    </p:animEffect>
                                  </p:childTnLst>
                                </p:cTn>
                              </p:par>
                            </p:childTnLst>
                          </p:cTn>
                        </p:par>
                        <p:par>
                          <p:cTn id="35" fill="hold" nodeType="afterGroup">
                            <p:stCondLst>
                              <p:cond delay="1000"/>
                            </p:stCondLst>
                            <p:childTnLst>
                              <p:par>
                                <p:cTn id="36" presetID="1" presetClass="entr" presetSubtype="0" fill="hold" nodeType="afterEffect">
                                  <p:stCondLst>
                                    <p:cond delay="0"/>
                                  </p:stCondLst>
                                  <p:childTnLst>
                                    <p:set>
                                      <p:cBhvr>
                                        <p:cTn id="37" dur="1" fill="hold">
                                          <p:stCondLst>
                                            <p:cond delay="0"/>
                                          </p:stCondLst>
                                        </p:cTn>
                                        <p:tgtEl>
                                          <p:spTgt spid="495706"/>
                                        </p:tgtEl>
                                        <p:attrNameLst>
                                          <p:attrName>style.visibility</p:attrName>
                                        </p:attrNameLst>
                                      </p:cBhvr>
                                      <p:to>
                                        <p:strVal val="visible"/>
                                      </p:to>
                                    </p:set>
                                  </p:childTnLst>
                                </p:cTn>
                              </p:par>
                            </p:childTnLst>
                          </p:cTn>
                        </p:par>
                        <p:par>
                          <p:cTn id="38" fill="hold" nodeType="afterGroup">
                            <p:stCondLst>
                              <p:cond delay="1000"/>
                            </p:stCondLst>
                            <p:childTnLst>
                              <p:par>
                                <p:cTn id="39" presetID="1" presetClass="entr" presetSubtype="0" fill="hold" nodeType="afterEffect">
                                  <p:stCondLst>
                                    <p:cond delay="500"/>
                                  </p:stCondLst>
                                  <p:childTnLst>
                                    <p:set>
                                      <p:cBhvr>
                                        <p:cTn id="40" dur="1" fill="hold">
                                          <p:stCondLst>
                                            <p:cond delay="0"/>
                                          </p:stCondLst>
                                        </p:cTn>
                                        <p:tgtEl>
                                          <p:spTgt spid="49569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572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572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95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94" grpId="0" animBg="1"/>
      <p:bldP spid="495712" grpId="0"/>
      <p:bldP spid="495725" grpId="0" animBg="1"/>
      <p:bldP spid="495726"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5" name="Picture 3"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Combining transformations</a:t>
            </a:r>
          </a:p>
        </p:txBody>
      </p:sp>
      <p:grpSp>
        <p:nvGrpSpPr>
          <p:cNvPr id="13317" name="Group 544"/>
          <p:cNvGrpSpPr>
            <a:grpSpLocks/>
          </p:cNvGrpSpPr>
          <p:nvPr/>
        </p:nvGrpSpPr>
        <p:grpSpPr bwMode="auto">
          <a:xfrm>
            <a:off x="7304088" y="115888"/>
            <a:ext cx="576262" cy="576262"/>
            <a:chOff x="4601" y="73"/>
            <a:chExt cx="363" cy="363"/>
          </a:xfrm>
        </p:grpSpPr>
        <p:pic>
          <p:nvPicPr>
            <p:cNvPr id="13319" name="Picture 545" descr="flash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Oval 546"/>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3321" name="Oval 547"/>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13318" name="Picture 549" descr="level_foundation-hig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3314" r:id="rId2" imgW="9142857" imgH="5187731"/>
        </mc:Choice>
        <mc:Fallback>
          <p:control r:id="rId2" imgW="9142857" imgH="5187731">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6463"/>
                  <a:ext cx="9142413" cy="51879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Finding the order of rotational symmetry</a:t>
            </a:r>
            <a:endParaRPr lang="en-GB" smtClean="0"/>
          </a:p>
        </p:txBody>
      </p:sp>
      <p:grpSp>
        <p:nvGrpSpPr>
          <p:cNvPr id="2054" name="Group 5"/>
          <p:cNvGrpSpPr>
            <a:grpSpLocks/>
          </p:cNvGrpSpPr>
          <p:nvPr/>
        </p:nvGrpSpPr>
        <p:grpSpPr bwMode="auto">
          <a:xfrm>
            <a:off x="7304088" y="115888"/>
            <a:ext cx="576262" cy="576262"/>
            <a:chOff x="4601" y="73"/>
            <a:chExt cx="363" cy="363"/>
          </a:xfrm>
        </p:grpSpPr>
        <p:pic>
          <p:nvPicPr>
            <p:cNvPr id="2056" name="Picture 6"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Oval 7"/>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058" name="Oval 8"/>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2055" name="Picture 11" descr="level_foundation-hig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050" r:id="rId2" imgW="9142857" imgH="5187731"/>
        </mc:Choice>
        <mc:Fallback>
          <p:control r:id="rId2" imgW="9142857" imgH="5187731">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0" y="906463"/>
                  <a:ext cx="9142413" cy="51879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right_button">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Grp="1" noChangeArrowheads="1"/>
          </p:cNvSpPr>
          <p:nvPr>
            <p:ph type="title" idx="4294967295"/>
          </p:nvPr>
        </p:nvSpPr>
        <p:spPr>
          <a:xfrm>
            <a:off x="152400" y="152400"/>
            <a:ext cx="7772400" cy="609600"/>
          </a:xfrm>
          <a:noFill/>
        </p:spPr>
        <p:txBody>
          <a:bodyPr/>
          <a:lstStyle/>
          <a:p>
            <a:pPr eaLnBrk="1" hangingPunct="1"/>
            <a:r>
              <a:rPr lang="en-GB" smtClean="0">
                <a:solidFill>
                  <a:srgbClr val="5B0091"/>
                </a:solidFill>
              </a:rPr>
              <a:t>Rotational symmetry</a:t>
            </a:r>
            <a:endParaRPr lang="en-GB" smtClean="0"/>
          </a:p>
        </p:txBody>
      </p:sp>
      <p:sp>
        <p:nvSpPr>
          <p:cNvPr id="31749" name="Text Box 5"/>
          <p:cNvSpPr txBox="1">
            <a:spLocks noChangeArrowheads="1"/>
          </p:cNvSpPr>
          <p:nvPr/>
        </p:nvSpPr>
        <p:spPr bwMode="auto">
          <a:xfrm>
            <a:off x="323850" y="12684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endParaRPr lang="fr-FR"/>
          </a:p>
        </p:txBody>
      </p:sp>
      <p:sp>
        <p:nvSpPr>
          <p:cNvPr id="31750" name="Text Box 6"/>
          <p:cNvSpPr txBox="1">
            <a:spLocks noChangeArrowheads="1"/>
          </p:cNvSpPr>
          <p:nvPr/>
        </p:nvSpPr>
        <p:spPr bwMode="auto">
          <a:xfrm>
            <a:off x="376238" y="10715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endParaRPr lang="fr-FR"/>
          </a:p>
        </p:txBody>
      </p:sp>
      <p:sp>
        <p:nvSpPr>
          <p:cNvPr id="634887" name="Text Box 7"/>
          <p:cNvSpPr txBox="1">
            <a:spLocks noChangeArrowheads="1"/>
          </p:cNvSpPr>
          <p:nvPr/>
        </p:nvSpPr>
        <p:spPr bwMode="auto">
          <a:xfrm>
            <a:off x="566738" y="4689475"/>
            <a:ext cx="21796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Rotational symmetry order 4</a:t>
            </a:r>
            <a:endParaRPr lang="en-GB"/>
          </a:p>
        </p:txBody>
      </p:sp>
      <p:sp>
        <p:nvSpPr>
          <p:cNvPr id="634888" name="Text Box 8"/>
          <p:cNvSpPr txBox="1">
            <a:spLocks noChangeArrowheads="1"/>
          </p:cNvSpPr>
          <p:nvPr/>
        </p:nvSpPr>
        <p:spPr bwMode="auto">
          <a:xfrm>
            <a:off x="3481388" y="4689475"/>
            <a:ext cx="21796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Rotational symmetry order 3</a:t>
            </a:r>
            <a:endParaRPr lang="en-GB"/>
          </a:p>
        </p:txBody>
      </p:sp>
      <p:sp>
        <p:nvSpPr>
          <p:cNvPr id="634889" name="Text Box 9"/>
          <p:cNvSpPr txBox="1">
            <a:spLocks noChangeArrowheads="1"/>
          </p:cNvSpPr>
          <p:nvPr/>
        </p:nvSpPr>
        <p:spPr bwMode="auto">
          <a:xfrm>
            <a:off x="6022975" y="4689475"/>
            <a:ext cx="21796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Rotational symmetry order 5</a:t>
            </a:r>
            <a:endParaRPr lang="en-GB"/>
          </a:p>
        </p:txBody>
      </p:sp>
      <p:graphicFrame>
        <p:nvGraphicFramePr>
          <p:cNvPr id="634890" name="Object 10"/>
          <p:cNvGraphicFramePr>
            <a:graphicFrameLocks noChangeAspect="1"/>
          </p:cNvGraphicFramePr>
          <p:nvPr/>
        </p:nvGraphicFramePr>
        <p:xfrm>
          <a:off x="633413" y="2492375"/>
          <a:ext cx="2371725" cy="2160588"/>
        </p:xfrm>
        <a:graphic>
          <a:graphicData uri="http://schemas.openxmlformats.org/presentationml/2006/ole">
            <mc:AlternateContent xmlns:mc="http://schemas.openxmlformats.org/markup-compatibility/2006">
              <mc:Choice xmlns:v="urn:schemas-microsoft-com:vml" Requires="v">
                <p:oleObj spid="_x0000_s31759" name="Image" r:id="rId6" imgW="3276190" imgH="2984127" progId="Photoshop.Image.7">
                  <p:embed/>
                </p:oleObj>
              </mc:Choice>
              <mc:Fallback>
                <p:oleObj name="Image" r:id="rId6" imgW="3276190" imgH="2984127" progId="Photoshop.Image.7">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413" y="2492375"/>
                        <a:ext cx="2371725"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891" name="Object 11"/>
          <p:cNvGraphicFramePr>
            <a:graphicFrameLocks noChangeAspect="1"/>
          </p:cNvGraphicFramePr>
          <p:nvPr/>
        </p:nvGraphicFramePr>
        <p:xfrm>
          <a:off x="3465513" y="2420938"/>
          <a:ext cx="2178050" cy="2160587"/>
        </p:xfrm>
        <a:graphic>
          <a:graphicData uri="http://schemas.openxmlformats.org/presentationml/2006/ole">
            <mc:AlternateContent xmlns:mc="http://schemas.openxmlformats.org/markup-compatibility/2006">
              <mc:Choice xmlns:v="urn:schemas-microsoft-com:vml" Requires="v">
                <p:oleObj spid="_x0000_s31760" name="Image" r:id="rId8" imgW="3136508" imgH="3111111" progId="Photoshop.Image.7">
                  <p:embed/>
                </p:oleObj>
              </mc:Choice>
              <mc:Fallback>
                <p:oleObj name="Image" r:id="rId8" imgW="3136508" imgH="3111111" progId="Photoshop.Image.7">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5513" y="2420938"/>
                        <a:ext cx="217805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892" name="Object 12"/>
          <p:cNvGraphicFramePr>
            <a:graphicFrameLocks noChangeAspect="1"/>
          </p:cNvGraphicFramePr>
          <p:nvPr/>
        </p:nvGraphicFramePr>
        <p:xfrm>
          <a:off x="6105525" y="2276475"/>
          <a:ext cx="2403475" cy="2338388"/>
        </p:xfrm>
        <a:graphic>
          <a:graphicData uri="http://schemas.openxmlformats.org/presentationml/2006/ole">
            <mc:AlternateContent xmlns:mc="http://schemas.openxmlformats.org/markup-compatibility/2006">
              <mc:Choice xmlns:v="urn:schemas-microsoft-com:vml" Requires="v">
                <p:oleObj spid="_x0000_s31761" name="Image" r:id="rId10" imgW="3263492" imgH="3174603" progId="Photoshop.Image.7">
                  <p:embed/>
                </p:oleObj>
              </mc:Choice>
              <mc:Fallback>
                <p:oleObj name="Image" r:id="rId10" imgW="3263492" imgH="3174603" progId="Photoshop.Image.7">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5525" y="2276475"/>
                        <a:ext cx="2403475"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7" name="Text Box 13"/>
          <p:cNvSpPr txBox="1">
            <a:spLocks noChangeArrowheads="1"/>
          </p:cNvSpPr>
          <p:nvPr/>
        </p:nvSpPr>
        <p:spPr bwMode="auto">
          <a:xfrm>
            <a:off x="1501775" y="1143000"/>
            <a:ext cx="6140450" cy="8509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pitchFamily="34" charset="0"/>
                <a:cs typeface="Arial" pitchFamily="34" charset="0"/>
              </a:defRPr>
            </a:lvl1pPr>
            <a:lvl2pPr marL="742950" indent="-285750" eaLnBrk="0" hangingPunct="0">
              <a:defRPr sz="2400">
                <a:solidFill>
                  <a:srgbClr val="010066"/>
                </a:solidFill>
                <a:latin typeface="Arial" pitchFamily="34" charset="0"/>
                <a:cs typeface="Arial" pitchFamily="34" charset="0"/>
              </a:defRPr>
            </a:lvl2pPr>
            <a:lvl3pPr marL="1143000" indent="-228600" eaLnBrk="0" hangingPunct="0">
              <a:defRPr sz="2400">
                <a:solidFill>
                  <a:srgbClr val="010066"/>
                </a:solidFill>
                <a:latin typeface="Arial" pitchFamily="34" charset="0"/>
                <a:cs typeface="Arial" pitchFamily="34" charset="0"/>
              </a:defRPr>
            </a:lvl3pPr>
            <a:lvl4pPr marL="1600200" indent="-228600" eaLnBrk="0" hangingPunct="0">
              <a:defRPr sz="2400">
                <a:solidFill>
                  <a:srgbClr val="010066"/>
                </a:solidFill>
                <a:latin typeface="Arial" pitchFamily="34" charset="0"/>
                <a:cs typeface="Arial" pitchFamily="34" charset="0"/>
              </a:defRPr>
            </a:lvl4pPr>
            <a:lvl5pPr marL="2057400" indent="-228600" eaLnBrk="0" hangingPunct="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US"/>
              <a:t>What is the order of rotational symmetry for the following designs?</a:t>
            </a:r>
            <a:endParaRPr lang="en-GB"/>
          </a:p>
        </p:txBody>
      </p:sp>
      <p:pic>
        <p:nvPicPr>
          <p:cNvPr id="31758" name="Picture 14" descr="level_foundation-high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34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8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348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8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348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4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7" grpId="0" autoUpdateAnimBg="0"/>
      <p:bldP spid="634888" grpId="0" autoUpdateAnimBg="0"/>
      <p:bldP spid="63488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4"/>
          <p:cNvSpPr>
            <a:spLocks noGrp="1" noChangeArrowheads="1"/>
          </p:cNvSpPr>
          <p:nvPr>
            <p:ph type="title" idx="4294967295"/>
          </p:nvPr>
        </p:nvSpPr>
        <p:spPr>
          <a:xfrm>
            <a:off x="152400" y="152400"/>
            <a:ext cx="7772400" cy="609600"/>
          </a:xfrm>
          <a:noFill/>
        </p:spPr>
        <p:txBody>
          <a:bodyPr/>
          <a:lstStyle/>
          <a:p>
            <a:pPr eaLnBrk="1" hangingPunct="1"/>
            <a:r>
              <a:rPr lang="en-US" smtClean="0">
                <a:solidFill>
                  <a:srgbClr val="5B0091"/>
                </a:solidFill>
              </a:rPr>
              <a:t>Reflection and rotational</a:t>
            </a:r>
            <a:r>
              <a:rPr lang="en-GB" smtClean="0">
                <a:solidFill>
                  <a:srgbClr val="5B0091"/>
                </a:solidFill>
              </a:rPr>
              <a:t> symmetry</a:t>
            </a:r>
            <a:endParaRPr lang="en-GB" smtClean="0"/>
          </a:p>
        </p:txBody>
      </p:sp>
      <p:grpSp>
        <p:nvGrpSpPr>
          <p:cNvPr id="3078" name="Group 34"/>
          <p:cNvGrpSpPr>
            <a:grpSpLocks/>
          </p:cNvGrpSpPr>
          <p:nvPr/>
        </p:nvGrpSpPr>
        <p:grpSpPr bwMode="auto">
          <a:xfrm>
            <a:off x="7304088" y="115888"/>
            <a:ext cx="576262" cy="576262"/>
            <a:chOff x="4601" y="73"/>
            <a:chExt cx="363" cy="363"/>
          </a:xfrm>
        </p:grpSpPr>
        <p:pic>
          <p:nvPicPr>
            <p:cNvPr id="3080" name="Picture 35"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Oval 36"/>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82" name="Oval 37"/>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pic>
        <p:nvPicPr>
          <p:cNvPr id="3079" name="Picture 40" descr="level_foundation-hig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 y="42863"/>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3074" r:id="rId2" imgW="9142857" imgH="5187731"/>
        </mc:Choice>
        <mc:Fallback>
          <p:control r:id="rId2" imgW="9142857" imgH="5187731">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0" y="906463"/>
                  <a:ext cx="9142413" cy="518795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theme/theme1.xml><?xml version="1.0" encoding="utf-8"?>
<a:theme xmlns:a="http://schemas.openxmlformats.org/drawingml/2006/main" name="Boardworks template">
  <a:themeElements>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fontScheme name="Boardworks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lnDef>
  </a:objectDefaults>
  <a:extraClrSchemeLst>
    <a:extraClrScheme>
      <a:clrScheme name="Boardwork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oardwork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oardwork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ardwork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oardwork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oardwork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oardwork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oardwork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oardwork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oardwork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ardwork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oardwork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Data\Microsoft\Templates\Boardworks template.pot</Template>
  <TotalTime>6261</TotalTime>
  <Words>6068</Words>
  <Application>Microsoft Office PowerPoint</Application>
  <PresentationFormat>On-screen Show (4:3)</PresentationFormat>
  <Paragraphs>721</Paragraphs>
  <Slides>66</Slides>
  <Notes>66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71" baseType="lpstr">
      <vt:lpstr>Arial</vt:lpstr>
      <vt:lpstr>Times New Roman</vt:lpstr>
      <vt:lpstr>Boardworks template</vt:lpstr>
      <vt:lpstr>Flash Document</vt:lpstr>
      <vt:lpstr>Adobe Photoshop Image</vt:lpstr>
      <vt:lpstr>KS4 Mathematics</vt:lpstr>
      <vt:lpstr>Contents</vt:lpstr>
      <vt:lpstr>Reflection symmetry</vt:lpstr>
      <vt:lpstr>Reflection symmetry</vt:lpstr>
      <vt:lpstr>Make this shape symmetrical</vt:lpstr>
      <vt:lpstr>Rotational symmetry</vt:lpstr>
      <vt:lpstr>Finding the order of rotational symmetry</vt:lpstr>
      <vt:lpstr>Rotational symmetry</vt:lpstr>
      <vt:lpstr>Reflection and rotational symmetry</vt:lpstr>
      <vt:lpstr>Reflection symmetry in 3-D shapes</vt:lpstr>
      <vt:lpstr>Reflection symmetry in 3-D shapes</vt:lpstr>
      <vt:lpstr>Reflection symmetry in 3-D shapes</vt:lpstr>
      <vt:lpstr>Reflection symmetry in 3-D shapes</vt:lpstr>
      <vt:lpstr>Reflection symmetry in 3-D shapes</vt:lpstr>
      <vt:lpstr>Rotational symmetry in 3-D shapes</vt:lpstr>
      <vt:lpstr>Rotational symmetry in 3-D shapes</vt:lpstr>
      <vt:lpstr>Rotational symmetry in 3-D shapes</vt:lpstr>
      <vt:lpstr>Symmetry in 3-D shapes</vt:lpstr>
      <vt:lpstr>Contents</vt:lpstr>
      <vt:lpstr>Reflection</vt:lpstr>
      <vt:lpstr>Reflecting shapes</vt:lpstr>
      <vt:lpstr>Reflecting shapes</vt:lpstr>
      <vt:lpstr>Reflecting shapes</vt:lpstr>
      <vt:lpstr>Reflect this shape</vt:lpstr>
      <vt:lpstr>Reflection on a coordinate grid</vt:lpstr>
      <vt:lpstr>Finding a line of reflection</vt:lpstr>
      <vt:lpstr>Contents</vt:lpstr>
      <vt:lpstr>Describing a rotation</vt:lpstr>
      <vt:lpstr>Rotating shapes</vt:lpstr>
      <vt:lpstr>Rotating shapes</vt:lpstr>
      <vt:lpstr>Determining the direction of a rotation</vt:lpstr>
      <vt:lpstr>Inverse rotations</vt:lpstr>
      <vt:lpstr>Inverse rotations</vt:lpstr>
      <vt:lpstr>Rotations on a coordinate grid</vt:lpstr>
      <vt:lpstr>Finding the centre of rotation</vt:lpstr>
      <vt:lpstr>Finding the angle of rotation</vt:lpstr>
      <vt:lpstr>Contents</vt:lpstr>
      <vt:lpstr>Translation</vt:lpstr>
      <vt:lpstr>Describing translations</vt:lpstr>
      <vt:lpstr>Describing translations</vt:lpstr>
      <vt:lpstr>Inverse translations</vt:lpstr>
      <vt:lpstr>Translations on a coordinate grid</vt:lpstr>
      <vt:lpstr>Contents</vt:lpstr>
      <vt:lpstr>Enlargement</vt:lpstr>
      <vt:lpstr>Enlargement</vt:lpstr>
      <vt:lpstr>Congruence and similarity</vt:lpstr>
      <vt:lpstr>Find the scale factor</vt:lpstr>
      <vt:lpstr>Find the scale factor</vt:lpstr>
      <vt:lpstr>Find the scale factor</vt:lpstr>
      <vt:lpstr>Find the scale factor</vt:lpstr>
      <vt:lpstr>Scale factors between 0 and 1</vt:lpstr>
      <vt:lpstr>The centre of enlargement</vt:lpstr>
      <vt:lpstr>The centre of enlargement</vt:lpstr>
      <vt:lpstr>Negative scale factors</vt:lpstr>
      <vt:lpstr>Inverse enlargements</vt:lpstr>
      <vt:lpstr>Enlargement on a coordinate grid</vt:lpstr>
      <vt:lpstr>Finding the centre of enlargement</vt:lpstr>
      <vt:lpstr>Finding the centre of enlargement</vt:lpstr>
      <vt:lpstr>Describing enlargements</vt:lpstr>
      <vt:lpstr>Contents</vt:lpstr>
      <vt:lpstr>Combining transformations</vt:lpstr>
      <vt:lpstr>Parallel mirror lines</vt:lpstr>
      <vt:lpstr>Perpendicular mirror lines</vt:lpstr>
      <vt:lpstr>Combining rotations</vt:lpstr>
      <vt:lpstr>Combining translations</vt:lpstr>
      <vt:lpstr>Combining transformations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S6 Transformations</dc:title>
  <dc:creator>©Boardworks Ltd 2005</dc:creator>
  <cp:lastModifiedBy>Teacher E-Solutions</cp:lastModifiedBy>
  <cp:revision>120</cp:revision>
  <dcterms:created xsi:type="dcterms:W3CDTF">2003-07-21T09:50:03Z</dcterms:created>
  <dcterms:modified xsi:type="dcterms:W3CDTF">2019-01-18T17:02:43Z</dcterms:modified>
</cp:coreProperties>
</file>