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ctiveX/activeX1.xml" ContentType="application/vnd.ms-office.activeX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ctiveX/activeX2.xml" ContentType="application/vnd.ms-office.activeX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activeX/activeX3.xml" ContentType="application/vnd.ms-office.activeX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activeX/activeX4.xml" ContentType="application/vnd.ms-office.activeX+xml"/>
  <Override PartName="/ppt/notesSlides/notesSlide17.xml" ContentType="application/vnd.openxmlformats-officedocument.presentationml.notesSlide+xml"/>
  <Override PartName="/ppt/activeX/activeX5.xml" ContentType="application/vnd.ms-office.activeX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activeX/activeX6.xml" ContentType="application/vnd.ms-office.activeX+xml"/>
  <Override PartName="/ppt/notesSlides/notesSlide20.xml" ContentType="application/vnd.openxmlformats-officedocument.presentationml.notesSlide+xml"/>
  <Override PartName="/ppt/activeX/activeX7.xml" ContentType="application/vnd.ms-office.activeX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activeX/activeX8.xml" ContentType="application/vnd.ms-office.activeX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activeX/activeX9.xml" ContentType="application/vnd.ms-office.activeX+xml"/>
  <Override PartName="/ppt/activeX/activeX10.xml" ContentType="application/vnd.ms-office.activeX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651" r:id="rId3"/>
    <p:sldMasterId id="2147483652" r:id="rId4"/>
    <p:sldMasterId id="2147483653" r:id="rId5"/>
    <p:sldMasterId id="2147483654" r:id="rId6"/>
  </p:sldMasterIdLst>
  <p:notesMasterIdLst>
    <p:notesMasterId r:id="rId40"/>
  </p:notesMasterIdLst>
  <p:handoutMasterIdLst>
    <p:handoutMasterId r:id="rId41"/>
  </p:handoutMasterIdLst>
  <p:sldIdLst>
    <p:sldId id="695" r:id="rId7"/>
    <p:sldId id="637" r:id="rId8"/>
    <p:sldId id="639" r:id="rId9"/>
    <p:sldId id="642" r:id="rId10"/>
    <p:sldId id="644" r:id="rId11"/>
    <p:sldId id="582" r:id="rId12"/>
    <p:sldId id="652" r:id="rId13"/>
    <p:sldId id="643" r:id="rId14"/>
    <p:sldId id="589" r:id="rId15"/>
    <p:sldId id="693" r:id="rId16"/>
    <p:sldId id="684" r:id="rId17"/>
    <p:sldId id="683" r:id="rId18"/>
    <p:sldId id="687" r:id="rId19"/>
    <p:sldId id="647" r:id="rId20"/>
    <p:sldId id="602" r:id="rId21"/>
    <p:sldId id="690" r:id="rId22"/>
    <p:sldId id="662" r:id="rId23"/>
    <p:sldId id="671" r:id="rId24"/>
    <p:sldId id="688" r:id="rId25"/>
    <p:sldId id="650" r:id="rId26"/>
    <p:sldId id="672" r:id="rId27"/>
    <p:sldId id="682" r:id="rId28"/>
    <p:sldId id="651" r:id="rId29"/>
    <p:sldId id="607" r:id="rId30"/>
    <p:sldId id="608" r:id="rId31"/>
    <p:sldId id="609" r:id="rId32"/>
    <p:sldId id="611" r:id="rId33"/>
    <p:sldId id="666" r:id="rId34"/>
    <p:sldId id="668" r:id="rId35"/>
    <p:sldId id="681" r:id="rId36"/>
    <p:sldId id="667" r:id="rId37"/>
    <p:sldId id="635" r:id="rId38"/>
    <p:sldId id="673" r:id="rId39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50000"/>
      </a:spcBef>
      <a:spcAft>
        <a:spcPct val="0"/>
      </a:spcAft>
      <a:defRPr sz="2400" b="1" kern="1200">
        <a:solidFill>
          <a:srgbClr val="010066"/>
        </a:solidFill>
        <a:latin typeface="Arial" pitchFamily="34" charset="0"/>
        <a:ea typeface="+mn-ea"/>
        <a:cs typeface="+mn-cs"/>
      </a:defRPr>
    </a:lvl1pPr>
    <a:lvl2pPr marL="457200" algn="ctr" rtl="0" fontAlgn="base">
      <a:spcBef>
        <a:spcPct val="50000"/>
      </a:spcBef>
      <a:spcAft>
        <a:spcPct val="0"/>
      </a:spcAft>
      <a:defRPr sz="2400" b="1" kern="1200">
        <a:solidFill>
          <a:srgbClr val="010066"/>
        </a:solidFill>
        <a:latin typeface="Arial" pitchFamily="34" charset="0"/>
        <a:ea typeface="+mn-ea"/>
        <a:cs typeface="+mn-cs"/>
      </a:defRPr>
    </a:lvl2pPr>
    <a:lvl3pPr marL="914400" algn="ctr" rtl="0" fontAlgn="base">
      <a:spcBef>
        <a:spcPct val="50000"/>
      </a:spcBef>
      <a:spcAft>
        <a:spcPct val="0"/>
      </a:spcAft>
      <a:defRPr sz="2400" b="1" kern="1200">
        <a:solidFill>
          <a:srgbClr val="010066"/>
        </a:solidFill>
        <a:latin typeface="Arial" pitchFamily="34" charset="0"/>
        <a:ea typeface="+mn-ea"/>
        <a:cs typeface="+mn-cs"/>
      </a:defRPr>
    </a:lvl3pPr>
    <a:lvl4pPr marL="1371600" algn="ctr" rtl="0" fontAlgn="base">
      <a:spcBef>
        <a:spcPct val="50000"/>
      </a:spcBef>
      <a:spcAft>
        <a:spcPct val="0"/>
      </a:spcAft>
      <a:defRPr sz="2400" b="1" kern="1200">
        <a:solidFill>
          <a:srgbClr val="010066"/>
        </a:solidFill>
        <a:latin typeface="Arial" pitchFamily="34" charset="0"/>
        <a:ea typeface="+mn-ea"/>
        <a:cs typeface="+mn-cs"/>
      </a:defRPr>
    </a:lvl4pPr>
    <a:lvl5pPr marL="1828800" algn="ctr" rtl="0" fontAlgn="base">
      <a:spcBef>
        <a:spcPct val="50000"/>
      </a:spcBef>
      <a:spcAft>
        <a:spcPct val="0"/>
      </a:spcAft>
      <a:defRPr sz="2400" b="1" kern="1200">
        <a:solidFill>
          <a:srgbClr val="010066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rgbClr val="010066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rgbClr val="010066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rgbClr val="010066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rgbClr val="010066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66"/>
    <a:srgbClr val="FFCC99"/>
    <a:srgbClr val="FFCC00"/>
    <a:srgbClr val="010066"/>
    <a:srgbClr val="000066"/>
    <a:srgbClr val="FF0000"/>
    <a:srgbClr val="FF6600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86752" autoAdjust="0"/>
  </p:normalViewPr>
  <p:slideViewPr>
    <p:cSldViewPr snapToGrid="0">
      <p:cViewPr>
        <p:scale>
          <a:sx n="59" d="100"/>
          <a:sy n="59" d="100"/>
        </p:scale>
        <p:origin x="-125" y="-58"/>
      </p:cViewPr>
      <p:guideLst>
        <p:guide orient="horz" pos="560"/>
        <p:guide orient="horz" pos="3904"/>
        <p:guide pos="440"/>
        <p:guide pos="53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75" d="100"/>
          <a:sy n="75" d="100"/>
        </p:scale>
        <p:origin x="-2088" y="-156"/>
      </p:cViewPr>
      <p:guideLst>
        <p:guide orient="horz" pos="2789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10.xml.rels><?xml version="1.0" encoding="UTF-8" standalone="yes"?>
<Relationships xmlns="http://schemas.openxmlformats.org/package/2006/relationships"><Relationship Id="rId1" Type="http://schemas.microsoft.com/office/2006/relationships/activeXControlBinary" Target="activeX10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10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9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png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image" Target="../media/image5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FD3FF57F-6782-404D-AEA1-454DBD83FA1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95238" name="Rectangle 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574800" y="88900"/>
            <a:ext cx="383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Boardworks GCSE Additional Science: Chemistry </a:t>
            </a:r>
          </a:p>
          <a:p>
            <a:pPr>
              <a:defRPr/>
            </a:pPr>
            <a:r>
              <a:rPr lang="en-GB"/>
              <a:t>Electrochemistry</a:t>
            </a:r>
          </a:p>
        </p:txBody>
      </p:sp>
      <p:sp>
        <p:nvSpPr>
          <p:cNvPr id="95239" name="Rectangle 7"/>
          <p:cNvSpPr>
            <a:spLocks noChangeArrowheads="1"/>
          </p:cNvSpPr>
          <p:nvPr/>
        </p:nvSpPr>
        <p:spPr bwMode="auto">
          <a:xfrm>
            <a:off x="192405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1200">
                <a:solidFill>
                  <a:schemeClr val="tx1"/>
                </a:solidFill>
                <a:latin typeface="Arial" charset="0"/>
              </a:rPr>
              <a:t>Spring 2007</a:t>
            </a:r>
          </a:p>
        </p:txBody>
      </p:sp>
    </p:spTree>
    <p:extLst>
      <p:ext uri="{BB962C8B-B14F-4D97-AF65-F5344CB8AC3E}">
        <p14:creationId xmlns:p14="http://schemas.microsoft.com/office/powerpoint/2010/main" val="24533480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2227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A8D7385A-71D7-4BB9-8064-5D9D8A0C24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7594" name="Rectangle 10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574800" y="88900"/>
            <a:ext cx="383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GB"/>
              <a:t>Boardworks GCSE Additional Science: Chemistry </a:t>
            </a:r>
          </a:p>
          <a:p>
            <a:pPr>
              <a:defRPr/>
            </a:pPr>
            <a:r>
              <a:rPr lang="en-GB"/>
              <a:t>Electrochemistry</a:t>
            </a:r>
          </a:p>
        </p:txBody>
      </p:sp>
      <p:sp>
        <p:nvSpPr>
          <p:cNvPr id="67595" name="Rectangle 11"/>
          <p:cNvSpPr>
            <a:spLocks noChangeArrowheads="1"/>
          </p:cNvSpPr>
          <p:nvPr/>
        </p:nvSpPr>
        <p:spPr bwMode="auto">
          <a:xfrm>
            <a:off x="192405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eaLnBrk="0" hangingPunct="0">
              <a:spcBef>
                <a:spcPct val="0"/>
              </a:spcBef>
              <a:defRPr/>
            </a:pPr>
            <a:r>
              <a:rPr lang="en-GB" sz="1200">
                <a:solidFill>
                  <a:schemeClr val="tx1"/>
                </a:solidFill>
                <a:latin typeface="Arial" charset="0"/>
              </a:rPr>
              <a:t>Spring 2007</a:t>
            </a:r>
          </a:p>
        </p:txBody>
      </p:sp>
    </p:spTree>
    <p:extLst>
      <p:ext uri="{BB962C8B-B14F-4D97-AF65-F5344CB8AC3E}">
        <p14:creationId xmlns:p14="http://schemas.microsoft.com/office/powerpoint/2010/main" val="91314128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D98B227B-BD78-4878-B426-5B591BF30D3C}" type="slidenum">
              <a:rPr lang="en-GB" sz="1200" smtClean="0">
                <a:solidFill>
                  <a:schemeClr val="tx1"/>
                </a:solidFill>
              </a:rPr>
              <a:pPr eaLnBrk="1" hangingPunct="1"/>
              <a:t>2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3251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Electrochemistry</a:t>
            </a:r>
          </a:p>
        </p:txBody>
      </p:sp>
      <p:sp>
        <p:nvSpPr>
          <p:cNvPr id="5325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CE0B8DEB-36B4-4E85-968D-E6AAD3136108}" type="slidenum">
              <a:rPr lang="en-GB" sz="1200" smtClean="0">
                <a:solidFill>
                  <a:schemeClr val="tx1"/>
                </a:solidFill>
              </a:rPr>
              <a:pPr eaLnBrk="1" hangingPunct="1"/>
              <a:t>11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2467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Electrochemistry</a:t>
            </a:r>
          </a:p>
        </p:txBody>
      </p:sp>
      <p:sp>
        <p:nvSpPr>
          <p:cNvPr id="6246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B9DC737B-F7FA-469F-8EA4-D27DBE602139}" type="slidenum">
              <a:rPr lang="en-GB" sz="1200" smtClean="0">
                <a:solidFill>
                  <a:schemeClr val="tx1"/>
                </a:solidFill>
              </a:rPr>
              <a:pPr eaLnBrk="1" hangingPunct="1"/>
              <a:t>12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3491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Electrochemistry</a:t>
            </a:r>
          </a:p>
        </p:txBody>
      </p:sp>
      <p:sp>
        <p:nvSpPr>
          <p:cNvPr id="6349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A3FE467A-FAD8-4E01-B383-F56FAB41177E}" type="slidenum">
              <a:rPr lang="en-GB" sz="1200" smtClean="0">
                <a:solidFill>
                  <a:schemeClr val="tx1"/>
                </a:solidFill>
              </a:rPr>
              <a:pPr eaLnBrk="1" hangingPunct="1"/>
              <a:t>13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4515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Electrochemistry</a:t>
            </a:r>
          </a:p>
        </p:txBody>
      </p:sp>
      <p:sp>
        <p:nvSpPr>
          <p:cNvPr id="6451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9485AEE6-05C0-4423-8EF5-262A88158698}" type="slidenum">
              <a:rPr lang="en-GB" sz="1200" smtClean="0">
                <a:solidFill>
                  <a:schemeClr val="tx1"/>
                </a:solidFill>
              </a:rPr>
              <a:pPr eaLnBrk="1" hangingPunct="1"/>
              <a:t>14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5539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Electrochemistry</a:t>
            </a:r>
          </a:p>
        </p:txBody>
      </p:sp>
      <p:sp>
        <p:nvSpPr>
          <p:cNvPr id="6554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FEDE9A91-8413-42CE-9334-1EDB712969F9}" type="slidenum">
              <a:rPr lang="en-GB" sz="1200" smtClean="0">
                <a:solidFill>
                  <a:schemeClr val="tx1"/>
                </a:solidFill>
              </a:rPr>
              <a:pPr eaLnBrk="1" hangingPunct="1"/>
              <a:t>15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6563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Electrochemistry</a:t>
            </a:r>
          </a:p>
        </p:txBody>
      </p:sp>
      <p:sp>
        <p:nvSpPr>
          <p:cNvPr id="6656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>
                <a:latin typeface="Arial" pitchFamily="34" charset="0"/>
              </a:rPr>
              <a:t>Photo credit (top right):</a:t>
            </a:r>
            <a:r>
              <a:rPr lang="en-GB" smtClean="0">
                <a:latin typeface="Arial" pitchFamily="34" charset="0"/>
              </a:rPr>
              <a:t> </a:t>
            </a:r>
            <a:r>
              <a:rPr lang="en-US" smtClean="0">
                <a:latin typeface="Arial" pitchFamily="34" charset="0"/>
              </a:rPr>
              <a:t>© 2007 Jupiterimages Corporation</a:t>
            </a:r>
          </a:p>
          <a:p>
            <a:pPr eaLnBrk="1" hangingPunct="1"/>
            <a:r>
              <a:rPr lang="en-US" smtClean="0">
                <a:latin typeface="Arial" pitchFamily="34" charset="0"/>
              </a:rPr>
              <a:t>Aluminum drinks cans</a:t>
            </a:r>
          </a:p>
          <a:p>
            <a:pPr eaLnBrk="1" hangingPunct="1"/>
            <a:endParaRPr lang="en-GB" smtClean="0">
              <a:latin typeface="Arial" pitchFamily="34" charset="0"/>
            </a:endParaRPr>
          </a:p>
          <a:p>
            <a:pPr eaLnBrk="1" hangingPunct="1"/>
            <a:r>
              <a:rPr lang="en-GB" b="1" smtClean="0">
                <a:latin typeface="Arial" pitchFamily="34" charset="0"/>
              </a:rPr>
              <a:t>Photo credit (bottom left): </a:t>
            </a:r>
            <a:r>
              <a:rPr lang="en-GB" smtClean="0">
                <a:latin typeface="Arial" pitchFamily="34" charset="0"/>
              </a:rPr>
              <a:t>Dr John Mileham</a:t>
            </a:r>
          </a:p>
          <a:p>
            <a:pPr eaLnBrk="1" hangingPunct="1"/>
            <a:r>
              <a:rPr lang="en-GB" smtClean="0">
                <a:latin typeface="Arial" pitchFamily="34" charset="0"/>
              </a:rPr>
              <a:t>Aluminium ore (bauxite)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097558EB-952A-4D18-9046-E57A33637D8F}" type="slidenum">
              <a:rPr lang="en-GB" sz="1200" smtClean="0">
                <a:solidFill>
                  <a:schemeClr val="tx1"/>
                </a:solidFill>
              </a:rPr>
              <a:pPr eaLnBrk="1" hangingPunct="1"/>
              <a:t>16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7587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Electrochemistry</a:t>
            </a:r>
          </a:p>
        </p:txBody>
      </p:sp>
      <p:sp>
        <p:nvSpPr>
          <p:cNvPr id="6758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2A99AA0E-C627-4020-8B8C-0302BD5C1F9C}" type="slidenum">
              <a:rPr lang="en-GB" sz="1200" smtClean="0">
                <a:solidFill>
                  <a:schemeClr val="tx1"/>
                </a:solidFill>
              </a:rPr>
              <a:pPr eaLnBrk="1" hangingPunct="1"/>
              <a:t>17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8611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Electrochemistry</a:t>
            </a:r>
          </a:p>
        </p:txBody>
      </p:sp>
      <p:sp>
        <p:nvSpPr>
          <p:cNvPr id="6861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C7FE68A0-9797-4FA2-8079-ED23D3A38AE6}" type="slidenum">
              <a:rPr lang="en-GB" sz="1200" smtClean="0">
                <a:solidFill>
                  <a:schemeClr val="tx1"/>
                </a:solidFill>
              </a:rPr>
              <a:pPr eaLnBrk="1" hangingPunct="1"/>
              <a:t>18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9635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Electrochemistry</a:t>
            </a:r>
          </a:p>
        </p:txBody>
      </p:sp>
      <p:sp>
        <p:nvSpPr>
          <p:cNvPr id="6963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>
                <a:latin typeface="Arial" pitchFamily="34" charset="0"/>
              </a:rPr>
              <a:t>Teacher notes</a:t>
            </a:r>
          </a:p>
          <a:p>
            <a:pPr eaLnBrk="1" hangingPunct="1"/>
            <a:r>
              <a:rPr lang="en-GB" smtClean="0">
                <a:latin typeface="Arial" pitchFamily="34" charset="0"/>
              </a:rPr>
              <a:t>This drag and drop activity provides the opportunity for informal assessment of students’ understanding of the products of electrolysis.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A272ECB4-2DC2-4E8C-9A9E-C3FF7266A2FD}" type="slidenum">
              <a:rPr lang="en-GB" sz="1200" smtClean="0">
                <a:solidFill>
                  <a:schemeClr val="tx1"/>
                </a:solidFill>
              </a:rPr>
              <a:pPr eaLnBrk="1" hangingPunct="1"/>
              <a:t>19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0659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Electrochemistry</a:t>
            </a:r>
          </a:p>
        </p:txBody>
      </p:sp>
      <p:sp>
        <p:nvSpPr>
          <p:cNvPr id="7066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08B48959-C9B0-4681-AC5A-41ACE4923D59}" type="slidenum">
              <a:rPr lang="en-GB" sz="1200" smtClean="0">
                <a:solidFill>
                  <a:schemeClr val="tx1"/>
                </a:solidFill>
              </a:rPr>
              <a:pPr eaLnBrk="1" hangingPunct="1"/>
              <a:t>20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1683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Electrochemistry</a:t>
            </a:r>
          </a:p>
        </p:txBody>
      </p:sp>
      <p:sp>
        <p:nvSpPr>
          <p:cNvPr id="7168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>
                <a:latin typeface="Arial" pitchFamily="34" charset="0"/>
              </a:rPr>
              <a:t>Photo credit:</a:t>
            </a:r>
            <a:r>
              <a:rPr lang="en-GB" smtClean="0">
                <a:latin typeface="Arial" pitchFamily="34" charset="0"/>
              </a:rPr>
              <a:t> Chris R Sharp / Science Photo Library</a:t>
            </a:r>
          </a:p>
          <a:p>
            <a:pPr eaLnBrk="1" hangingPunct="1"/>
            <a:r>
              <a:rPr lang="en-GB" smtClean="0">
                <a:latin typeface="Arial" pitchFamily="34" charset="0"/>
              </a:rPr>
              <a:t>Copper refinery worker removes copper-coated electrodes from an electrolytic bath.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E7580E64-4150-4B19-90C2-F71DA90DFA89}" type="slidenum">
              <a:rPr lang="en-GB" sz="1200" smtClean="0">
                <a:solidFill>
                  <a:schemeClr val="tx1"/>
                </a:solidFill>
              </a:rPr>
              <a:pPr eaLnBrk="1" hangingPunct="1"/>
              <a:t>3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4275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Electrochemistry</a:t>
            </a:r>
          </a:p>
        </p:txBody>
      </p:sp>
      <p:sp>
        <p:nvSpPr>
          <p:cNvPr id="5427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>
                <a:latin typeface="Arial" pitchFamily="34" charset="0"/>
              </a:rPr>
              <a:t>Photo credit:</a:t>
            </a:r>
            <a:r>
              <a:rPr lang="en-GB" smtClean="0">
                <a:latin typeface="Arial" pitchFamily="34" charset="0"/>
              </a:rPr>
              <a:t> </a:t>
            </a:r>
            <a:r>
              <a:rPr lang="en-US" smtClean="0">
                <a:latin typeface="Arial" pitchFamily="34" charset="0"/>
              </a:rPr>
              <a:t>Jeronen Ven</a:t>
            </a:r>
          </a:p>
          <a:p>
            <a:pPr eaLnBrk="1" hangingPunct="1"/>
            <a:r>
              <a:rPr lang="en-US" smtClean="0">
                <a:latin typeface="Arial" pitchFamily="34" charset="0"/>
              </a:rPr>
              <a:t>Sparks produced by the combustion of magnesium.</a:t>
            </a:r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3E55DF88-284F-4931-AC24-F0348CDFFC30}" type="slidenum">
              <a:rPr lang="en-GB" sz="1200" smtClean="0">
                <a:solidFill>
                  <a:schemeClr val="tx1"/>
                </a:solidFill>
              </a:rPr>
              <a:pPr eaLnBrk="1" hangingPunct="1"/>
              <a:t>21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2707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Electrochemistry</a:t>
            </a:r>
          </a:p>
        </p:txBody>
      </p:sp>
      <p:sp>
        <p:nvSpPr>
          <p:cNvPr id="7270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>
                <a:latin typeface="Arial" pitchFamily="34" charset="0"/>
              </a:rPr>
              <a:t>Teacher notes</a:t>
            </a:r>
          </a:p>
          <a:p>
            <a:pPr eaLnBrk="1" hangingPunct="1"/>
            <a:r>
              <a:rPr lang="en-GB" smtClean="0">
                <a:latin typeface="Arial" pitchFamily="34" charset="0"/>
              </a:rPr>
              <a:t>This true-or-false quiz could be used as a summary exercise to work on purifying metals. Students could be given coloured traffic light cards (red = false, green = true) to vote on the statements shown. To stretch students, they could be asked to explain their voting.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29B7F75F-B814-4C27-85D8-01AE0E96BCE7}" type="slidenum">
              <a:rPr lang="en-GB" sz="1200" smtClean="0">
                <a:solidFill>
                  <a:schemeClr val="tx1"/>
                </a:solidFill>
              </a:rPr>
              <a:pPr eaLnBrk="1" hangingPunct="1"/>
              <a:t>22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3731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Electrochemistry</a:t>
            </a:r>
          </a:p>
        </p:txBody>
      </p:sp>
      <p:sp>
        <p:nvSpPr>
          <p:cNvPr id="7373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9AF0DF71-3D30-46FF-A0A3-3A047099F307}" type="slidenum">
              <a:rPr lang="en-GB" sz="1200" smtClean="0">
                <a:solidFill>
                  <a:schemeClr val="tx1"/>
                </a:solidFill>
              </a:rPr>
              <a:pPr eaLnBrk="1" hangingPunct="1"/>
              <a:t>23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4755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Electrochemistry</a:t>
            </a:r>
          </a:p>
        </p:txBody>
      </p:sp>
      <p:sp>
        <p:nvSpPr>
          <p:cNvPr id="7475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49BDB91B-478B-406D-A8B5-19E0AF063B30}" type="slidenum">
              <a:rPr lang="en-GB" sz="1200" smtClean="0">
                <a:solidFill>
                  <a:schemeClr val="tx1"/>
                </a:solidFill>
              </a:rPr>
              <a:pPr eaLnBrk="1" hangingPunct="1"/>
              <a:t>24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5779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Electrochemistry</a:t>
            </a:r>
          </a:p>
        </p:txBody>
      </p:sp>
      <p:sp>
        <p:nvSpPr>
          <p:cNvPr id="7578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A4727C03-E58D-45AB-8C95-895C771A137B}" type="slidenum">
              <a:rPr lang="en-GB" sz="1200" smtClean="0">
                <a:solidFill>
                  <a:schemeClr val="tx1"/>
                </a:solidFill>
              </a:rPr>
              <a:pPr eaLnBrk="1" hangingPunct="1"/>
              <a:t>25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6803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Electrochemistry</a:t>
            </a:r>
          </a:p>
        </p:txBody>
      </p:sp>
      <p:sp>
        <p:nvSpPr>
          <p:cNvPr id="7680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0DD25A6E-5DE8-491F-89B2-E9306D2AB12D}" type="slidenum">
              <a:rPr lang="en-GB" sz="1200" smtClean="0">
                <a:solidFill>
                  <a:schemeClr val="tx1"/>
                </a:solidFill>
              </a:rPr>
              <a:pPr eaLnBrk="1" hangingPunct="1"/>
              <a:t>26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7827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Electrochemistry</a:t>
            </a:r>
          </a:p>
        </p:txBody>
      </p:sp>
      <p:sp>
        <p:nvSpPr>
          <p:cNvPr id="7782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eaLnBrk="1" hangingPunct="1">
              <a:spcBef>
                <a:spcPct val="0"/>
              </a:spcBef>
            </a:pPr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D34BE03C-EE26-4B07-BAE2-F009C6A810EA}" type="slidenum">
              <a:rPr lang="en-GB" sz="1200" smtClean="0">
                <a:solidFill>
                  <a:schemeClr val="tx1"/>
                </a:solidFill>
              </a:rPr>
              <a:pPr eaLnBrk="1" hangingPunct="1"/>
              <a:t>27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8851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Electrochemistry</a:t>
            </a:r>
          </a:p>
        </p:txBody>
      </p:sp>
      <p:sp>
        <p:nvSpPr>
          <p:cNvPr id="7885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1DFA6C66-C71F-4E08-8D4E-6BB6615C3BC8}" type="slidenum">
              <a:rPr lang="en-GB" sz="1200" smtClean="0">
                <a:solidFill>
                  <a:schemeClr val="tx1"/>
                </a:solidFill>
              </a:rPr>
              <a:pPr eaLnBrk="1" hangingPunct="1"/>
              <a:t>28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79875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Electrochemistry</a:t>
            </a:r>
          </a:p>
        </p:txBody>
      </p:sp>
      <p:sp>
        <p:nvSpPr>
          <p:cNvPr id="7987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3AFD47AD-6455-4975-BE70-892FD2FA47B3}" type="slidenum">
              <a:rPr lang="en-GB" sz="1200" smtClean="0">
                <a:solidFill>
                  <a:schemeClr val="tx1"/>
                </a:solidFill>
              </a:rPr>
              <a:pPr eaLnBrk="1" hangingPunct="1"/>
              <a:t>29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80899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Electrochemistry</a:t>
            </a:r>
          </a:p>
        </p:txBody>
      </p:sp>
      <p:sp>
        <p:nvSpPr>
          <p:cNvPr id="8090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D2F4AD16-1CCB-4ACB-A23D-74754EE2121C}" type="slidenum">
              <a:rPr lang="en-GB" sz="1200" smtClean="0">
                <a:solidFill>
                  <a:schemeClr val="tx1"/>
                </a:solidFill>
              </a:rPr>
              <a:pPr eaLnBrk="1" hangingPunct="1"/>
              <a:t>30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81923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Electrochemistry</a:t>
            </a:r>
          </a:p>
        </p:txBody>
      </p:sp>
      <p:sp>
        <p:nvSpPr>
          <p:cNvPr id="8192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C4730268-6330-45B6-99C5-21DF6C63EFB3}" type="slidenum">
              <a:rPr lang="en-GB" sz="1200" smtClean="0">
                <a:solidFill>
                  <a:schemeClr val="tx1"/>
                </a:solidFill>
              </a:rPr>
              <a:pPr eaLnBrk="1" hangingPunct="1"/>
              <a:t>4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5299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Electrochemistry</a:t>
            </a:r>
          </a:p>
        </p:txBody>
      </p:sp>
      <p:sp>
        <p:nvSpPr>
          <p:cNvPr id="5530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65AFD6A5-0909-41AB-A2ED-0FE19FB1BC95}" type="slidenum">
              <a:rPr lang="en-GB" sz="1200" smtClean="0">
                <a:solidFill>
                  <a:schemeClr val="tx1"/>
                </a:solidFill>
              </a:rPr>
              <a:pPr eaLnBrk="1" hangingPunct="1"/>
              <a:t>31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82947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Electrochemistry</a:t>
            </a:r>
          </a:p>
        </p:txBody>
      </p:sp>
      <p:sp>
        <p:nvSpPr>
          <p:cNvPr id="8294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2DE816B6-34AA-4956-AB56-555EEF296E02}" type="slidenum">
              <a:rPr lang="en-GB" sz="1200" smtClean="0">
                <a:solidFill>
                  <a:schemeClr val="tx1"/>
                </a:solidFill>
              </a:rPr>
              <a:pPr eaLnBrk="1" hangingPunct="1"/>
              <a:t>32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83971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Electrochemistry</a:t>
            </a:r>
          </a:p>
        </p:txBody>
      </p:sp>
      <p:sp>
        <p:nvSpPr>
          <p:cNvPr id="8397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A96ADF32-2E20-4ABE-A73C-D5AF9FD9BFB9}" type="slidenum">
              <a:rPr lang="en-GB" sz="1200" smtClean="0">
                <a:solidFill>
                  <a:schemeClr val="tx1"/>
                </a:solidFill>
              </a:rPr>
              <a:pPr eaLnBrk="1" hangingPunct="1"/>
              <a:t>33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84995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Electrochemistry</a:t>
            </a:r>
          </a:p>
        </p:txBody>
      </p:sp>
      <p:sp>
        <p:nvSpPr>
          <p:cNvPr id="8499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>
                <a:latin typeface="Arial" pitchFamily="34" charset="0"/>
              </a:rPr>
              <a:t>Teacher notes</a:t>
            </a:r>
            <a:endParaRPr lang="en-GB" smtClean="0">
              <a:latin typeface="Arial" pitchFamily="34" charset="0"/>
            </a:endParaRPr>
          </a:p>
          <a:p>
            <a:pPr eaLnBrk="1" hangingPunct="1"/>
            <a:r>
              <a:rPr lang="en-GB" smtClean="0">
                <a:latin typeface="Arial" pitchFamily="34" charset="0"/>
              </a:rPr>
              <a:t>This drag and drop activity could be used to check students’ understanding of the products of electrolysis.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1B61150F-BD74-425B-A845-366FF740FE1C}" type="slidenum">
              <a:rPr lang="en-GB" sz="1200" smtClean="0">
                <a:solidFill>
                  <a:schemeClr val="tx1"/>
                </a:solidFill>
              </a:rPr>
              <a:pPr eaLnBrk="1" hangingPunct="1"/>
              <a:t>5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6323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Electrochemistry</a:t>
            </a:r>
          </a:p>
        </p:txBody>
      </p:sp>
      <p:sp>
        <p:nvSpPr>
          <p:cNvPr id="5632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063429C3-A3FA-45D0-957B-5641165A27C8}" type="slidenum">
              <a:rPr lang="en-GB" sz="1200" smtClean="0">
                <a:solidFill>
                  <a:schemeClr val="tx1"/>
                </a:solidFill>
              </a:rPr>
              <a:pPr eaLnBrk="1" hangingPunct="1"/>
              <a:t>6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7347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Electrochemistry</a:t>
            </a:r>
          </a:p>
        </p:txBody>
      </p:sp>
      <p:sp>
        <p:nvSpPr>
          <p:cNvPr id="5734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b="1" smtClean="0">
                <a:latin typeface="Arial" pitchFamily="34" charset="0"/>
              </a:rPr>
              <a:t>Teacher notes</a:t>
            </a:r>
          </a:p>
          <a:p>
            <a:pPr eaLnBrk="1" hangingPunct="1"/>
            <a:r>
              <a:rPr lang="en-GB" smtClean="0">
                <a:latin typeface="Arial" pitchFamily="34" charset="0"/>
              </a:rPr>
              <a:t>This illustration can be used to introduce ‘OILRIG’, which is the well-known mnemonic for remembering the difference between oxidation and reduction, i.e. “Oxidation is Loss, Reduction is Gain”. The scene shows the “REDOX” oil rig, where a helicopter is transferring workers (electrons) to and from the rig and so it can also be used to show that redox reactions involve the transfer of electrons.  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8A7FA6AB-A4EB-4154-A2BA-718A82CCB789}" type="slidenum">
              <a:rPr lang="en-GB" sz="1200" smtClean="0">
                <a:solidFill>
                  <a:schemeClr val="tx1"/>
                </a:solidFill>
              </a:rPr>
              <a:pPr eaLnBrk="1" hangingPunct="1"/>
              <a:t>7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8371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Electrochemistry</a:t>
            </a:r>
          </a:p>
        </p:txBody>
      </p:sp>
      <p:sp>
        <p:nvSpPr>
          <p:cNvPr id="5837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6DEBAD68-2C85-4E96-BEE5-3864D6A2BF20}" type="slidenum">
              <a:rPr lang="en-GB" sz="1200" smtClean="0">
                <a:solidFill>
                  <a:schemeClr val="tx1"/>
                </a:solidFill>
              </a:rPr>
              <a:pPr eaLnBrk="1" hangingPunct="1"/>
              <a:t>8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59395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Electrochemistry</a:t>
            </a:r>
          </a:p>
        </p:txBody>
      </p:sp>
      <p:sp>
        <p:nvSpPr>
          <p:cNvPr id="5939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E3AA6FBE-E610-4AD9-A75F-FC9965FB65B4}" type="slidenum">
              <a:rPr lang="en-GB" sz="1200" smtClean="0">
                <a:solidFill>
                  <a:schemeClr val="tx1"/>
                </a:solidFill>
              </a:rPr>
              <a:pPr eaLnBrk="1" hangingPunct="1"/>
              <a:t>9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0419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Electrochemistry</a:t>
            </a:r>
          </a:p>
        </p:txBody>
      </p:sp>
      <p:sp>
        <p:nvSpPr>
          <p:cNvPr id="6042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eaLnBrk="1" hangingPunct="1"/>
            <a:r>
              <a:rPr lang="en-GB" b="1" smtClean="0">
                <a:latin typeface="Arial" pitchFamily="34" charset="0"/>
              </a:rPr>
              <a:t>Photo credit:</a:t>
            </a:r>
            <a:r>
              <a:rPr lang="en-GB" smtClean="0">
                <a:latin typeface="Arial" pitchFamily="34" charset="0"/>
              </a:rPr>
              <a:t> </a:t>
            </a:r>
            <a:r>
              <a:rPr lang="en-US" smtClean="0">
                <a:latin typeface="Arial" pitchFamily="34" charset="0"/>
              </a:rPr>
              <a:t>© 2007 Jupiterimages Corporation</a:t>
            </a:r>
          </a:p>
          <a:p>
            <a:pPr marL="228600" indent="-228600" eaLnBrk="1" hangingPunct="1"/>
            <a:r>
              <a:rPr lang="en-US" smtClean="0">
                <a:latin typeface="Arial" pitchFamily="34" charset="0"/>
              </a:rPr>
              <a:t>The image show salted pretzels.</a:t>
            </a:r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fld id="{457B917F-7983-46BB-AB7E-CC1FEC8224D3}" type="slidenum">
              <a:rPr lang="en-GB" sz="1200" smtClean="0">
                <a:solidFill>
                  <a:schemeClr val="tx1"/>
                </a:solidFill>
              </a:rPr>
              <a:pPr eaLnBrk="1" hangingPunct="1"/>
              <a:t>10</a:t>
            </a:fld>
            <a:endParaRPr lang="en-GB" sz="1200" smtClean="0">
              <a:solidFill>
                <a:schemeClr val="tx1"/>
              </a:solidFill>
            </a:endParaRPr>
          </a:p>
        </p:txBody>
      </p:sp>
      <p:sp>
        <p:nvSpPr>
          <p:cNvPr id="61443" name="Rectangle 10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 sz="1200" smtClean="0">
                <a:solidFill>
                  <a:schemeClr val="tx1"/>
                </a:solidFill>
              </a:rPr>
              <a:t>Boardworks GCSE Additional Science: Chemistry </a:t>
            </a:r>
          </a:p>
          <a:p>
            <a:r>
              <a:rPr lang="en-GB" sz="1200" smtClean="0">
                <a:solidFill>
                  <a:schemeClr val="tx1"/>
                </a:solidFill>
              </a:rPr>
              <a:t>Electrochemistry</a:t>
            </a:r>
          </a:p>
        </p:txBody>
      </p:sp>
      <p:sp>
        <p:nvSpPr>
          <p:cNvPr id="6144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5" descr="CA7_title_slide_chem_add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19"/>
          <p:cNvSpPr txBox="1">
            <a:spLocks noChangeArrowheads="1"/>
          </p:cNvSpPr>
          <p:nvPr userDrawn="1"/>
        </p:nvSpPr>
        <p:spPr bwMode="auto">
          <a:xfrm>
            <a:off x="896938" y="6654800"/>
            <a:ext cx="6556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fld id="{C5A34DD9-7778-4C65-84B1-EAC593D2A6D2}" type="slidenum">
              <a:rPr lang="en-GB" sz="1000" b="0">
                <a:solidFill>
                  <a:srgbClr val="5B0091"/>
                </a:solidFill>
                <a:latin typeface="Arial" charset="0"/>
                <a:cs typeface="Arial" charset="0"/>
              </a:rPr>
              <a:pPr>
                <a:defRPr/>
              </a:pPr>
              <a:t>‹#›</a:t>
            </a:fld>
            <a:r>
              <a:rPr lang="en-GB" sz="1000" b="0">
                <a:solidFill>
                  <a:srgbClr val="5B0091"/>
                </a:solidFill>
                <a:latin typeface="Arial" charset="0"/>
                <a:cs typeface="Arial" charset="0"/>
              </a:rPr>
              <a:t> of 50</a:t>
            </a:r>
          </a:p>
        </p:txBody>
      </p:sp>
      <p:sp>
        <p:nvSpPr>
          <p:cNvPr id="4" name="Text Box 20"/>
          <p:cNvSpPr txBox="1">
            <a:spLocks noChangeArrowheads="1"/>
          </p:cNvSpPr>
          <p:nvPr userDrawn="1"/>
        </p:nvSpPr>
        <p:spPr bwMode="auto">
          <a:xfrm>
            <a:off x="6445250" y="66548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0"/>
              </a:spcBef>
              <a:defRPr/>
            </a:pPr>
            <a:r>
              <a:rPr lang="en-GB" sz="1000" b="0">
                <a:solidFill>
                  <a:srgbClr val="5B0091"/>
                </a:solidFill>
                <a:latin typeface="Arial" charset="0"/>
                <a:cs typeface="Arial" charset="0"/>
              </a:rPr>
              <a:t>© Boardworks Ltd 2007</a:t>
            </a:r>
          </a:p>
        </p:txBody>
      </p:sp>
      <p:pic>
        <p:nvPicPr>
          <p:cNvPr id="5" name="Picture 21" descr="forward_arrow_colour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67438"/>
            <a:ext cx="630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7695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093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1136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891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406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88492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5587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4091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0727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3171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49491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0410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733039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1594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7255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9147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7571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91781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6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6074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0635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2282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40419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39762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881930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7154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640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405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8792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29116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754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86939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514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4447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4025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1563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1519571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16607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9541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7459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9373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4737036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9398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860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64155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969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49937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1937489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498951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8046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2498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08376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63412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5025017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254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306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70745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69285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700245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31741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752599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70334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105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256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0647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57442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8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9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1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7" descr="slide_background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2" name="Text Box 48"/>
          <p:cNvSpPr txBox="1">
            <a:spLocks noChangeArrowheads="1"/>
          </p:cNvSpPr>
          <p:nvPr userDrawn="1"/>
        </p:nvSpPr>
        <p:spPr bwMode="auto">
          <a:xfrm>
            <a:off x="896938" y="6654800"/>
            <a:ext cx="6556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fld id="{9B17C643-2CB3-4925-B5E9-CA4F72FEB3F4}" type="slidenum">
              <a:rPr lang="en-GB" sz="1000" b="0">
                <a:solidFill>
                  <a:srgbClr val="5B0091"/>
                </a:solidFill>
                <a:latin typeface="Arial" charset="0"/>
                <a:cs typeface="Arial" charset="0"/>
              </a:rPr>
              <a:pPr>
                <a:defRPr/>
              </a:pPr>
              <a:t>‹#›</a:t>
            </a:fld>
            <a:r>
              <a:rPr lang="en-GB" sz="1000" b="0">
                <a:solidFill>
                  <a:srgbClr val="5B0091"/>
                </a:solidFill>
                <a:latin typeface="Arial" charset="0"/>
                <a:cs typeface="Arial" charset="0"/>
              </a:rPr>
              <a:t> of 50</a:t>
            </a:r>
          </a:p>
        </p:txBody>
      </p:sp>
      <p:sp>
        <p:nvSpPr>
          <p:cNvPr id="1073" name="Text Box 49"/>
          <p:cNvSpPr txBox="1">
            <a:spLocks noChangeArrowheads="1"/>
          </p:cNvSpPr>
          <p:nvPr userDrawn="1"/>
        </p:nvSpPr>
        <p:spPr bwMode="auto">
          <a:xfrm>
            <a:off x="6445250" y="66548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0"/>
              </a:spcBef>
              <a:defRPr/>
            </a:pPr>
            <a:r>
              <a:rPr lang="en-GB" sz="1000" b="0">
                <a:solidFill>
                  <a:srgbClr val="5B0091"/>
                </a:solidFill>
                <a:latin typeface="Arial" charset="0"/>
                <a:cs typeface="Arial" charset="0"/>
              </a:rPr>
              <a:t>© Boardworks Ltd 2007</a:t>
            </a:r>
          </a:p>
        </p:txBody>
      </p:sp>
      <p:pic>
        <p:nvPicPr>
          <p:cNvPr id="10245" name="Picture 50" descr="back_arrow_trans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167438"/>
            <a:ext cx="630238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Rectangle 53"/>
          <p:cNvSpPr>
            <a:spLocks noGrp="1" noChangeArrowheads="1"/>
          </p:cNvSpPr>
          <p:nvPr>
            <p:ph type="title"/>
          </p:nvPr>
        </p:nvSpPr>
        <p:spPr bwMode="auto">
          <a:xfrm>
            <a:off x="557213" y="53975"/>
            <a:ext cx="724058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78" name="Oval 54"/>
          <p:cNvSpPr>
            <a:spLocks noChangeArrowheads="1"/>
          </p:cNvSpPr>
          <p:nvPr userDrawn="1"/>
        </p:nvSpPr>
        <p:spPr bwMode="auto">
          <a:xfrm>
            <a:off x="222250" y="146050"/>
            <a:ext cx="360363" cy="360363"/>
          </a:xfrm>
          <a:prstGeom prst="ellipse">
            <a:avLst/>
          </a:prstGeom>
          <a:solidFill>
            <a:srgbClr val="FF6600"/>
          </a:solidFill>
          <a:ln w="9525">
            <a:solidFill>
              <a:srgbClr val="00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pic>
        <p:nvPicPr>
          <p:cNvPr id="10248" name="Picture 60" descr="forward_arrow_grey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67438"/>
            <a:ext cx="630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61" descr="CA 7_oilrig_SMALL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165100"/>
            <a:ext cx="3238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4" descr="CA7_CC_contents_5_part1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07" name="Text Box 7"/>
          <p:cNvSpPr txBox="1">
            <a:spLocks noChangeArrowheads="1"/>
          </p:cNvSpPr>
          <p:nvPr userDrawn="1"/>
        </p:nvSpPr>
        <p:spPr bwMode="auto">
          <a:xfrm>
            <a:off x="896938" y="6654800"/>
            <a:ext cx="6556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fld id="{AF3A9CD5-1815-483F-9C80-B0FBC6A22A5B}" type="slidenum">
              <a:rPr lang="en-GB" sz="1000" b="0">
                <a:solidFill>
                  <a:srgbClr val="5B0091"/>
                </a:solidFill>
                <a:latin typeface="Arial" charset="0"/>
                <a:cs typeface="Arial" charset="0"/>
              </a:rPr>
              <a:pPr>
                <a:defRPr/>
              </a:pPr>
              <a:t>‹#›</a:t>
            </a:fld>
            <a:r>
              <a:rPr lang="en-GB" sz="1000" b="0">
                <a:solidFill>
                  <a:srgbClr val="5B0091"/>
                </a:solidFill>
                <a:latin typeface="Arial" charset="0"/>
                <a:cs typeface="Arial" charset="0"/>
              </a:rPr>
              <a:t> of 50</a:t>
            </a:r>
          </a:p>
        </p:txBody>
      </p:sp>
      <p:sp>
        <p:nvSpPr>
          <p:cNvPr id="921608" name="Text Box 8"/>
          <p:cNvSpPr txBox="1">
            <a:spLocks noChangeArrowheads="1"/>
          </p:cNvSpPr>
          <p:nvPr userDrawn="1"/>
        </p:nvSpPr>
        <p:spPr bwMode="auto">
          <a:xfrm>
            <a:off x="6445250" y="66548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0"/>
              </a:spcBef>
              <a:defRPr/>
            </a:pPr>
            <a:r>
              <a:rPr lang="en-GB" sz="1000" b="0">
                <a:solidFill>
                  <a:srgbClr val="5B0091"/>
                </a:solidFill>
                <a:latin typeface="Arial" charset="0"/>
                <a:cs typeface="Arial" charset="0"/>
              </a:rPr>
              <a:t>© Boardworks Ltd 2007</a:t>
            </a:r>
          </a:p>
        </p:txBody>
      </p:sp>
      <p:pic>
        <p:nvPicPr>
          <p:cNvPr id="11269" name="Picture 9" descr="forward_arrow_colour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67438"/>
            <a:ext cx="630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10" descr="back_arrow_trans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167438"/>
            <a:ext cx="630238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8" descr="CA7_CC_contents_5_part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626" name="Text Box 2"/>
          <p:cNvSpPr txBox="1">
            <a:spLocks noChangeArrowheads="1"/>
          </p:cNvSpPr>
          <p:nvPr userDrawn="1"/>
        </p:nvSpPr>
        <p:spPr bwMode="auto">
          <a:xfrm>
            <a:off x="896938" y="6654800"/>
            <a:ext cx="6556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fld id="{96CCA0FD-C772-4A50-8F04-A3102FF9D658}" type="slidenum">
              <a:rPr lang="en-GB" sz="1000" b="0">
                <a:solidFill>
                  <a:srgbClr val="5B0091"/>
                </a:solidFill>
                <a:latin typeface="Arial" charset="0"/>
                <a:cs typeface="Arial" charset="0"/>
              </a:rPr>
              <a:pPr>
                <a:defRPr/>
              </a:pPr>
              <a:t>‹#›</a:t>
            </a:fld>
            <a:r>
              <a:rPr lang="en-GB" sz="1000" b="0">
                <a:solidFill>
                  <a:srgbClr val="5B0091"/>
                </a:solidFill>
                <a:latin typeface="Arial" charset="0"/>
                <a:cs typeface="Arial" charset="0"/>
              </a:rPr>
              <a:t> of 50</a:t>
            </a:r>
          </a:p>
        </p:txBody>
      </p:sp>
      <p:sp>
        <p:nvSpPr>
          <p:cNvPr id="922627" name="Text Box 3"/>
          <p:cNvSpPr txBox="1">
            <a:spLocks noChangeArrowheads="1"/>
          </p:cNvSpPr>
          <p:nvPr userDrawn="1"/>
        </p:nvSpPr>
        <p:spPr bwMode="auto">
          <a:xfrm>
            <a:off x="6445250" y="66548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0"/>
              </a:spcBef>
              <a:defRPr/>
            </a:pPr>
            <a:r>
              <a:rPr lang="en-GB" sz="1000" b="0">
                <a:solidFill>
                  <a:srgbClr val="5B0091"/>
                </a:solidFill>
                <a:latin typeface="Arial" charset="0"/>
                <a:cs typeface="Arial" charset="0"/>
              </a:rPr>
              <a:t>© Boardworks Ltd 2007</a:t>
            </a:r>
          </a:p>
        </p:txBody>
      </p:sp>
      <p:pic>
        <p:nvPicPr>
          <p:cNvPr id="12293" name="Picture 4" descr="forward_arrow_colour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67438"/>
            <a:ext cx="630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5" descr="back_arrow_trans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167438"/>
            <a:ext cx="630238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8" descr="CA7_CC_contents_5_part3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650" name="Text Box 2"/>
          <p:cNvSpPr txBox="1">
            <a:spLocks noChangeArrowheads="1"/>
          </p:cNvSpPr>
          <p:nvPr userDrawn="1"/>
        </p:nvSpPr>
        <p:spPr bwMode="auto">
          <a:xfrm>
            <a:off x="896938" y="6654800"/>
            <a:ext cx="6556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fld id="{E677F3BD-DC85-486C-BEE6-998884765426}" type="slidenum">
              <a:rPr lang="en-GB" sz="1000" b="0">
                <a:solidFill>
                  <a:srgbClr val="5B0091"/>
                </a:solidFill>
                <a:latin typeface="Arial" charset="0"/>
                <a:cs typeface="Arial" charset="0"/>
              </a:rPr>
              <a:pPr>
                <a:defRPr/>
              </a:pPr>
              <a:t>‹#›</a:t>
            </a:fld>
            <a:r>
              <a:rPr lang="en-GB" sz="1000" b="0">
                <a:solidFill>
                  <a:srgbClr val="5B0091"/>
                </a:solidFill>
                <a:latin typeface="Arial" charset="0"/>
                <a:cs typeface="Arial" charset="0"/>
              </a:rPr>
              <a:t> of 50</a:t>
            </a:r>
          </a:p>
        </p:txBody>
      </p:sp>
      <p:sp>
        <p:nvSpPr>
          <p:cNvPr id="923651" name="Text Box 3"/>
          <p:cNvSpPr txBox="1">
            <a:spLocks noChangeArrowheads="1"/>
          </p:cNvSpPr>
          <p:nvPr userDrawn="1"/>
        </p:nvSpPr>
        <p:spPr bwMode="auto">
          <a:xfrm>
            <a:off x="6445250" y="66548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0"/>
              </a:spcBef>
              <a:defRPr/>
            </a:pPr>
            <a:r>
              <a:rPr lang="en-GB" sz="1000" b="0">
                <a:solidFill>
                  <a:srgbClr val="5B0091"/>
                </a:solidFill>
                <a:latin typeface="Arial" charset="0"/>
                <a:cs typeface="Arial" charset="0"/>
              </a:rPr>
              <a:t>© Boardworks Ltd 2007</a:t>
            </a:r>
          </a:p>
        </p:txBody>
      </p:sp>
      <p:pic>
        <p:nvPicPr>
          <p:cNvPr id="13317" name="Picture 4" descr="forward_arrow_colour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67438"/>
            <a:ext cx="630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5" descr="back_arrow_trans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167438"/>
            <a:ext cx="630238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8" descr="CA7_CC_contents_5_part4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4674" name="Text Box 2"/>
          <p:cNvSpPr txBox="1">
            <a:spLocks noChangeArrowheads="1"/>
          </p:cNvSpPr>
          <p:nvPr userDrawn="1"/>
        </p:nvSpPr>
        <p:spPr bwMode="auto">
          <a:xfrm>
            <a:off x="896938" y="6654800"/>
            <a:ext cx="6556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fld id="{9CACB5CE-B134-4AD0-857E-5A327CAC1642}" type="slidenum">
              <a:rPr lang="en-GB" sz="1000" b="0">
                <a:solidFill>
                  <a:srgbClr val="5B0091"/>
                </a:solidFill>
                <a:latin typeface="Arial" charset="0"/>
                <a:cs typeface="Arial" charset="0"/>
              </a:rPr>
              <a:pPr>
                <a:defRPr/>
              </a:pPr>
              <a:t>‹#›</a:t>
            </a:fld>
            <a:r>
              <a:rPr lang="en-GB" sz="1000" b="0">
                <a:solidFill>
                  <a:srgbClr val="5B0091"/>
                </a:solidFill>
                <a:latin typeface="Arial" charset="0"/>
                <a:cs typeface="Arial" charset="0"/>
              </a:rPr>
              <a:t> of 50</a:t>
            </a:r>
          </a:p>
        </p:txBody>
      </p:sp>
      <p:sp>
        <p:nvSpPr>
          <p:cNvPr id="924675" name="Text Box 3"/>
          <p:cNvSpPr txBox="1">
            <a:spLocks noChangeArrowheads="1"/>
          </p:cNvSpPr>
          <p:nvPr userDrawn="1"/>
        </p:nvSpPr>
        <p:spPr bwMode="auto">
          <a:xfrm>
            <a:off x="6445250" y="66548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0"/>
              </a:spcBef>
              <a:defRPr/>
            </a:pPr>
            <a:r>
              <a:rPr lang="en-GB" sz="1000" b="0">
                <a:solidFill>
                  <a:srgbClr val="5B0091"/>
                </a:solidFill>
                <a:latin typeface="Arial" charset="0"/>
                <a:cs typeface="Arial" charset="0"/>
              </a:rPr>
              <a:t>© Boardworks Ltd 2007</a:t>
            </a:r>
          </a:p>
        </p:txBody>
      </p:sp>
      <p:pic>
        <p:nvPicPr>
          <p:cNvPr id="14341" name="Picture 4" descr="forward_arrow_colour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67438"/>
            <a:ext cx="630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5" descr="back_arrow_trans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167438"/>
            <a:ext cx="630238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8" descr="CA7_CC_contents_5_part5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5698" name="Text Box 2"/>
          <p:cNvSpPr txBox="1">
            <a:spLocks noChangeArrowheads="1"/>
          </p:cNvSpPr>
          <p:nvPr userDrawn="1"/>
        </p:nvSpPr>
        <p:spPr bwMode="auto">
          <a:xfrm>
            <a:off x="896938" y="6654800"/>
            <a:ext cx="655637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fld id="{B7B024EF-450D-418C-A374-60B1375A930C}" type="slidenum">
              <a:rPr lang="en-GB" sz="1000" b="0">
                <a:solidFill>
                  <a:srgbClr val="5B0091"/>
                </a:solidFill>
                <a:latin typeface="Arial" charset="0"/>
                <a:cs typeface="Arial" charset="0"/>
              </a:rPr>
              <a:pPr>
                <a:defRPr/>
              </a:pPr>
              <a:t>‹#›</a:t>
            </a:fld>
            <a:r>
              <a:rPr lang="en-GB" sz="1000" b="0">
                <a:solidFill>
                  <a:srgbClr val="5B0091"/>
                </a:solidFill>
                <a:latin typeface="Arial" charset="0"/>
                <a:cs typeface="Arial" charset="0"/>
              </a:rPr>
              <a:t> of 50</a:t>
            </a:r>
          </a:p>
        </p:txBody>
      </p:sp>
      <p:sp>
        <p:nvSpPr>
          <p:cNvPr id="925699" name="Text Box 3"/>
          <p:cNvSpPr txBox="1">
            <a:spLocks noChangeArrowheads="1"/>
          </p:cNvSpPr>
          <p:nvPr userDrawn="1"/>
        </p:nvSpPr>
        <p:spPr bwMode="auto">
          <a:xfrm>
            <a:off x="6445250" y="66548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0"/>
              </a:spcBef>
              <a:defRPr/>
            </a:pPr>
            <a:r>
              <a:rPr lang="en-GB" sz="1000" b="0">
                <a:solidFill>
                  <a:srgbClr val="5B0091"/>
                </a:solidFill>
                <a:latin typeface="Arial" charset="0"/>
                <a:cs typeface="Arial" charset="0"/>
              </a:rPr>
              <a:t>© Boardworks Ltd 2007</a:t>
            </a:r>
          </a:p>
        </p:txBody>
      </p:sp>
      <p:pic>
        <p:nvPicPr>
          <p:cNvPr id="15365" name="Picture 4" descr="forward_arrow_colour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8" y="6167438"/>
            <a:ext cx="63023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5" descr="back_arrow_trans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167438"/>
            <a:ext cx="630238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75" r:id="rId1"/>
    <p:sldLayoutId id="2147483976" r:id="rId2"/>
    <p:sldLayoutId id="2147483977" r:id="rId3"/>
    <p:sldLayoutId id="2147483978" r:id="rId4"/>
    <p:sldLayoutId id="2147483979" r:id="rId5"/>
    <p:sldLayoutId id="2147483980" r:id="rId6"/>
    <p:sldLayoutId id="2147483981" r:id="rId7"/>
    <p:sldLayoutId id="2147483982" r:id="rId8"/>
    <p:sldLayoutId id="2147483983" r:id="rId9"/>
    <p:sldLayoutId id="2147483984" r:id="rId10"/>
    <p:sldLayoutId id="214748398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5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38.png"/><Relationship Id="rId4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6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41.png"/><Relationship Id="rId4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43.png"/><Relationship Id="rId4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8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52.png"/><Relationship Id="rId4" Type="http://schemas.openxmlformats.org/officeDocument/2006/relationships/notesSlide" Target="../notesSlides/notesSlide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10.xml"/><Relationship Id="rId7" Type="http://schemas.openxmlformats.org/officeDocument/2006/relationships/image" Target="../media/image56.png"/><Relationship Id="rId2" Type="http://schemas.openxmlformats.org/officeDocument/2006/relationships/control" Target="../activeX/activeX9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55.wmf"/><Relationship Id="rId5" Type="http://schemas.openxmlformats.org/officeDocument/2006/relationships/notesSlide" Target="../notesSlides/notesSlide32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 ELECTROLYSIS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Do molten ionic compounds conduct?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26" r:id="rId2" imgW="8699841" imgH="5308975"/>
        </mc:Choice>
        <mc:Fallback>
          <p:control r:id="rId2" imgW="8699841" imgH="5308975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is electrolysis?</a:t>
            </a:r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563563" y="784225"/>
            <a:ext cx="5580062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 b="0"/>
              <a:t>An ionic compound conducts electricity when it is molten or in solution. The current causes the ionic compound </a:t>
            </a:r>
          </a:p>
          <a:p>
            <a:pPr algn="l">
              <a:spcBef>
                <a:spcPct val="0"/>
              </a:spcBef>
            </a:pPr>
            <a:r>
              <a:rPr lang="en-GB" b="0"/>
              <a:t>to </a:t>
            </a:r>
            <a:r>
              <a:rPr lang="en-GB"/>
              <a:t>split up</a:t>
            </a:r>
            <a:r>
              <a:rPr lang="en-GB" b="0"/>
              <a:t> and form new substances. </a:t>
            </a:r>
          </a:p>
        </p:txBody>
      </p:sp>
      <p:sp>
        <p:nvSpPr>
          <p:cNvPr id="1179654" name="Text Box 6"/>
          <p:cNvSpPr txBox="1">
            <a:spLocks noChangeArrowheads="1"/>
          </p:cNvSpPr>
          <p:nvPr/>
        </p:nvSpPr>
        <p:spPr bwMode="auto">
          <a:xfrm>
            <a:off x="563563" y="3698875"/>
            <a:ext cx="5348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 b="0"/>
              <a:t>Electrolysis has many uses, including:</a:t>
            </a:r>
          </a:p>
        </p:txBody>
      </p:sp>
      <p:sp>
        <p:nvSpPr>
          <p:cNvPr id="1179655" name="Text Box 7"/>
          <p:cNvSpPr txBox="1">
            <a:spLocks noChangeArrowheads="1"/>
          </p:cNvSpPr>
          <p:nvPr/>
        </p:nvSpPr>
        <p:spPr bwMode="auto">
          <a:xfrm>
            <a:off x="569913" y="4241800"/>
            <a:ext cx="7240587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>
              <a:spcBef>
                <a:spcPct val="35000"/>
              </a:spcBef>
              <a:buClr>
                <a:srgbClr val="FF6600"/>
              </a:buClr>
              <a:buFont typeface="Wingdings" pitchFamily="2" charset="2"/>
              <a:buChar char="l"/>
            </a:pPr>
            <a:r>
              <a:rPr lang="en-GB" b="0"/>
              <a:t> purifying copper</a:t>
            </a:r>
          </a:p>
          <a:p>
            <a:pPr algn="l">
              <a:spcBef>
                <a:spcPct val="35000"/>
              </a:spcBef>
              <a:buClr>
                <a:srgbClr val="FF6600"/>
              </a:buClr>
              <a:buFont typeface="Wingdings" pitchFamily="2" charset="2"/>
              <a:buChar char="l"/>
            </a:pPr>
            <a:r>
              <a:rPr lang="en-GB" b="0"/>
              <a:t> plating metals with silver and gold</a:t>
            </a:r>
          </a:p>
          <a:p>
            <a:pPr algn="l">
              <a:spcBef>
                <a:spcPct val="35000"/>
              </a:spcBef>
              <a:buClr>
                <a:srgbClr val="FF6600"/>
              </a:buClr>
              <a:buFont typeface="Wingdings" pitchFamily="2" charset="2"/>
              <a:buChar char="l"/>
            </a:pPr>
            <a:r>
              <a:rPr lang="en-GB" b="0"/>
              <a:t> extracting reactive metals, such as aluminium</a:t>
            </a:r>
          </a:p>
          <a:p>
            <a:pPr algn="l">
              <a:spcBef>
                <a:spcPct val="35000"/>
              </a:spcBef>
              <a:buClr>
                <a:srgbClr val="FF6600"/>
              </a:buClr>
              <a:buFont typeface="Wingdings" pitchFamily="2" charset="2"/>
              <a:buChar char="l"/>
            </a:pPr>
            <a:r>
              <a:rPr lang="en-GB" b="0"/>
              <a:t> making chlorine, hydrogen and sodium hydroxide.</a:t>
            </a:r>
          </a:p>
        </p:txBody>
      </p:sp>
      <p:sp>
        <p:nvSpPr>
          <p:cNvPr id="1179656" name="Text Box 8"/>
          <p:cNvSpPr txBox="1">
            <a:spLocks noChangeArrowheads="1"/>
          </p:cNvSpPr>
          <p:nvPr/>
        </p:nvSpPr>
        <p:spPr bwMode="auto">
          <a:xfrm>
            <a:off x="563563" y="2428875"/>
            <a:ext cx="559593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 b="0"/>
              <a:t>This process is called </a:t>
            </a:r>
            <a:r>
              <a:rPr lang="en-GB">
                <a:solidFill>
                  <a:srgbClr val="FF6600"/>
                </a:solidFill>
              </a:rPr>
              <a:t>electrolysis</a:t>
            </a:r>
            <a:r>
              <a:rPr lang="en-GB" b="0"/>
              <a:t>, </a:t>
            </a:r>
          </a:p>
          <a:p>
            <a:pPr algn="l">
              <a:spcBef>
                <a:spcPct val="0"/>
              </a:spcBef>
            </a:pPr>
            <a:r>
              <a:rPr lang="en-GB" b="0"/>
              <a:t>a word which comes from Greek </a:t>
            </a:r>
          </a:p>
          <a:p>
            <a:pPr algn="l">
              <a:spcBef>
                <a:spcPct val="0"/>
              </a:spcBef>
            </a:pPr>
            <a:r>
              <a:rPr lang="en-GB" b="0"/>
              <a:t>and means “</a:t>
            </a:r>
            <a:r>
              <a:rPr lang="en-GB"/>
              <a:t>splitting by electricity</a:t>
            </a:r>
            <a:r>
              <a:rPr lang="en-GB" b="0"/>
              <a:t>”.</a:t>
            </a:r>
          </a:p>
        </p:txBody>
      </p:sp>
      <p:pic>
        <p:nvPicPr>
          <p:cNvPr id="36871" name="Picture 12" descr="animation1_RC00010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900" y="711200"/>
            <a:ext cx="3217863" cy="289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9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79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9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79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96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796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96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1796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96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1796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96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1796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9654" grpId="0"/>
      <p:bldP spid="117965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1"/>
          <p:cNvGrpSpPr>
            <a:grpSpLocks/>
          </p:cNvGrpSpPr>
          <p:nvPr/>
        </p:nvGrpSpPr>
        <p:grpSpPr bwMode="auto">
          <a:xfrm>
            <a:off x="3879850" y="2698750"/>
            <a:ext cx="1714500" cy="3536950"/>
            <a:chOff x="2444" y="1700"/>
            <a:chExt cx="1080" cy="2228"/>
          </a:xfrm>
        </p:grpSpPr>
        <p:pic>
          <p:nvPicPr>
            <p:cNvPr id="37907" name="Picture 67" descr="electrolysis_RC000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4" y="1700"/>
              <a:ext cx="1080" cy="2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908" name="Text Box 78"/>
            <p:cNvSpPr txBox="1">
              <a:spLocks noChangeArrowheads="1"/>
            </p:cNvSpPr>
            <p:nvPr/>
          </p:nvSpPr>
          <p:spPr bwMode="auto">
            <a:xfrm>
              <a:off x="2738" y="3640"/>
              <a:ext cx="51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/>
                <a:t>heat</a:t>
              </a:r>
            </a:p>
          </p:txBody>
        </p:sp>
      </p:grp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happens during electrolysis?</a:t>
            </a:r>
          </a:p>
        </p:txBody>
      </p:sp>
      <p:sp>
        <p:nvSpPr>
          <p:cNvPr id="37892" name="Text Box 3"/>
          <p:cNvSpPr txBox="1">
            <a:spLocks noChangeArrowheads="1"/>
          </p:cNvSpPr>
          <p:nvPr/>
        </p:nvSpPr>
        <p:spPr bwMode="auto">
          <a:xfrm>
            <a:off x="563563" y="784225"/>
            <a:ext cx="85804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40000"/>
              </a:spcBef>
            </a:pPr>
            <a:r>
              <a:rPr lang="en-GB" b="0"/>
              <a:t>In electrolysis, the substance that the current passes through and splits up is called the </a:t>
            </a:r>
            <a:r>
              <a:rPr lang="en-GB">
                <a:solidFill>
                  <a:srgbClr val="FF6600"/>
                </a:solidFill>
              </a:rPr>
              <a:t>electrolyte</a:t>
            </a:r>
            <a:r>
              <a:rPr lang="en-GB" b="0"/>
              <a:t>. </a:t>
            </a:r>
          </a:p>
        </p:txBody>
      </p:sp>
      <p:sp>
        <p:nvSpPr>
          <p:cNvPr id="1177636" name="Text Box 36"/>
          <p:cNvSpPr txBox="1">
            <a:spLocks noChangeArrowheads="1"/>
          </p:cNvSpPr>
          <p:nvPr/>
        </p:nvSpPr>
        <p:spPr bwMode="auto">
          <a:xfrm>
            <a:off x="5346700" y="4697413"/>
            <a:ext cx="3667125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en-GB">
                <a:solidFill>
                  <a:schemeClr val="bg2"/>
                </a:solidFill>
              </a:rPr>
              <a:t>Positive ions</a:t>
            </a:r>
            <a:r>
              <a:rPr lang="en-GB" b="0"/>
              <a:t> move </a:t>
            </a:r>
          </a:p>
          <a:p>
            <a:pPr eaLnBrk="1" hangingPunct="1">
              <a:spcBef>
                <a:spcPct val="0"/>
              </a:spcBef>
            </a:pPr>
            <a:r>
              <a:rPr lang="en-GB" b="0"/>
              <a:t>to the negative electrode and </a:t>
            </a:r>
            <a:r>
              <a:rPr lang="en-GB">
                <a:solidFill>
                  <a:schemeClr val="bg2"/>
                </a:solidFill>
              </a:rPr>
              <a:t>gain electrons</a:t>
            </a:r>
            <a:r>
              <a:rPr lang="en-GB" b="0"/>
              <a:t>.  </a:t>
            </a:r>
          </a:p>
          <a:p>
            <a:pPr eaLnBrk="1" hangingPunct="1">
              <a:spcBef>
                <a:spcPct val="20000"/>
              </a:spcBef>
            </a:pPr>
            <a:r>
              <a:rPr lang="en-GB" b="0"/>
              <a:t>This is</a:t>
            </a:r>
            <a:r>
              <a:rPr lang="en-GB" b="0">
                <a:solidFill>
                  <a:srgbClr val="FF6600"/>
                </a:solidFill>
              </a:rPr>
              <a:t> </a:t>
            </a:r>
            <a:r>
              <a:rPr lang="en-GB">
                <a:solidFill>
                  <a:schemeClr val="bg2"/>
                </a:solidFill>
              </a:rPr>
              <a:t>reduction</a:t>
            </a:r>
            <a:r>
              <a:rPr lang="en-GB" b="0"/>
              <a:t>.</a:t>
            </a:r>
          </a:p>
        </p:txBody>
      </p:sp>
      <p:sp>
        <p:nvSpPr>
          <p:cNvPr id="1177637" name="Text Box 37"/>
          <p:cNvSpPr txBox="1">
            <a:spLocks noChangeArrowheads="1"/>
          </p:cNvSpPr>
          <p:nvPr/>
        </p:nvSpPr>
        <p:spPr bwMode="auto">
          <a:xfrm>
            <a:off x="247650" y="4684713"/>
            <a:ext cx="390525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>
                <a:solidFill>
                  <a:srgbClr val="FF0000"/>
                </a:solidFill>
              </a:rPr>
              <a:t>Negative ions</a:t>
            </a:r>
            <a:r>
              <a:rPr lang="en-GB" b="0"/>
              <a:t> move </a:t>
            </a:r>
          </a:p>
          <a:p>
            <a:pPr eaLnBrk="1" hangingPunct="1">
              <a:spcBef>
                <a:spcPct val="0"/>
              </a:spcBef>
            </a:pPr>
            <a:r>
              <a:rPr lang="en-GB" b="0"/>
              <a:t>to the positive electrode and </a:t>
            </a:r>
            <a:r>
              <a:rPr lang="en-GB">
                <a:solidFill>
                  <a:srgbClr val="FF0000"/>
                </a:solidFill>
              </a:rPr>
              <a:t>lose electrons</a:t>
            </a:r>
            <a:r>
              <a:rPr lang="en-GB" b="0"/>
              <a:t>.  </a:t>
            </a:r>
          </a:p>
          <a:p>
            <a:pPr eaLnBrk="1" hangingPunct="1">
              <a:spcBef>
                <a:spcPct val="20000"/>
              </a:spcBef>
            </a:pPr>
            <a:r>
              <a:rPr lang="en-GB" b="0"/>
              <a:t>This is </a:t>
            </a:r>
            <a:r>
              <a:rPr lang="en-GB">
                <a:solidFill>
                  <a:srgbClr val="FF0000"/>
                </a:solidFill>
              </a:rPr>
              <a:t>oxidation</a:t>
            </a:r>
            <a:r>
              <a:rPr lang="en-GB" b="0">
                <a:solidFill>
                  <a:srgbClr val="FF0000"/>
                </a:solidFill>
              </a:rPr>
              <a:t>.</a:t>
            </a:r>
          </a:p>
        </p:txBody>
      </p:sp>
      <p:grpSp>
        <p:nvGrpSpPr>
          <p:cNvPr id="3" name="Group 82"/>
          <p:cNvGrpSpPr>
            <a:grpSpLocks/>
          </p:cNvGrpSpPr>
          <p:nvPr/>
        </p:nvGrpSpPr>
        <p:grpSpPr bwMode="auto">
          <a:xfrm>
            <a:off x="1117600" y="2705100"/>
            <a:ext cx="3306763" cy="2068513"/>
            <a:chOff x="704" y="1704"/>
            <a:chExt cx="2083" cy="1303"/>
          </a:xfrm>
        </p:grpSpPr>
        <p:pic>
          <p:nvPicPr>
            <p:cNvPr id="37903" name="Picture 69" descr="electrolysis_RC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4" y="1704"/>
              <a:ext cx="1200" cy="1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904" name="Oval 71"/>
            <p:cNvSpPr>
              <a:spLocks noChangeArrowheads="1"/>
            </p:cNvSpPr>
            <p:nvPr/>
          </p:nvSpPr>
          <p:spPr bwMode="auto">
            <a:xfrm>
              <a:off x="2696" y="2916"/>
              <a:ext cx="91" cy="91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37905" name="Line 73"/>
            <p:cNvSpPr>
              <a:spLocks noChangeShapeType="1"/>
            </p:cNvSpPr>
            <p:nvPr/>
          </p:nvSpPr>
          <p:spPr bwMode="auto">
            <a:xfrm>
              <a:off x="1312" y="2872"/>
              <a:ext cx="1400" cy="12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06" name="Line 74"/>
            <p:cNvSpPr>
              <a:spLocks noChangeShapeType="1"/>
            </p:cNvSpPr>
            <p:nvPr/>
          </p:nvSpPr>
          <p:spPr bwMode="auto">
            <a:xfrm>
              <a:off x="1720" y="1912"/>
              <a:ext cx="1032" cy="10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4" name="Group 83"/>
          <p:cNvGrpSpPr>
            <a:grpSpLocks/>
          </p:cNvGrpSpPr>
          <p:nvPr/>
        </p:nvGrpSpPr>
        <p:grpSpPr bwMode="auto">
          <a:xfrm>
            <a:off x="5092700" y="2692400"/>
            <a:ext cx="3111500" cy="2081213"/>
            <a:chOff x="3208" y="1696"/>
            <a:chExt cx="1960" cy="1311"/>
          </a:xfrm>
        </p:grpSpPr>
        <p:pic>
          <p:nvPicPr>
            <p:cNvPr id="37899" name="Picture 70" descr="electrolysis_RC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8" y="1696"/>
              <a:ext cx="1200" cy="1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900" name="Oval 72"/>
            <p:cNvSpPr>
              <a:spLocks noChangeArrowheads="1"/>
            </p:cNvSpPr>
            <p:nvPr/>
          </p:nvSpPr>
          <p:spPr bwMode="auto">
            <a:xfrm>
              <a:off x="3208" y="2916"/>
              <a:ext cx="91" cy="91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37901" name="Line 75"/>
            <p:cNvSpPr>
              <a:spLocks noChangeShapeType="1"/>
            </p:cNvSpPr>
            <p:nvPr/>
          </p:nvSpPr>
          <p:spPr bwMode="auto">
            <a:xfrm flipV="1">
              <a:off x="3248" y="2864"/>
              <a:ext cx="1320" cy="12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7902" name="Line 77"/>
            <p:cNvSpPr>
              <a:spLocks noChangeShapeType="1"/>
            </p:cNvSpPr>
            <p:nvPr/>
          </p:nvSpPr>
          <p:spPr bwMode="auto">
            <a:xfrm flipV="1">
              <a:off x="3216" y="1968"/>
              <a:ext cx="896" cy="95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1177679" name="Text Box 79"/>
          <p:cNvSpPr txBox="1">
            <a:spLocks noChangeArrowheads="1"/>
          </p:cNvSpPr>
          <p:nvPr/>
        </p:nvSpPr>
        <p:spPr bwMode="auto">
          <a:xfrm>
            <a:off x="563563" y="1660525"/>
            <a:ext cx="73104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40000"/>
              </a:spcBef>
            </a:pPr>
            <a:r>
              <a:rPr lang="en-GB" b="0"/>
              <a:t>The electrolyte contains positive and negative </a:t>
            </a:r>
            <a:r>
              <a:rPr lang="en-GB">
                <a:solidFill>
                  <a:srgbClr val="FF6600"/>
                </a:solidFill>
              </a:rPr>
              <a:t>ions</a:t>
            </a:r>
            <a:r>
              <a:rPr lang="en-GB" b="0"/>
              <a:t>.</a:t>
            </a:r>
            <a:r>
              <a:rPr lang="en-GB"/>
              <a:t> </a:t>
            </a:r>
          </a:p>
        </p:txBody>
      </p:sp>
      <p:sp>
        <p:nvSpPr>
          <p:cNvPr id="1177680" name="Text Box 80"/>
          <p:cNvSpPr txBox="1">
            <a:spLocks noChangeArrowheads="1"/>
          </p:cNvSpPr>
          <p:nvPr/>
        </p:nvSpPr>
        <p:spPr bwMode="auto">
          <a:xfrm>
            <a:off x="563563" y="2168525"/>
            <a:ext cx="67516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tabLst>
                <a:tab pos="0" algn="l"/>
              </a:tabLs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40000"/>
              </a:spcBef>
            </a:pPr>
            <a:r>
              <a:rPr lang="en-GB" b="0"/>
              <a:t>What happens to these ions during electrolysis?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77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177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177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177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36" grpId="0"/>
      <p:bldP spid="1177637" grpId="0"/>
      <p:bldP spid="1177679" grpId="0"/>
      <p:bldP spid="117768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Electrolysis of molten lead bromide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050" r:id="rId2" imgW="8699841" imgH="5308975"/>
        </mc:Choice>
        <mc:Fallback>
          <p:control r:id="rId2" imgW="8699841" imgH="5308975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7"/>
          <p:cNvSpPr txBox="1">
            <a:spLocks noChangeArrowheads="1"/>
          </p:cNvSpPr>
          <p:nvPr/>
        </p:nvSpPr>
        <p:spPr bwMode="auto">
          <a:xfrm>
            <a:off x="563563" y="784225"/>
            <a:ext cx="49498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 b="0"/>
              <a:t>What redox processes occur at the electrodes during the electrolysis of molten lead bromide (</a:t>
            </a:r>
            <a:r>
              <a:rPr lang="en-GB">
                <a:solidFill>
                  <a:schemeClr val="bg2"/>
                </a:solidFill>
              </a:rPr>
              <a:t>Pb</a:t>
            </a:r>
            <a:r>
              <a:rPr lang="en-GB">
                <a:solidFill>
                  <a:srgbClr val="FF0000"/>
                </a:solidFill>
              </a:rPr>
              <a:t>Br</a:t>
            </a:r>
            <a:r>
              <a:rPr lang="en-GB" baseline="-25000"/>
              <a:t>2</a:t>
            </a:r>
            <a:r>
              <a:rPr lang="en-GB" b="0"/>
              <a:t>)?</a:t>
            </a:r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>
          <a:xfrm>
            <a:off x="557213" y="53975"/>
            <a:ext cx="7659687" cy="549275"/>
          </a:xfrm>
        </p:spPr>
        <p:txBody>
          <a:bodyPr/>
          <a:lstStyle/>
          <a:p>
            <a:pPr eaLnBrk="1" hangingPunct="1"/>
            <a:r>
              <a:rPr lang="en-GB" sz="2600" smtClean="0"/>
              <a:t>Electrolysis</a:t>
            </a:r>
            <a:r>
              <a:rPr lang="en-GB" sz="2000" smtClean="0"/>
              <a:t> </a:t>
            </a:r>
            <a:r>
              <a:rPr lang="en-GB" sz="2600" smtClean="0"/>
              <a:t>of molten</a:t>
            </a:r>
            <a:r>
              <a:rPr lang="en-GB" sz="2000" smtClean="0"/>
              <a:t> </a:t>
            </a:r>
            <a:r>
              <a:rPr lang="en-GB" sz="2600" smtClean="0"/>
              <a:t>PbBr</a:t>
            </a:r>
            <a:r>
              <a:rPr lang="en-GB" sz="2600" baseline="-25000" smtClean="0"/>
              <a:t>2</a:t>
            </a:r>
            <a:r>
              <a:rPr lang="en-GB" sz="2000" smtClean="0"/>
              <a:t> </a:t>
            </a:r>
            <a:r>
              <a:rPr lang="en-GB" sz="2600" smtClean="0"/>
              <a:t>–</a:t>
            </a:r>
            <a:r>
              <a:rPr lang="en-GB" sz="2000" smtClean="0"/>
              <a:t> </a:t>
            </a:r>
            <a:r>
              <a:rPr lang="en-GB" sz="2600" smtClean="0"/>
              <a:t>redox</a:t>
            </a:r>
            <a:r>
              <a:rPr lang="en-GB" sz="2000" smtClean="0"/>
              <a:t> </a:t>
            </a:r>
            <a:r>
              <a:rPr lang="en-GB" sz="2600" smtClean="0"/>
              <a:t>equations</a:t>
            </a:r>
          </a:p>
        </p:txBody>
      </p:sp>
      <p:sp>
        <p:nvSpPr>
          <p:cNvPr id="1087498" name="Text Box 10"/>
          <p:cNvSpPr txBox="1">
            <a:spLocks noChangeArrowheads="1"/>
          </p:cNvSpPr>
          <p:nvPr/>
        </p:nvSpPr>
        <p:spPr bwMode="auto">
          <a:xfrm>
            <a:off x="563563" y="4213225"/>
            <a:ext cx="79200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 b="0"/>
              <a:t>What is the overall equation for the electrolysis of molten lead bromide</a:t>
            </a:r>
            <a:r>
              <a:rPr lang="en-GB"/>
              <a:t> </a:t>
            </a:r>
            <a:r>
              <a:rPr lang="en-GB" b="0"/>
              <a:t>?</a:t>
            </a:r>
          </a:p>
        </p:txBody>
      </p:sp>
      <p:sp>
        <p:nvSpPr>
          <p:cNvPr id="1087500" name="Text Box 12"/>
          <p:cNvSpPr txBox="1">
            <a:spLocks noChangeArrowheads="1"/>
          </p:cNvSpPr>
          <p:nvPr/>
        </p:nvSpPr>
        <p:spPr bwMode="auto">
          <a:xfrm>
            <a:off x="563563" y="2066925"/>
            <a:ext cx="4505325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/>
              <a:t>At the negative electrode: </a:t>
            </a:r>
          </a:p>
          <a:p>
            <a:pPr algn="l">
              <a:spcBef>
                <a:spcPct val="20000"/>
              </a:spcBef>
            </a:pPr>
            <a:r>
              <a:rPr lang="en-GB" sz="2600">
                <a:solidFill>
                  <a:schemeClr val="bg2"/>
                </a:solidFill>
              </a:rPr>
              <a:t>Pb</a:t>
            </a:r>
            <a:r>
              <a:rPr lang="en-GB" sz="2600" baseline="30000">
                <a:solidFill>
                  <a:schemeClr val="bg2"/>
                </a:solidFill>
              </a:rPr>
              <a:t>2+</a:t>
            </a:r>
            <a:r>
              <a:rPr lang="en-GB" sz="2600">
                <a:solidFill>
                  <a:schemeClr val="bg2"/>
                </a:solidFill>
              </a:rPr>
              <a:t> + 2e</a:t>
            </a:r>
            <a:r>
              <a:rPr lang="en-GB" sz="2600" baseline="30000">
                <a:solidFill>
                  <a:schemeClr val="bg2"/>
                </a:solidFill>
              </a:rPr>
              <a:t>-</a:t>
            </a:r>
            <a:r>
              <a:rPr lang="en-GB" sz="2600">
                <a:solidFill>
                  <a:schemeClr val="bg2"/>
                </a:solidFill>
              </a:rPr>
              <a:t> </a:t>
            </a:r>
            <a:r>
              <a:rPr lang="en-GB" sz="2600">
                <a:solidFill>
                  <a:schemeClr val="bg2"/>
                </a:solidFill>
                <a:sym typeface="Symbol" pitchFamily="18" charset="2"/>
              </a:rPr>
              <a:t> Pb  </a:t>
            </a:r>
            <a:r>
              <a:rPr lang="en-GB">
                <a:solidFill>
                  <a:schemeClr val="bg2"/>
                </a:solidFill>
                <a:sym typeface="Symbol" pitchFamily="18" charset="2"/>
              </a:rPr>
              <a:t>(reduction)</a:t>
            </a:r>
            <a:endParaRPr lang="en-GB">
              <a:sym typeface="Symbol" pitchFamily="18" charset="2"/>
            </a:endParaRP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1790700" y="5092700"/>
            <a:ext cx="5514975" cy="1312863"/>
            <a:chOff x="1128" y="3208"/>
            <a:chExt cx="3474" cy="827"/>
          </a:xfrm>
        </p:grpSpPr>
        <p:sp>
          <p:nvSpPr>
            <p:cNvPr id="38921" name="AutoShape 11"/>
            <p:cNvSpPr>
              <a:spLocks noChangeArrowheads="1"/>
            </p:cNvSpPr>
            <p:nvPr/>
          </p:nvSpPr>
          <p:spPr bwMode="auto">
            <a:xfrm>
              <a:off x="1128" y="3208"/>
              <a:ext cx="3474" cy="827"/>
            </a:xfrm>
            <a:prstGeom prst="roundRect">
              <a:avLst>
                <a:gd name="adj" fmla="val 9292"/>
              </a:avLst>
            </a:prstGeom>
            <a:solidFill>
              <a:srgbClr val="FFFFCC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22" name="Text Box 13"/>
            <p:cNvSpPr txBox="1">
              <a:spLocks noChangeArrowheads="1"/>
            </p:cNvSpPr>
            <p:nvPr/>
          </p:nvSpPr>
          <p:spPr bwMode="auto">
            <a:xfrm>
              <a:off x="1197" y="3270"/>
              <a:ext cx="3334" cy="6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600">
                  <a:solidFill>
                    <a:schemeClr val="bg2"/>
                  </a:solidFill>
                </a:rPr>
                <a:t>lead</a:t>
              </a:r>
              <a:r>
                <a:rPr lang="en-GB" sz="2600"/>
                <a:t> </a:t>
              </a:r>
              <a:r>
                <a:rPr lang="en-GB" sz="2600">
                  <a:solidFill>
                    <a:srgbClr val="FF0000"/>
                  </a:solidFill>
                </a:rPr>
                <a:t>bromide</a:t>
              </a:r>
              <a:r>
                <a:rPr lang="en-GB" sz="2600"/>
                <a:t> </a:t>
              </a:r>
              <a:r>
                <a:rPr lang="en-GB" sz="2600">
                  <a:sym typeface="Symbol" pitchFamily="18" charset="2"/>
                </a:rPr>
                <a:t></a:t>
              </a:r>
              <a:r>
                <a:rPr lang="en-GB" sz="2600"/>
                <a:t> </a:t>
              </a:r>
              <a:r>
                <a:rPr lang="en-GB" sz="2600">
                  <a:solidFill>
                    <a:schemeClr val="bg2"/>
                  </a:solidFill>
                </a:rPr>
                <a:t>lead</a:t>
              </a:r>
              <a:r>
                <a:rPr lang="en-GB" sz="2600"/>
                <a:t> + </a:t>
              </a:r>
              <a:r>
                <a:rPr lang="en-GB" sz="2600">
                  <a:solidFill>
                    <a:srgbClr val="FF0000"/>
                  </a:solidFill>
                </a:rPr>
                <a:t>bromine</a:t>
              </a:r>
            </a:p>
            <a:p>
              <a:r>
                <a:rPr lang="en-GB" sz="2600">
                  <a:solidFill>
                    <a:schemeClr val="bg2"/>
                  </a:solidFill>
                </a:rPr>
                <a:t>Pb</a:t>
              </a:r>
              <a:r>
                <a:rPr lang="en-GB" sz="2600">
                  <a:solidFill>
                    <a:srgbClr val="FF0000"/>
                  </a:solidFill>
                </a:rPr>
                <a:t>Br</a:t>
              </a:r>
              <a:r>
                <a:rPr lang="en-GB" sz="2600" baseline="-25000"/>
                <a:t>2</a:t>
              </a:r>
              <a:r>
                <a:rPr lang="en-GB" sz="2600"/>
                <a:t> </a:t>
              </a:r>
              <a:r>
                <a:rPr lang="en-GB"/>
                <a:t>(l)</a:t>
              </a:r>
              <a:r>
                <a:rPr lang="en-GB" sz="2600"/>
                <a:t>       </a:t>
              </a:r>
              <a:r>
                <a:rPr lang="en-GB" sz="2600">
                  <a:sym typeface="Symbol" pitchFamily="18" charset="2"/>
                </a:rPr>
                <a:t></a:t>
              </a:r>
              <a:r>
                <a:rPr lang="en-GB" sz="2600"/>
                <a:t>  </a:t>
              </a:r>
              <a:r>
                <a:rPr lang="en-GB" sz="2600">
                  <a:solidFill>
                    <a:schemeClr val="bg2"/>
                  </a:solidFill>
                </a:rPr>
                <a:t>Pb</a:t>
              </a:r>
              <a:r>
                <a:rPr lang="en-GB" sz="2600"/>
                <a:t> </a:t>
              </a:r>
              <a:r>
                <a:rPr lang="en-GB"/>
                <a:t>(l)</a:t>
              </a:r>
              <a:r>
                <a:rPr lang="en-GB" sz="2600"/>
                <a:t> + </a:t>
              </a:r>
              <a:r>
                <a:rPr lang="en-GB" sz="2600">
                  <a:solidFill>
                    <a:srgbClr val="FF0000"/>
                  </a:solidFill>
                </a:rPr>
                <a:t>Br</a:t>
              </a:r>
              <a:r>
                <a:rPr lang="en-GB" sz="2600" baseline="-25000">
                  <a:solidFill>
                    <a:srgbClr val="FF0000"/>
                  </a:solidFill>
                </a:rPr>
                <a:t>2</a:t>
              </a:r>
              <a:r>
                <a:rPr lang="en-GB" sz="2600" baseline="-25000">
                  <a:solidFill>
                    <a:schemeClr val="accent2"/>
                  </a:solidFill>
                </a:rPr>
                <a:t> </a:t>
              </a:r>
              <a:r>
                <a:rPr lang="en-GB"/>
                <a:t>(g)</a:t>
              </a:r>
            </a:p>
          </p:txBody>
        </p:sp>
      </p:grpSp>
      <p:pic>
        <p:nvPicPr>
          <p:cNvPr id="38919" name="Picture 21" descr="animation1_RC00010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711200"/>
            <a:ext cx="3621088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7511" name="Text Box 23"/>
          <p:cNvSpPr txBox="1">
            <a:spLocks noChangeArrowheads="1"/>
          </p:cNvSpPr>
          <p:nvPr/>
        </p:nvSpPr>
        <p:spPr bwMode="auto">
          <a:xfrm>
            <a:off x="563563" y="3095625"/>
            <a:ext cx="4429125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>
                <a:sym typeface="Symbol" pitchFamily="18" charset="2"/>
              </a:rPr>
              <a:t>At the positive electrode</a:t>
            </a:r>
            <a:r>
              <a:rPr lang="en-GB" b="0">
                <a:sym typeface="Symbol" pitchFamily="18" charset="2"/>
              </a:rPr>
              <a:t>:</a:t>
            </a:r>
          </a:p>
          <a:p>
            <a:pPr algn="l">
              <a:spcBef>
                <a:spcPct val="20000"/>
              </a:spcBef>
            </a:pPr>
            <a:r>
              <a:rPr lang="en-GB" sz="2600">
                <a:solidFill>
                  <a:srgbClr val="FF0000"/>
                </a:solidFill>
                <a:sym typeface="Symbol" pitchFamily="18" charset="2"/>
              </a:rPr>
              <a:t>2Br</a:t>
            </a:r>
            <a:r>
              <a:rPr lang="en-GB" sz="2600" baseline="30000">
                <a:solidFill>
                  <a:srgbClr val="FF0000"/>
                </a:solidFill>
                <a:sym typeface="Symbol" pitchFamily="18" charset="2"/>
              </a:rPr>
              <a:t>-</a:t>
            </a:r>
            <a:r>
              <a:rPr lang="en-GB" sz="2600">
                <a:solidFill>
                  <a:srgbClr val="FF0000"/>
                </a:solidFill>
                <a:sym typeface="Symbol" pitchFamily="18" charset="2"/>
              </a:rPr>
              <a:t>  Br</a:t>
            </a:r>
            <a:r>
              <a:rPr lang="en-GB" sz="2600" baseline="-25000">
                <a:solidFill>
                  <a:srgbClr val="FF0000"/>
                </a:solidFill>
                <a:sym typeface="Symbol" pitchFamily="18" charset="2"/>
              </a:rPr>
              <a:t>2</a:t>
            </a:r>
            <a:r>
              <a:rPr lang="en-GB" sz="2600">
                <a:solidFill>
                  <a:srgbClr val="FF0000"/>
                </a:solidFill>
                <a:sym typeface="Symbol" pitchFamily="18" charset="2"/>
              </a:rPr>
              <a:t> + 2e</a:t>
            </a:r>
            <a:r>
              <a:rPr lang="en-GB" sz="2600" baseline="30000">
                <a:solidFill>
                  <a:srgbClr val="FF0000"/>
                </a:solidFill>
                <a:sym typeface="Symbol" pitchFamily="18" charset="2"/>
              </a:rPr>
              <a:t>-   </a:t>
            </a:r>
            <a:r>
              <a:rPr lang="en-GB">
                <a:solidFill>
                  <a:srgbClr val="FF0000"/>
                </a:solidFill>
                <a:sym typeface="Symbol" pitchFamily="18" charset="2"/>
              </a:rPr>
              <a:t>(oxidation)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7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87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7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87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7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87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7498" grpId="0"/>
      <p:bldP spid="1087500" grpId="0"/>
      <p:bldP spid="10875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8173" name="Picture 13" descr="bauxite_credi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" y="3819525"/>
            <a:ext cx="2613025" cy="230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Why and how is aluminium extracted?</a:t>
            </a:r>
          </a:p>
        </p:txBody>
      </p:sp>
      <p:sp>
        <p:nvSpPr>
          <p:cNvPr id="39940" name="Rectangle 3"/>
          <p:cNvSpPr>
            <a:spLocks noChangeArrowheads="1"/>
          </p:cNvSpPr>
          <p:nvPr/>
        </p:nvSpPr>
        <p:spPr bwMode="auto">
          <a:xfrm>
            <a:off x="563563" y="773113"/>
            <a:ext cx="421481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GB" b="0">
                <a:solidFill>
                  <a:srgbClr val="000066"/>
                </a:solidFill>
                <a:cs typeface="Arial" pitchFamily="34" charset="0"/>
              </a:rPr>
              <a:t>Aluminium is one of the most useful metals in the world.  </a:t>
            </a:r>
          </a:p>
        </p:txBody>
      </p:sp>
      <p:sp>
        <p:nvSpPr>
          <p:cNvPr id="988165" name="Text Box 5"/>
          <p:cNvSpPr txBox="1">
            <a:spLocks noChangeArrowheads="1"/>
          </p:cNvSpPr>
          <p:nvPr/>
        </p:nvSpPr>
        <p:spPr bwMode="auto">
          <a:xfrm>
            <a:off x="3319463" y="3875088"/>
            <a:ext cx="57229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 b="0"/>
              <a:t>Aluminium ore (bauxite) has a very high melting point (2050</a:t>
            </a:r>
            <a:r>
              <a:rPr lang="en-GB" sz="1000" b="0"/>
              <a:t> </a:t>
            </a:r>
            <a:r>
              <a:rPr lang="en-US" b="0"/>
              <a:t>°</a:t>
            </a:r>
            <a:r>
              <a:rPr lang="en-GB" b="0"/>
              <a:t>C). </a:t>
            </a:r>
          </a:p>
        </p:txBody>
      </p:sp>
      <p:pic>
        <p:nvPicPr>
          <p:cNvPr id="39942" name="Picture 12" descr="26812492_credi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725" y="889000"/>
            <a:ext cx="3965575" cy="290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8175" name="Rectangle 15"/>
          <p:cNvSpPr>
            <a:spLocks noChangeArrowheads="1"/>
          </p:cNvSpPr>
          <p:nvPr/>
        </p:nvSpPr>
        <p:spPr bwMode="auto">
          <a:xfrm>
            <a:off x="563563" y="1687513"/>
            <a:ext cx="4214812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GB" b="0">
                <a:solidFill>
                  <a:srgbClr val="000066"/>
                </a:solidFill>
                <a:cs typeface="Arial" pitchFamily="34" charset="0"/>
              </a:rPr>
              <a:t>Electrolysis is used to extract aluminium from its ore. Why is it not possible to extract aluminium by heating its ore with carbon?</a:t>
            </a:r>
          </a:p>
        </p:txBody>
      </p:sp>
      <p:sp>
        <p:nvSpPr>
          <p:cNvPr id="988176" name="Text Box 16"/>
          <p:cNvSpPr txBox="1">
            <a:spLocks noChangeArrowheads="1"/>
          </p:cNvSpPr>
          <p:nvPr/>
        </p:nvSpPr>
        <p:spPr bwMode="auto">
          <a:xfrm>
            <a:off x="3319463" y="4784725"/>
            <a:ext cx="572293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 b="0"/>
              <a:t>For electrolysis, the ore is dissolved in </a:t>
            </a:r>
          </a:p>
          <a:p>
            <a:pPr algn="l">
              <a:spcBef>
                <a:spcPct val="0"/>
              </a:spcBef>
            </a:pPr>
            <a:r>
              <a:rPr lang="en-GB" b="0"/>
              <a:t>a compound called </a:t>
            </a:r>
            <a:r>
              <a:rPr lang="en-GB"/>
              <a:t>cryolite</a:t>
            </a:r>
            <a:r>
              <a:rPr lang="en-GB" b="0"/>
              <a:t> (Na</a:t>
            </a:r>
            <a:r>
              <a:rPr lang="en-GB" b="0" baseline="-25000"/>
              <a:t>3</a:t>
            </a:r>
            <a:r>
              <a:rPr lang="en-GB" b="0"/>
              <a:t>AlF</a:t>
            </a:r>
            <a:r>
              <a:rPr lang="en-GB" b="0" baseline="-25000"/>
              <a:t>6</a:t>
            </a:r>
            <a:r>
              <a:rPr lang="en-GB" b="0"/>
              <a:t>), which lowers the melting point to 700</a:t>
            </a:r>
            <a:r>
              <a:rPr lang="en-GB" sz="1000" b="0"/>
              <a:t> </a:t>
            </a:r>
            <a:r>
              <a:rPr lang="en-US" b="0">
                <a:cs typeface="Arial" pitchFamily="34" charset="0"/>
              </a:rPr>
              <a:t>°</a:t>
            </a:r>
            <a:r>
              <a:rPr lang="en-GB" b="0"/>
              <a:t>C.  </a:t>
            </a:r>
          </a:p>
        </p:txBody>
      </p:sp>
      <p:sp>
        <p:nvSpPr>
          <p:cNvPr id="988177" name="Text Box 17"/>
          <p:cNvSpPr txBox="1">
            <a:spLocks noChangeArrowheads="1"/>
          </p:cNvSpPr>
          <p:nvPr/>
        </p:nvSpPr>
        <p:spPr bwMode="auto">
          <a:xfrm>
            <a:off x="3319463" y="5880100"/>
            <a:ext cx="51641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 b="0"/>
              <a:t>Why is this important economically?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8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88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8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88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8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988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8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988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8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988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8165" grpId="0"/>
      <p:bldP spid="988175" grpId="0"/>
      <p:bldP spid="988176" grpId="0"/>
      <p:bldP spid="98817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Extracting aluminium 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3074" r:id="rId2" imgW="8699841" imgH="5308975"/>
        </mc:Choice>
        <mc:Fallback>
          <p:control r:id="rId2" imgW="8699841" imgH="5308975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3"/>
          <p:cNvSpPr txBox="1">
            <a:spLocks noChangeArrowheads="1"/>
          </p:cNvSpPr>
          <p:nvPr/>
        </p:nvSpPr>
        <p:spPr bwMode="auto">
          <a:xfrm>
            <a:off x="563563" y="784225"/>
            <a:ext cx="49371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 b="0"/>
              <a:t>What redox processes occur at the electrodes during the electrolysis of</a:t>
            </a:r>
            <a:r>
              <a:rPr lang="en-GB"/>
              <a:t> </a:t>
            </a:r>
            <a:r>
              <a:rPr lang="en-GB" b="0"/>
              <a:t>aluminium oxide (</a:t>
            </a:r>
            <a:r>
              <a:rPr lang="en-GB">
                <a:solidFill>
                  <a:srgbClr val="FF0000"/>
                </a:solidFill>
              </a:rPr>
              <a:t>Al</a:t>
            </a:r>
            <a:r>
              <a:rPr lang="en-GB" baseline="-25000"/>
              <a:t>2</a:t>
            </a:r>
            <a:r>
              <a:rPr lang="en-GB">
                <a:solidFill>
                  <a:schemeClr val="bg2"/>
                </a:solidFill>
              </a:rPr>
              <a:t>O</a:t>
            </a:r>
            <a:r>
              <a:rPr lang="en-GB" baseline="-25000"/>
              <a:t>3</a:t>
            </a:r>
            <a:r>
              <a:rPr lang="en-GB" b="0"/>
              <a:t>)?</a:t>
            </a:r>
          </a:p>
        </p:txBody>
      </p:sp>
      <p:sp>
        <p:nvSpPr>
          <p:cNvPr id="40963" name="Rectangle 4"/>
          <p:cNvSpPr>
            <a:spLocks noGrp="1" noChangeArrowheads="1"/>
          </p:cNvSpPr>
          <p:nvPr>
            <p:ph type="title"/>
          </p:nvPr>
        </p:nvSpPr>
        <p:spPr>
          <a:xfrm>
            <a:off x="557213" y="53975"/>
            <a:ext cx="7659687" cy="549275"/>
          </a:xfrm>
        </p:spPr>
        <p:txBody>
          <a:bodyPr/>
          <a:lstStyle/>
          <a:p>
            <a:pPr eaLnBrk="1" hangingPunct="1"/>
            <a:r>
              <a:rPr lang="en-GB" smtClean="0"/>
              <a:t>Extracting aluminium – redox equations</a:t>
            </a:r>
          </a:p>
        </p:txBody>
      </p:sp>
      <p:sp>
        <p:nvSpPr>
          <p:cNvPr id="1117191" name="Text Box 7"/>
          <p:cNvSpPr txBox="1">
            <a:spLocks noChangeArrowheads="1"/>
          </p:cNvSpPr>
          <p:nvPr/>
        </p:nvSpPr>
        <p:spPr bwMode="auto">
          <a:xfrm>
            <a:off x="563563" y="4264025"/>
            <a:ext cx="82899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 b="0"/>
              <a:t>What is the overall equation for the extraction of aluminium by electrolysis?</a:t>
            </a:r>
          </a:p>
        </p:txBody>
      </p:sp>
      <p:sp>
        <p:nvSpPr>
          <p:cNvPr id="1117192" name="Text Box 8"/>
          <p:cNvSpPr txBox="1">
            <a:spLocks noChangeArrowheads="1"/>
          </p:cNvSpPr>
          <p:nvPr/>
        </p:nvSpPr>
        <p:spPr bwMode="auto">
          <a:xfrm>
            <a:off x="563563" y="2066925"/>
            <a:ext cx="4518025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/>
              <a:t>At the negative electrode: </a:t>
            </a:r>
          </a:p>
          <a:p>
            <a:pPr algn="l">
              <a:spcBef>
                <a:spcPct val="20000"/>
              </a:spcBef>
            </a:pPr>
            <a:r>
              <a:rPr lang="en-GB" sz="2600">
                <a:solidFill>
                  <a:schemeClr val="bg2"/>
                </a:solidFill>
              </a:rPr>
              <a:t>Al</a:t>
            </a:r>
            <a:r>
              <a:rPr lang="en-GB" sz="2600" baseline="30000">
                <a:solidFill>
                  <a:schemeClr val="bg2"/>
                </a:solidFill>
              </a:rPr>
              <a:t>3+</a:t>
            </a:r>
            <a:r>
              <a:rPr lang="en-GB" sz="2600">
                <a:solidFill>
                  <a:schemeClr val="bg2"/>
                </a:solidFill>
              </a:rPr>
              <a:t> + 3e</a:t>
            </a:r>
            <a:r>
              <a:rPr lang="en-GB" sz="2600" baseline="30000">
                <a:solidFill>
                  <a:schemeClr val="bg2"/>
                </a:solidFill>
              </a:rPr>
              <a:t>-</a:t>
            </a:r>
            <a:r>
              <a:rPr lang="en-GB" sz="2600">
                <a:solidFill>
                  <a:schemeClr val="bg2"/>
                </a:solidFill>
              </a:rPr>
              <a:t> </a:t>
            </a:r>
            <a:r>
              <a:rPr lang="en-GB" sz="2600">
                <a:solidFill>
                  <a:schemeClr val="bg2"/>
                </a:solidFill>
                <a:sym typeface="Symbol" pitchFamily="18" charset="2"/>
              </a:rPr>
              <a:t> Al</a:t>
            </a:r>
            <a:r>
              <a:rPr lang="en-GB" sz="2800">
                <a:solidFill>
                  <a:schemeClr val="bg2"/>
                </a:solidFill>
                <a:sym typeface="Symbol" pitchFamily="18" charset="2"/>
              </a:rPr>
              <a:t>   </a:t>
            </a:r>
            <a:r>
              <a:rPr lang="en-GB">
                <a:solidFill>
                  <a:schemeClr val="bg2"/>
                </a:solidFill>
                <a:sym typeface="Symbol" pitchFamily="18" charset="2"/>
              </a:rPr>
              <a:t>(reduction)</a:t>
            </a:r>
            <a:endParaRPr lang="en-GB">
              <a:sym typeface="Symbol" pitchFamily="18" charset="2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168400" y="5118100"/>
            <a:ext cx="6734175" cy="1312863"/>
            <a:chOff x="736" y="3224"/>
            <a:chExt cx="4242" cy="827"/>
          </a:xfrm>
        </p:grpSpPr>
        <p:sp>
          <p:nvSpPr>
            <p:cNvPr id="40969" name="AutoShape 2"/>
            <p:cNvSpPr>
              <a:spLocks noChangeArrowheads="1"/>
            </p:cNvSpPr>
            <p:nvPr/>
          </p:nvSpPr>
          <p:spPr bwMode="auto">
            <a:xfrm>
              <a:off x="736" y="3224"/>
              <a:ext cx="4242" cy="827"/>
            </a:xfrm>
            <a:prstGeom prst="roundRect">
              <a:avLst>
                <a:gd name="adj" fmla="val 9292"/>
              </a:avLst>
            </a:prstGeom>
            <a:solidFill>
              <a:srgbClr val="FFFFCC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70" name="Text Box 9"/>
            <p:cNvSpPr txBox="1">
              <a:spLocks noChangeArrowheads="1"/>
            </p:cNvSpPr>
            <p:nvPr/>
          </p:nvSpPr>
          <p:spPr bwMode="auto">
            <a:xfrm>
              <a:off x="813" y="3286"/>
              <a:ext cx="4078" cy="6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600">
                  <a:solidFill>
                    <a:schemeClr val="bg2"/>
                  </a:solidFill>
                </a:rPr>
                <a:t>aluminium</a:t>
              </a:r>
              <a:r>
                <a:rPr lang="en-GB" sz="2600"/>
                <a:t> </a:t>
              </a:r>
              <a:r>
                <a:rPr lang="en-GB" sz="2600">
                  <a:solidFill>
                    <a:srgbClr val="FF0000"/>
                  </a:solidFill>
                </a:rPr>
                <a:t>oxide</a:t>
              </a:r>
              <a:r>
                <a:rPr lang="en-GB" sz="2600"/>
                <a:t> </a:t>
              </a:r>
              <a:r>
                <a:rPr lang="en-GB" sz="2600">
                  <a:sym typeface="Symbol" pitchFamily="18" charset="2"/>
                </a:rPr>
                <a:t></a:t>
              </a:r>
              <a:r>
                <a:rPr lang="en-GB" sz="2600"/>
                <a:t> </a:t>
              </a:r>
              <a:r>
                <a:rPr lang="en-GB">
                  <a:solidFill>
                    <a:schemeClr val="bg2"/>
                  </a:solidFill>
                </a:rPr>
                <a:t>aluminium</a:t>
              </a:r>
              <a:r>
                <a:rPr lang="en-GB" sz="2600"/>
                <a:t> + </a:t>
              </a:r>
              <a:r>
                <a:rPr lang="en-GB" sz="2600">
                  <a:solidFill>
                    <a:srgbClr val="FF0000"/>
                  </a:solidFill>
                </a:rPr>
                <a:t>oxygen</a:t>
              </a:r>
            </a:p>
            <a:p>
              <a:r>
                <a:rPr lang="en-GB" sz="2600"/>
                <a:t>2</a:t>
              </a:r>
              <a:r>
                <a:rPr lang="en-GB" sz="1000"/>
                <a:t> </a:t>
              </a:r>
              <a:r>
                <a:rPr lang="en-GB" sz="2600">
                  <a:solidFill>
                    <a:srgbClr val="FF0000"/>
                  </a:solidFill>
                </a:rPr>
                <a:t>Al</a:t>
              </a:r>
              <a:r>
                <a:rPr lang="en-GB" sz="2600" baseline="-25000"/>
                <a:t>2</a:t>
              </a:r>
              <a:r>
                <a:rPr lang="en-GB" sz="2600">
                  <a:solidFill>
                    <a:schemeClr val="bg2"/>
                  </a:solidFill>
                </a:rPr>
                <a:t>O</a:t>
              </a:r>
              <a:r>
                <a:rPr lang="en-GB" sz="2600" baseline="-25000"/>
                <a:t>3</a:t>
              </a:r>
              <a:r>
                <a:rPr lang="en-GB" sz="2600"/>
                <a:t> </a:t>
              </a:r>
              <a:r>
                <a:rPr lang="en-GB"/>
                <a:t>(l)</a:t>
              </a:r>
              <a:r>
                <a:rPr lang="en-GB" sz="2600"/>
                <a:t>       </a:t>
              </a:r>
              <a:r>
                <a:rPr lang="en-GB" sz="2600">
                  <a:sym typeface="Symbol" pitchFamily="18" charset="2"/>
                </a:rPr>
                <a:t></a:t>
              </a:r>
              <a:r>
                <a:rPr lang="en-GB" sz="2600"/>
                <a:t>  4</a:t>
              </a:r>
              <a:r>
                <a:rPr lang="en-GB" sz="1000"/>
                <a:t> </a:t>
              </a:r>
              <a:r>
                <a:rPr lang="en-GB" sz="2600">
                  <a:solidFill>
                    <a:schemeClr val="bg2"/>
                  </a:solidFill>
                </a:rPr>
                <a:t>Al</a:t>
              </a:r>
              <a:r>
                <a:rPr lang="en-GB" sz="2600"/>
                <a:t> </a:t>
              </a:r>
              <a:r>
                <a:rPr lang="en-GB"/>
                <a:t>(l)</a:t>
              </a:r>
              <a:r>
                <a:rPr lang="en-GB" sz="2600"/>
                <a:t> + 3</a:t>
              </a:r>
              <a:r>
                <a:rPr lang="en-GB" sz="1000"/>
                <a:t> </a:t>
              </a:r>
              <a:r>
                <a:rPr lang="en-GB" sz="2600">
                  <a:solidFill>
                    <a:srgbClr val="FF0000"/>
                  </a:solidFill>
                </a:rPr>
                <a:t>O</a:t>
              </a:r>
              <a:r>
                <a:rPr lang="en-GB" sz="2600" baseline="-25000">
                  <a:solidFill>
                    <a:srgbClr val="FF0000"/>
                  </a:solidFill>
                </a:rPr>
                <a:t>2</a:t>
              </a:r>
              <a:r>
                <a:rPr lang="en-GB" sz="2600" baseline="-25000">
                  <a:solidFill>
                    <a:schemeClr val="accent2"/>
                  </a:solidFill>
                </a:rPr>
                <a:t> </a:t>
              </a:r>
              <a:r>
                <a:rPr lang="en-GB"/>
                <a:t>(g)</a:t>
              </a:r>
            </a:p>
          </p:txBody>
        </p:sp>
      </p:grpSp>
      <p:pic>
        <p:nvPicPr>
          <p:cNvPr id="40967" name="Picture 11" descr="extracting aluminium RC2_R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425" y="1292225"/>
            <a:ext cx="3970338" cy="257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7196" name="Text Box 12"/>
          <p:cNvSpPr txBox="1">
            <a:spLocks noChangeArrowheads="1"/>
          </p:cNvSpPr>
          <p:nvPr/>
        </p:nvSpPr>
        <p:spPr bwMode="auto">
          <a:xfrm>
            <a:off x="571500" y="3133725"/>
            <a:ext cx="4518025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>
                <a:sym typeface="Symbol" pitchFamily="18" charset="2"/>
              </a:rPr>
              <a:t>At the positive electrode</a:t>
            </a:r>
            <a:r>
              <a:rPr lang="en-GB" b="0">
                <a:sym typeface="Symbol" pitchFamily="18" charset="2"/>
              </a:rPr>
              <a:t>:</a:t>
            </a:r>
          </a:p>
          <a:p>
            <a:pPr algn="l">
              <a:spcBef>
                <a:spcPct val="20000"/>
              </a:spcBef>
            </a:pPr>
            <a:r>
              <a:rPr lang="en-GB" sz="2600">
                <a:solidFill>
                  <a:srgbClr val="FF0000"/>
                </a:solidFill>
                <a:sym typeface="Symbol" pitchFamily="18" charset="2"/>
              </a:rPr>
              <a:t>2O</a:t>
            </a:r>
            <a:r>
              <a:rPr lang="en-GB" sz="2600" baseline="30000">
                <a:solidFill>
                  <a:srgbClr val="FF0000"/>
                </a:solidFill>
                <a:sym typeface="Symbol" pitchFamily="18" charset="2"/>
              </a:rPr>
              <a:t>2-</a:t>
            </a:r>
            <a:r>
              <a:rPr lang="en-GB" sz="2600">
                <a:solidFill>
                  <a:srgbClr val="FF0000"/>
                </a:solidFill>
                <a:sym typeface="Symbol" pitchFamily="18" charset="2"/>
              </a:rPr>
              <a:t>  O</a:t>
            </a:r>
            <a:r>
              <a:rPr lang="en-GB" sz="2600" baseline="-25000">
                <a:solidFill>
                  <a:srgbClr val="FF0000"/>
                </a:solidFill>
                <a:sym typeface="Symbol" pitchFamily="18" charset="2"/>
              </a:rPr>
              <a:t>2</a:t>
            </a:r>
            <a:r>
              <a:rPr lang="en-GB" sz="2600">
                <a:solidFill>
                  <a:srgbClr val="FF0000"/>
                </a:solidFill>
                <a:sym typeface="Symbol" pitchFamily="18" charset="2"/>
              </a:rPr>
              <a:t> + 4e</a:t>
            </a:r>
            <a:r>
              <a:rPr lang="en-GB" sz="2600" baseline="30000">
                <a:solidFill>
                  <a:srgbClr val="FF0000"/>
                </a:solidFill>
                <a:sym typeface="Symbol" pitchFamily="18" charset="2"/>
              </a:rPr>
              <a:t>-</a:t>
            </a:r>
            <a:r>
              <a:rPr lang="en-GB" sz="2800" baseline="30000">
                <a:solidFill>
                  <a:srgbClr val="FF0000"/>
                </a:solidFill>
                <a:sym typeface="Symbol" pitchFamily="18" charset="2"/>
              </a:rPr>
              <a:t>   </a:t>
            </a:r>
            <a:r>
              <a:rPr lang="en-GB">
                <a:solidFill>
                  <a:srgbClr val="FF0000"/>
                </a:solidFill>
                <a:sym typeface="Symbol" pitchFamily="18" charset="2"/>
              </a:rPr>
              <a:t>(oxidation)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17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1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17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7191" grpId="0"/>
      <p:bldP spid="1117192" grpId="0"/>
      <p:bldP spid="111719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557213" y="53975"/>
            <a:ext cx="7634287" cy="549275"/>
          </a:xfrm>
        </p:spPr>
        <p:txBody>
          <a:bodyPr/>
          <a:lstStyle/>
          <a:p>
            <a:pPr eaLnBrk="1" hangingPunct="1"/>
            <a:r>
              <a:rPr lang="en-GB" sz="2600" smtClean="0"/>
              <a:t>What are the products of electrolysis?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4098" r:id="rId2" imgW="8699841" imgH="5308975"/>
        </mc:Choice>
        <mc:Fallback>
          <p:control r:id="rId2" imgW="8699841" imgH="5308975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Purifying copper using electrolysis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5122" r:id="rId2" imgW="8699841" imgH="5308975"/>
        </mc:Choice>
        <mc:Fallback>
          <p:control r:id="rId2" imgW="8699841" imgH="5308975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is a redox reaction?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563563" y="784225"/>
            <a:ext cx="79200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>
              <a:spcBef>
                <a:spcPct val="0"/>
              </a:spcBef>
            </a:pPr>
            <a:r>
              <a:rPr lang="en-GB">
                <a:solidFill>
                  <a:srgbClr val="FF6600"/>
                </a:solidFill>
              </a:rPr>
              <a:t>Oxidation</a:t>
            </a:r>
            <a:r>
              <a:rPr lang="en-GB" b="0">
                <a:solidFill>
                  <a:srgbClr val="000066"/>
                </a:solidFill>
              </a:rPr>
              <a:t> is the </a:t>
            </a:r>
            <a:r>
              <a:rPr lang="en-GB">
                <a:solidFill>
                  <a:srgbClr val="000066"/>
                </a:solidFill>
              </a:rPr>
              <a:t>addition of oxygen</a:t>
            </a:r>
            <a:r>
              <a:rPr lang="en-GB" b="0">
                <a:solidFill>
                  <a:srgbClr val="000066"/>
                </a:solidFill>
              </a:rPr>
              <a:t> to a substance and</a:t>
            </a:r>
          </a:p>
          <a:p>
            <a:pPr algn="l">
              <a:spcBef>
                <a:spcPct val="0"/>
              </a:spcBef>
            </a:pPr>
            <a:r>
              <a:rPr lang="en-GB">
                <a:solidFill>
                  <a:srgbClr val="FF6600"/>
                </a:solidFill>
              </a:rPr>
              <a:t>reduction </a:t>
            </a:r>
            <a:r>
              <a:rPr lang="en-GB" b="0">
                <a:solidFill>
                  <a:srgbClr val="000066"/>
                </a:solidFill>
              </a:rPr>
              <a:t>is the </a:t>
            </a:r>
            <a:r>
              <a:rPr lang="en-GB">
                <a:solidFill>
                  <a:srgbClr val="000066"/>
                </a:solidFill>
              </a:rPr>
              <a:t>removal of oxygen</a:t>
            </a:r>
            <a:r>
              <a:rPr lang="en-GB" b="0">
                <a:solidFill>
                  <a:srgbClr val="000066"/>
                </a:solidFill>
              </a:rPr>
              <a:t> from a substance.</a:t>
            </a:r>
          </a:p>
        </p:txBody>
      </p:sp>
      <p:grpSp>
        <p:nvGrpSpPr>
          <p:cNvPr id="2" name="Group 40"/>
          <p:cNvGrpSpPr>
            <a:grpSpLocks/>
          </p:cNvGrpSpPr>
          <p:nvPr/>
        </p:nvGrpSpPr>
        <p:grpSpPr bwMode="auto">
          <a:xfrm>
            <a:off x="900113" y="3035300"/>
            <a:ext cx="7713662" cy="792163"/>
            <a:chOff x="567" y="1912"/>
            <a:chExt cx="4859" cy="499"/>
          </a:xfrm>
        </p:grpSpPr>
        <p:sp>
          <p:nvSpPr>
            <p:cNvPr id="28688" name="AutoShape 15"/>
            <p:cNvSpPr>
              <a:spLocks noChangeArrowheads="1"/>
            </p:cNvSpPr>
            <p:nvPr/>
          </p:nvSpPr>
          <p:spPr bwMode="auto">
            <a:xfrm>
              <a:off x="568" y="1912"/>
              <a:ext cx="4858" cy="499"/>
            </a:xfrm>
            <a:prstGeom prst="roundRect">
              <a:avLst>
                <a:gd name="adj" fmla="val 9292"/>
              </a:avLst>
            </a:prstGeom>
            <a:solidFill>
              <a:srgbClr val="FFFFCC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9" name="Text Box 16"/>
            <p:cNvSpPr txBox="1">
              <a:spLocks noChangeArrowheads="1"/>
            </p:cNvSpPr>
            <p:nvPr/>
          </p:nvSpPr>
          <p:spPr bwMode="auto">
            <a:xfrm>
              <a:off x="567" y="1932"/>
              <a:ext cx="913" cy="4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</a:pPr>
              <a:r>
                <a:rPr lang="en-GB" sz="2600">
                  <a:solidFill>
                    <a:srgbClr val="000066"/>
                  </a:solidFill>
                </a:rPr>
                <a:t>lead oxide</a:t>
              </a:r>
            </a:p>
          </p:txBody>
        </p:sp>
        <p:sp>
          <p:nvSpPr>
            <p:cNvPr id="28690" name="Text Box 17"/>
            <p:cNvSpPr txBox="1">
              <a:spLocks noChangeArrowheads="1"/>
            </p:cNvSpPr>
            <p:nvPr/>
          </p:nvSpPr>
          <p:spPr bwMode="auto">
            <a:xfrm>
              <a:off x="1603" y="1998"/>
              <a:ext cx="266" cy="327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28691" name="Text Box 18"/>
            <p:cNvSpPr txBox="1">
              <a:spLocks noChangeArrowheads="1"/>
            </p:cNvSpPr>
            <p:nvPr/>
          </p:nvSpPr>
          <p:spPr bwMode="auto">
            <a:xfrm>
              <a:off x="1928" y="2007"/>
              <a:ext cx="871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2600">
                  <a:solidFill>
                    <a:srgbClr val="000066"/>
                  </a:solidFill>
                </a:rPr>
                <a:t>carbon</a:t>
              </a:r>
            </a:p>
          </p:txBody>
        </p:sp>
        <p:sp>
          <p:nvSpPr>
            <p:cNvPr id="28692" name="Text Box 19"/>
            <p:cNvSpPr txBox="1">
              <a:spLocks noChangeArrowheads="1"/>
            </p:cNvSpPr>
            <p:nvPr/>
          </p:nvSpPr>
          <p:spPr bwMode="auto">
            <a:xfrm>
              <a:off x="3184" y="2007"/>
              <a:ext cx="623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2600">
                  <a:solidFill>
                    <a:srgbClr val="000066"/>
                  </a:solidFill>
                </a:rPr>
                <a:t>lead</a:t>
              </a:r>
            </a:p>
          </p:txBody>
        </p:sp>
        <p:sp>
          <p:nvSpPr>
            <p:cNvPr id="28693" name="Text Box 20"/>
            <p:cNvSpPr txBox="1">
              <a:spLocks noChangeArrowheads="1"/>
            </p:cNvSpPr>
            <p:nvPr/>
          </p:nvSpPr>
          <p:spPr bwMode="auto">
            <a:xfrm>
              <a:off x="4145" y="1932"/>
              <a:ext cx="1260" cy="4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</a:pPr>
              <a:r>
                <a:rPr lang="en-GB" sz="2600">
                  <a:solidFill>
                    <a:srgbClr val="000066"/>
                  </a:solidFill>
                </a:rPr>
                <a:t>carbon monoxide</a:t>
              </a:r>
            </a:p>
          </p:txBody>
        </p:sp>
        <p:sp>
          <p:nvSpPr>
            <p:cNvPr id="28694" name="Text Box 21"/>
            <p:cNvSpPr txBox="1">
              <a:spLocks noChangeArrowheads="1"/>
            </p:cNvSpPr>
            <p:nvPr/>
          </p:nvSpPr>
          <p:spPr bwMode="auto">
            <a:xfrm>
              <a:off x="2834" y="1998"/>
              <a:ext cx="355" cy="327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>
                  <a:solidFill>
                    <a:srgbClr val="000066"/>
                  </a:solidFill>
                  <a:sym typeface="Monotype Sorts" pitchFamily="2" charset="2"/>
                </a:rPr>
                <a:t></a:t>
              </a:r>
            </a:p>
          </p:txBody>
        </p:sp>
        <p:sp>
          <p:nvSpPr>
            <p:cNvPr id="28695" name="Text Box 22"/>
            <p:cNvSpPr txBox="1">
              <a:spLocks noChangeArrowheads="1"/>
            </p:cNvSpPr>
            <p:nvPr/>
          </p:nvSpPr>
          <p:spPr bwMode="auto">
            <a:xfrm>
              <a:off x="3882" y="1998"/>
              <a:ext cx="283" cy="327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>
                  <a:solidFill>
                    <a:srgbClr val="000066"/>
                  </a:solidFill>
                </a:rPr>
                <a:t>+</a:t>
              </a:r>
            </a:p>
          </p:txBody>
        </p:sp>
      </p:grpSp>
      <p:grpSp>
        <p:nvGrpSpPr>
          <p:cNvPr id="3" name="Group 41"/>
          <p:cNvGrpSpPr>
            <a:grpSpLocks/>
          </p:cNvGrpSpPr>
          <p:nvPr/>
        </p:nvGrpSpPr>
        <p:grpSpPr bwMode="auto">
          <a:xfrm>
            <a:off x="1574800" y="2125663"/>
            <a:ext cx="4216400" cy="885825"/>
            <a:chOff x="992" y="1339"/>
            <a:chExt cx="2656" cy="558"/>
          </a:xfrm>
        </p:grpSpPr>
        <p:sp>
          <p:nvSpPr>
            <p:cNvPr id="28686" name="AutoShape 31"/>
            <p:cNvSpPr>
              <a:spLocks noChangeArrowheads="1"/>
            </p:cNvSpPr>
            <p:nvPr/>
          </p:nvSpPr>
          <p:spPr bwMode="auto">
            <a:xfrm>
              <a:off x="992" y="1600"/>
              <a:ext cx="2656" cy="280"/>
            </a:xfrm>
            <a:prstGeom prst="curvedDownArrow">
              <a:avLst>
                <a:gd name="adj1" fmla="val 40710"/>
                <a:gd name="adj2" fmla="val 282156"/>
                <a:gd name="adj3" fmla="val 32032"/>
              </a:avLst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8687" name="Text Box 33"/>
            <p:cNvSpPr txBox="1">
              <a:spLocks noChangeArrowheads="1"/>
            </p:cNvSpPr>
            <p:nvPr/>
          </p:nvSpPr>
          <p:spPr bwMode="auto">
            <a:xfrm>
              <a:off x="1232" y="1339"/>
              <a:ext cx="1771" cy="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GB" sz="2600">
                  <a:solidFill>
                    <a:schemeClr val="bg2"/>
                  </a:solidFill>
                </a:rPr>
                <a:t>oxygen removed</a:t>
              </a:r>
            </a:p>
            <a:p>
              <a:pPr eaLnBrk="1" hangingPunct="1">
                <a:spcBef>
                  <a:spcPct val="0"/>
                </a:spcBef>
              </a:pPr>
              <a:r>
                <a:rPr lang="en-GB" sz="2600">
                  <a:solidFill>
                    <a:schemeClr val="bg2"/>
                  </a:solidFill>
                </a:rPr>
                <a:t>reduction</a:t>
              </a:r>
            </a:p>
          </p:txBody>
        </p:sp>
      </p:grpSp>
      <p:grpSp>
        <p:nvGrpSpPr>
          <p:cNvPr id="4" name="Group 42"/>
          <p:cNvGrpSpPr>
            <a:grpSpLocks/>
          </p:cNvGrpSpPr>
          <p:nvPr/>
        </p:nvGrpSpPr>
        <p:grpSpPr bwMode="auto">
          <a:xfrm>
            <a:off x="3581400" y="3886200"/>
            <a:ext cx="4673600" cy="923925"/>
            <a:chOff x="2256" y="2448"/>
            <a:chExt cx="2944" cy="582"/>
          </a:xfrm>
        </p:grpSpPr>
        <p:sp>
          <p:nvSpPr>
            <p:cNvPr id="28684" name="AutoShape 32"/>
            <p:cNvSpPr>
              <a:spLocks noChangeArrowheads="1"/>
            </p:cNvSpPr>
            <p:nvPr/>
          </p:nvSpPr>
          <p:spPr bwMode="auto">
            <a:xfrm flipV="1">
              <a:off x="2256" y="2448"/>
              <a:ext cx="2944" cy="336"/>
            </a:xfrm>
            <a:prstGeom prst="curvedDownArrow">
              <a:avLst>
                <a:gd name="adj1" fmla="val 37603"/>
                <a:gd name="adj2" fmla="val 260626"/>
                <a:gd name="adj3" fmla="val 31889"/>
              </a:avLst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28685" name="Text Box 34"/>
            <p:cNvSpPr txBox="1">
              <a:spLocks noChangeArrowheads="1"/>
            </p:cNvSpPr>
            <p:nvPr/>
          </p:nvSpPr>
          <p:spPr bwMode="auto">
            <a:xfrm>
              <a:off x="2774" y="2472"/>
              <a:ext cx="1516" cy="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GB" sz="2600">
                  <a:solidFill>
                    <a:srgbClr val="FF0000"/>
                  </a:solidFill>
                </a:rPr>
                <a:t>oxygen added</a:t>
              </a:r>
            </a:p>
            <a:p>
              <a:pPr eaLnBrk="1" hangingPunct="1">
                <a:spcBef>
                  <a:spcPct val="0"/>
                </a:spcBef>
              </a:pPr>
              <a:r>
                <a:rPr lang="en-GB" sz="2600">
                  <a:solidFill>
                    <a:srgbClr val="FF0000"/>
                  </a:solidFill>
                </a:rPr>
                <a:t>oxidation</a:t>
              </a:r>
            </a:p>
          </p:txBody>
        </p:sp>
      </p:grpSp>
      <p:sp>
        <p:nvSpPr>
          <p:cNvPr id="1062947" name="Text Box 35"/>
          <p:cNvSpPr txBox="1">
            <a:spLocks noChangeArrowheads="1"/>
          </p:cNvSpPr>
          <p:nvPr/>
        </p:nvSpPr>
        <p:spPr bwMode="auto">
          <a:xfrm>
            <a:off x="568325" y="4835525"/>
            <a:ext cx="75390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>
              <a:spcBef>
                <a:spcPct val="0"/>
              </a:spcBef>
            </a:pPr>
            <a:r>
              <a:rPr lang="en-GB" b="0">
                <a:solidFill>
                  <a:srgbClr val="000066"/>
                </a:solidFill>
              </a:rPr>
              <a:t>Reduction and oxidation always take place together. Why is this type of reaction called a </a:t>
            </a:r>
            <a:r>
              <a:rPr lang="en-GB">
                <a:solidFill>
                  <a:srgbClr val="FF6600"/>
                </a:solidFill>
              </a:rPr>
              <a:t>redox </a:t>
            </a:r>
            <a:r>
              <a:rPr lang="en-GB" b="0">
                <a:solidFill>
                  <a:srgbClr val="000066"/>
                </a:solidFill>
              </a:rPr>
              <a:t>reaction? </a:t>
            </a:r>
          </a:p>
        </p:txBody>
      </p:sp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1703388" y="5786438"/>
            <a:ext cx="5762625" cy="627062"/>
            <a:chOff x="1073" y="3645"/>
            <a:chExt cx="3630" cy="395"/>
          </a:xfrm>
        </p:grpSpPr>
        <p:sp>
          <p:nvSpPr>
            <p:cNvPr id="28682" name="AutoShape 36"/>
            <p:cNvSpPr>
              <a:spLocks noChangeArrowheads="1"/>
            </p:cNvSpPr>
            <p:nvPr/>
          </p:nvSpPr>
          <p:spPr bwMode="auto">
            <a:xfrm>
              <a:off x="1073" y="3645"/>
              <a:ext cx="3630" cy="395"/>
            </a:xfrm>
            <a:prstGeom prst="roundRect">
              <a:avLst>
                <a:gd name="adj" fmla="val 12500"/>
              </a:avLst>
            </a:prstGeom>
            <a:solidFill>
              <a:srgbClr val="FFFFCC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3" name="Text Box 37"/>
            <p:cNvSpPr txBox="1">
              <a:spLocks noChangeArrowheads="1"/>
            </p:cNvSpPr>
            <p:nvPr/>
          </p:nvSpPr>
          <p:spPr bwMode="auto">
            <a:xfrm>
              <a:off x="1184" y="3689"/>
              <a:ext cx="3395" cy="308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l"/>
              <a:r>
                <a:rPr lang="en-GB" sz="2600">
                  <a:solidFill>
                    <a:srgbClr val="FF6600"/>
                  </a:solidFill>
                </a:rPr>
                <a:t>redox</a:t>
              </a:r>
              <a:r>
                <a:rPr lang="en-GB" sz="2600"/>
                <a:t>  = </a:t>
              </a:r>
              <a:r>
                <a:rPr lang="en-GB" sz="2600">
                  <a:solidFill>
                    <a:srgbClr val="FF6600"/>
                  </a:solidFill>
                </a:rPr>
                <a:t> red</a:t>
              </a:r>
              <a:r>
                <a:rPr lang="en-GB" sz="2600">
                  <a:solidFill>
                    <a:srgbClr val="000066"/>
                  </a:solidFill>
                </a:rPr>
                <a:t>uction and </a:t>
              </a:r>
              <a:r>
                <a:rPr lang="en-GB" sz="2600">
                  <a:solidFill>
                    <a:srgbClr val="FF6600"/>
                  </a:solidFill>
                </a:rPr>
                <a:t>ox</a:t>
              </a:r>
              <a:r>
                <a:rPr lang="en-GB" sz="2600">
                  <a:solidFill>
                    <a:srgbClr val="000066"/>
                  </a:solidFill>
                </a:rPr>
                <a:t>idation</a:t>
              </a:r>
            </a:p>
          </p:txBody>
        </p:sp>
      </p:grpSp>
      <p:sp>
        <p:nvSpPr>
          <p:cNvPr id="1062951" name="Text Box 39"/>
          <p:cNvSpPr txBox="1">
            <a:spLocks noChangeArrowheads="1"/>
          </p:cNvSpPr>
          <p:nvPr/>
        </p:nvSpPr>
        <p:spPr bwMode="auto">
          <a:xfrm>
            <a:off x="563563" y="1698625"/>
            <a:ext cx="84026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>
              <a:spcBef>
                <a:spcPct val="0"/>
              </a:spcBef>
            </a:pPr>
            <a:r>
              <a:rPr lang="en-GB" b="0">
                <a:solidFill>
                  <a:srgbClr val="000066"/>
                </a:solidFill>
              </a:rPr>
              <a:t>Which substances are oxidized and reduced in this reaction?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62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062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2947" grpId="0"/>
      <p:bldP spid="106295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Purifying copper – redox equations</a:t>
            </a:r>
          </a:p>
        </p:txBody>
      </p:sp>
      <p:sp>
        <p:nvSpPr>
          <p:cNvPr id="41987" name="Text Box 7"/>
          <p:cNvSpPr txBox="1">
            <a:spLocks noChangeArrowheads="1"/>
          </p:cNvSpPr>
          <p:nvPr/>
        </p:nvSpPr>
        <p:spPr bwMode="auto">
          <a:xfrm>
            <a:off x="563563" y="784225"/>
            <a:ext cx="47847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 b="0"/>
              <a:t>What happens at the electrodes during the purification of copper by electrolysis ?</a:t>
            </a:r>
          </a:p>
        </p:txBody>
      </p:sp>
      <p:sp>
        <p:nvSpPr>
          <p:cNvPr id="1092616" name="Text Box 8"/>
          <p:cNvSpPr txBox="1">
            <a:spLocks noChangeArrowheads="1"/>
          </p:cNvSpPr>
          <p:nvPr/>
        </p:nvSpPr>
        <p:spPr bwMode="auto">
          <a:xfrm>
            <a:off x="563563" y="2066925"/>
            <a:ext cx="4543425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/>
              <a:t>At the negative electrode: </a:t>
            </a:r>
          </a:p>
          <a:p>
            <a:pPr algn="l">
              <a:spcBef>
                <a:spcPct val="20000"/>
              </a:spcBef>
            </a:pPr>
            <a:r>
              <a:rPr lang="en-GB" sz="2600">
                <a:solidFill>
                  <a:schemeClr val="bg2"/>
                </a:solidFill>
              </a:rPr>
              <a:t>Cu</a:t>
            </a:r>
            <a:r>
              <a:rPr lang="en-GB" sz="2600" baseline="30000">
                <a:solidFill>
                  <a:schemeClr val="bg2"/>
                </a:solidFill>
              </a:rPr>
              <a:t>2+</a:t>
            </a:r>
            <a:r>
              <a:rPr lang="en-GB" sz="2600">
                <a:solidFill>
                  <a:schemeClr val="bg2"/>
                </a:solidFill>
              </a:rPr>
              <a:t> + 2e</a:t>
            </a:r>
            <a:r>
              <a:rPr lang="en-GB" sz="2600" baseline="30000">
                <a:solidFill>
                  <a:schemeClr val="bg2"/>
                </a:solidFill>
              </a:rPr>
              <a:t>-</a:t>
            </a:r>
            <a:r>
              <a:rPr lang="en-GB" sz="2600">
                <a:solidFill>
                  <a:schemeClr val="bg2"/>
                </a:solidFill>
              </a:rPr>
              <a:t> </a:t>
            </a:r>
            <a:r>
              <a:rPr lang="en-GB" sz="2600">
                <a:solidFill>
                  <a:schemeClr val="bg2"/>
                </a:solidFill>
                <a:sym typeface="Symbol" pitchFamily="18" charset="2"/>
              </a:rPr>
              <a:t> Cu</a:t>
            </a:r>
            <a:r>
              <a:rPr lang="en-GB" sz="2800">
                <a:solidFill>
                  <a:schemeClr val="bg2"/>
                </a:solidFill>
                <a:sym typeface="Symbol" pitchFamily="18" charset="2"/>
              </a:rPr>
              <a:t> </a:t>
            </a:r>
            <a:r>
              <a:rPr lang="en-GB">
                <a:solidFill>
                  <a:schemeClr val="bg2"/>
                </a:solidFill>
                <a:sym typeface="Symbol" pitchFamily="18" charset="2"/>
              </a:rPr>
              <a:t>(reduction)</a:t>
            </a:r>
            <a:endParaRPr lang="en-GB" sz="1200">
              <a:solidFill>
                <a:srgbClr val="FF0000"/>
              </a:solidFill>
              <a:sym typeface="Symbol" pitchFamily="18" charset="2"/>
            </a:endParaRPr>
          </a:p>
        </p:txBody>
      </p:sp>
      <p:sp>
        <p:nvSpPr>
          <p:cNvPr id="1092618" name="Text Box 10"/>
          <p:cNvSpPr txBox="1">
            <a:spLocks noChangeArrowheads="1"/>
          </p:cNvSpPr>
          <p:nvPr/>
        </p:nvSpPr>
        <p:spPr bwMode="auto">
          <a:xfrm>
            <a:off x="576263" y="4264025"/>
            <a:ext cx="85677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 b="0"/>
              <a:t>This process is carried out on a huge scale in industry and </a:t>
            </a:r>
          </a:p>
          <a:p>
            <a:pPr algn="l">
              <a:spcBef>
                <a:spcPct val="0"/>
              </a:spcBef>
            </a:pPr>
            <a:r>
              <a:rPr lang="en-GB" b="0"/>
              <a:t>the copper formed on the negative electrodes is 99.99% pure.</a:t>
            </a:r>
          </a:p>
        </p:txBody>
      </p:sp>
      <p:pic>
        <p:nvPicPr>
          <p:cNvPr id="41990" name="Picture 11" descr="t870393_credi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513" y="889000"/>
            <a:ext cx="3635375" cy="319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2622" name="Text Box 14"/>
          <p:cNvSpPr txBox="1">
            <a:spLocks noChangeArrowheads="1"/>
          </p:cNvSpPr>
          <p:nvPr/>
        </p:nvSpPr>
        <p:spPr bwMode="auto">
          <a:xfrm>
            <a:off x="571500" y="3133725"/>
            <a:ext cx="4543425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>
                <a:sym typeface="Symbol" pitchFamily="18" charset="2"/>
              </a:rPr>
              <a:t>At the positive electrode</a:t>
            </a:r>
            <a:r>
              <a:rPr lang="en-GB" b="0">
                <a:sym typeface="Symbol" pitchFamily="18" charset="2"/>
              </a:rPr>
              <a:t>:</a:t>
            </a:r>
          </a:p>
          <a:p>
            <a:pPr algn="l">
              <a:spcBef>
                <a:spcPct val="20000"/>
              </a:spcBef>
            </a:pPr>
            <a:r>
              <a:rPr lang="en-GB" sz="2600">
                <a:solidFill>
                  <a:srgbClr val="FF0000"/>
                </a:solidFill>
                <a:sym typeface="Symbol" pitchFamily="18" charset="2"/>
              </a:rPr>
              <a:t>Cu  Cu</a:t>
            </a:r>
            <a:r>
              <a:rPr lang="en-GB" sz="2600" baseline="30000">
                <a:solidFill>
                  <a:srgbClr val="FF0000"/>
                </a:solidFill>
              </a:rPr>
              <a:t>2+</a:t>
            </a:r>
            <a:r>
              <a:rPr lang="en-GB" sz="2600">
                <a:solidFill>
                  <a:srgbClr val="FF0000"/>
                </a:solidFill>
                <a:sym typeface="Symbol" pitchFamily="18" charset="2"/>
              </a:rPr>
              <a:t> + 2e</a:t>
            </a:r>
            <a:r>
              <a:rPr lang="en-GB" sz="2600" baseline="30000">
                <a:solidFill>
                  <a:srgbClr val="FF0000"/>
                </a:solidFill>
                <a:sym typeface="Symbol" pitchFamily="18" charset="2"/>
              </a:rPr>
              <a:t>-</a:t>
            </a:r>
            <a:r>
              <a:rPr lang="en-GB" sz="2800" baseline="30000">
                <a:solidFill>
                  <a:srgbClr val="FF0000"/>
                </a:solidFill>
                <a:sym typeface="Symbol" pitchFamily="18" charset="2"/>
              </a:rPr>
              <a:t>  </a:t>
            </a:r>
            <a:r>
              <a:rPr lang="en-GB">
                <a:solidFill>
                  <a:srgbClr val="FF0000"/>
                </a:solidFill>
                <a:sym typeface="Symbol" pitchFamily="18" charset="2"/>
              </a:rPr>
              <a:t>(oxidation)</a:t>
            </a:r>
            <a:endParaRPr lang="en-GB" sz="1200">
              <a:solidFill>
                <a:srgbClr val="FF0000"/>
              </a:solidFill>
              <a:sym typeface="Symbol" pitchFamily="18" charset="2"/>
            </a:endParaRPr>
          </a:p>
        </p:txBody>
      </p:sp>
      <p:sp>
        <p:nvSpPr>
          <p:cNvPr id="1092623" name="Text Box 15"/>
          <p:cNvSpPr txBox="1">
            <a:spLocks noChangeArrowheads="1"/>
          </p:cNvSpPr>
          <p:nvPr/>
        </p:nvSpPr>
        <p:spPr bwMode="auto">
          <a:xfrm>
            <a:off x="576263" y="5178425"/>
            <a:ext cx="82502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 b="0"/>
              <a:t>The precious metals recovered from the impurities are also sold off and help to make this industrial process profitable.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2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92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2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92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2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92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2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92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2616" grpId="0"/>
      <p:bldP spid="1092618" grpId="0"/>
      <p:bldP spid="1092622" grpId="0"/>
      <p:bldP spid="109262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Purifying copper – true or false?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6146" r:id="rId2" imgW="8699841" imgH="5308975"/>
        </mc:Choice>
        <mc:Fallback>
          <p:control r:id="rId2" imgW="8699841" imgH="5308975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Electrolysis of NaCl solution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7170" r:id="rId2" imgW="8699841" imgH="5308975"/>
        </mc:Choice>
        <mc:Fallback>
          <p:control r:id="rId2" imgW="8699841" imgH="5308975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Products of electrolysis of NaCl solution</a:t>
            </a:r>
            <a:endParaRPr lang="en-GB" sz="2400" smtClean="0"/>
          </a:p>
        </p:txBody>
      </p:sp>
      <p:sp>
        <p:nvSpPr>
          <p:cNvPr id="43011" name="Rectangle 5"/>
          <p:cNvSpPr>
            <a:spLocks noChangeArrowheads="1"/>
          </p:cNvSpPr>
          <p:nvPr/>
        </p:nvSpPr>
        <p:spPr bwMode="auto">
          <a:xfrm>
            <a:off x="563563" y="784225"/>
            <a:ext cx="74866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GB" b="0">
                <a:solidFill>
                  <a:srgbClr val="000066"/>
                </a:solidFill>
                <a:cs typeface="Arial" pitchFamily="34" charset="0"/>
              </a:rPr>
              <a:t>The electrolysis of sodium chloride solution produces </a:t>
            </a:r>
            <a:r>
              <a:rPr lang="en-GB">
                <a:solidFill>
                  <a:srgbClr val="000066"/>
                </a:solidFill>
                <a:cs typeface="Arial" pitchFamily="34" charset="0"/>
              </a:rPr>
              <a:t>three</a:t>
            </a:r>
            <a:r>
              <a:rPr lang="en-GB" b="0">
                <a:solidFill>
                  <a:srgbClr val="000066"/>
                </a:solidFill>
                <a:cs typeface="Arial" pitchFamily="34" charset="0"/>
              </a:rPr>
              <a:t> very useful products:</a:t>
            </a:r>
          </a:p>
        </p:txBody>
      </p:sp>
      <p:sp>
        <p:nvSpPr>
          <p:cNvPr id="1094662" name="Rectangle 6"/>
          <p:cNvSpPr>
            <a:spLocks noChangeArrowheads="1"/>
          </p:cNvSpPr>
          <p:nvPr/>
        </p:nvSpPr>
        <p:spPr bwMode="auto">
          <a:xfrm>
            <a:off x="563563" y="1689100"/>
            <a:ext cx="6329362" cy="301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61950" indent="-361950" algn="l">
              <a:buClr>
                <a:srgbClr val="FF6600"/>
              </a:buClr>
              <a:buFont typeface="Wingdings" pitchFamily="2" charset="2"/>
              <a:buChar char="l"/>
            </a:pPr>
            <a:r>
              <a:rPr lang="en-GB">
                <a:solidFill>
                  <a:srgbClr val="FF6600"/>
                </a:solidFill>
                <a:cs typeface="Arial" pitchFamily="34" charset="0"/>
              </a:rPr>
              <a:t>Chlorine</a:t>
            </a:r>
            <a:r>
              <a:rPr lang="en-GB" b="0">
                <a:solidFill>
                  <a:srgbClr val="000066"/>
                </a:solidFill>
                <a:cs typeface="Arial" pitchFamily="34" charset="0"/>
              </a:rPr>
              <a:t> used for killing bacteria in water, for bleach and making plastics like PVC.</a:t>
            </a:r>
          </a:p>
          <a:p>
            <a:pPr marL="361950" indent="-361950" algn="l">
              <a:buClr>
                <a:srgbClr val="FF6600"/>
              </a:buClr>
              <a:buFont typeface="Wingdings" pitchFamily="2" charset="2"/>
              <a:buChar char="l"/>
            </a:pPr>
            <a:r>
              <a:rPr lang="en-GB">
                <a:solidFill>
                  <a:srgbClr val="FF6600"/>
                </a:solidFill>
                <a:cs typeface="Arial" pitchFamily="34" charset="0"/>
              </a:rPr>
              <a:t>Hydrogen</a:t>
            </a:r>
            <a:r>
              <a:rPr lang="en-GB" b="0">
                <a:solidFill>
                  <a:srgbClr val="000066"/>
                </a:solidFill>
                <a:cs typeface="Arial" pitchFamily="34" charset="0"/>
              </a:rPr>
              <a:t> used for making </a:t>
            </a:r>
            <a:r>
              <a:rPr lang="en-GB" b="0">
                <a:solidFill>
                  <a:srgbClr val="000066"/>
                </a:solidFill>
              </a:rPr>
              <a:t>margarine</a:t>
            </a:r>
            <a:r>
              <a:rPr lang="en-GB" b="0">
                <a:solidFill>
                  <a:srgbClr val="000066"/>
                </a:solidFill>
                <a:cs typeface="Arial" pitchFamily="34" charset="0"/>
              </a:rPr>
              <a:t>  and fertilizers, and for rocket fuel.</a:t>
            </a:r>
          </a:p>
          <a:p>
            <a:pPr marL="361950" indent="-361950" algn="l">
              <a:buClr>
                <a:srgbClr val="FF6600"/>
              </a:buClr>
              <a:buFont typeface="Wingdings" pitchFamily="2" charset="2"/>
              <a:buChar char="l"/>
            </a:pPr>
            <a:r>
              <a:rPr lang="en-GB">
                <a:solidFill>
                  <a:srgbClr val="FF6600"/>
                </a:solidFill>
                <a:cs typeface="Arial" pitchFamily="34" charset="0"/>
              </a:rPr>
              <a:t>Sodium hydroxide</a:t>
            </a:r>
            <a:r>
              <a:rPr lang="en-GB" b="0">
                <a:solidFill>
                  <a:srgbClr val="000066"/>
                </a:solidFill>
                <a:cs typeface="Arial" pitchFamily="34" charset="0"/>
              </a:rPr>
              <a:t> used in many chemical reactions, such as </a:t>
            </a:r>
            <a:r>
              <a:rPr lang="en-GB" b="0">
                <a:solidFill>
                  <a:srgbClr val="000066"/>
                </a:solidFill>
              </a:rPr>
              <a:t>making soap,</a:t>
            </a:r>
            <a:r>
              <a:rPr lang="en-GB"/>
              <a:t> </a:t>
            </a:r>
            <a:r>
              <a:rPr lang="en-GB" b="0">
                <a:solidFill>
                  <a:srgbClr val="000066"/>
                </a:solidFill>
                <a:cs typeface="Arial" pitchFamily="34" charset="0"/>
              </a:rPr>
              <a:t>neutralizing acids and making paper.</a:t>
            </a:r>
          </a:p>
        </p:txBody>
      </p:sp>
      <p:sp>
        <p:nvSpPr>
          <p:cNvPr id="1094664" name="Rectangle 8"/>
          <p:cNvSpPr>
            <a:spLocks noChangeArrowheads="1"/>
          </p:cNvSpPr>
          <p:nvPr/>
        </p:nvSpPr>
        <p:spPr bwMode="auto">
          <a:xfrm>
            <a:off x="561975" y="4791075"/>
            <a:ext cx="79819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GB" b="0">
                <a:solidFill>
                  <a:srgbClr val="000066"/>
                </a:solidFill>
                <a:cs typeface="Arial" pitchFamily="34" charset="0"/>
              </a:rPr>
              <a:t>Chlorine is expected as a product of this process but hydrogen and sodium hydroxide are surprising products.</a:t>
            </a:r>
          </a:p>
        </p:txBody>
      </p:sp>
      <p:pic>
        <p:nvPicPr>
          <p:cNvPr id="1094666" name="Picture 10" descr="CA7_soapstuf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275" y="3732213"/>
            <a:ext cx="1939925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4668" name="Picture 12" descr="CA7_pool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063" y="1106488"/>
            <a:ext cx="2276475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4669" name="Picture 13" descr="CA7_mar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0176">
            <a:off x="6732588" y="2316163"/>
            <a:ext cx="1835150" cy="137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4670" name="Rectangle 14"/>
          <p:cNvSpPr>
            <a:spLocks noChangeArrowheads="1"/>
          </p:cNvSpPr>
          <p:nvPr/>
        </p:nvSpPr>
        <p:spPr bwMode="auto">
          <a:xfrm>
            <a:off x="571500" y="5715000"/>
            <a:ext cx="7981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GB" b="0">
                <a:solidFill>
                  <a:srgbClr val="000066"/>
                </a:solidFill>
                <a:cs typeface="Arial" pitchFamily="34" charset="0"/>
              </a:rPr>
              <a:t>What happens at the electrodes to form these products?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6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946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94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94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6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946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94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94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6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946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94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94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94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094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4664" grpId="0"/>
      <p:bldP spid="109467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How does the chlorine form?</a:t>
            </a: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563563" y="784225"/>
            <a:ext cx="4948237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>
              <a:spcBef>
                <a:spcPct val="0"/>
              </a:spcBef>
            </a:pPr>
            <a:r>
              <a:rPr lang="en-GB" b="0"/>
              <a:t>In the electrolysis of NaCl solution, the </a:t>
            </a:r>
            <a:r>
              <a:rPr lang="en-GB">
                <a:solidFill>
                  <a:srgbClr val="000066"/>
                </a:solidFill>
              </a:rPr>
              <a:t>negative chloride ions</a:t>
            </a:r>
            <a:r>
              <a:rPr lang="en-GB"/>
              <a:t> </a:t>
            </a:r>
          </a:p>
          <a:p>
            <a:pPr algn="l">
              <a:spcBef>
                <a:spcPct val="0"/>
              </a:spcBef>
            </a:pPr>
            <a:r>
              <a:rPr lang="en-GB"/>
              <a:t>(</a:t>
            </a:r>
            <a:r>
              <a:rPr lang="en-GB">
                <a:solidFill>
                  <a:srgbClr val="000066"/>
                </a:solidFill>
              </a:rPr>
              <a:t>Cl</a:t>
            </a:r>
            <a:r>
              <a:rPr lang="en-GB" baseline="30000">
                <a:solidFill>
                  <a:srgbClr val="000066"/>
                </a:solidFill>
              </a:rPr>
              <a:t>-</a:t>
            </a:r>
            <a:r>
              <a:rPr lang="en-GB">
                <a:solidFill>
                  <a:srgbClr val="000066"/>
                </a:solidFill>
              </a:rPr>
              <a:t>) </a:t>
            </a:r>
            <a:r>
              <a:rPr lang="en-GB" b="0"/>
              <a:t>are attracted to the </a:t>
            </a:r>
          </a:p>
          <a:p>
            <a:pPr algn="l">
              <a:spcBef>
                <a:spcPct val="0"/>
              </a:spcBef>
            </a:pPr>
            <a:r>
              <a:rPr lang="en-GB" b="0"/>
              <a:t>positive electrode.  </a:t>
            </a:r>
          </a:p>
        </p:txBody>
      </p:sp>
      <p:sp>
        <p:nvSpPr>
          <p:cNvPr id="998422" name="Text Box 22"/>
          <p:cNvSpPr txBox="1">
            <a:spLocks noChangeArrowheads="1"/>
          </p:cNvSpPr>
          <p:nvPr/>
        </p:nvSpPr>
        <p:spPr bwMode="auto">
          <a:xfrm>
            <a:off x="563563" y="4068763"/>
            <a:ext cx="7404100" cy="188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7350" indent="-3873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>
              <a:spcBef>
                <a:spcPct val="30000"/>
              </a:spcBef>
              <a:buClr>
                <a:srgbClr val="FF6600"/>
              </a:buClr>
              <a:buFont typeface="Wingdings" pitchFamily="2" charset="2"/>
              <a:buChar char="l"/>
            </a:pPr>
            <a:r>
              <a:rPr lang="en-GB" b="0"/>
              <a:t>Are the </a:t>
            </a:r>
            <a:r>
              <a:rPr lang="en-GB"/>
              <a:t>Cl</a:t>
            </a:r>
            <a:r>
              <a:rPr lang="en-GB" baseline="30000"/>
              <a:t>-</a:t>
            </a:r>
            <a:r>
              <a:rPr lang="en-GB" b="0"/>
              <a:t> ions oxidized or reduced?</a:t>
            </a:r>
          </a:p>
          <a:p>
            <a:pPr algn="l">
              <a:spcBef>
                <a:spcPct val="30000"/>
              </a:spcBef>
              <a:buClr>
                <a:srgbClr val="FF6600"/>
              </a:buClr>
              <a:buFont typeface="Wingdings" pitchFamily="2" charset="2"/>
              <a:buChar char="l"/>
            </a:pPr>
            <a:r>
              <a:rPr lang="en-GB" b="0"/>
              <a:t>How many electrons are lost by each </a:t>
            </a:r>
            <a:r>
              <a:rPr lang="en-GB"/>
              <a:t>Cl</a:t>
            </a:r>
            <a:r>
              <a:rPr lang="en-GB" baseline="30000"/>
              <a:t>-</a:t>
            </a:r>
            <a:r>
              <a:rPr lang="en-GB" b="0"/>
              <a:t> ion?</a:t>
            </a:r>
            <a:r>
              <a:rPr lang="en-GB"/>
              <a:t> </a:t>
            </a:r>
          </a:p>
          <a:p>
            <a:pPr algn="l">
              <a:spcBef>
                <a:spcPct val="30000"/>
              </a:spcBef>
              <a:buClr>
                <a:srgbClr val="FF6600"/>
              </a:buClr>
              <a:buFont typeface="Wingdings" pitchFamily="2" charset="2"/>
              <a:buChar char="l"/>
            </a:pPr>
            <a:r>
              <a:rPr lang="en-GB" b="0"/>
              <a:t>How many </a:t>
            </a:r>
            <a:r>
              <a:rPr lang="en-GB"/>
              <a:t>Cl</a:t>
            </a:r>
            <a:r>
              <a:rPr lang="en-GB" baseline="30000"/>
              <a:t>-</a:t>
            </a:r>
            <a:r>
              <a:rPr lang="en-GB" b="0"/>
              <a:t> ions join to make a </a:t>
            </a:r>
            <a:r>
              <a:rPr lang="en-GB"/>
              <a:t>Cl</a:t>
            </a:r>
            <a:r>
              <a:rPr lang="en-GB" baseline="-25000"/>
              <a:t>2</a:t>
            </a:r>
            <a:r>
              <a:rPr lang="en-GB" b="0"/>
              <a:t> molecule?</a:t>
            </a:r>
          </a:p>
          <a:p>
            <a:pPr algn="l">
              <a:spcBef>
                <a:spcPct val="30000"/>
              </a:spcBef>
              <a:buClr>
                <a:srgbClr val="FF6600"/>
              </a:buClr>
              <a:buFont typeface="Wingdings" pitchFamily="2" charset="2"/>
              <a:buChar char="l"/>
            </a:pPr>
            <a:r>
              <a:rPr lang="en-GB" b="0"/>
              <a:t>What is the half-equation for this redox process?</a:t>
            </a:r>
          </a:p>
        </p:txBody>
      </p:sp>
      <p:sp>
        <p:nvSpPr>
          <p:cNvPr id="998436" name="Rectangle 36"/>
          <p:cNvSpPr>
            <a:spLocks noChangeArrowheads="1"/>
          </p:cNvSpPr>
          <p:nvPr/>
        </p:nvSpPr>
        <p:spPr bwMode="auto">
          <a:xfrm>
            <a:off x="2382838" y="5915025"/>
            <a:ext cx="430212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GB" sz="2600">
                <a:solidFill>
                  <a:srgbClr val="FF0000"/>
                </a:solidFill>
                <a:sym typeface="Symbol" pitchFamily="18" charset="2"/>
              </a:rPr>
              <a:t>2Cl</a:t>
            </a:r>
            <a:r>
              <a:rPr lang="en-GB" sz="2600" baseline="30000">
                <a:solidFill>
                  <a:srgbClr val="FF0000"/>
                </a:solidFill>
                <a:sym typeface="Symbol" pitchFamily="18" charset="2"/>
              </a:rPr>
              <a:t>-</a:t>
            </a:r>
            <a:r>
              <a:rPr lang="en-GB" sz="2600">
                <a:solidFill>
                  <a:srgbClr val="FF0000"/>
                </a:solidFill>
                <a:sym typeface="Symbol" pitchFamily="18" charset="2"/>
              </a:rPr>
              <a:t>  Cl</a:t>
            </a:r>
            <a:r>
              <a:rPr lang="en-GB" sz="2600" baseline="-25000">
                <a:solidFill>
                  <a:srgbClr val="FF0000"/>
                </a:solidFill>
                <a:sym typeface="Symbol" pitchFamily="18" charset="2"/>
              </a:rPr>
              <a:t>2</a:t>
            </a:r>
            <a:r>
              <a:rPr lang="en-GB" sz="2600">
                <a:solidFill>
                  <a:srgbClr val="FF0000"/>
                </a:solidFill>
                <a:sym typeface="Symbol" pitchFamily="18" charset="2"/>
              </a:rPr>
              <a:t> + 2e</a:t>
            </a:r>
            <a:r>
              <a:rPr lang="en-GB" sz="2600" baseline="30000">
                <a:solidFill>
                  <a:srgbClr val="FF0000"/>
                </a:solidFill>
                <a:sym typeface="Symbol" pitchFamily="18" charset="2"/>
              </a:rPr>
              <a:t>-</a:t>
            </a:r>
            <a:r>
              <a:rPr lang="en-GB" sz="2800" baseline="30000">
                <a:solidFill>
                  <a:srgbClr val="FF0000"/>
                </a:solidFill>
                <a:sym typeface="Symbol" pitchFamily="18" charset="2"/>
              </a:rPr>
              <a:t>   </a:t>
            </a:r>
            <a:r>
              <a:rPr lang="en-GB">
                <a:solidFill>
                  <a:srgbClr val="FF0000"/>
                </a:solidFill>
                <a:sym typeface="Symbol" pitchFamily="18" charset="2"/>
              </a:rPr>
              <a:t>(oxidation)</a:t>
            </a:r>
          </a:p>
        </p:txBody>
      </p:sp>
      <p:sp>
        <p:nvSpPr>
          <p:cNvPr id="998437" name="Text Box 37"/>
          <p:cNvSpPr txBox="1">
            <a:spLocks noChangeArrowheads="1"/>
          </p:cNvSpPr>
          <p:nvPr/>
        </p:nvSpPr>
        <p:spPr bwMode="auto">
          <a:xfrm>
            <a:off x="6162675" y="4065588"/>
            <a:ext cx="1401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GB">
                <a:solidFill>
                  <a:srgbClr val="FF6600"/>
                </a:solidFill>
              </a:rPr>
              <a:t>oxidized</a:t>
            </a:r>
          </a:p>
        </p:txBody>
      </p:sp>
      <p:sp>
        <p:nvSpPr>
          <p:cNvPr id="998438" name="Text Box 38"/>
          <p:cNvSpPr txBox="1">
            <a:spLocks noChangeArrowheads="1"/>
          </p:cNvSpPr>
          <p:nvPr/>
        </p:nvSpPr>
        <p:spPr bwMode="auto">
          <a:xfrm>
            <a:off x="7256463" y="4522788"/>
            <a:ext cx="7254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GB">
                <a:solidFill>
                  <a:srgbClr val="FF6600"/>
                </a:solidFill>
              </a:rPr>
              <a:t>one</a:t>
            </a:r>
          </a:p>
        </p:txBody>
      </p:sp>
      <p:sp>
        <p:nvSpPr>
          <p:cNvPr id="998439" name="Text Box 39"/>
          <p:cNvSpPr txBox="1">
            <a:spLocks noChangeArrowheads="1"/>
          </p:cNvSpPr>
          <p:nvPr/>
        </p:nvSpPr>
        <p:spPr bwMode="auto">
          <a:xfrm>
            <a:off x="7643813" y="5029200"/>
            <a:ext cx="7350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GB">
                <a:solidFill>
                  <a:srgbClr val="FF6600"/>
                </a:solidFill>
              </a:rPr>
              <a:t>two</a:t>
            </a:r>
          </a:p>
        </p:txBody>
      </p:sp>
      <p:pic>
        <p:nvPicPr>
          <p:cNvPr id="44041" name="Picture 45" descr="animation6_R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900" y="889000"/>
            <a:ext cx="2173288" cy="298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62"/>
          <p:cNvGrpSpPr>
            <a:grpSpLocks/>
          </p:cNvGrpSpPr>
          <p:nvPr/>
        </p:nvGrpSpPr>
        <p:grpSpPr bwMode="auto">
          <a:xfrm>
            <a:off x="4502150" y="1390650"/>
            <a:ext cx="2817813" cy="2286000"/>
            <a:chOff x="2836" y="876"/>
            <a:chExt cx="1775" cy="1440"/>
          </a:xfrm>
        </p:grpSpPr>
        <p:sp>
          <p:nvSpPr>
            <p:cNvPr id="44044" name="Oval 52"/>
            <p:cNvSpPr>
              <a:spLocks noChangeArrowheads="1"/>
            </p:cNvSpPr>
            <p:nvPr/>
          </p:nvSpPr>
          <p:spPr bwMode="auto">
            <a:xfrm>
              <a:off x="4520" y="1792"/>
              <a:ext cx="91" cy="91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4045" name="Line 53"/>
            <p:cNvSpPr>
              <a:spLocks noChangeShapeType="1"/>
            </p:cNvSpPr>
            <p:nvPr/>
          </p:nvSpPr>
          <p:spPr bwMode="auto">
            <a:xfrm flipH="1">
              <a:off x="3760" y="1880"/>
              <a:ext cx="816" cy="37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4046" name="Line 54"/>
            <p:cNvSpPr>
              <a:spLocks noChangeShapeType="1"/>
            </p:cNvSpPr>
            <p:nvPr/>
          </p:nvSpPr>
          <p:spPr bwMode="auto">
            <a:xfrm flipH="1" flipV="1">
              <a:off x="4064" y="1140"/>
              <a:ext cx="508" cy="65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pic>
          <p:nvPicPr>
            <p:cNvPr id="44047" name="Picture 59" descr="animation6_RC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6" y="876"/>
              <a:ext cx="1440" cy="1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98460" name="Text Box 60"/>
          <p:cNvSpPr txBox="1">
            <a:spLocks noChangeArrowheads="1"/>
          </p:cNvSpPr>
          <p:nvPr/>
        </p:nvSpPr>
        <p:spPr bwMode="auto">
          <a:xfrm>
            <a:off x="563563" y="2435225"/>
            <a:ext cx="4262437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>
              <a:spcBef>
                <a:spcPct val="0"/>
              </a:spcBef>
            </a:pPr>
            <a:r>
              <a:rPr lang="en-GB" b="0"/>
              <a:t>Here, the </a:t>
            </a:r>
            <a:r>
              <a:rPr lang="en-GB">
                <a:solidFill>
                  <a:srgbClr val="000066"/>
                </a:solidFill>
              </a:rPr>
              <a:t>Cl</a:t>
            </a:r>
            <a:r>
              <a:rPr lang="en-GB" baseline="30000">
                <a:solidFill>
                  <a:srgbClr val="000066"/>
                </a:solidFill>
              </a:rPr>
              <a:t>-</a:t>
            </a:r>
            <a:r>
              <a:rPr lang="en-GB"/>
              <a:t> ions</a:t>
            </a:r>
            <a:r>
              <a:rPr lang="en-GB" b="0"/>
              <a:t> </a:t>
            </a:r>
            <a:r>
              <a:rPr lang="en-GB">
                <a:solidFill>
                  <a:srgbClr val="000066"/>
                </a:solidFill>
              </a:rPr>
              <a:t>lose </a:t>
            </a:r>
          </a:p>
          <a:p>
            <a:pPr algn="l">
              <a:spcBef>
                <a:spcPct val="0"/>
              </a:spcBef>
            </a:pPr>
            <a:r>
              <a:rPr lang="en-GB">
                <a:solidFill>
                  <a:srgbClr val="000066"/>
                </a:solidFill>
              </a:rPr>
              <a:t>electrons</a:t>
            </a:r>
            <a:r>
              <a:rPr lang="en-GB" b="0"/>
              <a:t> to make </a:t>
            </a:r>
          </a:p>
          <a:p>
            <a:pPr algn="l">
              <a:spcBef>
                <a:spcPct val="0"/>
              </a:spcBef>
            </a:pPr>
            <a:r>
              <a:rPr lang="en-GB" b="0"/>
              <a:t>chlorine atoms, which then </a:t>
            </a:r>
          </a:p>
          <a:p>
            <a:pPr algn="l">
              <a:spcBef>
                <a:spcPct val="0"/>
              </a:spcBef>
            </a:pPr>
            <a:r>
              <a:rPr lang="en-GB" b="0"/>
              <a:t>form chlorine molecules (</a:t>
            </a:r>
            <a:r>
              <a:rPr lang="en-GB"/>
              <a:t>Cl</a:t>
            </a:r>
            <a:r>
              <a:rPr lang="en-GB" baseline="-25000"/>
              <a:t>2</a:t>
            </a:r>
            <a:r>
              <a:rPr lang="en-GB" b="0"/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98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8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98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84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9984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84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9984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84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9984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99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99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99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99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8436" grpId="0"/>
      <p:bldP spid="998437" grpId="0"/>
      <p:bldP spid="998438" grpId="0"/>
      <p:bldP spid="998439" grpId="0"/>
      <p:bldP spid="99846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Why is sodium not formed? </a:t>
            </a:r>
          </a:p>
        </p:txBody>
      </p:sp>
      <p:sp>
        <p:nvSpPr>
          <p:cNvPr id="45059" name="Rectangle 22"/>
          <p:cNvSpPr>
            <a:spLocks noChangeArrowheads="1"/>
          </p:cNvSpPr>
          <p:nvPr/>
        </p:nvSpPr>
        <p:spPr bwMode="auto">
          <a:xfrm>
            <a:off x="2862263" y="784225"/>
            <a:ext cx="600868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n-GB" b="0"/>
              <a:t>In the electrolysis of sodium chloride solution</a:t>
            </a:r>
            <a:r>
              <a:rPr lang="en-GB"/>
              <a:t>, </a:t>
            </a:r>
            <a:r>
              <a:rPr lang="en-GB" b="0"/>
              <a:t>the </a:t>
            </a:r>
            <a:r>
              <a:rPr lang="en-GB">
                <a:solidFill>
                  <a:srgbClr val="000066"/>
                </a:solidFill>
              </a:rPr>
              <a:t>Na</a:t>
            </a:r>
            <a:r>
              <a:rPr lang="en-GB" baseline="30000">
                <a:solidFill>
                  <a:srgbClr val="000066"/>
                </a:solidFill>
              </a:rPr>
              <a:t>+</a:t>
            </a:r>
            <a:r>
              <a:rPr lang="en-GB">
                <a:solidFill>
                  <a:srgbClr val="000066"/>
                </a:solidFill>
              </a:rPr>
              <a:t> </a:t>
            </a:r>
            <a:r>
              <a:rPr lang="en-GB" b="0"/>
              <a:t>ions might be expected </a:t>
            </a:r>
          </a:p>
          <a:p>
            <a:pPr algn="l" eaLnBrk="0" hangingPunct="0">
              <a:spcBef>
                <a:spcPct val="0"/>
              </a:spcBef>
            </a:pPr>
            <a:r>
              <a:rPr lang="en-GB" b="0"/>
              <a:t>to form </a:t>
            </a:r>
            <a:r>
              <a:rPr lang="en-GB">
                <a:solidFill>
                  <a:srgbClr val="000066"/>
                </a:solidFill>
              </a:rPr>
              <a:t>sodium</a:t>
            </a:r>
            <a:r>
              <a:rPr lang="en-GB" b="0"/>
              <a:t> at the </a:t>
            </a:r>
            <a:r>
              <a:rPr lang="en-GB"/>
              <a:t>negative electrode</a:t>
            </a:r>
            <a:r>
              <a:rPr lang="en-GB" b="0"/>
              <a:t>.  </a:t>
            </a:r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601663" y="4889500"/>
            <a:ext cx="8008937" cy="1312863"/>
            <a:chOff x="379" y="3080"/>
            <a:chExt cx="5045" cy="827"/>
          </a:xfrm>
        </p:grpSpPr>
        <p:sp>
          <p:nvSpPr>
            <p:cNvPr id="45065" name="AutoShape 29"/>
            <p:cNvSpPr>
              <a:spLocks noChangeArrowheads="1"/>
            </p:cNvSpPr>
            <p:nvPr/>
          </p:nvSpPr>
          <p:spPr bwMode="auto">
            <a:xfrm>
              <a:off x="400" y="3080"/>
              <a:ext cx="5018" cy="827"/>
            </a:xfrm>
            <a:prstGeom prst="roundRect">
              <a:avLst>
                <a:gd name="adj" fmla="val 9292"/>
              </a:avLst>
            </a:prstGeom>
            <a:solidFill>
              <a:srgbClr val="FFFFCC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66" name="Rectangle 23"/>
            <p:cNvSpPr>
              <a:spLocks noChangeArrowheads="1"/>
            </p:cNvSpPr>
            <p:nvPr/>
          </p:nvSpPr>
          <p:spPr bwMode="auto">
            <a:xfrm>
              <a:off x="379" y="3117"/>
              <a:ext cx="5045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n-GB" b="0"/>
                <a:t>For all ionic compounds containing </a:t>
              </a:r>
              <a:r>
                <a:rPr lang="en-GB" b="0">
                  <a:solidFill>
                    <a:srgbClr val="000066"/>
                  </a:solidFill>
                </a:rPr>
                <a:t>a </a:t>
              </a:r>
              <a:r>
                <a:rPr lang="en-GB">
                  <a:solidFill>
                    <a:srgbClr val="FF6600"/>
                  </a:solidFill>
                </a:rPr>
                <a:t>metal that is more reactive than hydrogen</a:t>
              </a:r>
              <a:r>
                <a:rPr lang="en-GB" b="0"/>
                <a:t>, electrolysis of a solution of the compound will produce hydrogen rather than the metal.</a:t>
              </a:r>
            </a:p>
          </p:txBody>
        </p:sp>
      </p:grpSp>
      <p:sp>
        <p:nvSpPr>
          <p:cNvPr id="1000475" name="Rectangle 27"/>
          <p:cNvSpPr>
            <a:spLocks noChangeArrowheads="1"/>
          </p:cNvSpPr>
          <p:nvPr/>
        </p:nvSpPr>
        <p:spPr bwMode="auto">
          <a:xfrm>
            <a:off x="563563" y="3959225"/>
            <a:ext cx="85804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en-GB" b="0"/>
              <a:t>At the negative electrode, the </a:t>
            </a:r>
            <a:r>
              <a:rPr lang="en-GB">
                <a:solidFill>
                  <a:srgbClr val="000066"/>
                </a:solidFill>
              </a:rPr>
              <a:t>H</a:t>
            </a:r>
            <a:r>
              <a:rPr lang="en-GB" baseline="30000">
                <a:solidFill>
                  <a:srgbClr val="000066"/>
                </a:solidFill>
              </a:rPr>
              <a:t>+</a:t>
            </a:r>
            <a:r>
              <a:rPr lang="en-GB" b="0"/>
              <a:t> ions compete with the </a:t>
            </a:r>
            <a:r>
              <a:rPr lang="en-GB">
                <a:solidFill>
                  <a:srgbClr val="000066"/>
                </a:solidFill>
              </a:rPr>
              <a:t>Na</a:t>
            </a:r>
            <a:r>
              <a:rPr lang="en-GB" baseline="30000">
                <a:solidFill>
                  <a:srgbClr val="000066"/>
                </a:solidFill>
              </a:rPr>
              <a:t>+</a:t>
            </a:r>
            <a:r>
              <a:rPr lang="en-GB">
                <a:solidFill>
                  <a:srgbClr val="000066"/>
                </a:solidFill>
              </a:rPr>
              <a:t> </a:t>
            </a:r>
            <a:r>
              <a:rPr lang="en-GB" b="0"/>
              <a:t>ions. The </a:t>
            </a:r>
            <a:r>
              <a:rPr lang="en-GB">
                <a:solidFill>
                  <a:srgbClr val="000066"/>
                </a:solidFill>
              </a:rPr>
              <a:t>H</a:t>
            </a:r>
            <a:r>
              <a:rPr lang="en-GB" baseline="30000">
                <a:solidFill>
                  <a:srgbClr val="000066"/>
                </a:solidFill>
              </a:rPr>
              <a:t>+</a:t>
            </a:r>
            <a:r>
              <a:rPr lang="en-GB" b="0"/>
              <a:t> ions gain electrons</a:t>
            </a:r>
            <a:r>
              <a:rPr lang="en-GB" b="0">
                <a:solidFill>
                  <a:srgbClr val="000066"/>
                </a:solidFill>
              </a:rPr>
              <a:t>; the </a:t>
            </a:r>
            <a:r>
              <a:rPr lang="en-GB">
                <a:solidFill>
                  <a:srgbClr val="000066"/>
                </a:solidFill>
              </a:rPr>
              <a:t>Na</a:t>
            </a:r>
            <a:r>
              <a:rPr lang="en-GB" baseline="30000">
                <a:solidFill>
                  <a:srgbClr val="000066"/>
                </a:solidFill>
              </a:rPr>
              <a:t>+</a:t>
            </a:r>
            <a:r>
              <a:rPr lang="en-GB" b="0">
                <a:solidFill>
                  <a:srgbClr val="000066"/>
                </a:solidFill>
              </a:rPr>
              <a:t> ions stay in solution</a:t>
            </a:r>
            <a:r>
              <a:rPr lang="en-GB"/>
              <a:t>.</a:t>
            </a:r>
            <a:r>
              <a:rPr lang="en-GB" b="0"/>
              <a:t>  </a:t>
            </a:r>
          </a:p>
        </p:txBody>
      </p:sp>
      <p:pic>
        <p:nvPicPr>
          <p:cNvPr id="45062" name="Picture 32" descr="animation6_R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889000"/>
            <a:ext cx="2173288" cy="298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0481" name="Rectangle 33"/>
          <p:cNvSpPr>
            <a:spLocks noChangeArrowheads="1"/>
          </p:cNvSpPr>
          <p:nvPr/>
        </p:nvSpPr>
        <p:spPr bwMode="auto">
          <a:xfrm>
            <a:off x="2862263" y="2066925"/>
            <a:ext cx="6008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en-GB" b="0"/>
              <a:t>Instead, </a:t>
            </a:r>
            <a:r>
              <a:rPr lang="en-GB"/>
              <a:t>hydrogen gas</a:t>
            </a:r>
            <a:r>
              <a:rPr lang="en-GB" b="0"/>
              <a:t> is produced here.</a:t>
            </a:r>
          </a:p>
        </p:txBody>
      </p:sp>
      <p:sp>
        <p:nvSpPr>
          <p:cNvPr id="1000482" name="Rectangle 34"/>
          <p:cNvSpPr>
            <a:spLocks noChangeArrowheads="1"/>
          </p:cNvSpPr>
          <p:nvPr/>
        </p:nvSpPr>
        <p:spPr bwMode="auto">
          <a:xfrm>
            <a:off x="2862263" y="2613025"/>
            <a:ext cx="600868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en-GB" b="0"/>
              <a:t>This is because sodium chloride solution also contains </a:t>
            </a:r>
            <a:r>
              <a:rPr lang="en-GB">
                <a:solidFill>
                  <a:srgbClr val="000066"/>
                </a:solidFill>
              </a:rPr>
              <a:t>H</a:t>
            </a:r>
            <a:r>
              <a:rPr lang="en-GB" baseline="30000">
                <a:solidFill>
                  <a:srgbClr val="000066"/>
                </a:solidFill>
              </a:rPr>
              <a:t>+</a:t>
            </a:r>
            <a:r>
              <a:rPr lang="en-GB">
                <a:solidFill>
                  <a:srgbClr val="000066"/>
                </a:solidFill>
              </a:rPr>
              <a:t> ions</a:t>
            </a:r>
            <a:r>
              <a:rPr lang="en-GB" b="0"/>
              <a:t> from some of the water:</a:t>
            </a:r>
            <a:r>
              <a:rPr lang="en-GB">
                <a:solidFill>
                  <a:srgbClr val="000066"/>
                </a:solidFill>
                <a:cs typeface="Arial" pitchFamily="34" charset="0"/>
              </a:rPr>
              <a:t> H</a:t>
            </a:r>
            <a:r>
              <a:rPr lang="en-GB" baseline="-25000">
                <a:solidFill>
                  <a:srgbClr val="000066"/>
                </a:solidFill>
                <a:cs typeface="Arial" pitchFamily="34" charset="0"/>
              </a:rPr>
              <a:t>2</a:t>
            </a:r>
            <a:r>
              <a:rPr lang="en-GB">
                <a:solidFill>
                  <a:srgbClr val="000066"/>
                </a:solidFill>
                <a:cs typeface="Arial" pitchFamily="34" charset="0"/>
              </a:rPr>
              <a:t>O (l) </a:t>
            </a:r>
            <a:r>
              <a:rPr lang="en-GB">
                <a:solidFill>
                  <a:srgbClr val="000066"/>
                </a:solidFill>
                <a:cs typeface="Arial" pitchFamily="34" charset="0"/>
                <a:sym typeface="Symbol" pitchFamily="18" charset="2"/>
              </a:rPr>
              <a:t></a:t>
            </a:r>
            <a:r>
              <a:rPr lang="en-GB">
                <a:solidFill>
                  <a:srgbClr val="000066"/>
                </a:solidFill>
                <a:cs typeface="Arial" pitchFamily="34" charset="0"/>
              </a:rPr>
              <a:t> H</a:t>
            </a:r>
            <a:r>
              <a:rPr lang="en-GB" baseline="30000">
                <a:solidFill>
                  <a:srgbClr val="000066"/>
                </a:solidFill>
                <a:cs typeface="Arial" pitchFamily="34" charset="0"/>
              </a:rPr>
              <a:t>+</a:t>
            </a:r>
            <a:r>
              <a:rPr lang="en-GB">
                <a:solidFill>
                  <a:srgbClr val="000066"/>
                </a:solidFill>
                <a:cs typeface="Arial" pitchFamily="34" charset="0"/>
              </a:rPr>
              <a:t> (aq) + OH</a:t>
            </a:r>
            <a:r>
              <a:rPr lang="en-GB" baseline="30000">
                <a:solidFill>
                  <a:srgbClr val="000066"/>
                </a:solidFill>
                <a:cs typeface="Arial" pitchFamily="34" charset="0"/>
              </a:rPr>
              <a:t>- </a:t>
            </a:r>
            <a:r>
              <a:rPr lang="en-GB">
                <a:solidFill>
                  <a:srgbClr val="000066"/>
                </a:solidFill>
              </a:rPr>
              <a:t>(aq)</a:t>
            </a:r>
            <a:r>
              <a:rPr lang="en-GB" b="0">
                <a:solidFill>
                  <a:srgbClr val="000066"/>
                </a:solidFill>
              </a:rPr>
              <a:t>.</a:t>
            </a:r>
            <a:endParaRPr lang="en-GB" b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0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0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00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0475" grpId="0"/>
      <p:bldP spid="1000481" grpId="0"/>
      <p:bldP spid="100048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32"/>
          <p:cNvSpPr txBox="1">
            <a:spLocks noChangeArrowheads="1"/>
          </p:cNvSpPr>
          <p:nvPr/>
        </p:nvSpPr>
        <p:spPr bwMode="auto">
          <a:xfrm>
            <a:off x="3929063" y="784225"/>
            <a:ext cx="4960937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en-GB" b="0"/>
              <a:t>In the electrolysis of NaCl solution, the </a:t>
            </a:r>
            <a:r>
              <a:rPr lang="en-GB">
                <a:solidFill>
                  <a:srgbClr val="000066"/>
                </a:solidFill>
              </a:rPr>
              <a:t>positive hydrogen ions</a:t>
            </a:r>
            <a:endParaRPr lang="en-GB"/>
          </a:p>
          <a:p>
            <a:pPr algn="r">
              <a:spcBef>
                <a:spcPct val="0"/>
              </a:spcBef>
            </a:pPr>
            <a:r>
              <a:rPr lang="en-GB"/>
              <a:t>(H</a:t>
            </a:r>
            <a:r>
              <a:rPr lang="en-GB" baseline="30000"/>
              <a:t>+</a:t>
            </a:r>
            <a:r>
              <a:rPr lang="en-GB">
                <a:solidFill>
                  <a:srgbClr val="000066"/>
                </a:solidFill>
              </a:rPr>
              <a:t>) </a:t>
            </a:r>
            <a:r>
              <a:rPr lang="en-GB" b="0"/>
              <a:t>are attracted to the </a:t>
            </a:r>
          </a:p>
          <a:p>
            <a:pPr algn="r">
              <a:spcBef>
                <a:spcPct val="0"/>
              </a:spcBef>
            </a:pPr>
            <a:r>
              <a:rPr lang="en-GB" b="0"/>
              <a:t>negative electrode.  </a:t>
            </a:r>
            <a:endParaRPr lang="en-GB" sz="1200" b="0"/>
          </a:p>
        </p:txBody>
      </p:sp>
      <p:sp>
        <p:nvSpPr>
          <p:cNvPr id="1002551" name="Text Box 55"/>
          <p:cNvSpPr txBox="1">
            <a:spLocks noChangeArrowheads="1"/>
          </p:cNvSpPr>
          <p:nvPr/>
        </p:nvSpPr>
        <p:spPr bwMode="auto">
          <a:xfrm>
            <a:off x="4310063" y="2435225"/>
            <a:ext cx="4579937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en-GB" b="0"/>
              <a:t>Here, the </a:t>
            </a:r>
            <a:r>
              <a:rPr lang="en-GB"/>
              <a:t>H</a:t>
            </a:r>
            <a:r>
              <a:rPr lang="en-GB" baseline="30000"/>
              <a:t>+</a:t>
            </a:r>
            <a:r>
              <a:rPr lang="en-GB">
                <a:solidFill>
                  <a:srgbClr val="000066"/>
                </a:solidFill>
              </a:rPr>
              <a:t> </a:t>
            </a:r>
            <a:r>
              <a:rPr lang="en-GB"/>
              <a:t>ions</a:t>
            </a:r>
            <a:r>
              <a:rPr lang="en-GB" b="0"/>
              <a:t> </a:t>
            </a:r>
          </a:p>
          <a:p>
            <a:pPr algn="r">
              <a:spcBef>
                <a:spcPct val="0"/>
              </a:spcBef>
            </a:pPr>
            <a:r>
              <a:rPr lang="en-GB">
                <a:solidFill>
                  <a:srgbClr val="000066"/>
                </a:solidFill>
              </a:rPr>
              <a:t>gain electrons</a:t>
            </a:r>
            <a:r>
              <a:rPr lang="en-GB" b="0"/>
              <a:t> to make </a:t>
            </a:r>
          </a:p>
          <a:p>
            <a:pPr algn="r">
              <a:spcBef>
                <a:spcPct val="0"/>
              </a:spcBef>
            </a:pPr>
            <a:r>
              <a:rPr lang="en-GB" b="0"/>
              <a:t>hydrogen atoms, which then </a:t>
            </a:r>
          </a:p>
          <a:p>
            <a:pPr algn="r">
              <a:spcBef>
                <a:spcPct val="0"/>
              </a:spcBef>
            </a:pPr>
            <a:r>
              <a:rPr lang="en-GB" b="0"/>
              <a:t>form hydrogen molecules (</a:t>
            </a:r>
            <a:r>
              <a:rPr lang="en-GB"/>
              <a:t>H</a:t>
            </a:r>
            <a:r>
              <a:rPr lang="en-GB" baseline="-25000"/>
              <a:t>2</a:t>
            </a:r>
            <a:r>
              <a:rPr lang="en-GB" b="0"/>
              <a:t>).</a:t>
            </a:r>
          </a:p>
        </p:txBody>
      </p:sp>
      <p:sp>
        <p:nvSpPr>
          <p:cNvPr id="460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How does the hydrogen form? </a:t>
            </a:r>
          </a:p>
        </p:txBody>
      </p:sp>
      <p:sp>
        <p:nvSpPr>
          <p:cNvPr id="1002521" name="Text Box 25"/>
          <p:cNvSpPr txBox="1">
            <a:spLocks noChangeArrowheads="1"/>
          </p:cNvSpPr>
          <p:nvPr/>
        </p:nvSpPr>
        <p:spPr bwMode="auto">
          <a:xfrm>
            <a:off x="563563" y="4068763"/>
            <a:ext cx="7239000" cy="188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87350" indent="-3873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>
              <a:spcBef>
                <a:spcPct val="30000"/>
              </a:spcBef>
              <a:buClr>
                <a:srgbClr val="FF6600"/>
              </a:buClr>
              <a:buFont typeface="Wingdings" pitchFamily="2" charset="2"/>
              <a:buChar char="l"/>
            </a:pPr>
            <a:r>
              <a:rPr lang="en-GB" b="0"/>
              <a:t>Are the </a:t>
            </a:r>
            <a:r>
              <a:rPr lang="en-GB"/>
              <a:t>H</a:t>
            </a:r>
            <a:r>
              <a:rPr lang="en-GB" baseline="30000"/>
              <a:t>+</a:t>
            </a:r>
            <a:r>
              <a:rPr lang="en-GB" b="0"/>
              <a:t> ions oxidized or reduced?</a:t>
            </a:r>
          </a:p>
          <a:p>
            <a:pPr algn="l">
              <a:spcBef>
                <a:spcPct val="30000"/>
              </a:spcBef>
              <a:buClr>
                <a:srgbClr val="FF6600"/>
              </a:buClr>
              <a:buFont typeface="Wingdings" pitchFamily="2" charset="2"/>
              <a:buChar char="l"/>
            </a:pPr>
            <a:r>
              <a:rPr lang="en-GB" b="0"/>
              <a:t>How many electrons are gained by each </a:t>
            </a:r>
            <a:r>
              <a:rPr lang="en-GB"/>
              <a:t>H+</a:t>
            </a:r>
            <a:r>
              <a:rPr lang="en-GB" b="0"/>
              <a:t> ion?</a:t>
            </a:r>
          </a:p>
          <a:p>
            <a:pPr algn="l">
              <a:spcBef>
                <a:spcPct val="30000"/>
              </a:spcBef>
              <a:buClr>
                <a:srgbClr val="FF6600"/>
              </a:buClr>
              <a:buFont typeface="Wingdings" pitchFamily="2" charset="2"/>
              <a:buChar char="l"/>
            </a:pPr>
            <a:r>
              <a:rPr lang="en-GB" b="0"/>
              <a:t>How many </a:t>
            </a:r>
            <a:r>
              <a:rPr lang="en-GB"/>
              <a:t>H</a:t>
            </a:r>
            <a:r>
              <a:rPr lang="en-GB" baseline="30000"/>
              <a:t>+</a:t>
            </a:r>
            <a:r>
              <a:rPr lang="en-GB" b="0"/>
              <a:t> ions join to make a </a:t>
            </a:r>
            <a:r>
              <a:rPr lang="en-GB"/>
              <a:t>H</a:t>
            </a:r>
            <a:r>
              <a:rPr lang="en-GB" baseline="-25000"/>
              <a:t>2</a:t>
            </a:r>
            <a:r>
              <a:rPr lang="en-GB"/>
              <a:t> </a:t>
            </a:r>
            <a:r>
              <a:rPr lang="en-GB" b="0"/>
              <a:t>molecule?</a:t>
            </a:r>
          </a:p>
          <a:p>
            <a:pPr algn="l">
              <a:spcBef>
                <a:spcPct val="30000"/>
              </a:spcBef>
              <a:buClr>
                <a:srgbClr val="FF6600"/>
              </a:buClr>
              <a:buFont typeface="Wingdings" pitchFamily="2" charset="2"/>
              <a:buChar char="l"/>
            </a:pPr>
            <a:r>
              <a:rPr lang="en-GB" b="0"/>
              <a:t>What is the half-equation for this redox process?</a:t>
            </a:r>
          </a:p>
        </p:txBody>
      </p:sp>
      <p:sp>
        <p:nvSpPr>
          <p:cNvPr id="1002529" name="Rectangle 33"/>
          <p:cNvSpPr>
            <a:spLocks noChangeArrowheads="1"/>
          </p:cNvSpPr>
          <p:nvPr/>
        </p:nvSpPr>
        <p:spPr bwMode="auto">
          <a:xfrm>
            <a:off x="2476500" y="5902325"/>
            <a:ext cx="4114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n-GB" sz="2600">
                <a:solidFill>
                  <a:schemeClr val="bg2"/>
                </a:solidFill>
                <a:sym typeface="Symbol" pitchFamily="18" charset="2"/>
              </a:rPr>
              <a:t>2H</a:t>
            </a:r>
            <a:r>
              <a:rPr lang="en-GB" sz="2600" baseline="30000">
                <a:solidFill>
                  <a:schemeClr val="bg2"/>
                </a:solidFill>
                <a:sym typeface="Symbol" pitchFamily="18" charset="2"/>
              </a:rPr>
              <a:t>+</a:t>
            </a:r>
            <a:r>
              <a:rPr lang="en-GB" sz="2600">
                <a:solidFill>
                  <a:schemeClr val="bg2"/>
                </a:solidFill>
                <a:sym typeface="Symbol" pitchFamily="18" charset="2"/>
              </a:rPr>
              <a:t> + 2e</a:t>
            </a:r>
            <a:r>
              <a:rPr lang="en-GB" sz="2600" baseline="30000">
                <a:solidFill>
                  <a:schemeClr val="bg2"/>
                </a:solidFill>
                <a:sym typeface="Symbol" pitchFamily="18" charset="2"/>
              </a:rPr>
              <a:t>-</a:t>
            </a:r>
            <a:r>
              <a:rPr lang="en-GB" sz="2800" baseline="30000">
                <a:solidFill>
                  <a:schemeClr val="bg2"/>
                </a:solidFill>
                <a:sym typeface="Symbol" pitchFamily="18" charset="2"/>
              </a:rPr>
              <a:t> </a:t>
            </a:r>
            <a:r>
              <a:rPr lang="en-GB" sz="2600">
                <a:solidFill>
                  <a:schemeClr val="bg2"/>
                </a:solidFill>
                <a:sym typeface="Symbol" pitchFamily="18" charset="2"/>
              </a:rPr>
              <a:t> H</a:t>
            </a:r>
            <a:r>
              <a:rPr lang="en-GB" sz="2600" baseline="-25000">
                <a:solidFill>
                  <a:schemeClr val="bg2"/>
                </a:solidFill>
                <a:sym typeface="Symbol" pitchFamily="18" charset="2"/>
              </a:rPr>
              <a:t>2</a:t>
            </a:r>
            <a:r>
              <a:rPr lang="en-GB" sz="2800" baseline="30000">
                <a:solidFill>
                  <a:schemeClr val="bg2"/>
                </a:solidFill>
                <a:sym typeface="Symbol" pitchFamily="18" charset="2"/>
              </a:rPr>
              <a:t>  </a:t>
            </a:r>
            <a:r>
              <a:rPr lang="en-GB">
                <a:solidFill>
                  <a:schemeClr val="bg2"/>
                </a:solidFill>
                <a:sym typeface="Symbol" pitchFamily="18" charset="2"/>
              </a:rPr>
              <a:t>(reduction)</a:t>
            </a:r>
          </a:p>
        </p:txBody>
      </p:sp>
      <p:sp>
        <p:nvSpPr>
          <p:cNvPr id="1002530" name="Text Box 34"/>
          <p:cNvSpPr txBox="1">
            <a:spLocks noChangeArrowheads="1"/>
          </p:cNvSpPr>
          <p:nvPr/>
        </p:nvSpPr>
        <p:spPr bwMode="auto">
          <a:xfrm>
            <a:off x="6135688" y="4065588"/>
            <a:ext cx="13700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GB">
                <a:solidFill>
                  <a:srgbClr val="FF6600"/>
                </a:solidFill>
              </a:rPr>
              <a:t>reduced</a:t>
            </a:r>
          </a:p>
        </p:txBody>
      </p:sp>
      <p:sp>
        <p:nvSpPr>
          <p:cNvPr id="1002531" name="Text Box 35"/>
          <p:cNvSpPr txBox="1">
            <a:spLocks noChangeArrowheads="1"/>
          </p:cNvSpPr>
          <p:nvPr/>
        </p:nvSpPr>
        <p:spPr bwMode="auto">
          <a:xfrm>
            <a:off x="7739063" y="4535488"/>
            <a:ext cx="7254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GB">
                <a:solidFill>
                  <a:srgbClr val="FF6600"/>
                </a:solidFill>
              </a:rPr>
              <a:t>one</a:t>
            </a:r>
          </a:p>
        </p:txBody>
      </p:sp>
      <p:sp>
        <p:nvSpPr>
          <p:cNvPr id="1002532" name="Text Box 36"/>
          <p:cNvSpPr txBox="1">
            <a:spLocks noChangeArrowheads="1"/>
          </p:cNvSpPr>
          <p:nvPr/>
        </p:nvSpPr>
        <p:spPr bwMode="auto">
          <a:xfrm>
            <a:off x="7542213" y="5029200"/>
            <a:ext cx="747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GB">
                <a:solidFill>
                  <a:srgbClr val="FF6600"/>
                </a:solidFill>
              </a:rPr>
              <a:t>two</a:t>
            </a:r>
          </a:p>
        </p:txBody>
      </p:sp>
      <p:pic>
        <p:nvPicPr>
          <p:cNvPr id="46090" name="Picture 43" descr="animation6_R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889000"/>
            <a:ext cx="2173288" cy="298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56"/>
          <p:cNvGrpSpPr>
            <a:grpSpLocks/>
          </p:cNvGrpSpPr>
          <p:nvPr/>
        </p:nvGrpSpPr>
        <p:grpSpPr bwMode="auto">
          <a:xfrm>
            <a:off x="2108200" y="1255713"/>
            <a:ext cx="3082925" cy="2552700"/>
            <a:chOff x="1328" y="791"/>
            <a:chExt cx="1942" cy="1608"/>
          </a:xfrm>
        </p:grpSpPr>
        <p:sp>
          <p:nvSpPr>
            <p:cNvPr id="46092" name="Oval 45"/>
            <p:cNvSpPr>
              <a:spLocks noChangeArrowheads="1"/>
            </p:cNvSpPr>
            <p:nvPr/>
          </p:nvSpPr>
          <p:spPr bwMode="auto">
            <a:xfrm>
              <a:off x="1328" y="1804"/>
              <a:ext cx="91" cy="91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6093" name="Line 46"/>
            <p:cNvSpPr>
              <a:spLocks noChangeShapeType="1"/>
            </p:cNvSpPr>
            <p:nvPr/>
          </p:nvSpPr>
          <p:spPr bwMode="auto">
            <a:xfrm>
              <a:off x="1378" y="1898"/>
              <a:ext cx="972" cy="42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6094" name="Line 49"/>
            <p:cNvSpPr>
              <a:spLocks noChangeShapeType="1"/>
            </p:cNvSpPr>
            <p:nvPr/>
          </p:nvSpPr>
          <p:spPr bwMode="auto">
            <a:xfrm flipV="1">
              <a:off x="1348" y="1054"/>
              <a:ext cx="704" cy="76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pic>
          <p:nvPicPr>
            <p:cNvPr id="46095" name="Picture 54" descr="animation6_RC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667" b="36667"/>
            <a:stretch>
              <a:fillRect/>
            </a:stretch>
          </p:blipFill>
          <p:spPr bwMode="auto">
            <a:xfrm>
              <a:off x="1740" y="791"/>
              <a:ext cx="1530" cy="16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02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5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025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5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0025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5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0025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5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025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00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00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00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002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551" grpId="0"/>
      <p:bldP spid="1002529" grpId="0"/>
      <p:bldP spid="1002530" grpId="0"/>
      <p:bldP spid="1002531" grpId="0"/>
      <p:bldP spid="100253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How does the sodium hydroxide form?</a:t>
            </a:r>
          </a:p>
        </p:txBody>
      </p:sp>
      <p:sp>
        <p:nvSpPr>
          <p:cNvPr id="47107" name="Rectangle 35"/>
          <p:cNvSpPr>
            <a:spLocks noChangeArrowheads="1"/>
          </p:cNvSpPr>
          <p:nvPr/>
        </p:nvSpPr>
        <p:spPr bwMode="auto">
          <a:xfrm>
            <a:off x="563563" y="784225"/>
            <a:ext cx="66500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8925" indent="-288925" algn="l" eaLnBrk="0" hangingPunct="0"/>
            <a:r>
              <a:rPr lang="en-GB" b="0"/>
              <a:t>Sodium chloride solution has four types of ions:</a:t>
            </a:r>
          </a:p>
        </p:txBody>
      </p:sp>
      <p:sp>
        <p:nvSpPr>
          <p:cNvPr id="1006628" name="Text Box 36"/>
          <p:cNvSpPr txBox="1">
            <a:spLocks noChangeArrowheads="1"/>
          </p:cNvSpPr>
          <p:nvPr/>
        </p:nvSpPr>
        <p:spPr bwMode="auto">
          <a:xfrm>
            <a:off x="568325" y="4619625"/>
            <a:ext cx="69929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 b="0"/>
              <a:t>What is the overall equation for the electrolysis of a sodium chloride solution? </a:t>
            </a:r>
            <a:endParaRPr lang="en-GB" sz="2000" b="0"/>
          </a:p>
        </p:txBody>
      </p:sp>
      <p:sp>
        <p:nvSpPr>
          <p:cNvPr id="1006630" name="Rectangle 38"/>
          <p:cNvSpPr>
            <a:spLocks noChangeArrowheads="1"/>
          </p:cNvSpPr>
          <p:nvPr/>
        </p:nvSpPr>
        <p:spPr bwMode="auto">
          <a:xfrm>
            <a:off x="563563" y="2427288"/>
            <a:ext cx="596423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en-GB" b="0"/>
              <a:t>The </a:t>
            </a:r>
            <a:r>
              <a:rPr lang="en-GB"/>
              <a:t>Cl</a:t>
            </a:r>
            <a:r>
              <a:rPr lang="en-GB" baseline="30000"/>
              <a:t>-</a:t>
            </a:r>
            <a:r>
              <a:rPr lang="en-GB" b="0"/>
              <a:t> ions form chlorine</a:t>
            </a:r>
            <a:r>
              <a:rPr lang="en-GB"/>
              <a:t> </a:t>
            </a:r>
            <a:r>
              <a:rPr lang="en-GB" b="0"/>
              <a:t>at the positive electrode and the </a:t>
            </a:r>
            <a:r>
              <a:rPr lang="en-GB"/>
              <a:t>H</a:t>
            </a:r>
            <a:r>
              <a:rPr lang="en-GB" baseline="30000"/>
              <a:t>+</a:t>
            </a:r>
            <a:r>
              <a:rPr lang="en-GB" b="0"/>
              <a:t> ions form hydrogen</a:t>
            </a:r>
            <a:r>
              <a:rPr lang="en-GB"/>
              <a:t> </a:t>
            </a:r>
            <a:r>
              <a:rPr lang="en-GB" b="0"/>
              <a:t>at the negative electrode. So, what’s left?</a:t>
            </a:r>
          </a:p>
        </p:txBody>
      </p:sp>
      <p:sp>
        <p:nvSpPr>
          <p:cNvPr id="1006631" name="Rectangle 39"/>
          <p:cNvSpPr>
            <a:spLocks noChangeArrowheads="1"/>
          </p:cNvSpPr>
          <p:nvPr/>
        </p:nvSpPr>
        <p:spPr bwMode="auto">
          <a:xfrm>
            <a:off x="563563" y="3708400"/>
            <a:ext cx="68659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0" hangingPunct="0">
              <a:buFont typeface="Wingdings" pitchFamily="2" charset="2"/>
              <a:buNone/>
            </a:pPr>
            <a:r>
              <a:rPr lang="en-GB"/>
              <a:t>Na</a:t>
            </a:r>
            <a:r>
              <a:rPr lang="en-GB" baseline="30000"/>
              <a:t>+</a:t>
            </a:r>
            <a:r>
              <a:rPr lang="en-GB" b="0"/>
              <a:t> and </a:t>
            </a:r>
            <a:r>
              <a:rPr lang="en-GB"/>
              <a:t>OH</a:t>
            </a:r>
            <a:r>
              <a:rPr lang="en-GB" baseline="30000"/>
              <a:t>-</a:t>
            </a:r>
            <a:r>
              <a:rPr lang="en-GB" b="0"/>
              <a:t> ions are left behind and so a solution of </a:t>
            </a:r>
            <a:r>
              <a:rPr lang="en-GB">
                <a:solidFill>
                  <a:srgbClr val="000066"/>
                </a:solidFill>
              </a:rPr>
              <a:t>sodium hydroxide </a:t>
            </a:r>
            <a:r>
              <a:rPr lang="en-GB" b="0">
                <a:solidFill>
                  <a:srgbClr val="000066"/>
                </a:solidFill>
              </a:rPr>
              <a:t>(</a:t>
            </a:r>
            <a:r>
              <a:rPr lang="en-GB">
                <a:solidFill>
                  <a:srgbClr val="000066"/>
                </a:solidFill>
              </a:rPr>
              <a:t>NaOH</a:t>
            </a:r>
            <a:r>
              <a:rPr lang="en-GB" b="0">
                <a:solidFill>
                  <a:srgbClr val="000066"/>
                </a:solidFill>
              </a:rPr>
              <a:t>)</a:t>
            </a:r>
            <a:r>
              <a:rPr lang="en-GB">
                <a:solidFill>
                  <a:srgbClr val="000066"/>
                </a:solidFill>
              </a:rPr>
              <a:t> </a:t>
            </a:r>
            <a:r>
              <a:rPr lang="en-GB" b="0">
                <a:solidFill>
                  <a:srgbClr val="000066"/>
                </a:solidFill>
              </a:rPr>
              <a:t>is formed.</a:t>
            </a:r>
          </a:p>
        </p:txBody>
      </p:sp>
      <p:grpSp>
        <p:nvGrpSpPr>
          <p:cNvPr id="2" name="Group 49"/>
          <p:cNvGrpSpPr>
            <a:grpSpLocks/>
          </p:cNvGrpSpPr>
          <p:nvPr/>
        </p:nvGrpSpPr>
        <p:grpSpPr bwMode="auto">
          <a:xfrm>
            <a:off x="393700" y="5473700"/>
            <a:ext cx="8356600" cy="665163"/>
            <a:chOff x="392" y="3448"/>
            <a:chExt cx="5264" cy="419"/>
          </a:xfrm>
        </p:grpSpPr>
        <p:sp>
          <p:nvSpPr>
            <p:cNvPr id="47114" name="AutoShape 40"/>
            <p:cNvSpPr>
              <a:spLocks noChangeArrowheads="1"/>
            </p:cNvSpPr>
            <p:nvPr/>
          </p:nvSpPr>
          <p:spPr bwMode="auto">
            <a:xfrm>
              <a:off x="392" y="3448"/>
              <a:ext cx="5242" cy="419"/>
            </a:xfrm>
            <a:prstGeom prst="roundRect">
              <a:avLst>
                <a:gd name="adj" fmla="val 9292"/>
              </a:avLst>
            </a:prstGeom>
            <a:solidFill>
              <a:srgbClr val="FFFFCC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15" name="Text Box 41"/>
            <p:cNvSpPr txBox="1">
              <a:spLocks noChangeArrowheads="1"/>
            </p:cNvSpPr>
            <p:nvPr/>
          </p:nvSpPr>
          <p:spPr bwMode="auto">
            <a:xfrm>
              <a:off x="405" y="3496"/>
              <a:ext cx="5251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l"/>
              <a:r>
                <a:rPr lang="en-GB" sz="2600">
                  <a:cs typeface="Arial" pitchFamily="34" charset="0"/>
                </a:rPr>
                <a:t>2NaCl (aq) + 2H</a:t>
              </a:r>
              <a:r>
                <a:rPr lang="en-GB" sz="2600" baseline="-30000">
                  <a:cs typeface="Arial" pitchFamily="34" charset="0"/>
                </a:rPr>
                <a:t>2</a:t>
              </a:r>
              <a:r>
                <a:rPr lang="en-GB" sz="2600">
                  <a:cs typeface="Arial" pitchFamily="34" charset="0"/>
                </a:rPr>
                <a:t>O (l) </a:t>
              </a:r>
              <a:r>
                <a:rPr lang="en-GB" sz="2600">
                  <a:cs typeface="Arial" pitchFamily="34" charset="0"/>
                  <a:sym typeface="Symbol" pitchFamily="18" charset="2"/>
                </a:rPr>
                <a:t></a:t>
              </a:r>
              <a:r>
                <a:rPr lang="en-GB" sz="2600">
                  <a:cs typeface="Arial" pitchFamily="34" charset="0"/>
                </a:rPr>
                <a:t> H</a:t>
              </a:r>
              <a:r>
                <a:rPr lang="en-GB" sz="2600" baseline="-30000">
                  <a:cs typeface="Arial" pitchFamily="34" charset="0"/>
                </a:rPr>
                <a:t>2</a:t>
              </a:r>
              <a:r>
                <a:rPr lang="en-GB" sz="2600">
                  <a:cs typeface="Arial" pitchFamily="34" charset="0"/>
                </a:rPr>
                <a:t> (g) + Cl</a:t>
              </a:r>
              <a:r>
                <a:rPr lang="en-GB" sz="2600" baseline="-30000">
                  <a:cs typeface="Arial" pitchFamily="34" charset="0"/>
                </a:rPr>
                <a:t>2</a:t>
              </a:r>
              <a:r>
                <a:rPr lang="en-GB" sz="2600">
                  <a:cs typeface="Arial" pitchFamily="34" charset="0"/>
                </a:rPr>
                <a:t> (g) + 2NaOH (aq)</a:t>
              </a:r>
              <a:endParaRPr lang="en-GB" sz="2600"/>
            </a:p>
          </p:txBody>
        </p:sp>
      </p:grpSp>
      <p:pic>
        <p:nvPicPr>
          <p:cNvPr id="47112" name="Picture 47" descr="animation6_R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900" y="889000"/>
            <a:ext cx="2173288" cy="298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6640" name="Rectangle 48"/>
          <p:cNvSpPr>
            <a:spLocks noChangeArrowheads="1"/>
          </p:cNvSpPr>
          <p:nvPr/>
        </p:nvSpPr>
        <p:spPr bwMode="auto">
          <a:xfrm>
            <a:off x="563563" y="1330325"/>
            <a:ext cx="6256337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8925" indent="-288925" algn="l" eaLnBrk="0" hangingPunct="0">
              <a:buClr>
                <a:srgbClr val="FF6600"/>
              </a:buClr>
              <a:buFont typeface="Wingdings" pitchFamily="2" charset="2"/>
              <a:buChar char="l"/>
            </a:pPr>
            <a:r>
              <a:rPr lang="en-GB"/>
              <a:t>Na</a:t>
            </a:r>
            <a:r>
              <a:rPr lang="en-GB" baseline="30000"/>
              <a:t>+</a:t>
            </a:r>
            <a:r>
              <a:rPr lang="en-GB" b="0"/>
              <a:t> and </a:t>
            </a:r>
            <a:r>
              <a:rPr lang="en-GB"/>
              <a:t>Cl</a:t>
            </a:r>
            <a:r>
              <a:rPr lang="en-GB" baseline="30000"/>
              <a:t>-</a:t>
            </a:r>
            <a:r>
              <a:rPr lang="en-GB" b="0"/>
              <a:t> ions from the sodium chloride</a:t>
            </a:r>
          </a:p>
          <a:p>
            <a:pPr marL="288925" indent="-288925" algn="l" eaLnBrk="0" hangingPunct="0">
              <a:buClr>
                <a:srgbClr val="FF6600"/>
              </a:buClr>
              <a:buFont typeface="Wingdings" pitchFamily="2" charset="2"/>
              <a:buChar char="l"/>
            </a:pPr>
            <a:r>
              <a:rPr lang="en-GB"/>
              <a:t>H</a:t>
            </a:r>
            <a:r>
              <a:rPr lang="en-GB" baseline="30000"/>
              <a:t>+</a:t>
            </a:r>
            <a:r>
              <a:rPr lang="en-GB" b="0"/>
              <a:t> and </a:t>
            </a:r>
            <a:r>
              <a:rPr lang="en-GB"/>
              <a:t>OH</a:t>
            </a:r>
            <a:r>
              <a:rPr lang="en-GB" baseline="30000"/>
              <a:t>-</a:t>
            </a:r>
            <a:r>
              <a:rPr lang="en-GB" b="0"/>
              <a:t> ions from the water.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06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6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066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0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00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00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6628" grpId="0"/>
      <p:bldP spid="1006630" grpId="0"/>
      <p:bldP spid="100663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Hydrogen or metal? </a:t>
            </a:r>
          </a:p>
        </p:txBody>
      </p:sp>
      <p:sp>
        <p:nvSpPr>
          <p:cNvPr id="1125379" name="Rectangle 3"/>
          <p:cNvSpPr>
            <a:spLocks noChangeArrowheads="1"/>
          </p:cNvSpPr>
          <p:nvPr/>
        </p:nvSpPr>
        <p:spPr bwMode="auto">
          <a:xfrm>
            <a:off x="3035300" y="2419350"/>
            <a:ext cx="5829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en-GB" b="0"/>
              <a:t>Complete the table for these compounds. </a:t>
            </a:r>
          </a:p>
        </p:txBody>
      </p:sp>
      <p:sp>
        <p:nvSpPr>
          <p:cNvPr id="1125390" name="AutoShape 14"/>
          <p:cNvSpPr>
            <a:spLocks noChangeArrowheads="1"/>
          </p:cNvSpPr>
          <p:nvPr/>
        </p:nvSpPr>
        <p:spPr bwMode="auto">
          <a:xfrm flipV="1">
            <a:off x="193675" y="1292225"/>
            <a:ext cx="692150" cy="4808538"/>
          </a:xfrm>
          <a:prstGeom prst="downArrow">
            <a:avLst>
              <a:gd name="adj1" fmla="val 64685"/>
              <a:gd name="adj2" fmla="val 93370"/>
            </a:avLst>
          </a:prstGeom>
          <a:solidFill>
            <a:srgbClr val="FF66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eaLnBrk="0" hangingPunct="0">
              <a:spcBef>
                <a:spcPct val="0"/>
              </a:spcBef>
            </a:pPr>
            <a:r>
              <a:rPr lang="en-GB">
                <a:solidFill>
                  <a:schemeClr val="bg1"/>
                </a:solidFill>
              </a:rPr>
              <a:t>increasing reactivity</a:t>
            </a:r>
          </a:p>
        </p:txBody>
      </p:sp>
      <p:grpSp>
        <p:nvGrpSpPr>
          <p:cNvPr id="2" name="Group 55"/>
          <p:cNvGrpSpPr>
            <a:grpSpLocks/>
          </p:cNvGrpSpPr>
          <p:nvPr/>
        </p:nvGrpSpPr>
        <p:grpSpPr bwMode="auto">
          <a:xfrm>
            <a:off x="941388" y="1004888"/>
            <a:ext cx="1944687" cy="5113337"/>
            <a:chOff x="593" y="633"/>
            <a:chExt cx="1225" cy="3221"/>
          </a:xfrm>
        </p:grpSpPr>
        <p:sp>
          <p:nvSpPr>
            <p:cNvPr id="48156" name="AutoShape 4"/>
            <p:cNvSpPr>
              <a:spLocks noChangeArrowheads="1"/>
            </p:cNvSpPr>
            <p:nvPr/>
          </p:nvSpPr>
          <p:spPr bwMode="auto">
            <a:xfrm>
              <a:off x="619" y="633"/>
              <a:ext cx="1169" cy="3221"/>
            </a:xfrm>
            <a:prstGeom prst="roundRect">
              <a:avLst>
                <a:gd name="adj" fmla="val 10727"/>
              </a:avLst>
            </a:prstGeom>
            <a:solidFill>
              <a:srgbClr val="FFFFCC"/>
            </a:solidFill>
            <a:ln w="38100" algn="ctr">
              <a:solidFill>
                <a:srgbClr val="FF6600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48157" name="Text Box 5"/>
            <p:cNvSpPr txBox="1">
              <a:spLocks noChangeArrowheads="1"/>
            </p:cNvSpPr>
            <p:nvPr/>
          </p:nvSpPr>
          <p:spPr bwMode="auto">
            <a:xfrm>
              <a:off x="647" y="633"/>
              <a:ext cx="1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GB">
                  <a:solidFill>
                    <a:schemeClr val="tx1"/>
                  </a:solidFill>
                </a:rPr>
                <a:t>potassium</a:t>
              </a:r>
            </a:p>
          </p:txBody>
        </p:sp>
        <p:sp>
          <p:nvSpPr>
            <p:cNvPr id="48158" name="Text Box 6"/>
            <p:cNvSpPr txBox="1">
              <a:spLocks noChangeArrowheads="1"/>
            </p:cNvSpPr>
            <p:nvPr/>
          </p:nvSpPr>
          <p:spPr bwMode="auto">
            <a:xfrm>
              <a:off x="761" y="858"/>
              <a:ext cx="88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GB">
                  <a:solidFill>
                    <a:schemeClr val="tx1"/>
                  </a:solidFill>
                </a:rPr>
                <a:t>sodium</a:t>
              </a:r>
            </a:p>
          </p:txBody>
        </p:sp>
        <p:sp>
          <p:nvSpPr>
            <p:cNvPr id="48159" name="Text Box 7"/>
            <p:cNvSpPr txBox="1">
              <a:spLocks noChangeArrowheads="1"/>
            </p:cNvSpPr>
            <p:nvPr/>
          </p:nvSpPr>
          <p:spPr bwMode="auto">
            <a:xfrm>
              <a:off x="790" y="1083"/>
              <a:ext cx="83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GB">
                  <a:solidFill>
                    <a:schemeClr val="tx1"/>
                  </a:solidFill>
                </a:rPr>
                <a:t>calcium</a:t>
              </a:r>
            </a:p>
          </p:txBody>
        </p:sp>
        <p:sp>
          <p:nvSpPr>
            <p:cNvPr id="48160" name="Text Box 8"/>
            <p:cNvSpPr txBox="1">
              <a:spLocks noChangeArrowheads="1"/>
            </p:cNvSpPr>
            <p:nvPr/>
          </p:nvSpPr>
          <p:spPr bwMode="auto">
            <a:xfrm>
              <a:off x="603" y="1308"/>
              <a:ext cx="120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GB">
                  <a:solidFill>
                    <a:schemeClr val="tx1"/>
                  </a:solidFill>
                </a:rPr>
                <a:t>magnesium</a:t>
              </a:r>
            </a:p>
          </p:txBody>
        </p:sp>
        <p:sp>
          <p:nvSpPr>
            <p:cNvPr id="48161" name="Text Box 9"/>
            <p:cNvSpPr txBox="1">
              <a:spLocks noChangeArrowheads="1"/>
            </p:cNvSpPr>
            <p:nvPr/>
          </p:nvSpPr>
          <p:spPr bwMode="auto">
            <a:xfrm>
              <a:off x="668" y="1533"/>
              <a:ext cx="107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GB">
                  <a:solidFill>
                    <a:schemeClr val="tx1"/>
                  </a:solidFill>
                </a:rPr>
                <a:t>aluminium</a:t>
              </a:r>
            </a:p>
          </p:txBody>
        </p:sp>
        <p:sp>
          <p:nvSpPr>
            <p:cNvPr id="48162" name="Text Box 10"/>
            <p:cNvSpPr txBox="1">
              <a:spLocks noChangeArrowheads="1"/>
            </p:cNvSpPr>
            <p:nvPr/>
          </p:nvSpPr>
          <p:spPr bwMode="auto">
            <a:xfrm>
              <a:off x="961" y="1983"/>
              <a:ext cx="48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GB">
                  <a:solidFill>
                    <a:schemeClr val="tx1"/>
                  </a:solidFill>
                </a:rPr>
                <a:t>zinc</a:t>
              </a:r>
            </a:p>
          </p:txBody>
        </p:sp>
        <p:sp>
          <p:nvSpPr>
            <p:cNvPr id="48163" name="Text Box 11"/>
            <p:cNvSpPr txBox="1">
              <a:spLocks noChangeArrowheads="1"/>
            </p:cNvSpPr>
            <p:nvPr/>
          </p:nvSpPr>
          <p:spPr bwMode="auto">
            <a:xfrm>
              <a:off x="966" y="2208"/>
              <a:ext cx="47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GB">
                  <a:solidFill>
                    <a:schemeClr val="tx1"/>
                  </a:solidFill>
                </a:rPr>
                <a:t>iron</a:t>
              </a:r>
            </a:p>
          </p:txBody>
        </p:sp>
        <p:sp>
          <p:nvSpPr>
            <p:cNvPr id="48164" name="Text Box 12"/>
            <p:cNvSpPr txBox="1">
              <a:spLocks noChangeArrowheads="1"/>
            </p:cNvSpPr>
            <p:nvPr/>
          </p:nvSpPr>
          <p:spPr bwMode="auto">
            <a:xfrm>
              <a:off x="827" y="2883"/>
              <a:ext cx="75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GB">
                  <a:solidFill>
                    <a:schemeClr val="tx1"/>
                  </a:solidFill>
                </a:rPr>
                <a:t>copper</a:t>
              </a:r>
            </a:p>
          </p:txBody>
        </p:sp>
        <p:sp>
          <p:nvSpPr>
            <p:cNvPr id="48165" name="Text Box 13"/>
            <p:cNvSpPr txBox="1">
              <a:spLocks noChangeArrowheads="1"/>
            </p:cNvSpPr>
            <p:nvPr/>
          </p:nvSpPr>
          <p:spPr bwMode="auto">
            <a:xfrm>
              <a:off x="945" y="3333"/>
              <a:ext cx="52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GB">
                  <a:solidFill>
                    <a:schemeClr val="tx1"/>
                  </a:solidFill>
                </a:rPr>
                <a:t>gold</a:t>
              </a:r>
            </a:p>
          </p:txBody>
        </p:sp>
        <p:sp>
          <p:nvSpPr>
            <p:cNvPr id="48166" name="Text Box 15"/>
            <p:cNvSpPr txBox="1">
              <a:spLocks noChangeArrowheads="1"/>
            </p:cNvSpPr>
            <p:nvPr/>
          </p:nvSpPr>
          <p:spPr bwMode="auto">
            <a:xfrm>
              <a:off x="933" y="2433"/>
              <a:ext cx="5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>
                  <a:solidFill>
                    <a:schemeClr val="tx1"/>
                  </a:solidFill>
                </a:rPr>
                <a:t>lead</a:t>
              </a:r>
            </a:p>
          </p:txBody>
        </p:sp>
        <p:sp>
          <p:nvSpPr>
            <p:cNvPr id="48167" name="Text Box 16"/>
            <p:cNvSpPr txBox="1">
              <a:spLocks noChangeArrowheads="1"/>
            </p:cNvSpPr>
            <p:nvPr/>
          </p:nvSpPr>
          <p:spPr bwMode="auto">
            <a:xfrm>
              <a:off x="896" y="3108"/>
              <a:ext cx="61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GB">
                  <a:solidFill>
                    <a:schemeClr val="tx1"/>
                  </a:solidFill>
                </a:rPr>
                <a:t>silver</a:t>
              </a:r>
            </a:p>
          </p:txBody>
        </p:sp>
        <p:sp>
          <p:nvSpPr>
            <p:cNvPr id="48168" name="Text Box 17"/>
            <p:cNvSpPr txBox="1">
              <a:spLocks noChangeArrowheads="1"/>
            </p:cNvSpPr>
            <p:nvPr/>
          </p:nvSpPr>
          <p:spPr bwMode="auto">
            <a:xfrm>
              <a:off x="763" y="1758"/>
              <a:ext cx="8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GB">
                  <a:solidFill>
                    <a:srgbClr val="FF6600"/>
                  </a:solidFill>
                </a:rPr>
                <a:t>(carbon)</a:t>
              </a:r>
            </a:p>
          </p:txBody>
        </p:sp>
        <p:sp>
          <p:nvSpPr>
            <p:cNvPr id="48169" name="Text Box 18"/>
            <p:cNvSpPr txBox="1">
              <a:spLocks noChangeArrowheads="1"/>
            </p:cNvSpPr>
            <p:nvPr/>
          </p:nvSpPr>
          <p:spPr bwMode="auto">
            <a:xfrm>
              <a:off x="593" y="2658"/>
              <a:ext cx="122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rgbClr val="FF6600"/>
                  </a:solidFill>
                </a:rPr>
                <a:t>(hydrogen)</a:t>
              </a:r>
            </a:p>
          </p:txBody>
        </p:sp>
        <p:sp>
          <p:nvSpPr>
            <p:cNvPr id="48170" name="Text Box 19"/>
            <p:cNvSpPr txBox="1">
              <a:spLocks noChangeArrowheads="1"/>
            </p:cNvSpPr>
            <p:nvPr/>
          </p:nvSpPr>
          <p:spPr bwMode="auto">
            <a:xfrm>
              <a:off x="683" y="3558"/>
              <a:ext cx="10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>
                  <a:solidFill>
                    <a:schemeClr val="tx1"/>
                  </a:solidFill>
                </a:rPr>
                <a:t>platinum</a:t>
              </a:r>
            </a:p>
          </p:txBody>
        </p:sp>
      </p:grpSp>
      <p:sp>
        <p:nvSpPr>
          <p:cNvPr id="48134" name="Rectangle 21"/>
          <p:cNvSpPr>
            <a:spLocks noChangeArrowheads="1"/>
          </p:cNvSpPr>
          <p:nvPr/>
        </p:nvSpPr>
        <p:spPr bwMode="auto">
          <a:xfrm>
            <a:off x="3027363" y="773113"/>
            <a:ext cx="5761037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/>
          <a:p>
            <a:pPr algn="l" eaLnBrk="0" hangingPunct="0">
              <a:spcBef>
                <a:spcPct val="0"/>
              </a:spcBef>
            </a:pPr>
            <a:r>
              <a:rPr lang="en-GB" b="0"/>
              <a:t>If an ionic compound contains </a:t>
            </a:r>
            <a:r>
              <a:rPr lang="en-GB">
                <a:solidFill>
                  <a:srgbClr val="FF0000"/>
                </a:solidFill>
              </a:rPr>
              <a:t>a metal </a:t>
            </a:r>
          </a:p>
          <a:p>
            <a:pPr algn="l" eaLnBrk="0" hangingPunct="0">
              <a:spcBef>
                <a:spcPct val="0"/>
              </a:spcBef>
            </a:pPr>
            <a:r>
              <a:rPr lang="en-GB">
                <a:solidFill>
                  <a:srgbClr val="FF0000"/>
                </a:solidFill>
              </a:rPr>
              <a:t>that is more reactive than hydrogen</a:t>
            </a:r>
            <a:r>
              <a:rPr lang="en-GB" b="0"/>
              <a:t>, electrolysis of a solution of the compound will produce hydrogen, not the metal.</a:t>
            </a:r>
          </a:p>
        </p:txBody>
      </p:sp>
      <p:sp>
        <p:nvSpPr>
          <p:cNvPr id="1125400" name="Text Box 24"/>
          <p:cNvSpPr txBox="1">
            <a:spLocks noChangeArrowheads="1"/>
          </p:cNvSpPr>
          <p:nvPr/>
        </p:nvSpPr>
        <p:spPr bwMode="auto">
          <a:xfrm>
            <a:off x="6686550" y="3740150"/>
            <a:ext cx="1768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>
                <a:solidFill>
                  <a:srgbClr val="FF6600"/>
                </a:solidFill>
              </a:rPr>
              <a:t>hydrogen</a:t>
            </a:r>
          </a:p>
        </p:txBody>
      </p:sp>
      <p:sp>
        <p:nvSpPr>
          <p:cNvPr id="1125401" name="Text Box 25"/>
          <p:cNvSpPr txBox="1">
            <a:spLocks noChangeArrowheads="1"/>
          </p:cNvSpPr>
          <p:nvPr/>
        </p:nvSpPr>
        <p:spPr bwMode="auto">
          <a:xfrm>
            <a:off x="6837363" y="4213225"/>
            <a:ext cx="1466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>
                <a:solidFill>
                  <a:srgbClr val="FF6600"/>
                </a:solidFill>
              </a:rPr>
              <a:t>copper</a:t>
            </a:r>
          </a:p>
        </p:txBody>
      </p:sp>
      <p:sp>
        <p:nvSpPr>
          <p:cNvPr id="1125402" name="Text Box 26"/>
          <p:cNvSpPr txBox="1">
            <a:spLocks noChangeArrowheads="1"/>
          </p:cNvSpPr>
          <p:nvPr/>
        </p:nvSpPr>
        <p:spPr bwMode="auto">
          <a:xfrm>
            <a:off x="6746875" y="4673600"/>
            <a:ext cx="1647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>
                <a:solidFill>
                  <a:srgbClr val="FF6600"/>
                </a:solidFill>
              </a:rPr>
              <a:t>hydrogen</a:t>
            </a:r>
          </a:p>
        </p:txBody>
      </p:sp>
      <p:sp>
        <p:nvSpPr>
          <p:cNvPr id="1125403" name="Text Box 27"/>
          <p:cNvSpPr txBox="1">
            <a:spLocks noChangeArrowheads="1"/>
          </p:cNvSpPr>
          <p:nvPr/>
        </p:nvSpPr>
        <p:spPr bwMode="auto">
          <a:xfrm>
            <a:off x="6842125" y="5143500"/>
            <a:ext cx="1457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>
                <a:solidFill>
                  <a:srgbClr val="FF6600"/>
                </a:solidFill>
              </a:rPr>
              <a:t>silver</a:t>
            </a:r>
          </a:p>
        </p:txBody>
      </p:sp>
      <p:sp>
        <p:nvSpPr>
          <p:cNvPr id="1125404" name="Text Box 28"/>
          <p:cNvSpPr txBox="1">
            <a:spLocks noChangeArrowheads="1"/>
          </p:cNvSpPr>
          <p:nvPr/>
        </p:nvSpPr>
        <p:spPr bwMode="auto">
          <a:xfrm>
            <a:off x="6757988" y="5613400"/>
            <a:ext cx="162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r>
              <a:rPr lang="en-GB">
                <a:solidFill>
                  <a:srgbClr val="FF6600"/>
                </a:solidFill>
              </a:rPr>
              <a:t>hydrogen</a:t>
            </a:r>
          </a:p>
        </p:txBody>
      </p:sp>
      <p:grpSp>
        <p:nvGrpSpPr>
          <p:cNvPr id="3" name="Group 56"/>
          <p:cNvGrpSpPr>
            <a:grpSpLocks/>
          </p:cNvGrpSpPr>
          <p:nvPr/>
        </p:nvGrpSpPr>
        <p:grpSpPr bwMode="auto">
          <a:xfrm>
            <a:off x="3070225" y="2957513"/>
            <a:ext cx="5857875" cy="3151187"/>
            <a:chOff x="1934" y="1863"/>
            <a:chExt cx="3690" cy="1985"/>
          </a:xfrm>
        </p:grpSpPr>
        <p:sp>
          <p:nvSpPr>
            <p:cNvPr id="48141" name="AutoShape 32"/>
            <p:cNvSpPr>
              <a:spLocks noChangeArrowheads="1"/>
            </p:cNvSpPr>
            <p:nvPr/>
          </p:nvSpPr>
          <p:spPr bwMode="auto">
            <a:xfrm>
              <a:off x="1962" y="1863"/>
              <a:ext cx="3662" cy="488"/>
            </a:xfrm>
            <a:prstGeom prst="roundRect">
              <a:avLst>
                <a:gd name="adj" fmla="val 3278"/>
              </a:avLst>
            </a:prstGeom>
            <a:solidFill>
              <a:srgbClr val="FFC1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48142" name="Text Box 34"/>
            <p:cNvSpPr txBox="1">
              <a:spLocks noChangeArrowheads="1"/>
            </p:cNvSpPr>
            <p:nvPr/>
          </p:nvSpPr>
          <p:spPr bwMode="auto">
            <a:xfrm>
              <a:off x="1934" y="2360"/>
              <a:ext cx="18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>
                  <a:solidFill>
                    <a:srgbClr val="000066"/>
                  </a:solidFill>
                </a:rPr>
                <a:t>potassium chloride</a:t>
              </a:r>
            </a:p>
          </p:txBody>
        </p:sp>
        <p:sp>
          <p:nvSpPr>
            <p:cNvPr id="48143" name="Text Box 35"/>
            <p:cNvSpPr txBox="1">
              <a:spLocks noChangeArrowheads="1"/>
            </p:cNvSpPr>
            <p:nvPr/>
          </p:nvSpPr>
          <p:spPr bwMode="auto">
            <a:xfrm>
              <a:off x="2061" y="2654"/>
              <a:ext cx="16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>
                  <a:solidFill>
                    <a:srgbClr val="000066"/>
                  </a:solidFill>
                </a:rPr>
                <a:t>copper sulphate</a:t>
              </a:r>
            </a:p>
          </p:txBody>
        </p:sp>
        <p:sp>
          <p:nvSpPr>
            <p:cNvPr id="48144" name="Text Box 36"/>
            <p:cNvSpPr txBox="1">
              <a:spLocks noChangeArrowheads="1"/>
            </p:cNvSpPr>
            <p:nvPr/>
          </p:nvSpPr>
          <p:spPr bwMode="auto">
            <a:xfrm>
              <a:off x="2063" y="2944"/>
              <a:ext cx="16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>
                  <a:solidFill>
                    <a:srgbClr val="000066"/>
                  </a:solidFill>
                </a:rPr>
                <a:t>sodium bromide</a:t>
              </a:r>
            </a:p>
          </p:txBody>
        </p:sp>
        <p:sp>
          <p:nvSpPr>
            <p:cNvPr id="48145" name="Text Box 37"/>
            <p:cNvSpPr txBox="1">
              <a:spLocks noChangeArrowheads="1"/>
            </p:cNvSpPr>
            <p:nvPr/>
          </p:nvSpPr>
          <p:spPr bwMode="auto">
            <a:xfrm>
              <a:off x="2216" y="3246"/>
              <a:ext cx="132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>
                  <a:solidFill>
                    <a:srgbClr val="000066"/>
                  </a:solidFill>
                </a:rPr>
                <a:t>silver nitrate</a:t>
              </a:r>
            </a:p>
          </p:txBody>
        </p:sp>
        <p:sp>
          <p:nvSpPr>
            <p:cNvPr id="48146" name="Text Box 39"/>
            <p:cNvSpPr txBox="1">
              <a:spLocks noChangeArrowheads="1"/>
            </p:cNvSpPr>
            <p:nvPr/>
          </p:nvSpPr>
          <p:spPr bwMode="auto">
            <a:xfrm>
              <a:off x="2224" y="3548"/>
              <a:ext cx="130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>
                  <a:solidFill>
                    <a:srgbClr val="000066"/>
                  </a:solidFill>
                </a:rPr>
                <a:t>zinc chloride</a:t>
              </a:r>
            </a:p>
          </p:txBody>
        </p:sp>
        <p:sp>
          <p:nvSpPr>
            <p:cNvPr id="48147" name="Text Box 42"/>
            <p:cNvSpPr txBox="1">
              <a:spLocks noChangeArrowheads="1"/>
            </p:cNvSpPr>
            <p:nvPr/>
          </p:nvSpPr>
          <p:spPr bwMode="auto">
            <a:xfrm>
              <a:off x="2004" y="1908"/>
              <a:ext cx="1742" cy="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85000"/>
                </a:lnSpc>
                <a:spcBef>
                  <a:spcPct val="0"/>
                </a:spcBef>
              </a:pPr>
              <a:r>
                <a:rPr lang="en-GB">
                  <a:solidFill>
                    <a:srgbClr val="000066"/>
                  </a:solidFill>
                </a:rPr>
                <a:t>Ionic compound</a:t>
              </a:r>
            </a:p>
          </p:txBody>
        </p:sp>
        <p:sp>
          <p:nvSpPr>
            <p:cNvPr id="48148" name="Text Box 43"/>
            <p:cNvSpPr txBox="1">
              <a:spLocks noChangeArrowheads="1"/>
            </p:cNvSpPr>
            <p:nvPr/>
          </p:nvSpPr>
          <p:spPr bwMode="auto">
            <a:xfrm>
              <a:off x="3804" y="1894"/>
              <a:ext cx="1814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>
                <a:lnSpc>
                  <a:spcPct val="85000"/>
                </a:lnSpc>
                <a:spcBef>
                  <a:spcPct val="0"/>
                </a:spcBef>
              </a:pPr>
              <a:r>
                <a:rPr lang="en-GB">
                  <a:solidFill>
                    <a:srgbClr val="000066"/>
                  </a:solidFill>
                </a:rPr>
                <a:t>Product at the negative electrode</a:t>
              </a:r>
            </a:p>
          </p:txBody>
        </p:sp>
        <p:sp>
          <p:nvSpPr>
            <p:cNvPr id="48149" name="AutoShape 44"/>
            <p:cNvSpPr>
              <a:spLocks noChangeArrowheads="1"/>
            </p:cNvSpPr>
            <p:nvPr/>
          </p:nvSpPr>
          <p:spPr bwMode="auto">
            <a:xfrm>
              <a:off x="1958" y="1868"/>
              <a:ext cx="3664" cy="1980"/>
            </a:xfrm>
            <a:prstGeom prst="roundRect">
              <a:avLst>
                <a:gd name="adj" fmla="val 1852"/>
              </a:avLst>
            </a:prstGeom>
            <a:noFill/>
            <a:ln w="38100" algn="ctr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48150" name="Line 45"/>
            <p:cNvSpPr>
              <a:spLocks noChangeShapeType="1"/>
            </p:cNvSpPr>
            <p:nvPr/>
          </p:nvSpPr>
          <p:spPr bwMode="auto">
            <a:xfrm>
              <a:off x="3812" y="1874"/>
              <a:ext cx="0" cy="1974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8151" name="Line 46"/>
            <p:cNvSpPr>
              <a:spLocks noChangeShapeType="1"/>
            </p:cNvSpPr>
            <p:nvPr/>
          </p:nvSpPr>
          <p:spPr bwMode="auto">
            <a:xfrm flipV="1">
              <a:off x="1966" y="2345"/>
              <a:ext cx="3651" cy="3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8152" name="Line 47"/>
            <p:cNvSpPr>
              <a:spLocks noChangeShapeType="1"/>
            </p:cNvSpPr>
            <p:nvPr/>
          </p:nvSpPr>
          <p:spPr bwMode="auto">
            <a:xfrm>
              <a:off x="1953" y="2647"/>
              <a:ext cx="3658" cy="0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8153" name="Line 48"/>
            <p:cNvSpPr>
              <a:spLocks noChangeShapeType="1"/>
            </p:cNvSpPr>
            <p:nvPr/>
          </p:nvSpPr>
          <p:spPr bwMode="auto">
            <a:xfrm flipV="1">
              <a:off x="1956" y="2942"/>
              <a:ext cx="3663" cy="4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8154" name="Line 49"/>
            <p:cNvSpPr>
              <a:spLocks noChangeShapeType="1"/>
            </p:cNvSpPr>
            <p:nvPr/>
          </p:nvSpPr>
          <p:spPr bwMode="auto">
            <a:xfrm>
              <a:off x="1956" y="3245"/>
              <a:ext cx="3659" cy="0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8155" name="Line 50"/>
            <p:cNvSpPr>
              <a:spLocks noChangeShapeType="1"/>
            </p:cNvSpPr>
            <p:nvPr/>
          </p:nvSpPr>
          <p:spPr bwMode="auto">
            <a:xfrm>
              <a:off x="1956" y="3544"/>
              <a:ext cx="3659" cy="0"/>
            </a:xfrm>
            <a:prstGeom prst="line">
              <a:avLst/>
            </a:prstGeom>
            <a:noFill/>
            <a:ln w="25400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5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25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12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5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25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5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25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5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25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25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5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25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25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5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25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25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5379" grpId="0"/>
      <p:bldP spid="1125390" grpId="0" animBg="1"/>
      <p:bldP spid="1125400" grpId="0"/>
      <p:bldP spid="1125401" grpId="0"/>
      <p:bldP spid="1125402" grpId="0"/>
      <p:bldP spid="1125403" grpId="0"/>
      <p:bldP spid="112540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Electrolysis of dilute sulfuric acid</a:t>
            </a:r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563563" y="784225"/>
            <a:ext cx="62039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GB" b="0">
                <a:cs typeface="Arial" pitchFamily="34" charset="0"/>
              </a:rPr>
              <a:t>Electrolysis can be used to split</a:t>
            </a:r>
            <a:r>
              <a:rPr lang="en-GB">
                <a:cs typeface="Arial" pitchFamily="34" charset="0"/>
              </a:rPr>
              <a:t> water </a:t>
            </a:r>
            <a:r>
              <a:rPr lang="en-GB" b="0"/>
              <a:t>(</a:t>
            </a:r>
            <a:r>
              <a:rPr lang="en-GB">
                <a:cs typeface="Arial" pitchFamily="34" charset="0"/>
              </a:rPr>
              <a:t>H</a:t>
            </a:r>
            <a:r>
              <a:rPr lang="en-GB" baseline="-25000">
                <a:cs typeface="Arial" pitchFamily="34" charset="0"/>
              </a:rPr>
              <a:t>2</a:t>
            </a:r>
            <a:r>
              <a:rPr lang="en-GB">
                <a:cs typeface="Arial" pitchFamily="34" charset="0"/>
              </a:rPr>
              <a:t>O</a:t>
            </a:r>
            <a:r>
              <a:rPr lang="en-GB" b="0"/>
              <a:t>) into its elements, </a:t>
            </a:r>
            <a:r>
              <a:rPr lang="en-GB"/>
              <a:t>hydrogen</a:t>
            </a:r>
            <a:r>
              <a:rPr lang="en-GB" b="0"/>
              <a:t> and </a:t>
            </a:r>
            <a:r>
              <a:rPr lang="en-GB"/>
              <a:t>oxygen</a:t>
            </a:r>
            <a:r>
              <a:rPr lang="en-GB" b="0"/>
              <a:t>. </a:t>
            </a:r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0" y="19796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130502" name="Rectangle 6"/>
          <p:cNvSpPr>
            <a:spLocks noChangeArrowheads="1"/>
          </p:cNvSpPr>
          <p:nvPr/>
        </p:nvSpPr>
        <p:spPr bwMode="auto">
          <a:xfrm>
            <a:off x="563563" y="5972175"/>
            <a:ext cx="6153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GB" b="0">
                <a:solidFill>
                  <a:srgbClr val="000066"/>
                </a:solidFill>
                <a:cs typeface="Arial" pitchFamily="34" charset="0"/>
              </a:rPr>
              <a:t>Which product will form at each electrode?</a:t>
            </a:r>
          </a:p>
        </p:txBody>
      </p:sp>
      <p:sp>
        <p:nvSpPr>
          <p:cNvPr id="1130507" name="Rectangle 11"/>
          <p:cNvSpPr>
            <a:spLocks noChangeArrowheads="1"/>
          </p:cNvSpPr>
          <p:nvPr/>
        </p:nvSpPr>
        <p:spPr bwMode="auto">
          <a:xfrm>
            <a:off x="563563" y="4695825"/>
            <a:ext cx="858043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GB" b="0">
                <a:solidFill>
                  <a:srgbClr val="000066"/>
                </a:solidFill>
                <a:cs typeface="Arial" pitchFamily="34" charset="0"/>
              </a:rPr>
              <a:t>The </a:t>
            </a:r>
            <a:r>
              <a:rPr lang="en-GB" b="0">
                <a:solidFill>
                  <a:srgbClr val="000066"/>
                </a:solidFill>
              </a:rPr>
              <a:t>conductivity of water can be</a:t>
            </a:r>
            <a:r>
              <a:rPr lang="en-GB" b="0">
                <a:solidFill>
                  <a:srgbClr val="000066"/>
                </a:solidFill>
                <a:cs typeface="Arial" pitchFamily="34" charset="0"/>
              </a:rPr>
              <a:t> improved by adding </a:t>
            </a:r>
            <a:r>
              <a:rPr lang="en-GB">
                <a:solidFill>
                  <a:srgbClr val="FF6600"/>
                </a:solidFill>
                <a:cs typeface="Arial" pitchFamily="34" charset="0"/>
              </a:rPr>
              <a:t>dilute sulfuric acid</a:t>
            </a:r>
            <a:r>
              <a:rPr lang="en-GB" b="0">
                <a:solidFill>
                  <a:srgbClr val="000066"/>
                </a:solidFill>
                <a:cs typeface="Arial" pitchFamily="34" charset="0"/>
              </a:rPr>
              <a:t>. This releases more ions so that more current flows during electrolysis, which creates hydrogen and oxygen.</a:t>
            </a:r>
            <a:r>
              <a:rPr lang="en-GB"/>
              <a:t> </a:t>
            </a:r>
          </a:p>
        </p:txBody>
      </p:sp>
      <p:pic>
        <p:nvPicPr>
          <p:cNvPr id="49159" name="Picture 16" descr="animation7-2_R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763" y="838200"/>
            <a:ext cx="2141537" cy="287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0513" name="Rectangle 17"/>
          <p:cNvSpPr>
            <a:spLocks noChangeArrowheads="1"/>
          </p:cNvSpPr>
          <p:nvPr/>
        </p:nvSpPr>
        <p:spPr bwMode="auto">
          <a:xfrm>
            <a:off x="563563" y="1698625"/>
            <a:ext cx="620395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GB" b="0">
                <a:solidFill>
                  <a:srgbClr val="000066"/>
                </a:solidFill>
                <a:cs typeface="Arial" pitchFamily="34" charset="0"/>
              </a:rPr>
              <a:t>This is how </a:t>
            </a:r>
            <a:r>
              <a:rPr lang="en-GB" b="0"/>
              <a:t>hydrogen for fuel cells can be made and how oxygen can be produced from water on spacecraft</a:t>
            </a:r>
            <a:r>
              <a:rPr lang="en-GB" b="0">
                <a:solidFill>
                  <a:srgbClr val="000066"/>
                </a:solidFill>
                <a:cs typeface="Arial" pitchFamily="34" charset="0"/>
              </a:rPr>
              <a:t>.</a:t>
            </a:r>
          </a:p>
        </p:txBody>
      </p:sp>
      <p:sp>
        <p:nvSpPr>
          <p:cNvPr id="1130514" name="Rectangle 18"/>
          <p:cNvSpPr>
            <a:spLocks noChangeArrowheads="1"/>
          </p:cNvSpPr>
          <p:nvPr/>
        </p:nvSpPr>
        <p:spPr bwMode="auto">
          <a:xfrm>
            <a:off x="571500" y="2981325"/>
            <a:ext cx="620395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GB" b="0">
                <a:solidFill>
                  <a:srgbClr val="000066"/>
                </a:solidFill>
                <a:cs typeface="Arial" pitchFamily="34" charset="0"/>
              </a:rPr>
              <a:t>Water is a covalent compound and so is </a:t>
            </a:r>
          </a:p>
          <a:p>
            <a:pPr algn="l">
              <a:spcBef>
                <a:spcPct val="0"/>
              </a:spcBef>
            </a:pPr>
            <a:r>
              <a:rPr lang="en-GB" b="0">
                <a:solidFill>
                  <a:srgbClr val="000066"/>
                </a:solidFill>
                <a:cs typeface="Arial" pitchFamily="34" charset="0"/>
              </a:rPr>
              <a:t>a poor conductor of electricity. However, </a:t>
            </a:r>
          </a:p>
          <a:p>
            <a:pPr algn="l">
              <a:spcBef>
                <a:spcPct val="0"/>
              </a:spcBef>
            </a:pPr>
            <a:r>
              <a:rPr lang="en-GB" b="0">
                <a:solidFill>
                  <a:srgbClr val="000066"/>
                </a:solidFill>
                <a:cs typeface="Arial" pitchFamily="34" charset="0"/>
              </a:rPr>
              <a:t>it does contain a few free </a:t>
            </a:r>
            <a:r>
              <a:rPr lang="en-GB">
                <a:solidFill>
                  <a:srgbClr val="000066"/>
                </a:solidFill>
                <a:cs typeface="Arial" pitchFamily="34" charset="0"/>
              </a:rPr>
              <a:t>H</a:t>
            </a:r>
            <a:r>
              <a:rPr lang="en-GB" baseline="30000">
                <a:solidFill>
                  <a:srgbClr val="000066"/>
                </a:solidFill>
                <a:cs typeface="Arial" pitchFamily="34" charset="0"/>
              </a:rPr>
              <a:t>+</a:t>
            </a:r>
            <a:r>
              <a:rPr lang="en-GB" b="0">
                <a:solidFill>
                  <a:srgbClr val="000066"/>
                </a:solidFill>
                <a:cs typeface="Arial" pitchFamily="34" charset="0"/>
              </a:rPr>
              <a:t> and </a:t>
            </a:r>
            <a:r>
              <a:rPr lang="en-GB">
                <a:solidFill>
                  <a:srgbClr val="000066"/>
                </a:solidFill>
                <a:cs typeface="Arial" pitchFamily="34" charset="0"/>
              </a:rPr>
              <a:t>OH</a:t>
            </a:r>
            <a:r>
              <a:rPr lang="en-GB" baseline="30000">
                <a:solidFill>
                  <a:srgbClr val="000066"/>
                </a:solidFill>
                <a:cs typeface="Arial" pitchFamily="34" charset="0"/>
              </a:rPr>
              <a:t>-</a:t>
            </a:r>
            <a:r>
              <a:rPr lang="en-GB" b="0">
                <a:solidFill>
                  <a:srgbClr val="000066"/>
                </a:solidFill>
                <a:cs typeface="Arial" pitchFamily="34" charset="0"/>
              </a:rPr>
              <a:t> ions:</a:t>
            </a:r>
          </a:p>
          <a:p>
            <a:pPr algn="l" eaLnBrk="0" hangingPunct="0">
              <a:spcBef>
                <a:spcPct val="20000"/>
              </a:spcBef>
            </a:pPr>
            <a:r>
              <a:rPr lang="en-GB">
                <a:solidFill>
                  <a:srgbClr val="000066"/>
                </a:solidFill>
                <a:cs typeface="Arial" pitchFamily="34" charset="0"/>
              </a:rPr>
              <a:t>        H</a:t>
            </a:r>
            <a:r>
              <a:rPr lang="en-GB" baseline="-25000">
                <a:solidFill>
                  <a:srgbClr val="000066"/>
                </a:solidFill>
                <a:cs typeface="Arial" pitchFamily="34" charset="0"/>
              </a:rPr>
              <a:t>2</a:t>
            </a:r>
            <a:r>
              <a:rPr lang="en-GB">
                <a:solidFill>
                  <a:srgbClr val="000066"/>
                </a:solidFill>
                <a:cs typeface="Arial" pitchFamily="34" charset="0"/>
              </a:rPr>
              <a:t>O (l) </a:t>
            </a:r>
            <a:r>
              <a:rPr lang="en-GB">
                <a:solidFill>
                  <a:srgbClr val="000066"/>
                </a:solidFill>
                <a:cs typeface="Arial" pitchFamily="34" charset="0"/>
                <a:sym typeface="Symbol" pitchFamily="18" charset="2"/>
              </a:rPr>
              <a:t></a:t>
            </a:r>
            <a:r>
              <a:rPr lang="en-GB">
                <a:solidFill>
                  <a:srgbClr val="000066"/>
                </a:solidFill>
                <a:cs typeface="Arial" pitchFamily="34" charset="0"/>
              </a:rPr>
              <a:t> H</a:t>
            </a:r>
            <a:r>
              <a:rPr lang="en-GB" baseline="30000">
                <a:solidFill>
                  <a:srgbClr val="000066"/>
                </a:solidFill>
                <a:cs typeface="Arial" pitchFamily="34" charset="0"/>
              </a:rPr>
              <a:t>+</a:t>
            </a:r>
            <a:r>
              <a:rPr lang="en-GB">
                <a:solidFill>
                  <a:srgbClr val="000066"/>
                </a:solidFill>
                <a:cs typeface="Arial" pitchFamily="34" charset="0"/>
              </a:rPr>
              <a:t> (aq) + OH</a:t>
            </a:r>
            <a:r>
              <a:rPr lang="en-GB" baseline="30000">
                <a:solidFill>
                  <a:srgbClr val="000066"/>
                </a:solidFill>
                <a:cs typeface="Arial" pitchFamily="34" charset="0"/>
              </a:rPr>
              <a:t>- </a:t>
            </a:r>
            <a:r>
              <a:rPr lang="en-GB">
                <a:solidFill>
                  <a:srgbClr val="000066"/>
                </a:solidFill>
              </a:rPr>
              <a:t>(aq)</a:t>
            </a:r>
            <a:r>
              <a:rPr lang="en-GB" b="0">
                <a:solidFill>
                  <a:srgbClr val="000066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30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30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30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3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0502" grpId="0"/>
      <p:bldP spid="1130507" grpId="0"/>
      <p:bldP spid="1130513" grpId="0"/>
      <p:bldP spid="11305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Redox and electrons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563563" y="784225"/>
            <a:ext cx="40084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>
              <a:spcBef>
                <a:spcPct val="0"/>
              </a:spcBef>
            </a:pPr>
            <a:r>
              <a:rPr lang="en-GB" b="0">
                <a:solidFill>
                  <a:srgbClr val="000066"/>
                </a:solidFill>
              </a:rPr>
              <a:t>Magnesium burns in oxygen to form magnesium oxide.</a:t>
            </a:r>
          </a:p>
        </p:txBody>
      </p:sp>
      <p:sp>
        <p:nvSpPr>
          <p:cNvPr id="1071168" name="Text Box 64"/>
          <p:cNvSpPr txBox="1">
            <a:spLocks noChangeArrowheads="1"/>
          </p:cNvSpPr>
          <p:nvPr/>
        </p:nvSpPr>
        <p:spPr bwMode="auto">
          <a:xfrm>
            <a:off x="563563" y="3322638"/>
            <a:ext cx="398303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>
              <a:spcBef>
                <a:spcPct val="0"/>
              </a:spcBef>
            </a:pPr>
            <a:r>
              <a:rPr lang="en-GB" b="0">
                <a:solidFill>
                  <a:srgbClr val="000066"/>
                </a:solidFill>
              </a:rPr>
              <a:t>A redox reaction can also    be explained in terms of the gain or loss of </a:t>
            </a:r>
            <a:r>
              <a:rPr lang="en-GB">
                <a:solidFill>
                  <a:srgbClr val="000066"/>
                </a:solidFill>
              </a:rPr>
              <a:t>electrons.</a:t>
            </a:r>
            <a:endParaRPr lang="en-GB" sz="1800" b="0">
              <a:solidFill>
                <a:srgbClr val="000066"/>
              </a:solidFill>
            </a:endParaRPr>
          </a:p>
        </p:txBody>
      </p:sp>
      <p:grpSp>
        <p:nvGrpSpPr>
          <p:cNvPr id="2" name="Group 77"/>
          <p:cNvGrpSpPr>
            <a:grpSpLocks/>
          </p:cNvGrpSpPr>
          <p:nvPr/>
        </p:nvGrpSpPr>
        <p:grpSpPr bwMode="auto">
          <a:xfrm>
            <a:off x="762000" y="5130800"/>
            <a:ext cx="7597775" cy="1185863"/>
            <a:chOff x="480" y="3232"/>
            <a:chExt cx="4786" cy="747"/>
          </a:xfrm>
        </p:grpSpPr>
        <p:sp>
          <p:nvSpPr>
            <p:cNvPr id="29705" name="AutoShape 22"/>
            <p:cNvSpPr>
              <a:spLocks noChangeArrowheads="1"/>
            </p:cNvSpPr>
            <p:nvPr/>
          </p:nvSpPr>
          <p:spPr bwMode="auto">
            <a:xfrm>
              <a:off x="480" y="3232"/>
              <a:ext cx="4786" cy="747"/>
            </a:xfrm>
            <a:prstGeom prst="roundRect">
              <a:avLst>
                <a:gd name="adj" fmla="val 9292"/>
              </a:avLst>
            </a:prstGeom>
            <a:solidFill>
              <a:srgbClr val="FFFFCC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06" name="Text Box 23"/>
            <p:cNvSpPr txBox="1">
              <a:spLocks noChangeArrowheads="1"/>
            </p:cNvSpPr>
            <p:nvPr/>
          </p:nvSpPr>
          <p:spPr bwMode="auto">
            <a:xfrm>
              <a:off x="527" y="3281"/>
              <a:ext cx="4665" cy="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</a:pPr>
              <a:r>
                <a:rPr lang="en-GB" sz="2600">
                  <a:solidFill>
                    <a:srgbClr val="000066"/>
                  </a:solidFill>
                </a:rPr>
                <a:t>magnesium  </a:t>
              </a:r>
              <a:r>
                <a:rPr lang="en-GB" sz="2800">
                  <a:solidFill>
                    <a:srgbClr val="000066"/>
                  </a:solidFill>
                </a:rPr>
                <a:t>+  </a:t>
              </a:r>
              <a:r>
                <a:rPr lang="en-GB" sz="2600">
                  <a:solidFill>
                    <a:srgbClr val="000066"/>
                  </a:solidFill>
                </a:rPr>
                <a:t>oxygen         magnesium oxide</a:t>
              </a:r>
            </a:p>
          </p:txBody>
        </p:sp>
        <p:sp>
          <p:nvSpPr>
            <p:cNvPr id="29707" name="Text Box 28"/>
            <p:cNvSpPr txBox="1">
              <a:spLocks noChangeArrowheads="1"/>
            </p:cNvSpPr>
            <p:nvPr/>
          </p:nvSpPr>
          <p:spPr bwMode="auto">
            <a:xfrm>
              <a:off x="2930" y="3246"/>
              <a:ext cx="355" cy="327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>
                  <a:solidFill>
                    <a:srgbClr val="000066"/>
                  </a:solidFill>
                  <a:sym typeface="Monotype Sorts" pitchFamily="2" charset="2"/>
                </a:rPr>
                <a:t></a:t>
              </a:r>
            </a:p>
          </p:txBody>
        </p:sp>
        <p:sp>
          <p:nvSpPr>
            <p:cNvPr id="29708" name="Text Box 65"/>
            <p:cNvSpPr txBox="1">
              <a:spLocks noChangeArrowheads="1"/>
            </p:cNvSpPr>
            <p:nvPr/>
          </p:nvSpPr>
          <p:spPr bwMode="auto">
            <a:xfrm>
              <a:off x="783" y="3623"/>
              <a:ext cx="825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2600">
                  <a:solidFill>
                    <a:srgbClr val="000066"/>
                  </a:solidFill>
                </a:rPr>
                <a:t>2Mg</a:t>
              </a:r>
              <a:r>
                <a:rPr lang="en-GB" sz="2200">
                  <a:solidFill>
                    <a:srgbClr val="000066"/>
                  </a:solidFill>
                </a:rPr>
                <a:t>(s)</a:t>
              </a:r>
            </a:p>
          </p:txBody>
        </p:sp>
        <p:sp>
          <p:nvSpPr>
            <p:cNvPr id="29709" name="Text Box 66"/>
            <p:cNvSpPr txBox="1">
              <a:spLocks noChangeArrowheads="1"/>
            </p:cNvSpPr>
            <p:nvPr/>
          </p:nvSpPr>
          <p:spPr bwMode="auto">
            <a:xfrm>
              <a:off x="2501" y="3623"/>
              <a:ext cx="734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2600">
                  <a:solidFill>
                    <a:srgbClr val="000066"/>
                  </a:solidFill>
                </a:rPr>
                <a:t>O</a:t>
              </a:r>
              <a:r>
                <a:rPr lang="en-GB" sz="2600" baseline="-25000">
                  <a:solidFill>
                    <a:srgbClr val="000066"/>
                  </a:solidFill>
                </a:rPr>
                <a:t>2</a:t>
              </a:r>
              <a:r>
                <a:rPr lang="en-GB">
                  <a:solidFill>
                    <a:srgbClr val="000066"/>
                  </a:solidFill>
                </a:rPr>
                <a:t>(g)</a:t>
              </a:r>
            </a:p>
          </p:txBody>
        </p:sp>
        <p:sp>
          <p:nvSpPr>
            <p:cNvPr id="29710" name="Text Box 68"/>
            <p:cNvSpPr txBox="1">
              <a:spLocks noChangeArrowheads="1"/>
            </p:cNvSpPr>
            <p:nvPr/>
          </p:nvSpPr>
          <p:spPr bwMode="auto">
            <a:xfrm>
              <a:off x="3947" y="3624"/>
              <a:ext cx="977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2600">
                  <a:solidFill>
                    <a:srgbClr val="000066"/>
                  </a:solidFill>
                </a:rPr>
                <a:t>2MgO</a:t>
              </a:r>
              <a:r>
                <a:rPr lang="en-GB">
                  <a:solidFill>
                    <a:srgbClr val="000066"/>
                  </a:solidFill>
                </a:rPr>
                <a:t>(s)</a:t>
              </a:r>
            </a:p>
          </p:txBody>
        </p:sp>
        <p:sp>
          <p:nvSpPr>
            <p:cNvPr id="29711" name="Text Box 69"/>
            <p:cNvSpPr txBox="1">
              <a:spLocks noChangeArrowheads="1"/>
            </p:cNvSpPr>
            <p:nvPr/>
          </p:nvSpPr>
          <p:spPr bwMode="auto">
            <a:xfrm>
              <a:off x="2107" y="3614"/>
              <a:ext cx="266" cy="327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29712" name="Text Box 71"/>
            <p:cNvSpPr txBox="1">
              <a:spLocks noChangeArrowheads="1"/>
            </p:cNvSpPr>
            <p:nvPr/>
          </p:nvSpPr>
          <p:spPr bwMode="auto">
            <a:xfrm>
              <a:off x="3345" y="3614"/>
              <a:ext cx="355" cy="327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>
                  <a:solidFill>
                    <a:srgbClr val="000066"/>
                  </a:solidFill>
                  <a:sym typeface="Monotype Sorts" pitchFamily="2" charset="2"/>
                </a:rPr>
                <a:t></a:t>
              </a:r>
            </a:p>
          </p:txBody>
        </p:sp>
      </p:grpSp>
      <p:sp>
        <p:nvSpPr>
          <p:cNvPr id="1071177" name="Text Box 73"/>
          <p:cNvSpPr txBox="1">
            <a:spLocks noChangeArrowheads="1"/>
          </p:cNvSpPr>
          <p:nvPr/>
        </p:nvSpPr>
        <p:spPr bwMode="auto">
          <a:xfrm>
            <a:off x="563563" y="4591050"/>
            <a:ext cx="8048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>
              <a:spcBef>
                <a:spcPct val="0"/>
              </a:spcBef>
            </a:pPr>
            <a:r>
              <a:rPr lang="en-GB" b="0">
                <a:solidFill>
                  <a:srgbClr val="000066"/>
                </a:solidFill>
              </a:rPr>
              <a:t>What happens to the atoms and electrons in this reaction?</a:t>
            </a:r>
            <a:endParaRPr lang="en-GB"/>
          </a:p>
        </p:txBody>
      </p:sp>
      <p:sp>
        <p:nvSpPr>
          <p:cNvPr id="1071178" name="Text Box 74"/>
          <p:cNvSpPr txBox="1">
            <a:spLocks noChangeArrowheads="1"/>
          </p:cNvSpPr>
          <p:nvPr/>
        </p:nvSpPr>
        <p:spPr bwMode="auto">
          <a:xfrm>
            <a:off x="563563" y="1687513"/>
            <a:ext cx="37211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GB" b="0">
                <a:solidFill>
                  <a:srgbClr val="000066"/>
                </a:solidFill>
              </a:rPr>
              <a:t>It is obvious that the magnesium has been oxidized, but what has happened to the oxygen?</a:t>
            </a:r>
          </a:p>
        </p:txBody>
      </p:sp>
      <p:pic>
        <p:nvPicPr>
          <p:cNvPr id="29704" name="Picture 75" descr="704057_36335131_credi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475" y="927100"/>
            <a:ext cx="4240213" cy="345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71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71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71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1168" grpId="0"/>
      <p:bldP spid="1071177" grpId="0"/>
      <p:bldP spid="107117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Electrolysis of dilute sulfuric acid</a:t>
            </a:r>
          </a:p>
        </p:txBody>
      </p:sp>
      <p:sp>
        <p:nvSpPr>
          <p:cNvPr id="8196" name="Rectangle 3"/>
          <p:cNvSpPr>
            <a:spLocks noChangeArrowheads="1"/>
          </p:cNvSpPr>
          <p:nvPr/>
        </p:nvSpPr>
        <p:spPr bwMode="auto">
          <a:xfrm>
            <a:off x="0" y="19796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8194" r:id="rId2" imgW="8699841" imgH="5308975"/>
        </mc:Choice>
        <mc:Fallback>
          <p:control r:id="rId2" imgW="8699841" imgH="5308975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3"/>
          <p:cNvSpPr txBox="1">
            <a:spLocks noChangeArrowheads="1"/>
          </p:cNvSpPr>
          <p:nvPr/>
        </p:nvSpPr>
        <p:spPr bwMode="auto">
          <a:xfrm>
            <a:off x="563563" y="784225"/>
            <a:ext cx="58261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 b="0"/>
              <a:t>What happens at the electrodes during the electrolysis of</a:t>
            </a:r>
            <a:r>
              <a:rPr lang="en-GB"/>
              <a:t> </a:t>
            </a:r>
            <a:r>
              <a:rPr lang="en-GB" b="0"/>
              <a:t>dilute sulfuric acid?</a:t>
            </a:r>
          </a:p>
        </p:txBody>
      </p:sp>
      <p:sp>
        <p:nvSpPr>
          <p:cNvPr id="50179" name="Rectangle 4"/>
          <p:cNvSpPr>
            <a:spLocks noGrp="1" noChangeArrowheads="1"/>
          </p:cNvSpPr>
          <p:nvPr>
            <p:ph type="title"/>
          </p:nvPr>
        </p:nvSpPr>
        <p:spPr>
          <a:xfrm>
            <a:off x="557213" y="53975"/>
            <a:ext cx="7659687" cy="549275"/>
          </a:xfrm>
        </p:spPr>
        <p:txBody>
          <a:bodyPr/>
          <a:lstStyle/>
          <a:p>
            <a:pPr eaLnBrk="1" hangingPunct="1"/>
            <a:r>
              <a:rPr lang="en-GB" sz="2600" smtClean="0"/>
              <a:t>Electrolysis of dilute H</a:t>
            </a:r>
            <a:r>
              <a:rPr lang="en-GB" sz="2600" baseline="-25000" smtClean="0"/>
              <a:t>2</a:t>
            </a:r>
            <a:r>
              <a:rPr lang="en-GB" sz="2600" smtClean="0"/>
              <a:t>SO</a:t>
            </a:r>
            <a:r>
              <a:rPr lang="en-GB" sz="2600" baseline="-25000" smtClean="0"/>
              <a:t>4</a:t>
            </a:r>
            <a:r>
              <a:rPr lang="en-GB" sz="2600" smtClean="0"/>
              <a:t> – redox equations</a:t>
            </a:r>
          </a:p>
        </p:txBody>
      </p:sp>
      <p:sp>
        <p:nvSpPr>
          <p:cNvPr id="1129479" name="Text Box 7"/>
          <p:cNvSpPr txBox="1">
            <a:spLocks noChangeArrowheads="1"/>
          </p:cNvSpPr>
          <p:nvPr/>
        </p:nvSpPr>
        <p:spPr bwMode="auto">
          <a:xfrm>
            <a:off x="554038" y="3781425"/>
            <a:ext cx="82899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 b="0"/>
              <a:t>What is the overall equation for the electrolysis of</a:t>
            </a:r>
            <a:r>
              <a:rPr lang="en-GB"/>
              <a:t> </a:t>
            </a:r>
            <a:r>
              <a:rPr lang="en-GB" b="0"/>
              <a:t>dilute sulfuric acid?</a:t>
            </a:r>
          </a:p>
        </p:txBody>
      </p:sp>
      <p:sp>
        <p:nvSpPr>
          <p:cNvPr id="1129480" name="Text Box 8"/>
          <p:cNvSpPr txBox="1">
            <a:spLocks noChangeArrowheads="1"/>
          </p:cNvSpPr>
          <p:nvPr/>
        </p:nvSpPr>
        <p:spPr bwMode="auto">
          <a:xfrm>
            <a:off x="550863" y="1698625"/>
            <a:ext cx="6118225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/>
              <a:t>At the negative electrode: </a:t>
            </a:r>
          </a:p>
          <a:p>
            <a:pPr algn="l">
              <a:spcBef>
                <a:spcPct val="20000"/>
              </a:spcBef>
            </a:pPr>
            <a:r>
              <a:rPr lang="en-GB" sz="2600">
                <a:solidFill>
                  <a:schemeClr val="bg2"/>
                </a:solidFill>
                <a:cs typeface="Arial" pitchFamily="34" charset="0"/>
              </a:rPr>
              <a:t>    2H</a:t>
            </a:r>
            <a:r>
              <a:rPr lang="en-GB" sz="2600" baseline="30000">
                <a:solidFill>
                  <a:schemeClr val="bg2"/>
                </a:solidFill>
                <a:cs typeface="Arial" pitchFamily="34" charset="0"/>
              </a:rPr>
              <a:t>+</a:t>
            </a:r>
            <a:r>
              <a:rPr lang="en-GB" sz="2600">
                <a:solidFill>
                  <a:schemeClr val="bg2"/>
                </a:solidFill>
                <a:cs typeface="Arial" pitchFamily="34" charset="0"/>
              </a:rPr>
              <a:t> + 2e</a:t>
            </a:r>
            <a:r>
              <a:rPr lang="en-GB" sz="2600" baseline="30000">
                <a:solidFill>
                  <a:schemeClr val="bg2"/>
                </a:solidFill>
                <a:cs typeface="Arial" pitchFamily="34" charset="0"/>
              </a:rPr>
              <a:t>-</a:t>
            </a:r>
            <a:r>
              <a:rPr lang="en-GB" sz="2600">
                <a:solidFill>
                  <a:schemeClr val="bg2"/>
                </a:solidFill>
                <a:cs typeface="Arial" pitchFamily="34" charset="0"/>
              </a:rPr>
              <a:t> </a:t>
            </a:r>
            <a:r>
              <a:rPr lang="en-GB" sz="2600">
                <a:solidFill>
                  <a:schemeClr val="bg2"/>
                </a:solidFill>
                <a:cs typeface="Arial" pitchFamily="34" charset="0"/>
                <a:sym typeface="Symbol" pitchFamily="18" charset="2"/>
              </a:rPr>
              <a:t></a:t>
            </a:r>
            <a:r>
              <a:rPr lang="en-GB" sz="2600">
                <a:solidFill>
                  <a:schemeClr val="bg2"/>
                </a:solidFill>
                <a:cs typeface="Arial" pitchFamily="34" charset="0"/>
              </a:rPr>
              <a:t> H</a:t>
            </a:r>
            <a:r>
              <a:rPr lang="en-GB" sz="2600" baseline="-25000">
                <a:solidFill>
                  <a:schemeClr val="bg2"/>
                </a:solidFill>
                <a:cs typeface="Arial" pitchFamily="34" charset="0"/>
              </a:rPr>
              <a:t>2</a:t>
            </a:r>
            <a:r>
              <a:rPr lang="en-GB" sz="2800">
                <a:solidFill>
                  <a:schemeClr val="bg2"/>
                </a:solidFill>
                <a:sym typeface="Symbol" pitchFamily="18" charset="2"/>
              </a:rPr>
              <a:t> </a:t>
            </a:r>
            <a:r>
              <a:rPr lang="en-GB">
                <a:solidFill>
                  <a:schemeClr val="bg2"/>
                </a:solidFill>
                <a:sym typeface="Symbol" pitchFamily="18" charset="2"/>
              </a:rPr>
              <a:t>(reduction)</a:t>
            </a:r>
            <a:endParaRPr lang="en-GB">
              <a:solidFill>
                <a:srgbClr val="FF0000"/>
              </a:solidFill>
              <a:sym typeface="Symbol" pitchFamily="18" charset="2"/>
            </a:endParaRP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2717800" y="4330700"/>
            <a:ext cx="4549775" cy="639763"/>
            <a:chOff x="1712" y="2728"/>
            <a:chExt cx="2866" cy="403"/>
          </a:xfrm>
        </p:grpSpPr>
        <p:sp>
          <p:nvSpPr>
            <p:cNvPr id="50187" name="AutoShape 2"/>
            <p:cNvSpPr>
              <a:spLocks noChangeArrowheads="1"/>
            </p:cNvSpPr>
            <p:nvPr/>
          </p:nvSpPr>
          <p:spPr bwMode="auto">
            <a:xfrm>
              <a:off x="1712" y="2728"/>
              <a:ext cx="2866" cy="403"/>
            </a:xfrm>
            <a:prstGeom prst="roundRect">
              <a:avLst>
                <a:gd name="adj" fmla="val 9292"/>
              </a:avLst>
            </a:prstGeom>
            <a:solidFill>
              <a:srgbClr val="FFFFCC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188" name="Text Box 9"/>
            <p:cNvSpPr txBox="1">
              <a:spLocks noChangeArrowheads="1"/>
            </p:cNvSpPr>
            <p:nvPr/>
          </p:nvSpPr>
          <p:spPr bwMode="auto">
            <a:xfrm>
              <a:off x="1773" y="2766"/>
              <a:ext cx="2718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2600">
                  <a:cs typeface="Arial" pitchFamily="34" charset="0"/>
                </a:rPr>
                <a:t>2H</a:t>
              </a:r>
              <a:r>
                <a:rPr lang="en-GB" sz="2600" baseline="-25000">
                  <a:cs typeface="Arial" pitchFamily="34" charset="0"/>
                </a:rPr>
                <a:t>2</a:t>
              </a:r>
              <a:r>
                <a:rPr lang="en-GB" sz="2600">
                  <a:cs typeface="Arial" pitchFamily="34" charset="0"/>
                </a:rPr>
                <a:t>O </a:t>
              </a:r>
              <a:r>
                <a:rPr lang="en-GB">
                  <a:cs typeface="Arial" pitchFamily="34" charset="0"/>
                </a:rPr>
                <a:t>(l)</a:t>
              </a:r>
              <a:r>
                <a:rPr lang="en-GB" sz="2600">
                  <a:cs typeface="Arial" pitchFamily="34" charset="0"/>
                </a:rPr>
                <a:t> </a:t>
              </a:r>
              <a:r>
                <a:rPr lang="en-GB" sz="2600">
                  <a:cs typeface="Arial" pitchFamily="34" charset="0"/>
                  <a:sym typeface="Symbol" pitchFamily="18" charset="2"/>
                </a:rPr>
                <a:t> </a:t>
              </a:r>
              <a:r>
                <a:rPr lang="en-GB" sz="2600">
                  <a:cs typeface="Arial" pitchFamily="34" charset="0"/>
                </a:rPr>
                <a:t> 2H</a:t>
              </a:r>
              <a:r>
                <a:rPr lang="en-GB" sz="2600" baseline="-25000">
                  <a:cs typeface="Arial" pitchFamily="34" charset="0"/>
                </a:rPr>
                <a:t>2</a:t>
              </a:r>
              <a:r>
                <a:rPr lang="en-GB" sz="2600">
                  <a:cs typeface="Arial" pitchFamily="34" charset="0"/>
                </a:rPr>
                <a:t> </a:t>
              </a:r>
              <a:r>
                <a:rPr lang="en-GB">
                  <a:cs typeface="Arial" pitchFamily="34" charset="0"/>
                </a:rPr>
                <a:t>(g)</a:t>
              </a:r>
              <a:r>
                <a:rPr lang="en-GB" sz="2600">
                  <a:cs typeface="Arial" pitchFamily="34" charset="0"/>
                </a:rPr>
                <a:t> + O</a:t>
              </a:r>
              <a:r>
                <a:rPr lang="en-GB" sz="2600" baseline="-25000">
                  <a:cs typeface="Arial" pitchFamily="34" charset="0"/>
                </a:rPr>
                <a:t>2 </a:t>
              </a:r>
              <a:r>
                <a:rPr lang="en-GB"/>
                <a:t>(g) </a:t>
              </a:r>
            </a:p>
          </p:txBody>
        </p:sp>
      </p:grpSp>
      <p:sp>
        <p:nvSpPr>
          <p:cNvPr id="1129482" name="Rectangle 10"/>
          <p:cNvSpPr>
            <a:spLocks noChangeArrowheads="1"/>
          </p:cNvSpPr>
          <p:nvPr/>
        </p:nvSpPr>
        <p:spPr bwMode="auto">
          <a:xfrm>
            <a:off x="552450" y="5059363"/>
            <a:ext cx="7931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GB" b="0"/>
              <a:t>Twice as much hydrogen forms as oxygen.  Why is this?</a:t>
            </a:r>
          </a:p>
        </p:txBody>
      </p:sp>
      <p:pic>
        <p:nvPicPr>
          <p:cNvPr id="50184" name="Picture 16" descr="animation7-2_R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763" y="838200"/>
            <a:ext cx="2141537" cy="287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9489" name="Text Box 17"/>
          <p:cNvSpPr txBox="1">
            <a:spLocks noChangeArrowheads="1"/>
          </p:cNvSpPr>
          <p:nvPr/>
        </p:nvSpPr>
        <p:spPr bwMode="auto">
          <a:xfrm>
            <a:off x="550863" y="2765425"/>
            <a:ext cx="6118225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>
                <a:sym typeface="Symbol" pitchFamily="18" charset="2"/>
              </a:rPr>
              <a:t>At the positive electrode</a:t>
            </a:r>
            <a:r>
              <a:rPr lang="en-GB" b="0">
                <a:sym typeface="Symbol" pitchFamily="18" charset="2"/>
              </a:rPr>
              <a:t>:</a:t>
            </a:r>
          </a:p>
          <a:p>
            <a:pPr algn="l">
              <a:spcBef>
                <a:spcPct val="20000"/>
              </a:spcBef>
            </a:pPr>
            <a:r>
              <a:rPr lang="en-GB" sz="2600">
                <a:solidFill>
                  <a:srgbClr val="FF0000"/>
                </a:solidFill>
                <a:cs typeface="Arial" pitchFamily="34" charset="0"/>
              </a:rPr>
              <a:t>    4OH</a:t>
            </a:r>
            <a:r>
              <a:rPr lang="en-GB" sz="2600" baseline="30000">
                <a:solidFill>
                  <a:srgbClr val="FF0000"/>
                </a:solidFill>
                <a:cs typeface="Arial" pitchFamily="34" charset="0"/>
              </a:rPr>
              <a:t>-</a:t>
            </a:r>
            <a:r>
              <a:rPr lang="en-GB" sz="260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GB" sz="2600">
                <a:solidFill>
                  <a:srgbClr val="FF0000"/>
                </a:solidFill>
                <a:cs typeface="Arial" pitchFamily="34" charset="0"/>
                <a:sym typeface="Symbol" pitchFamily="18" charset="2"/>
              </a:rPr>
              <a:t></a:t>
            </a:r>
            <a:r>
              <a:rPr lang="en-GB" sz="2600">
                <a:solidFill>
                  <a:srgbClr val="FF0000"/>
                </a:solidFill>
                <a:cs typeface="Arial" pitchFamily="34" charset="0"/>
              </a:rPr>
              <a:t> 2H</a:t>
            </a:r>
            <a:r>
              <a:rPr lang="en-GB" sz="2600" baseline="-25000">
                <a:solidFill>
                  <a:srgbClr val="FF0000"/>
                </a:solidFill>
                <a:cs typeface="Arial" pitchFamily="34" charset="0"/>
              </a:rPr>
              <a:t>2</a:t>
            </a:r>
            <a:r>
              <a:rPr lang="en-GB" sz="2600">
                <a:solidFill>
                  <a:srgbClr val="FF0000"/>
                </a:solidFill>
                <a:cs typeface="Arial" pitchFamily="34" charset="0"/>
              </a:rPr>
              <a:t>O</a:t>
            </a:r>
            <a:r>
              <a:rPr lang="en-GB" sz="2600" baseline="-25000">
                <a:solidFill>
                  <a:srgbClr val="FF0000"/>
                </a:solidFill>
                <a:cs typeface="Arial" pitchFamily="34" charset="0"/>
              </a:rPr>
              <a:t>  </a:t>
            </a:r>
            <a:r>
              <a:rPr lang="en-GB" sz="2600">
                <a:solidFill>
                  <a:srgbClr val="FF0000"/>
                </a:solidFill>
                <a:cs typeface="Arial" pitchFamily="34" charset="0"/>
              </a:rPr>
              <a:t>+ O</a:t>
            </a:r>
            <a:r>
              <a:rPr lang="en-GB" sz="2600" baseline="-25000">
                <a:solidFill>
                  <a:srgbClr val="FF0000"/>
                </a:solidFill>
                <a:cs typeface="Arial" pitchFamily="34" charset="0"/>
              </a:rPr>
              <a:t>2</a:t>
            </a:r>
            <a:r>
              <a:rPr lang="en-GB" sz="2600">
                <a:solidFill>
                  <a:srgbClr val="FF0000"/>
                </a:solidFill>
                <a:cs typeface="Arial" pitchFamily="34" charset="0"/>
              </a:rPr>
              <a:t> + 4e</a:t>
            </a:r>
            <a:r>
              <a:rPr lang="en-GB" sz="2600" baseline="30000">
                <a:solidFill>
                  <a:srgbClr val="FF0000"/>
                </a:solidFill>
                <a:cs typeface="Arial" pitchFamily="34" charset="0"/>
              </a:rPr>
              <a:t>-</a:t>
            </a:r>
            <a:r>
              <a:rPr lang="en-GB" sz="2600">
                <a:solidFill>
                  <a:srgbClr val="FF0000"/>
                </a:solidFill>
                <a:cs typeface="Arial" pitchFamily="34" charset="0"/>
              </a:rPr>
              <a:t>  </a:t>
            </a:r>
            <a:r>
              <a:rPr lang="en-GB">
                <a:solidFill>
                  <a:srgbClr val="FF0000"/>
                </a:solidFill>
                <a:sym typeface="Symbol" pitchFamily="18" charset="2"/>
              </a:rPr>
              <a:t>(oxidation)</a:t>
            </a:r>
          </a:p>
        </p:txBody>
      </p:sp>
      <p:sp>
        <p:nvSpPr>
          <p:cNvPr id="1129490" name="Rectangle 18"/>
          <p:cNvSpPr>
            <a:spLocks noChangeArrowheads="1"/>
          </p:cNvSpPr>
          <p:nvPr/>
        </p:nvSpPr>
        <p:spPr bwMode="auto">
          <a:xfrm>
            <a:off x="552450" y="5605463"/>
            <a:ext cx="810895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en-GB" b="0"/>
              <a:t>In water, there are 2 hydrogen</a:t>
            </a:r>
            <a:r>
              <a:rPr lang="en-GB"/>
              <a:t> </a:t>
            </a:r>
            <a:r>
              <a:rPr lang="en-GB" b="0"/>
              <a:t>atoms for every oxygen atom, so the ratio by volume, of </a:t>
            </a:r>
            <a:r>
              <a:rPr lang="en-GB" sz="2600">
                <a:cs typeface="Arial" pitchFamily="34" charset="0"/>
              </a:rPr>
              <a:t>H</a:t>
            </a:r>
            <a:r>
              <a:rPr lang="en-GB" sz="2600" baseline="-25000">
                <a:cs typeface="Arial" pitchFamily="34" charset="0"/>
              </a:rPr>
              <a:t>2 </a:t>
            </a:r>
            <a:r>
              <a:rPr lang="en-GB" b="0"/>
              <a:t>to </a:t>
            </a:r>
            <a:r>
              <a:rPr lang="en-GB" sz="2600">
                <a:cs typeface="Arial" pitchFamily="34" charset="0"/>
              </a:rPr>
              <a:t>O</a:t>
            </a:r>
            <a:r>
              <a:rPr lang="en-GB" sz="2600" baseline="-25000">
                <a:cs typeface="Arial" pitchFamily="34" charset="0"/>
              </a:rPr>
              <a:t>2</a:t>
            </a:r>
            <a:r>
              <a:rPr lang="en-GB" b="0"/>
              <a:t>, is </a:t>
            </a:r>
            <a:r>
              <a:rPr lang="en-GB"/>
              <a:t>2:1</a:t>
            </a:r>
            <a:r>
              <a:rPr lang="en-GB" b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9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29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29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29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29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9479" grpId="0"/>
      <p:bldP spid="1129480" grpId="0"/>
      <p:bldP spid="1129482" grpId="0"/>
      <p:bldP spid="1129489" grpId="0"/>
      <p:bldP spid="112949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mtClean="0"/>
              <a:t>Glossary</a:t>
            </a: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203200" y="739775"/>
            <a:ext cx="8743950" cy="545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 eaLnBrk="1" hangingPunct="1">
              <a:lnSpc>
                <a:spcPct val="85000"/>
              </a:lnSpc>
              <a:spcBef>
                <a:spcPct val="25000"/>
              </a:spcBef>
              <a:buFont typeface="Wingdings" pitchFamily="2" charset="2"/>
              <a:buChar char="l"/>
            </a:pPr>
            <a:r>
              <a:rPr lang="en-GB" sz="2800">
                <a:solidFill>
                  <a:srgbClr val="FF6600"/>
                </a:solidFill>
              </a:rPr>
              <a:t>electrode – </a:t>
            </a:r>
            <a:r>
              <a:rPr lang="en-GB" b="0"/>
              <a:t>A solid conductor of electricity, which is used to make electrical contact with an electrolyte. </a:t>
            </a:r>
          </a:p>
          <a:p>
            <a:pPr algn="l" eaLnBrk="1" hangingPunct="1">
              <a:lnSpc>
                <a:spcPct val="85000"/>
              </a:lnSpc>
              <a:spcBef>
                <a:spcPct val="25000"/>
              </a:spcBef>
              <a:buFont typeface="Wingdings" pitchFamily="2" charset="2"/>
              <a:buChar char="l"/>
            </a:pPr>
            <a:r>
              <a:rPr lang="en-GB" sz="2800">
                <a:solidFill>
                  <a:srgbClr val="FF6600"/>
                </a:solidFill>
              </a:rPr>
              <a:t>electrolysis – </a:t>
            </a:r>
            <a:r>
              <a:rPr lang="en-GB" b="0"/>
              <a:t>The process which uses electricity to split up compounds. </a:t>
            </a:r>
          </a:p>
          <a:p>
            <a:pPr algn="l" eaLnBrk="1" hangingPunct="1">
              <a:lnSpc>
                <a:spcPct val="85000"/>
              </a:lnSpc>
              <a:spcBef>
                <a:spcPct val="25000"/>
              </a:spcBef>
              <a:buFont typeface="Wingdings" pitchFamily="2" charset="2"/>
              <a:buChar char="l"/>
            </a:pPr>
            <a:r>
              <a:rPr lang="en-GB" sz="2800">
                <a:solidFill>
                  <a:srgbClr val="FF6600"/>
                </a:solidFill>
              </a:rPr>
              <a:t>electrolyte – </a:t>
            </a:r>
            <a:r>
              <a:rPr lang="en-GB" b="0"/>
              <a:t>A substance which conducts electricity and can be split up by a current when molten or in solution.</a:t>
            </a:r>
          </a:p>
          <a:p>
            <a:pPr algn="l" eaLnBrk="1" hangingPunct="1">
              <a:lnSpc>
                <a:spcPct val="85000"/>
              </a:lnSpc>
              <a:spcBef>
                <a:spcPct val="25000"/>
              </a:spcBef>
              <a:buFont typeface="Wingdings" pitchFamily="2" charset="2"/>
              <a:buChar char="l"/>
            </a:pPr>
            <a:r>
              <a:rPr lang="en-GB" sz="2800">
                <a:solidFill>
                  <a:srgbClr val="FF6600"/>
                </a:solidFill>
              </a:rPr>
              <a:t>ions – </a:t>
            </a:r>
            <a:r>
              <a:rPr lang="en-GB" b="0"/>
              <a:t>Charged particles formed when atoms lose or gain electrons.</a:t>
            </a:r>
          </a:p>
          <a:p>
            <a:pPr algn="l" eaLnBrk="1" hangingPunct="1">
              <a:lnSpc>
                <a:spcPct val="85000"/>
              </a:lnSpc>
              <a:spcBef>
                <a:spcPct val="25000"/>
              </a:spcBef>
              <a:buFont typeface="Wingdings" pitchFamily="2" charset="2"/>
              <a:buChar char="l"/>
            </a:pPr>
            <a:r>
              <a:rPr lang="en-GB" sz="2800">
                <a:solidFill>
                  <a:srgbClr val="FF6600"/>
                </a:solidFill>
              </a:rPr>
              <a:t>oxidation –</a:t>
            </a:r>
            <a:r>
              <a:rPr lang="en-GB" b="0"/>
              <a:t> A type of reaction involving the gain of oxygen or the loss of electrons.</a:t>
            </a:r>
          </a:p>
          <a:p>
            <a:pPr algn="l" eaLnBrk="1" hangingPunct="1">
              <a:lnSpc>
                <a:spcPct val="85000"/>
              </a:lnSpc>
              <a:spcBef>
                <a:spcPct val="25000"/>
              </a:spcBef>
              <a:buFont typeface="Wingdings" pitchFamily="2" charset="2"/>
              <a:buChar char="l"/>
            </a:pPr>
            <a:r>
              <a:rPr lang="en-GB" sz="2800">
                <a:solidFill>
                  <a:srgbClr val="FF6600"/>
                </a:solidFill>
              </a:rPr>
              <a:t>redox –</a:t>
            </a:r>
            <a:r>
              <a:rPr lang="en-GB" b="0"/>
              <a:t> A type of reaction in which oxidation and reduction take place at the same time.</a:t>
            </a:r>
          </a:p>
          <a:p>
            <a:pPr algn="l" eaLnBrk="1" hangingPunct="1">
              <a:lnSpc>
                <a:spcPct val="85000"/>
              </a:lnSpc>
              <a:spcBef>
                <a:spcPct val="25000"/>
              </a:spcBef>
              <a:buFont typeface="Wingdings" pitchFamily="2" charset="2"/>
              <a:buChar char="l"/>
            </a:pPr>
            <a:r>
              <a:rPr lang="en-GB" sz="2800">
                <a:solidFill>
                  <a:srgbClr val="FF6600"/>
                </a:solidFill>
              </a:rPr>
              <a:t>reduction –</a:t>
            </a:r>
            <a:r>
              <a:rPr lang="en-GB" b="0"/>
              <a:t> A type of reaction involving the loss of oxygen or the gain of electrons.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is involved in electrolysis?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9218" r:id="rId2" imgW="914400" imgH="5308560"/>
        </mc:Choice>
        <mc:Fallback>
          <p:control r:id="rId2" imgW="914400" imgH="5308560">
            <p:pic>
              <p:nvPicPr>
                <p:cNvPr id="0" name="ShockwaveFlash1" hidden="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914400" cy="5308600"/>
                </a:xfrm>
                <a:prstGeom prst="rect">
                  <a:avLst/>
                </a:prstGeom>
                <a:noFill/>
                <a:ln w="25400" algn="ctr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9219" r:id="rId3" imgW="8699841" imgH="5308975"/>
        </mc:Choice>
        <mc:Fallback>
          <p:control r:id="rId3" imgW="8699841" imgH="5308975">
            <p:pic>
              <p:nvPicPr>
                <p:cNvPr id="0" name="ShockwaveFlash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2725" y="800100"/>
                  <a:ext cx="8699500" cy="53086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Oxidation and electron loss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563563" y="784225"/>
            <a:ext cx="85804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>
              <a:spcBef>
                <a:spcPct val="0"/>
              </a:spcBef>
            </a:pPr>
            <a:r>
              <a:rPr lang="en-GB" b="0">
                <a:solidFill>
                  <a:srgbClr val="000066"/>
                </a:solidFill>
              </a:rPr>
              <a:t>When magnesium burns in oxygen to form magnesium oxide, what happens to magnesium and its electrons?</a:t>
            </a:r>
          </a:p>
        </p:txBody>
      </p:sp>
      <p:grpSp>
        <p:nvGrpSpPr>
          <p:cNvPr id="2" name="Group 51"/>
          <p:cNvGrpSpPr>
            <a:grpSpLocks/>
          </p:cNvGrpSpPr>
          <p:nvPr/>
        </p:nvGrpSpPr>
        <p:grpSpPr bwMode="auto">
          <a:xfrm>
            <a:off x="1541463" y="5584825"/>
            <a:ext cx="6061075" cy="701675"/>
            <a:chOff x="971" y="3518"/>
            <a:chExt cx="3818" cy="442"/>
          </a:xfrm>
        </p:grpSpPr>
        <p:sp>
          <p:nvSpPr>
            <p:cNvPr id="30744" name="AutoShape 19"/>
            <p:cNvSpPr>
              <a:spLocks noChangeArrowheads="1"/>
            </p:cNvSpPr>
            <p:nvPr/>
          </p:nvSpPr>
          <p:spPr bwMode="auto">
            <a:xfrm>
              <a:off x="971" y="3518"/>
              <a:ext cx="3818" cy="442"/>
            </a:xfrm>
            <a:prstGeom prst="roundRect">
              <a:avLst>
                <a:gd name="adj" fmla="val 16667"/>
              </a:avLst>
            </a:prstGeom>
            <a:solidFill>
              <a:srgbClr val="FFFFCC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5" name="Text Box 20"/>
            <p:cNvSpPr txBox="1">
              <a:spLocks noChangeArrowheads="1"/>
            </p:cNvSpPr>
            <p:nvPr/>
          </p:nvSpPr>
          <p:spPr bwMode="auto">
            <a:xfrm>
              <a:off x="1152" y="3595"/>
              <a:ext cx="3431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600"/>
                <a:t>Oxidation</a:t>
              </a:r>
              <a:r>
                <a:rPr lang="en-GB" sz="2600" b="0"/>
                <a:t> is the </a:t>
              </a:r>
              <a:r>
                <a:rPr lang="en-GB" sz="2600"/>
                <a:t>loss</a:t>
              </a:r>
              <a:r>
                <a:rPr lang="en-GB" sz="2600" b="0"/>
                <a:t> of electrons.</a:t>
              </a:r>
              <a:r>
                <a:rPr lang="en-GB" b="0"/>
                <a:t> </a:t>
              </a:r>
            </a:p>
          </p:txBody>
        </p:sp>
      </p:grpSp>
      <p:grpSp>
        <p:nvGrpSpPr>
          <p:cNvPr id="3" name="Group 50"/>
          <p:cNvGrpSpPr>
            <a:grpSpLocks/>
          </p:cNvGrpSpPr>
          <p:nvPr/>
        </p:nvGrpSpPr>
        <p:grpSpPr bwMode="auto">
          <a:xfrm>
            <a:off x="1135063" y="1612900"/>
            <a:ext cx="5727700" cy="898525"/>
            <a:chOff x="715" y="1016"/>
            <a:chExt cx="3608" cy="566"/>
          </a:xfrm>
        </p:grpSpPr>
        <p:sp>
          <p:nvSpPr>
            <p:cNvPr id="30742" name="AutoShape 44"/>
            <p:cNvSpPr>
              <a:spLocks noChangeArrowheads="1"/>
            </p:cNvSpPr>
            <p:nvPr/>
          </p:nvSpPr>
          <p:spPr bwMode="auto">
            <a:xfrm>
              <a:off x="715" y="1016"/>
              <a:ext cx="3608" cy="368"/>
            </a:xfrm>
            <a:prstGeom prst="curvedDownArrow">
              <a:avLst>
                <a:gd name="adj1" fmla="val 68222"/>
                <a:gd name="adj2" fmla="val 311969"/>
                <a:gd name="adj3" fmla="val 21940"/>
              </a:avLst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0743" name="Text Box 45"/>
            <p:cNvSpPr txBox="1">
              <a:spLocks noChangeArrowheads="1"/>
            </p:cNvSpPr>
            <p:nvPr/>
          </p:nvSpPr>
          <p:spPr bwMode="auto">
            <a:xfrm>
              <a:off x="1518" y="1024"/>
              <a:ext cx="1608" cy="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GB" sz="2600">
                  <a:solidFill>
                    <a:srgbClr val="FF0000"/>
                  </a:solidFill>
                </a:rPr>
                <a:t>oxidized</a:t>
              </a:r>
            </a:p>
            <a:p>
              <a:pPr eaLnBrk="1" hangingPunct="1">
                <a:spcBef>
                  <a:spcPct val="0"/>
                </a:spcBef>
              </a:pPr>
              <a:r>
                <a:rPr lang="en-GB" sz="2600">
                  <a:solidFill>
                    <a:srgbClr val="FF0000"/>
                  </a:solidFill>
                </a:rPr>
                <a:t>(electrons lost)</a:t>
              </a:r>
            </a:p>
          </p:txBody>
        </p:sp>
      </p:grpSp>
      <p:grpSp>
        <p:nvGrpSpPr>
          <p:cNvPr id="4" name="Group 49"/>
          <p:cNvGrpSpPr>
            <a:grpSpLocks/>
          </p:cNvGrpSpPr>
          <p:nvPr/>
        </p:nvGrpSpPr>
        <p:grpSpPr bwMode="auto">
          <a:xfrm>
            <a:off x="477838" y="2238375"/>
            <a:ext cx="8272462" cy="2079625"/>
            <a:chOff x="301" y="1410"/>
            <a:chExt cx="5211" cy="1310"/>
          </a:xfrm>
        </p:grpSpPr>
        <p:sp>
          <p:nvSpPr>
            <p:cNvPr id="30728" name="Text Box 4"/>
            <p:cNvSpPr txBox="1">
              <a:spLocks noChangeArrowheads="1"/>
            </p:cNvSpPr>
            <p:nvPr/>
          </p:nvSpPr>
          <p:spPr bwMode="auto">
            <a:xfrm>
              <a:off x="2906" y="1921"/>
              <a:ext cx="32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l"/>
              <a:r>
                <a:rPr lang="en-GB" b="0">
                  <a:solidFill>
                    <a:srgbClr val="000066"/>
                  </a:solidFill>
                  <a:sym typeface="Monotype Sorts" pitchFamily="2" charset="2"/>
                </a:rPr>
                <a:t></a:t>
              </a:r>
            </a:p>
          </p:txBody>
        </p:sp>
        <p:grpSp>
          <p:nvGrpSpPr>
            <p:cNvPr id="30729" name="Group 5"/>
            <p:cNvGrpSpPr>
              <a:grpSpLocks/>
            </p:cNvGrpSpPr>
            <p:nvPr/>
          </p:nvGrpSpPr>
          <p:grpSpPr bwMode="auto">
            <a:xfrm>
              <a:off x="301" y="1410"/>
              <a:ext cx="1206" cy="1310"/>
              <a:chOff x="199" y="2088"/>
              <a:chExt cx="1206" cy="1310"/>
            </a:xfrm>
          </p:grpSpPr>
          <p:pic>
            <p:nvPicPr>
              <p:cNvPr id="30740" name="Picture 6" descr="magnesium shell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9" y="2088"/>
                <a:ext cx="1206" cy="1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741" name="Text Box 7"/>
              <p:cNvSpPr txBox="1">
                <a:spLocks noChangeArrowheads="1"/>
              </p:cNvSpPr>
              <p:nvPr/>
            </p:nvSpPr>
            <p:spPr bwMode="auto">
              <a:xfrm>
                <a:off x="640" y="2616"/>
                <a:ext cx="32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l"/>
                <a:r>
                  <a:rPr lang="en-GB" sz="1800">
                    <a:solidFill>
                      <a:srgbClr val="000066"/>
                    </a:solidFill>
                  </a:rPr>
                  <a:t>Mg</a:t>
                </a:r>
              </a:p>
            </p:txBody>
          </p:sp>
        </p:grpSp>
        <p:grpSp>
          <p:nvGrpSpPr>
            <p:cNvPr id="30730" name="Group 8"/>
            <p:cNvGrpSpPr>
              <a:grpSpLocks/>
            </p:cNvGrpSpPr>
            <p:nvPr/>
          </p:nvGrpSpPr>
          <p:grpSpPr bwMode="auto">
            <a:xfrm>
              <a:off x="3288" y="1566"/>
              <a:ext cx="999" cy="999"/>
              <a:chOff x="3466" y="2244"/>
              <a:chExt cx="999" cy="999"/>
            </a:xfrm>
          </p:grpSpPr>
          <p:pic>
            <p:nvPicPr>
              <p:cNvPr id="30738" name="Picture 9" descr="magnesium shell (ion)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66" y="2244"/>
                <a:ext cx="999" cy="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739" name="Text Box 10"/>
              <p:cNvSpPr txBox="1">
                <a:spLocks noChangeArrowheads="1"/>
              </p:cNvSpPr>
              <p:nvPr/>
            </p:nvSpPr>
            <p:spPr bwMode="auto">
              <a:xfrm>
                <a:off x="3749" y="2628"/>
                <a:ext cx="4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l"/>
                <a:r>
                  <a:rPr lang="en-GB" sz="1800">
                    <a:solidFill>
                      <a:srgbClr val="000066"/>
                    </a:solidFill>
                  </a:rPr>
                  <a:t>Mg</a:t>
                </a:r>
                <a:r>
                  <a:rPr lang="en-GB" sz="1800" baseline="30000">
                    <a:solidFill>
                      <a:srgbClr val="000066"/>
                    </a:solidFill>
                  </a:rPr>
                  <a:t>2+</a:t>
                </a:r>
              </a:p>
            </p:txBody>
          </p:sp>
        </p:grpSp>
        <p:grpSp>
          <p:nvGrpSpPr>
            <p:cNvPr id="30731" name="Group 11"/>
            <p:cNvGrpSpPr>
              <a:grpSpLocks/>
            </p:cNvGrpSpPr>
            <p:nvPr/>
          </p:nvGrpSpPr>
          <p:grpSpPr bwMode="auto">
            <a:xfrm>
              <a:off x="4512" y="1565"/>
              <a:ext cx="1000" cy="1000"/>
              <a:chOff x="4586" y="2243"/>
              <a:chExt cx="1000" cy="1000"/>
            </a:xfrm>
          </p:grpSpPr>
          <p:pic>
            <p:nvPicPr>
              <p:cNvPr id="30736" name="Picture 12" descr="oxygen shell (ion)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86" y="2243"/>
                <a:ext cx="1000" cy="1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737" name="Text Box 13"/>
              <p:cNvSpPr txBox="1">
                <a:spLocks noChangeArrowheads="1"/>
              </p:cNvSpPr>
              <p:nvPr/>
            </p:nvSpPr>
            <p:spPr bwMode="auto">
              <a:xfrm>
                <a:off x="4930" y="2628"/>
                <a:ext cx="31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l"/>
                <a:r>
                  <a:rPr lang="en-GB" sz="1800">
                    <a:solidFill>
                      <a:srgbClr val="000066"/>
                    </a:solidFill>
                  </a:rPr>
                  <a:t>O</a:t>
                </a:r>
                <a:r>
                  <a:rPr lang="en-GB" sz="1800" baseline="30000">
                    <a:solidFill>
                      <a:srgbClr val="000066"/>
                    </a:solidFill>
                  </a:rPr>
                  <a:t>2-</a:t>
                </a:r>
              </a:p>
            </p:txBody>
          </p:sp>
        </p:grpSp>
        <p:grpSp>
          <p:nvGrpSpPr>
            <p:cNvPr id="30732" name="Group 14"/>
            <p:cNvGrpSpPr>
              <a:grpSpLocks/>
            </p:cNvGrpSpPr>
            <p:nvPr/>
          </p:nvGrpSpPr>
          <p:grpSpPr bwMode="auto">
            <a:xfrm>
              <a:off x="1892" y="1566"/>
              <a:ext cx="954" cy="999"/>
              <a:chOff x="1814" y="2244"/>
              <a:chExt cx="954" cy="999"/>
            </a:xfrm>
          </p:grpSpPr>
          <p:pic>
            <p:nvPicPr>
              <p:cNvPr id="30734" name="Picture 15" descr="oxygen shell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14" y="2244"/>
                <a:ext cx="954" cy="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735" name="Text Box 16"/>
              <p:cNvSpPr txBox="1">
                <a:spLocks noChangeArrowheads="1"/>
              </p:cNvSpPr>
              <p:nvPr/>
            </p:nvSpPr>
            <p:spPr bwMode="auto">
              <a:xfrm>
                <a:off x="2157" y="2628"/>
                <a:ext cx="22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l"/>
                <a:r>
                  <a:rPr lang="en-GB" sz="1800">
                    <a:solidFill>
                      <a:srgbClr val="000066"/>
                    </a:solidFill>
                  </a:rPr>
                  <a:t>O</a:t>
                </a:r>
              </a:p>
            </p:txBody>
          </p:sp>
        </p:grpSp>
        <p:sp>
          <p:nvSpPr>
            <p:cNvPr id="30733" name="Text Box 46"/>
            <p:cNvSpPr txBox="1">
              <a:spLocks noChangeArrowheads="1"/>
            </p:cNvSpPr>
            <p:nvPr/>
          </p:nvSpPr>
          <p:spPr bwMode="auto">
            <a:xfrm>
              <a:off x="1550" y="1882"/>
              <a:ext cx="247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l"/>
              <a:r>
                <a:rPr lang="en-GB" sz="2800">
                  <a:solidFill>
                    <a:srgbClr val="000066"/>
                  </a:solidFill>
                </a:rPr>
                <a:t>+</a:t>
              </a:r>
            </a:p>
          </p:txBody>
        </p:sp>
      </p:grpSp>
      <p:sp>
        <p:nvSpPr>
          <p:cNvPr id="1075247" name="Text Box 47"/>
          <p:cNvSpPr txBox="1">
            <a:spLocks noChangeArrowheads="1"/>
          </p:cNvSpPr>
          <p:nvPr/>
        </p:nvSpPr>
        <p:spPr bwMode="auto">
          <a:xfrm>
            <a:off x="573088" y="4454525"/>
            <a:ext cx="7669212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>
              <a:spcBef>
                <a:spcPct val="0"/>
              </a:spcBef>
              <a:buFont typeface="Wingdings" pitchFamily="2" charset="2"/>
              <a:buChar char="l"/>
            </a:pPr>
            <a:r>
              <a:rPr lang="en-GB" b="0">
                <a:solidFill>
                  <a:srgbClr val="FF6600"/>
                </a:solidFill>
              </a:rPr>
              <a:t> </a:t>
            </a:r>
            <a:r>
              <a:rPr lang="en-GB" b="0">
                <a:solidFill>
                  <a:srgbClr val="000066"/>
                </a:solidFill>
              </a:rPr>
              <a:t>The magnesium has been oxidized.</a:t>
            </a:r>
          </a:p>
          <a:p>
            <a:pPr algn="l">
              <a:spcBef>
                <a:spcPct val="0"/>
              </a:spcBef>
              <a:buFont typeface="Wingdings" pitchFamily="2" charset="2"/>
              <a:buNone/>
            </a:pPr>
            <a:endParaRPr lang="en-GB" sz="1200" b="0">
              <a:solidFill>
                <a:srgbClr val="000066"/>
              </a:solidFill>
            </a:endParaRPr>
          </a:p>
          <a:p>
            <a:pPr algn="l">
              <a:spcBef>
                <a:spcPct val="0"/>
              </a:spcBef>
              <a:buFont typeface="Wingdings" pitchFamily="2" charset="2"/>
              <a:buChar char="l"/>
            </a:pPr>
            <a:r>
              <a:rPr lang="en-GB" b="0">
                <a:solidFill>
                  <a:srgbClr val="FF6600"/>
                </a:solidFill>
              </a:rPr>
              <a:t> </a:t>
            </a:r>
            <a:r>
              <a:rPr lang="en-GB" b="0">
                <a:solidFill>
                  <a:srgbClr val="000066"/>
                </a:solidFill>
              </a:rPr>
              <a:t>The Mg atom has lost 2 electrons to form a Mg</a:t>
            </a:r>
            <a:r>
              <a:rPr lang="en-GB" baseline="30000">
                <a:solidFill>
                  <a:srgbClr val="000066"/>
                </a:solidFill>
              </a:rPr>
              <a:t>2+</a:t>
            </a:r>
            <a:r>
              <a:rPr lang="en-GB">
                <a:solidFill>
                  <a:srgbClr val="000066"/>
                </a:solidFill>
              </a:rPr>
              <a:t> </a:t>
            </a:r>
            <a:r>
              <a:rPr lang="en-GB" b="0">
                <a:solidFill>
                  <a:srgbClr val="000066"/>
                </a:solidFill>
              </a:rPr>
              <a:t>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75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075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Oxidation and electron gain</a:t>
            </a: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563563" y="784225"/>
            <a:ext cx="85804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>
              <a:spcBef>
                <a:spcPct val="0"/>
              </a:spcBef>
            </a:pPr>
            <a:r>
              <a:rPr lang="en-GB" b="0">
                <a:solidFill>
                  <a:srgbClr val="000066"/>
                </a:solidFill>
              </a:rPr>
              <a:t>When magnesium burns in oxygen to form magnesium oxide, what happens to oxygen and its electrons?</a:t>
            </a:r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1541463" y="5584825"/>
            <a:ext cx="6061075" cy="701675"/>
            <a:chOff x="971" y="3518"/>
            <a:chExt cx="3818" cy="442"/>
          </a:xfrm>
        </p:grpSpPr>
        <p:sp>
          <p:nvSpPr>
            <p:cNvPr id="31768" name="AutoShape 17"/>
            <p:cNvSpPr>
              <a:spLocks noChangeArrowheads="1"/>
            </p:cNvSpPr>
            <p:nvPr/>
          </p:nvSpPr>
          <p:spPr bwMode="auto">
            <a:xfrm>
              <a:off x="971" y="3518"/>
              <a:ext cx="3818" cy="442"/>
            </a:xfrm>
            <a:prstGeom prst="roundRect">
              <a:avLst>
                <a:gd name="adj" fmla="val 16667"/>
              </a:avLst>
            </a:prstGeom>
            <a:solidFill>
              <a:srgbClr val="FFFFCC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9" name="Text Box 18"/>
            <p:cNvSpPr txBox="1">
              <a:spLocks noChangeArrowheads="1"/>
            </p:cNvSpPr>
            <p:nvPr/>
          </p:nvSpPr>
          <p:spPr bwMode="auto">
            <a:xfrm>
              <a:off x="1152" y="3595"/>
              <a:ext cx="3431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600"/>
                <a:t>Reduction</a:t>
              </a:r>
              <a:r>
                <a:rPr lang="en-GB" sz="2600" b="0"/>
                <a:t> is the </a:t>
              </a:r>
              <a:r>
                <a:rPr lang="en-GB" sz="2600"/>
                <a:t>loss</a:t>
              </a:r>
              <a:r>
                <a:rPr lang="en-GB" sz="2600" b="0"/>
                <a:t> of electrons.</a:t>
              </a:r>
              <a:r>
                <a:rPr lang="en-GB" b="0"/>
                <a:t> </a:t>
              </a:r>
            </a:p>
          </p:txBody>
        </p:sp>
      </p:grp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3332163" y="1625600"/>
            <a:ext cx="5727700" cy="898525"/>
            <a:chOff x="2099" y="1024"/>
            <a:chExt cx="3608" cy="566"/>
          </a:xfrm>
        </p:grpSpPr>
        <p:sp>
          <p:nvSpPr>
            <p:cNvPr id="31766" name="AutoShape 19"/>
            <p:cNvSpPr>
              <a:spLocks noChangeArrowheads="1"/>
            </p:cNvSpPr>
            <p:nvPr/>
          </p:nvSpPr>
          <p:spPr bwMode="auto">
            <a:xfrm>
              <a:off x="2099" y="1024"/>
              <a:ext cx="3608" cy="368"/>
            </a:xfrm>
            <a:prstGeom prst="curvedDownArrow">
              <a:avLst>
                <a:gd name="adj1" fmla="val 68222"/>
                <a:gd name="adj2" fmla="val 311969"/>
                <a:gd name="adj3" fmla="val 2194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1767" name="Text Box 20"/>
            <p:cNvSpPr txBox="1">
              <a:spLocks noChangeArrowheads="1"/>
            </p:cNvSpPr>
            <p:nvPr/>
          </p:nvSpPr>
          <p:spPr bwMode="auto">
            <a:xfrm>
              <a:off x="2752" y="1032"/>
              <a:ext cx="1909" cy="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</a:pPr>
              <a:r>
                <a:rPr lang="en-GB" sz="2600">
                  <a:solidFill>
                    <a:schemeClr val="bg2"/>
                  </a:solidFill>
                </a:rPr>
                <a:t>reduced</a:t>
              </a:r>
            </a:p>
            <a:p>
              <a:pPr eaLnBrk="1" hangingPunct="1">
                <a:spcBef>
                  <a:spcPct val="0"/>
                </a:spcBef>
              </a:pPr>
              <a:r>
                <a:rPr lang="en-GB" sz="2600">
                  <a:solidFill>
                    <a:schemeClr val="bg2"/>
                  </a:solidFill>
                </a:rPr>
                <a:t>(electrons gained)</a:t>
              </a:r>
            </a:p>
          </p:txBody>
        </p:sp>
      </p:grp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477838" y="2238375"/>
            <a:ext cx="8272462" cy="2079625"/>
            <a:chOff x="301" y="1410"/>
            <a:chExt cx="5211" cy="1310"/>
          </a:xfrm>
        </p:grpSpPr>
        <p:sp>
          <p:nvSpPr>
            <p:cNvPr id="31752" name="Text Box 4"/>
            <p:cNvSpPr txBox="1">
              <a:spLocks noChangeArrowheads="1"/>
            </p:cNvSpPr>
            <p:nvPr/>
          </p:nvSpPr>
          <p:spPr bwMode="auto">
            <a:xfrm>
              <a:off x="2906" y="1921"/>
              <a:ext cx="32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l"/>
              <a:r>
                <a:rPr lang="en-GB" b="0">
                  <a:solidFill>
                    <a:srgbClr val="000066"/>
                  </a:solidFill>
                  <a:sym typeface="Monotype Sorts" pitchFamily="2" charset="2"/>
                </a:rPr>
                <a:t></a:t>
              </a:r>
            </a:p>
          </p:txBody>
        </p:sp>
        <p:grpSp>
          <p:nvGrpSpPr>
            <p:cNvPr id="31753" name="Group 5"/>
            <p:cNvGrpSpPr>
              <a:grpSpLocks/>
            </p:cNvGrpSpPr>
            <p:nvPr/>
          </p:nvGrpSpPr>
          <p:grpSpPr bwMode="auto">
            <a:xfrm>
              <a:off x="301" y="1410"/>
              <a:ext cx="1206" cy="1310"/>
              <a:chOff x="199" y="2088"/>
              <a:chExt cx="1206" cy="1310"/>
            </a:xfrm>
          </p:grpSpPr>
          <p:pic>
            <p:nvPicPr>
              <p:cNvPr id="31764" name="Picture 6" descr="magnesium shell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9" y="2088"/>
                <a:ext cx="1206" cy="13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765" name="Text Box 7"/>
              <p:cNvSpPr txBox="1">
                <a:spLocks noChangeArrowheads="1"/>
              </p:cNvSpPr>
              <p:nvPr/>
            </p:nvSpPr>
            <p:spPr bwMode="auto">
              <a:xfrm>
                <a:off x="640" y="2616"/>
                <a:ext cx="32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l"/>
                <a:r>
                  <a:rPr lang="en-GB" sz="1800">
                    <a:solidFill>
                      <a:srgbClr val="000066"/>
                    </a:solidFill>
                  </a:rPr>
                  <a:t>Mg</a:t>
                </a:r>
              </a:p>
            </p:txBody>
          </p:sp>
        </p:grpSp>
        <p:grpSp>
          <p:nvGrpSpPr>
            <p:cNvPr id="31754" name="Group 8"/>
            <p:cNvGrpSpPr>
              <a:grpSpLocks/>
            </p:cNvGrpSpPr>
            <p:nvPr/>
          </p:nvGrpSpPr>
          <p:grpSpPr bwMode="auto">
            <a:xfrm>
              <a:off x="3288" y="1566"/>
              <a:ext cx="999" cy="999"/>
              <a:chOff x="3466" y="2244"/>
              <a:chExt cx="999" cy="999"/>
            </a:xfrm>
          </p:grpSpPr>
          <p:pic>
            <p:nvPicPr>
              <p:cNvPr id="31762" name="Picture 9" descr="magnesium shell (ion)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66" y="2244"/>
                <a:ext cx="999" cy="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763" name="Text Box 10"/>
              <p:cNvSpPr txBox="1">
                <a:spLocks noChangeArrowheads="1"/>
              </p:cNvSpPr>
              <p:nvPr/>
            </p:nvSpPr>
            <p:spPr bwMode="auto">
              <a:xfrm>
                <a:off x="3749" y="2628"/>
                <a:ext cx="4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l"/>
                <a:r>
                  <a:rPr lang="en-GB" sz="1800">
                    <a:solidFill>
                      <a:srgbClr val="000066"/>
                    </a:solidFill>
                  </a:rPr>
                  <a:t>Mg</a:t>
                </a:r>
                <a:r>
                  <a:rPr lang="en-GB" sz="1800" baseline="30000">
                    <a:solidFill>
                      <a:srgbClr val="000066"/>
                    </a:solidFill>
                  </a:rPr>
                  <a:t>2+</a:t>
                </a:r>
              </a:p>
            </p:txBody>
          </p:sp>
        </p:grpSp>
        <p:grpSp>
          <p:nvGrpSpPr>
            <p:cNvPr id="31755" name="Group 11"/>
            <p:cNvGrpSpPr>
              <a:grpSpLocks/>
            </p:cNvGrpSpPr>
            <p:nvPr/>
          </p:nvGrpSpPr>
          <p:grpSpPr bwMode="auto">
            <a:xfrm>
              <a:off x="4512" y="1565"/>
              <a:ext cx="1000" cy="1000"/>
              <a:chOff x="4586" y="2243"/>
              <a:chExt cx="1000" cy="1000"/>
            </a:xfrm>
          </p:grpSpPr>
          <p:pic>
            <p:nvPicPr>
              <p:cNvPr id="31760" name="Picture 12" descr="oxygen shell (ion)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86" y="2243"/>
                <a:ext cx="1000" cy="1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761" name="Text Box 13"/>
              <p:cNvSpPr txBox="1">
                <a:spLocks noChangeArrowheads="1"/>
              </p:cNvSpPr>
              <p:nvPr/>
            </p:nvSpPr>
            <p:spPr bwMode="auto">
              <a:xfrm>
                <a:off x="4930" y="2628"/>
                <a:ext cx="31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l"/>
                <a:r>
                  <a:rPr lang="en-GB" sz="1800">
                    <a:solidFill>
                      <a:srgbClr val="000066"/>
                    </a:solidFill>
                  </a:rPr>
                  <a:t>O</a:t>
                </a:r>
                <a:r>
                  <a:rPr lang="en-GB" sz="1800" baseline="30000">
                    <a:solidFill>
                      <a:srgbClr val="000066"/>
                    </a:solidFill>
                  </a:rPr>
                  <a:t>2-</a:t>
                </a:r>
              </a:p>
            </p:txBody>
          </p:sp>
        </p:grpSp>
        <p:grpSp>
          <p:nvGrpSpPr>
            <p:cNvPr id="31756" name="Group 14"/>
            <p:cNvGrpSpPr>
              <a:grpSpLocks/>
            </p:cNvGrpSpPr>
            <p:nvPr/>
          </p:nvGrpSpPr>
          <p:grpSpPr bwMode="auto">
            <a:xfrm>
              <a:off x="1892" y="1566"/>
              <a:ext cx="954" cy="999"/>
              <a:chOff x="1814" y="2244"/>
              <a:chExt cx="954" cy="999"/>
            </a:xfrm>
          </p:grpSpPr>
          <p:pic>
            <p:nvPicPr>
              <p:cNvPr id="31758" name="Picture 15" descr="oxygen shell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14" y="2244"/>
                <a:ext cx="954" cy="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759" name="Text Box 16"/>
              <p:cNvSpPr txBox="1">
                <a:spLocks noChangeArrowheads="1"/>
              </p:cNvSpPr>
              <p:nvPr/>
            </p:nvSpPr>
            <p:spPr bwMode="auto">
              <a:xfrm>
                <a:off x="2157" y="2628"/>
                <a:ext cx="22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>
                    <a:solidFill>
                      <a:srgbClr val="010066"/>
                    </a:solidFill>
                    <a:latin typeface="Arial" pitchFamily="34" charset="0"/>
                  </a:defRPr>
                </a:lvl9pPr>
              </a:lstStyle>
              <a:p>
                <a:pPr algn="l"/>
                <a:r>
                  <a:rPr lang="en-GB" sz="1800">
                    <a:solidFill>
                      <a:srgbClr val="000066"/>
                    </a:solidFill>
                  </a:rPr>
                  <a:t>O</a:t>
                </a:r>
              </a:p>
            </p:txBody>
          </p:sp>
        </p:grpSp>
        <p:sp>
          <p:nvSpPr>
            <p:cNvPr id="31757" name="Text Box 21"/>
            <p:cNvSpPr txBox="1">
              <a:spLocks noChangeArrowheads="1"/>
            </p:cNvSpPr>
            <p:nvPr/>
          </p:nvSpPr>
          <p:spPr bwMode="auto">
            <a:xfrm>
              <a:off x="1550" y="1882"/>
              <a:ext cx="247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l"/>
              <a:r>
                <a:rPr lang="en-GB" sz="2800">
                  <a:solidFill>
                    <a:srgbClr val="000066"/>
                  </a:solidFill>
                </a:rPr>
                <a:t>+</a:t>
              </a:r>
            </a:p>
          </p:txBody>
        </p:sp>
      </p:grpSp>
      <p:sp>
        <p:nvSpPr>
          <p:cNvPr id="1078294" name="Text Box 22"/>
          <p:cNvSpPr txBox="1">
            <a:spLocks noChangeArrowheads="1"/>
          </p:cNvSpPr>
          <p:nvPr/>
        </p:nvSpPr>
        <p:spPr bwMode="auto">
          <a:xfrm>
            <a:off x="573088" y="4454525"/>
            <a:ext cx="7720012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>
              <a:spcBef>
                <a:spcPct val="0"/>
              </a:spcBef>
              <a:buFont typeface="Wingdings" pitchFamily="2" charset="2"/>
              <a:buChar char="l"/>
            </a:pPr>
            <a:r>
              <a:rPr lang="en-GB" b="0">
                <a:solidFill>
                  <a:srgbClr val="FF6600"/>
                </a:solidFill>
              </a:rPr>
              <a:t> </a:t>
            </a:r>
            <a:r>
              <a:rPr lang="en-GB" b="0">
                <a:solidFill>
                  <a:srgbClr val="000066"/>
                </a:solidFill>
              </a:rPr>
              <a:t>The oxygen has been reduced.</a:t>
            </a:r>
          </a:p>
          <a:p>
            <a:pPr algn="l">
              <a:spcBef>
                <a:spcPct val="0"/>
              </a:spcBef>
              <a:buFont typeface="Wingdings" pitchFamily="2" charset="2"/>
              <a:buNone/>
            </a:pPr>
            <a:endParaRPr lang="en-GB" sz="1200" b="0">
              <a:solidFill>
                <a:srgbClr val="000066"/>
              </a:solidFill>
            </a:endParaRPr>
          </a:p>
          <a:p>
            <a:pPr algn="l">
              <a:spcBef>
                <a:spcPct val="0"/>
              </a:spcBef>
              <a:buFont typeface="Wingdings" pitchFamily="2" charset="2"/>
              <a:buChar char="l"/>
            </a:pPr>
            <a:r>
              <a:rPr lang="en-GB" b="0">
                <a:solidFill>
                  <a:srgbClr val="FF6600"/>
                </a:solidFill>
              </a:rPr>
              <a:t> </a:t>
            </a:r>
            <a:r>
              <a:rPr lang="en-GB" b="0">
                <a:solidFill>
                  <a:srgbClr val="000066"/>
                </a:solidFill>
              </a:rPr>
              <a:t>The O atom has gained 2 electrons to form a O</a:t>
            </a:r>
            <a:r>
              <a:rPr lang="en-GB" baseline="30000">
                <a:solidFill>
                  <a:srgbClr val="000066"/>
                </a:solidFill>
              </a:rPr>
              <a:t>2-</a:t>
            </a:r>
            <a:r>
              <a:rPr lang="en-GB">
                <a:solidFill>
                  <a:srgbClr val="000066"/>
                </a:solidFill>
              </a:rPr>
              <a:t> </a:t>
            </a:r>
            <a:r>
              <a:rPr lang="en-GB" b="0">
                <a:solidFill>
                  <a:srgbClr val="000066"/>
                </a:solidFill>
              </a:rPr>
              <a:t>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78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2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0782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3" descr="CA 7_title_test_R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1701800"/>
            <a:ext cx="7839075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Redox and OILRIG</a:t>
            </a:r>
          </a:p>
        </p:txBody>
      </p:sp>
      <p:sp>
        <p:nvSpPr>
          <p:cNvPr id="32772" name="Text Box 3"/>
          <p:cNvSpPr txBox="1">
            <a:spLocks noChangeArrowheads="1"/>
          </p:cNvSpPr>
          <p:nvPr/>
        </p:nvSpPr>
        <p:spPr bwMode="auto">
          <a:xfrm>
            <a:off x="563563" y="784225"/>
            <a:ext cx="79200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>
              <a:spcBef>
                <a:spcPct val="0"/>
              </a:spcBef>
            </a:pPr>
            <a:r>
              <a:rPr lang="en-GB" b="0">
                <a:solidFill>
                  <a:srgbClr val="000066"/>
                </a:solidFill>
              </a:rPr>
              <a:t>An easy way to remember what happens to the electrons during oxidation and reduction is to think… </a:t>
            </a:r>
            <a:r>
              <a:rPr lang="en-GB">
                <a:solidFill>
                  <a:srgbClr val="000066"/>
                </a:solidFill>
              </a:rPr>
              <a:t>OILRIG</a:t>
            </a:r>
            <a:r>
              <a:rPr lang="en-GB" b="0">
                <a:solidFill>
                  <a:srgbClr val="000066"/>
                </a:solidFill>
              </a:rPr>
              <a:t>!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Using OILRIG</a:t>
            </a:r>
          </a:p>
        </p:txBody>
      </p:sp>
      <p:sp>
        <p:nvSpPr>
          <p:cNvPr id="33795" name="Text Box 4"/>
          <p:cNvSpPr txBox="1">
            <a:spLocks noChangeArrowheads="1"/>
          </p:cNvSpPr>
          <p:nvPr/>
        </p:nvSpPr>
        <p:spPr bwMode="auto">
          <a:xfrm>
            <a:off x="563563" y="784225"/>
            <a:ext cx="85804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>
              <a:spcBef>
                <a:spcPct val="0"/>
              </a:spcBef>
            </a:pPr>
            <a:r>
              <a:rPr lang="en-GB" b="0">
                <a:solidFill>
                  <a:srgbClr val="000066"/>
                </a:solidFill>
              </a:rPr>
              <a:t>What does </a:t>
            </a:r>
            <a:r>
              <a:rPr lang="en-GB">
                <a:solidFill>
                  <a:srgbClr val="000066"/>
                </a:solidFill>
              </a:rPr>
              <a:t>OILRIG</a:t>
            </a:r>
            <a:r>
              <a:rPr lang="en-GB" b="0">
                <a:solidFill>
                  <a:srgbClr val="000066"/>
                </a:solidFill>
              </a:rPr>
              <a:t> stand for in terms of redox reactions?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4724400" y="1352550"/>
            <a:ext cx="3609975" cy="2232025"/>
            <a:chOff x="2976" y="852"/>
            <a:chExt cx="2274" cy="1406"/>
          </a:xfrm>
        </p:grpSpPr>
        <p:sp>
          <p:nvSpPr>
            <p:cNvPr id="33803" name="AutoShape 13"/>
            <p:cNvSpPr>
              <a:spLocks noChangeArrowheads="1"/>
            </p:cNvSpPr>
            <p:nvPr/>
          </p:nvSpPr>
          <p:spPr bwMode="auto">
            <a:xfrm>
              <a:off x="2976" y="852"/>
              <a:ext cx="2274" cy="1406"/>
            </a:xfrm>
            <a:prstGeom prst="roundRect">
              <a:avLst>
                <a:gd name="adj" fmla="val 9292"/>
              </a:avLst>
            </a:prstGeom>
            <a:solidFill>
              <a:srgbClr val="FFFFCC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4" name="Text Box 5"/>
            <p:cNvSpPr txBox="1">
              <a:spLocks noChangeArrowheads="1"/>
            </p:cNvSpPr>
            <p:nvPr/>
          </p:nvSpPr>
          <p:spPr bwMode="auto">
            <a:xfrm>
              <a:off x="3130" y="921"/>
              <a:ext cx="115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l"/>
              <a:r>
                <a:rPr lang="en-GB" sz="2800">
                  <a:solidFill>
                    <a:srgbClr val="FF6600"/>
                  </a:solidFill>
                </a:rPr>
                <a:t>O</a:t>
              </a:r>
              <a:r>
                <a:rPr lang="en-GB" sz="2800">
                  <a:solidFill>
                    <a:srgbClr val="000066"/>
                  </a:solidFill>
                </a:rPr>
                <a:t>xidation</a:t>
              </a:r>
            </a:p>
          </p:txBody>
        </p:sp>
        <p:sp>
          <p:nvSpPr>
            <p:cNvPr id="33805" name="Text Box 6"/>
            <p:cNvSpPr txBox="1">
              <a:spLocks noChangeArrowheads="1"/>
            </p:cNvSpPr>
            <p:nvPr/>
          </p:nvSpPr>
          <p:spPr bwMode="auto">
            <a:xfrm>
              <a:off x="3186" y="1392"/>
              <a:ext cx="30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l"/>
              <a:r>
                <a:rPr lang="en-GB" sz="2800">
                  <a:solidFill>
                    <a:srgbClr val="FF6600"/>
                  </a:solidFill>
                </a:rPr>
                <a:t>I</a:t>
              </a:r>
              <a:r>
                <a:rPr lang="en-GB" sz="2800">
                  <a:solidFill>
                    <a:srgbClr val="000066"/>
                  </a:solidFill>
                </a:rPr>
                <a:t>s</a:t>
              </a:r>
            </a:p>
          </p:txBody>
        </p:sp>
        <p:sp>
          <p:nvSpPr>
            <p:cNvPr id="33806" name="Text Box 7"/>
            <p:cNvSpPr txBox="1">
              <a:spLocks noChangeArrowheads="1"/>
            </p:cNvSpPr>
            <p:nvPr/>
          </p:nvSpPr>
          <p:spPr bwMode="auto">
            <a:xfrm>
              <a:off x="3154" y="1863"/>
              <a:ext cx="197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l"/>
              <a:r>
                <a:rPr lang="en-GB" sz="2800">
                  <a:solidFill>
                    <a:srgbClr val="FF6600"/>
                  </a:solidFill>
                </a:rPr>
                <a:t>L</a:t>
              </a:r>
              <a:r>
                <a:rPr lang="en-GB" sz="2800">
                  <a:solidFill>
                    <a:srgbClr val="000066"/>
                  </a:solidFill>
                </a:rPr>
                <a:t>oss of electrons</a:t>
              </a: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4724400" y="3841750"/>
            <a:ext cx="3609975" cy="2232025"/>
            <a:chOff x="2976" y="2420"/>
            <a:chExt cx="2274" cy="1406"/>
          </a:xfrm>
        </p:grpSpPr>
        <p:sp>
          <p:nvSpPr>
            <p:cNvPr id="33799" name="AutoShape 17"/>
            <p:cNvSpPr>
              <a:spLocks noChangeArrowheads="1"/>
            </p:cNvSpPr>
            <p:nvPr/>
          </p:nvSpPr>
          <p:spPr bwMode="auto">
            <a:xfrm>
              <a:off x="2976" y="2420"/>
              <a:ext cx="2274" cy="1406"/>
            </a:xfrm>
            <a:prstGeom prst="roundRect">
              <a:avLst>
                <a:gd name="adj" fmla="val 9292"/>
              </a:avLst>
            </a:prstGeom>
            <a:solidFill>
              <a:srgbClr val="FFFFCC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00" name="Text Box 8"/>
            <p:cNvSpPr txBox="1">
              <a:spLocks noChangeArrowheads="1"/>
            </p:cNvSpPr>
            <p:nvPr/>
          </p:nvSpPr>
          <p:spPr bwMode="auto">
            <a:xfrm>
              <a:off x="3154" y="2486"/>
              <a:ext cx="121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l"/>
              <a:r>
                <a:rPr lang="en-GB" sz="2800">
                  <a:solidFill>
                    <a:srgbClr val="FF6600"/>
                  </a:solidFill>
                </a:rPr>
                <a:t>R</a:t>
              </a:r>
              <a:r>
                <a:rPr lang="en-GB" sz="2800">
                  <a:solidFill>
                    <a:srgbClr val="000066"/>
                  </a:solidFill>
                </a:rPr>
                <a:t>eduction</a:t>
              </a:r>
            </a:p>
          </p:txBody>
        </p:sp>
        <p:sp>
          <p:nvSpPr>
            <p:cNvPr id="33801" name="Text Box 9"/>
            <p:cNvSpPr txBox="1">
              <a:spLocks noChangeArrowheads="1"/>
            </p:cNvSpPr>
            <p:nvPr/>
          </p:nvSpPr>
          <p:spPr bwMode="auto">
            <a:xfrm>
              <a:off x="3186" y="2957"/>
              <a:ext cx="30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l"/>
              <a:r>
                <a:rPr lang="en-GB" sz="2800">
                  <a:solidFill>
                    <a:srgbClr val="FF6600"/>
                  </a:solidFill>
                </a:rPr>
                <a:t>I</a:t>
              </a:r>
              <a:r>
                <a:rPr lang="en-GB" sz="2800">
                  <a:solidFill>
                    <a:srgbClr val="000066"/>
                  </a:solidFill>
                </a:rPr>
                <a:t>s</a:t>
              </a:r>
            </a:p>
          </p:txBody>
        </p:sp>
        <p:sp>
          <p:nvSpPr>
            <p:cNvPr id="33802" name="Text Box 10"/>
            <p:cNvSpPr txBox="1">
              <a:spLocks noChangeArrowheads="1"/>
            </p:cNvSpPr>
            <p:nvPr/>
          </p:nvSpPr>
          <p:spPr bwMode="auto">
            <a:xfrm>
              <a:off x="3154" y="3428"/>
              <a:ext cx="194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l"/>
              <a:r>
                <a:rPr lang="en-GB" sz="2800">
                  <a:solidFill>
                    <a:srgbClr val="FF6600"/>
                  </a:solidFill>
                </a:rPr>
                <a:t>G</a:t>
              </a:r>
              <a:r>
                <a:rPr lang="en-GB" sz="2800">
                  <a:solidFill>
                    <a:srgbClr val="000066"/>
                  </a:solidFill>
                </a:rPr>
                <a:t>ain of electrons</a:t>
              </a:r>
            </a:p>
          </p:txBody>
        </p:sp>
      </p:grpSp>
      <p:pic>
        <p:nvPicPr>
          <p:cNvPr id="33798" name="Picture 15" descr="CA 7_oilr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339850"/>
            <a:ext cx="3419475" cy="473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is a half-equation?</a:t>
            </a:r>
          </a:p>
        </p:txBody>
      </p:sp>
      <p:sp>
        <p:nvSpPr>
          <p:cNvPr id="34819" name="Text Box 13"/>
          <p:cNvSpPr txBox="1">
            <a:spLocks noChangeArrowheads="1"/>
          </p:cNvSpPr>
          <p:nvPr/>
        </p:nvSpPr>
        <p:spPr bwMode="auto">
          <a:xfrm>
            <a:off x="563563" y="784225"/>
            <a:ext cx="69580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>
              <a:spcBef>
                <a:spcPct val="0"/>
              </a:spcBef>
            </a:pPr>
            <a:r>
              <a:rPr lang="en-GB" b="0">
                <a:solidFill>
                  <a:srgbClr val="000066"/>
                </a:solidFill>
              </a:rPr>
              <a:t>Redox reactions involve the transfer of electrons.  </a:t>
            </a:r>
          </a:p>
        </p:txBody>
      </p:sp>
      <p:grpSp>
        <p:nvGrpSpPr>
          <p:cNvPr id="2" name="Group 45"/>
          <p:cNvGrpSpPr>
            <a:grpSpLocks/>
          </p:cNvGrpSpPr>
          <p:nvPr/>
        </p:nvGrpSpPr>
        <p:grpSpPr bwMode="auto">
          <a:xfrm>
            <a:off x="1839913" y="4810125"/>
            <a:ext cx="5438775" cy="614363"/>
            <a:chOff x="1159" y="3030"/>
            <a:chExt cx="3426" cy="387"/>
          </a:xfrm>
        </p:grpSpPr>
        <p:sp>
          <p:nvSpPr>
            <p:cNvPr id="34835" name="Text Box 29"/>
            <p:cNvSpPr txBox="1">
              <a:spLocks noChangeArrowheads="1"/>
            </p:cNvSpPr>
            <p:nvPr/>
          </p:nvSpPr>
          <p:spPr bwMode="auto">
            <a:xfrm>
              <a:off x="1333" y="3061"/>
              <a:ext cx="3059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l"/>
              <a:r>
                <a:rPr lang="en-GB" sz="2600">
                  <a:solidFill>
                    <a:srgbClr val="CC0000"/>
                  </a:solidFill>
                </a:rPr>
                <a:t>oxidation</a:t>
              </a:r>
              <a:r>
                <a:rPr lang="en-GB" sz="2600">
                  <a:solidFill>
                    <a:srgbClr val="CC0000"/>
                  </a:solidFill>
                  <a:sym typeface="Symbol" pitchFamily="18" charset="2"/>
                </a:rPr>
                <a:t>: </a:t>
              </a:r>
              <a:r>
                <a:rPr lang="en-GB" sz="2600">
                  <a:solidFill>
                    <a:srgbClr val="CC0000"/>
                  </a:solidFill>
                </a:rPr>
                <a:t>Mg  </a:t>
              </a:r>
              <a:r>
                <a:rPr lang="en-GB" sz="2600">
                  <a:solidFill>
                    <a:srgbClr val="CC0000"/>
                  </a:solidFill>
                  <a:sym typeface="Symbol" pitchFamily="18" charset="2"/>
                </a:rPr>
                <a:t></a:t>
              </a:r>
              <a:r>
                <a:rPr lang="en-GB" sz="2600">
                  <a:solidFill>
                    <a:srgbClr val="CC0000"/>
                  </a:solidFill>
                </a:rPr>
                <a:t>  Mg</a:t>
              </a:r>
              <a:r>
                <a:rPr lang="en-GB" sz="2600" baseline="30000">
                  <a:solidFill>
                    <a:srgbClr val="CC0000"/>
                  </a:solidFill>
                </a:rPr>
                <a:t>2+</a:t>
              </a:r>
              <a:r>
                <a:rPr lang="en-GB" sz="2600">
                  <a:solidFill>
                    <a:srgbClr val="CC0000"/>
                  </a:solidFill>
                </a:rPr>
                <a:t>  +  2e</a:t>
              </a:r>
              <a:r>
                <a:rPr lang="en-GB" sz="2600" baseline="30000">
                  <a:solidFill>
                    <a:srgbClr val="CC0000"/>
                  </a:solidFill>
                </a:rPr>
                <a:t>-</a:t>
              </a:r>
            </a:p>
          </p:txBody>
        </p:sp>
        <p:sp>
          <p:nvSpPr>
            <p:cNvPr id="34836" name="AutoShape 31"/>
            <p:cNvSpPr>
              <a:spLocks noChangeArrowheads="1"/>
            </p:cNvSpPr>
            <p:nvPr/>
          </p:nvSpPr>
          <p:spPr bwMode="auto">
            <a:xfrm>
              <a:off x="1159" y="3030"/>
              <a:ext cx="3426" cy="387"/>
            </a:xfrm>
            <a:prstGeom prst="roundRect">
              <a:avLst>
                <a:gd name="adj" fmla="val 9292"/>
              </a:avLst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44"/>
          <p:cNvGrpSpPr>
            <a:grpSpLocks/>
          </p:cNvGrpSpPr>
          <p:nvPr/>
        </p:nvGrpSpPr>
        <p:grpSpPr bwMode="auto">
          <a:xfrm>
            <a:off x="762000" y="3352800"/>
            <a:ext cx="7597775" cy="1185863"/>
            <a:chOff x="480" y="2112"/>
            <a:chExt cx="4786" cy="747"/>
          </a:xfrm>
        </p:grpSpPr>
        <p:sp>
          <p:nvSpPr>
            <p:cNvPr id="34827" name="AutoShape 32"/>
            <p:cNvSpPr>
              <a:spLocks noChangeArrowheads="1"/>
            </p:cNvSpPr>
            <p:nvPr/>
          </p:nvSpPr>
          <p:spPr bwMode="auto">
            <a:xfrm>
              <a:off x="480" y="2112"/>
              <a:ext cx="4786" cy="747"/>
            </a:xfrm>
            <a:prstGeom prst="roundRect">
              <a:avLst>
                <a:gd name="adj" fmla="val 9292"/>
              </a:avLst>
            </a:prstGeom>
            <a:solidFill>
              <a:srgbClr val="FFFFCC"/>
            </a:solidFill>
            <a:ln w="3810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28" name="Text Box 33"/>
            <p:cNvSpPr txBox="1">
              <a:spLocks noChangeArrowheads="1"/>
            </p:cNvSpPr>
            <p:nvPr/>
          </p:nvSpPr>
          <p:spPr bwMode="auto">
            <a:xfrm>
              <a:off x="527" y="2161"/>
              <a:ext cx="4665" cy="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</a:pPr>
              <a:r>
                <a:rPr lang="en-GB" sz="2600">
                  <a:solidFill>
                    <a:srgbClr val="000066"/>
                  </a:solidFill>
                </a:rPr>
                <a:t>magnesium  </a:t>
              </a:r>
              <a:r>
                <a:rPr lang="en-GB" sz="2800">
                  <a:solidFill>
                    <a:srgbClr val="000066"/>
                  </a:solidFill>
                </a:rPr>
                <a:t>+  </a:t>
              </a:r>
              <a:r>
                <a:rPr lang="en-GB" sz="2600">
                  <a:solidFill>
                    <a:srgbClr val="000066"/>
                  </a:solidFill>
                </a:rPr>
                <a:t>oxygen         magnesium oxide</a:t>
              </a:r>
            </a:p>
          </p:txBody>
        </p:sp>
        <p:sp>
          <p:nvSpPr>
            <p:cNvPr id="34829" name="Text Box 34"/>
            <p:cNvSpPr txBox="1">
              <a:spLocks noChangeArrowheads="1"/>
            </p:cNvSpPr>
            <p:nvPr/>
          </p:nvSpPr>
          <p:spPr bwMode="auto">
            <a:xfrm>
              <a:off x="2930" y="2126"/>
              <a:ext cx="355" cy="327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>
                  <a:solidFill>
                    <a:srgbClr val="000066"/>
                  </a:solidFill>
                  <a:sym typeface="Monotype Sorts" pitchFamily="2" charset="2"/>
                </a:rPr>
                <a:t></a:t>
              </a:r>
            </a:p>
          </p:txBody>
        </p:sp>
        <p:sp>
          <p:nvSpPr>
            <p:cNvPr id="34830" name="Text Box 35"/>
            <p:cNvSpPr txBox="1">
              <a:spLocks noChangeArrowheads="1"/>
            </p:cNvSpPr>
            <p:nvPr/>
          </p:nvSpPr>
          <p:spPr bwMode="auto">
            <a:xfrm>
              <a:off x="751" y="2503"/>
              <a:ext cx="825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2600">
                  <a:solidFill>
                    <a:srgbClr val="000066"/>
                  </a:solidFill>
                </a:rPr>
                <a:t>2Mg</a:t>
              </a:r>
              <a:r>
                <a:rPr lang="en-GB" sz="1000">
                  <a:solidFill>
                    <a:srgbClr val="000066"/>
                  </a:solidFill>
                </a:rPr>
                <a:t> </a:t>
              </a:r>
              <a:r>
                <a:rPr lang="en-GB">
                  <a:solidFill>
                    <a:srgbClr val="000066"/>
                  </a:solidFill>
                </a:rPr>
                <a:t>(s)</a:t>
              </a:r>
            </a:p>
          </p:txBody>
        </p:sp>
        <p:sp>
          <p:nvSpPr>
            <p:cNvPr id="34831" name="Text Box 36"/>
            <p:cNvSpPr txBox="1">
              <a:spLocks noChangeArrowheads="1"/>
            </p:cNvSpPr>
            <p:nvPr/>
          </p:nvSpPr>
          <p:spPr bwMode="auto">
            <a:xfrm>
              <a:off x="2141" y="2503"/>
              <a:ext cx="734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2600">
                  <a:solidFill>
                    <a:srgbClr val="000066"/>
                  </a:solidFill>
                </a:rPr>
                <a:t>O</a:t>
              </a:r>
              <a:r>
                <a:rPr lang="en-GB" sz="2600" baseline="-25000">
                  <a:solidFill>
                    <a:srgbClr val="000066"/>
                  </a:solidFill>
                </a:rPr>
                <a:t>2 </a:t>
              </a:r>
              <a:r>
                <a:rPr lang="en-GB">
                  <a:solidFill>
                    <a:srgbClr val="000066"/>
                  </a:solidFill>
                </a:rPr>
                <a:t>(g)</a:t>
              </a:r>
            </a:p>
          </p:txBody>
        </p:sp>
        <p:sp>
          <p:nvSpPr>
            <p:cNvPr id="34832" name="Text Box 37"/>
            <p:cNvSpPr txBox="1">
              <a:spLocks noChangeArrowheads="1"/>
            </p:cNvSpPr>
            <p:nvPr/>
          </p:nvSpPr>
          <p:spPr bwMode="auto">
            <a:xfrm>
              <a:off x="3739" y="2504"/>
              <a:ext cx="1153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2600">
                  <a:solidFill>
                    <a:srgbClr val="000066"/>
                  </a:solidFill>
                </a:rPr>
                <a:t>2MgO </a:t>
              </a:r>
              <a:r>
                <a:rPr lang="en-GB">
                  <a:solidFill>
                    <a:srgbClr val="000066"/>
                  </a:solidFill>
                </a:rPr>
                <a:t>(s)</a:t>
              </a:r>
            </a:p>
          </p:txBody>
        </p:sp>
        <p:sp>
          <p:nvSpPr>
            <p:cNvPr id="34833" name="Text Box 38"/>
            <p:cNvSpPr txBox="1">
              <a:spLocks noChangeArrowheads="1"/>
            </p:cNvSpPr>
            <p:nvPr/>
          </p:nvSpPr>
          <p:spPr bwMode="auto">
            <a:xfrm>
              <a:off x="1795" y="2494"/>
              <a:ext cx="266" cy="327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>
                  <a:solidFill>
                    <a:srgbClr val="000066"/>
                  </a:solidFill>
                </a:rPr>
                <a:t>+</a:t>
              </a:r>
            </a:p>
          </p:txBody>
        </p:sp>
        <p:sp>
          <p:nvSpPr>
            <p:cNvPr id="34834" name="Text Box 39"/>
            <p:cNvSpPr txBox="1">
              <a:spLocks noChangeArrowheads="1"/>
            </p:cNvSpPr>
            <p:nvPr/>
          </p:nvSpPr>
          <p:spPr bwMode="auto">
            <a:xfrm>
              <a:off x="2953" y="2494"/>
              <a:ext cx="355" cy="327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r>
                <a:rPr lang="en-GB" sz="2800">
                  <a:solidFill>
                    <a:srgbClr val="000066"/>
                  </a:solidFill>
                  <a:sym typeface="Monotype Sorts" pitchFamily="2" charset="2"/>
                </a:rPr>
                <a:t></a:t>
              </a:r>
            </a:p>
          </p:txBody>
        </p:sp>
      </p:grpSp>
      <p:grpSp>
        <p:nvGrpSpPr>
          <p:cNvPr id="4" name="Group 46"/>
          <p:cNvGrpSpPr>
            <a:grpSpLocks/>
          </p:cNvGrpSpPr>
          <p:nvPr/>
        </p:nvGrpSpPr>
        <p:grpSpPr bwMode="auto">
          <a:xfrm>
            <a:off x="1839913" y="5686425"/>
            <a:ext cx="5438775" cy="614363"/>
            <a:chOff x="1159" y="3582"/>
            <a:chExt cx="3426" cy="387"/>
          </a:xfrm>
        </p:grpSpPr>
        <p:sp>
          <p:nvSpPr>
            <p:cNvPr id="34825" name="Text Box 30"/>
            <p:cNvSpPr txBox="1">
              <a:spLocks noChangeArrowheads="1"/>
            </p:cNvSpPr>
            <p:nvPr/>
          </p:nvSpPr>
          <p:spPr bwMode="auto">
            <a:xfrm>
              <a:off x="1333" y="3621"/>
              <a:ext cx="3056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2400" b="1">
                  <a:solidFill>
                    <a:srgbClr val="010066"/>
                  </a:solidFill>
                  <a:latin typeface="Arial" pitchFamily="34" charset="0"/>
                </a:defRPr>
              </a:lvl9pPr>
            </a:lstStyle>
            <a:p>
              <a:pPr algn="l"/>
              <a:r>
                <a:rPr lang="en-GB" sz="2600">
                  <a:solidFill>
                    <a:srgbClr val="5F5F5F"/>
                  </a:solidFill>
                </a:rPr>
                <a:t>reduction:  </a:t>
              </a:r>
              <a:r>
                <a:rPr lang="en-GB" sz="2600">
                  <a:solidFill>
                    <a:srgbClr val="5F5F5F"/>
                  </a:solidFill>
                  <a:sym typeface="Symbol" pitchFamily="18" charset="2"/>
                </a:rPr>
                <a:t>O</a:t>
              </a:r>
              <a:r>
                <a:rPr lang="en-GB" sz="2600" baseline="-25000">
                  <a:solidFill>
                    <a:srgbClr val="5F5F5F"/>
                  </a:solidFill>
                  <a:sym typeface="Symbol" pitchFamily="18" charset="2"/>
                </a:rPr>
                <a:t>2</a:t>
              </a:r>
              <a:r>
                <a:rPr lang="en-GB" sz="2600">
                  <a:solidFill>
                    <a:srgbClr val="5F5F5F"/>
                  </a:solidFill>
                  <a:sym typeface="Symbol" pitchFamily="18" charset="2"/>
                </a:rPr>
                <a:t> +  4e</a:t>
              </a:r>
              <a:r>
                <a:rPr lang="en-GB" sz="2600" baseline="30000">
                  <a:solidFill>
                    <a:srgbClr val="5F5F5F"/>
                  </a:solidFill>
                  <a:sym typeface="Symbol" pitchFamily="18" charset="2"/>
                </a:rPr>
                <a:t>-</a:t>
              </a:r>
              <a:r>
                <a:rPr lang="en-GB" sz="2600">
                  <a:solidFill>
                    <a:srgbClr val="5F5F5F"/>
                  </a:solidFill>
                  <a:sym typeface="Symbol" pitchFamily="18" charset="2"/>
                </a:rPr>
                <a:t>    </a:t>
              </a:r>
              <a:r>
                <a:rPr lang="en-GB" sz="2600">
                  <a:solidFill>
                    <a:srgbClr val="5F5F5F"/>
                  </a:solidFill>
                </a:rPr>
                <a:t>2O</a:t>
              </a:r>
              <a:r>
                <a:rPr lang="en-GB" sz="2600" baseline="30000">
                  <a:solidFill>
                    <a:srgbClr val="5F5F5F"/>
                  </a:solidFill>
                </a:rPr>
                <a:t>2-</a:t>
              </a:r>
            </a:p>
          </p:txBody>
        </p:sp>
        <p:sp>
          <p:nvSpPr>
            <p:cNvPr id="34826" name="AutoShape 40"/>
            <p:cNvSpPr>
              <a:spLocks noChangeArrowheads="1"/>
            </p:cNvSpPr>
            <p:nvPr/>
          </p:nvSpPr>
          <p:spPr bwMode="auto">
            <a:xfrm>
              <a:off x="1159" y="3582"/>
              <a:ext cx="3426" cy="387"/>
            </a:xfrm>
            <a:prstGeom prst="roundRect">
              <a:avLst>
                <a:gd name="adj" fmla="val 9292"/>
              </a:avLst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76266" name="Text Box 42"/>
          <p:cNvSpPr txBox="1">
            <a:spLocks noChangeArrowheads="1"/>
          </p:cNvSpPr>
          <p:nvPr/>
        </p:nvSpPr>
        <p:spPr bwMode="auto">
          <a:xfrm>
            <a:off x="563563" y="1431925"/>
            <a:ext cx="807561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b="0">
                <a:solidFill>
                  <a:srgbClr val="000066"/>
                </a:solidFill>
              </a:rPr>
              <a:t>Equations written to show what happens to the electrons during oxidation and reduction are called </a:t>
            </a:r>
            <a:r>
              <a:rPr lang="en-GB">
                <a:solidFill>
                  <a:srgbClr val="000066"/>
                </a:solidFill>
              </a:rPr>
              <a:t>half-equations</a:t>
            </a:r>
            <a:r>
              <a:rPr lang="en-GB" b="0">
                <a:solidFill>
                  <a:srgbClr val="000066"/>
                </a:solidFill>
              </a:rPr>
              <a:t>.</a:t>
            </a:r>
          </a:p>
        </p:txBody>
      </p:sp>
      <p:sp>
        <p:nvSpPr>
          <p:cNvPr id="1076267" name="Text Box 43"/>
          <p:cNvSpPr txBox="1">
            <a:spLocks noChangeArrowheads="1"/>
          </p:cNvSpPr>
          <p:nvPr/>
        </p:nvSpPr>
        <p:spPr bwMode="auto">
          <a:xfrm>
            <a:off x="571500" y="2435225"/>
            <a:ext cx="81391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en-GB" b="0">
                <a:solidFill>
                  <a:srgbClr val="000066"/>
                </a:solidFill>
              </a:rPr>
              <a:t>What are the half-equations for the oxidation and reduction processes in this reaction?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76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76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6266" grpId="0"/>
      <p:bldP spid="107626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1608" name="Picture 72" descr="36592588_credi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9"/>
          <a:stretch>
            <a:fillRect/>
          </a:stretch>
        </p:blipFill>
        <p:spPr bwMode="auto">
          <a:xfrm>
            <a:off x="703263" y="1690688"/>
            <a:ext cx="2982912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are ionic compounds?</a:t>
            </a:r>
          </a:p>
        </p:txBody>
      </p:sp>
      <p:sp>
        <p:nvSpPr>
          <p:cNvPr id="35844" name="Text Box 5"/>
          <p:cNvSpPr txBox="1">
            <a:spLocks noChangeArrowheads="1"/>
          </p:cNvSpPr>
          <p:nvPr/>
        </p:nvSpPr>
        <p:spPr bwMode="auto">
          <a:xfrm>
            <a:off x="563563" y="784225"/>
            <a:ext cx="858361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algn="l">
              <a:spcBef>
                <a:spcPct val="0"/>
              </a:spcBef>
            </a:pPr>
            <a:r>
              <a:rPr lang="en-GB" b="0">
                <a:solidFill>
                  <a:srgbClr val="000066"/>
                </a:solidFill>
              </a:rPr>
              <a:t>Ionic compounds are made up of </a:t>
            </a:r>
            <a:r>
              <a:rPr lang="en-GB">
                <a:solidFill>
                  <a:srgbClr val="FF6600"/>
                </a:solidFill>
              </a:rPr>
              <a:t>positive metal ions</a:t>
            </a:r>
            <a:r>
              <a:rPr lang="en-GB" b="0">
                <a:solidFill>
                  <a:srgbClr val="000066"/>
                </a:solidFill>
              </a:rPr>
              <a:t> and </a:t>
            </a:r>
            <a:r>
              <a:rPr lang="en-GB">
                <a:solidFill>
                  <a:srgbClr val="FF6600"/>
                </a:solidFill>
              </a:rPr>
              <a:t>negative non-metal ions</a:t>
            </a:r>
            <a:r>
              <a:rPr lang="en-GB" b="0">
                <a:solidFill>
                  <a:srgbClr val="000066"/>
                </a:solidFill>
              </a:rPr>
              <a:t>. What ions are in sodium chloride? </a:t>
            </a:r>
          </a:p>
        </p:txBody>
      </p:sp>
      <p:sp>
        <p:nvSpPr>
          <p:cNvPr id="961596" name="Rectangle 60"/>
          <p:cNvSpPr>
            <a:spLocks noChangeArrowheads="1"/>
          </p:cNvSpPr>
          <p:nvPr/>
        </p:nvSpPr>
        <p:spPr bwMode="auto">
          <a:xfrm>
            <a:off x="563563" y="4911725"/>
            <a:ext cx="85804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40000"/>
              </a:spcBef>
            </a:pPr>
            <a:r>
              <a:rPr lang="en-GB" b="0">
                <a:solidFill>
                  <a:srgbClr val="000066"/>
                </a:solidFill>
                <a:cs typeface="Arial" pitchFamily="34" charset="0"/>
              </a:rPr>
              <a:t>The positive and negative ions in an ionic compound </a:t>
            </a:r>
            <a:r>
              <a:rPr lang="en-GB" b="0">
                <a:cs typeface="Arial" pitchFamily="34" charset="0"/>
              </a:rPr>
              <a:t>attract</a:t>
            </a:r>
            <a:r>
              <a:rPr lang="en-GB" b="0">
                <a:solidFill>
                  <a:srgbClr val="000066"/>
                </a:solidFill>
                <a:cs typeface="Arial" pitchFamily="34" charset="0"/>
              </a:rPr>
              <a:t> each other strongly. It takes a lot of energy to separate them.</a:t>
            </a:r>
          </a:p>
        </p:txBody>
      </p:sp>
      <p:sp>
        <p:nvSpPr>
          <p:cNvPr id="961604" name="Text Box 68"/>
          <p:cNvSpPr txBox="1">
            <a:spLocks noChangeArrowheads="1"/>
          </p:cNvSpPr>
          <p:nvPr/>
        </p:nvSpPr>
        <p:spPr bwMode="auto">
          <a:xfrm>
            <a:off x="6765925" y="1970088"/>
            <a:ext cx="21621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chemeClr val="bg2"/>
                </a:solidFill>
              </a:rPr>
              <a:t>positive sodium ions</a:t>
            </a:r>
          </a:p>
        </p:txBody>
      </p:sp>
      <p:sp>
        <p:nvSpPr>
          <p:cNvPr id="961612" name="Text Box 76"/>
          <p:cNvSpPr txBox="1">
            <a:spLocks noChangeArrowheads="1"/>
          </p:cNvSpPr>
          <p:nvPr/>
        </p:nvSpPr>
        <p:spPr bwMode="auto">
          <a:xfrm>
            <a:off x="6664325" y="3608388"/>
            <a:ext cx="21621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1pPr>
            <a:lvl2pPr marL="742950" indent="-28575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2pPr>
            <a:lvl3pPr marL="11430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3pPr>
            <a:lvl4pPr marL="16002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4pPr>
            <a:lvl5pPr marL="2057400" indent="-228600" eaLnBrk="0" hangingPunct="0">
              <a:defRPr sz="2400" b="1">
                <a:solidFill>
                  <a:srgbClr val="010066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010066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>
                <a:solidFill>
                  <a:schemeClr val="folHlink"/>
                </a:solidFill>
              </a:rPr>
              <a:t>negative chloride ions</a:t>
            </a:r>
          </a:p>
        </p:txBody>
      </p:sp>
      <p:grpSp>
        <p:nvGrpSpPr>
          <p:cNvPr id="2" name="Group 80"/>
          <p:cNvGrpSpPr>
            <a:grpSpLocks/>
          </p:cNvGrpSpPr>
          <p:nvPr/>
        </p:nvGrpSpPr>
        <p:grpSpPr bwMode="auto">
          <a:xfrm>
            <a:off x="2654300" y="1733550"/>
            <a:ext cx="4352925" cy="3076575"/>
            <a:chOff x="1672" y="1092"/>
            <a:chExt cx="2742" cy="1938"/>
          </a:xfrm>
        </p:grpSpPr>
        <p:pic>
          <p:nvPicPr>
            <p:cNvPr id="35850" name="Picture 75" descr="animation2_RC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6" y="1092"/>
              <a:ext cx="1938" cy="1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851" name="Line 77"/>
            <p:cNvSpPr>
              <a:spLocks noChangeShapeType="1"/>
            </p:cNvSpPr>
            <p:nvPr/>
          </p:nvSpPr>
          <p:spPr bwMode="auto">
            <a:xfrm flipV="1">
              <a:off x="1672" y="1168"/>
              <a:ext cx="1546" cy="35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35852" name="Line 78"/>
            <p:cNvSpPr>
              <a:spLocks noChangeShapeType="1"/>
            </p:cNvSpPr>
            <p:nvPr/>
          </p:nvSpPr>
          <p:spPr bwMode="auto">
            <a:xfrm>
              <a:off x="1676" y="1516"/>
              <a:ext cx="1128" cy="12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961615" name="Rectangle 79"/>
          <p:cNvSpPr>
            <a:spLocks noChangeArrowheads="1"/>
          </p:cNvSpPr>
          <p:nvPr/>
        </p:nvSpPr>
        <p:spPr bwMode="auto">
          <a:xfrm>
            <a:off x="563563" y="5791200"/>
            <a:ext cx="85804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40000"/>
              </a:spcBef>
            </a:pPr>
            <a:r>
              <a:rPr lang="en-GB" b="0">
                <a:solidFill>
                  <a:srgbClr val="000066"/>
                </a:solidFill>
                <a:cs typeface="Arial" pitchFamily="34" charset="0"/>
              </a:rPr>
              <a:t>How does structure affect the properties of ionic compounds?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61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61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961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961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961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1596" grpId="0"/>
      <p:bldP spid="961604" grpId="0"/>
      <p:bldP spid="961612" grpId="0"/>
      <p:bldP spid="961615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Custom Design">
  <a:themeElements>
    <a:clrScheme name="2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Custom Design">
  <a:themeElements>
    <a:clrScheme name="3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Custom Design">
  <a:themeElements>
    <a:clrScheme name="4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01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4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31494</TotalTime>
  <Words>2504</Words>
  <Application>Microsoft Office PowerPoint</Application>
  <PresentationFormat>On-screen Show (4:3)</PresentationFormat>
  <Paragraphs>379</Paragraphs>
  <Slides>33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Arial</vt:lpstr>
      <vt:lpstr>Monotype Sorts</vt:lpstr>
      <vt:lpstr>Wingdings</vt:lpstr>
      <vt:lpstr>Symbol</vt:lpstr>
      <vt:lpstr>Default Design</vt:lpstr>
      <vt:lpstr>Custom Design</vt:lpstr>
      <vt:lpstr>1_Custom Design</vt:lpstr>
      <vt:lpstr>2_Custom Design</vt:lpstr>
      <vt:lpstr>3_Custom Design</vt:lpstr>
      <vt:lpstr>4_Custom Design</vt:lpstr>
      <vt:lpstr> ELECTROLYSIS</vt:lpstr>
      <vt:lpstr>What is a redox reaction?</vt:lpstr>
      <vt:lpstr>Redox and electrons</vt:lpstr>
      <vt:lpstr>Oxidation and electron loss</vt:lpstr>
      <vt:lpstr>Oxidation and electron gain</vt:lpstr>
      <vt:lpstr>Redox and OILRIG</vt:lpstr>
      <vt:lpstr>Using OILRIG</vt:lpstr>
      <vt:lpstr>What is a half-equation?</vt:lpstr>
      <vt:lpstr>What are ionic compounds?</vt:lpstr>
      <vt:lpstr>Do molten ionic compounds conduct?</vt:lpstr>
      <vt:lpstr>What is electrolysis?</vt:lpstr>
      <vt:lpstr>What happens during electrolysis?</vt:lpstr>
      <vt:lpstr>Electrolysis of molten lead bromide</vt:lpstr>
      <vt:lpstr>Electrolysis of molten PbBr2 – redox equations</vt:lpstr>
      <vt:lpstr>Why and how is aluminium extracted?</vt:lpstr>
      <vt:lpstr>Extracting aluminium </vt:lpstr>
      <vt:lpstr>Extracting aluminium – redox equations</vt:lpstr>
      <vt:lpstr>What are the products of electrolysis?</vt:lpstr>
      <vt:lpstr>Purifying copper using electrolysis</vt:lpstr>
      <vt:lpstr>Purifying copper – redox equations</vt:lpstr>
      <vt:lpstr>Purifying copper – true or false?</vt:lpstr>
      <vt:lpstr>Electrolysis of NaCl solution</vt:lpstr>
      <vt:lpstr>Products of electrolysis of NaCl solution</vt:lpstr>
      <vt:lpstr>How does the chlorine form?</vt:lpstr>
      <vt:lpstr>Why is sodium not formed? </vt:lpstr>
      <vt:lpstr>How does the hydrogen form? </vt:lpstr>
      <vt:lpstr>How does the sodium hydroxide form?</vt:lpstr>
      <vt:lpstr>Hydrogen or metal? </vt:lpstr>
      <vt:lpstr>Electrolysis of dilute sulfuric acid</vt:lpstr>
      <vt:lpstr>Electrolysis of dilute sulfuric acid</vt:lpstr>
      <vt:lpstr>Electrolysis of dilute H2SO4 – redox equations</vt:lpstr>
      <vt:lpstr>Glossary</vt:lpstr>
      <vt:lpstr>What is involved in electrolysis?</vt:lpstr>
    </vt:vector>
  </TitlesOfParts>
  <Company>Boardworks Ltd.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6. Electrochemistry</dc:title>
  <dc:subject>GCSE Additional Science - Chemistry (Spring 2007)</dc:subject>
  <dc:creator>Boardworks Ltd.</dc:creator>
  <cp:lastModifiedBy>Teacher E-Solutions</cp:lastModifiedBy>
  <cp:revision>845</cp:revision>
  <dcterms:created xsi:type="dcterms:W3CDTF">2003-09-13T07:39:42Z</dcterms:created>
  <dcterms:modified xsi:type="dcterms:W3CDTF">2019-01-18T16:38:15Z</dcterms:modified>
</cp:coreProperties>
</file>