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3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4.xml" ContentType="application/vnd.ms-office.activeX+xml"/>
  <Override PartName="/ppt/notesSlides/notesSlide17.xml" ContentType="application/vnd.openxmlformats-officedocument.presentationml.notesSlide+xml"/>
  <Override PartName="/ppt/activeX/activeX5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6.xml" ContentType="application/vnd.ms-office.activeX+xml"/>
  <Override PartName="/ppt/notesSlides/notesSlide20.xml" ContentType="application/vnd.openxmlformats-officedocument.presentationml.notesSlide+xml"/>
  <Override PartName="/ppt/activeX/activeX7.xml" ContentType="application/vnd.ms-office.activeX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8.xml" ContentType="application/vnd.ms-office.activeX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ctiveX/activeX9.xml" ContentType="application/vnd.ms-office.activeX+xml"/>
  <Override PartName="/ppt/activeX/activeX10.xml" ContentType="application/vnd.ms-office.activeX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40"/>
  </p:notesMasterIdLst>
  <p:handoutMasterIdLst>
    <p:handoutMasterId r:id="rId41"/>
  </p:handoutMasterIdLst>
  <p:sldIdLst>
    <p:sldId id="695" r:id="rId7"/>
    <p:sldId id="637" r:id="rId8"/>
    <p:sldId id="639" r:id="rId9"/>
    <p:sldId id="642" r:id="rId10"/>
    <p:sldId id="644" r:id="rId11"/>
    <p:sldId id="582" r:id="rId12"/>
    <p:sldId id="652" r:id="rId13"/>
    <p:sldId id="643" r:id="rId14"/>
    <p:sldId id="589" r:id="rId15"/>
    <p:sldId id="693" r:id="rId16"/>
    <p:sldId id="684" r:id="rId17"/>
    <p:sldId id="683" r:id="rId18"/>
    <p:sldId id="687" r:id="rId19"/>
    <p:sldId id="647" r:id="rId20"/>
    <p:sldId id="602" r:id="rId21"/>
    <p:sldId id="690" r:id="rId22"/>
    <p:sldId id="662" r:id="rId23"/>
    <p:sldId id="671" r:id="rId24"/>
    <p:sldId id="688" r:id="rId25"/>
    <p:sldId id="650" r:id="rId26"/>
    <p:sldId id="672" r:id="rId27"/>
    <p:sldId id="682" r:id="rId28"/>
    <p:sldId id="651" r:id="rId29"/>
    <p:sldId id="607" r:id="rId30"/>
    <p:sldId id="608" r:id="rId31"/>
    <p:sldId id="609" r:id="rId32"/>
    <p:sldId id="611" r:id="rId33"/>
    <p:sldId id="666" r:id="rId34"/>
    <p:sldId id="668" r:id="rId35"/>
    <p:sldId id="681" r:id="rId36"/>
    <p:sldId id="667" r:id="rId37"/>
    <p:sldId id="635" r:id="rId38"/>
    <p:sldId id="673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1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99"/>
    <a:srgbClr val="FFCC00"/>
    <a:srgbClr val="010066"/>
    <a:srgbClr val="000066"/>
    <a:srgbClr val="FF0000"/>
    <a:srgbClr val="FF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6752" autoAdjust="0"/>
  </p:normalViewPr>
  <p:slideViewPr>
    <p:cSldViewPr snapToGrid="0">
      <p:cViewPr>
        <p:scale>
          <a:sx n="59" d="100"/>
          <a:sy n="59" d="100"/>
        </p:scale>
        <p:origin x="-125" y="-58"/>
      </p:cViewPr>
      <p:guideLst>
        <p:guide orient="horz" pos="560"/>
        <p:guide orient="horz" pos="3904"/>
        <p:guide pos="440"/>
        <p:guide pos="5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88" y="-156"/>
      </p:cViewPr>
      <p:guideLst>
        <p:guide orient="horz" pos="27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3FF57F-6782-404D-AEA1-454DBD83F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Electrochemistry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245334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D7385A-71D7-4BB9-8064-5D9D8A0C2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Electrochemistry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1200">
                <a:solidFill>
                  <a:schemeClr val="tx1"/>
                </a:solidFill>
                <a:latin typeface="Arial" charset="0"/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913141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98B227B-BD78-4878-B426-5B591BF30D3C}" type="slidenum">
              <a:rPr lang="en-GB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CE0B8DEB-36B4-4E85-968D-E6AAD3136108}" type="slidenum">
              <a:rPr lang="en-GB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24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9DC737B-F7FA-469F-8EA4-D27DBE602139}" type="slidenum">
              <a:rPr lang="en-GB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3FE467A-FAD8-4E01-B383-F56FAB41177E}" type="slidenum">
              <a:rPr lang="en-GB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45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9485AEE6-05C0-4423-8EF5-262A88158698}" type="slidenum">
              <a:rPr lang="en-GB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55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EDE9A91-8413-42CE-9334-1EDB712969F9}" type="slidenum">
              <a:rPr lang="en-GB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 (top right):</a:t>
            </a:r>
            <a:r>
              <a:rPr lang="en-GB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</a:rPr>
              <a:t>© 2007 Jupiterimages Corporation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Aluminum drinks cans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b="1" smtClean="0">
                <a:latin typeface="Arial" pitchFamily="34" charset="0"/>
              </a:rPr>
              <a:t>Photo credit (bottom left): </a:t>
            </a:r>
            <a:r>
              <a:rPr lang="en-GB" smtClean="0">
                <a:latin typeface="Arial" pitchFamily="34" charset="0"/>
              </a:rPr>
              <a:t>Dr John Mileham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Aluminium ore (bauxite)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97558EB-952A-4D18-9046-E57A33637D8F}" type="slidenum">
              <a:rPr lang="en-GB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75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2A99AA0E-C627-4020-8B8C-0302BD5C1F9C}" type="slidenum">
              <a:rPr lang="en-GB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86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C7FE68A0-9797-4FA2-8079-ED23D3A38AE6}" type="slidenum">
              <a:rPr lang="en-GB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963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96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drag and drop activity provides the opportunity for informal assessment of students’ understanding of the products of electrolysis.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272ECB4-2DC2-4E8C-9A9E-C3FF7266A2FD}" type="slidenum">
              <a:rPr lang="en-GB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06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8B48959-C9B0-4681-AC5A-41ACE4923D59}" type="slidenum">
              <a:rPr lang="en-GB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168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16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</a:t>
            </a:r>
            <a:r>
              <a:rPr lang="en-GB" smtClean="0">
                <a:latin typeface="Arial" pitchFamily="34" charset="0"/>
              </a:rPr>
              <a:t> Chris R Sharp / Science Photo Library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Copper refinery worker removes copper-coated electrodes from an electrolytic bath.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E7580E64-4150-4B19-90C2-F71DA90DFA89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</a:t>
            </a:r>
            <a:r>
              <a:rPr lang="en-GB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</a:rPr>
              <a:t>Jeronen Ven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Sparks produced by the combustion of magnesium.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3E55DF88-284F-4931-AC24-F0348CDFFC30}" type="slidenum">
              <a:rPr lang="en-GB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27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true-or-false quiz could be used as a summary exercise to work on purifying metals. Students could be given coloured traffic light cards (red = false, green = true) to vote on the statements shown. To stretch students, they could be asked to explain their voting.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29B7F75F-B814-4C27-85D8-01AE0E96BCE7}" type="slidenum">
              <a:rPr lang="en-GB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9AF0DF71-3D30-46FF-A0A3-3A047099F307}" type="slidenum">
              <a:rPr lang="en-GB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49BDB91B-478B-406D-A8B5-19E0AF063B30}" type="slidenum">
              <a:rPr lang="en-GB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4727C03-E58D-45AB-8C95-895C771A137B}" type="slidenum">
              <a:rPr lang="en-GB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DD25A6E-5DE8-491F-89B2-E9306D2AB12D}" type="slidenum">
              <a:rPr lang="en-GB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34BE03C-EE26-4B07-BAE2-F009C6A810EA}" type="slidenum">
              <a:rPr lang="en-GB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1DFA6C66-C71F-4E08-8D4E-6BB6615C3BC8}" type="slidenum">
              <a:rPr lang="en-GB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798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3AFD47AD-6455-4975-BE70-892FD2FA47B3}" type="slidenum">
              <a:rPr lang="en-GB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D2F4AD16-1CCB-4ACB-A23D-74754EE2121C}" type="slidenum">
              <a:rPr lang="en-GB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C4730268-6330-45B6-99C5-21DF6C63EFB3}" type="slidenum">
              <a:rPr lang="en-GB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529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65AFD6A5-0909-41AB-A2ED-0FE19FB1BC95}" type="slidenum">
              <a:rPr lang="en-GB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2DE816B6-34AA-4956-AB56-555EEF296E02}" type="slidenum">
              <a:rPr lang="en-GB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96ADF32-2E20-4ABE-A73C-D5AF9FD9BFB9}" type="slidenum">
              <a:rPr lang="en-GB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This drag and drop activity could be used to check students’ understanding of the products of electrolysis.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1B61150F-BD74-425B-A845-366FF740FE1C}" type="slidenum">
              <a:rPr lang="en-GB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063429C3-A3FA-45D0-957B-5641165A27C8}" type="slidenum">
              <a:rPr lang="en-GB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Teacher notes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This illustration can be used to introduce ‘OILRIG’, which is the well-known mnemonic for remembering the difference between oxidation and reduction, i.e. “Oxidation is Loss, Reduction is Gain”. The scene shows the “REDOX” oil rig, where a helicopter is transferring workers (electrons) to and from the rig and so it can also be used to show that redox reactions involve the transfer of electrons.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A7FA6AB-A4EB-4154-A2BA-718A82CCB789}" type="slidenum">
              <a:rPr lang="en-GB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6DEBAD68-2C85-4E96-BEE5-3864D6A2BF20}" type="slidenum">
              <a:rPr lang="en-GB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E3AA6FBE-E610-4AD9-A75F-FC9965FB65B4}" type="slidenum">
              <a:rPr lang="en-GB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GB" b="1" smtClean="0">
                <a:latin typeface="Arial" pitchFamily="34" charset="0"/>
              </a:rPr>
              <a:t>Photo credit:</a:t>
            </a:r>
            <a:r>
              <a:rPr lang="en-GB" smtClean="0">
                <a:latin typeface="Arial" pitchFamily="34" charset="0"/>
              </a:rPr>
              <a:t> </a:t>
            </a:r>
            <a:r>
              <a:rPr lang="en-US" smtClean="0">
                <a:latin typeface="Arial" pitchFamily="34" charset="0"/>
              </a:rPr>
              <a:t>© 2007 Jupiterimages Corporation</a:t>
            </a: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The image show salted pretzels.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457B917F-7983-46BB-AB7E-CC1FEC8224D3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Electrochemistry</a:t>
            </a:r>
          </a:p>
        </p:txBody>
      </p:sp>
      <p:sp>
        <p:nvSpPr>
          <p:cNvPr id="614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CA7_title_slide_chem_add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C5A34DD9-7778-4C65-84B1-EAC593D2A6D2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5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9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0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49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5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1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49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30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5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14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178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4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76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193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4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9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911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9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4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402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56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195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6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4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5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7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370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9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1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9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993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374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895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49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3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34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250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7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2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02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17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525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03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5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4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7" descr="slide_backgrou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9B17C643-2CB3-4925-B5E9-CA4F72FEB3F4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0245" name="Picture 5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240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78" name="Oval 54"/>
          <p:cNvSpPr>
            <a:spLocks noChangeArrowheads="1"/>
          </p:cNvSpPr>
          <p:nvPr userDrawn="1"/>
        </p:nvSpPr>
        <p:spPr bwMode="auto">
          <a:xfrm>
            <a:off x="222250" y="14605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48" name="Picture 60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1" descr="CA 7_oilrig_SMA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51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CA7_CC_contents_5_part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07" name="Text Box 7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AF3A9CD5-1815-483F-9C80-B0FBC6A22A5B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921608" name="Text Box 8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1269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A7_CC_contents_5_par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26" name="Text Box 2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96CCA0FD-C772-4A50-8F04-A3102FF9D658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922627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2293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A7_CC_contents_5_part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0" name="Text Box 2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677F3BD-DC85-486C-BEE6-998884765426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923651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3317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A7_CC_contents_5_part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74" name="Text Box 2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9CACB5CE-B134-4AD0-857E-5A327CAC1642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92467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4341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A7_CC_contents_5_part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98" name="Text Box 2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B7B024EF-450D-418C-A374-60B1375A930C}" type="slidenum"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 of 50</a:t>
            </a:r>
          </a:p>
        </p:txBody>
      </p:sp>
      <p:sp>
        <p:nvSpPr>
          <p:cNvPr id="925699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 b="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2007</a:t>
            </a:r>
          </a:p>
        </p:txBody>
      </p:sp>
      <p:pic>
        <p:nvPicPr>
          <p:cNvPr id="15365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0.xml"/><Relationship Id="rId7" Type="http://schemas.openxmlformats.org/officeDocument/2006/relationships/image" Target="../media/image56.pn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ELECTROLYSIS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Do molten ionic compounds conduct?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electrolysis?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55800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An ionic compound conducts electricity when it is molten or in solution. The current causes the ionic compound </a:t>
            </a:r>
          </a:p>
          <a:p>
            <a:pPr algn="l">
              <a:spcBef>
                <a:spcPct val="0"/>
              </a:spcBef>
            </a:pPr>
            <a:r>
              <a:rPr lang="en-GB" b="0"/>
              <a:t>to </a:t>
            </a:r>
            <a:r>
              <a:rPr lang="en-GB"/>
              <a:t>split up</a:t>
            </a:r>
            <a:r>
              <a:rPr lang="en-GB" b="0"/>
              <a:t> and form new substances. </a:t>
            </a:r>
          </a:p>
        </p:txBody>
      </p:sp>
      <p:sp>
        <p:nvSpPr>
          <p:cNvPr id="1179654" name="Text Box 6"/>
          <p:cNvSpPr txBox="1">
            <a:spLocks noChangeArrowheads="1"/>
          </p:cNvSpPr>
          <p:nvPr/>
        </p:nvSpPr>
        <p:spPr bwMode="auto">
          <a:xfrm>
            <a:off x="563563" y="3698875"/>
            <a:ext cx="534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Electrolysis has many uses, including:</a:t>
            </a:r>
          </a:p>
        </p:txBody>
      </p:sp>
      <p:sp>
        <p:nvSpPr>
          <p:cNvPr id="1179655" name="Text Box 7"/>
          <p:cNvSpPr txBox="1">
            <a:spLocks noChangeArrowheads="1"/>
          </p:cNvSpPr>
          <p:nvPr/>
        </p:nvSpPr>
        <p:spPr bwMode="auto">
          <a:xfrm>
            <a:off x="569913" y="4241800"/>
            <a:ext cx="72405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35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 purifying copper</a:t>
            </a:r>
          </a:p>
          <a:p>
            <a:pPr algn="l">
              <a:spcBef>
                <a:spcPct val="35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 plating metals with silver and gold</a:t>
            </a:r>
          </a:p>
          <a:p>
            <a:pPr algn="l">
              <a:spcBef>
                <a:spcPct val="35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 extracting reactive metals, such as aluminium</a:t>
            </a:r>
          </a:p>
          <a:p>
            <a:pPr algn="l">
              <a:spcBef>
                <a:spcPct val="35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 making chlorine, hydrogen and sodium hydroxide.</a:t>
            </a:r>
          </a:p>
        </p:txBody>
      </p:sp>
      <p:sp>
        <p:nvSpPr>
          <p:cNvPr id="1179656" name="Text Box 8"/>
          <p:cNvSpPr txBox="1">
            <a:spLocks noChangeArrowheads="1"/>
          </p:cNvSpPr>
          <p:nvPr/>
        </p:nvSpPr>
        <p:spPr bwMode="auto">
          <a:xfrm>
            <a:off x="563563" y="2428875"/>
            <a:ext cx="5595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This process is called </a:t>
            </a:r>
            <a:r>
              <a:rPr lang="en-GB">
                <a:solidFill>
                  <a:srgbClr val="FF6600"/>
                </a:solidFill>
              </a:rPr>
              <a:t>electrolysis</a:t>
            </a:r>
            <a:r>
              <a:rPr lang="en-GB" b="0"/>
              <a:t>, </a:t>
            </a:r>
          </a:p>
          <a:p>
            <a:pPr algn="l">
              <a:spcBef>
                <a:spcPct val="0"/>
              </a:spcBef>
            </a:pPr>
            <a:r>
              <a:rPr lang="en-GB" b="0"/>
              <a:t>a word which comes from Greek </a:t>
            </a:r>
          </a:p>
          <a:p>
            <a:pPr algn="l">
              <a:spcBef>
                <a:spcPct val="0"/>
              </a:spcBef>
            </a:pPr>
            <a:r>
              <a:rPr lang="en-GB" b="0"/>
              <a:t>and means “</a:t>
            </a:r>
            <a:r>
              <a:rPr lang="en-GB"/>
              <a:t>splitting by electricity</a:t>
            </a:r>
            <a:r>
              <a:rPr lang="en-GB" b="0"/>
              <a:t>”.</a:t>
            </a:r>
          </a:p>
        </p:txBody>
      </p:sp>
      <p:pic>
        <p:nvPicPr>
          <p:cNvPr id="36871" name="Picture 12" descr="animation1_RC0001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711200"/>
            <a:ext cx="3217863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79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79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4" grpId="0"/>
      <p:bldP spid="11796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3879850" y="2698750"/>
            <a:ext cx="1714500" cy="3536950"/>
            <a:chOff x="2444" y="1700"/>
            <a:chExt cx="1080" cy="2228"/>
          </a:xfrm>
        </p:grpSpPr>
        <p:pic>
          <p:nvPicPr>
            <p:cNvPr id="37907" name="Picture 67" descr="electrolysis_RC0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" y="1700"/>
              <a:ext cx="10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 Box 78"/>
            <p:cNvSpPr txBox="1">
              <a:spLocks noChangeArrowheads="1"/>
            </p:cNvSpPr>
            <p:nvPr/>
          </p:nvSpPr>
          <p:spPr bwMode="auto">
            <a:xfrm>
              <a:off x="2738" y="3640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/>
                <a:t>heat</a:t>
              </a:r>
            </a:p>
          </p:txBody>
        </p:sp>
      </p:grp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happens during electrolysis?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en-GB" b="0"/>
              <a:t>In electrolysis, the substance that the current passes through and splits up is called the </a:t>
            </a:r>
            <a:r>
              <a:rPr lang="en-GB">
                <a:solidFill>
                  <a:srgbClr val="FF6600"/>
                </a:solidFill>
              </a:rPr>
              <a:t>electrolyte</a:t>
            </a:r>
            <a:r>
              <a:rPr lang="en-GB" b="0"/>
              <a:t>. </a:t>
            </a:r>
          </a:p>
        </p:txBody>
      </p:sp>
      <p:sp>
        <p:nvSpPr>
          <p:cNvPr id="1177636" name="Text Box 36"/>
          <p:cNvSpPr txBox="1">
            <a:spLocks noChangeArrowheads="1"/>
          </p:cNvSpPr>
          <p:nvPr/>
        </p:nvSpPr>
        <p:spPr bwMode="auto">
          <a:xfrm>
            <a:off x="5346700" y="4697413"/>
            <a:ext cx="36671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>
                <a:solidFill>
                  <a:schemeClr val="bg2"/>
                </a:solidFill>
              </a:rPr>
              <a:t>Positive ions</a:t>
            </a:r>
            <a:r>
              <a:rPr lang="en-GB" b="0"/>
              <a:t> move </a:t>
            </a:r>
          </a:p>
          <a:p>
            <a:pPr eaLnBrk="1" hangingPunct="1">
              <a:spcBef>
                <a:spcPct val="0"/>
              </a:spcBef>
            </a:pPr>
            <a:r>
              <a:rPr lang="en-GB" b="0"/>
              <a:t>to the negative electrode and </a:t>
            </a:r>
            <a:r>
              <a:rPr lang="en-GB">
                <a:solidFill>
                  <a:schemeClr val="bg2"/>
                </a:solidFill>
              </a:rPr>
              <a:t>gain electrons</a:t>
            </a:r>
            <a:r>
              <a:rPr lang="en-GB" b="0"/>
              <a:t>.  </a:t>
            </a:r>
          </a:p>
          <a:p>
            <a:pPr eaLnBrk="1" hangingPunct="1">
              <a:spcBef>
                <a:spcPct val="20000"/>
              </a:spcBef>
            </a:pPr>
            <a:r>
              <a:rPr lang="en-GB" b="0"/>
              <a:t>This is</a:t>
            </a:r>
            <a:r>
              <a:rPr lang="en-GB" b="0">
                <a:solidFill>
                  <a:srgbClr val="FF6600"/>
                </a:solidFill>
              </a:rPr>
              <a:t> </a:t>
            </a:r>
            <a:r>
              <a:rPr lang="en-GB">
                <a:solidFill>
                  <a:schemeClr val="bg2"/>
                </a:solidFill>
              </a:rPr>
              <a:t>reduction</a:t>
            </a:r>
            <a:r>
              <a:rPr lang="en-GB" b="0"/>
              <a:t>.</a:t>
            </a:r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247650" y="4684713"/>
            <a:ext cx="39052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>
                <a:solidFill>
                  <a:srgbClr val="FF0000"/>
                </a:solidFill>
              </a:rPr>
              <a:t>Negative ions</a:t>
            </a:r>
            <a:r>
              <a:rPr lang="en-GB" b="0"/>
              <a:t> move </a:t>
            </a:r>
          </a:p>
          <a:p>
            <a:pPr eaLnBrk="1" hangingPunct="1">
              <a:spcBef>
                <a:spcPct val="0"/>
              </a:spcBef>
            </a:pPr>
            <a:r>
              <a:rPr lang="en-GB" b="0"/>
              <a:t>to the positive electrode and </a:t>
            </a:r>
            <a:r>
              <a:rPr lang="en-GB">
                <a:solidFill>
                  <a:srgbClr val="FF0000"/>
                </a:solidFill>
              </a:rPr>
              <a:t>lose electrons</a:t>
            </a:r>
            <a:r>
              <a:rPr lang="en-GB" b="0"/>
              <a:t>.  </a:t>
            </a:r>
          </a:p>
          <a:p>
            <a:pPr eaLnBrk="1" hangingPunct="1">
              <a:spcBef>
                <a:spcPct val="20000"/>
              </a:spcBef>
            </a:pPr>
            <a:r>
              <a:rPr lang="en-GB" b="0"/>
              <a:t>This is </a:t>
            </a:r>
            <a:r>
              <a:rPr lang="en-GB">
                <a:solidFill>
                  <a:srgbClr val="FF0000"/>
                </a:solidFill>
              </a:rPr>
              <a:t>oxidation</a:t>
            </a:r>
            <a:r>
              <a:rPr lang="en-GB" b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1117600" y="2705100"/>
            <a:ext cx="3306763" cy="2068513"/>
            <a:chOff x="704" y="1704"/>
            <a:chExt cx="2083" cy="1303"/>
          </a:xfrm>
        </p:grpSpPr>
        <p:pic>
          <p:nvPicPr>
            <p:cNvPr id="37903" name="Picture 69" descr="electrolysis_R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" y="1704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4" name="Oval 71"/>
            <p:cNvSpPr>
              <a:spLocks noChangeArrowheads="1"/>
            </p:cNvSpPr>
            <p:nvPr/>
          </p:nvSpPr>
          <p:spPr bwMode="auto">
            <a:xfrm>
              <a:off x="2696" y="2916"/>
              <a:ext cx="91" cy="91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905" name="Line 73"/>
            <p:cNvSpPr>
              <a:spLocks noChangeShapeType="1"/>
            </p:cNvSpPr>
            <p:nvPr/>
          </p:nvSpPr>
          <p:spPr bwMode="auto">
            <a:xfrm>
              <a:off x="1312" y="2872"/>
              <a:ext cx="1400" cy="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6" name="Line 74"/>
            <p:cNvSpPr>
              <a:spLocks noChangeShapeType="1"/>
            </p:cNvSpPr>
            <p:nvPr/>
          </p:nvSpPr>
          <p:spPr bwMode="auto">
            <a:xfrm>
              <a:off x="1720" y="1912"/>
              <a:ext cx="1032" cy="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092700" y="2692400"/>
            <a:ext cx="3111500" cy="2081213"/>
            <a:chOff x="3208" y="1696"/>
            <a:chExt cx="1960" cy="1311"/>
          </a:xfrm>
        </p:grpSpPr>
        <p:pic>
          <p:nvPicPr>
            <p:cNvPr id="37899" name="Picture 70" descr="electrolysis_RC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1696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Oval 72"/>
            <p:cNvSpPr>
              <a:spLocks noChangeArrowheads="1"/>
            </p:cNvSpPr>
            <p:nvPr/>
          </p:nvSpPr>
          <p:spPr bwMode="auto">
            <a:xfrm>
              <a:off x="3208" y="2916"/>
              <a:ext cx="91" cy="91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901" name="Line 75"/>
            <p:cNvSpPr>
              <a:spLocks noChangeShapeType="1"/>
            </p:cNvSpPr>
            <p:nvPr/>
          </p:nvSpPr>
          <p:spPr bwMode="auto">
            <a:xfrm flipV="1">
              <a:off x="3248" y="2864"/>
              <a:ext cx="132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2" name="Line 77"/>
            <p:cNvSpPr>
              <a:spLocks noChangeShapeType="1"/>
            </p:cNvSpPr>
            <p:nvPr/>
          </p:nvSpPr>
          <p:spPr bwMode="auto">
            <a:xfrm flipV="1">
              <a:off x="3216" y="1968"/>
              <a:ext cx="896" cy="9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177679" name="Text Box 79"/>
          <p:cNvSpPr txBox="1">
            <a:spLocks noChangeArrowheads="1"/>
          </p:cNvSpPr>
          <p:nvPr/>
        </p:nvSpPr>
        <p:spPr bwMode="auto">
          <a:xfrm>
            <a:off x="563563" y="1660525"/>
            <a:ext cx="731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en-GB" b="0"/>
              <a:t>The electrolyte contains positive and negative </a:t>
            </a:r>
            <a:r>
              <a:rPr lang="en-GB">
                <a:solidFill>
                  <a:srgbClr val="FF6600"/>
                </a:solidFill>
              </a:rPr>
              <a:t>ions</a:t>
            </a:r>
            <a:r>
              <a:rPr lang="en-GB" b="0"/>
              <a:t>.</a:t>
            </a:r>
            <a:r>
              <a:rPr lang="en-GB"/>
              <a:t> </a:t>
            </a:r>
          </a:p>
        </p:txBody>
      </p:sp>
      <p:sp>
        <p:nvSpPr>
          <p:cNvPr id="1177680" name="Text Box 80"/>
          <p:cNvSpPr txBox="1">
            <a:spLocks noChangeArrowheads="1"/>
          </p:cNvSpPr>
          <p:nvPr/>
        </p:nvSpPr>
        <p:spPr bwMode="auto">
          <a:xfrm>
            <a:off x="563563" y="2168525"/>
            <a:ext cx="675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0" algn="l"/>
              </a:tabLs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en-GB" b="0"/>
              <a:t>What happens to these ions during electrolysis?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7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7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6" grpId="0"/>
      <p:bldP spid="1177637" grpId="0"/>
      <p:bldP spid="1177679" grpId="0"/>
      <p:bldP spid="11776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Electrolysis of molten lead bromide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563563" y="784225"/>
            <a:ext cx="4949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redox processes occur at the electrodes during the electrolysis of molten lead bromide (</a:t>
            </a:r>
            <a:r>
              <a:rPr lang="en-GB">
                <a:solidFill>
                  <a:schemeClr val="bg2"/>
                </a:solidFill>
              </a:rPr>
              <a:t>Pb</a:t>
            </a:r>
            <a:r>
              <a:rPr lang="en-GB">
                <a:solidFill>
                  <a:srgbClr val="FF0000"/>
                </a:solidFill>
              </a:rPr>
              <a:t>Br</a:t>
            </a:r>
            <a:r>
              <a:rPr lang="en-GB" baseline="-25000"/>
              <a:t>2</a:t>
            </a:r>
            <a:r>
              <a:rPr lang="en-GB" b="0"/>
              <a:t>)?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53975"/>
            <a:ext cx="7659687" cy="549275"/>
          </a:xfrm>
        </p:spPr>
        <p:txBody>
          <a:bodyPr/>
          <a:lstStyle/>
          <a:p>
            <a:pPr eaLnBrk="1" hangingPunct="1"/>
            <a:r>
              <a:rPr lang="en-GB" sz="2600" smtClean="0"/>
              <a:t>Electrolysis</a:t>
            </a:r>
            <a:r>
              <a:rPr lang="en-GB" sz="2000" smtClean="0"/>
              <a:t> </a:t>
            </a:r>
            <a:r>
              <a:rPr lang="en-GB" sz="2600" smtClean="0"/>
              <a:t>of molten</a:t>
            </a:r>
            <a:r>
              <a:rPr lang="en-GB" sz="2000" smtClean="0"/>
              <a:t> </a:t>
            </a:r>
            <a:r>
              <a:rPr lang="en-GB" sz="2600" smtClean="0"/>
              <a:t>PbBr</a:t>
            </a:r>
            <a:r>
              <a:rPr lang="en-GB" sz="2600" baseline="-25000" smtClean="0"/>
              <a:t>2</a:t>
            </a:r>
            <a:r>
              <a:rPr lang="en-GB" sz="2000" smtClean="0"/>
              <a:t> </a:t>
            </a:r>
            <a:r>
              <a:rPr lang="en-GB" sz="2600" smtClean="0"/>
              <a:t>–</a:t>
            </a:r>
            <a:r>
              <a:rPr lang="en-GB" sz="2000" smtClean="0"/>
              <a:t> </a:t>
            </a:r>
            <a:r>
              <a:rPr lang="en-GB" sz="2600" smtClean="0"/>
              <a:t>redox</a:t>
            </a:r>
            <a:r>
              <a:rPr lang="en-GB" sz="2000" smtClean="0"/>
              <a:t> </a:t>
            </a:r>
            <a:r>
              <a:rPr lang="en-GB" sz="2600" smtClean="0"/>
              <a:t>equations</a:t>
            </a:r>
          </a:p>
        </p:txBody>
      </p:sp>
      <p:sp>
        <p:nvSpPr>
          <p:cNvPr id="1087498" name="Text Box 10"/>
          <p:cNvSpPr txBox="1">
            <a:spLocks noChangeArrowheads="1"/>
          </p:cNvSpPr>
          <p:nvPr/>
        </p:nvSpPr>
        <p:spPr bwMode="auto">
          <a:xfrm>
            <a:off x="563563" y="4213225"/>
            <a:ext cx="792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is the overall equation for the electrolysis of molten lead bromide</a:t>
            </a:r>
            <a:r>
              <a:rPr lang="en-GB"/>
              <a:t> </a:t>
            </a:r>
            <a:r>
              <a:rPr lang="en-GB" b="0"/>
              <a:t>?</a:t>
            </a:r>
          </a:p>
        </p:txBody>
      </p:sp>
      <p:sp>
        <p:nvSpPr>
          <p:cNvPr id="1087500" name="Text Box 12"/>
          <p:cNvSpPr txBox="1">
            <a:spLocks noChangeArrowheads="1"/>
          </p:cNvSpPr>
          <p:nvPr/>
        </p:nvSpPr>
        <p:spPr bwMode="auto">
          <a:xfrm>
            <a:off x="563563" y="2066925"/>
            <a:ext cx="4505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At the negative electrode: 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chemeClr val="bg2"/>
                </a:solidFill>
              </a:rPr>
              <a:t>Pb</a:t>
            </a:r>
            <a:r>
              <a:rPr lang="en-GB" sz="2600" baseline="30000">
                <a:solidFill>
                  <a:schemeClr val="bg2"/>
                </a:solidFill>
              </a:rPr>
              <a:t>2+</a:t>
            </a:r>
            <a:r>
              <a:rPr lang="en-GB" sz="2600">
                <a:solidFill>
                  <a:schemeClr val="bg2"/>
                </a:solidFill>
              </a:rPr>
              <a:t> + 2e</a:t>
            </a:r>
            <a:r>
              <a:rPr lang="en-GB" sz="2600" baseline="30000">
                <a:solidFill>
                  <a:schemeClr val="bg2"/>
                </a:solidFill>
              </a:rPr>
              <a:t>-</a:t>
            </a:r>
            <a:r>
              <a:rPr lang="en-GB" sz="2600">
                <a:solidFill>
                  <a:schemeClr val="bg2"/>
                </a:solidFill>
              </a:rPr>
              <a:t> </a:t>
            </a:r>
            <a:r>
              <a:rPr lang="en-GB" sz="2600">
                <a:solidFill>
                  <a:schemeClr val="bg2"/>
                </a:solidFill>
                <a:sym typeface="Symbol" pitchFamily="18" charset="2"/>
              </a:rPr>
              <a:t> Pb  </a:t>
            </a:r>
            <a:r>
              <a:rPr lang="en-GB">
                <a:solidFill>
                  <a:schemeClr val="bg2"/>
                </a:solidFill>
                <a:sym typeface="Symbol" pitchFamily="18" charset="2"/>
              </a:rPr>
              <a:t>(reduction)</a:t>
            </a:r>
            <a:endParaRPr lang="en-GB">
              <a:sym typeface="Symbol" pitchFamily="18" charset="2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90700" y="5092700"/>
            <a:ext cx="5514975" cy="1312863"/>
            <a:chOff x="1128" y="3208"/>
            <a:chExt cx="3474" cy="827"/>
          </a:xfrm>
        </p:grpSpPr>
        <p:sp>
          <p:nvSpPr>
            <p:cNvPr id="38921" name="AutoShape 11"/>
            <p:cNvSpPr>
              <a:spLocks noChangeArrowheads="1"/>
            </p:cNvSpPr>
            <p:nvPr/>
          </p:nvSpPr>
          <p:spPr bwMode="auto">
            <a:xfrm>
              <a:off x="1128" y="3208"/>
              <a:ext cx="3474" cy="82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197" y="3270"/>
              <a:ext cx="3334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600">
                  <a:solidFill>
                    <a:schemeClr val="bg2"/>
                  </a:solidFill>
                </a:rPr>
                <a:t>lead</a:t>
              </a:r>
              <a:r>
                <a:rPr lang="en-GB" sz="2600"/>
                <a:t> </a:t>
              </a:r>
              <a:r>
                <a:rPr lang="en-GB" sz="2600">
                  <a:solidFill>
                    <a:srgbClr val="FF0000"/>
                  </a:solidFill>
                </a:rPr>
                <a:t>bromide</a:t>
              </a:r>
              <a:r>
                <a:rPr lang="en-GB" sz="2600"/>
                <a:t> </a:t>
              </a:r>
              <a:r>
                <a:rPr lang="en-GB" sz="2600">
                  <a:sym typeface="Symbol" pitchFamily="18" charset="2"/>
                </a:rPr>
                <a:t></a:t>
              </a:r>
              <a:r>
                <a:rPr lang="en-GB" sz="2600"/>
                <a:t> </a:t>
              </a:r>
              <a:r>
                <a:rPr lang="en-GB" sz="2600">
                  <a:solidFill>
                    <a:schemeClr val="bg2"/>
                  </a:solidFill>
                </a:rPr>
                <a:t>lead</a:t>
              </a:r>
              <a:r>
                <a:rPr lang="en-GB" sz="2600"/>
                <a:t> + </a:t>
              </a:r>
              <a:r>
                <a:rPr lang="en-GB" sz="2600">
                  <a:solidFill>
                    <a:srgbClr val="FF0000"/>
                  </a:solidFill>
                </a:rPr>
                <a:t>bromine</a:t>
              </a:r>
            </a:p>
            <a:p>
              <a:r>
                <a:rPr lang="en-GB" sz="2600">
                  <a:solidFill>
                    <a:schemeClr val="bg2"/>
                  </a:solidFill>
                </a:rPr>
                <a:t>Pb</a:t>
              </a:r>
              <a:r>
                <a:rPr lang="en-GB" sz="2600">
                  <a:solidFill>
                    <a:srgbClr val="FF0000"/>
                  </a:solidFill>
                </a:rPr>
                <a:t>Br</a:t>
              </a:r>
              <a:r>
                <a:rPr lang="en-GB" sz="2600" baseline="-25000"/>
                <a:t>2</a:t>
              </a:r>
              <a:r>
                <a:rPr lang="en-GB" sz="2600"/>
                <a:t> </a:t>
              </a:r>
              <a:r>
                <a:rPr lang="en-GB"/>
                <a:t>(l)</a:t>
              </a:r>
              <a:r>
                <a:rPr lang="en-GB" sz="2600"/>
                <a:t>       </a:t>
              </a:r>
              <a:r>
                <a:rPr lang="en-GB" sz="2600">
                  <a:sym typeface="Symbol" pitchFamily="18" charset="2"/>
                </a:rPr>
                <a:t></a:t>
              </a:r>
              <a:r>
                <a:rPr lang="en-GB" sz="2600"/>
                <a:t>  </a:t>
              </a:r>
              <a:r>
                <a:rPr lang="en-GB" sz="2600">
                  <a:solidFill>
                    <a:schemeClr val="bg2"/>
                  </a:solidFill>
                </a:rPr>
                <a:t>Pb</a:t>
              </a:r>
              <a:r>
                <a:rPr lang="en-GB" sz="2600"/>
                <a:t> </a:t>
              </a:r>
              <a:r>
                <a:rPr lang="en-GB"/>
                <a:t>(l)</a:t>
              </a:r>
              <a:r>
                <a:rPr lang="en-GB" sz="2600"/>
                <a:t> + </a:t>
              </a:r>
              <a:r>
                <a:rPr lang="en-GB" sz="2600">
                  <a:solidFill>
                    <a:srgbClr val="FF0000"/>
                  </a:solidFill>
                </a:rPr>
                <a:t>Br</a:t>
              </a:r>
              <a:r>
                <a:rPr lang="en-GB" sz="2600" baseline="-25000">
                  <a:solidFill>
                    <a:srgbClr val="FF0000"/>
                  </a:solidFill>
                </a:rPr>
                <a:t>2</a:t>
              </a:r>
              <a:r>
                <a:rPr lang="en-GB" sz="2600" baseline="-25000">
                  <a:solidFill>
                    <a:schemeClr val="accent2"/>
                  </a:solidFill>
                </a:rPr>
                <a:t> </a:t>
              </a:r>
              <a:r>
                <a:rPr lang="en-GB"/>
                <a:t>(g)</a:t>
              </a:r>
            </a:p>
          </p:txBody>
        </p:sp>
      </p:grpSp>
      <p:pic>
        <p:nvPicPr>
          <p:cNvPr id="38919" name="Picture 21" descr="animation1_RC0001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11200"/>
            <a:ext cx="36210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511" name="Text Box 23"/>
          <p:cNvSpPr txBox="1">
            <a:spLocks noChangeArrowheads="1"/>
          </p:cNvSpPr>
          <p:nvPr/>
        </p:nvSpPr>
        <p:spPr bwMode="auto">
          <a:xfrm>
            <a:off x="563563" y="3095625"/>
            <a:ext cx="4429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>
                <a:sym typeface="Symbol" pitchFamily="18" charset="2"/>
              </a:rPr>
              <a:t>At the positive electrode</a:t>
            </a:r>
            <a:r>
              <a:rPr lang="en-GB" b="0">
                <a:sym typeface="Symbol" pitchFamily="18" charset="2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2Br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 Br</a:t>
            </a:r>
            <a:r>
              <a:rPr lang="en-GB" sz="2600" baseline="-25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+ 2e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-   </a:t>
            </a:r>
            <a:r>
              <a:rPr lang="en-GB">
                <a:solidFill>
                  <a:srgbClr val="FF0000"/>
                </a:solidFill>
                <a:sym typeface="Symbol" pitchFamily="18" charset="2"/>
              </a:rPr>
              <a:t>(oxidation)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8" grpId="0"/>
      <p:bldP spid="1087500" grpId="0"/>
      <p:bldP spid="10875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173" name="Picture 13" descr="bauxite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819525"/>
            <a:ext cx="26130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and how is aluminium extracted?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63563" y="773113"/>
            <a:ext cx="4214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Aluminium is one of the most useful metals in the world.  </a:t>
            </a:r>
          </a:p>
        </p:txBody>
      </p:sp>
      <p:sp>
        <p:nvSpPr>
          <p:cNvPr id="988165" name="Text Box 5"/>
          <p:cNvSpPr txBox="1">
            <a:spLocks noChangeArrowheads="1"/>
          </p:cNvSpPr>
          <p:nvPr/>
        </p:nvSpPr>
        <p:spPr bwMode="auto">
          <a:xfrm>
            <a:off x="3319463" y="3875088"/>
            <a:ext cx="572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Aluminium ore (bauxite) has a very high melting point (2050</a:t>
            </a:r>
            <a:r>
              <a:rPr lang="en-GB" sz="1000" b="0"/>
              <a:t> </a:t>
            </a:r>
            <a:r>
              <a:rPr lang="en-US" b="0"/>
              <a:t>°</a:t>
            </a:r>
            <a:r>
              <a:rPr lang="en-GB" b="0"/>
              <a:t>C). </a:t>
            </a:r>
          </a:p>
        </p:txBody>
      </p:sp>
      <p:pic>
        <p:nvPicPr>
          <p:cNvPr id="39942" name="Picture 12" descr="26812492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889000"/>
            <a:ext cx="39655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8175" name="Rectangle 15"/>
          <p:cNvSpPr>
            <a:spLocks noChangeArrowheads="1"/>
          </p:cNvSpPr>
          <p:nvPr/>
        </p:nvSpPr>
        <p:spPr bwMode="auto">
          <a:xfrm>
            <a:off x="563563" y="1687513"/>
            <a:ext cx="42148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Electrolysis is used to extract aluminium from its ore. Why is it not possible to extract aluminium by heating its ore with carbon?</a:t>
            </a:r>
          </a:p>
        </p:txBody>
      </p:sp>
      <p:sp>
        <p:nvSpPr>
          <p:cNvPr id="988176" name="Text Box 16"/>
          <p:cNvSpPr txBox="1">
            <a:spLocks noChangeArrowheads="1"/>
          </p:cNvSpPr>
          <p:nvPr/>
        </p:nvSpPr>
        <p:spPr bwMode="auto">
          <a:xfrm>
            <a:off x="3319463" y="4784725"/>
            <a:ext cx="5722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For electrolysis, the ore is dissolved in </a:t>
            </a:r>
          </a:p>
          <a:p>
            <a:pPr algn="l">
              <a:spcBef>
                <a:spcPct val="0"/>
              </a:spcBef>
            </a:pPr>
            <a:r>
              <a:rPr lang="en-GB" b="0"/>
              <a:t>a compound called </a:t>
            </a:r>
            <a:r>
              <a:rPr lang="en-GB"/>
              <a:t>cryolite</a:t>
            </a:r>
            <a:r>
              <a:rPr lang="en-GB" b="0"/>
              <a:t> (Na</a:t>
            </a:r>
            <a:r>
              <a:rPr lang="en-GB" b="0" baseline="-25000"/>
              <a:t>3</a:t>
            </a:r>
            <a:r>
              <a:rPr lang="en-GB" b="0"/>
              <a:t>AlF</a:t>
            </a:r>
            <a:r>
              <a:rPr lang="en-GB" b="0" baseline="-25000"/>
              <a:t>6</a:t>
            </a:r>
            <a:r>
              <a:rPr lang="en-GB" b="0"/>
              <a:t>), which lowers the melting point to 700</a:t>
            </a:r>
            <a:r>
              <a:rPr lang="en-GB" sz="1000" b="0"/>
              <a:t> </a:t>
            </a:r>
            <a:r>
              <a:rPr lang="en-US" b="0">
                <a:cs typeface="Arial" pitchFamily="34" charset="0"/>
              </a:rPr>
              <a:t>°</a:t>
            </a:r>
            <a:r>
              <a:rPr lang="en-GB" b="0"/>
              <a:t>C.  </a:t>
            </a:r>
          </a:p>
        </p:txBody>
      </p:sp>
      <p:sp>
        <p:nvSpPr>
          <p:cNvPr id="988177" name="Text Box 17"/>
          <p:cNvSpPr txBox="1">
            <a:spLocks noChangeArrowheads="1"/>
          </p:cNvSpPr>
          <p:nvPr/>
        </p:nvSpPr>
        <p:spPr bwMode="auto">
          <a:xfrm>
            <a:off x="3319463" y="5880100"/>
            <a:ext cx="516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Why is this important economically?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8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8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5" grpId="0"/>
      <p:bldP spid="988175" grpId="0"/>
      <p:bldP spid="988176" grpId="0"/>
      <p:bldP spid="9881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Extracting aluminium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4937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redox processes occur at the electrodes during the electrolysis of</a:t>
            </a:r>
            <a:r>
              <a:rPr lang="en-GB"/>
              <a:t> </a:t>
            </a:r>
            <a:r>
              <a:rPr lang="en-GB" b="0"/>
              <a:t>aluminium oxide (</a:t>
            </a:r>
            <a:r>
              <a:rPr lang="en-GB">
                <a:solidFill>
                  <a:srgbClr val="FF0000"/>
                </a:solidFill>
              </a:rPr>
              <a:t>Al</a:t>
            </a:r>
            <a:r>
              <a:rPr lang="en-GB" baseline="-25000"/>
              <a:t>2</a:t>
            </a:r>
            <a:r>
              <a:rPr lang="en-GB">
                <a:solidFill>
                  <a:schemeClr val="bg2"/>
                </a:solidFill>
              </a:rPr>
              <a:t>O</a:t>
            </a:r>
            <a:r>
              <a:rPr lang="en-GB" baseline="-25000"/>
              <a:t>3</a:t>
            </a:r>
            <a:r>
              <a:rPr lang="en-GB" b="0"/>
              <a:t>)?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557213" y="53975"/>
            <a:ext cx="7659687" cy="549275"/>
          </a:xfrm>
        </p:spPr>
        <p:txBody>
          <a:bodyPr/>
          <a:lstStyle/>
          <a:p>
            <a:pPr eaLnBrk="1" hangingPunct="1"/>
            <a:r>
              <a:rPr lang="en-GB" smtClean="0"/>
              <a:t>Extracting aluminium – redox equations</a:t>
            </a:r>
          </a:p>
        </p:txBody>
      </p:sp>
      <p:sp>
        <p:nvSpPr>
          <p:cNvPr id="1117191" name="Text Box 7"/>
          <p:cNvSpPr txBox="1">
            <a:spLocks noChangeArrowheads="1"/>
          </p:cNvSpPr>
          <p:nvPr/>
        </p:nvSpPr>
        <p:spPr bwMode="auto">
          <a:xfrm>
            <a:off x="563563" y="4264025"/>
            <a:ext cx="8289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is the overall equation for the extraction of aluminium by electrolysis?</a:t>
            </a:r>
          </a:p>
        </p:txBody>
      </p:sp>
      <p:sp>
        <p:nvSpPr>
          <p:cNvPr id="1117192" name="Text Box 8"/>
          <p:cNvSpPr txBox="1">
            <a:spLocks noChangeArrowheads="1"/>
          </p:cNvSpPr>
          <p:nvPr/>
        </p:nvSpPr>
        <p:spPr bwMode="auto">
          <a:xfrm>
            <a:off x="563563" y="2066925"/>
            <a:ext cx="45180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At the negative electrode: 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chemeClr val="bg2"/>
                </a:solidFill>
              </a:rPr>
              <a:t>Al</a:t>
            </a:r>
            <a:r>
              <a:rPr lang="en-GB" sz="2600" baseline="30000">
                <a:solidFill>
                  <a:schemeClr val="bg2"/>
                </a:solidFill>
              </a:rPr>
              <a:t>3+</a:t>
            </a:r>
            <a:r>
              <a:rPr lang="en-GB" sz="2600">
                <a:solidFill>
                  <a:schemeClr val="bg2"/>
                </a:solidFill>
              </a:rPr>
              <a:t> + 3e</a:t>
            </a:r>
            <a:r>
              <a:rPr lang="en-GB" sz="2600" baseline="30000">
                <a:solidFill>
                  <a:schemeClr val="bg2"/>
                </a:solidFill>
              </a:rPr>
              <a:t>-</a:t>
            </a:r>
            <a:r>
              <a:rPr lang="en-GB" sz="2600">
                <a:solidFill>
                  <a:schemeClr val="bg2"/>
                </a:solidFill>
              </a:rPr>
              <a:t> </a:t>
            </a:r>
            <a:r>
              <a:rPr lang="en-GB" sz="2600">
                <a:solidFill>
                  <a:schemeClr val="bg2"/>
                </a:solidFill>
                <a:sym typeface="Symbol" pitchFamily="18" charset="2"/>
              </a:rPr>
              <a:t> Al</a:t>
            </a:r>
            <a:r>
              <a:rPr lang="en-GB" sz="2800">
                <a:solidFill>
                  <a:schemeClr val="bg2"/>
                </a:solidFill>
                <a:sym typeface="Symbol" pitchFamily="18" charset="2"/>
              </a:rPr>
              <a:t>   </a:t>
            </a:r>
            <a:r>
              <a:rPr lang="en-GB">
                <a:solidFill>
                  <a:schemeClr val="bg2"/>
                </a:solidFill>
                <a:sym typeface="Symbol" pitchFamily="18" charset="2"/>
              </a:rPr>
              <a:t>(reduction)</a:t>
            </a:r>
            <a:endParaRPr lang="en-GB">
              <a:sym typeface="Symbol" pitchFamily="18" charset="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68400" y="5118100"/>
            <a:ext cx="6734175" cy="1312863"/>
            <a:chOff x="736" y="3224"/>
            <a:chExt cx="4242" cy="827"/>
          </a:xfrm>
        </p:grpSpPr>
        <p:sp>
          <p:nvSpPr>
            <p:cNvPr id="40969" name="AutoShape 2"/>
            <p:cNvSpPr>
              <a:spLocks noChangeArrowheads="1"/>
            </p:cNvSpPr>
            <p:nvPr/>
          </p:nvSpPr>
          <p:spPr bwMode="auto">
            <a:xfrm>
              <a:off x="736" y="3224"/>
              <a:ext cx="4242" cy="82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Text Box 9"/>
            <p:cNvSpPr txBox="1">
              <a:spLocks noChangeArrowheads="1"/>
            </p:cNvSpPr>
            <p:nvPr/>
          </p:nvSpPr>
          <p:spPr bwMode="auto">
            <a:xfrm>
              <a:off x="813" y="3286"/>
              <a:ext cx="4078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600">
                  <a:solidFill>
                    <a:schemeClr val="bg2"/>
                  </a:solidFill>
                </a:rPr>
                <a:t>aluminium</a:t>
              </a:r>
              <a:r>
                <a:rPr lang="en-GB" sz="2600"/>
                <a:t> </a:t>
              </a:r>
              <a:r>
                <a:rPr lang="en-GB" sz="2600">
                  <a:solidFill>
                    <a:srgbClr val="FF0000"/>
                  </a:solidFill>
                </a:rPr>
                <a:t>oxide</a:t>
              </a:r>
              <a:r>
                <a:rPr lang="en-GB" sz="2600"/>
                <a:t> </a:t>
              </a:r>
              <a:r>
                <a:rPr lang="en-GB" sz="2600">
                  <a:sym typeface="Symbol" pitchFamily="18" charset="2"/>
                </a:rPr>
                <a:t></a:t>
              </a:r>
              <a:r>
                <a:rPr lang="en-GB" sz="2600"/>
                <a:t> </a:t>
              </a:r>
              <a:r>
                <a:rPr lang="en-GB">
                  <a:solidFill>
                    <a:schemeClr val="bg2"/>
                  </a:solidFill>
                </a:rPr>
                <a:t>aluminium</a:t>
              </a:r>
              <a:r>
                <a:rPr lang="en-GB" sz="2600"/>
                <a:t> + </a:t>
              </a:r>
              <a:r>
                <a:rPr lang="en-GB" sz="2600">
                  <a:solidFill>
                    <a:srgbClr val="FF0000"/>
                  </a:solidFill>
                </a:rPr>
                <a:t>oxygen</a:t>
              </a:r>
            </a:p>
            <a:p>
              <a:r>
                <a:rPr lang="en-GB" sz="2600"/>
                <a:t>2</a:t>
              </a:r>
              <a:r>
                <a:rPr lang="en-GB" sz="1000"/>
                <a:t> </a:t>
              </a:r>
              <a:r>
                <a:rPr lang="en-GB" sz="2600">
                  <a:solidFill>
                    <a:srgbClr val="FF0000"/>
                  </a:solidFill>
                </a:rPr>
                <a:t>Al</a:t>
              </a:r>
              <a:r>
                <a:rPr lang="en-GB" sz="2600" baseline="-25000"/>
                <a:t>2</a:t>
              </a:r>
              <a:r>
                <a:rPr lang="en-GB" sz="2600">
                  <a:solidFill>
                    <a:schemeClr val="bg2"/>
                  </a:solidFill>
                </a:rPr>
                <a:t>O</a:t>
              </a:r>
              <a:r>
                <a:rPr lang="en-GB" sz="2600" baseline="-25000"/>
                <a:t>3</a:t>
              </a:r>
              <a:r>
                <a:rPr lang="en-GB" sz="2600"/>
                <a:t> </a:t>
              </a:r>
              <a:r>
                <a:rPr lang="en-GB"/>
                <a:t>(l)</a:t>
              </a:r>
              <a:r>
                <a:rPr lang="en-GB" sz="2600"/>
                <a:t>       </a:t>
              </a:r>
              <a:r>
                <a:rPr lang="en-GB" sz="2600">
                  <a:sym typeface="Symbol" pitchFamily="18" charset="2"/>
                </a:rPr>
                <a:t></a:t>
              </a:r>
              <a:r>
                <a:rPr lang="en-GB" sz="2600"/>
                <a:t>  4</a:t>
              </a:r>
              <a:r>
                <a:rPr lang="en-GB" sz="1000"/>
                <a:t> </a:t>
              </a:r>
              <a:r>
                <a:rPr lang="en-GB" sz="2600">
                  <a:solidFill>
                    <a:schemeClr val="bg2"/>
                  </a:solidFill>
                </a:rPr>
                <a:t>Al</a:t>
              </a:r>
              <a:r>
                <a:rPr lang="en-GB" sz="2600"/>
                <a:t> </a:t>
              </a:r>
              <a:r>
                <a:rPr lang="en-GB"/>
                <a:t>(l)</a:t>
              </a:r>
              <a:r>
                <a:rPr lang="en-GB" sz="2600"/>
                <a:t> + 3</a:t>
              </a:r>
              <a:r>
                <a:rPr lang="en-GB" sz="1000"/>
                <a:t> </a:t>
              </a:r>
              <a:r>
                <a:rPr lang="en-GB" sz="2600">
                  <a:solidFill>
                    <a:srgbClr val="FF0000"/>
                  </a:solidFill>
                </a:rPr>
                <a:t>O</a:t>
              </a:r>
              <a:r>
                <a:rPr lang="en-GB" sz="2600" baseline="-25000">
                  <a:solidFill>
                    <a:srgbClr val="FF0000"/>
                  </a:solidFill>
                </a:rPr>
                <a:t>2</a:t>
              </a:r>
              <a:r>
                <a:rPr lang="en-GB" sz="2600" baseline="-25000">
                  <a:solidFill>
                    <a:schemeClr val="accent2"/>
                  </a:solidFill>
                </a:rPr>
                <a:t> </a:t>
              </a:r>
              <a:r>
                <a:rPr lang="en-GB"/>
                <a:t>(g)</a:t>
              </a:r>
            </a:p>
          </p:txBody>
        </p:sp>
      </p:grpSp>
      <p:pic>
        <p:nvPicPr>
          <p:cNvPr id="40967" name="Picture 11" descr="extracting aluminium RC2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292225"/>
            <a:ext cx="39703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196" name="Text Box 12"/>
          <p:cNvSpPr txBox="1">
            <a:spLocks noChangeArrowheads="1"/>
          </p:cNvSpPr>
          <p:nvPr/>
        </p:nvSpPr>
        <p:spPr bwMode="auto">
          <a:xfrm>
            <a:off x="571500" y="3133725"/>
            <a:ext cx="4518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>
                <a:sym typeface="Symbol" pitchFamily="18" charset="2"/>
              </a:rPr>
              <a:t>At the positive electrode</a:t>
            </a:r>
            <a:r>
              <a:rPr lang="en-GB" b="0">
                <a:sym typeface="Symbol" pitchFamily="18" charset="2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2O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2-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 O</a:t>
            </a:r>
            <a:r>
              <a:rPr lang="en-GB" sz="2600" baseline="-25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+ 4e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GB" sz="2800" baseline="30000">
                <a:solidFill>
                  <a:srgbClr val="FF0000"/>
                </a:solidFill>
                <a:sym typeface="Symbol" pitchFamily="18" charset="2"/>
              </a:rPr>
              <a:t>   </a:t>
            </a:r>
            <a:r>
              <a:rPr lang="en-GB">
                <a:solidFill>
                  <a:srgbClr val="FF0000"/>
                </a:solidFill>
                <a:sym typeface="Symbol" pitchFamily="18" charset="2"/>
              </a:rPr>
              <a:t>(oxidation)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191" grpId="0"/>
      <p:bldP spid="1117192" grpId="0"/>
      <p:bldP spid="11171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53975"/>
            <a:ext cx="7634287" cy="549275"/>
          </a:xfrm>
        </p:spPr>
        <p:txBody>
          <a:bodyPr/>
          <a:lstStyle/>
          <a:p>
            <a:pPr eaLnBrk="1" hangingPunct="1"/>
            <a:r>
              <a:rPr lang="en-GB" sz="2600" smtClean="0"/>
              <a:t>What are the products of electrolysis?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Purifying copper using electrolysis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redox reaction?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92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>
                <a:solidFill>
                  <a:srgbClr val="FF6600"/>
                </a:solidFill>
              </a:rPr>
              <a:t>Oxidation</a:t>
            </a:r>
            <a:r>
              <a:rPr lang="en-GB" b="0">
                <a:solidFill>
                  <a:srgbClr val="000066"/>
                </a:solidFill>
              </a:rPr>
              <a:t> is the </a:t>
            </a:r>
            <a:r>
              <a:rPr lang="en-GB">
                <a:solidFill>
                  <a:srgbClr val="000066"/>
                </a:solidFill>
              </a:rPr>
              <a:t>addition of oxygen</a:t>
            </a:r>
            <a:r>
              <a:rPr lang="en-GB" b="0">
                <a:solidFill>
                  <a:srgbClr val="000066"/>
                </a:solidFill>
              </a:rPr>
              <a:t> to a substance and</a:t>
            </a:r>
          </a:p>
          <a:p>
            <a:pPr algn="l">
              <a:spcBef>
                <a:spcPct val="0"/>
              </a:spcBef>
            </a:pPr>
            <a:r>
              <a:rPr lang="en-GB">
                <a:solidFill>
                  <a:srgbClr val="FF6600"/>
                </a:solidFill>
              </a:rPr>
              <a:t>reduction </a:t>
            </a:r>
            <a:r>
              <a:rPr lang="en-GB" b="0">
                <a:solidFill>
                  <a:srgbClr val="000066"/>
                </a:solidFill>
              </a:rPr>
              <a:t>is the </a:t>
            </a:r>
            <a:r>
              <a:rPr lang="en-GB">
                <a:solidFill>
                  <a:srgbClr val="000066"/>
                </a:solidFill>
              </a:rPr>
              <a:t>removal of oxygen</a:t>
            </a:r>
            <a:r>
              <a:rPr lang="en-GB" b="0">
                <a:solidFill>
                  <a:srgbClr val="000066"/>
                </a:solidFill>
              </a:rPr>
              <a:t> from a substance.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900113" y="3035300"/>
            <a:ext cx="7713662" cy="792163"/>
            <a:chOff x="567" y="1912"/>
            <a:chExt cx="4859" cy="499"/>
          </a:xfrm>
        </p:grpSpPr>
        <p:sp>
          <p:nvSpPr>
            <p:cNvPr id="28688" name="AutoShape 15"/>
            <p:cNvSpPr>
              <a:spLocks noChangeArrowheads="1"/>
            </p:cNvSpPr>
            <p:nvPr/>
          </p:nvSpPr>
          <p:spPr bwMode="auto">
            <a:xfrm>
              <a:off x="568" y="1912"/>
              <a:ext cx="4858" cy="499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16"/>
            <p:cNvSpPr txBox="1">
              <a:spLocks noChangeArrowheads="1"/>
            </p:cNvSpPr>
            <p:nvPr/>
          </p:nvSpPr>
          <p:spPr bwMode="auto">
            <a:xfrm>
              <a:off x="567" y="1932"/>
              <a:ext cx="91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>
                  <a:solidFill>
                    <a:srgbClr val="000066"/>
                  </a:solidFill>
                </a:rPr>
                <a:t>lead oxide</a:t>
              </a:r>
            </a:p>
          </p:txBody>
        </p:sp>
        <p:sp>
          <p:nvSpPr>
            <p:cNvPr id="28690" name="Text Box 17"/>
            <p:cNvSpPr txBox="1">
              <a:spLocks noChangeArrowheads="1"/>
            </p:cNvSpPr>
            <p:nvPr/>
          </p:nvSpPr>
          <p:spPr bwMode="auto">
            <a:xfrm>
              <a:off x="1603" y="1998"/>
              <a:ext cx="266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1928" y="2007"/>
              <a:ext cx="87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carbon</a:t>
              </a:r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3184" y="2007"/>
              <a:ext cx="62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lead</a:t>
              </a:r>
            </a:p>
          </p:txBody>
        </p:sp>
        <p:sp>
          <p:nvSpPr>
            <p:cNvPr id="28693" name="Text Box 20"/>
            <p:cNvSpPr txBox="1">
              <a:spLocks noChangeArrowheads="1"/>
            </p:cNvSpPr>
            <p:nvPr/>
          </p:nvSpPr>
          <p:spPr bwMode="auto">
            <a:xfrm>
              <a:off x="4145" y="1932"/>
              <a:ext cx="1260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>
                  <a:solidFill>
                    <a:srgbClr val="000066"/>
                  </a:solidFill>
                </a:rPr>
                <a:t>carbon monoxide</a:t>
              </a:r>
            </a:p>
          </p:txBody>
        </p:sp>
        <p:sp>
          <p:nvSpPr>
            <p:cNvPr id="28694" name="Text Box 21"/>
            <p:cNvSpPr txBox="1">
              <a:spLocks noChangeArrowheads="1"/>
            </p:cNvSpPr>
            <p:nvPr/>
          </p:nvSpPr>
          <p:spPr bwMode="auto">
            <a:xfrm>
              <a:off x="2834" y="1998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28695" name="Text Box 22"/>
            <p:cNvSpPr txBox="1">
              <a:spLocks noChangeArrowheads="1"/>
            </p:cNvSpPr>
            <p:nvPr/>
          </p:nvSpPr>
          <p:spPr bwMode="auto">
            <a:xfrm>
              <a:off x="3882" y="1998"/>
              <a:ext cx="283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</a:rPr>
                <a:t>+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74800" y="2125663"/>
            <a:ext cx="4216400" cy="885825"/>
            <a:chOff x="992" y="1339"/>
            <a:chExt cx="2656" cy="558"/>
          </a:xfrm>
        </p:grpSpPr>
        <p:sp>
          <p:nvSpPr>
            <p:cNvPr id="28686" name="AutoShape 31"/>
            <p:cNvSpPr>
              <a:spLocks noChangeArrowheads="1"/>
            </p:cNvSpPr>
            <p:nvPr/>
          </p:nvSpPr>
          <p:spPr bwMode="auto">
            <a:xfrm>
              <a:off x="992" y="1600"/>
              <a:ext cx="2656" cy="280"/>
            </a:xfrm>
            <a:prstGeom prst="curvedDownArrow">
              <a:avLst>
                <a:gd name="adj1" fmla="val 40710"/>
                <a:gd name="adj2" fmla="val 282156"/>
                <a:gd name="adj3" fmla="val 32032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7" name="Text Box 33"/>
            <p:cNvSpPr txBox="1">
              <a:spLocks noChangeArrowheads="1"/>
            </p:cNvSpPr>
            <p:nvPr/>
          </p:nvSpPr>
          <p:spPr bwMode="auto">
            <a:xfrm>
              <a:off x="1232" y="1339"/>
              <a:ext cx="1771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chemeClr val="bg2"/>
                  </a:solidFill>
                </a:rPr>
                <a:t>oxygen removed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chemeClr val="bg2"/>
                  </a:solidFill>
                </a:rPr>
                <a:t>reduction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581400" y="3886200"/>
            <a:ext cx="4673600" cy="923925"/>
            <a:chOff x="2256" y="2448"/>
            <a:chExt cx="2944" cy="582"/>
          </a:xfrm>
        </p:grpSpPr>
        <p:sp>
          <p:nvSpPr>
            <p:cNvPr id="28684" name="AutoShape 32"/>
            <p:cNvSpPr>
              <a:spLocks noChangeArrowheads="1"/>
            </p:cNvSpPr>
            <p:nvPr/>
          </p:nvSpPr>
          <p:spPr bwMode="auto">
            <a:xfrm flipV="1">
              <a:off x="2256" y="2448"/>
              <a:ext cx="2944" cy="336"/>
            </a:xfrm>
            <a:prstGeom prst="curvedDownArrow">
              <a:avLst>
                <a:gd name="adj1" fmla="val 37603"/>
                <a:gd name="adj2" fmla="val 260626"/>
                <a:gd name="adj3" fmla="val 3188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5" name="Text Box 34"/>
            <p:cNvSpPr txBox="1">
              <a:spLocks noChangeArrowheads="1"/>
            </p:cNvSpPr>
            <p:nvPr/>
          </p:nvSpPr>
          <p:spPr bwMode="auto">
            <a:xfrm>
              <a:off x="2774" y="2472"/>
              <a:ext cx="1516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rgbClr val="FF0000"/>
                  </a:solidFill>
                </a:rPr>
                <a:t>oxygen added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rgbClr val="FF0000"/>
                  </a:solidFill>
                </a:rPr>
                <a:t>oxidation</a:t>
              </a:r>
            </a:p>
          </p:txBody>
        </p:sp>
      </p:grpSp>
      <p:sp>
        <p:nvSpPr>
          <p:cNvPr id="1062947" name="Text Box 35"/>
          <p:cNvSpPr txBox="1">
            <a:spLocks noChangeArrowheads="1"/>
          </p:cNvSpPr>
          <p:nvPr/>
        </p:nvSpPr>
        <p:spPr bwMode="auto">
          <a:xfrm>
            <a:off x="568325" y="4835525"/>
            <a:ext cx="7539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Reduction and oxidation always take place together. Why is this type of reaction called a </a:t>
            </a:r>
            <a:r>
              <a:rPr lang="en-GB">
                <a:solidFill>
                  <a:srgbClr val="FF6600"/>
                </a:solidFill>
              </a:rPr>
              <a:t>redox </a:t>
            </a:r>
            <a:r>
              <a:rPr lang="en-GB" b="0">
                <a:solidFill>
                  <a:srgbClr val="000066"/>
                </a:solidFill>
              </a:rPr>
              <a:t>reaction? </a:t>
            </a: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703388" y="5786438"/>
            <a:ext cx="5762625" cy="627062"/>
            <a:chOff x="1073" y="3645"/>
            <a:chExt cx="3630" cy="395"/>
          </a:xfrm>
        </p:grpSpPr>
        <p:sp>
          <p:nvSpPr>
            <p:cNvPr id="28682" name="AutoShape 36"/>
            <p:cNvSpPr>
              <a:spLocks noChangeArrowheads="1"/>
            </p:cNvSpPr>
            <p:nvPr/>
          </p:nvSpPr>
          <p:spPr bwMode="auto">
            <a:xfrm>
              <a:off x="1073" y="3645"/>
              <a:ext cx="3630" cy="395"/>
            </a:xfrm>
            <a:prstGeom prst="roundRect">
              <a:avLst>
                <a:gd name="adj" fmla="val 12500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37"/>
            <p:cNvSpPr txBox="1">
              <a:spLocks noChangeArrowheads="1"/>
            </p:cNvSpPr>
            <p:nvPr/>
          </p:nvSpPr>
          <p:spPr bwMode="auto">
            <a:xfrm>
              <a:off x="1184" y="3689"/>
              <a:ext cx="3395" cy="3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600">
                  <a:solidFill>
                    <a:srgbClr val="FF6600"/>
                  </a:solidFill>
                </a:rPr>
                <a:t>redox</a:t>
              </a:r>
              <a:r>
                <a:rPr lang="en-GB" sz="2600"/>
                <a:t>  = </a:t>
              </a:r>
              <a:r>
                <a:rPr lang="en-GB" sz="2600">
                  <a:solidFill>
                    <a:srgbClr val="FF6600"/>
                  </a:solidFill>
                </a:rPr>
                <a:t> red</a:t>
              </a:r>
              <a:r>
                <a:rPr lang="en-GB" sz="2600">
                  <a:solidFill>
                    <a:srgbClr val="000066"/>
                  </a:solidFill>
                </a:rPr>
                <a:t>uction and </a:t>
              </a:r>
              <a:r>
                <a:rPr lang="en-GB" sz="2600">
                  <a:solidFill>
                    <a:srgbClr val="FF6600"/>
                  </a:solidFill>
                </a:rPr>
                <a:t>ox</a:t>
              </a:r>
              <a:r>
                <a:rPr lang="en-GB" sz="2600">
                  <a:solidFill>
                    <a:srgbClr val="000066"/>
                  </a:solidFill>
                </a:rPr>
                <a:t>idation</a:t>
              </a:r>
            </a:p>
          </p:txBody>
        </p:sp>
      </p:grpSp>
      <p:sp>
        <p:nvSpPr>
          <p:cNvPr id="1062951" name="Text Box 39"/>
          <p:cNvSpPr txBox="1">
            <a:spLocks noChangeArrowheads="1"/>
          </p:cNvSpPr>
          <p:nvPr/>
        </p:nvSpPr>
        <p:spPr bwMode="auto">
          <a:xfrm>
            <a:off x="563563" y="1698625"/>
            <a:ext cx="840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Which substances are oxidized and reduced in this reaction?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47" grpId="0"/>
      <p:bldP spid="10629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Purifying copper – redox equations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563563" y="784225"/>
            <a:ext cx="4784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happens at the electrodes during the purification of copper by electrolysis ?</a:t>
            </a:r>
          </a:p>
        </p:txBody>
      </p:sp>
      <p:sp>
        <p:nvSpPr>
          <p:cNvPr id="1092616" name="Text Box 8"/>
          <p:cNvSpPr txBox="1">
            <a:spLocks noChangeArrowheads="1"/>
          </p:cNvSpPr>
          <p:nvPr/>
        </p:nvSpPr>
        <p:spPr bwMode="auto">
          <a:xfrm>
            <a:off x="563563" y="2066925"/>
            <a:ext cx="4543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At the negative electrode: 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chemeClr val="bg2"/>
                </a:solidFill>
              </a:rPr>
              <a:t>Cu</a:t>
            </a:r>
            <a:r>
              <a:rPr lang="en-GB" sz="2600" baseline="30000">
                <a:solidFill>
                  <a:schemeClr val="bg2"/>
                </a:solidFill>
              </a:rPr>
              <a:t>2+</a:t>
            </a:r>
            <a:r>
              <a:rPr lang="en-GB" sz="2600">
                <a:solidFill>
                  <a:schemeClr val="bg2"/>
                </a:solidFill>
              </a:rPr>
              <a:t> + 2e</a:t>
            </a:r>
            <a:r>
              <a:rPr lang="en-GB" sz="2600" baseline="30000">
                <a:solidFill>
                  <a:schemeClr val="bg2"/>
                </a:solidFill>
              </a:rPr>
              <a:t>-</a:t>
            </a:r>
            <a:r>
              <a:rPr lang="en-GB" sz="2600">
                <a:solidFill>
                  <a:schemeClr val="bg2"/>
                </a:solidFill>
              </a:rPr>
              <a:t> </a:t>
            </a:r>
            <a:r>
              <a:rPr lang="en-GB" sz="2600">
                <a:solidFill>
                  <a:schemeClr val="bg2"/>
                </a:solidFill>
                <a:sym typeface="Symbol" pitchFamily="18" charset="2"/>
              </a:rPr>
              <a:t> Cu</a:t>
            </a:r>
            <a:r>
              <a:rPr lang="en-GB" sz="28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GB">
                <a:solidFill>
                  <a:schemeClr val="bg2"/>
                </a:solidFill>
                <a:sym typeface="Symbol" pitchFamily="18" charset="2"/>
              </a:rPr>
              <a:t>(reduction)</a:t>
            </a:r>
            <a:endParaRPr lang="en-GB" sz="12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092618" name="Text Box 10"/>
          <p:cNvSpPr txBox="1">
            <a:spLocks noChangeArrowheads="1"/>
          </p:cNvSpPr>
          <p:nvPr/>
        </p:nvSpPr>
        <p:spPr bwMode="auto">
          <a:xfrm>
            <a:off x="576263" y="4264025"/>
            <a:ext cx="8567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This process is carried out on a huge scale in industry and </a:t>
            </a:r>
          </a:p>
          <a:p>
            <a:pPr algn="l">
              <a:spcBef>
                <a:spcPct val="0"/>
              </a:spcBef>
            </a:pPr>
            <a:r>
              <a:rPr lang="en-GB" b="0"/>
              <a:t>the copper formed on the negative electrodes is 99.99% pure.</a:t>
            </a:r>
          </a:p>
        </p:txBody>
      </p:sp>
      <p:pic>
        <p:nvPicPr>
          <p:cNvPr id="41990" name="Picture 11" descr="t870393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889000"/>
            <a:ext cx="363537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2622" name="Text Box 14"/>
          <p:cNvSpPr txBox="1">
            <a:spLocks noChangeArrowheads="1"/>
          </p:cNvSpPr>
          <p:nvPr/>
        </p:nvSpPr>
        <p:spPr bwMode="auto">
          <a:xfrm>
            <a:off x="571500" y="3133725"/>
            <a:ext cx="45434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>
                <a:sym typeface="Symbol" pitchFamily="18" charset="2"/>
              </a:rPr>
              <a:t>At the positive electrode</a:t>
            </a:r>
            <a:r>
              <a:rPr lang="en-GB" b="0">
                <a:sym typeface="Symbol" pitchFamily="18" charset="2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Cu  Cu</a:t>
            </a:r>
            <a:r>
              <a:rPr lang="en-GB" sz="2600" baseline="30000">
                <a:solidFill>
                  <a:srgbClr val="FF0000"/>
                </a:solidFill>
              </a:rPr>
              <a:t>2+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+ 2e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GB" sz="2800" baseline="3000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GB">
                <a:solidFill>
                  <a:srgbClr val="FF0000"/>
                </a:solidFill>
                <a:sym typeface="Symbol" pitchFamily="18" charset="2"/>
              </a:rPr>
              <a:t>(oxidation)</a:t>
            </a:r>
            <a:endParaRPr lang="en-GB" sz="12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092623" name="Text Box 15"/>
          <p:cNvSpPr txBox="1">
            <a:spLocks noChangeArrowheads="1"/>
          </p:cNvSpPr>
          <p:nvPr/>
        </p:nvSpPr>
        <p:spPr bwMode="auto">
          <a:xfrm>
            <a:off x="576263" y="5178425"/>
            <a:ext cx="8250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The precious metals recovered from the impurities are also sold off and help to make this industrial process profitable.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16" grpId="0"/>
      <p:bldP spid="1092618" grpId="0"/>
      <p:bldP spid="1092622" grpId="0"/>
      <p:bldP spid="10926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Purifying copper – true or false?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6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Electrolysis of NaCl solution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Products of electrolysis of NaCl solution</a:t>
            </a:r>
            <a:endParaRPr lang="en-GB" sz="2400" smtClean="0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563563" y="784225"/>
            <a:ext cx="7486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The electrolysis of sodium chloride solution produces 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three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very useful products:</a:t>
            </a:r>
          </a:p>
        </p:txBody>
      </p:sp>
      <p:sp>
        <p:nvSpPr>
          <p:cNvPr id="1094662" name="Rectangle 6"/>
          <p:cNvSpPr>
            <a:spLocks noChangeArrowheads="1"/>
          </p:cNvSpPr>
          <p:nvPr/>
        </p:nvSpPr>
        <p:spPr bwMode="auto">
          <a:xfrm>
            <a:off x="563563" y="1689100"/>
            <a:ext cx="6329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1950" indent="-361950" algn="l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FF6600"/>
                </a:solidFill>
                <a:cs typeface="Arial" pitchFamily="34" charset="0"/>
              </a:rPr>
              <a:t>Chlorine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used for killing bacteria in water, for bleach and making plastics like PVC.</a:t>
            </a:r>
          </a:p>
          <a:p>
            <a:pPr marL="361950" indent="-361950" algn="l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FF6600"/>
                </a:solidFill>
                <a:cs typeface="Arial" pitchFamily="34" charset="0"/>
              </a:rPr>
              <a:t>Hydrogen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used for making </a:t>
            </a:r>
            <a:r>
              <a:rPr lang="en-GB" b="0">
                <a:solidFill>
                  <a:srgbClr val="000066"/>
                </a:solidFill>
              </a:rPr>
              <a:t>margarine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 and fertilizers, and for rocket fuel.</a:t>
            </a:r>
          </a:p>
          <a:p>
            <a:pPr marL="361950" indent="-361950" algn="l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olidFill>
                  <a:srgbClr val="FF6600"/>
                </a:solidFill>
                <a:cs typeface="Arial" pitchFamily="34" charset="0"/>
              </a:rPr>
              <a:t>Sodium hydroxide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used in many chemical reactions, such as </a:t>
            </a:r>
            <a:r>
              <a:rPr lang="en-GB" b="0">
                <a:solidFill>
                  <a:srgbClr val="000066"/>
                </a:solidFill>
              </a:rPr>
              <a:t>making soap,</a:t>
            </a:r>
            <a:r>
              <a:rPr lang="en-GB"/>
              <a:t> 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neutralizing acids and making paper.</a:t>
            </a:r>
          </a:p>
        </p:txBody>
      </p:sp>
      <p:sp>
        <p:nvSpPr>
          <p:cNvPr id="1094664" name="Rectangle 8"/>
          <p:cNvSpPr>
            <a:spLocks noChangeArrowheads="1"/>
          </p:cNvSpPr>
          <p:nvPr/>
        </p:nvSpPr>
        <p:spPr bwMode="auto">
          <a:xfrm>
            <a:off x="561975" y="4791075"/>
            <a:ext cx="798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Chlorine is expected as a product of this process but hydrogen and sodium hydroxide are surprising products.</a:t>
            </a:r>
          </a:p>
        </p:txBody>
      </p:sp>
      <p:pic>
        <p:nvPicPr>
          <p:cNvPr id="1094666" name="Picture 10" descr="CA7_soapstu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732213"/>
            <a:ext cx="19399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4668" name="Picture 12" descr="CA7_pool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106488"/>
            <a:ext cx="22764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4669" name="Picture 13" descr="CA7_ma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176">
            <a:off x="6732588" y="2316163"/>
            <a:ext cx="18351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4670" name="Rectangle 14"/>
          <p:cNvSpPr>
            <a:spLocks noChangeArrowheads="1"/>
          </p:cNvSpPr>
          <p:nvPr/>
        </p:nvSpPr>
        <p:spPr bwMode="auto">
          <a:xfrm>
            <a:off x="571500" y="5715000"/>
            <a:ext cx="798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What happens at the electrodes to form these products?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4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4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9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9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4" grpId="0"/>
      <p:bldP spid="10946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does the chlorine form?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49482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/>
              <a:t>In the electrolysis of NaCl solution, the </a:t>
            </a:r>
            <a:r>
              <a:rPr lang="en-GB">
                <a:solidFill>
                  <a:srgbClr val="000066"/>
                </a:solidFill>
              </a:rPr>
              <a:t>negative chloride ions</a:t>
            </a:r>
            <a:r>
              <a:rPr lang="en-GB"/>
              <a:t> </a:t>
            </a:r>
          </a:p>
          <a:p>
            <a:pPr algn="l">
              <a:spcBef>
                <a:spcPct val="0"/>
              </a:spcBef>
            </a:pPr>
            <a:r>
              <a:rPr lang="en-GB"/>
              <a:t>(</a:t>
            </a:r>
            <a:r>
              <a:rPr lang="en-GB">
                <a:solidFill>
                  <a:srgbClr val="000066"/>
                </a:solidFill>
              </a:rPr>
              <a:t>Cl</a:t>
            </a:r>
            <a:r>
              <a:rPr lang="en-GB" baseline="30000">
                <a:solidFill>
                  <a:srgbClr val="000066"/>
                </a:solidFill>
              </a:rPr>
              <a:t>-</a:t>
            </a:r>
            <a:r>
              <a:rPr lang="en-GB">
                <a:solidFill>
                  <a:srgbClr val="000066"/>
                </a:solidFill>
              </a:rPr>
              <a:t>) </a:t>
            </a:r>
            <a:r>
              <a:rPr lang="en-GB" b="0"/>
              <a:t>are attracted to the </a:t>
            </a:r>
          </a:p>
          <a:p>
            <a:pPr algn="l">
              <a:spcBef>
                <a:spcPct val="0"/>
              </a:spcBef>
            </a:pPr>
            <a:r>
              <a:rPr lang="en-GB" b="0"/>
              <a:t>positive electrode.  </a:t>
            </a:r>
          </a:p>
        </p:txBody>
      </p:sp>
      <p:sp>
        <p:nvSpPr>
          <p:cNvPr id="998422" name="Text Box 22"/>
          <p:cNvSpPr txBox="1">
            <a:spLocks noChangeArrowheads="1"/>
          </p:cNvSpPr>
          <p:nvPr/>
        </p:nvSpPr>
        <p:spPr bwMode="auto">
          <a:xfrm>
            <a:off x="563563" y="4068763"/>
            <a:ext cx="74041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7350" indent="-3873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Are the </a:t>
            </a:r>
            <a:r>
              <a:rPr lang="en-GB"/>
              <a:t>Cl</a:t>
            </a:r>
            <a:r>
              <a:rPr lang="en-GB" baseline="30000"/>
              <a:t>-</a:t>
            </a:r>
            <a:r>
              <a:rPr lang="en-GB" b="0"/>
              <a:t> ions oxidized or reduced?</a:t>
            </a:r>
          </a:p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How many electrons are lost by each </a:t>
            </a:r>
            <a:r>
              <a:rPr lang="en-GB"/>
              <a:t>Cl</a:t>
            </a:r>
            <a:r>
              <a:rPr lang="en-GB" baseline="30000"/>
              <a:t>-</a:t>
            </a:r>
            <a:r>
              <a:rPr lang="en-GB" b="0"/>
              <a:t> ion?</a:t>
            </a:r>
            <a:r>
              <a:rPr lang="en-GB"/>
              <a:t> </a:t>
            </a:r>
          </a:p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How many </a:t>
            </a:r>
            <a:r>
              <a:rPr lang="en-GB"/>
              <a:t>Cl</a:t>
            </a:r>
            <a:r>
              <a:rPr lang="en-GB" baseline="30000"/>
              <a:t>-</a:t>
            </a:r>
            <a:r>
              <a:rPr lang="en-GB" b="0"/>
              <a:t> ions join to make a </a:t>
            </a:r>
            <a:r>
              <a:rPr lang="en-GB"/>
              <a:t>Cl</a:t>
            </a:r>
            <a:r>
              <a:rPr lang="en-GB" baseline="-25000"/>
              <a:t>2</a:t>
            </a:r>
            <a:r>
              <a:rPr lang="en-GB" b="0"/>
              <a:t> molecule?</a:t>
            </a:r>
          </a:p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What is the half-equation for this redox process?</a:t>
            </a:r>
          </a:p>
        </p:txBody>
      </p:sp>
      <p:sp>
        <p:nvSpPr>
          <p:cNvPr id="998436" name="Rectangle 36"/>
          <p:cNvSpPr>
            <a:spLocks noChangeArrowheads="1"/>
          </p:cNvSpPr>
          <p:nvPr/>
        </p:nvSpPr>
        <p:spPr bwMode="auto">
          <a:xfrm>
            <a:off x="2382838" y="5915025"/>
            <a:ext cx="4302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2Cl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 Cl</a:t>
            </a:r>
            <a:r>
              <a:rPr lang="en-GB" sz="2600" baseline="-25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GB" sz="2600">
                <a:solidFill>
                  <a:srgbClr val="FF0000"/>
                </a:solidFill>
                <a:sym typeface="Symbol" pitchFamily="18" charset="2"/>
              </a:rPr>
              <a:t> + 2e</a:t>
            </a:r>
            <a:r>
              <a:rPr lang="en-GB" sz="2600" baseline="30000">
                <a:solidFill>
                  <a:srgbClr val="FF0000"/>
                </a:solidFill>
                <a:sym typeface="Symbol" pitchFamily="18" charset="2"/>
              </a:rPr>
              <a:t>-</a:t>
            </a:r>
            <a:r>
              <a:rPr lang="en-GB" sz="2800" baseline="30000">
                <a:solidFill>
                  <a:srgbClr val="FF0000"/>
                </a:solidFill>
                <a:sym typeface="Symbol" pitchFamily="18" charset="2"/>
              </a:rPr>
              <a:t>   </a:t>
            </a:r>
            <a:r>
              <a:rPr lang="en-GB">
                <a:solidFill>
                  <a:srgbClr val="FF0000"/>
                </a:solidFill>
                <a:sym typeface="Symbol" pitchFamily="18" charset="2"/>
              </a:rPr>
              <a:t>(oxidation)</a:t>
            </a:r>
          </a:p>
        </p:txBody>
      </p:sp>
      <p:sp>
        <p:nvSpPr>
          <p:cNvPr id="998437" name="Text Box 37"/>
          <p:cNvSpPr txBox="1">
            <a:spLocks noChangeArrowheads="1"/>
          </p:cNvSpPr>
          <p:nvPr/>
        </p:nvSpPr>
        <p:spPr bwMode="auto">
          <a:xfrm>
            <a:off x="6162675" y="4065588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FF6600"/>
                </a:solidFill>
              </a:rPr>
              <a:t>oxidized</a:t>
            </a:r>
          </a:p>
        </p:txBody>
      </p:sp>
      <p:sp>
        <p:nvSpPr>
          <p:cNvPr id="998438" name="Text Box 38"/>
          <p:cNvSpPr txBox="1">
            <a:spLocks noChangeArrowheads="1"/>
          </p:cNvSpPr>
          <p:nvPr/>
        </p:nvSpPr>
        <p:spPr bwMode="auto">
          <a:xfrm>
            <a:off x="7256463" y="4522788"/>
            <a:ext cx="72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FF6600"/>
                </a:solidFill>
              </a:rPr>
              <a:t>one</a:t>
            </a:r>
          </a:p>
        </p:txBody>
      </p:sp>
      <p:sp>
        <p:nvSpPr>
          <p:cNvPr id="998439" name="Text Box 39"/>
          <p:cNvSpPr txBox="1">
            <a:spLocks noChangeArrowheads="1"/>
          </p:cNvSpPr>
          <p:nvPr/>
        </p:nvSpPr>
        <p:spPr bwMode="auto">
          <a:xfrm>
            <a:off x="7643813" y="5029200"/>
            <a:ext cx="73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FF6600"/>
                </a:solidFill>
              </a:rPr>
              <a:t>two</a:t>
            </a:r>
          </a:p>
        </p:txBody>
      </p:sp>
      <p:pic>
        <p:nvPicPr>
          <p:cNvPr id="44041" name="Picture 45" descr="animation6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889000"/>
            <a:ext cx="21732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502150" y="1390650"/>
            <a:ext cx="2817813" cy="2286000"/>
            <a:chOff x="2836" y="876"/>
            <a:chExt cx="1775" cy="1440"/>
          </a:xfrm>
        </p:grpSpPr>
        <p:sp>
          <p:nvSpPr>
            <p:cNvPr id="44044" name="Oval 52"/>
            <p:cNvSpPr>
              <a:spLocks noChangeArrowheads="1"/>
            </p:cNvSpPr>
            <p:nvPr/>
          </p:nvSpPr>
          <p:spPr bwMode="auto">
            <a:xfrm>
              <a:off x="4520" y="1792"/>
              <a:ext cx="91" cy="91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45" name="Line 53"/>
            <p:cNvSpPr>
              <a:spLocks noChangeShapeType="1"/>
            </p:cNvSpPr>
            <p:nvPr/>
          </p:nvSpPr>
          <p:spPr bwMode="auto">
            <a:xfrm flipH="1">
              <a:off x="3760" y="1880"/>
              <a:ext cx="816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6" name="Line 54"/>
            <p:cNvSpPr>
              <a:spLocks noChangeShapeType="1"/>
            </p:cNvSpPr>
            <p:nvPr/>
          </p:nvSpPr>
          <p:spPr bwMode="auto">
            <a:xfrm flipH="1" flipV="1">
              <a:off x="4064" y="1140"/>
              <a:ext cx="508" cy="6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44047" name="Picture 59" descr="animation6_R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876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98460" name="Text Box 60"/>
          <p:cNvSpPr txBox="1">
            <a:spLocks noChangeArrowheads="1"/>
          </p:cNvSpPr>
          <p:nvPr/>
        </p:nvSpPr>
        <p:spPr bwMode="auto">
          <a:xfrm>
            <a:off x="563563" y="2435225"/>
            <a:ext cx="4262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/>
              <a:t>Here, the </a:t>
            </a:r>
            <a:r>
              <a:rPr lang="en-GB">
                <a:solidFill>
                  <a:srgbClr val="000066"/>
                </a:solidFill>
              </a:rPr>
              <a:t>Cl</a:t>
            </a:r>
            <a:r>
              <a:rPr lang="en-GB" baseline="30000">
                <a:solidFill>
                  <a:srgbClr val="000066"/>
                </a:solidFill>
              </a:rPr>
              <a:t>-</a:t>
            </a:r>
            <a:r>
              <a:rPr lang="en-GB"/>
              <a:t> ions</a:t>
            </a:r>
            <a:r>
              <a:rPr lang="en-GB" b="0"/>
              <a:t> </a:t>
            </a:r>
            <a:r>
              <a:rPr lang="en-GB">
                <a:solidFill>
                  <a:srgbClr val="000066"/>
                </a:solidFill>
              </a:rPr>
              <a:t>lose </a:t>
            </a:r>
          </a:p>
          <a:p>
            <a:pPr algn="l"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electrons</a:t>
            </a:r>
            <a:r>
              <a:rPr lang="en-GB" b="0"/>
              <a:t> to make </a:t>
            </a:r>
          </a:p>
          <a:p>
            <a:pPr algn="l">
              <a:spcBef>
                <a:spcPct val="0"/>
              </a:spcBef>
            </a:pPr>
            <a:r>
              <a:rPr lang="en-GB" b="0"/>
              <a:t>chlorine atoms, which then </a:t>
            </a:r>
          </a:p>
          <a:p>
            <a:pPr algn="l">
              <a:spcBef>
                <a:spcPct val="0"/>
              </a:spcBef>
            </a:pPr>
            <a:r>
              <a:rPr lang="en-GB" b="0"/>
              <a:t>form chlorine molecules (</a:t>
            </a:r>
            <a:r>
              <a:rPr lang="en-GB"/>
              <a:t>Cl</a:t>
            </a:r>
            <a:r>
              <a:rPr lang="en-GB" baseline="-25000"/>
              <a:t>2</a:t>
            </a:r>
            <a:r>
              <a:rPr lang="en-GB" b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9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98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9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9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9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9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36" grpId="0"/>
      <p:bldP spid="998437" grpId="0"/>
      <p:bldP spid="998438" grpId="0"/>
      <p:bldP spid="998439" grpId="0"/>
      <p:bldP spid="998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sodium not formed? </a:t>
            </a:r>
          </a:p>
        </p:txBody>
      </p:sp>
      <p:sp>
        <p:nvSpPr>
          <p:cNvPr id="45059" name="Rectangle 22"/>
          <p:cNvSpPr>
            <a:spLocks noChangeArrowheads="1"/>
          </p:cNvSpPr>
          <p:nvPr/>
        </p:nvSpPr>
        <p:spPr bwMode="auto">
          <a:xfrm>
            <a:off x="2862263" y="784225"/>
            <a:ext cx="6008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b="0"/>
              <a:t>In the electrolysis of sodium chloride solution</a:t>
            </a:r>
            <a:r>
              <a:rPr lang="en-GB"/>
              <a:t>, </a:t>
            </a:r>
            <a:r>
              <a:rPr lang="en-GB" b="0"/>
              <a:t>the </a:t>
            </a:r>
            <a:r>
              <a:rPr lang="en-GB">
                <a:solidFill>
                  <a:srgbClr val="000066"/>
                </a:solidFill>
              </a:rPr>
              <a:t>Na</a:t>
            </a:r>
            <a:r>
              <a:rPr lang="en-GB" baseline="30000">
                <a:solidFill>
                  <a:srgbClr val="000066"/>
                </a:solidFill>
              </a:rPr>
              <a:t>+</a:t>
            </a:r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 b="0"/>
              <a:t>ions might be expected </a:t>
            </a:r>
          </a:p>
          <a:p>
            <a:pPr algn="l" eaLnBrk="0" hangingPunct="0">
              <a:spcBef>
                <a:spcPct val="0"/>
              </a:spcBef>
            </a:pPr>
            <a:r>
              <a:rPr lang="en-GB" b="0"/>
              <a:t>to form </a:t>
            </a:r>
            <a:r>
              <a:rPr lang="en-GB">
                <a:solidFill>
                  <a:srgbClr val="000066"/>
                </a:solidFill>
              </a:rPr>
              <a:t>sodium</a:t>
            </a:r>
            <a:r>
              <a:rPr lang="en-GB" b="0"/>
              <a:t> at the </a:t>
            </a:r>
            <a:r>
              <a:rPr lang="en-GB"/>
              <a:t>negative electrode</a:t>
            </a:r>
            <a:r>
              <a:rPr lang="en-GB" b="0"/>
              <a:t>.  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01663" y="4889500"/>
            <a:ext cx="8008937" cy="1312863"/>
            <a:chOff x="379" y="3080"/>
            <a:chExt cx="5045" cy="827"/>
          </a:xfrm>
        </p:grpSpPr>
        <p:sp>
          <p:nvSpPr>
            <p:cNvPr id="45065" name="AutoShape 29"/>
            <p:cNvSpPr>
              <a:spLocks noChangeArrowheads="1"/>
            </p:cNvSpPr>
            <p:nvPr/>
          </p:nvSpPr>
          <p:spPr bwMode="auto">
            <a:xfrm>
              <a:off x="400" y="3080"/>
              <a:ext cx="5018" cy="82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23"/>
            <p:cNvSpPr>
              <a:spLocks noChangeArrowheads="1"/>
            </p:cNvSpPr>
            <p:nvPr/>
          </p:nvSpPr>
          <p:spPr bwMode="auto">
            <a:xfrm>
              <a:off x="379" y="3117"/>
              <a:ext cx="504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GB" b="0"/>
                <a:t>For all ionic compounds containing </a:t>
              </a:r>
              <a:r>
                <a:rPr lang="en-GB" b="0">
                  <a:solidFill>
                    <a:srgbClr val="000066"/>
                  </a:solidFill>
                </a:rPr>
                <a:t>a </a:t>
              </a:r>
              <a:r>
                <a:rPr lang="en-GB">
                  <a:solidFill>
                    <a:srgbClr val="FF6600"/>
                  </a:solidFill>
                </a:rPr>
                <a:t>metal that is more reactive than hydrogen</a:t>
              </a:r>
              <a:r>
                <a:rPr lang="en-GB" b="0"/>
                <a:t>, electrolysis of a solution of the compound will produce hydrogen rather than the metal.</a:t>
              </a:r>
            </a:p>
          </p:txBody>
        </p:sp>
      </p:grpSp>
      <p:sp>
        <p:nvSpPr>
          <p:cNvPr id="1000475" name="Rectangle 27"/>
          <p:cNvSpPr>
            <a:spLocks noChangeArrowheads="1"/>
          </p:cNvSpPr>
          <p:nvPr/>
        </p:nvSpPr>
        <p:spPr bwMode="auto">
          <a:xfrm>
            <a:off x="563563" y="3959225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b="0"/>
              <a:t>At the negative electrode, the </a:t>
            </a:r>
            <a:r>
              <a:rPr lang="en-GB">
                <a:solidFill>
                  <a:srgbClr val="000066"/>
                </a:solidFill>
              </a:rPr>
              <a:t>H</a:t>
            </a:r>
            <a:r>
              <a:rPr lang="en-GB" baseline="30000">
                <a:solidFill>
                  <a:srgbClr val="000066"/>
                </a:solidFill>
              </a:rPr>
              <a:t>+</a:t>
            </a:r>
            <a:r>
              <a:rPr lang="en-GB" b="0"/>
              <a:t> ions compete with the </a:t>
            </a:r>
            <a:r>
              <a:rPr lang="en-GB">
                <a:solidFill>
                  <a:srgbClr val="000066"/>
                </a:solidFill>
              </a:rPr>
              <a:t>Na</a:t>
            </a:r>
            <a:r>
              <a:rPr lang="en-GB" baseline="30000">
                <a:solidFill>
                  <a:srgbClr val="000066"/>
                </a:solidFill>
              </a:rPr>
              <a:t>+</a:t>
            </a:r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 b="0"/>
              <a:t>ions. The </a:t>
            </a:r>
            <a:r>
              <a:rPr lang="en-GB">
                <a:solidFill>
                  <a:srgbClr val="000066"/>
                </a:solidFill>
              </a:rPr>
              <a:t>H</a:t>
            </a:r>
            <a:r>
              <a:rPr lang="en-GB" baseline="30000">
                <a:solidFill>
                  <a:srgbClr val="000066"/>
                </a:solidFill>
              </a:rPr>
              <a:t>+</a:t>
            </a:r>
            <a:r>
              <a:rPr lang="en-GB" b="0"/>
              <a:t> ions gain electrons</a:t>
            </a:r>
            <a:r>
              <a:rPr lang="en-GB" b="0">
                <a:solidFill>
                  <a:srgbClr val="000066"/>
                </a:solidFill>
              </a:rPr>
              <a:t>; the </a:t>
            </a:r>
            <a:r>
              <a:rPr lang="en-GB">
                <a:solidFill>
                  <a:srgbClr val="000066"/>
                </a:solidFill>
              </a:rPr>
              <a:t>Na</a:t>
            </a:r>
            <a:r>
              <a:rPr lang="en-GB" baseline="30000">
                <a:solidFill>
                  <a:srgbClr val="000066"/>
                </a:solidFill>
              </a:rPr>
              <a:t>+</a:t>
            </a:r>
            <a:r>
              <a:rPr lang="en-GB" b="0">
                <a:solidFill>
                  <a:srgbClr val="000066"/>
                </a:solidFill>
              </a:rPr>
              <a:t> ions stay in solution</a:t>
            </a:r>
            <a:r>
              <a:rPr lang="en-GB"/>
              <a:t>.</a:t>
            </a:r>
            <a:r>
              <a:rPr lang="en-GB" b="0"/>
              <a:t>  </a:t>
            </a:r>
          </a:p>
        </p:txBody>
      </p:sp>
      <p:pic>
        <p:nvPicPr>
          <p:cNvPr id="45062" name="Picture 32" descr="animation6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89000"/>
            <a:ext cx="21732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481" name="Rectangle 33"/>
          <p:cNvSpPr>
            <a:spLocks noChangeArrowheads="1"/>
          </p:cNvSpPr>
          <p:nvPr/>
        </p:nvSpPr>
        <p:spPr bwMode="auto">
          <a:xfrm>
            <a:off x="2862263" y="2066925"/>
            <a:ext cx="600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b="0"/>
              <a:t>Instead, </a:t>
            </a:r>
            <a:r>
              <a:rPr lang="en-GB"/>
              <a:t>hydrogen gas</a:t>
            </a:r>
            <a:r>
              <a:rPr lang="en-GB" b="0"/>
              <a:t> is produced here.</a:t>
            </a:r>
          </a:p>
        </p:txBody>
      </p:sp>
      <p:sp>
        <p:nvSpPr>
          <p:cNvPr id="1000482" name="Rectangle 34"/>
          <p:cNvSpPr>
            <a:spLocks noChangeArrowheads="1"/>
          </p:cNvSpPr>
          <p:nvPr/>
        </p:nvSpPr>
        <p:spPr bwMode="auto">
          <a:xfrm>
            <a:off x="2862263" y="2613025"/>
            <a:ext cx="6008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b="0"/>
              <a:t>This is because sodium chloride solution also contains </a:t>
            </a:r>
            <a:r>
              <a:rPr lang="en-GB">
                <a:solidFill>
                  <a:srgbClr val="000066"/>
                </a:solidFill>
              </a:rPr>
              <a:t>H</a:t>
            </a:r>
            <a:r>
              <a:rPr lang="en-GB" baseline="30000">
                <a:solidFill>
                  <a:srgbClr val="000066"/>
                </a:solidFill>
              </a:rPr>
              <a:t>+</a:t>
            </a:r>
            <a:r>
              <a:rPr lang="en-GB">
                <a:solidFill>
                  <a:srgbClr val="000066"/>
                </a:solidFill>
              </a:rPr>
              <a:t> ions</a:t>
            </a:r>
            <a:r>
              <a:rPr lang="en-GB" b="0"/>
              <a:t> from some of the water: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 H</a:t>
            </a:r>
            <a:r>
              <a:rPr lang="en-GB" baseline="-25000">
                <a:solidFill>
                  <a:srgbClr val="000066"/>
                </a:solidFill>
                <a:cs typeface="Arial" pitchFamily="34" charset="0"/>
              </a:rPr>
              <a:t>2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O (l) </a:t>
            </a:r>
            <a:r>
              <a:rPr lang="en-GB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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 H</a:t>
            </a:r>
            <a:r>
              <a:rPr lang="en-GB" baseline="30000">
                <a:solidFill>
                  <a:srgbClr val="000066"/>
                </a:solidFill>
                <a:cs typeface="Arial" pitchFamily="34" charset="0"/>
              </a:rPr>
              <a:t>+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 (aq) + OH</a:t>
            </a:r>
            <a:r>
              <a:rPr lang="en-GB" baseline="30000">
                <a:solidFill>
                  <a:srgbClr val="000066"/>
                </a:solidFill>
                <a:cs typeface="Arial" pitchFamily="34" charset="0"/>
              </a:rPr>
              <a:t>- </a:t>
            </a:r>
            <a:r>
              <a:rPr lang="en-GB">
                <a:solidFill>
                  <a:srgbClr val="000066"/>
                </a:solidFill>
              </a:rPr>
              <a:t>(aq)</a:t>
            </a:r>
            <a:r>
              <a:rPr lang="en-GB" b="0">
                <a:solidFill>
                  <a:srgbClr val="000066"/>
                </a:solidFill>
              </a:rPr>
              <a:t>.</a:t>
            </a:r>
            <a:endParaRPr lang="en-GB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75" grpId="0"/>
      <p:bldP spid="1000481" grpId="0"/>
      <p:bldP spid="10004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2"/>
          <p:cNvSpPr txBox="1">
            <a:spLocks noChangeArrowheads="1"/>
          </p:cNvSpPr>
          <p:nvPr/>
        </p:nvSpPr>
        <p:spPr bwMode="auto">
          <a:xfrm>
            <a:off x="3929063" y="784225"/>
            <a:ext cx="49609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b="0"/>
              <a:t>In the electrolysis of NaCl solution, the </a:t>
            </a:r>
            <a:r>
              <a:rPr lang="en-GB">
                <a:solidFill>
                  <a:srgbClr val="000066"/>
                </a:solidFill>
              </a:rPr>
              <a:t>positive hydrogen ions</a:t>
            </a:r>
            <a:endParaRPr lang="en-GB"/>
          </a:p>
          <a:p>
            <a:pPr algn="r">
              <a:spcBef>
                <a:spcPct val="0"/>
              </a:spcBef>
            </a:pPr>
            <a:r>
              <a:rPr lang="en-GB"/>
              <a:t>(H</a:t>
            </a:r>
            <a:r>
              <a:rPr lang="en-GB" baseline="30000"/>
              <a:t>+</a:t>
            </a:r>
            <a:r>
              <a:rPr lang="en-GB">
                <a:solidFill>
                  <a:srgbClr val="000066"/>
                </a:solidFill>
              </a:rPr>
              <a:t>) </a:t>
            </a:r>
            <a:r>
              <a:rPr lang="en-GB" b="0"/>
              <a:t>are attracted to the </a:t>
            </a:r>
          </a:p>
          <a:p>
            <a:pPr algn="r">
              <a:spcBef>
                <a:spcPct val="0"/>
              </a:spcBef>
            </a:pPr>
            <a:r>
              <a:rPr lang="en-GB" b="0"/>
              <a:t>negative electrode.  </a:t>
            </a:r>
            <a:endParaRPr lang="en-GB" sz="1200" b="0"/>
          </a:p>
        </p:txBody>
      </p:sp>
      <p:sp>
        <p:nvSpPr>
          <p:cNvPr id="1002551" name="Text Box 55"/>
          <p:cNvSpPr txBox="1">
            <a:spLocks noChangeArrowheads="1"/>
          </p:cNvSpPr>
          <p:nvPr/>
        </p:nvSpPr>
        <p:spPr bwMode="auto">
          <a:xfrm>
            <a:off x="4310063" y="2435225"/>
            <a:ext cx="45799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b="0"/>
              <a:t>Here, the </a:t>
            </a:r>
            <a:r>
              <a:rPr lang="en-GB"/>
              <a:t>H</a:t>
            </a:r>
            <a:r>
              <a:rPr lang="en-GB" baseline="30000"/>
              <a:t>+</a:t>
            </a:r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/>
              <a:t>ions</a:t>
            </a:r>
            <a:r>
              <a:rPr lang="en-GB" b="0"/>
              <a:t> </a:t>
            </a:r>
          </a:p>
          <a:p>
            <a:pPr algn="r">
              <a:spcBef>
                <a:spcPct val="0"/>
              </a:spcBef>
            </a:pPr>
            <a:r>
              <a:rPr lang="en-GB">
                <a:solidFill>
                  <a:srgbClr val="000066"/>
                </a:solidFill>
              </a:rPr>
              <a:t>gain electrons</a:t>
            </a:r>
            <a:r>
              <a:rPr lang="en-GB" b="0"/>
              <a:t> to make </a:t>
            </a:r>
          </a:p>
          <a:p>
            <a:pPr algn="r">
              <a:spcBef>
                <a:spcPct val="0"/>
              </a:spcBef>
            </a:pPr>
            <a:r>
              <a:rPr lang="en-GB" b="0"/>
              <a:t>hydrogen atoms, which then </a:t>
            </a:r>
          </a:p>
          <a:p>
            <a:pPr algn="r">
              <a:spcBef>
                <a:spcPct val="0"/>
              </a:spcBef>
            </a:pPr>
            <a:r>
              <a:rPr lang="en-GB" b="0"/>
              <a:t>form hydrogen molecules (</a:t>
            </a:r>
            <a:r>
              <a:rPr lang="en-GB"/>
              <a:t>H</a:t>
            </a:r>
            <a:r>
              <a:rPr lang="en-GB" baseline="-25000"/>
              <a:t>2</a:t>
            </a:r>
            <a:r>
              <a:rPr lang="en-GB" b="0"/>
              <a:t>).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does the hydrogen form? </a:t>
            </a:r>
          </a:p>
        </p:txBody>
      </p:sp>
      <p:sp>
        <p:nvSpPr>
          <p:cNvPr id="1002521" name="Text Box 25"/>
          <p:cNvSpPr txBox="1">
            <a:spLocks noChangeArrowheads="1"/>
          </p:cNvSpPr>
          <p:nvPr/>
        </p:nvSpPr>
        <p:spPr bwMode="auto">
          <a:xfrm>
            <a:off x="563563" y="4068763"/>
            <a:ext cx="7239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7350" indent="-3873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Are the </a:t>
            </a:r>
            <a:r>
              <a:rPr lang="en-GB"/>
              <a:t>H</a:t>
            </a:r>
            <a:r>
              <a:rPr lang="en-GB" baseline="30000"/>
              <a:t>+</a:t>
            </a:r>
            <a:r>
              <a:rPr lang="en-GB" b="0"/>
              <a:t> ions oxidized or reduced?</a:t>
            </a:r>
          </a:p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How many electrons are gained by each </a:t>
            </a:r>
            <a:r>
              <a:rPr lang="en-GB"/>
              <a:t>H+</a:t>
            </a:r>
            <a:r>
              <a:rPr lang="en-GB" b="0"/>
              <a:t> ion?</a:t>
            </a:r>
          </a:p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How many </a:t>
            </a:r>
            <a:r>
              <a:rPr lang="en-GB"/>
              <a:t>H</a:t>
            </a:r>
            <a:r>
              <a:rPr lang="en-GB" baseline="30000"/>
              <a:t>+</a:t>
            </a:r>
            <a:r>
              <a:rPr lang="en-GB" b="0"/>
              <a:t> ions join to make a </a:t>
            </a:r>
            <a:r>
              <a:rPr lang="en-GB"/>
              <a:t>H</a:t>
            </a:r>
            <a:r>
              <a:rPr lang="en-GB" baseline="-25000"/>
              <a:t>2</a:t>
            </a:r>
            <a:r>
              <a:rPr lang="en-GB"/>
              <a:t> </a:t>
            </a:r>
            <a:r>
              <a:rPr lang="en-GB" b="0"/>
              <a:t>molecule?</a:t>
            </a:r>
          </a:p>
          <a:p>
            <a:pPr algn="l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0"/>
              <a:t>What is the half-equation for this redox process?</a:t>
            </a:r>
          </a:p>
        </p:txBody>
      </p:sp>
      <p:sp>
        <p:nvSpPr>
          <p:cNvPr id="1002529" name="Rectangle 33"/>
          <p:cNvSpPr>
            <a:spLocks noChangeArrowheads="1"/>
          </p:cNvSpPr>
          <p:nvPr/>
        </p:nvSpPr>
        <p:spPr bwMode="auto">
          <a:xfrm>
            <a:off x="2476500" y="5902325"/>
            <a:ext cx="4114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600">
                <a:solidFill>
                  <a:schemeClr val="bg2"/>
                </a:solidFill>
                <a:sym typeface="Symbol" pitchFamily="18" charset="2"/>
              </a:rPr>
              <a:t>2H</a:t>
            </a:r>
            <a:r>
              <a:rPr lang="en-GB" sz="2600" baseline="30000">
                <a:solidFill>
                  <a:schemeClr val="bg2"/>
                </a:solidFill>
                <a:sym typeface="Symbol" pitchFamily="18" charset="2"/>
              </a:rPr>
              <a:t>+</a:t>
            </a:r>
            <a:r>
              <a:rPr lang="en-GB" sz="2600">
                <a:solidFill>
                  <a:schemeClr val="bg2"/>
                </a:solidFill>
                <a:sym typeface="Symbol" pitchFamily="18" charset="2"/>
              </a:rPr>
              <a:t> + 2e</a:t>
            </a:r>
            <a:r>
              <a:rPr lang="en-GB" sz="2600" baseline="30000">
                <a:solidFill>
                  <a:schemeClr val="bg2"/>
                </a:solidFill>
                <a:sym typeface="Symbol" pitchFamily="18" charset="2"/>
              </a:rPr>
              <a:t>-</a:t>
            </a:r>
            <a:r>
              <a:rPr lang="en-GB" sz="2800" baseline="300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GB" sz="2600">
                <a:solidFill>
                  <a:schemeClr val="bg2"/>
                </a:solidFill>
                <a:sym typeface="Symbol" pitchFamily="18" charset="2"/>
              </a:rPr>
              <a:t> H</a:t>
            </a:r>
            <a:r>
              <a:rPr lang="en-GB" sz="2600" baseline="-25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GB" sz="2800" baseline="30000">
                <a:solidFill>
                  <a:schemeClr val="bg2"/>
                </a:solidFill>
                <a:sym typeface="Symbol" pitchFamily="18" charset="2"/>
              </a:rPr>
              <a:t>  </a:t>
            </a:r>
            <a:r>
              <a:rPr lang="en-GB">
                <a:solidFill>
                  <a:schemeClr val="bg2"/>
                </a:solidFill>
                <a:sym typeface="Symbol" pitchFamily="18" charset="2"/>
              </a:rPr>
              <a:t>(reduction)</a:t>
            </a:r>
          </a:p>
        </p:txBody>
      </p:sp>
      <p:sp>
        <p:nvSpPr>
          <p:cNvPr id="1002530" name="Text Box 34"/>
          <p:cNvSpPr txBox="1">
            <a:spLocks noChangeArrowheads="1"/>
          </p:cNvSpPr>
          <p:nvPr/>
        </p:nvSpPr>
        <p:spPr bwMode="auto">
          <a:xfrm>
            <a:off x="6135688" y="4065588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FF6600"/>
                </a:solidFill>
              </a:rPr>
              <a:t>reduced</a:t>
            </a:r>
          </a:p>
        </p:txBody>
      </p:sp>
      <p:sp>
        <p:nvSpPr>
          <p:cNvPr id="1002531" name="Text Box 35"/>
          <p:cNvSpPr txBox="1">
            <a:spLocks noChangeArrowheads="1"/>
          </p:cNvSpPr>
          <p:nvPr/>
        </p:nvSpPr>
        <p:spPr bwMode="auto">
          <a:xfrm>
            <a:off x="7739063" y="4535488"/>
            <a:ext cx="72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FF6600"/>
                </a:solidFill>
              </a:rPr>
              <a:t>one</a:t>
            </a:r>
          </a:p>
        </p:txBody>
      </p:sp>
      <p:sp>
        <p:nvSpPr>
          <p:cNvPr id="1002532" name="Text Box 36"/>
          <p:cNvSpPr txBox="1">
            <a:spLocks noChangeArrowheads="1"/>
          </p:cNvSpPr>
          <p:nvPr/>
        </p:nvSpPr>
        <p:spPr bwMode="auto">
          <a:xfrm>
            <a:off x="7542213" y="5029200"/>
            <a:ext cx="74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FF6600"/>
                </a:solidFill>
              </a:rPr>
              <a:t>two</a:t>
            </a:r>
          </a:p>
        </p:txBody>
      </p:sp>
      <p:pic>
        <p:nvPicPr>
          <p:cNvPr id="46090" name="Picture 43" descr="animation6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89000"/>
            <a:ext cx="21732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108200" y="1255713"/>
            <a:ext cx="3082925" cy="2552700"/>
            <a:chOff x="1328" y="791"/>
            <a:chExt cx="1942" cy="1608"/>
          </a:xfrm>
        </p:grpSpPr>
        <p:sp>
          <p:nvSpPr>
            <p:cNvPr id="46092" name="Oval 45"/>
            <p:cNvSpPr>
              <a:spLocks noChangeArrowheads="1"/>
            </p:cNvSpPr>
            <p:nvPr/>
          </p:nvSpPr>
          <p:spPr bwMode="auto">
            <a:xfrm>
              <a:off x="1328" y="1804"/>
              <a:ext cx="91" cy="91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3" name="Line 46"/>
            <p:cNvSpPr>
              <a:spLocks noChangeShapeType="1"/>
            </p:cNvSpPr>
            <p:nvPr/>
          </p:nvSpPr>
          <p:spPr bwMode="auto">
            <a:xfrm>
              <a:off x="1378" y="1898"/>
              <a:ext cx="972" cy="4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4" name="Line 49"/>
            <p:cNvSpPr>
              <a:spLocks noChangeShapeType="1"/>
            </p:cNvSpPr>
            <p:nvPr/>
          </p:nvSpPr>
          <p:spPr bwMode="auto">
            <a:xfrm flipV="1">
              <a:off x="1348" y="1054"/>
              <a:ext cx="704" cy="7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46095" name="Picture 54" descr="animation6_RC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67" b="36667"/>
            <a:stretch>
              <a:fillRect/>
            </a:stretch>
          </p:blipFill>
          <p:spPr bwMode="auto">
            <a:xfrm>
              <a:off x="1740" y="791"/>
              <a:ext cx="1530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0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2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0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0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0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51" grpId="0"/>
      <p:bldP spid="1002529" grpId="0"/>
      <p:bldP spid="1002530" grpId="0"/>
      <p:bldP spid="1002531" grpId="0"/>
      <p:bldP spid="10025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does the sodium hydroxide form?</a:t>
            </a:r>
          </a:p>
        </p:txBody>
      </p:sp>
      <p:sp>
        <p:nvSpPr>
          <p:cNvPr id="47107" name="Rectangle 35"/>
          <p:cNvSpPr>
            <a:spLocks noChangeArrowheads="1"/>
          </p:cNvSpPr>
          <p:nvPr/>
        </p:nvSpPr>
        <p:spPr bwMode="auto">
          <a:xfrm>
            <a:off x="563563" y="784225"/>
            <a:ext cx="665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925" indent="-288925" algn="l" eaLnBrk="0" hangingPunct="0"/>
            <a:r>
              <a:rPr lang="en-GB" b="0"/>
              <a:t>Sodium chloride solution has four types of ions:</a:t>
            </a:r>
          </a:p>
        </p:txBody>
      </p:sp>
      <p:sp>
        <p:nvSpPr>
          <p:cNvPr id="1006628" name="Text Box 36"/>
          <p:cNvSpPr txBox="1">
            <a:spLocks noChangeArrowheads="1"/>
          </p:cNvSpPr>
          <p:nvPr/>
        </p:nvSpPr>
        <p:spPr bwMode="auto">
          <a:xfrm>
            <a:off x="568325" y="4619625"/>
            <a:ext cx="6992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is the overall equation for the electrolysis of a sodium chloride solution? </a:t>
            </a:r>
            <a:endParaRPr lang="en-GB" sz="2000" b="0"/>
          </a:p>
        </p:txBody>
      </p:sp>
      <p:sp>
        <p:nvSpPr>
          <p:cNvPr id="1006630" name="Rectangle 38"/>
          <p:cNvSpPr>
            <a:spLocks noChangeArrowheads="1"/>
          </p:cNvSpPr>
          <p:nvPr/>
        </p:nvSpPr>
        <p:spPr bwMode="auto">
          <a:xfrm>
            <a:off x="563563" y="2427288"/>
            <a:ext cx="59642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b="0"/>
              <a:t>The </a:t>
            </a:r>
            <a:r>
              <a:rPr lang="en-GB"/>
              <a:t>Cl</a:t>
            </a:r>
            <a:r>
              <a:rPr lang="en-GB" baseline="30000"/>
              <a:t>-</a:t>
            </a:r>
            <a:r>
              <a:rPr lang="en-GB" b="0"/>
              <a:t> ions form chlorine</a:t>
            </a:r>
            <a:r>
              <a:rPr lang="en-GB"/>
              <a:t> </a:t>
            </a:r>
            <a:r>
              <a:rPr lang="en-GB" b="0"/>
              <a:t>at the positive electrode and the </a:t>
            </a:r>
            <a:r>
              <a:rPr lang="en-GB"/>
              <a:t>H</a:t>
            </a:r>
            <a:r>
              <a:rPr lang="en-GB" baseline="30000"/>
              <a:t>+</a:t>
            </a:r>
            <a:r>
              <a:rPr lang="en-GB" b="0"/>
              <a:t> ions form hydrogen</a:t>
            </a:r>
            <a:r>
              <a:rPr lang="en-GB"/>
              <a:t> </a:t>
            </a:r>
            <a:r>
              <a:rPr lang="en-GB" b="0"/>
              <a:t>at the negative electrode. So, what’s left?</a:t>
            </a:r>
          </a:p>
        </p:txBody>
      </p:sp>
      <p:sp>
        <p:nvSpPr>
          <p:cNvPr id="1006631" name="Rectangle 39"/>
          <p:cNvSpPr>
            <a:spLocks noChangeArrowheads="1"/>
          </p:cNvSpPr>
          <p:nvPr/>
        </p:nvSpPr>
        <p:spPr bwMode="auto">
          <a:xfrm>
            <a:off x="563563" y="3708400"/>
            <a:ext cx="686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buFont typeface="Wingdings" pitchFamily="2" charset="2"/>
              <a:buNone/>
            </a:pPr>
            <a:r>
              <a:rPr lang="en-GB"/>
              <a:t>Na</a:t>
            </a:r>
            <a:r>
              <a:rPr lang="en-GB" baseline="30000"/>
              <a:t>+</a:t>
            </a:r>
            <a:r>
              <a:rPr lang="en-GB" b="0"/>
              <a:t> and </a:t>
            </a:r>
            <a:r>
              <a:rPr lang="en-GB"/>
              <a:t>OH</a:t>
            </a:r>
            <a:r>
              <a:rPr lang="en-GB" baseline="30000"/>
              <a:t>-</a:t>
            </a:r>
            <a:r>
              <a:rPr lang="en-GB" b="0"/>
              <a:t> ions are left behind and so a solution of </a:t>
            </a:r>
            <a:r>
              <a:rPr lang="en-GB">
                <a:solidFill>
                  <a:srgbClr val="000066"/>
                </a:solidFill>
              </a:rPr>
              <a:t>sodium hydroxide </a:t>
            </a:r>
            <a:r>
              <a:rPr lang="en-GB" b="0">
                <a:solidFill>
                  <a:srgbClr val="000066"/>
                </a:solidFill>
              </a:rPr>
              <a:t>(</a:t>
            </a:r>
            <a:r>
              <a:rPr lang="en-GB">
                <a:solidFill>
                  <a:srgbClr val="000066"/>
                </a:solidFill>
              </a:rPr>
              <a:t>NaOH</a:t>
            </a:r>
            <a:r>
              <a:rPr lang="en-GB" b="0">
                <a:solidFill>
                  <a:srgbClr val="000066"/>
                </a:solidFill>
              </a:rPr>
              <a:t>)</a:t>
            </a:r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is formed.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93700" y="5473700"/>
            <a:ext cx="8356600" cy="665163"/>
            <a:chOff x="392" y="3448"/>
            <a:chExt cx="5264" cy="419"/>
          </a:xfrm>
        </p:grpSpPr>
        <p:sp>
          <p:nvSpPr>
            <p:cNvPr id="47114" name="AutoShape 40"/>
            <p:cNvSpPr>
              <a:spLocks noChangeArrowheads="1"/>
            </p:cNvSpPr>
            <p:nvPr/>
          </p:nvSpPr>
          <p:spPr bwMode="auto">
            <a:xfrm>
              <a:off x="392" y="3448"/>
              <a:ext cx="5242" cy="419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Text Box 41"/>
            <p:cNvSpPr txBox="1">
              <a:spLocks noChangeArrowheads="1"/>
            </p:cNvSpPr>
            <p:nvPr/>
          </p:nvSpPr>
          <p:spPr bwMode="auto">
            <a:xfrm>
              <a:off x="405" y="3496"/>
              <a:ext cx="525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600">
                  <a:cs typeface="Arial" pitchFamily="34" charset="0"/>
                </a:rPr>
                <a:t>2NaCl (aq) + 2H</a:t>
              </a:r>
              <a:r>
                <a:rPr lang="en-GB" sz="2600" baseline="-30000">
                  <a:cs typeface="Arial" pitchFamily="34" charset="0"/>
                </a:rPr>
                <a:t>2</a:t>
              </a:r>
              <a:r>
                <a:rPr lang="en-GB" sz="2600">
                  <a:cs typeface="Arial" pitchFamily="34" charset="0"/>
                </a:rPr>
                <a:t>O (l) </a:t>
              </a:r>
              <a:r>
                <a:rPr lang="en-GB" sz="2600">
                  <a:cs typeface="Arial" pitchFamily="34" charset="0"/>
                  <a:sym typeface="Symbol" pitchFamily="18" charset="2"/>
                </a:rPr>
                <a:t></a:t>
              </a:r>
              <a:r>
                <a:rPr lang="en-GB" sz="2600">
                  <a:cs typeface="Arial" pitchFamily="34" charset="0"/>
                </a:rPr>
                <a:t> H</a:t>
              </a:r>
              <a:r>
                <a:rPr lang="en-GB" sz="2600" baseline="-30000">
                  <a:cs typeface="Arial" pitchFamily="34" charset="0"/>
                </a:rPr>
                <a:t>2</a:t>
              </a:r>
              <a:r>
                <a:rPr lang="en-GB" sz="2600">
                  <a:cs typeface="Arial" pitchFamily="34" charset="0"/>
                </a:rPr>
                <a:t> (g) + Cl</a:t>
              </a:r>
              <a:r>
                <a:rPr lang="en-GB" sz="2600" baseline="-30000">
                  <a:cs typeface="Arial" pitchFamily="34" charset="0"/>
                </a:rPr>
                <a:t>2</a:t>
              </a:r>
              <a:r>
                <a:rPr lang="en-GB" sz="2600">
                  <a:cs typeface="Arial" pitchFamily="34" charset="0"/>
                </a:rPr>
                <a:t> (g) + 2NaOH (aq)</a:t>
              </a:r>
              <a:endParaRPr lang="en-GB" sz="2600"/>
            </a:p>
          </p:txBody>
        </p:sp>
      </p:grpSp>
      <p:pic>
        <p:nvPicPr>
          <p:cNvPr id="47112" name="Picture 47" descr="animation6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889000"/>
            <a:ext cx="217328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6640" name="Rectangle 48"/>
          <p:cNvSpPr>
            <a:spLocks noChangeArrowheads="1"/>
          </p:cNvSpPr>
          <p:nvPr/>
        </p:nvSpPr>
        <p:spPr bwMode="auto">
          <a:xfrm>
            <a:off x="563563" y="1330325"/>
            <a:ext cx="62563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925" indent="-288925" algn="l" eaLnBrk="0" hangingPunct="0"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Na</a:t>
            </a:r>
            <a:r>
              <a:rPr lang="en-GB" baseline="30000"/>
              <a:t>+</a:t>
            </a:r>
            <a:r>
              <a:rPr lang="en-GB" b="0"/>
              <a:t> and </a:t>
            </a:r>
            <a:r>
              <a:rPr lang="en-GB"/>
              <a:t>Cl</a:t>
            </a:r>
            <a:r>
              <a:rPr lang="en-GB" baseline="30000"/>
              <a:t>-</a:t>
            </a:r>
            <a:r>
              <a:rPr lang="en-GB" b="0"/>
              <a:t> ions from the sodium chloride</a:t>
            </a:r>
          </a:p>
          <a:p>
            <a:pPr marL="288925" indent="-288925" algn="l" eaLnBrk="0" hangingPunct="0">
              <a:buClr>
                <a:srgbClr val="FF6600"/>
              </a:buClr>
              <a:buFont typeface="Wingdings" pitchFamily="2" charset="2"/>
              <a:buChar char="l"/>
            </a:pPr>
            <a:r>
              <a:rPr lang="en-GB"/>
              <a:t>H</a:t>
            </a:r>
            <a:r>
              <a:rPr lang="en-GB" baseline="30000"/>
              <a:t>+</a:t>
            </a:r>
            <a:r>
              <a:rPr lang="en-GB" b="0"/>
              <a:t> and </a:t>
            </a:r>
            <a:r>
              <a:rPr lang="en-GB"/>
              <a:t>OH</a:t>
            </a:r>
            <a:r>
              <a:rPr lang="en-GB" baseline="30000"/>
              <a:t>-</a:t>
            </a:r>
            <a:r>
              <a:rPr lang="en-GB" b="0"/>
              <a:t> ions from the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6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628" grpId="0"/>
      <p:bldP spid="1006630" grpId="0"/>
      <p:bldP spid="10066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Hydrogen or metal? </a:t>
            </a:r>
          </a:p>
        </p:txBody>
      </p:sp>
      <p:sp>
        <p:nvSpPr>
          <p:cNvPr id="1125379" name="Rectangle 3"/>
          <p:cNvSpPr>
            <a:spLocks noChangeArrowheads="1"/>
          </p:cNvSpPr>
          <p:nvPr/>
        </p:nvSpPr>
        <p:spPr bwMode="auto">
          <a:xfrm>
            <a:off x="3035300" y="2419350"/>
            <a:ext cx="582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GB" b="0"/>
              <a:t>Complete the table for these compounds. </a:t>
            </a:r>
          </a:p>
        </p:txBody>
      </p:sp>
      <p:sp>
        <p:nvSpPr>
          <p:cNvPr id="1125390" name="AutoShape 14"/>
          <p:cNvSpPr>
            <a:spLocks noChangeArrowheads="1"/>
          </p:cNvSpPr>
          <p:nvPr/>
        </p:nvSpPr>
        <p:spPr bwMode="auto">
          <a:xfrm flipV="1">
            <a:off x="193675" y="1292225"/>
            <a:ext cx="692150" cy="4808538"/>
          </a:xfrm>
          <a:prstGeom prst="downArrow">
            <a:avLst>
              <a:gd name="adj1" fmla="val 64685"/>
              <a:gd name="adj2" fmla="val 93370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>
              <a:spcBef>
                <a:spcPct val="0"/>
              </a:spcBef>
            </a:pPr>
            <a:r>
              <a:rPr lang="en-GB">
                <a:solidFill>
                  <a:schemeClr val="bg1"/>
                </a:solidFill>
              </a:rPr>
              <a:t>increasing reactivity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41388" y="1004888"/>
            <a:ext cx="1944687" cy="5113337"/>
            <a:chOff x="593" y="633"/>
            <a:chExt cx="1225" cy="3221"/>
          </a:xfrm>
        </p:grpSpPr>
        <p:sp>
          <p:nvSpPr>
            <p:cNvPr id="48156" name="AutoShape 4"/>
            <p:cNvSpPr>
              <a:spLocks noChangeArrowheads="1"/>
            </p:cNvSpPr>
            <p:nvPr/>
          </p:nvSpPr>
          <p:spPr bwMode="auto">
            <a:xfrm>
              <a:off x="619" y="633"/>
              <a:ext cx="1169" cy="3221"/>
            </a:xfrm>
            <a:prstGeom prst="roundRect">
              <a:avLst>
                <a:gd name="adj" fmla="val 10727"/>
              </a:avLst>
            </a:prstGeom>
            <a:solidFill>
              <a:srgbClr val="FFFFCC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157" name="Text Box 5"/>
            <p:cNvSpPr txBox="1">
              <a:spLocks noChangeArrowheads="1"/>
            </p:cNvSpPr>
            <p:nvPr/>
          </p:nvSpPr>
          <p:spPr bwMode="auto">
            <a:xfrm>
              <a:off x="647" y="633"/>
              <a:ext cx="1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potassium</a:t>
              </a:r>
            </a:p>
          </p:txBody>
        </p:sp>
        <p:sp>
          <p:nvSpPr>
            <p:cNvPr id="48158" name="Text Box 6"/>
            <p:cNvSpPr txBox="1">
              <a:spLocks noChangeArrowheads="1"/>
            </p:cNvSpPr>
            <p:nvPr/>
          </p:nvSpPr>
          <p:spPr bwMode="auto">
            <a:xfrm>
              <a:off x="761" y="858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sodium</a:t>
              </a:r>
            </a:p>
          </p:txBody>
        </p:sp>
        <p:sp>
          <p:nvSpPr>
            <p:cNvPr id="48159" name="Text Box 7"/>
            <p:cNvSpPr txBox="1">
              <a:spLocks noChangeArrowheads="1"/>
            </p:cNvSpPr>
            <p:nvPr/>
          </p:nvSpPr>
          <p:spPr bwMode="auto">
            <a:xfrm>
              <a:off x="790" y="1083"/>
              <a:ext cx="8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calcium</a:t>
              </a:r>
            </a:p>
          </p:txBody>
        </p:sp>
        <p:sp>
          <p:nvSpPr>
            <p:cNvPr id="48160" name="Text Box 8"/>
            <p:cNvSpPr txBox="1">
              <a:spLocks noChangeArrowheads="1"/>
            </p:cNvSpPr>
            <p:nvPr/>
          </p:nvSpPr>
          <p:spPr bwMode="auto">
            <a:xfrm>
              <a:off x="603" y="1308"/>
              <a:ext cx="12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magnesium</a:t>
              </a:r>
            </a:p>
          </p:txBody>
        </p:sp>
        <p:sp>
          <p:nvSpPr>
            <p:cNvPr id="48161" name="Text Box 9"/>
            <p:cNvSpPr txBox="1">
              <a:spLocks noChangeArrowheads="1"/>
            </p:cNvSpPr>
            <p:nvPr/>
          </p:nvSpPr>
          <p:spPr bwMode="auto">
            <a:xfrm>
              <a:off x="668" y="1533"/>
              <a:ext cx="10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aluminium</a:t>
              </a:r>
            </a:p>
          </p:txBody>
        </p:sp>
        <p:sp>
          <p:nvSpPr>
            <p:cNvPr id="48162" name="Text Box 10"/>
            <p:cNvSpPr txBox="1">
              <a:spLocks noChangeArrowheads="1"/>
            </p:cNvSpPr>
            <p:nvPr/>
          </p:nvSpPr>
          <p:spPr bwMode="auto">
            <a:xfrm>
              <a:off x="961" y="1983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zinc</a:t>
              </a:r>
            </a:p>
          </p:txBody>
        </p:sp>
        <p:sp>
          <p:nvSpPr>
            <p:cNvPr id="48163" name="Text Box 11"/>
            <p:cNvSpPr txBox="1">
              <a:spLocks noChangeArrowheads="1"/>
            </p:cNvSpPr>
            <p:nvPr/>
          </p:nvSpPr>
          <p:spPr bwMode="auto">
            <a:xfrm>
              <a:off x="966" y="2208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iron</a:t>
              </a:r>
            </a:p>
          </p:txBody>
        </p:sp>
        <p:sp>
          <p:nvSpPr>
            <p:cNvPr id="48164" name="Text Box 12"/>
            <p:cNvSpPr txBox="1">
              <a:spLocks noChangeArrowheads="1"/>
            </p:cNvSpPr>
            <p:nvPr/>
          </p:nvSpPr>
          <p:spPr bwMode="auto">
            <a:xfrm>
              <a:off x="827" y="2883"/>
              <a:ext cx="7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copper</a:t>
              </a:r>
            </a:p>
          </p:txBody>
        </p:sp>
        <p:sp>
          <p:nvSpPr>
            <p:cNvPr id="48165" name="Text Box 13"/>
            <p:cNvSpPr txBox="1">
              <a:spLocks noChangeArrowheads="1"/>
            </p:cNvSpPr>
            <p:nvPr/>
          </p:nvSpPr>
          <p:spPr bwMode="auto">
            <a:xfrm>
              <a:off x="945" y="3333"/>
              <a:ext cx="5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gold</a:t>
              </a:r>
            </a:p>
          </p:txBody>
        </p:sp>
        <p:sp>
          <p:nvSpPr>
            <p:cNvPr id="48166" name="Text Box 15"/>
            <p:cNvSpPr txBox="1">
              <a:spLocks noChangeArrowheads="1"/>
            </p:cNvSpPr>
            <p:nvPr/>
          </p:nvSpPr>
          <p:spPr bwMode="auto">
            <a:xfrm>
              <a:off x="933" y="2433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chemeClr val="tx1"/>
                  </a:solidFill>
                </a:rPr>
                <a:t>lead</a:t>
              </a:r>
            </a:p>
          </p:txBody>
        </p:sp>
        <p:sp>
          <p:nvSpPr>
            <p:cNvPr id="48167" name="Text Box 16"/>
            <p:cNvSpPr txBox="1">
              <a:spLocks noChangeArrowheads="1"/>
            </p:cNvSpPr>
            <p:nvPr/>
          </p:nvSpPr>
          <p:spPr bwMode="auto">
            <a:xfrm>
              <a:off x="896" y="3108"/>
              <a:ext cx="6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chemeClr val="tx1"/>
                  </a:solidFill>
                </a:rPr>
                <a:t>silver</a:t>
              </a:r>
            </a:p>
          </p:txBody>
        </p:sp>
        <p:sp>
          <p:nvSpPr>
            <p:cNvPr id="48168" name="Text Box 17"/>
            <p:cNvSpPr txBox="1">
              <a:spLocks noChangeArrowheads="1"/>
            </p:cNvSpPr>
            <p:nvPr/>
          </p:nvSpPr>
          <p:spPr bwMode="auto">
            <a:xfrm>
              <a:off x="763" y="1758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>
                  <a:solidFill>
                    <a:srgbClr val="FF6600"/>
                  </a:solidFill>
                </a:rPr>
                <a:t>(carbon)</a:t>
              </a:r>
            </a:p>
          </p:txBody>
        </p:sp>
        <p:sp>
          <p:nvSpPr>
            <p:cNvPr id="48169" name="Text Box 18"/>
            <p:cNvSpPr txBox="1">
              <a:spLocks noChangeArrowheads="1"/>
            </p:cNvSpPr>
            <p:nvPr/>
          </p:nvSpPr>
          <p:spPr bwMode="auto">
            <a:xfrm>
              <a:off x="593" y="2658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6600"/>
                  </a:solidFill>
                </a:rPr>
                <a:t>(hydrogen)</a:t>
              </a:r>
            </a:p>
          </p:txBody>
        </p:sp>
        <p:sp>
          <p:nvSpPr>
            <p:cNvPr id="48170" name="Text Box 19"/>
            <p:cNvSpPr txBox="1">
              <a:spLocks noChangeArrowheads="1"/>
            </p:cNvSpPr>
            <p:nvPr/>
          </p:nvSpPr>
          <p:spPr bwMode="auto">
            <a:xfrm>
              <a:off x="683" y="3558"/>
              <a:ext cx="10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chemeClr val="tx1"/>
                  </a:solidFill>
                </a:rPr>
                <a:t>platinum</a:t>
              </a:r>
            </a:p>
          </p:txBody>
        </p:sp>
      </p:grpSp>
      <p:sp>
        <p:nvSpPr>
          <p:cNvPr id="48134" name="Rectangle 21"/>
          <p:cNvSpPr>
            <a:spLocks noChangeArrowheads="1"/>
          </p:cNvSpPr>
          <p:nvPr/>
        </p:nvSpPr>
        <p:spPr bwMode="auto">
          <a:xfrm>
            <a:off x="3027363" y="773113"/>
            <a:ext cx="57610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b="0"/>
              <a:t>If an ionic compound contains </a:t>
            </a:r>
            <a:r>
              <a:rPr lang="en-GB">
                <a:solidFill>
                  <a:srgbClr val="FF0000"/>
                </a:solidFill>
              </a:rPr>
              <a:t>a metal </a:t>
            </a:r>
          </a:p>
          <a:p>
            <a:pPr algn="l" eaLnBrk="0" hangingPunct="0">
              <a:spcBef>
                <a:spcPct val="0"/>
              </a:spcBef>
            </a:pPr>
            <a:r>
              <a:rPr lang="en-GB">
                <a:solidFill>
                  <a:srgbClr val="FF0000"/>
                </a:solidFill>
              </a:rPr>
              <a:t>that is more reactive than hydrogen</a:t>
            </a:r>
            <a:r>
              <a:rPr lang="en-GB" b="0"/>
              <a:t>, electrolysis of a solution of the compound will produce hydrogen, not the metal.</a:t>
            </a:r>
          </a:p>
        </p:txBody>
      </p:sp>
      <p:sp>
        <p:nvSpPr>
          <p:cNvPr id="1125400" name="Text Box 24"/>
          <p:cNvSpPr txBox="1">
            <a:spLocks noChangeArrowheads="1"/>
          </p:cNvSpPr>
          <p:nvPr/>
        </p:nvSpPr>
        <p:spPr bwMode="auto">
          <a:xfrm>
            <a:off x="6686550" y="3740150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FF6600"/>
                </a:solidFill>
              </a:rPr>
              <a:t>hydrogen</a:t>
            </a:r>
          </a:p>
        </p:txBody>
      </p:sp>
      <p:sp>
        <p:nvSpPr>
          <p:cNvPr id="1125401" name="Text Box 25"/>
          <p:cNvSpPr txBox="1">
            <a:spLocks noChangeArrowheads="1"/>
          </p:cNvSpPr>
          <p:nvPr/>
        </p:nvSpPr>
        <p:spPr bwMode="auto">
          <a:xfrm>
            <a:off x="6837363" y="42132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FF6600"/>
                </a:solidFill>
              </a:rPr>
              <a:t>copper</a:t>
            </a:r>
          </a:p>
        </p:txBody>
      </p:sp>
      <p:sp>
        <p:nvSpPr>
          <p:cNvPr id="1125402" name="Text Box 26"/>
          <p:cNvSpPr txBox="1">
            <a:spLocks noChangeArrowheads="1"/>
          </p:cNvSpPr>
          <p:nvPr/>
        </p:nvSpPr>
        <p:spPr bwMode="auto">
          <a:xfrm>
            <a:off x="6746875" y="4673600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FF6600"/>
                </a:solidFill>
              </a:rPr>
              <a:t>hydrogen</a:t>
            </a:r>
          </a:p>
        </p:txBody>
      </p:sp>
      <p:sp>
        <p:nvSpPr>
          <p:cNvPr id="1125403" name="Text Box 27"/>
          <p:cNvSpPr txBox="1">
            <a:spLocks noChangeArrowheads="1"/>
          </p:cNvSpPr>
          <p:nvPr/>
        </p:nvSpPr>
        <p:spPr bwMode="auto">
          <a:xfrm>
            <a:off x="6842125" y="5143500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FF6600"/>
                </a:solidFill>
              </a:rPr>
              <a:t>silver</a:t>
            </a:r>
          </a:p>
        </p:txBody>
      </p:sp>
      <p:sp>
        <p:nvSpPr>
          <p:cNvPr id="1125404" name="Text Box 28"/>
          <p:cNvSpPr txBox="1">
            <a:spLocks noChangeArrowheads="1"/>
          </p:cNvSpPr>
          <p:nvPr/>
        </p:nvSpPr>
        <p:spPr bwMode="auto">
          <a:xfrm>
            <a:off x="6757988" y="56134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FF6600"/>
                </a:solidFill>
              </a:rPr>
              <a:t>hydrogen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070225" y="2957513"/>
            <a:ext cx="5857875" cy="3151187"/>
            <a:chOff x="1934" y="1863"/>
            <a:chExt cx="3690" cy="1985"/>
          </a:xfrm>
        </p:grpSpPr>
        <p:sp>
          <p:nvSpPr>
            <p:cNvPr id="48141" name="AutoShape 32"/>
            <p:cNvSpPr>
              <a:spLocks noChangeArrowheads="1"/>
            </p:cNvSpPr>
            <p:nvPr/>
          </p:nvSpPr>
          <p:spPr bwMode="auto">
            <a:xfrm>
              <a:off x="1962" y="1863"/>
              <a:ext cx="3662" cy="488"/>
            </a:xfrm>
            <a:prstGeom prst="roundRect">
              <a:avLst>
                <a:gd name="adj" fmla="val 3278"/>
              </a:avLst>
            </a:prstGeom>
            <a:solidFill>
              <a:srgbClr val="F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142" name="Text Box 34"/>
            <p:cNvSpPr txBox="1">
              <a:spLocks noChangeArrowheads="1"/>
            </p:cNvSpPr>
            <p:nvPr/>
          </p:nvSpPr>
          <p:spPr bwMode="auto">
            <a:xfrm>
              <a:off x="1934" y="2360"/>
              <a:ext cx="18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potassium chloride</a:t>
              </a:r>
            </a:p>
          </p:txBody>
        </p:sp>
        <p:sp>
          <p:nvSpPr>
            <p:cNvPr id="48143" name="Text Box 35"/>
            <p:cNvSpPr txBox="1">
              <a:spLocks noChangeArrowheads="1"/>
            </p:cNvSpPr>
            <p:nvPr/>
          </p:nvSpPr>
          <p:spPr bwMode="auto">
            <a:xfrm>
              <a:off x="2061" y="2654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copper sulphate</a:t>
              </a:r>
            </a:p>
          </p:txBody>
        </p:sp>
        <p:sp>
          <p:nvSpPr>
            <p:cNvPr id="48144" name="Text Box 36"/>
            <p:cNvSpPr txBox="1">
              <a:spLocks noChangeArrowheads="1"/>
            </p:cNvSpPr>
            <p:nvPr/>
          </p:nvSpPr>
          <p:spPr bwMode="auto">
            <a:xfrm>
              <a:off x="2063" y="2944"/>
              <a:ext cx="1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sodium bromide</a:t>
              </a:r>
            </a:p>
          </p:txBody>
        </p:sp>
        <p:sp>
          <p:nvSpPr>
            <p:cNvPr id="48145" name="Text Box 37"/>
            <p:cNvSpPr txBox="1">
              <a:spLocks noChangeArrowheads="1"/>
            </p:cNvSpPr>
            <p:nvPr/>
          </p:nvSpPr>
          <p:spPr bwMode="auto">
            <a:xfrm>
              <a:off x="2216" y="3246"/>
              <a:ext cx="1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silver nitrate</a:t>
              </a:r>
            </a:p>
          </p:txBody>
        </p:sp>
        <p:sp>
          <p:nvSpPr>
            <p:cNvPr id="48146" name="Text Box 39"/>
            <p:cNvSpPr txBox="1">
              <a:spLocks noChangeArrowheads="1"/>
            </p:cNvSpPr>
            <p:nvPr/>
          </p:nvSpPr>
          <p:spPr bwMode="auto">
            <a:xfrm>
              <a:off x="2224" y="3548"/>
              <a:ext cx="13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zinc chloride</a:t>
              </a:r>
            </a:p>
          </p:txBody>
        </p:sp>
        <p:sp>
          <p:nvSpPr>
            <p:cNvPr id="48147" name="Text Box 42"/>
            <p:cNvSpPr txBox="1">
              <a:spLocks noChangeArrowheads="1"/>
            </p:cNvSpPr>
            <p:nvPr/>
          </p:nvSpPr>
          <p:spPr bwMode="auto">
            <a:xfrm>
              <a:off x="2004" y="1908"/>
              <a:ext cx="174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GB">
                  <a:solidFill>
                    <a:srgbClr val="000066"/>
                  </a:solidFill>
                </a:rPr>
                <a:t>Ionic compound</a:t>
              </a:r>
            </a:p>
          </p:txBody>
        </p:sp>
        <p:sp>
          <p:nvSpPr>
            <p:cNvPr id="48148" name="Text Box 43"/>
            <p:cNvSpPr txBox="1">
              <a:spLocks noChangeArrowheads="1"/>
            </p:cNvSpPr>
            <p:nvPr/>
          </p:nvSpPr>
          <p:spPr bwMode="auto">
            <a:xfrm>
              <a:off x="3804" y="1894"/>
              <a:ext cx="181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</a:pPr>
              <a:r>
                <a:rPr lang="en-GB">
                  <a:solidFill>
                    <a:srgbClr val="000066"/>
                  </a:solidFill>
                </a:rPr>
                <a:t>Product at the negative electrode</a:t>
              </a:r>
            </a:p>
          </p:txBody>
        </p:sp>
        <p:sp>
          <p:nvSpPr>
            <p:cNvPr id="48149" name="AutoShape 44"/>
            <p:cNvSpPr>
              <a:spLocks noChangeArrowheads="1"/>
            </p:cNvSpPr>
            <p:nvPr/>
          </p:nvSpPr>
          <p:spPr bwMode="auto">
            <a:xfrm>
              <a:off x="1958" y="1868"/>
              <a:ext cx="3664" cy="1980"/>
            </a:xfrm>
            <a:prstGeom prst="roundRect">
              <a:avLst>
                <a:gd name="adj" fmla="val 1852"/>
              </a:avLst>
            </a:prstGeom>
            <a:noFill/>
            <a:ln w="38100" algn="ctr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150" name="Line 45"/>
            <p:cNvSpPr>
              <a:spLocks noChangeShapeType="1"/>
            </p:cNvSpPr>
            <p:nvPr/>
          </p:nvSpPr>
          <p:spPr bwMode="auto">
            <a:xfrm>
              <a:off x="3812" y="1874"/>
              <a:ext cx="0" cy="197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51" name="Line 46"/>
            <p:cNvSpPr>
              <a:spLocks noChangeShapeType="1"/>
            </p:cNvSpPr>
            <p:nvPr/>
          </p:nvSpPr>
          <p:spPr bwMode="auto">
            <a:xfrm flipV="1">
              <a:off x="1966" y="2345"/>
              <a:ext cx="3651" cy="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52" name="Line 47"/>
            <p:cNvSpPr>
              <a:spLocks noChangeShapeType="1"/>
            </p:cNvSpPr>
            <p:nvPr/>
          </p:nvSpPr>
          <p:spPr bwMode="auto">
            <a:xfrm>
              <a:off x="1953" y="2647"/>
              <a:ext cx="365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53" name="Line 48"/>
            <p:cNvSpPr>
              <a:spLocks noChangeShapeType="1"/>
            </p:cNvSpPr>
            <p:nvPr/>
          </p:nvSpPr>
          <p:spPr bwMode="auto">
            <a:xfrm flipV="1">
              <a:off x="1956" y="2942"/>
              <a:ext cx="3663" cy="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54" name="Line 49"/>
            <p:cNvSpPr>
              <a:spLocks noChangeShapeType="1"/>
            </p:cNvSpPr>
            <p:nvPr/>
          </p:nvSpPr>
          <p:spPr bwMode="auto">
            <a:xfrm>
              <a:off x="1956" y="3245"/>
              <a:ext cx="365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55" name="Line 50"/>
            <p:cNvSpPr>
              <a:spLocks noChangeShapeType="1"/>
            </p:cNvSpPr>
            <p:nvPr/>
          </p:nvSpPr>
          <p:spPr bwMode="auto">
            <a:xfrm>
              <a:off x="1956" y="3544"/>
              <a:ext cx="3659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/>
      <p:bldP spid="1125390" grpId="0" animBg="1"/>
      <p:bldP spid="1125400" grpId="0"/>
      <p:bldP spid="1125401" grpId="0"/>
      <p:bldP spid="1125402" grpId="0"/>
      <p:bldP spid="1125403" grpId="0"/>
      <p:bldP spid="1125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Electrolysis of dilute sulfuric acid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63563" y="784225"/>
            <a:ext cx="620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cs typeface="Arial" pitchFamily="34" charset="0"/>
              </a:rPr>
              <a:t>Electrolysis can be used to split</a:t>
            </a:r>
            <a:r>
              <a:rPr lang="en-GB">
                <a:cs typeface="Arial" pitchFamily="34" charset="0"/>
              </a:rPr>
              <a:t> water </a:t>
            </a:r>
            <a:r>
              <a:rPr lang="en-GB" b="0"/>
              <a:t>(</a:t>
            </a:r>
            <a:r>
              <a:rPr lang="en-GB">
                <a:cs typeface="Arial" pitchFamily="34" charset="0"/>
              </a:rPr>
              <a:t>H</a:t>
            </a:r>
            <a:r>
              <a:rPr lang="en-GB" baseline="-25000">
                <a:cs typeface="Arial" pitchFamily="34" charset="0"/>
              </a:rPr>
              <a:t>2</a:t>
            </a:r>
            <a:r>
              <a:rPr lang="en-GB">
                <a:cs typeface="Arial" pitchFamily="34" charset="0"/>
              </a:rPr>
              <a:t>O</a:t>
            </a:r>
            <a:r>
              <a:rPr lang="en-GB" b="0"/>
              <a:t>) into its elements, </a:t>
            </a:r>
            <a:r>
              <a:rPr lang="en-GB"/>
              <a:t>hydrogen</a:t>
            </a:r>
            <a:r>
              <a:rPr lang="en-GB" b="0"/>
              <a:t> and </a:t>
            </a:r>
            <a:r>
              <a:rPr lang="en-GB"/>
              <a:t>oxygen</a:t>
            </a:r>
            <a:r>
              <a:rPr lang="en-GB" b="0"/>
              <a:t>.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197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0502" name="Rectangle 6"/>
          <p:cNvSpPr>
            <a:spLocks noChangeArrowheads="1"/>
          </p:cNvSpPr>
          <p:nvPr/>
        </p:nvSpPr>
        <p:spPr bwMode="auto">
          <a:xfrm>
            <a:off x="563563" y="5972175"/>
            <a:ext cx="615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Which product will form at each electrode?</a:t>
            </a:r>
          </a:p>
        </p:txBody>
      </p:sp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563563" y="4695825"/>
            <a:ext cx="8580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The </a:t>
            </a:r>
            <a:r>
              <a:rPr lang="en-GB" b="0">
                <a:solidFill>
                  <a:srgbClr val="000066"/>
                </a:solidFill>
              </a:rPr>
              <a:t>conductivity of water can be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improved by adding </a:t>
            </a:r>
            <a:r>
              <a:rPr lang="en-GB">
                <a:solidFill>
                  <a:srgbClr val="FF6600"/>
                </a:solidFill>
                <a:cs typeface="Arial" pitchFamily="34" charset="0"/>
              </a:rPr>
              <a:t>dilute sulfuric acid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. This releases more ions so that more current flows during electrolysis, which creates hydrogen and oxygen.</a:t>
            </a:r>
            <a:r>
              <a:rPr lang="en-GB"/>
              <a:t> </a:t>
            </a:r>
          </a:p>
        </p:txBody>
      </p:sp>
      <p:pic>
        <p:nvPicPr>
          <p:cNvPr id="49159" name="Picture 16" descr="animation7-2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838200"/>
            <a:ext cx="21415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513" name="Rectangle 17"/>
          <p:cNvSpPr>
            <a:spLocks noChangeArrowheads="1"/>
          </p:cNvSpPr>
          <p:nvPr/>
        </p:nvSpPr>
        <p:spPr bwMode="auto">
          <a:xfrm>
            <a:off x="563563" y="1698625"/>
            <a:ext cx="6203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This is how </a:t>
            </a:r>
            <a:r>
              <a:rPr lang="en-GB" b="0"/>
              <a:t>hydrogen for fuel cells can be made and how oxygen can be produced from water on spacecraft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130514" name="Rectangle 18"/>
          <p:cNvSpPr>
            <a:spLocks noChangeArrowheads="1"/>
          </p:cNvSpPr>
          <p:nvPr/>
        </p:nvSpPr>
        <p:spPr bwMode="auto">
          <a:xfrm>
            <a:off x="571500" y="2981325"/>
            <a:ext cx="6203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>
                <a:solidFill>
                  <a:srgbClr val="000066"/>
                </a:solidFill>
                <a:cs typeface="Arial" pitchFamily="34" charset="0"/>
              </a:rPr>
              <a:t>Water is a covalent compound and so is </a:t>
            </a:r>
          </a:p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  <a:cs typeface="Arial" pitchFamily="34" charset="0"/>
              </a:rPr>
              <a:t>a poor conductor of electricity. However, </a:t>
            </a:r>
          </a:p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  <a:cs typeface="Arial" pitchFamily="34" charset="0"/>
              </a:rPr>
              <a:t>it does contain a few free 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H</a:t>
            </a:r>
            <a:r>
              <a:rPr lang="en-GB" baseline="30000">
                <a:solidFill>
                  <a:srgbClr val="000066"/>
                </a:solidFill>
                <a:cs typeface="Arial" pitchFamily="34" charset="0"/>
              </a:rPr>
              <a:t>+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and 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OH</a:t>
            </a:r>
            <a:r>
              <a:rPr lang="en-GB" baseline="30000">
                <a:solidFill>
                  <a:srgbClr val="000066"/>
                </a:solidFill>
                <a:cs typeface="Arial" pitchFamily="34" charset="0"/>
              </a:rPr>
              <a:t>-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ions:</a:t>
            </a:r>
          </a:p>
          <a:p>
            <a:pPr algn="l" eaLnBrk="0" hangingPunct="0">
              <a:spcBef>
                <a:spcPct val="20000"/>
              </a:spcBef>
            </a:pPr>
            <a:r>
              <a:rPr lang="en-GB">
                <a:solidFill>
                  <a:srgbClr val="000066"/>
                </a:solidFill>
                <a:cs typeface="Arial" pitchFamily="34" charset="0"/>
              </a:rPr>
              <a:t>        H</a:t>
            </a:r>
            <a:r>
              <a:rPr lang="en-GB" baseline="-25000">
                <a:solidFill>
                  <a:srgbClr val="000066"/>
                </a:solidFill>
                <a:cs typeface="Arial" pitchFamily="34" charset="0"/>
              </a:rPr>
              <a:t>2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O (l) </a:t>
            </a:r>
            <a:r>
              <a:rPr lang="en-GB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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 H</a:t>
            </a:r>
            <a:r>
              <a:rPr lang="en-GB" baseline="30000">
                <a:solidFill>
                  <a:srgbClr val="000066"/>
                </a:solidFill>
                <a:cs typeface="Arial" pitchFamily="34" charset="0"/>
              </a:rPr>
              <a:t>+</a:t>
            </a:r>
            <a:r>
              <a:rPr lang="en-GB">
                <a:solidFill>
                  <a:srgbClr val="000066"/>
                </a:solidFill>
                <a:cs typeface="Arial" pitchFamily="34" charset="0"/>
              </a:rPr>
              <a:t> (aq) + OH</a:t>
            </a:r>
            <a:r>
              <a:rPr lang="en-GB" baseline="30000">
                <a:solidFill>
                  <a:srgbClr val="000066"/>
                </a:solidFill>
                <a:cs typeface="Arial" pitchFamily="34" charset="0"/>
              </a:rPr>
              <a:t>- </a:t>
            </a:r>
            <a:r>
              <a:rPr lang="en-GB">
                <a:solidFill>
                  <a:srgbClr val="000066"/>
                </a:solidFill>
              </a:rPr>
              <a:t>(aq)</a:t>
            </a:r>
            <a:r>
              <a:rPr lang="en-GB" b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02" grpId="0"/>
      <p:bldP spid="1130507" grpId="0"/>
      <p:bldP spid="1130513" grpId="0"/>
      <p:bldP spid="11305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Redox and electrons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4008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Magnesium burns in oxygen to form magnesium oxide.</a:t>
            </a:r>
          </a:p>
        </p:txBody>
      </p:sp>
      <p:sp>
        <p:nvSpPr>
          <p:cNvPr id="1071168" name="Text Box 64"/>
          <p:cNvSpPr txBox="1">
            <a:spLocks noChangeArrowheads="1"/>
          </p:cNvSpPr>
          <p:nvPr/>
        </p:nvSpPr>
        <p:spPr bwMode="auto">
          <a:xfrm>
            <a:off x="563563" y="3322638"/>
            <a:ext cx="39830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A redox reaction can also    be explained in terms of the gain or loss of </a:t>
            </a:r>
            <a:r>
              <a:rPr lang="en-GB">
                <a:solidFill>
                  <a:srgbClr val="000066"/>
                </a:solidFill>
              </a:rPr>
              <a:t>electrons.</a:t>
            </a:r>
            <a:endParaRPr lang="en-GB" sz="1800" b="0">
              <a:solidFill>
                <a:srgbClr val="000066"/>
              </a:solidFill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762000" y="5130800"/>
            <a:ext cx="7597775" cy="1185863"/>
            <a:chOff x="480" y="3232"/>
            <a:chExt cx="4786" cy="747"/>
          </a:xfrm>
        </p:grpSpPr>
        <p:sp>
          <p:nvSpPr>
            <p:cNvPr id="29705" name="AutoShape 22"/>
            <p:cNvSpPr>
              <a:spLocks noChangeArrowheads="1"/>
            </p:cNvSpPr>
            <p:nvPr/>
          </p:nvSpPr>
          <p:spPr bwMode="auto">
            <a:xfrm>
              <a:off x="480" y="3232"/>
              <a:ext cx="4786" cy="74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23"/>
            <p:cNvSpPr txBox="1">
              <a:spLocks noChangeArrowheads="1"/>
            </p:cNvSpPr>
            <p:nvPr/>
          </p:nvSpPr>
          <p:spPr bwMode="auto">
            <a:xfrm>
              <a:off x="527" y="3281"/>
              <a:ext cx="466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>
                  <a:solidFill>
                    <a:srgbClr val="000066"/>
                  </a:solidFill>
                </a:rPr>
                <a:t>magnesium  </a:t>
              </a:r>
              <a:r>
                <a:rPr lang="en-GB" sz="2800">
                  <a:solidFill>
                    <a:srgbClr val="000066"/>
                  </a:solidFill>
                </a:rPr>
                <a:t>+  </a:t>
              </a:r>
              <a:r>
                <a:rPr lang="en-GB" sz="2600">
                  <a:solidFill>
                    <a:srgbClr val="000066"/>
                  </a:solidFill>
                </a:rPr>
                <a:t>oxygen         magnesium oxide</a:t>
              </a:r>
            </a:p>
          </p:txBody>
        </p:sp>
        <p:sp>
          <p:nvSpPr>
            <p:cNvPr id="29707" name="Text Box 28"/>
            <p:cNvSpPr txBox="1">
              <a:spLocks noChangeArrowheads="1"/>
            </p:cNvSpPr>
            <p:nvPr/>
          </p:nvSpPr>
          <p:spPr bwMode="auto">
            <a:xfrm>
              <a:off x="2930" y="3246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29708" name="Text Box 65"/>
            <p:cNvSpPr txBox="1">
              <a:spLocks noChangeArrowheads="1"/>
            </p:cNvSpPr>
            <p:nvPr/>
          </p:nvSpPr>
          <p:spPr bwMode="auto">
            <a:xfrm>
              <a:off x="783" y="3623"/>
              <a:ext cx="82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2Mg</a:t>
              </a:r>
              <a:r>
                <a:rPr lang="en-GB" sz="2200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29709" name="Text Box 66"/>
            <p:cNvSpPr txBox="1">
              <a:spLocks noChangeArrowheads="1"/>
            </p:cNvSpPr>
            <p:nvPr/>
          </p:nvSpPr>
          <p:spPr bwMode="auto">
            <a:xfrm>
              <a:off x="2501" y="3623"/>
              <a:ext cx="7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O</a:t>
              </a:r>
              <a:r>
                <a:rPr lang="en-GB" sz="2600" baseline="-25000">
                  <a:solidFill>
                    <a:srgbClr val="000066"/>
                  </a:solidFill>
                </a:rPr>
                <a:t>2</a:t>
              </a:r>
              <a:r>
                <a:rPr lang="en-GB">
                  <a:solidFill>
                    <a:srgbClr val="000066"/>
                  </a:solidFill>
                </a:rPr>
                <a:t>(g)</a:t>
              </a:r>
            </a:p>
          </p:txBody>
        </p:sp>
        <p:sp>
          <p:nvSpPr>
            <p:cNvPr id="29710" name="Text Box 68"/>
            <p:cNvSpPr txBox="1">
              <a:spLocks noChangeArrowheads="1"/>
            </p:cNvSpPr>
            <p:nvPr/>
          </p:nvSpPr>
          <p:spPr bwMode="auto">
            <a:xfrm>
              <a:off x="3947" y="3624"/>
              <a:ext cx="97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2MgO</a:t>
              </a:r>
              <a:r>
                <a:rPr lang="en-GB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29711" name="Text Box 69"/>
            <p:cNvSpPr txBox="1">
              <a:spLocks noChangeArrowheads="1"/>
            </p:cNvSpPr>
            <p:nvPr/>
          </p:nvSpPr>
          <p:spPr bwMode="auto">
            <a:xfrm>
              <a:off x="2107" y="3614"/>
              <a:ext cx="266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29712" name="Text Box 71"/>
            <p:cNvSpPr txBox="1">
              <a:spLocks noChangeArrowheads="1"/>
            </p:cNvSpPr>
            <p:nvPr/>
          </p:nvSpPr>
          <p:spPr bwMode="auto">
            <a:xfrm>
              <a:off x="3345" y="3614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sp>
        <p:nvSpPr>
          <p:cNvPr id="1071177" name="Text Box 73"/>
          <p:cNvSpPr txBox="1">
            <a:spLocks noChangeArrowheads="1"/>
          </p:cNvSpPr>
          <p:nvPr/>
        </p:nvSpPr>
        <p:spPr bwMode="auto">
          <a:xfrm>
            <a:off x="563563" y="459105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What happens to the atoms and electrons in this reaction?</a:t>
            </a:r>
            <a:endParaRPr lang="en-GB"/>
          </a:p>
        </p:txBody>
      </p:sp>
      <p:sp>
        <p:nvSpPr>
          <p:cNvPr id="1071178" name="Text Box 74"/>
          <p:cNvSpPr txBox="1">
            <a:spLocks noChangeArrowheads="1"/>
          </p:cNvSpPr>
          <p:nvPr/>
        </p:nvSpPr>
        <p:spPr bwMode="auto">
          <a:xfrm>
            <a:off x="563563" y="1687513"/>
            <a:ext cx="3721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 b="0">
                <a:solidFill>
                  <a:srgbClr val="000066"/>
                </a:solidFill>
              </a:rPr>
              <a:t>It is obvious that the magnesium has been oxidized, but what has happened to the oxygen?</a:t>
            </a:r>
          </a:p>
        </p:txBody>
      </p:sp>
      <p:pic>
        <p:nvPicPr>
          <p:cNvPr id="29704" name="Picture 75" descr="704057_36335131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927100"/>
            <a:ext cx="42402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68" grpId="0"/>
      <p:bldP spid="1071177" grpId="0"/>
      <p:bldP spid="10711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Electrolysis of dilute sulfuric acid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197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4" r:id="rId2" imgW="8699841" imgH="5308975"/>
        </mc:Choice>
        <mc:Fallback>
          <p:control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582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happens at the electrodes during the electrolysis of</a:t>
            </a:r>
            <a:r>
              <a:rPr lang="en-GB"/>
              <a:t> </a:t>
            </a:r>
            <a:r>
              <a:rPr lang="en-GB" b="0"/>
              <a:t>dilute sulfuric acid?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557213" y="53975"/>
            <a:ext cx="7659687" cy="549275"/>
          </a:xfrm>
        </p:spPr>
        <p:txBody>
          <a:bodyPr/>
          <a:lstStyle/>
          <a:p>
            <a:pPr eaLnBrk="1" hangingPunct="1"/>
            <a:r>
              <a:rPr lang="en-GB" sz="2600" smtClean="0"/>
              <a:t>Electrolysis of dilute H</a:t>
            </a:r>
            <a:r>
              <a:rPr lang="en-GB" sz="2600" baseline="-25000" smtClean="0"/>
              <a:t>2</a:t>
            </a:r>
            <a:r>
              <a:rPr lang="en-GB" sz="2600" smtClean="0"/>
              <a:t>SO</a:t>
            </a:r>
            <a:r>
              <a:rPr lang="en-GB" sz="2600" baseline="-25000" smtClean="0"/>
              <a:t>4</a:t>
            </a:r>
            <a:r>
              <a:rPr lang="en-GB" sz="2600" smtClean="0"/>
              <a:t> – redox equations</a:t>
            </a:r>
          </a:p>
        </p:txBody>
      </p:sp>
      <p:sp>
        <p:nvSpPr>
          <p:cNvPr id="1129479" name="Text Box 7"/>
          <p:cNvSpPr txBox="1">
            <a:spLocks noChangeArrowheads="1"/>
          </p:cNvSpPr>
          <p:nvPr/>
        </p:nvSpPr>
        <p:spPr bwMode="auto">
          <a:xfrm>
            <a:off x="554038" y="3781425"/>
            <a:ext cx="8289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b="0"/>
              <a:t>What is the overall equation for the electrolysis of</a:t>
            </a:r>
            <a:r>
              <a:rPr lang="en-GB"/>
              <a:t> </a:t>
            </a:r>
            <a:r>
              <a:rPr lang="en-GB" b="0"/>
              <a:t>dilute sulfuric acid?</a:t>
            </a:r>
          </a:p>
        </p:txBody>
      </p:sp>
      <p:sp>
        <p:nvSpPr>
          <p:cNvPr id="1129480" name="Text Box 8"/>
          <p:cNvSpPr txBox="1">
            <a:spLocks noChangeArrowheads="1"/>
          </p:cNvSpPr>
          <p:nvPr/>
        </p:nvSpPr>
        <p:spPr bwMode="auto">
          <a:xfrm>
            <a:off x="550863" y="1698625"/>
            <a:ext cx="61182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/>
              <a:t>At the negative electrode: 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chemeClr val="bg2"/>
                </a:solidFill>
                <a:cs typeface="Arial" pitchFamily="34" charset="0"/>
              </a:rPr>
              <a:t>    2H</a:t>
            </a:r>
            <a:r>
              <a:rPr lang="en-GB" sz="2600" baseline="30000">
                <a:solidFill>
                  <a:schemeClr val="bg2"/>
                </a:solidFill>
                <a:cs typeface="Arial" pitchFamily="34" charset="0"/>
              </a:rPr>
              <a:t>+</a:t>
            </a:r>
            <a:r>
              <a:rPr lang="en-GB" sz="2600">
                <a:solidFill>
                  <a:schemeClr val="bg2"/>
                </a:solidFill>
                <a:cs typeface="Arial" pitchFamily="34" charset="0"/>
              </a:rPr>
              <a:t> + 2e</a:t>
            </a:r>
            <a:r>
              <a:rPr lang="en-GB" sz="2600" baseline="30000">
                <a:solidFill>
                  <a:schemeClr val="bg2"/>
                </a:solidFill>
                <a:cs typeface="Arial" pitchFamily="34" charset="0"/>
              </a:rPr>
              <a:t>-</a:t>
            </a:r>
            <a:r>
              <a:rPr lang="en-GB" sz="260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GB" sz="2600">
                <a:solidFill>
                  <a:schemeClr val="bg2"/>
                </a:solidFill>
                <a:cs typeface="Arial" pitchFamily="34" charset="0"/>
                <a:sym typeface="Symbol" pitchFamily="18" charset="2"/>
              </a:rPr>
              <a:t></a:t>
            </a:r>
            <a:r>
              <a:rPr lang="en-GB" sz="2600">
                <a:solidFill>
                  <a:schemeClr val="bg2"/>
                </a:solidFill>
                <a:cs typeface="Arial" pitchFamily="34" charset="0"/>
              </a:rPr>
              <a:t> H</a:t>
            </a:r>
            <a:r>
              <a:rPr lang="en-GB" sz="2600" baseline="-2500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GB" sz="28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GB">
                <a:solidFill>
                  <a:schemeClr val="bg2"/>
                </a:solidFill>
                <a:sym typeface="Symbol" pitchFamily="18" charset="2"/>
              </a:rPr>
              <a:t>(reduction)</a:t>
            </a:r>
            <a:endParaRPr lang="en-GB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7800" y="4330700"/>
            <a:ext cx="4549775" cy="639763"/>
            <a:chOff x="1712" y="2728"/>
            <a:chExt cx="2866" cy="403"/>
          </a:xfrm>
        </p:grpSpPr>
        <p:sp>
          <p:nvSpPr>
            <p:cNvPr id="50187" name="AutoShape 2"/>
            <p:cNvSpPr>
              <a:spLocks noChangeArrowheads="1"/>
            </p:cNvSpPr>
            <p:nvPr/>
          </p:nvSpPr>
          <p:spPr bwMode="auto">
            <a:xfrm>
              <a:off x="1712" y="2728"/>
              <a:ext cx="2866" cy="403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Text Box 9"/>
            <p:cNvSpPr txBox="1">
              <a:spLocks noChangeArrowheads="1"/>
            </p:cNvSpPr>
            <p:nvPr/>
          </p:nvSpPr>
          <p:spPr bwMode="auto">
            <a:xfrm>
              <a:off x="1773" y="2766"/>
              <a:ext cx="271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cs typeface="Arial" pitchFamily="34" charset="0"/>
                </a:rPr>
                <a:t>2H</a:t>
              </a:r>
              <a:r>
                <a:rPr lang="en-GB" sz="2600" baseline="-25000">
                  <a:cs typeface="Arial" pitchFamily="34" charset="0"/>
                </a:rPr>
                <a:t>2</a:t>
              </a:r>
              <a:r>
                <a:rPr lang="en-GB" sz="2600">
                  <a:cs typeface="Arial" pitchFamily="34" charset="0"/>
                </a:rPr>
                <a:t>O </a:t>
              </a:r>
              <a:r>
                <a:rPr lang="en-GB">
                  <a:cs typeface="Arial" pitchFamily="34" charset="0"/>
                </a:rPr>
                <a:t>(l)</a:t>
              </a:r>
              <a:r>
                <a:rPr lang="en-GB" sz="2600">
                  <a:cs typeface="Arial" pitchFamily="34" charset="0"/>
                </a:rPr>
                <a:t> </a:t>
              </a:r>
              <a:r>
                <a:rPr lang="en-GB" sz="2600">
                  <a:cs typeface="Arial" pitchFamily="34" charset="0"/>
                  <a:sym typeface="Symbol" pitchFamily="18" charset="2"/>
                </a:rPr>
                <a:t> </a:t>
              </a:r>
              <a:r>
                <a:rPr lang="en-GB" sz="2600">
                  <a:cs typeface="Arial" pitchFamily="34" charset="0"/>
                </a:rPr>
                <a:t> 2H</a:t>
              </a:r>
              <a:r>
                <a:rPr lang="en-GB" sz="2600" baseline="-25000">
                  <a:cs typeface="Arial" pitchFamily="34" charset="0"/>
                </a:rPr>
                <a:t>2</a:t>
              </a:r>
              <a:r>
                <a:rPr lang="en-GB" sz="2600">
                  <a:cs typeface="Arial" pitchFamily="34" charset="0"/>
                </a:rPr>
                <a:t> </a:t>
              </a:r>
              <a:r>
                <a:rPr lang="en-GB">
                  <a:cs typeface="Arial" pitchFamily="34" charset="0"/>
                </a:rPr>
                <a:t>(g)</a:t>
              </a:r>
              <a:r>
                <a:rPr lang="en-GB" sz="2600">
                  <a:cs typeface="Arial" pitchFamily="34" charset="0"/>
                </a:rPr>
                <a:t> + O</a:t>
              </a:r>
              <a:r>
                <a:rPr lang="en-GB" sz="2600" baseline="-25000">
                  <a:cs typeface="Arial" pitchFamily="34" charset="0"/>
                </a:rPr>
                <a:t>2 </a:t>
              </a:r>
              <a:r>
                <a:rPr lang="en-GB"/>
                <a:t>(g) </a:t>
              </a:r>
            </a:p>
          </p:txBody>
        </p:sp>
      </p:grpSp>
      <p:sp>
        <p:nvSpPr>
          <p:cNvPr id="1129482" name="Rectangle 10"/>
          <p:cNvSpPr>
            <a:spLocks noChangeArrowheads="1"/>
          </p:cNvSpPr>
          <p:nvPr/>
        </p:nvSpPr>
        <p:spPr bwMode="auto">
          <a:xfrm>
            <a:off x="552450" y="5059363"/>
            <a:ext cx="793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/>
              <a:t>Twice as much hydrogen forms as oxygen.  Why is this?</a:t>
            </a:r>
          </a:p>
        </p:txBody>
      </p:sp>
      <p:pic>
        <p:nvPicPr>
          <p:cNvPr id="50184" name="Picture 16" descr="animation7-2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838200"/>
            <a:ext cx="21415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89" name="Text Box 17"/>
          <p:cNvSpPr txBox="1">
            <a:spLocks noChangeArrowheads="1"/>
          </p:cNvSpPr>
          <p:nvPr/>
        </p:nvSpPr>
        <p:spPr bwMode="auto">
          <a:xfrm>
            <a:off x="550863" y="2765425"/>
            <a:ext cx="6118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>
                <a:sym typeface="Symbol" pitchFamily="18" charset="2"/>
              </a:rPr>
              <a:t>At the positive electrode</a:t>
            </a:r>
            <a:r>
              <a:rPr lang="en-GB" b="0">
                <a:sym typeface="Symbol" pitchFamily="18" charset="2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    4OH</a:t>
            </a:r>
            <a:r>
              <a:rPr lang="en-GB" sz="2600" baseline="3000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sz="260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</a:t>
            </a: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 2H</a:t>
            </a:r>
            <a:r>
              <a:rPr lang="en-GB" sz="2600" baseline="-2500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O</a:t>
            </a:r>
            <a:r>
              <a:rPr lang="en-GB" sz="2600" baseline="-2500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+ O</a:t>
            </a:r>
            <a:r>
              <a:rPr lang="en-GB" sz="2600" baseline="-2500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 + 4e</a:t>
            </a:r>
            <a:r>
              <a:rPr lang="en-GB" sz="2600" baseline="3000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GB" sz="260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GB">
                <a:solidFill>
                  <a:srgbClr val="FF0000"/>
                </a:solidFill>
                <a:sym typeface="Symbol" pitchFamily="18" charset="2"/>
              </a:rPr>
              <a:t>(oxidation)</a:t>
            </a:r>
          </a:p>
        </p:txBody>
      </p:sp>
      <p:sp>
        <p:nvSpPr>
          <p:cNvPr id="1129490" name="Rectangle 18"/>
          <p:cNvSpPr>
            <a:spLocks noChangeArrowheads="1"/>
          </p:cNvSpPr>
          <p:nvPr/>
        </p:nvSpPr>
        <p:spPr bwMode="auto">
          <a:xfrm>
            <a:off x="552450" y="5605463"/>
            <a:ext cx="8108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0"/>
              <a:t>In water, there are 2 hydrogen</a:t>
            </a:r>
            <a:r>
              <a:rPr lang="en-GB"/>
              <a:t> </a:t>
            </a:r>
            <a:r>
              <a:rPr lang="en-GB" b="0"/>
              <a:t>atoms for every oxygen atom, so the ratio by volume, of </a:t>
            </a:r>
            <a:r>
              <a:rPr lang="en-GB" sz="2600">
                <a:cs typeface="Arial" pitchFamily="34" charset="0"/>
              </a:rPr>
              <a:t>H</a:t>
            </a:r>
            <a:r>
              <a:rPr lang="en-GB" sz="2600" baseline="-25000">
                <a:cs typeface="Arial" pitchFamily="34" charset="0"/>
              </a:rPr>
              <a:t>2 </a:t>
            </a:r>
            <a:r>
              <a:rPr lang="en-GB" b="0"/>
              <a:t>to </a:t>
            </a:r>
            <a:r>
              <a:rPr lang="en-GB" sz="2600">
                <a:cs typeface="Arial" pitchFamily="34" charset="0"/>
              </a:rPr>
              <a:t>O</a:t>
            </a:r>
            <a:r>
              <a:rPr lang="en-GB" sz="2600" baseline="-25000">
                <a:cs typeface="Arial" pitchFamily="34" charset="0"/>
              </a:rPr>
              <a:t>2</a:t>
            </a:r>
            <a:r>
              <a:rPr lang="en-GB" b="0"/>
              <a:t>, is </a:t>
            </a:r>
            <a:r>
              <a:rPr lang="en-GB"/>
              <a:t>2:1</a:t>
            </a:r>
            <a:r>
              <a:rPr lang="en-GB" b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9" grpId="0"/>
      <p:bldP spid="1129480" grpId="0"/>
      <p:bldP spid="1129482" grpId="0"/>
      <p:bldP spid="1129489" grpId="0"/>
      <p:bldP spid="11294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Glossary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3200" y="739775"/>
            <a:ext cx="874395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electrode – </a:t>
            </a:r>
            <a:r>
              <a:rPr lang="en-GB" b="0"/>
              <a:t>A solid conductor of electricity, which is used to make electrical contact with an electrolyte. 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electrolysis – </a:t>
            </a:r>
            <a:r>
              <a:rPr lang="en-GB" b="0"/>
              <a:t>The process which uses electricity to split up compounds. 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electrolyte – </a:t>
            </a:r>
            <a:r>
              <a:rPr lang="en-GB" b="0"/>
              <a:t>A substance which conducts electricity and can be split up by a current when molten or in solution.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ions – </a:t>
            </a:r>
            <a:r>
              <a:rPr lang="en-GB" b="0"/>
              <a:t>Charged particles formed when atoms lose or gain electrons.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oxidation –</a:t>
            </a:r>
            <a:r>
              <a:rPr lang="en-GB" b="0"/>
              <a:t> A type of reaction involving the gain of oxygen or the loss of electrons.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redox –</a:t>
            </a:r>
            <a:r>
              <a:rPr lang="en-GB" b="0"/>
              <a:t> A type of reaction in which oxidation and reduction take place at the same time.</a:t>
            </a:r>
          </a:p>
          <a:p>
            <a:pPr algn="l" eaLnBrk="1" hangingPunct="1">
              <a:lnSpc>
                <a:spcPct val="85000"/>
              </a:lnSpc>
              <a:spcBef>
                <a:spcPct val="25000"/>
              </a:spcBef>
              <a:buFont typeface="Wingdings" pitchFamily="2" charset="2"/>
              <a:buChar char="l"/>
            </a:pPr>
            <a:r>
              <a:rPr lang="en-GB" sz="2800">
                <a:solidFill>
                  <a:srgbClr val="FF6600"/>
                </a:solidFill>
              </a:rPr>
              <a:t>reduction –</a:t>
            </a:r>
            <a:r>
              <a:rPr lang="en-GB" b="0"/>
              <a:t> A type of reaction involving the loss of oxygen or the gain of electrons.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involved in electrolysis?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18" r:id="rId2" imgW="914400" imgH="5308560"/>
        </mc:Choice>
        <mc:Fallback>
          <p:control r:id="rId2" imgW="914400" imgH="5308560">
            <p:pic>
              <p:nvPicPr>
                <p:cNvPr id="0" name="ShockwaveFlash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914400" cy="5308600"/>
                </a:xfrm>
                <a:prstGeom prst="rect">
                  <a:avLst/>
                </a:prstGeom>
                <a:noFill/>
                <a:ln w="25400" algn="ctr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19" r:id="rId3" imgW="8699841" imgH="5308975"/>
        </mc:Choice>
        <mc:Fallback>
          <p:control r:id="rId3" imgW="8699841" imgH="5308975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Oxidation and electron loss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When magnesium burns in oxygen to form magnesium oxide, what happens to magnesium and its electrons?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541463" y="5584825"/>
            <a:ext cx="6061075" cy="701675"/>
            <a:chOff x="971" y="3518"/>
            <a:chExt cx="3818" cy="442"/>
          </a:xfrm>
        </p:grpSpPr>
        <p:sp>
          <p:nvSpPr>
            <p:cNvPr id="30744" name="AutoShape 19"/>
            <p:cNvSpPr>
              <a:spLocks noChangeArrowheads="1"/>
            </p:cNvSpPr>
            <p:nvPr/>
          </p:nvSpPr>
          <p:spPr bwMode="auto">
            <a:xfrm>
              <a:off x="971" y="3518"/>
              <a:ext cx="3818" cy="44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Text Box 20"/>
            <p:cNvSpPr txBox="1">
              <a:spLocks noChangeArrowheads="1"/>
            </p:cNvSpPr>
            <p:nvPr/>
          </p:nvSpPr>
          <p:spPr bwMode="auto">
            <a:xfrm>
              <a:off x="1152" y="3595"/>
              <a:ext cx="343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600"/>
                <a:t>Oxidation</a:t>
              </a:r>
              <a:r>
                <a:rPr lang="en-GB" sz="2600" b="0"/>
                <a:t> is the </a:t>
              </a:r>
              <a:r>
                <a:rPr lang="en-GB" sz="2600"/>
                <a:t>loss</a:t>
              </a:r>
              <a:r>
                <a:rPr lang="en-GB" sz="2600" b="0"/>
                <a:t> of electrons.</a:t>
              </a:r>
              <a:r>
                <a:rPr lang="en-GB" b="0"/>
                <a:t> 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35063" y="1612900"/>
            <a:ext cx="5727700" cy="898525"/>
            <a:chOff x="715" y="1016"/>
            <a:chExt cx="3608" cy="566"/>
          </a:xfrm>
        </p:grpSpPr>
        <p:sp>
          <p:nvSpPr>
            <p:cNvPr id="30742" name="AutoShape 44"/>
            <p:cNvSpPr>
              <a:spLocks noChangeArrowheads="1"/>
            </p:cNvSpPr>
            <p:nvPr/>
          </p:nvSpPr>
          <p:spPr bwMode="auto">
            <a:xfrm>
              <a:off x="715" y="1016"/>
              <a:ext cx="3608" cy="368"/>
            </a:xfrm>
            <a:prstGeom prst="curvedDownArrow">
              <a:avLst>
                <a:gd name="adj1" fmla="val 68222"/>
                <a:gd name="adj2" fmla="val 311969"/>
                <a:gd name="adj3" fmla="val 2194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3" name="Text Box 45"/>
            <p:cNvSpPr txBox="1">
              <a:spLocks noChangeArrowheads="1"/>
            </p:cNvSpPr>
            <p:nvPr/>
          </p:nvSpPr>
          <p:spPr bwMode="auto">
            <a:xfrm>
              <a:off x="1518" y="1024"/>
              <a:ext cx="1608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rgbClr val="FF0000"/>
                  </a:solidFill>
                </a:rPr>
                <a:t>oxidized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rgbClr val="FF0000"/>
                  </a:solidFill>
                </a:rPr>
                <a:t>(electrons lost)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77838" y="2238375"/>
            <a:ext cx="8272462" cy="2079625"/>
            <a:chOff x="301" y="1410"/>
            <a:chExt cx="5211" cy="1310"/>
          </a:xfrm>
        </p:grpSpPr>
        <p:sp>
          <p:nvSpPr>
            <p:cNvPr id="30728" name="Text Box 4"/>
            <p:cNvSpPr txBox="1">
              <a:spLocks noChangeArrowheads="1"/>
            </p:cNvSpPr>
            <p:nvPr/>
          </p:nvSpPr>
          <p:spPr bwMode="auto">
            <a:xfrm>
              <a:off x="2906" y="1921"/>
              <a:ext cx="3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grpSp>
          <p:nvGrpSpPr>
            <p:cNvPr id="30729" name="Group 5"/>
            <p:cNvGrpSpPr>
              <a:grpSpLocks/>
            </p:cNvGrpSpPr>
            <p:nvPr/>
          </p:nvGrpSpPr>
          <p:grpSpPr bwMode="auto">
            <a:xfrm>
              <a:off x="301" y="1410"/>
              <a:ext cx="1206" cy="1310"/>
              <a:chOff x="199" y="2088"/>
              <a:chExt cx="1206" cy="1310"/>
            </a:xfrm>
          </p:grpSpPr>
          <p:pic>
            <p:nvPicPr>
              <p:cNvPr id="30740" name="Picture 6" descr="magnesium she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2088"/>
                <a:ext cx="1206" cy="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1" name="Text Box 7"/>
              <p:cNvSpPr txBox="1">
                <a:spLocks noChangeArrowheads="1"/>
              </p:cNvSpPr>
              <p:nvPr/>
            </p:nvSpPr>
            <p:spPr bwMode="auto">
              <a:xfrm>
                <a:off x="640" y="2616"/>
                <a:ext cx="3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Mg</a:t>
                </a:r>
              </a:p>
            </p:txBody>
          </p:sp>
        </p:grpSp>
        <p:grpSp>
          <p:nvGrpSpPr>
            <p:cNvPr id="30730" name="Group 8"/>
            <p:cNvGrpSpPr>
              <a:grpSpLocks/>
            </p:cNvGrpSpPr>
            <p:nvPr/>
          </p:nvGrpSpPr>
          <p:grpSpPr bwMode="auto">
            <a:xfrm>
              <a:off x="3288" y="1566"/>
              <a:ext cx="999" cy="999"/>
              <a:chOff x="3466" y="2244"/>
              <a:chExt cx="999" cy="999"/>
            </a:xfrm>
          </p:grpSpPr>
          <p:pic>
            <p:nvPicPr>
              <p:cNvPr id="30738" name="Picture 9" descr="magnesium shell (ion)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244"/>
                <a:ext cx="999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9" name="Text Box 10"/>
              <p:cNvSpPr txBox="1">
                <a:spLocks noChangeArrowheads="1"/>
              </p:cNvSpPr>
              <p:nvPr/>
            </p:nvSpPr>
            <p:spPr bwMode="auto">
              <a:xfrm>
                <a:off x="3749" y="2628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Mg</a:t>
                </a:r>
                <a:r>
                  <a:rPr lang="en-GB" sz="1800" baseline="30000">
                    <a:solidFill>
                      <a:srgbClr val="000066"/>
                    </a:solidFill>
                  </a:rPr>
                  <a:t>2+</a:t>
                </a:r>
              </a:p>
            </p:txBody>
          </p:sp>
        </p:grp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4512" y="1565"/>
              <a:ext cx="1000" cy="1000"/>
              <a:chOff x="4586" y="2243"/>
              <a:chExt cx="1000" cy="1000"/>
            </a:xfrm>
          </p:grpSpPr>
          <p:pic>
            <p:nvPicPr>
              <p:cNvPr id="30736" name="Picture 12" descr="oxygen shell (ion)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2243"/>
                <a:ext cx="1000" cy="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7" name="Text Box 13"/>
              <p:cNvSpPr txBox="1">
                <a:spLocks noChangeArrowheads="1"/>
              </p:cNvSpPr>
              <p:nvPr/>
            </p:nvSpPr>
            <p:spPr bwMode="auto">
              <a:xfrm>
                <a:off x="4930" y="2628"/>
                <a:ext cx="31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O</a:t>
                </a:r>
                <a:r>
                  <a:rPr lang="en-GB" sz="1800" baseline="30000">
                    <a:solidFill>
                      <a:srgbClr val="000066"/>
                    </a:solidFill>
                  </a:rPr>
                  <a:t>2-</a:t>
                </a:r>
              </a:p>
            </p:txBody>
          </p:sp>
        </p:grpSp>
        <p:grpSp>
          <p:nvGrpSpPr>
            <p:cNvPr id="30732" name="Group 14"/>
            <p:cNvGrpSpPr>
              <a:grpSpLocks/>
            </p:cNvGrpSpPr>
            <p:nvPr/>
          </p:nvGrpSpPr>
          <p:grpSpPr bwMode="auto">
            <a:xfrm>
              <a:off x="1892" y="1566"/>
              <a:ext cx="954" cy="999"/>
              <a:chOff x="1814" y="2244"/>
              <a:chExt cx="954" cy="999"/>
            </a:xfrm>
          </p:grpSpPr>
          <p:pic>
            <p:nvPicPr>
              <p:cNvPr id="30734" name="Picture 15" descr="oxygen she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2244"/>
                <a:ext cx="954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5" name="Text Box 16"/>
              <p:cNvSpPr txBox="1">
                <a:spLocks noChangeArrowheads="1"/>
              </p:cNvSpPr>
              <p:nvPr/>
            </p:nvSpPr>
            <p:spPr bwMode="auto">
              <a:xfrm>
                <a:off x="2157" y="2628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O</a:t>
                </a:r>
              </a:p>
            </p:txBody>
          </p:sp>
        </p:grpSp>
        <p:sp>
          <p:nvSpPr>
            <p:cNvPr id="30733" name="Text Box 46"/>
            <p:cNvSpPr txBox="1">
              <a:spLocks noChangeArrowheads="1"/>
            </p:cNvSpPr>
            <p:nvPr/>
          </p:nvSpPr>
          <p:spPr bwMode="auto">
            <a:xfrm>
              <a:off x="1550" y="1882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000066"/>
                  </a:solidFill>
                </a:rPr>
                <a:t>+</a:t>
              </a:r>
            </a:p>
          </p:txBody>
        </p:sp>
      </p:grpSp>
      <p:sp>
        <p:nvSpPr>
          <p:cNvPr id="1075247" name="Text Box 47"/>
          <p:cNvSpPr txBox="1">
            <a:spLocks noChangeArrowheads="1"/>
          </p:cNvSpPr>
          <p:nvPr/>
        </p:nvSpPr>
        <p:spPr bwMode="auto">
          <a:xfrm>
            <a:off x="573088" y="4454525"/>
            <a:ext cx="76692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FF6600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The magnesium has been oxidized.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GB" sz="1200" b="0">
              <a:solidFill>
                <a:srgbClr val="000066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FF6600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The Mg atom has lost 2 electrons to form a Mg</a:t>
            </a:r>
            <a:r>
              <a:rPr lang="en-GB" baseline="30000">
                <a:solidFill>
                  <a:srgbClr val="000066"/>
                </a:solidFill>
              </a:rPr>
              <a:t>2+</a:t>
            </a:r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5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Oxidation and electron gain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When magnesium burns in oxygen to form magnesium oxide, what happens to oxygen and its electrons?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41463" y="5584825"/>
            <a:ext cx="6061075" cy="701675"/>
            <a:chOff x="971" y="3518"/>
            <a:chExt cx="3818" cy="442"/>
          </a:xfrm>
        </p:grpSpPr>
        <p:sp>
          <p:nvSpPr>
            <p:cNvPr id="31768" name="AutoShape 17"/>
            <p:cNvSpPr>
              <a:spLocks noChangeArrowheads="1"/>
            </p:cNvSpPr>
            <p:nvPr/>
          </p:nvSpPr>
          <p:spPr bwMode="auto">
            <a:xfrm>
              <a:off x="971" y="3518"/>
              <a:ext cx="3818" cy="44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Text Box 18"/>
            <p:cNvSpPr txBox="1">
              <a:spLocks noChangeArrowheads="1"/>
            </p:cNvSpPr>
            <p:nvPr/>
          </p:nvSpPr>
          <p:spPr bwMode="auto">
            <a:xfrm>
              <a:off x="1152" y="3595"/>
              <a:ext cx="343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600"/>
                <a:t>Reduction</a:t>
              </a:r>
              <a:r>
                <a:rPr lang="en-GB" sz="2600" b="0"/>
                <a:t> is the </a:t>
              </a:r>
              <a:r>
                <a:rPr lang="en-GB" sz="2600"/>
                <a:t>loss</a:t>
              </a:r>
              <a:r>
                <a:rPr lang="en-GB" sz="2600" b="0"/>
                <a:t> of electrons.</a:t>
              </a:r>
              <a:r>
                <a:rPr lang="en-GB" b="0"/>
                <a:t> 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32163" y="1625600"/>
            <a:ext cx="5727700" cy="898525"/>
            <a:chOff x="2099" y="1024"/>
            <a:chExt cx="3608" cy="566"/>
          </a:xfrm>
        </p:grpSpPr>
        <p:sp>
          <p:nvSpPr>
            <p:cNvPr id="31766" name="AutoShape 19"/>
            <p:cNvSpPr>
              <a:spLocks noChangeArrowheads="1"/>
            </p:cNvSpPr>
            <p:nvPr/>
          </p:nvSpPr>
          <p:spPr bwMode="auto">
            <a:xfrm>
              <a:off x="2099" y="1024"/>
              <a:ext cx="3608" cy="368"/>
            </a:xfrm>
            <a:prstGeom prst="curvedDownArrow">
              <a:avLst>
                <a:gd name="adj1" fmla="val 68222"/>
                <a:gd name="adj2" fmla="val 311969"/>
                <a:gd name="adj3" fmla="val 2194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67" name="Text Box 20"/>
            <p:cNvSpPr txBox="1">
              <a:spLocks noChangeArrowheads="1"/>
            </p:cNvSpPr>
            <p:nvPr/>
          </p:nvSpPr>
          <p:spPr bwMode="auto">
            <a:xfrm>
              <a:off x="2752" y="1032"/>
              <a:ext cx="1909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chemeClr val="bg2"/>
                  </a:solidFill>
                </a:rPr>
                <a:t>reduced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sz="2600">
                  <a:solidFill>
                    <a:schemeClr val="bg2"/>
                  </a:solidFill>
                </a:rPr>
                <a:t>(electrons gained)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7838" y="2238375"/>
            <a:ext cx="8272462" cy="2079625"/>
            <a:chOff x="301" y="1410"/>
            <a:chExt cx="5211" cy="1310"/>
          </a:xfrm>
        </p:grpSpPr>
        <p:sp>
          <p:nvSpPr>
            <p:cNvPr id="31752" name="Text Box 4"/>
            <p:cNvSpPr txBox="1">
              <a:spLocks noChangeArrowheads="1"/>
            </p:cNvSpPr>
            <p:nvPr/>
          </p:nvSpPr>
          <p:spPr bwMode="auto">
            <a:xfrm>
              <a:off x="2906" y="1921"/>
              <a:ext cx="3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grpSp>
          <p:nvGrpSpPr>
            <p:cNvPr id="31753" name="Group 5"/>
            <p:cNvGrpSpPr>
              <a:grpSpLocks/>
            </p:cNvGrpSpPr>
            <p:nvPr/>
          </p:nvGrpSpPr>
          <p:grpSpPr bwMode="auto">
            <a:xfrm>
              <a:off x="301" y="1410"/>
              <a:ext cx="1206" cy="1310"/>
              <a:chOff x="199" y="2088"/>
              <a:chExt cx="1206" cy="1310"/>
            </a:xfrm>
          </p:grpSpPr>
          <p:pic>
            <p:nvPicPr>
              <p:cNvPr id="31764" name="Picture 6" descr="magnesium she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" y="2088"/>
                <a:ext cx="1206" cy="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5" name="Text Box 7"/>
              <p:cNvSpPr txBox="1">
                <a:spLocks noChangeArrowheads="1"/>
              </p:cNvSpPr>
              <p:nvPr/>
            </p:nvSpPr>
            <p:spPr bwMode="auto">
              <a:xfrm>
                <a:off x="640" y="2616"/>
                <a:ext cx="3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Mg</a:t>
                </a:r>
              </a:p>
            </p:txBody>
          </p:sp>
        </p:grpSp>
        <p:grpSp>
          <p:nvGrpSpPr>
            <p:cNvPr id="31754" name="Group 8"/>
            <p:cNvGrpSpPr>
              <a:grpSpLocks/>
            </p:cNvGrpSpPr>
            <p:nvPr/>
          </p:nvGrpSpPr>
          <p:grpSpPr bwMode="auto">
            <a:xfrm>
              <a:off x="3288" y="1566"/>
              <a:ext cx="999" cy="999"/>
              <a:chOff x="3466" y="2244"/>
              <a:chExt cx="999" cy="999"/>
            </a:xfrm>
          </p:grpSpPr>
          <p:pic>
            <p:nvPicPr>
              <p:cNvPr id="31762" name="Picture 9" descr="magnesium shell (ion)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2244"/>
                <a:ext cx="999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3" name="Text Box 10"/>
              <p:cNvSpPr txBox="1">
                <a:spLocks noChangeArrowheads="1"/>
              </p:cNvSpPr>
              <p:nvPr/>
            </p:nvSpPr>
            <p:spPr bwMode="auto">
              <a:xfrm>
                <a:off x="3749" y="2628"/>
                <a:ext cx="4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Mg</a:t>
                </a:r>
                <a:r>
                  <a:rPr lang="en-GB" sz="1800" baseline="30000">
                    <a:solidFill>
                      <a:srgbClr val="000066"/>
                    </a:solidFill>
                  </a:rPr>
                  <a:t>2+</a:t>
                </a:r>
              </a:p>
            </p:txBody>
          </p:sp>
        </p:grpSp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4512" y="1565"/>
              <a:ext cx="1000" cy="1000"/>
              <a:chOff x="4586" y="2243"/>
              <a:chExt cx="1000" cy="1000"/>
            </a:xfrm>
          </p:grpSpPr>
          <p:pic>
            <p:nvPicPr>
              <p:cNvPr id="31760" name="Picture 12" descr="oxygen shell (ion)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" y="2243"/>
                <a:ext cx="1000" cy="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1" name="Text Box 13"/>
              <p:cNvSpPr txBox="1">
                <a:spLocks noChangeArrowheads="1"/>
              </p:cNvSpPr>
              <p:nvPr/>
            </p:nvSpPr>
            <p:spPr bwMode="auto">
              <a:xfrm>
                <a:off x="4930" y="2628"/>
                <a:ext cx="31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O</a:t>
                </a:r>
                <a:r>
                  <a:rPr lang="en-GB" sz="1800" baseline="30000">
                    <a:solidFill>
                      <a:srgbClr val="000066"/>
                    </a:solidFill>
                  </a:rPr>
                  <a:t>2-</a:t>
                </a:r>
              </a:p>
            </p:txBody>
          </p:sp>
        </p:grpSp>
        <p:grpSp>
          <p:nvGrpSpPr>
            <p:cNvPr id="31756" name="Group 14"/>
            <p:cNvGrpSpPr>
              <a:grpSpLocks/>
            </p:cNvGrpSpPr>
            <p:nvPr/>
          </p:nvGrpSpPr>
          <p:grpSpPr bwMode="auto">
            <a:xfrm>
              <a:off x="1892" y="1566"/>
              <a:ext cx="954" cy="999"/>
              <a:chOff x="1814" y="2244"/>
              <a:chExt cx="954" cy="999"/>
            </a:xfrm>
          </p:grpSpPr>
          <p:pic>
            <p:nvPicPr>
              <p:cNvPr id="31758" name="Picture 15" descr="oxygen she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2244"/>
                <a:ext cx="954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9" name="Text Box 16"/>
              <p:cNvSpPr txBox="1">
                <a:spLocks noChangeArrowheads="1"/>
              </p:cNvSpPr>
              <p:nvPr/>
            </p:nvSpPr>
            <p:spPr bwMode="auto">
              <a:xfrm>
                <a:off x="2157" y="2628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GB" sz="1800">
                    <a:solidFill>
                      <a:srgbClr val="000066"/>
                    </a:solidFill>
                  </a:rPr>
                  <a:t>O</a:t>
                </a:r>
              </a:p>
            </p:txBody>
          </p:sp>
        </p:grpSp>
        <p:sp>
          <p:nvSpPr>
            <p:cNvPr id="31757" name="Text Box 21"/>
            <p:cNvSpPr txBox="1">
              <a:spLocks noChangeArrowheads="1"/>
            </p:cNvSpPr>
            <p:nvPr/>
          </p:nvSpPr>
          <p:spPr bwMode="auto">
            <a:xfrm>
              <a:off x="1550" y="1882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000066"/>
                  </a:solidFill>
                </a:rPr>
                <a:t>+</a:t>
              </a:r>
            </a:p>
          </p:txBody>
        </p:sp>
      </p:grpSp>
      <p:sp>
        <p:nvSpPr>
          <p:cNvPr id="1078294" name="Text Box 22"/>
          <p:cNvSpPr txBox="1">
            <a:spLocks noChangeArrowheads="1"/>
          </p:cNvSpPr>
          <p:nvPr/>
        </p:nvSpPr>
        <p:spPr bwMode="auto">
          <a:xfrm>
            <a:off x="573088" y="4454525"/>
            <a:ext cx="77200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FF6600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The oxygen has been reduced.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GB" sz="1200" b="0">
              <a:solidFill>
                <a:srgbClr val="000066"/>
              </a:solidFill>
            </a:endParaRPr>
          </a:p>
          <a:p>
            <a:pPr algn="l">
              <a:spcBef>
                <a:spcPct val="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FF6600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The O atom has gained 2 electrons to form a O</a:t>
            </a:r>
            <a:r>
              <a:rPr lang="en-GB" baseline="30000">
                <a:solidFill>
                  <a:srgbClr val="000066"/>
                </a:solidFill>
              </a:rPr>
              <a:t>2-</a:t>
            </a:r>
            <a:r>
              <a:rPr lang="en-GB">
                <a:solidFill>
                  <a:srgbClr val="000066"/>
                </a:solidFill>
              </a:rPr>
              <a:t> </a:t>
            </a:r>
            <a:r>
              <a:rPr lang="en-GB" b="0">
                <a:solidFill>
                  <a:srgbClr val="000066"/>
                </a:solidFill>
              </a:rPr>
              <a:t>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8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" descr="CA 7_title_test_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01800"/>
            <a:ext cx="7839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Redox and OILRIG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920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An easy way to remember what happens to the electrons during oxidation and reduction is to think… </a:t>
            </a:r>
            <a:r>
              <a:rPr lang="en-GB">
                <a:solidFill>
                  <a:srgbClr val="000066"/>
                </a:solidFill>
              </a:rPr>
              <a:t>OILRIG</a:t>
            </a:r>
            <a:r>
              <a:rPr lang="en-GB" b="0">
                <a:solidFill>
                  <a:srgbClr val="000066"/>
                </a:solidFill>
              </a:rPr>
              <a:t>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Using OILRIG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63563" y="784225"/>
            <a:ext cx="858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What does </a:t>
            </a:r>
            <a:r>
              <a:rPr lang="en-GB">
                <a:solidFill>
                  <a:srgbClr val="000066"/>
                </a:solidFill>
              </a:rPr>
              <a:t>OILRIG</a:t>
            </a:r>
            <a:r>
              <a:rPr lang="en-GB" b="0">
                <a:solidFill>
                  <a:srgbClr val="000066"/>
                </a:solidFill>
              </a:rPr>
              <a:t> stand for in terms of redox reactions?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24400" y="1352550"/>
            <a:ext cx="3609975" cy="2232025"/>
            <a:chOff x="2976" y="852"/>
            <a:chExt cx="2274" cy="1406"/>
          </a:xfrm>
        </p:grpSpPr>
        <p:sp>
          <p:nvSpPr>
            <p:cNvPr id="33803" name="AutoShape 13"/>
            <p:cNvSpPr>
              <a:spLocks noChangeArrowheads="1"/>
            </p:cNvSpPr>
            <p:nvPr/>
          </p:nvSpPr>
          <p:spPr bwMode="auto">
            <a:xfrm>
              <a:off x="2976" y="852"/>
              <a:ext cx="2274" cy="1406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Text Box 5"/>
            <p:cNvSpPr txBox="1">
              <a:spLocks noChangeArrowheads="1"/>
            </p:cNvSpPr>
            <p:nvPr/>
          </p:nvSpPr>
          <p:spPr bwMode="auto">
            <a:xfrm>
              <a:off x="3130" y="921"/>
              <a:ext cx="11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FF6600"/>
                  </a:solidFill>
                </a:rPr>
                <a:t>O</a:t>
              </a:r>
              <a:r>
                <a:rPr lang="en-GB" sz="2800">
                  <a:solidFill>
                    <a:srgbClr val="000066"/>
                  </a:solidFill>
                </a:rPr>
                <a:t>xidation</a:t>
              </a:r>
            </a:p>
          </p:txBody>
        </p:sp>
        <p:sp>
          <p:nvSpPr>
            <p:cNvPr id="33805" name="Text Box 6"/>
            <p:cNvSpPr txBox="1">
              <a:spLocks noChangeArrowheads="1"/>
            </p:cNvSpPr>
            <p:nvPr/>
          </p:nvSpPr>
          <p:spPr bwMode="auto">
            <a:xfrm>
              <a:off x="3186" y="1392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FF6600"/>
                  </a:solidFill>
                </a:rPr>
                <a:t>I</a:t>
              </a:r>
              <a:r>
                <a:rPr lang="en-GB" sz="2800">
                  <a:solidFill>
                    <a:srgbClr val="000066"/>
                  </a:solidFill>
                </a:rPr>
                <a:t>s</a:t>
              </a:r>
            </a:p>
          </p:txBody>
        </p:sp>
        <p:sp>
          <p:nvSpPr>
            <p:cNvPr id="33806" name="Text Box 7"/>
            <p:cNvSpPr txBox="1">
              <a:spLocks noChangeArrowheads="1"/>
            </p:cNvSpPr>
            <p:nvPr/>
          </p:nvSpPr>
          <p:spPr bwMode="auto">
            <a:xfrm>
              <a:off x="3154" y="1863"/>
              <a:ext cx="19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FF6600"/>
                  </a:solidFill>
                </a:rPr>
                <a:t>L</a:t>
              </a:r>
              <a:r>
                <a:rPr lang="en-GB" sz="2800">
                  <a:solidFill>
                    <a:srgbClr val="000066"/>
                  </a:solidFill>
                </a:rPr>
                <a:t>oss of electrons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724400" y="3841750"/>
            <a:ext cx="3609975" cy="2232025"/>
            <a:chOff x="2976" y="2420"/>
            <a:chExt cx="2274" cy="1406"/>
          </a:xfrm>
        </p:grpSpPr>
        <p:sp>
          <p:nvSpPr>
            <p:cNvPr id="33799" name="AutoShape 17"/>
            <p:cNvSpPr>
              <a:spLocks noChangeArrowheads="1"/>
            </p:cNvSpPr>
            <p:nvPr/>
          </p:nvSpPr>
          <p:spPr bwMode="auto">
            <a:xfrm>
              <a:off x="2976" y="2420"/>
              <a:ext cx="2274" cy="1406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3154" y="2486"/>
              <a:ext cx="12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FF6600"/>
                  </a:solidFill>
                </a:rPr>
                <a:t>R</a:t>
              </a:r>
              <a:r>
                <a:rPr lang="en-GB" sz="2800">
                  <a:solidFill>
                    <a:srgbClr val="000066"/>
                  </a:solidFill>
                </a:rPr>
                <a:t>eduction</a:t>
              </a: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186" y="2957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FF6600"/>
                  </a:solidFill>
                </a:rPr>
                <a:t>I</a:t>
              </a:r>
              <a:r>
                <a:rPr lang="en-GB" sz="2800">
                  <a:solidFill>
                    <a:srgbClr val="000066"/>
                  </a:solidFill>
                </a:rPr>
                <a:t>s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154" y="3428"/>
              <a:ext cx="19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800">
                  <a:solidFill>
                    <a:srgbClr val="FF6600"/>
                  </a:solidFill>
                </a:rPr>
                <a:t>G</a:t>
              </a:r>
              <a:r>
                <a:rPr lang="en-GB" sz="2800">
                  <a:solidFill>
                    <a:srgbClr val="000066"/>
                  </a:solidFill>
                </a:rPr>
                <a:t>ain of electrons</a:t>
              </a:r>
            </a:p>
          </p:txBody>
        </p:sp>
      </p:grpSp>
      <p:pic>
        <p:nvPicPr>
          <p:cNvPr id="33798" name="Picture 15" descr="CA 7_oil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39850"/>
            <a:ext cx="34194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half-equation?</a:t>
            </a:r>
          </a:p>
        </p:txBody>
      </p:sp>
      <p:sp>
        <p:nvSpPr>
          <p:cNvPr id="34819" name="Text Box 13"/>
          <p:cNvSpPr txBox="1">
            <a:spLocks noChangeArrowheads="1"/>
          </p:cNvSpPr>
          <p:nvPr/>
        </p:nvSpPr>
        <p:spPr bwMode="auto">
          <a:xfrm>
            <a:off x="563563" y="7842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Redox reactions involve the transfer of electrons.  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839913" y="4810125"/>
            <a:ext cx="5438775" cy="614363"/>
            <a:chOff x="1159" y="3030"/>
            <a:chExt cx="3426" cy="387"/>
          </a:xfrm>
        </p:grpSpPr>
        <p:sp>
          <p:nvSpPr>
            <p:cNvPr id="34835" name="Text Box 29"/>
            <p:cNvSpPr txBox="1">
              <a:spLocks noChangeArrowheads="1"/>
            </p:cNvSpPr>
            <p:nvPr/>
          </p:nvSpPr>
          <p:spPr bwMode="auto">
            <a:xfrm>
              <a:off x="1333" y="3061"/>
              <a:ext cx="305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600">
                  <a:solidFill>
                    <a:srgbClr val="CC0000"/>
                  </a:solidFill>
                </a:rPr>
                <a:t>oxidation</a:t>
              </a:r>
              <a:r>
                <a:rPr lang="en-GB" sz="2600">
                  <a:solidFill>
                    <a:srgbClr val="CC0000"/>
                  </a:solidFill>
                  <a:sym typeface="Symbol" pitchFamily="18" charset="2"/>
                </a:rPr>
                <a:t>: </a:t>
              </a:r>
              <a:r>
                <a:rPr lang="en-GB" sz="2600">
                  <a:solidFill>
                    <a:srgbClr val="CC0000"/>
                  </a:solidFill>
                </a:rPr>
                <a:t>Mg  </a:t>
              </a:r>
              <a:r>
                <a:rPr lang="en-GB" sz="2600">
                  <a:solidFill>
                    <a:srgbClr val="CC0000"/>
                  </a:solidFill>
                  <a:sym typeface="Symbol" pitchFamily="18" charset="2"/>
                </a:rPr>
                <a:t></a:t>
              </a:r>
              <a:r>
                <a:rPr lang="en-GB" sz="2600">
                  <a:solidFill>
                    <a:srgbClr val="CC0000"/>
                  </a:solidFill>
                </a:rPr>
                <a:t>  Mg</a:t>
              </a:r>
              <a:r>
                <a:rPr lang="en-GB" sz="2600" baseline="30000">
                  <a:solidFill>
                    <a:srgbClr val="CC0000"/>
                  </a:solidFill>
                </a:rPr>
                <a:t>2+</a:t>
              </a:r>
              <a:r>
                <a:rPr lang="en-GB" sz="2600">
                  <a:solidFill>
                    <a:srgbClr val="CC0000"/>
                  </a:solidFill>
                </a:rPr>
                <a:t>  +  2e</a:t>
              </a:r>
              <a:r>
                <a:rPr lang="en-GB" sz="2600" baseline="30000">
                  <a:solidFill>
                    <a:srgbClr val="CC0000"/>
                  </a:solidFill>
                </a:rPr>
                <a:t>-</a:t>
              </a:r>
            </a:p>
          </p:txBody>
        </p:sp>
        <p:sp>
          <p:nvSpPr>
            <p:cNvPr id="34836" name="AutoShape 31"/>
            <p:cNvSpPr>
              <a:spLocks noChangeArrowheads="1"/>
            </p:cNvSpPr>
            <p:nvPr/>
          </p:nvSpPr>
          <p:spPr bwMode="auto">
            <a:xfrm>
              <a:off x="1159" y="3030"/>
              <a:ext cx="3426" cy="387"/>
            </a:xfrm>
            <a:prstGeom prst="roundRect">
              <a:avLst>
                <a:gd name="adj" fmla="val 9292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62000" y="3352800"/>
            <a:ext cx="7597775" cy="1185863"/>
            <a:chOff x="480" y="2112"/>
            <a:chExt cx="4786" cy="747"/>
          </a:xfrm>
        </p:grpSpPr>
        <p:sp>
          <p:nvSpPr>
            <p:cNvPr id="34827" name="AutoShape 32"/>
            <p:cNvSpPr>
              <a:spLocks noChangeArrowheads="1"/>
            </p:cNvSpPr>
            <p:nvPr/>
          </p:nvSpPr>
          <p:spPr bwMode="auto">
            <a:xfrm>
              <a:off x="480" y="2112"/>
              <a:ext cx="4786" cy="747"/>
            </a:xfrm>
            <a:prstGeom prst="roundRect">
              <a:avLst>
                <a:gd name="adj" fmla="val 9292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 Box 33"/>
            <p:cNvSpPr txBox="1">
              <a:spLocks noChangeArrowheads="1"/>
            </p:cNvSpPr>
            <p:nvPr/>
          </p:nvSpPr>
          <p:spPr bwMode="auto">
            <a:xfrm>
              <a:off x="527" y="2161"/>
              <a:ext cx="4665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</a:pPr>
              <a:r>
                <a:rPr lang="en-GB" sz="2600">
                  <a:solidFill>
                    <a:srgbClr val="000066"/>
                  </a:solidFill>
                </a:rPr>
                <a:t>magnesium  </a:t>
              </a:r>
              <a:r>
                <a:rPr lang="en-GB" sz="2800">
                  <a:solidFill>
                    <a:srgbClr val="000066"/>
                  </a:solidFill>
                </a:rPr>
                <a:t>+  </a:t>
              </a:r>
              <a:r>
                <a:rPr lang="en-GB" sz="2600">
                  <a:solidFill>
                    <a:srgbClr val="000066"/>
                  </a:solidFill>
                </a:rPr>
                <a:t>oxygen         magnesium oxide</a:t>
              </a:r>
            </a:p>
          </p:txBody>
        </p:sp>
        <p:sp>
          <p:nvSpPr>
            <p:cNvPr id="34829" name="Text Box 34"/>
            <p:cNvSpPr txBox="1">
              <a:spLocks noChangeArrowheads="1"/>
            </p:cNvSpPr>
            <p:nvPr/>
          </p:nvSpPr>
          <p:spPr bwMode="auto">
            <a:xfrm>
              <a:off x="2930" y="2126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  <p:sp>
          <p:nvSpPr>
            <p:cNvPr id="34830" name="Text Box 35"/>
            <p:cNvSpPr txBox="1">
              <a:spLocks noChangeArrowheads="1"/>
            </p:cNvSpPr>
            <p:nvPr/>
          </p:nvSpPr>
          <p:spPr bwMode="auto">
            <a:xfrm>
              <a:off x="751" y="2503"/>
              <a:ext cx="82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2Mg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34831" name="Text Box 36"/>
            <p:cNvSpPr txBox="1">
              <a:spLocks noChangeArrowheads="1"/>
            </p:cNvSpPr>
            <p:nvPr/>
          </p:nvSpPr>
          <p:spPr bwMode="auto">
            <a:xfrm>
              <a:off x="2141" y="2503"/>
              <a:ext cx="73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O</a:t>
              </a:r>
              <a:r>
                <a:rPr lang="en-GB" sz="2600" baseline="-25000">
                  <a:solidFill>
                    <a:srgbClr val="000066"/>
                  </a:solidFill>
                </a:rPr>
                <a:t>2 </a:t>
              </a:r>
              <a:r>
                <a:rPr lang="en-GB">
                  <a:solidFill>
                    <a:srgbClr val="000066"/>
                  </a:solidFill>
                </a:rPr>
                <a:t>(g)</a:t>
              </a:r>
            </a:p>
          </p:txBody>
        </p:sp>
        <p:sp>
          <p:nvSpPr>
            <p:cNvPr id="34832" name="Text Box 37"/>
            <p:cNvSpPr txBox="1">
              <a:spLocks noChangeArrowheads="1"/>
            </p:cNvSpPr>
            <p:nvPr/>
          </p:nvSpPr>
          <p:spPr bwMode="auto">
            <a:xfrm>
              <a:off x="3739" y="2504"/>
              <a:ext cx="11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rgbClr val="000066"/>
                  </a:solidFill>
                </a:rPr>
                <a:t>2MgO </a:t>
              </a:r>
              <a:r>
                <a:rPr lang="en-GB">
                  <a:solidFill>
                    <a:srgbClr val="000066"/>
                  </a:solidFill>
                </a:rPr>
                <a:t>(s)</a:t>
              </a:r>
            </a:p>
          </p:txBody>
        </p:sp>
        <p:sp>
          <p:nvSpPr>
            <p:cNvPr id="34833" name="Text Box 38"/>
            <p:cNvSpPr txBox="1">
              <a:spLocks noChangeArrowheads="1"/>
            </p:cNvSpPr>
            <p:nvPr/>
          </p:nvSpPr>
          <p:spPr bwMode="auto">
            <a:xfrm>
              <a:off x="1795" y="2494"/>
              <a:ext cx="266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4834" name="Text Box 39"/>
            <p:cNvSpPr txBox="1">
              <a:spLocks noChangeArrowheads="1"/>
            </p:cNvSpPr>
            <p:nvPr/>
          </p:nvSpPr>
          <p:spPr bwMode="auto">
            <a:xfrm>
              <a:off x="2953" y="2494"/>
              <a:ext cx="355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r>
                <a:rPr lang="en-GB" sz="2800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839913" y="5686425"/>
            <a:ext cx="5438775" cy="614363"/>
            <a:chOff x="1159" y="3582"/>
            <a:chExt cx="3426" cy="387"/>
          </a:xfrm>
        </p:grpSpPr>
        <p:sp>
          <p:nvSpPr>
            <p:cNvPr id="34825" name="Text Box 30"/>
            <p:cNvSpPr txBox="1">
              <a:spLocks noChangeArrowheads="1"/>
            </p:cNvSpPr>
            <p:nvPr/>
          </p:nvSpPr>
          <p:spPr bwMode="auto">
            <a:xfrm>
              <a:off x="1333" y="3621"/>
              <a:ext cx="305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en-GB" sz="2600">
                  <a:solidFill>
                    <a:srgbClr val="5F5F5F"/>
                  </a:solidFill>
                </a:rPr>
                <a:t>reduction:  </a:t>
              </a:r>
              <a:r>
                <a:rPr lang="en-GB" sz="2600">
                  <a:solidFill>
                    <a:srgbClr val="5F5F5F"/>
                  </a:solidFill>
                  <a:sym typeface="Symbol" pitchFamily="18" charset="2"/>
                </a:rPr>
                <a:t>O</a:t>
              </a:r>
              <a:r>
                <a:rPr lang="en-GB" sz="2600" baseline="-25000">
                  <a:solidFill>
                    <a:srgbClr val="5F5F5F"/>
                  </a:solidFill>
                  <a:sym typeface="Symbol" pitchFamily="18" charset="2"/>
                </a:rPr>
                <a:t>2</a:t>
              </a:r>
              <a:r>
                <a:rPr lang="en-GB" sz="2600">
                  <a:solidFill>
                    <a:srgbClr val="5F5F5F"/>
                  </a:solidFill>
                  <a:sym typeface="Symbol" pitchFamily="18" charset="2"/>
                </a:rPr>
                <a:t> +  4e</a:t>
              </a:r>
              <a:r>
                <a:rPr lang="en-GB" sz="2600" baseline="30000">
                  <a:solidFill>
                    <a:srgbClr val="5F5F5F"/>
                  </a:solidFill>
                  <a:sym typeface="Symbol" pitchFamily="18" charset="2"/>
                </a:rPr>
                <a:t>-</a:t>
              </a:r>
              <a:r>
                <a:rPr lang="en-GB" sz="2600">
                  <a:solidFill>
                    <a:srgbClr val="5F5F5F"/>
                  </a:solidFill>
                  <a:sym typeface="Symbol" pitchFamily="18" charset="2"/>
                </a:rPr>
                <a:t>    </a:t>
              </a:r>
              <a:r>
                <a:rPr lang="en-GB" sz="2600">
                  <a:solidFill>
                    <a:srgbClr val="5F5F5F"/>
                  </a:solidFill>
                </a:rPr>
                <a:t>2O</a:t>
              </a:r>
              <a:r>
                <a:rPr lang="en-GB" sz="2600" baseline="30000">
                  <a:solidFill>
                    <a:srgbClr val="5F5F5F"/>
                  </a:solidFill>
                </a:rPr>
                <a:t>2-</a:t>
              </a:r>
            </a:p>
          </p:txBody>
        </p:sp>
        <p:sp>
          <p:nvSpPr>
            <p:cNvPr id="34826" name="AutoShape 40"/>
            <p:cNvSpPr>
              <a:spLocks noChangeArrowheads="1"/>
            </p:cNvSpPr>
            <p:nvPr/>
          </p:nvSpPr>
          <p:spPr bwMode="auto">
            <a:xfrm>
              <a:off x="1159" y="3582"/>
              <a:ext cx="3426" cy="387"/>
            </a:xfrm>
            <a:prstGeom prst="roundRect">
              <a:avLst>
                <a:gd name="adj" fmla="val 9292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6266" name="Text Box 42"/>
          <p:cNvSpPr txBox="1">
            <a:spLocks noChangeArrowheads="1"/>
          </p:cNvSpPr>
          <p:nvPr/>
        </p:nvSpPr>
        <p:spPr bwMode="auto">
          <a:xfrm>
            <a:off x="563563" y="1431925"/>
            <a:ext cx="8075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Equations written to show what happens to the electrons during oxidation and reduction are called </a:t>
            </a:r>
            <a:r>
              <a:rPr lang="en-GB">
                <a:solidFill>
                  <a:srgbClr val="000066"/>
                </a:solidFill>
              </a:rPr>
              <a:t>half-equations</a:t>
            </a:r>
            <a:r>
              <a:rPr lang="en-GB" b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076267" name="Text Box 43"/>
          <p:cNvSpPr txBox="1">
            <a:spLocks noChangeArrowheads="1"/>
          </p:cNvSpPr>
          <p:nvPr/>
        </p:nvSpPr>
        <p:spPr bwMode="auto">
          <a:xfrm>
            <a:off x="571500" y="2435225"/>
            <a:ext cx="8139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What are the half-equations for the oxidation and reduction processes in this reaction?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66" grpId="0"/>
      <p:bldP spid="1076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608" name="Picture 72" descr="36592588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/>
          <a:stretch>
            <a:fillRect/>
          </a:stretch>
        </p:blipFill>
        <p:spPr bwMode="auto">
          <a:xfrm>
            <a:off x="703263" y="1690688"/>
            <a:ext cx="2982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ionic compounds?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563563" y="784225"/>
            <a:ext cx="8583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b="0">
                <a:solidFill>
                  <a:srgbClr val="000066"/>
                </a:solidFill>
              </a:rPr>
              <a:t>Ionic compounds are made up of </a:t>
            </a:r>
            <a:r>
              <a:rPr lang="en-GB">
                <a:solidFill>
                  <a:srgbClr val="FF6600"/>
                </a:solidFill>
              </a:rPr>
              <a:t>positive metal ions</a:t>
            </a:r>
            <a:r>
              <a:rPr lang="en-GB" b="0">
                <a:solidFill>
                  <a:srgbClr val="000066"/>
                </a:solidFill>
              </a:rPr>
              <a:t> and </a:t>
            </a:r>
            <a:r>
              <a:rPr lang="en-GB">
                <a:solidFill>
                  <a:srgbClr val="FF6600"/>
                </a:solidFill>
              </a:rPr>
              <a:t>negative non-metal ions</a:t>
            </a:r>
            <a:r>
              <a:rPr lang="en-GB" b="0">
                <a:solidFill>
                  <a:srgbClr val="000066"/>
                </a:solidFill>
              </a:rPr>
              <a:t>. What ions are in sodium chloride? </a:t>
            </a:r>
          </a:p>
        </p:txBody>
      </p:sp>
      <p:sp>
        <p:nvSpPr>
          <p:cNvPr id="961596" name="Rectangle 60"/>
          <p:cNvSpPr>
            <a:spLocks noChangeArrowheads="1"/>
          </p:cNvSpPr>
          <p:nvPr/>
        </p:nvSpPr>
        <p:spPr bwMode="auto">
          <a:xfrm>
            <a:off x="563563" y="4911725"/>
            <a:ext cx="8580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GB" b="0">
                <a:solidFill>
                  <a:srgbClr val="000066"/>
                </a:solidFill>
                <a:cs typeface="Arial" pitchFamily="34" charset="0"/>
              </a:rPr>
              <a:t>The positive and negative ions in an ionic compound </a:t>
            </a:r>
            <a:r>
              <a:rPr lang="en-GB" b="0">
                <a:cs typeface="Arial" pitchFamily="34" charset="0"/>
              </a:rPr>
              <a:t>attract</a:t>
            </a:r>
            <a:r>
              <a:rPr lang="en-GB" b="0">
                <a:solidFill>
                  <a:srgbClr val="000066"/>
                </a:solidFill>
                <a:cs typeface="Arial" pitchFamily="34" charset="0"/>
              </a:rPr>
              <a:t> each other strongly. It takes a lot of energy to separate them.</a:t>
            </a:r>
          </a:p>
        </p:txBody>
      </p:sp>
      <p:sp>
        <p:nvSpPr>
          <p:cNvPr id="961604" name="Text Box 68"/>
          <p:cNvSpPr txBox="1">
            <a:spLocks noChangeArrowheads="1"/>
          </p:cNvSpPr>
          <p:nvPr/>
        </p:nvSpPr>
        <p:spPr bwMode="auto">
          <a:xfrm>
            <a:off x="6765925" y="1970088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positive sodium ions</a:t>
            </a:r>
          </a:p>
        </p:txBody>
      </p:sp>
      <p:sp>
        <p:nvSpPr>
          <p:cNvPr id="961612" name="Text Box 76"/>
          <p:cNvSpPr txBox="1">
            <a:spLocks noChangeArrowheads="1"/>
          </p:cNvSpPr>
          <p:nvPr/>
        </p:nvSpPr>
        <p:spPr bwMode="auto">
          <a:xfrm>
            <a:off x="6664325" y="3608388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folHlink"/>
                </a:solidFill>
              </a:rPr>
              <a:t>negative chloride ions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2654300" y="1733550"/>
            <a:ext cx="4352925" cy="3076575"/>
            <a:chOff x="1672" y="1092"/>
            <a:chExt cx="2742" cy="1938"/>
          </a:xfrm>
        </p:grpSpPr>
        <p:pic>
          <p:nvPicPr>
            <p:cNvPr id="35850" name="Picture 75" descr="animation2_R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1092"/>
              <a:ext cx="1938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Line 77"/>
            <p:cNvSpPr>
              <a:spLocks noChangeShapeType="1"/>
            </p:cNvSpPr>
            <p:nvPr/>
          </p:nvSpPr>
          <p:spPr bwMode="auto">
            <a:xfrm flipV="1">
              <a:off x="1672" y="1168"/>
              <a:ext cx="1546" cy="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2" name="Line 78"/>
            <p:cNvSpPr>
              <a:spLocks noChangeShapeType="1"/>
            </p:cNvSpPr>
            <p:nvPr/>
          </p:nvSpPr>
          <p:spPr bwMode="auto">
            <a:xfrm>
              <a:off x="1676" y="1516"/>
              <a:ext cx="1128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61615" name="Rectangle 79"/>
          <p:cNvSpPr>
            <a:spLocks noChangeArrowheads="1"/>
          </p:cNvSpPr>
          <p:nvPr/>
        </p:nvSpPr>
        <p:spPr bwMode="auto">
          <a:xfrm>
            <a:off x="563563" y="5791200"/>
            <a:ext cx="858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GB" b="0">
                <a:solidFill>
                  <a:srgbClr val="000066"/>
                </a:solidFill>
                <a:cs typeface="Arial" pitchFamily="34" charset="0"/>
              </a:rPr>
              <a:t>How does structure affect the properties of ionic compounds?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96" grpId="0"/>
      <p:bldP spid="961604" grpId="0"/>
      <p:bldP spid="961612" grpId="0"/>
      <p:bldP spid="9616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31494</TotalTime>
  <Words>2504</Words>
  <Application>Microsoft Office PowerPoint</Application>
  <PresentationFormat>On-screen Show (4:3)</PresentationFormat>
  <Paragraphs>379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Monotype Sorts</vt:lpstr>
      <vt:lpstr>Wingdings</vt:lpstr>
      <vt:lpstr>Symbol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 ELECTROLYSIS</vt:lpstr>
      <vt:lpstr>What is a redox reaction?</vt:lpstr>
      <vt:lpstr>Redox and electrons</vt:lpstr>
      <vt:lpstr>Oxidation and electron loss</vt:lpstr>
      <vt:lpstr>Oxidation and electron gain</vt:lpstr>
      <vt:lpstr>Redox and OILRIG</vt:lpstr>
      <vt:lpstr>Using OILRIG</vt:lpstr>
      <vt:lpstr>What is a half-equation?</vt:lpstr>
      <vt:lpstr>What are ionic compounds?</vt:lpstr>
      <vt:lpstr>Do molten ionic compounds conduct?</vt:lpstr>
      <vt:lpstr>What is electrolysis?</vt:lpstr>
      <vt:lpstr>What happens during electrolysis?</vt:lpstr>
      <vt:lpstr>Electrolysis of molten lead bromide</vt:lpstr>
      <vt:lpstr>Electrolysis of molten PbBr2 – redox equations</vt:lpstr>
      <vt:lpstr>Why and how is aluminium extracted?</vt:lpstr>
      <vt:lpstr>Extracting aluminium </vt:lpstr>
      <vt:lpstr>Extracting aluminium – redox equations</vt:lpstr>
      <vt:lpstr>What are the products of electrolysis?</vt:lpstr>
      <vt:lpstr>Purifying copper using electrolysis</vt:lpstr>
      <vt:lpstr>Purifying copper – redox equations</vt:lpstr>
      <vt:lpstr>Purifying copper – true or false?</vt:lpstr>
      <vt:lpstr>Electrolysis of NaCl solution</vt:lpstr>
      <vt:lpstr>Products of electrolysis of NaCl solution</vt:lpstr>
      <vt:lpstr>How does the chlorine form?</vt:lpstr>
      <vt:lpstr>Why is sodium not formed? </vt:lpstr>
      <vt:lpstr>How does the hydrogen form? </vt:lpstr>
      <vt:lpstr>How does the sodium hydroxide form?</vt:lpstr>
      <vt:lpstr>Hydrogen or metal? </vt:lpstr>
      <vt:lpstr>Electrolysis of dilute sulfuric acid</vt:lpstr>
      <vt:lpstr>Electrolysis of dilute sulfuric acid</vt:lpstr>
      <vt:lpstr>Electrolysis of dilute H2SO4 – redox equations</vt:lpstr>
      <vt:lpstr>Glossary</vt:lpstr>
      <vt:lpstr>What is involved in electrolysis?</vt:lpstr>
    </vt:vector>
  </TitlesOfParts>
  <Company>Boardworks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Electrochemistry</dc:title>
  <dc:subject>GCSE Additional Science - Chemistry (Spring 2007)</dc:subject>
  <dc:creator>Boardworks Ltd.</dc:creator>
  <cp:lastModifiedBy>Teacher E-Solutions</cp:lastModifiedBy>
  <cp:revision>845</cp:revision>
  <dcterms:created xsi:type="dcterms:W3CDTF">2003-09-13T07:39:42Z</dcterms:created>
  <dcterms:modified xsi:type="dcterms:W3CDTF">2019-01-18T16:38:15Z</dcterms:modified>
</cp:coreProperties>
</file>