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21" r:id="rId2"/>
    <p:sldId id="322" r:id="rId3"/>
    <p:sldId id="402" r:id="rId4"/>
    <p:sldId id="323" r:id="rId5"/>
    <p:sldId id="403" r:id="rId6"/>
    <p:sldId id="375" r:id="rId7"/>
    <p:sldId id="324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10066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CC"/>
    <a:srgbClr val="000099"/>
    <a:srgbClr val="FF6600"/>
    <a:srgbClr val="333333"/>
    <a:srgbClr val="4D4D4D"/>
    <a:srgbClr val="FFFFFF"/>
    <a:srgbClr val="DB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0" autoAdjust="0"/>
  </p:normalViewPr>
  <p:slideViewPr>
    <p:cSldViewPr snapToGrid="0">
      <p:cViewPr>
        <p:scale>
          <a:sx n="57" d="100"/>
          <a:sy n="57" d="100"/>
        </p:scale>
        <p:origin x="-197" y="-58"/>
      </p:cViewPr>
      <p:guideLst>
        <p:guide orient="horz" pos="2062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974" y="-1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57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1928C29-9A7B-4E07-8E28-E23E422566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87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6FBE7F7-978C-446F-93F7-FC6323C206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959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59CFCAB0-3068-415A-A5DE-EA0385B4C71D}" type="slidenum">
              <a:rPr lang="en-GB" sz="1200" smtClean="0">
                <a:solidFill>
                  <a:schemeClr val="tx1"/>
                </a:solidFill>
              </a:rPr>
              <a:pPr/>
              <a:t>1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DD941310-1699-463B-AEE7-35B39A973DCF}" type="slidenum">
              <a:rPr lang="en-GB" sz="1200" smtClean="0">
                <a:solidFill>
                  <a:schemeClr val="tx1"/>
                </a:solidFill>
              </a:rPr>
              <a:pPr/>
              <a:t>2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A82BE89F-374D-4769-AA8A-2CD6C86ACAFC}" type="slidenum">
              <a:rPr lang="en-GB" sz="1200" smtClean="0">
                <a:solidFill>
                  <a:schemeClr val="tx1"/>
                </a:solidFill>
              </a:rPr>
              <a:pPr/>
              <a:t>3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E2E089DF-7F33-48B3-9167-531D32E9D437}" type="slidenum">
              <a:rPr lang="en-GB" sz="1200" smtClean="0">
                <a:solidFill>
                  <a:schemeClr val="tx1"/>
                </a:solidFill>
              </a:rPr>
              <a:pPr/>
              <a:t>4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C1266247-1CBD-45CC-8124-04DFEE5F54DA}" type="slidenum">
              <a:rPr lang="en-GB" sz="1200" smtClean="0">
                <a:solidFill>
                  <a:schemeClr val="tx1"/>
                </a:solidFill>
              </a:rPr>
              <a:pPr/>
              <a:t>5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E7FF0ABD-3483-4B4E-A9AC-82C3D458621F}" type="slidenum">
              <a:rPr lang="en-GB" sz="1200" smtClean="0">
                <a:solidFill>
                  <a:schemeClr val="tx1"/>
                </a:solidFill>
              </a:rPr>
              <a:pPr/>
              <a:t>6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fld id="{520345B3-1759-40E1-ADD7-767F309455C4}" type="slidenum">
              <a:rPr lang="en-GB" sz="1200" smtClean="0">
                <a:solidFill>
                  <a:schemeClr val="tx1"/>
                </a:solidFill>
              </a:rPr>
              <a:pPr/>
              <a:t>7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 userDrawn="1"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GB" sz="1200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4" name="Picture 4" descr="boardworks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200">
                <a:solidFill>
                  <a:schemeClr val="bg1"/>
                </a:solidFill>
                <a:latin typeface="Arial" charset="0"/>
              </a:rPr>
              <a:t>1 of 20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7" name="Picture 7" descr="underli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GB" sz="1200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9" name="Picture 9" descr="boardworks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defRPr/>
            </a:pPr>
            <a:fld id="{DF7CB81F-36C4-4136-BAFE-AA0718718C10}" type="slidenum">
              <a:rPr lang="en-GB" sz="1200">
                <a:solidFill>
                  <a:schemeClr val="bg1"/>
                </a:solidFill>
                <a:latin typeface="Arial" charset="0"/>
              </a:rPr>
              <a:pPr algn="l" eaLnBrk="1" hangingPunct="1">
                <a:defRPr/>
              </a:pPr>
              <a:t>‹#›</a:t>
            </a:fld>
            <a:r>
              <a:rPr lang="en-GB" sz="1200">
                <a:solidFill>
                  <a:schemeClr val="bg1"/>
                </a:solidFill>
                <a:latin typeface="Arial" charset="0"/>
              </a:rPr>
              <a:t> of 34</a:t>
            </a:r>
          </a:p>
        </p:txBody>
      </p:sp>
    </p:spTree>
    <p:extLst>
      <p:ext uri="{BB962C8B-B14F-4D97-AF65-F5344CB8AC3E}">
        <p14:creationId xmlns:p14="http://schemas.microsoft.com/office/powerpoint/2010/main" val="278542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9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6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4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89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0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4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367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309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7" name="Text Box 3"/>
          <p:cNvSpPr txBox="1">
            <a:spLocks noChangeArrowheads="1"/>
          </p:cNvSpPr>
          <p:nvPr userDrawn="1"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GB" sz="1200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1028" name="Picture 4" descr="swish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72" name="Text Box 8"/>
          <p:cNvSpPr txBox="1">
            <a:spLocks noChangeArrowheads="1"/>
          </p:cNvSpPr>
          <p:nvPr userDrawn="1"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200">
                <a:solidFill>
                  <a:schemeClr val="bg1"/>
                </a:solidFill>
                <a:latin typeface="Arial" charset="0"/>
              </a:rPr>
              <a:t>1 of 20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33" name="Picture 9" descr="underlin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74" name="Text Box 10"/>
          <p:cNvSpPr txBox="1">
            <a:spLocks noChangeArrowheads="1"/>
          </p:cNvSpPr>
          <p:nvPr userDrawn="1"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GB" sz="1200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1035" name="Picture 11" descr="swish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      Click to edit Master title style</a:t>
            </a:r>
          </a:p>
        </p:txBody>
      </p:sp>
      <p:sp>
        <p:nvSpPr>
          <p:cNvPr id="190479" name="Text Box 15"/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defRPr/>
            </a:pPr>
            <a:fld id="{CEDEFD7F-76E6-4D07-82CE-95CAD4D6A813}" type="slidenum">
              <a:rPr lang="en-GB" sz="1200">
                <a:solidFill>
                  <a:schemeClr val="bg1"/>
                </a:solidFill>
                <a:latin typeface="Arial" charset="0"/>
              </a:rPr>
              <a:pPr algn="l" eaLnBrk="1" hangingPunct="1">
                <a:defRPr/>
              </a:pPr>
              <a:t>‹#›</a:t>
            </a:fld>
            <a:r>
              <a:rPr lang="en-GB" sz="1200">
                <a:solidFill>
                  <a:schemeClr val="bg1"/>
                </a:solidFill>
                <a:latin typeface="Arial" charset="0"/>
              </a:rPr>
              <a:t> of 34</a:t>
            </a:r>
          </a:p>
        </p:txBody>
      </p:sp>
      <p:grpSp>
        <p:nvGrpSpPr>
          <p:cNvPr id="1040" name="Group 104"/>
          <p:cNvGrpSpPr>
            <a:grpSpLocks/>
          </p:cNvGrpSpPr>
          <p:nvPr userDrawn="1"/>
        </p:nvGrpSpPr>
        <p:grpSpPr bwMode="auto">
          <a:xfrm>
            <a:off x="239713" y="82550"/>
            <a:ext cx="360362" cy="360363"/>
            <a:chOff x="68" y="487"/>
            <a:chExt cx="3514" cy="3514"/>
          </a:xfrm>
        </p:grpSpPr>
        <p:sp>
          <p:nvSpPr>
            <p:cNvPr id="190569" name="Oval 105"/>
            <p:cNvSpPr>
              <a:spLocks noChangeAspect="1" noChangeArrowheads="1"/>
            </p:cNvSpPr>
            <p:nvPr/>
          </p:nvSpPr>
          <p:spPr bwMode="auto">
            <a:xfrm>
              <a:off x="68" y="487"/>
              <a:ext cx="3514" cy="3514"/>
            </a:xfrm>
            <a:prstGeom prst="ellipse">
              <a:avLst/>
            </a:prstGeom>
            <a:solidFill>
              <a:srgbClr val="01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0570" name="Oval 106"/>
            <p:cNvSpPr>
              <a:spLocks noChangeAspect="1" noChangeArrowheads="1"/>
            </p:cNvSpPr>
            <p:nvPr/>
          </p:nvSpPr>
          <p:spPr bwMode="auto">
            <a:xfrm>
              <a:off x="238" y="657"/>
              <a:ext cx="3173" cy="317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1043" name="Picture 107" descr="C1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" y="827"/>
              <a:ext cx="2834" cy="2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85113" cy="549275"/>
          </a:xfrm>
        </p:spPr>
        <p:txBody>
          <a:bodyPr/>
          <a:lstStyle/>
          <a:p>
            <a:pPr eaLnBrk="1" hangingPunct="1"/>
            <a:r>
              <a:rPr lang="en-GB" smtClean="0"/>
              <a:t>      Allotropes of carbon</a:t>
            </a:r>
          </a:p>
        </p:txBody>
      </p:sp>
      <p:sp>
        <p:nvSpPr>
          <p:cNvPr id="72715" name="Oval 11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340" name="Rectangle 12"/>
          <p:cNvSpPr>
            <a:spLocks noChangeArrowheads="1"/>
          </p:cNvSpPr>
          <p:nvPr/>
        </p:nvSpPr>
        <p:spPr bwMode="auto">
          <a:xfrm>
            <a:off x="568325" y="712788"/>
            <a:ext cx="8251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In the element carbon, atoms bond in different ways, creating different kinds of giant structures.</a:t>
            </a: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568325" y="1766888"/>
            <a:ext cx="7786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Two of these structures are </a:t>
            </a:r>
            <a:r>
              <a:rPr lang="en-GB"/>
              <a:t>diamond</a:t>
            </a:r>
            <a:r>
              <a:rPr lang="en-GB" b="0"/>
              <a:t> and </a:t>
            </a:r>
            <a:r>
              <a:rPr lang="en-GB"/>
              <a:t>graphite</a:t>
            </a:r>
            <a:r>
              <a:rPr lang="en-GB" b="0"/>
              <a:t>. They are called </a:t>
            </a:r>
            <a:r>
              <a:rPr lang="en-GB">
                <a:solidFill>
                  <a:srgbClr val="FF6600"/>
                </a:solidFill>
              </a:rPr>
              <a:t>allotropes</a:t>
            </a:r>
            <a:r>
              <a:rPr lang="en-GB" b="0"/>
              <a:t> of carbon.</a:t>
            </a: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568325" y="2813050"/>
            <a:ext cx="81137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Allotropes have the same chemical properties because they have the same number of electrons.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568325" y="3868738"/>
            <a:ext cx="8307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However, they have different physical properties because the electrons are shared in different ways with other atoms.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7" grpId="0"/>
      <p:bldP spid="72718" grpId="0"/>
      <p:bldP spid="727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The structure of diamond</a:t>
            </a:r>
          </a:p>
        </p:txBody>
      </p:sp>
      <p:sp>
        <p:nvSpPr>
          <p:cNvPr id="73817" name="Oval 89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364" name="Rectangle 90"/>
          <p:cNvSpPr>
            <a:spLocks noChangeArrowheads="1"/>
          </p:cNvSpPr>
          <p:nvPr/>
        </p:nvSpPr>
        <p:spPr bwMode="auto">
          <a:xfrm>
            <a:off x="568325" y="712788"/>
            <a:ext cx="4003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Diamond is a rare form of carbon in which each atom is covalently bonded to four others.</a:t>
            </a:r>
          </a:p>
        </p:txBody>
      </p:sp>
      <p:sp>
        <p:nvSpPr>
          <p:cNvPr id="73996" name="AutoShape 268"/>
          <p:cNvSpPr>
            <a:spLocks noChangeArrowheads="1"/>
          </p:cNvSpPr>
          <p:nvPr/>
        </p:nvSpPr>
        <p:spPr bwMode="auto">
          <a:xfrm>
            <a:off x="3451225" y="3910013"/>
            <a:ext cx="1582738" cy="581025"/>
          </a:xfrm>
          <a:prstGeom prst="rightArrow">
            <a:avLst>
              <a:gd name="adj1" fmla="val 62843"/>
              <a:gd name="adj2" fmla="val 84420"/>
            </a:avLst>
          </a:prstGeom>
          <a:gradFill rotWithShape="1">
            <a:gsLst>
              <a:gs pos="0">
                <a:srgbClr val="823400"/>
              </a:gs>
              <a:gs pos="50000">
                <a:srgbClr val="FF6600"/>
              </a:gs>
              <a:gs pos="100000">
                <a:srgbClr val="8234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997" name="Rectangle 269"/>
          <p:cNvSpPr>
            <a:spLocks noChangeArrowheads="1"/>
          </p:cNvSpPr>
          <p:nvPr/>
        </p:nvSpPr>
        <p:spPr bwMode="auto">
          <a:xfrm>
            <a:off x="4760913" y="712788"/>
            <a:ext cx="43830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This pattern arrangement is repeated millions of times to create a giant lattice.</a:t>
            </a:r>
          </a:p>
        </p:txBody>
      </p:sp>
      <p:grpSp>
        <p:nvGrpSpPr>
          <p:cNvPr id="2" name="Group 282"/>
          <p:cNvGrpSpPr>
            <a:grpSpLocks/>
          </p:cNvGrpSpPr>
          <p:nvPr/>
        </p:nvGrpSpPr>
        <p:grpSpPr bwMode="auto">
          <a:xfrm>
            <a:off x="185738" y="2549525"/>
            <a:ext cx="3311525" cy="3292475"/>
            <a:chOff x="117" y="1606"/>
            <a:chExt cx="2086" cy="2074"/>
          </a:xfrm>
        </p:grpSpPr>
        <p:sp>
          <p:nvSpPr>
            <p:cNvPr id="15447" name="Line 212"/>
            <p:cNvSpPr>
              <a:spLocks noChangeShapeType="1"/>
            </p:cNvSpPr>
            <p:nvPr/>
          </p:nvSpPr>
          <p:spPr bwMode="auto">
            <a:xfrm rot="21533753" flipH="1">
              <a:off x="979" y="2051"/>
              <a:ext cx="2" cy="5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8" name="Line 213"/>
            <p:cNvSpPr>
              <a:spLocks noChangeShapeType="1"/>
            </p:cNvSpPr>
            <p:nvPr/>
          </p:nvSpPr>
          <p:spPr bwMode="auto">
            <a:xfrm rot="-66247">
              <a:off x="1165" y="2913"/>
              <a:ext cx="611" cy="21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9" name="Line 214"/>
            <p:cNvSpPr>
              <a:spLocks noChangeShapeType="1"/>
            </p:cNvSpPr>
            <p:nvPr/>
          </p:nvSpPr>
          <p:spPr bwMode="auto">
            <a:xfrm rot="21533753" flipH="1">
              <a:off x="554" y="2926"/>
              <a:ext cx="222" cy="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0" name="Line 215"/>
            <p:cNvSpPr>
              <a:spLocks noChangeShapeType="1"/>
            </p:cNvSpPr>
            <p:nvPr/>
          </p:nvSpPr>
          <p:spPr bwMode="auto">
            <a:xfrm rot="21533753" flipH="1">
              <a:off x="885" y="3064"/>
              <a:ext cx="53" cy="1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02" name="Oval 274"/>
            <p:cNvSpPr>
              <a:spLocks noChangeArrowheads="1"/>
            </p:cNvSpPr>
            <p:nvPr/>
          </p:nvSpPr>
          <p:spPr bwMode="auto">
            <a:xfrm>
              <a:off x="737" y="1606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4006" name="Oval 278"/>
            <p:cNvSpPr>
              <a:spLocks noChangeArrowheads="1"/>
            </p:cNvSpPr>
            <p:nvPr/>
          </p:nvSpPr>
          <p:spPr bwMode="auto">
            <a:xfrm>
              <a:off x="593" y="3214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4007" name="Oval 279"/>
            <p:cNvSpPr>
              <a:spLocks noChangeArrowheads="1"/>
            </p:cNvSpPr>
            <p:nvPr/>
          </p:nvSpPr>
          <p:spPr bwMode="auto">
            <a:xfrm>
              <a:off x="117" y="2750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4008" name="Oval 280"/>
            <p:cNvSpPr>
              <a:spLocks noChangeArrowheads="1"/>
            </p:cNvSpPr>
            <p:nvPr/>
          </p:nvSpPr>
          <p:spPr bwMode="auto">
            <a:xfrm>
              <a:off x="737" y="2618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4009" name="Oval 281"/>
            <p:cNvSpPr>
              <a:spLocks noChangeArrowheads="1"/>
            </p:cNvSpPr>
            <p:nvPr/>
          </p:nvSpPr>
          <p:spPr bwMode="auto">
            <a:xfrm>
              <a:off x="1737" y="2926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</p:grpSp>
      <p:grpSp>
        <p:nvGrpSpPr>
          <p:cNvPr id="3" name="Group 427"/>
          <p:cNvGrpSpPr>
            <a:grpSpLocks/>
          </p:cNvGrpSpPr>
          <p:nvPr/>
        </p:nvGrpSpPr>
        <p:grpSpPr bwMode="auto">
          <a:xfrm>
            <a:off x="4918075" y="2032000"/>
            <a:ext cx="3916363" cy="4308475"/>
            <a:chOff x="3127" y="1273"/>
            <a:chExt cx="2467" cy="2714"/>
          </a:xfrm>
        </p:grpSpPr>
        <p:sp>
          <p:nvSpPr>
            <p:cNvPr id="15369" name="Line 372"/>
            <p:cNvSpPr>
              <a:spLocks noChangeShapeType="1"/>
            </p:cNvSpPr>
            <p:nvPr/>
          </p:nvSpPr>
          <p:spPr bwMode="auto">
            <a:xfrm>
              <a:off x="4131" y="1464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0" name="Line 374"/>
            <p:cNvSpPr>
              <a:spLocks noChangeShapeType="1"/>
            </p:cNvSpPr>
            <p:nvPr/>
          </p:nvSpPr>
          <p:spPr bwMode="auto">
            <a:xfrm>
              <a:off x="3832" y="206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1" name="Line 375"/>
            <p:cNvSpPr>
              <a:spLocks noChangeShapeType="1"/>
            </p:cNvSpPr>
            <p:nvPr/>
          </p:nvSpPr>
          <p:spPr bwMode="auto">
            <a:xfrm>
              <a:off x="4613" y="2156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2" name="Line 376"/>
            <p:cNvSpPr>
              <a:spLocks noChangeShapeType="1"/>
            </p:cNvSpPr>
            <p:nvPr/>
          </p:nvSpPr>
          <p:spPr bwMode="auto">
            <a:xfrm>
              <a:off x="4037" y="2309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3" name="Line 377"/>
            <p:cNvSpPr>
              <a:spLocks noChangeShapeType="1"/>
            </p:cNvSpPr>
            <p:nvPr/>
          </p:nvSpPr>
          <p:spPr bwMode="auto">
            <a:xfrm>
              <a:off x="3530" y="2657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4" name="Line 378"/>
            <p:cNvSpPr>
              <a:spLocks noChangeShapeType="1"/>
            </p:cNvSpPr>
            <p:nvPr/>
          </p:nvSpPr>
          <p:spPr bwMode="auto">
            <a:xfrm>
              <a:off x="3755" y="288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5" name="Line 379"/>
            <p:cNvSpPr>
              <a:spLocks noChangeShapeType="1"/>
            </p:cNvSpPr>
            <p:nvPr/>
          </p:nvSpPr>
          <p:spPr bwMode="auto">
            <a:xfrm>
              <a:off x="3938" y="3101"/>
              <a:ext cx="0" cy="3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6" name="Line 380"/>
            <p:cNvSpPr>
              <a:spLocks noChangeShapeType="1"/>
            </p:cNvSpPr>
            <p:nvPr/>
          </p:nvSpPr>
          <p:spPr bwMode="auto">
            <a:xfrm>
              <a:off x="4523" y="2972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7" name="Line 381"/>
            <p:cNvSpPr>
              <a:spLocks noChangeShapeType="1"/>
            </p:cNvSpPr>
            <p:nvPr/>
          </p:nvSpPr>
          <p:spPr bwMode="auto">
            <a:xfrm>
              <a:off x="5072" y="282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8" name="Line 382"/>
            <p:cNvSpPr>
              <a:spLocks noChangeShapeType="1"/>
            </p:cNvSpPr>
            <p:nvPr/>
          </p:nvSpPr>
          <p:spPr bwMode="auto">
            <a:xfrm flipV="1">
              <a:off x="3912" y="1941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79" name="Line 383"/>
            <p:cNvSpPr>
              <a:spLocks noChangeShapeType="1"/>
            </p:cNvSpPr>
            <p:nvPr/>
          </p:nvSpPr>
          <p:spPr bwMode="auto">
            <a:xfrm flipV="1">
              <a:off x="3613" y="2524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0" name="Line 384"/>
            <p:cNvSpPr>
              <a:spLocks noChangeShapeType="1"/>
            </p:cNvSpPr>
            <p:nvPr/>
          </p:nvSpPr>
          <p:spPr bwMode="auto">
            <a:xfrm flipV="1">
              <a:off x="3829" y="2758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1" name="Line 385"/>
            <p:cNvSpPr>
              <a:spLocks noChangeShapeType="1"/>
            </p:cNvSpPr>
            <p:nvPr/>
          </p:nvSpPr>
          <p:spPr bwMode="auto">
            <a:xfrm flipV="1">
              <a:off x="3299" y="3116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2" name="Line 386"/>
            <p:cNvSpPr>
              <a:spLocks noChangeShapeType="1"/>
            </p:cNvSpPr>
            <p:nvPr/>
          </p:nvSpPr>
          <p:spPr bwMode="auto">
            <a:xfrm flipV="1">
              <a:off x="4290" y="3432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3" name="Line 387"/>
            <p:cNvSpPr>
              <a:spLocks noChangeShapeType="1"/>
            </p:cNvSpPr>
            <p:nvPr/>
          </p:nvSpPr>
          <p:spPr bwMode="auto">
            <a:xfrm flipV="1">
              <a:off x="4861" y="3295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4" name="Line 388"/>
            <p:cNvSpPr>
              <a:spLocks noChangeShapeType="1"/>
            </p:cNvSpPr>
            <p:nvPr/>
          </p:nvSpPr>
          <p:spPr bwMode="auto">
            <a:xfrm flipV="1">
              <a:off x="3731" y="3599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5" name="Line 389"/>
            <p:cNvSpPr>
              <a:spLocks noChangeShapeType="1"/>
            </p:cNvSpPr>
            <p:nvPr/>
          </p:nvSpPr>
          <p:spPr bwMode="auto">
            <a:xfrm flipV="1">
              <a:off x="4059" y="2004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6" name="Line 390"/>
            <p:cNvSpPr>
              <a:spLocks noChangeShapeType="1"/>
            </p:cNvSpPr>
            <p:nvPr/>
          </p:nvSpPr>
          <p:spPr bwMode="auto">
            <a:xfrm flipV="1">
              <a:off x="3772" y="2584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7" name="Line 391"/>
            <p:cNvSpPr>
              <a:spLocks noChangeShapeType="1"/>
            </p:cNvSpPr>
            <p:nvPr/>
          </p:nvSpPr>
          <p:spPr bwMode="auto">
            <a:xfrm flipV="1">
              <a:off x="4547" y="2678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8" name="Line 392"/>
            <p:cNvSpPr>
              <a:spLocks noChangeShapeType="1"/>
            </p:cNvSpPr>
            <p:nvPr/>
          </p:nvSpPr>
          <p:spPr bwMode="auto">
            <a:xfrm flipV="1">
              <a:off x="3459" y="3189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89" name="Line 393"/>
            <p:cNvSpPr>
              <a:spLocks noChangeShapeType="1"/>
            </p:cNvSpPr>
            <p:nvPr/>
          </p:nvSpPr>
          <p:spPr bwMode="auto">
            <a:xfrm flipV="1">
              <a:off x="3691" y="3439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0" name="Line 394"/>
            <p:cNvSpPr>
              <a:spLocks noChangeShapeType="1"/>
            </p:cNvSpPr>
            <p:nvPr/>
          </p:nvSpPr>
          <p:spPr bwMode="auto">
            <a:xfrm flipV="1">
              <a:off x="3878" y="3677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1" name="Line 395"/>
            <p:cNvSpPr>
              <a:spLocks noChangeShapeType="1"/>
            </p:cNvSpPr>
            <p:nvPr/>
          </p:nvSpPr>
          <p:spPr bwMode="auto">
            <a:xfrm flipV="1">
              <a:off x="4458" y="3507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2" name="Line 396"/>
            <p:cNvSpPr>
              <a:spLocks noChangeShapeType="1"/>
            </p:cNvSpPr>
            <p:nvPr/>
          </p:nvSpPr>
          <p:spPr bwMode="auto">
            <a:xfrm flipV="1">
              <a:off x="5011" y="3346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3" name="Line 397"/>
            <p:cNvSpPr>
              <a:spLocks noChangeShapeType="1"/>
            </p:cNvSpPr>
            <p:nvPr/>
          </p:nvSpPr>
          <p:spPr bwMode="auto">
            <a:xfrm flipV="1">
              <a:off x="4235" y="3281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4" name="Line 398"/>
            <p:cNvSpPr>
              <a:spLocks noChangeShapeType="1"/>
            </p:cNvSpPr>
            <p:nvPr/>
          </p:nvSpPr>
          <p:spPr bwMode="auto">
            <a:xfrm>
              <a:off x="4197" y="1950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5" name="Line 399"/>
            <p:cNvSpPr>
              <a:spLocks noChangeShapeType="1"/>
            </p:cNvSpPr>
            <p:nvPr/>
          </p:nvSpPr>
          <p:spPr bwMode="auto">
            <a:xfrm>
              <a:off x="4675" y="2617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6" name="Line 400"/>
            <p:cNvSpPr>
              <a:spLocks noChangeShapeType="1"/>
            </p:cNvSpPr>
            <p:nvPr/>
          </p:nvSpPr>
          <p:spPr bwMode="auto">
            <a:xfrm>
              <a:off x="4124" y="2759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7" name="Line 401"/>
            <p:cNvSpPr>
              <a:spLocks noChangeShapeType="1"/>
            </p:cNvSpPr>
            <p:nvPr/>
          </p:nvSpPr>
          <p:spPr bwMode="auto">
            <a:xfrm>
              <a:off x="4029" y="3621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8" name="Line 402"/>
            <p:cNvSpPr>
              <a:spLocks noChangeShapeType="1"/>
            </p:cNvSpPr>
            <p:nvPr/>
          </p:nvSpPr>
          <p:spPr bwMode="auto">
            <a:xfrm>
              <a:off x="4591" y="3451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399" name="Line 403"/>
            <p:cNvSpPr>
              <a:spLocks noChangeShapeType="1"/>
            </p:cNvSpPr>
            <p:nvPr/>
          </p:nvSpPr>
          <p:spPr bwMode="auto">
            <a:xfrm>
              <a:off x="5129" y="3278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400" name="Line 408"/>
            <p:cNvSpPr>
              <a:spLocks noChangeShapeType="1"/>
            </p:cNvSpPr>
            <p:nvPr/>
          </p:nvSpPr>
          <p:spPr bwMode="auto">
            <a:xfrm flipV="1">
              <a:off x="3530" y="3380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401" name="Line 409"/>
            <p:cNvSpPr>
              <a:spLocks noChangeShapeType="1"/>
            </p:cNvSpPr>
            <p:nvPr/>
          </p:nvSpPr>
          <p:spPr bwMode="auto">
            <a:xfrm flipV="1">
              <a:off x="3967" y="2812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402" name="Line 410"/>
            <p:cNvSpPr>
              <a:spLocks noChangeShapeType="1"/>
            </p:cNvSpPr>
            <p:nvPr/>
          </p:nvSpPr>
          <p:spPr bwMode="auto">
            <a:xfrm flipV="1">
              <a:off x="4385" y="2609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5403" name="Group 414"/>
            <p:cNvGrpSpPr>
              <a:grpSpLocks/>
            </p:cNvGrpSpPr>
            <p:nvPr/>
          </p:nvGrpSpPr>
          <p:grpSpPr bwMode="auto">
            <a:xfrm>
              <a:off x="3599" y="3122"/>
              <a:ext cx="345" cy="112"/>
              <a:chOff x="3599" y="3122"/>
              <a:chExt cx="345" cy="112"/>
            </a:xfrm>
          </p:grpSpPr>
          <p:sp>
            <p:nvSpPr>
              <p:cNvPr id="15445" name="Line 412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46" name="Line 413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5404" name="Group 415"/>
            <p:cNvGrpSpPr>
              <a:grpSpLocks/>
            </p:cNvGrpSpPr>
            <p:nvPr/>
          </p:nvGrpSpPr>
          <p:grpSpPr bwMode="auto">
            <a:xfrm>
              <a:off x="3879" y="2514"/>
              <a:ext cx="345" cy="112"/>
              <a:chOff x="3599" y="3122"/>
              <a:chExt cx="345" cy="112"/>
            </a:xfrm>
          </p:grpSpPr>
          <p:sp>
            <p:nvSpPr>
              <p:cNvPr id="15443" name="Line 416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44" name="Line 417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5405" name="Group 418"/>
            <p:cNvGrpSpPr>
              <a:grpSpLocks/>
            </p:cNvGrpSpPr>
            <p:nvPr/>
          </p:nvGrpSpPr>
          <p:grpSpPr bwMode="auto">
            <a:xfrm>
              <a:off x="4369" y="3217"/>
              <a:ext cx="345" cy="112"/>
              <a:chOff x="3599" y="3122"/>
              <a:chExt cx="345" cy="112"/>
            </a:xfrm>
          </p:grpSpPr>
          <p:sp>
            <p:nvSpPr>
              <p:cNvPr id="15441" name="Line 419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42" name="Line 420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5406" name="Group 421"/>
            <p:cNvGrpSpPr>
              <a:grpSpLocks/>
            </p:cNvGrpSpPr>
            <p:nvPr/>
          </p:nvGrpSpPr>
          <p:grpSpPr bwMode="auto">
            <a:xfrm>
              <a:off x="3778" y="3346"/>
              <a:ext cx="345" cy="112"/>
              <a:chOff x="3599" y="3122"/>
              <a:chExt cx="345" cy="112"/>
            </a:xfrm>
          </p:grpSpPr>
          <p:sp>
            <p:nvSpPr>
              <p:cNvPr id="15439" name="Line 422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40" name="Line 423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5407" name="Line 425"/>
            <p:cNvSpPr>
              <a:spLocks noChangeShapeType="1"/>
            </p:cNvSpPr>
            <p:nvPr/>
          </p:nvSpPr>
          <p:spPr bwMode="auto">
            <a:xfrm>
              <a:off x="4301" y="2695"/>
              <a:ext cx="0" cy="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408" name="Line 426"/>
            <p:cNvSpPr>
              <a:spLocks noChangeShapeType="1"/>
            </p:cNvSpPr>
            <p:nvPr/>
          </p:nvSpPr>
          <p:spPr bwMode="auto">
            <a:xfrm>
              <a:off x="4302" y="2848"/>
              <a:ext cx="0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3821" name="Oval 93"/>
            <p:cNvSpPr>
              <a:spLocks noChangeArrowheads="1"/>
            </p:cNvSpPr>
            <p:nvPr/>
          </p:nvSpPr>
          <p:spPr bwMode="auto">
            <a:xfrm rot="-66247">
              <a:off x="4033" y="127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2" name="Oval 94"/>
            <p:cNvSpPr>
              <a:spLocks noChangeArrowheads="1"/>
            </p:cNvSpPr>
            <p:nvPr/>
          </p:nvSpPr>
          <p:spPr bwMode="auto">
            <a:xfrm rot="-66247">
              <a:off x="3429" y="246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3" name="Oval 95"/>
            <p:cNvSpPr>
              <a:spLocks noChangeArrowheads="1"/>
            </p:cNvSpPr>
            <p:nvPr/>
          </p:nvSpPr>
          <p:spPr bwMode="auto">
            <a:xfrm rot="-66247">
              <a:off x="3740" y="2405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4" name="Oval 96"/>
            <p:cNvSpPr>
              <a:spLocks noChangeArrowheads="1"/>
            </p:cNvSpPr>
            <p:nvPr/>
          </p:nvSpPr>
          <p:spPr bwMode="auto">
            <a:xfrm rot="-66247">
              <a:off x="3941" y="211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5" name="Oval 97"/>
            <p:cNvSpPr>
              <a:spLocks noChangeArrowheads="1"/>
            </p:cNvSpPr>
            <p:nvPr/>
          </p:nvSpPr>
          <p:spPr bwMode="auto">
            <a:xfrm rot="-66247">
              <a:off x="3732" y="188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6" name="Oval 98"/>
            <p:cNvSpPr>
              <a:spLocks noChangeArrowheads="1"/>
            </p:cNvSpPr>
            <p:nvPr/>
          </p:nvSpPr>
          <p:spPr bwMode="auto">
            <a:xfrm rot="-66247">
              <a:off x="4208" y="252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7" name="Oval 99"/>
            <p:cNvSpPr>
              <a:spLocks noChangeArrowheads="1"/>
            </p:cNvSpPr>
            <p:nvPr/>
          </p:nvSpPr>
          <p:spPr bwMode="auto">
            <a:xfrm rot="-66247">
              <a:off x="4519" y="1970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8" name="Oval 100"/>
            <p:cNvSpPr>
              <a:spLocks noChangeArrowheads="1"/>
            </p:cNvSpPr>
            <p:nvPr/>
          </p:nvSpPr>
          <p:spPr bwMode="auto">
            <a:xfrm rot="-66247">
              <a:off x="4027" y="1822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29" name="Oval 101"/>
            <p:cNvSpPr>
              <a:spLocks noChangeArrowheads="1"/>
            </p:cNvSpPr>
            <p:nvPr/>
          </p:nvSpPr>
          <p:spPr bwMode="auto">
            <a:xfrm rot="-66247">
              <a:off x="4504" y="249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0" name="Oval 102"/>
            <p:cNvSpPr>
              <a:spLocks noChangeArrowheads="1"/>
            </p:cNvSpPr>
            <p:nvPr/>
          </p:nvSpPr>
          <p:spPr bwMode="auto">
            <a:xfrm rot="-66247">
              <a:off x="4976" y="2638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1" name="Oval 103"/>
            <p:cNvSpPr>
              <a:spLocks noChangeArrowheads="1"/>
            </p:cNvSpPr>
            <p:nvPr/>
          </p:nvSpPr>
          <p:spPr bwMode="auto">
            <a:xfrm rot="-66247">
              <a:off x="4897" y="346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2" name="Oval 104"/>
            <p:cNvSpPr>
              <a:spLocks noChangeArrowheads="1"/>
            </p:cNvSpPr>
            <p:nvPr/>
          </p:nvSpPr>
          <p:spPr bwMode="auto">
            <a:xfrm rot="-66247">
              <a:off x="4962" y="315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3" name="Oval 105"/>
            <p:cNvSpPr>
              <a:spLocks noChangeArrowheads="1"/>
            </p:cNvSpPr>
            <p:nvPr/>
          </p:nvSpPr>
          <p:spPr bwMode="auto">
            <a:xfrm rot="-66247">
              <a:off x="5400" y="3305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4" name="Oval 106"/>
            <p:cNvSpPr>
              <a:spLocks noChangeArrowheads="1"/>
            </p:cNvSpPr>
            <p:nvPr/>
          </p:nvSpPr>
          <p:spPr bwMode="auto">
            <a:xfrm rot="-66247">
              <a:off x="3950" y="26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5" name="Oval 107"/>
            <p:cNvSpPr>
              <a:spLocks noChangeArrowheads="1"/>
            </p:cNvSpPr>
            <p:nvPr/>
          </p:nvSpPr>
          <p:spPr bwMode="auto">
            <a:xfrm rot="-66247">
              <a:off x="3659" y="268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6" name="Oval 108"/>
            <p:cNvSpPr>
              <a:spLocks noChangeArrowheads="1"/>
            </p:cNvSpPr>
            <p:nvPr/>
          </p:nvSpPr>
          <p:spPr bwMode="auto">
            <a:xfrm rot="-66247">
              <a:off x="3127" y="3041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7" name="Oval 109"/>
            <p:cNvSpPr>
              <a:spLocks noChangeArrowheads="1"/>
            </p:cNvSpPr>
            <p:nvPr/>
          </p:nvSpPr>
          <p:spPr bwMode="auto">
            <a:xfrm rot="-66247">
              <a:off x="3424" y="301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8" name="Oval 110"/>
            <p:cNvSpPr>
              <a:spLocks noChangeArrowheads="1"/>
            </p:cNvSpPr>
            <p:nvPr/>
          </p:nvSpPr>
          <p:spPr bwMode="auto">
            <a:xfrm rot="-66247">
              <a:off x="3569" y="35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39" name="Oval 111"/>
            <p:cNvSpPr>
              <a:spLocks noChangeArrowheads="1"/>
            </p:cNvSpPr>
            <p:nvPr/>
          </p:nvSpPr>
          <p:spPr bwMode="auto">
            <a:xfrm rot="-66247">
              <a:off x="3845" y="348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0" name="Oval 112"/>
            <p:cNvSpPr>
              <a:spLocks noChangeArrowheads="1"/>
            </p:cNvSpPr>
            <p:nvPr/>
          </p:nvSpPr>
          <p:spPr bwMode="auto">
            <a:xfrm rot="-66247">
              <a:off x="4207" y="310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1" name="Oval 113"/>
            <p:cNvSpPr>
              <a:spLocks noChangeArrowheads="1"/>
            </p:cNvSpPr>
            <p:nvPr/>
          </p:nvSpPr>
          <p:spPr bwMode="auto">
            <a:xfrm rot="-66247">
              <a:off x="4105" y="337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2" name="Oval 114"/>
            <p:cNvSpPr>
              <a:spLocks noChangeArrowheads="1"/>
            </p:cNvSpPr>
            <p:nvPr/>
          </p:nvSpPr>
          <p:spPr bwMode="auto">
            <a:xfrm rot="-66247">
              <a:off x="4352" y="3628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3" name="Oval 115"/>
            <p:cNvSpPr>
              <a:spLocks noChangeArrowheads="1"/>
            </p:cNvSpPr>
            <p:nvPr/>
          </p:nvSpPr>
          <p:spPr bwMode="auto">
            <a:xfrm rot="-66247">
              <a:off x="4692" y="32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endParaRPr lang="en-GB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73844" name="Oval 116"/>
            <p:cNvSpPr>
              <a:spLocks noChangeArrowheads="1"/>
            </p:cNvSpPr>
            <p:nvPr/>
          </p:nvSpPr>
          <p:spPr bwMode="auto">
            <a:xfrm rot="-66247">
              <a:off x="3841" y="2917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5" name="Oval 117"/>
            <p:cNvSpPr>
              <a:spLocks noChangeArrowheads="1"/>
            </p:cNvSpPr>
            <p:nvPr/>
          </p:nvSpPr>
          <p:spPr bwMode="auto">
            <a:xfrm rot="-66247">
              <a:off x="3345" y="329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6" name="Oval 118"/>
            <p:cNvSpPr>
              <a:spLocks noChangeArrowheads="1"/>
            </p:cNvSpPr>
            <p:nvPr/>
          </p:nvSpPr>
          <p:spPr bwMode="auto">
            <a:xfrm rot="-66247">
              <a:off x="3656" y="325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7" name="Oval 119"/>
            <p:cNvSpPr>
              <a:spLocks noChangeArrowheads="1"/>
            </p:cNvSpPr>
            <p:nvPr/>
          </p:nvSpPr>
          <p:spPr bwMode="auto">
            <a:xfrm rot="-66247">
              <a:off x="3931" y="315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8" name="Oval 120"/>
            <p:cNvSpPr>
              <a:spLocks noChangeArrowheads="1"/>
            </p:cNvSpPr>
            <p:nvPr/>
          </p:nvSpPr>
          <p:spPr bwMode="auto">
            <a:xfrm rot="-66247">
              <a:off x="4416" y="332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49" name="Oval 121"/>
            <p:cNvSpPr>
              <a:spLocks noChangeArrowheads="1"/>
            </p:cNvSpPr>
            <p:nvPr/>
          </p:nvSpPr>
          <p:spPr bwMode="auto">
            <a:xfrm rot="-66247">
              <a:off x="4428" y="278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850" name="Oval 122"/>
            <p:cNvSpPr>
              <a:spLocks noChangeArrowheads="1"/>
            </p:cNvSpPr>
            <p:nvPr/>
          </p:nvSpPr>
          <p:spPr bwMode="auto">
            <a:xfrm rot="-66247">
              <a:off x="3760" y="3792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96" grpId="0" animBg="1"/>
      <p:bldP spid="739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The properties of diamond</a:t>
            </a:r>
          </a:p>
        </p:txBody>
      </p:sp>
      <p:sp>
        <p:nvSpPr>
          <p:cNvPr id="217091" name="Oval 3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68325" y="712788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All the electrons in the outer shell of the carbon atom (2.4) are used in covalent bonds. This affects diamond’s properties.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39713" y="1933575"/>
            <a:ext cx="3916362" cy="4308475"/>
            <a:chOff x="3127" y="1273"/>
            <a:chExt cx="2467" cy="2714"/>
          </a:xfrm>
        </p:grpSpPr>
        <p:sp>
          <p:nvSpPr>
            <p:cNvPr id="16393" name="Line 18"/>
            <p:cNvSpPr>
              <a:spLocks noChangeShapeType="1"/>
            </p:cNvSpPr>
            <p:nvPr/>
          </p:nvSpPr>
          <p:spPr bwMode="auto">
            <a:xfrm>
              <a:off x="4131" y="1464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4" name="Line 19"/>
            <p:cNvSpPr>
              <a:spLocks noChangeShapeType="1"/>
            </p:cNvSpPr>
            <p:nvPr/>
          </p:nvSpPr>
          <p:spPr bwMode="auto">
            <a:xfrm>
              <a:off x="3832" y="206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5" name="Line 20"/>
            <p:cNvSpPr>
              <a:spLocks noChangeShapeType="1"/>
            </p:cNvSpPr>
            <p:nvPr/>
          </p:nvSpPr>
          <p:spPr bwMode="auto">
            <a:xfrm>
              <a:off x="4613" y="2156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6" name="Line 21"/>
            <p:cNvSpPr>
              <a:spLocks noChangeShapeType="1"/>
            </p:cNvSpPr>
            <p:nvPr/>
          </p:nvSpPr>
          <p:spPr bwMode="auto">
            <a:xfrm>
              <a:off x="4037" y="2309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7" name="Line 22"/>
            <p:cNvSpPr>
              <a:spLocks noChangeShapeType="1"/>
            </p:cNvSpPr>
            <p:nvPr/>
          </p:nvSpPr>
          <p:spPr bwMode="auto">
            <a:xfrm>
              <a:off x="3530" y="2657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8" name="Line 23"/>
            <p:cNvSpPr>
              <a:spLocks noChangeShapeType="1"/>
            </p:cNvSpPr>
            <p:nvPr/>
          </p:nvSpPr>
          <p:spPr bwMode="auto">
            <a:xfrm>
              <a:off x="3755" y="288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399" name="Line 24"/>
            <p:cNvSpPr>
              <a:spLocks noChangeShapeType="1"/>
            </p:cNvSpPr>
            <p:nvPr/>
          </p:nvSpPr>
          <p:spPr bwMode="auto">
            <a:xfrm>
              <a:off x="3938" y="3101"/>
              <a:ext cx="0" cy="3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0" name="Line 25"/>
            <p:cNvSpPr>
              <a:spLocks noChangeShapeType="1"/>
            </p:cNvSpPr>
            <p:nvPr/>
          </p:nvSpPr>
          <p:spPr bwMode="auto">
            <a:xfrm>
              <a:off x="4523" y="2972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1" name="Line 26"/>
            <p:cNvSpPr>
              <a:spLocks noChangeShapeType="1"/>
            </p:cNvSpPr>
            <p:nvPr/>
          </p:nvSpPr>
          <p:spPr bwMode="auto">
            <a:xfrm>
              <a:off x="5072" y="2825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2" name="Line 27"/>
            <p:cNvSpPr>
              <a:spLocks noChangeShapeType="1"/>
            </p:cNvSpPr>
            <p:nvPr/>
          </p:nvSpPr>
          <p:spPr bwMode="auto">
            <a:xfrm flipV="1">
              <a:off x="3912" y="1941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3" name="Line 28"/>
            <p:cNvSpPr>
              <a:spLocks noChangeShapeType="1"/>
            </p:cNvSpPr>
            <p:nvPr/>
          </p:nvSpPr>
          <p:spPr bwMode="auto">
            <a:xfrm flipV="1">
              <a:off x="3613" y="2524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4" name="Line 29"/>
            <p:cNvSpPr>
              <a:spLocks noChangeShapeType="1"/>
            </p:cNvSpPr>
            <p:nvPr/>
          </p:nvSpPr>
          <p:spPr bwMode="auto">
            <a:xfrm flipV="1">
              <a:off x="3829" y="2758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5" name="Line 30"/>
            <p:cNvSpPr>
              <a:spLocks noChangeShapeType="1"/>
            </p:cNvSpPr>
            <p:nvPr/>
          </p:nvSpPr>
          <p:spPr bwMode="auto">
            <a:xfrm flipV="1">
              <a:off x="3299" y="3116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6" name="Line 31"/>
            <p:cNvSpPr>
              <a:spLocks noChangeShapeType="1"/>
            </p:cNvSpPr>
            <p:nvPr/>
          </p:nvSpPr>
          <p:spPr bwMode="auto">
            <a:xfrm flipV="1">
              <a:off x="4290" y="3432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7" name="Line 32"/>
            <p:cNvSpPr>
              <a:spLocks noChangeShapeType="1"/>
            </p:cNvSpPr>
            <p:nvPr/>
          </p:nvSpPr>
          <p:spPr bwMode="auto">
            <a:xfrm flipV="1">
              <a:off x="4861" y="3295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8" name="Line 33"/>
            <p:cNvSpPr>
              <a:spLocks noChangeShapeType="1"/>
            </p:cNvSpPr>
            <p:nvPr/>
          </p:nvSpPr>
          <p:spPr bwMode="auto">
            <a:xfrm flipV="1">
              <a:off x="3731" y="3599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09" name="Line 34"/>
            <p:cNvSpPr>
              <a:spLocks noChangeShapeType="1"/>
            </p:cNvSpPr>
            <p:nvPr/>
          </p:nvSpPr>
          <p:spPr bwMode="auto">
            <a:xfrm flipV="1">
              <a:off x="4059" y="2004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0" name="Line 35"/>
            <p:cNvSpPr>
              <a:spLocks noChangeShapeType="1"/>
            </p:cNvSpPr>
            <p:nvPr/>
          </p:nvSpPr>
          <p:spPr bwMode="auto">
            <a:xfrm flipV="1">
              <a:off x="3772" y="2584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1" name="Line 36"/>
            <p:cNvSpPr>
              <a:spLocks noChangeShapeType="1"/>
            </p:cNvSpPr>
            <p:nvPr/>
          </p:nvSpPr>
          <p:spPr bwMode="auto">
            <a:xfrm flipV="1">
              <a:off x="4547" y="2678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2" name="Line 37"/>
            <p:cNvSpPr>
              <a:spLocks noChangeShapeType="1"/>
            </p:cNvSpPr>
            <p:nvPr/>
          </p:nvSpPr>
          <p:spPr bwMode="auto">
            <a:xfrm flipV="1">
              <a:off x="3459" y="3189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3" name="Line 38"/>
            <p:cNvSpPr>
              <a:spLocks noChangeShapeType="1"/>
            </p:cNvSpPr>
            <p:nvPr/>
          </p:nvSpPr>
          <p:spPr bwMode="auto">
            <a:xfrm flipV="1">
              <a:off x="3691" y="3439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4" name="Line 39"/>
            <p:cNvSpPr>
              <a:spLocks noChangeShapeType="1"/>
            </p:cNvSpPr>
            <p:nvPr/>
          </p:nvSpPr>
          <p:spPr bwMode="auto">
            <a:xfrm flipV="1">
              <a:off x="3878" y="3677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5" name="Line 40"/>
            <p:cNvSpPr>
              <a:spLocks noChangeShapeType="1"/>
            </p:cNvSpPr>
            <p:nvPr/>
          </p:nvSpPr>
          <p:spPr bwMode="auto">
            <a:xfrm flipV="1">
              <a:off x="4458" y="3507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6" name="Line 41"/>
            <p:cNvSpPr>
              <a:spLocks noChangeShapeType="1"/>
            </p:cNvSpPr>
            <p:nvPr/>
          </p:nvSpPr>
          <p:spPr bwMode="auto">
            <a:xfrm flipV="1">
              <a:off x="5011" y="3346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7" name="Line 42"/>
            <p:cNvSpPr>
              <a:spLocks noChangeShapeType="1"/>
            </p:cNvSpPr>
            <p:nvPr/>
          </p:nvSpPr>
          <p:spPr bwMode="auto">
            <a:xfrm flipV="1">
              <a:off x="4235" y="3281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8" name="Line 43"/>
            <p:cNvSpPr>
              <a:spLocks noChangeShapeType="1"/>
            </p:cNvSpPr>
            <p:nvPr/>
          </p:nvSpPr>
          <p:spPr bwMode="auto">
            <a:xfrm>
              <a:off x="4197" y="1950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9" name="Line 44"/>
            <p:cNvSpPr>
              <a:spLocks noChangeShapeType="1"/>
            </p:cNvSpPr>
            <p:nvPr/>
          </p:nvSpPr>
          <p:spPr bwMode="auto">
            <a:xfrm>
              <a:off x="4675" y="2617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0" name="Line 45"/>
            <p:cNvSpPr>
              <a:spLocks noChangeShapeType="1"/>
            </p:cNvSpPr>
            <p:nvPr/>
          </p:nvSpPr>
          <p:spPr bwMode="auto">
            <a:xfrm>
              <a:off x="4124" y="2759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1" name="Line 46"/>
            <p:cNvSpPr>
              <a:spLocks noChangeShapeType="1"/>
            </p:cNvSpPr>
            <p:nvPr/>
          </p:nvSpPr>
          <p:spPr bwMode="auto">
            <a:xfrm>
              <a:off x="4029" y="3621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2" name="Line 47"/>
            <p:cNvSpPr>
              <a:spLocks noChangeShapeType="1"/>
            </p:cNvSpPr>
            <p:nvPr/>
          </p:nvSpPr>
          <p:spPr bwMode="auto">
            <a:xfrm>
              <a:off x="4591" y="3451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3" name="Line 48"/>
            <p:cNvSpPr>
              <a:spLocks noChangeShapeType="1"/>
            </p:cNvSpPr>
            <p:nvPr/>
          </p:nvSpPr>
          <p:spPr bwMode="auto">
            <a:xfrm>
              <a:off x="5129" y="3278"/>
              <a:ext cx="342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4" name="Line 49"/>
            <p:cNvSpPr>
              <a:spLocks noChangeShapeType="1"/>
            </p:cNvSpPr>
            <p:nvPr/>
          </p:nvSpPr>
          <p:spPr bwMode="auto">
            <a:xfrm flipV="1">
              <a:off x="3530" y="3380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5" name="Line 50"/>
            <p:cNvSpPr>
              <a:spLocks noChangeShapeType="1"/>
            </p:cNvSpPr>
            <p:nvPr/>
          </p:nvSpPr>
          <p:spPr bwMode="auto">
            <a:xfrm flipV="1">
              <a:off x="3967" y="2812"/>
              <a:ext cx="48" cy="1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26" name="Line 51"/>
            <p:cNvSpPr>
              <a:spLocks noChangeShapeType="1"/>
            </p:cNvSpPr>
            <p:nvPr/>
          </p:nvSpPr>
          <p:spPr bwMode="auto">
            <a:xfrm flipV="1">
              <a:off x="4385" y="2609"/>
              <a:ext cx="138" cy="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6427" name="Group 52"/>
            <p:cNvGrpSpPr>
              <a:grpSpLocks/>
            </p:cNvGrpSpPr>
            <p:nvPr/>
          </p:nvGrpSpPr>
          <p:grpSpPr bwMode="auto">
            <a:xfrm>
              <a:off x="3599" y="3122"/>
              <a:ext cx="345" cy="112"/>
              <a:chOff x="3599" y="3122"/>
              <a:chExt cx="345" cy="112"/>
            </a:xfrm>
          </p:grpSpPr>
          <p:sp>
            <p:nvSpPr>
              <p:cNvPr id="16469" name="Line 53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70" name="Line 54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428" name="Group 55"/>
            <p:cNvGrpSpPr>
              <a:grpSpLocks/>
            </p:cNvGrpSpPr>
            <p:nvPr/>
          </p:nvGrpSpPr>
          <p:grpSpPr bwMode="auto">
            <a:xfrm>
              <a:off x="3879" y="2514"/>
              <a:ext cx="345" cy="112"/>
              <a:chOff x="3599" y="3122"/>
              <a:chExt cx="345" cy="112"/>
            </a:xfrm>
          </p:grpSpPr>
          <p:sp>
            <p:nvSpPr>
              <p:cNvPr id="16467" name="Line 56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68" name="Line 57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429" name="Group 58"/>
            <p:cNvGrpSpPr>
              <a:grpSpLocks/>
            </p:cNvGrpSpPr>
            <p:nvPr/>
          </p:nvGrpSpPr>
          <p:grpSpPr bwMode="auto">
            <a:xfrm>
              <a:off x="4369" y="3217"/>
              <a:ext cx="345" cy="112"/>
              <a:chOff x="3599" y="3122"/>
              <a:chExt cx="345" cy="112"/>
            </a:xfrm>
          </p:grpSpPr>
          <p:sp>
            <p:nvSpPr>
              <p:cNvPr id="16465" name="Line 59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66" name="Line 60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430" name="Group 61"/>
            <p:cNvGrpSpPr>
              <a:grpSpLocks/>
            </p:cNvGrpSpPr>
            <p:nvPr/>
          </p:nvGrpSpPr>
          <p:grpSpPr bwMode="auto">
            <a:xfrm>
              <a:off x="3778" y="3346"/>
              <a:ext cx="345" cy="112"/>
              <a:chOff x="3599" y="3122"/>
              <a:chExt cx="345" cy="112"/>
            </a:xfrm>
          </p:grpSpPr>
          <p:sp>
            <p:nvSpPr>
              <p:cNvPr id="16463" name="Line 62"/>
              <p:cNvSpPr>
                <a:spLocks noChangeShapeType="1"/>
              </p:cNvSpPr>
              <p:nvPr/>
            </p:nvSpPr>
            <p:spPr bwMode="auto">
              <a:xfrm>
                <a:off x="3599" y="3122"/>
                <a:ext cx="129" cy="4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64" name="Line 63"/>
              <p:cNvSpPr>
                <a:spLocks noChangeShapeType="1"/>
              </p:cNvSpPr>
              <p:nvPr/>
            </p:nvSpPr>
            <p:spPr bwMode="auto">
              <a:xfrm>
                <a:off x="3786" y="3184"/>
                <a:ext cx="158" cy="5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6431" name="Line 64"/>
            <p:cNvSpPr>
              <a:spLocks noChangeShapeType="1"/>
            </p:cNvSpPr>
            <p:nvPr/>
          </p:nvSpPr>
          <p:spPr bwMode="auto">
            <a:xfrm>
              <a:off x="4301" y="2695"/>
              <a:ext cx="0" cy="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32" name="Line 65"/>
            <p:cNvSpPr>
              <a:spLocks noChangeShapeType="1"/>
            </p:cNvSpPr>
            <p:nvPr/>
          </p:nvSpPr>
          <p:spPr bwMode="auto">
            <a:xfrm>
              <a:off x="4302" y="2848"/>
              <a:ext cx="0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7154" name="Oval 66"/>
            <p:cNvSpPr>
              <a:spLocks noChangeArrowheads="1"/>
            </p:cNvSpPr>
            <p:nvPr/>
          </p:nvSpPr>
          <p:spPr bwMode="auto">
            <a:xfrm rot="-66247">
              <a:off x="4033" y="127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55" name="Oval 67"/>
            <p:cNvSpPr>
              <a:spLocks noChangeArrowheads="1"/>
            </p:cNvSpPr>
            <p:nvPr/>
          </p:nvSpPr>
          <p:spPr bwMode="auto">
            <a:xfrm rot="-66247">
              <a:off x="3429" y="246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56" name="Oval 68"/>
            <p:cNvSpPr>
              <a:spLocks noChangeArrowheads="1"/>
            </p:cNvSpPr>
            <p:nvPr/>
          </p:nvSpPr>
          <p:spPr bwMode="auto">
            <a:xfrm rot="-66247">
              <a:off x="3740" y="2405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57" name="Oval 69"/>
            <p:cNvSpPr>
              <a:spLocks noChangeArrowheads="1"/>
            </p:cNvSpPr>
            <p:nvPr/>
          </p:nvSpPr>
          <p:spPr bwMode="auto">
            <a:xfrm rot="-66247">
              <a:off x="3941" y="211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58" name="Oval 70"/>
            <p:cNvSpPr>
              <a:spLocks noChangeArrowheads="1"/>
            </p:cNvSpPr>
            <p:nvPr/>
          </p:nvSpPr>
          <p:spPr bwMode="auto">
            <a:xfrm rot="-66247">
              <a:off x="3732" y="188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59" name="Oval 71"/>
            <p:cNvSpPr>
              <a:spLocks noChangeArrowheads="1"/>
            </p:cNvSpPr>
            <p:nvPr/>
          </p:nvSpPr>
          <p:spPr bwMode="auto">
            <a:xfrm rot="-66247">
              <a:off x="4208" y="252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0" name="Oval 72"/>
            <p:cNvSpPr>
              <a:spLocks noChangeArrowheads="1"/>
            </p:cNvSpPr>
            <p:nvPr/>
          </p:nvSpPr>
          <p:spPr bwMode="auto">
            <a:xfrm rot="-66247">
              <a:off x="4519" y="1970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1" name="Oval 73"/>
            <p:cNvSpPr>
              <a:spLocks noChangeArrowheads="1"/>
            </p:cNvSpPr>
            <p:nvPr/>
          </p:nvSpPr>
          <p:spPr bwMode="auto">
            <a:xfrm rot="-66247">
              <a:off x="4027" y="1822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2" name="Oval 74"/>
            <p:cNvSpPr>
              <a:spLocks noChangeArrowheads="1"/>
            </p:cNvSpPr>
            <p:nvPr/>
          </p:nvSpPr>
          <p:spPr bwMode="auto">
            <a:xfrm rot="-66247">
              <a:off x="4504" y="249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3" name="Oval 75"/>
            <p:cNvSpPr>
              <a:spLocks noChangeArrowheads="1"/>
            </p:cNvSpPr>
            <p:nvPr/>
          </p:nvSpPr>
          <p:spPr bwMode="auto">
            <a:xfrm rot="-66247">
              <a:off x="4976" y="2638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4" name="Oval 76"/>
            <p:cNvSpPr>
              <a:spLocks noChangeArrowheads="1"/>
            </p:cNvSpPr>
            <p:nvPr/>
          </p:nvSpPr>
          <p:spPr bwMode="auto">
            <a:xfrm rot="-66247">
              <a:off x="4897" y="346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5" name="Oval 77"/>
            <p:cNvSpPr>
              <a:spLocks noChangeArrowheads="1"/>
            </p:cNvSpPr>
            <p:nvPr/>
          </p:nvSpPr>
          <p:spPr bwMode="auto">
            <a:xfrm rot="-66247">
              <a:off x="4962" y="315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6" name="Oval 78"/>
            <p:cNvSpPr>
              <a:spLocks noChangeArrowheads="1"/>
            </p:cNvSpPr>
            <p:nvPr/>
          </p:nvSpPr>
          <p:spPr bwMode="auto">
            <a:xfrm rot="-66247">
              <a:off x="5400" y="3305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7" name="Oval 79"/>
            <p:cNvSpPr>
              <a:spLocks noChangeArrowheads="1"/>
            </p:cNvSpPr>
            <p:nvPr/>
          </p:nvSpPr>
          <p:spPr bwMode="auto">
            <a:xfrm rot="-66247">
              <a:off x="3950" y="26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8" name="Oval 80"/>
            <p:cNvSpPr>
              <a:spLocks noChangeArrowheads="1"/>
            </p:cNvSpPr>
            <p:nvPr/>
          </p:nvSpPr>
          <p:spPr bwMode="auto">
            <a:xfrm rot="-66247">
              <a:off x="3659" y="268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69" name="Oval 81"/>
            <p:cNvSpPr>
              <a:spLocks noChangeArrowheads="1"/>
            </p:cNvSpPr>
            <p:nvPr/>
          </p:nvSpPr>
          <p:spPr bwMode="auto">
            <a:xfrm rot="-66247">
              <a:off x="3127" y="3041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0" name="Oval 82"/>
            <p:cNvSpPr>
              <a:spLocks noChangeArrowheads="1"/>
            </p:cNvSpPr>
            <p:nvPr/>
          </p:nvSpPr>
          <p:spPr bwMode="auto">
            <a:xfrm rot="-66247">
              <a:off x="3424" y="3013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1" name="Oval 83"/>
            <p:cNvSpPr>
              <a:spLocks noChangeArrowheads="1"/>
            </p:cNvSpPr>
            <p:nvPr/>
          </p:nvSpPr>
          <p:spPr bwMode="auto">
            <a:xfrm rot="-66247">
              <a:off x="3569" y="35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2" name="Oval 84"/>
            <p:cNvSpPr>
              <a:spLocks noChangeArrowheads="1"/>
            </p:cNvSpPr>
            <p:nvPr/>
          </p:nvSpPr>
          <p:spPr bwMode="auto">
            <a:xfrm rot="-66247">
              <a:off x="3845" y="348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3" name="Oval 85"/>
            <p:cNvSpPr>
              <a:spLocks noChangeArrowheads="1"/>
            </p:cNvSpPr>
            <p:nvPr/>
          </p:nvSpPr>
          <p:spPr bwMode="auto">
            <a:xfrm rot="-66247">
              <a:off x="4207" y="310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4" name="Oval 86"/>
            <p:cNvSpPr>
              <a:spLocks noChangeArrowheads="1"/>
            </p:cNvSpPr>
            <p:nvPr/>
          </p:nvSpPr>
          <p:spPr bwMode="auto">
            <a:xfrm rot="-66247">
              <a:off x="4105" y="337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5" name="Oval 87"/>
            <p:cNvSpPr>
              <a:spLocks noChangeArrowheads="1"/>
            </p:cNvSpPr>
            <p:nvPr/>
          </p:nvSpPr>
          <p:spPr bwMode="auto">
            <a:xfrm rot="-66247">
              <a:off x="4352" y="3628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6" name="Oval 88"/>
            <p:cNvSpPr>
              <a:spLocks noChangeArrowheads="1"/>
            </p:cNvSpPr>
            <p:nvPr/>
          </p:nvSpPr>
          <p:spPr bwMode="auto">
            <a:xfrm rot="-66247">
              <a:off x="4692" y="323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endParaRPr lang="en-GB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7177" name="Oval 89"/>
            <p:cNvSpPr>
              <a:spLocks noChangeArrowheads="1"/>
            </p:cNvSpPr>
            <p:nvPr/>
          </p:nvSpPr>
          <p:spPr bwMode="auto">
            <a:xfrm rot="-66247">
              <a:off x="3841" y="2917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8" name="Oval 90"/>
            <p:cNvSpPr>
              <a:spLocks noChangeArrowheads="1"/>
            </p:cNvSpPr>
            <p:nvPr/>
          </p:nvSpPr>
          <p:spPr bwMode="auto">
            <a:xfrm rot="-66247">
              <a:off x="3345" y="329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79" name="Oval 91"/>
            <p:cNvSpPr>
              <a:spLocks noChangeArrowheads="1"/>
            </p:cNvSpPr>
            <p:nvPr/>
          </p:nvSpPr>
          <p:spPr bwMode="auto">
            <a:xfrm rot="-66247">
              <a:off x="3656" y="325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80" name="Oval 92"/>
            <p:cNvSpPr>
              <a:spLocks noChangeArrowheads="1"/>
            </p:cNvSpPr>
            <p:nvPr/>
          </p:nvSpPr>
          <p:spPr bwMode="auto">
            <a:xfrm rot="-66247">
              <a:off x="3931" y="3159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81" name="Oval 93"/>
            <p:cNvSpPr>
              <a:spLocks noChangeArrowheads="1"/>
            </p:cNvSpPr>
            <p:nvPr/>
          </p:nvSpPr>
          <p:spPr bwMode="auto">
            <a:xfrm rot="-66247">
              <a:off x="4416" y="3326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82" name="Oval 94"/>
            <p:cNvSpPr>
              <a:spLocks noChangeArrowheads="1"/>
            </p:cNvSpPr>
            <p:nvPr/>
          </p:nvSpPr>
          <p:spPr bwMode="auto">
            <a:xfrm rot="-66247">
              <a:off x="4428" y="2784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183" name="Oval 95"/>
            <p:cNvSpPr>
              <a:spLocks noChangeArrowheads="1"/>
            </p:cNvSpPr>
            <p:nvPr/>
          </p:nvSpPr>
          <p:spPr bwMode="auto">
            <a:xfrm rot="-66247">
              <a:off x="3760" y="3792"/>
              <a:ext cx="194" cy="19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7184" name="Rectangle 96"/>
          <p:cNvSpPr>
            <a:spLocks noChangeArrowheads="1"/>
          </p:cNvSpPr>
          <p:nvPr/>
        </p:nvSpPr>
        <p:spPr bwMode="auto">
          <a:xfrm>
            <a:off x="2436813" y="1965325"/>
            <a:ext cx="5397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l"/>
            </a:pPr>
            <a:r>
              <a:rPr lang="en-GB"/>
              <a:t>Diamond is very hard</a:t>
            </a:r>
            <a:r>
              <a:rPr lang="en-GB" b="0"/>
              <a:t> – the hardest natural substance on Earth.</a:t>
            </a:r>
          </a:p>
        </p:txBody>
      </p:sp>
      <p:sp>
        <p:nvSpPr>
          <p:cNvPr id="217185" name="Rectangle 97"/>
          <p:cNvSpPr>
            <a:spLocks noChangeArrowheads="1"/>
          </p:cNvSpPr>
          <p:nvPr/>
        </p:nvSpPr>
        <p:spPr bwMode="auto">
          <a:xfrm>
            <a:off x="3484563" y="3021013"/>
            <a:ext cx="5654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l"/>
            </a:pPr>
            <a:r>
              <a:rPr lang="en-GB"/>
              <a:t>Diamond has a very high melting and boiling point</a:t>
            </a:r>
            <a:r>
              <a:rPr lang="en-GB" b="0"/>
              <a:t> – a lot of energy is needed to break the covalent bonds.</a:t>
            </a:r>
          </a:p>
        </p:txBody>
      </p:sp>
      <p:sp>
        <p:nvSpPr>
          <p:cNvPr id="217186" name="Rectangle 98"/>
          <p:cNvSpPr>
            <a:spLocks noChangeArrowheads="1"/>
          </p:cNvSpPr>
          <p:nvPr/>
        </p:nvSpPr>
        <p:spPr bwMode="auto">
          <a:xfrm>
            <a:off x="4206875" y="4448175"/>
            <a:ext cx="49355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l"/>
            </a:pPr>
            <a:r>
              <a:rPr lang="en-GB"/>
              <a:t>Diamond cannot conduct electricity</a:t>
            </a:r>
            <a:r>
              <a:rPr lang="en-GB" b="0"/>
              <a:t> – there are no free electrons or ions to carry a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84" grpId="0"/>
      <p:bldP spid="217185" grpId="0"/>
      <p:bldP spid="2171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The structure of graphite</a:t>
            </a:r>
          </a:p>
        </p:txBody>
      </p:sp>
      <p:sp>
        <p:nvSpPr>
          <p:cNvPr id="74874" name="Oval 122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7412" name="Rectangle 123"/>
          <p:cNvSpPr>
            <a:spLocks noChangeArrowheads="1"/>
          </p:cNvSpPr>
          <p:nvPr/>
        </p:nvSpPr>
        <p:spPr bwMode="auto">
          <a:xfrm>
            <a:off x="568325" y="712788"/>
            <a:ext cx="4003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Graphite is a much more common form of carbon. in which each atom is covalently bonded to three others.</a:t>
            </a:r>
          </a:p>
        </p:txBody>
      </p:sp>
      <p:sp>
        <p:nvSpPr>
          <p:cNvPr id="74877" name="Rectangle 125"/>
          <p:cNvSpPr>
            <a:spLocks noChangeArrowheads="1"/>
          </p:cNvSpPr>
          <p:nvPr/>
        </p:nvSpPr>
        <p:spPr bwMode="auto">
          <a:xfrm>
            <a:off x="4572000" y="712788"/>
            <a:ext cx="4572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GB" b="0"/>
              <a:t>This forms rings of six atoms, creating a giant structure containing many layers. These layers are held together by weak forces of attraction.</a:t>
            </a:r>
          </a:p>
        </p:txBody>
      </p:sp>
      <p:grpSp>
        <p:nvGrpSpPr>
          <p:cNvPr id="2" name="Group 373"/>
          <p:cNvGrpSpPr>
            <a:grpSpLocks/>
          </p:cNvGrpSpPr>
          <p:nvPr/>
        </p:nvGrpSpPr>
        <p:grpSpPr bwMode="auto">
          <a:xfrm>
            <a:off x="4538663" y="2971800"/>
            <a:ext cx="4487862" cy="2598738"/>
            <a:chOff x="2859" y="1872"/>
            <a:chExt cx="2827" cy="1637"/>
          </a:xfrm>
        </p:grpSpPr>
        <p:sp>
          <p:nvSpPr>
            <p:cNvPr id="17428" name="Line 372"/>
            <p:cNvSpPr>
              <a:spLocks noChangeShapeType="1"/>
            </p:cNvSpPr>
            <p:nvPr/>
          </p:nvSpPr>
          <p:spPr bwMode="auto">
            <a:xfrm>
              <a:off x="3040" y="2254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29" name="Line 369"/>
            <p:cNvSpPr>
              <a:spLocks noChangeShapeType="1"/>
            </p:cNvSpPr>
            <p:nvPr/>
          </p:nvSpPr>
          <p:spPr bwMode="auto">
            <a:xfrm>
              <a:off x="3897" y="2269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0" name="Line 371"/>
            <p:cNvSpPr>
              <a:spLocks noChangeShapeType="1"/>
            </p:cNvSpPr>
            <p:nvPr/>
          </p:nvSpPr>
          <p:spPr bwMode="auto">
            <a:xfrm>
              <a:off x="4756" y="2269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1" name="Line 265"/>
            <p:cNvSpPr>
              <a:spLocks noChangeShapeType="1"/>
            </p:cNvSpPr>
            <p:nvPr/>
          </p:nvSpPr>
          <p:spPr bwMode="auto">
            <a:xfrm>
              <a:off x="4655" y="1907"/>
              <a:ext cx="247" cy="7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2" name="Line 266"/>
            <p:cNvSpPr>
              <a:spLocks noChangeShapeType="1"/>
            </p:cNvSpPr>
            <p:nvPr/>
          </p:nvSpPr>
          <p:spPr bwMode="auto">
            <a:xfrm>
              <a:off x="4546" y="1972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3" name="Line 267"/>
            <p:cNvSpPr>
              <a:spLocks noChangeShapeType="1"/>
            </p:cNvSpPr>
            <p:nvPr/>
          </p:nvSpPr>
          <p:spPr bwMode="auto">
            <a:xfrm>
              <a:off x="4813" y="2223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4" name="Line 268"/>
            <p:cNvSpPr>
              <a:spLocks noChangeShapeType="1"/>
            </p:cNvSpPr>
            <p:nvPr/>
          </p:nvSpPr>
          <p:spPr bwMode="auto">
            <a:xfrm>
              <a:off x="3692" y="1960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5" name="Line 269"/>
            <p:cNvSpPr>
              <a:spLocks noChangeShapeType="1"/>
            </p:cNvSpPr>
            <p:nvPr/>
          </p:nvSpPr>
          <p:spPr bwMode="auto">
            <a:xfrm>
              <a:off x="3091" y="2198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6" name="Line 270"/>
            <p:cNvSpPr>
              <a:spLocks noChangeShapeType="1"/>
            </p:cNvSpPr>
            <p:nvPr/>
          </p:nvSpPr>
          <p:spPr bwMode="auto">
            <a:xfrm flipV="1">
              <a:off x="3208" y="1951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7" name="Line 271"/>
            <p:cNvSpPr>
              <a:spLocks noChangeShapeType="1"/>
            </p:cNvSpPr>
            <p:nvPr/>
          </p:nvSpPr>
          <p:spPr bwMode="auto">
            <a:xfrm flipV="1">
              <a:off x="3466" y="2204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8" name="Line 272"/>
            <p:cNvSpPr>
              <a:spLocks noChangeShapeType="1"/>
            </p:cNvSpPr>
            <p:nvPr/>
          </p:nvSpPr>
          <p:spPr bwMode="auto">
            <a:xfrm flipV="1">
              <a:off x="4070" y="1964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39" name="Line 273"/>
            <p:cNvSpPr>
              <a:spLocks noChangeShapeType="1"/>
            </p:cNvSpPr>
            <p:nvPr/>
          </p:nvSpPr>
          <p:spPr bwMode="auto">
            <a:xfrm flipV="1">
              <a:off x="4327" y="2218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0" name="Line 274"/>
            <p:cNvSpPr>
              <a:spLocks noChangeShapeType="1"/>
            </p:cNvSpPr>
            <p:nvPr/>
          </p:nvSpPr>
          <p:spPr bwMode="auto">
            <a:xfrm flipV="1">
              <a:off x="3726" y="2461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1" name="Line 275"/>
            <p:cNvSpPr>
              <a:spLocks noChangeShapeType="1"/>
            </p:cNvSpPr>
            <p:nvPr/>
          </p:nvSpPr>
          <p:spPr bwMode="auto">
            <a:xfrm flipV="1">
              <a:off x="4579" y="2473"/>
              <a:ext cx="377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2" name="Line 279"/>
            <p:cNvSpPr>
              <a:spLocks noChangeShapeType="1"/>
            </p:cNvSpPr>
            <p:nvPr/>
          </p:nvSpPr>
          <p:spPr bwMode="auto">
            <a:xfrm>
              <a:off x="3359" y="2451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3" name="Line 280"/>
            <p:cNvSpPr>
              <a:spLocks noChangeShapeType="1"/>
            </p:cNvSpPr>
            <p:nvPr/>
          </p:nvSpPr>
          <p:spPr bwMode="auto">
            <a:xfrm>
              <a:off x="3954" y="2213"/>
              <a:ext cx="264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4" name="Line 281"/>
            <p:cNvSpPr>
              <a:spLocks noChangeShapeType="1"/>
            </p:cNvSpPr>
            <p:nvPr/>
          </p:nvSpPr>
          <p:spPr bwMode="auto">
            <a:xfrm>
              <a:off x="4221" y="2465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5" name="Line 282"/>
            <p:cNvSpPr>
              <a:spLocks noChangeShapeType="1"/>
            </p:cNvSpPr>
            <p:nvPr/>
          </p:nvSpPr>
          <p:spPr bwMode="auto">
            <a:xfrm flipH="1">
              <a:off x="4793" y="2094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6" name="Line 283"/>
            <p:cNvSpPr>
              <a:spLocks noChangeShapeType="1"/>
            </p:cNvSpPr>
            <p:nvPr/>
          </p:nvSpPr>
          <p:spPr bwMode="auto">
            <a:xfrm flipH="1">
              <a:off x="5049" y="2353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7" name="Line 284"/>
            <p:cNvSpPr>
              <a:spLocks noChangeShapeType="1"/>
            </p:cNvSpPr>
            <p:nvPr/>
          </p:nvSpPr>
          <p:spPr bwMode="auto">
            <a:xfrm flipH="1">
              <a:off x="4195" y="2337"/>
              <a:ext cx="46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8" name="Line 285"/>
            <p:cNvSpPr>
              <a:spLocks noChangeShapeType="1"/>
            </p:cNvSpPr>
            <p:nvPr/>
          </p:nvSpPr>
          <p:spPr bwMode="auto">
            <a:xfrm flipH="1">
              <a:off x="3930" y="2082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49" name="Line 286"/>
            <p:cNvSpPr>
              <a:spLocks noChangeShapeType="1"/>
            </p:cNvSpPr>
            <p:nvPr/>
          </p:nvSpPr>
          <p:spPr bwMode="auto">
            <a:xfrm flipH="1">
              <a:off x="3076" y="2067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50" name="Line 287"/>
            <p:cNvSpPr>
              <a:spLocks noChangeShapeType="1"/>
            </p:cNvSpPr>
            <p:nvPr/>
          </p:nvSpPr>
          <p:spPr bwMode="auto">
            <a:xfrm flipH="1">
              <a:off x="3335" y="2326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041" name="Oval 289"/>
            <p:cNvSpPr>
              <a:spLocks noChangeArrowheads="1"/>
            </p:cNvSpPr>
            <p:nvPr/>
          </p:nvSpPr>
          <p:spPr bwMode="auto">
            <a:xfrm>
              <a:off x="3567" y="187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2" name="Oval 290"/>
            <p:cNvSpPr>
              <a:spLocks noChangeArrowheads="1"/>
            </p:cNvSpPr>
            <p:nvPr/>
          </p:nvSpPr>
          <p:spPr bwMode="auto">
            <a:xfrm>
              <a:off x="3940" y="196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3" name="Oval 291"/>
            <p:cNvSpPr>
              <a:spLocks noChangeArrowheads="1"/>
            </p:cNvSpPr>
            <p:nvPr/>
          </p:nvSpPr>
          <p:spPr bwMode="auto">
            <a:xfrm>
              <a:off x="3082" y="194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4" name="Oval 292"/>
            <p:cNvSpPr>
              <a:spLocks noChangeArrowheads="1"/>
            </p:cNvSpPr>
            <p:nvPr/>
          </p:nvSpPr>
          <p:spPr bwMode="auto">
            <a:xfrm>
              <a:off x="2969" y="211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5" name="Oval 293"/>
            <p:cNvSpPr>
              <a:spLocks noChangeArrowheads="1"/>
            </p:cNvSpPr>
            <p:nvPr/>
          </p:nvSpPr>
          <p:spPr bwMode="auto">
            <a:xfrm>
              <a:off x="3231" y="2365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6" name="Oval 294"/>
            <p:cNvSpPr>
              <a:spLocks noChangeArrowheads="1"/>
            </p:cNvSpPr>
            <p:nvPr/>
          </p:nvSpPr>
          <p:spPr bwMode="auto">
            <a:xfrm>
              <a:off x="3342" y="220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7" name="Oval 295"/>
            <p:cNvSpPr>
              <a:spLocks noChangeArrowheads="1"/>
            </p:cNvSpPr>
            <p:nvPr/>
          </p:nvSpPr>
          <p:spPr bwMode="auto">
            <a:xfrm>
              <a:off x="3827" y="212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8" name="Oval 296"/>
            <p:cNvSpPr>
              <a:spLocks noChangeArrowheads="1"/>
            </p:cNvSpPr>
            <p:nvPr/>
          </p:nvSpPr>
          <p:spPr bwMode="auto">
            <a:xfrm>
              <a:off x="4428" y="1889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49" name="Oval 297"/>
            <p:cNvSpPr>
              <a:spLocks noChangeArrowheads="1"/>
            </p:cNvSpPr>
            <p:nvPr/>
          </p:nvSpPr>
          <p:spPr bwMode="auto">
            <a:xfrm>
              <a:off x="4201" y="2217"/>
              <a:ext cx="141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50" name="Oval 298"/>
            <p:cNvSpPr>
              <a:spLocks noChangeArrowheads="1"/>
            </p:cNvSpPr>
            <p:nvPr/>
          </p:nvSpPr>
          <p:spPr bwMode="auto">
            <a:xfrm>
              <a:off x="4089" y="238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51" name="Oval 299"/>
            <p:cNvSpPr>
              <a:spLocks noChangeArrowheads="1"/>
            </p:cNvSpPr>
            <p:nvPr/>
          </p:nvSpPr>
          <p:spPr bwMode="auto">
            <a:xfrm>
              <a:off x="4686" y="214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52" name="Oval 300"/>
            <p:cNvSpPr>
              <a:spLocks noChangeArrowheads="1"/>
            </p:cNvSpPr>
            <p:nvPr/>
          </p:nvSpPr>
          <p:spPr bwMode="auto">
            <a:xfrm>
              <a:off x="4800" y="1977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53" name="Oval 301"/>
            <p:cNvSpPr>
              <a:spLocks noChangeArrowheads="1"/>
            </p:cNvSpPr>
            <p:nvPr/>
          </p:nvSpPr>
          <p:spPr bwMode="auto">
            <a:xfrm>
              <a:off x="5059" y="222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54" name="Oval 302"/>
            <p:cNvSpPr>
              <a:spLocks noChangeArrowheads="1"/>
            </p:cNvSpPr>
            <p:nvPr/>
          </p:nvSpPr>
          <p:spPr bwMode="auto">
            <a:xfrm>
              <a:off x="4948" y="239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465" name="Line 306"/>
            <p:cNvSpPr>
              <a:spLocks noChangeShapeType="1"/>
            </p:cNvSpPr>
            <p:nvPr/>
          </p:nvSpPr>
          <p:spPr bwMode="auto">
            <a:xfrm>
              <a:off x="5141" y="2804"/>
              <a:ext cx="247" cy="7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66" name="Line 307"/>
            <p:cNvSpPr>
              <a:spLocks noChangeShapeType="1"/>
            </p:cNvSpPr>
            <p:nvPr/>
          </p:nvSpPr>
          <p:spPr bwMode="auto">
            <a:xfrm>
              <a:off x="5032" y="2869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67" name="Line 308"/>
            <p:cNvSpPr>
              <a:spLocks noChangeShapeType="1"/>
            </p:cNvSpPr>
            <p:nvPr/>
          </p:nvSpPr>
          <p:spPr bwMode="auto">
            <a:xfrm>
              <a:off x="5299" y="3119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68" name="Line 309"/>
            <p:cNvSpPr>
              <a:spLocks noChangeShapeType="1"/>
            </p:cNvSpPr>
            <p:nvPr/>
          </p:nvSpPr>
          <p:spPr bwMode="auto">
            <a:xfrm>
              <a:off x="4178" y="2856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69" name="Line 310"/>
            <p:cNvSpPr>
              <a:spLocks noChangeShapeType="1"/>
            </p:cNvSpPr>
            <p:nvPr/>
          </p:nvSpPr>
          <p:spPr bwMode="auto">
            <a:xfrm>
              <a:off x="3577" y="3094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0" name="Line 311"/>
            <p:cNvSpPr>
              <a:spLocks noChangeShapeType="1"/>
            </p:cNvSpPr>
            <p:nvPr/>
          </p:nvSpPr>
          <p:spPr bwMode="auto">
            <a:xfrm flipV="1">
              <a:off x="3694" y="2847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1" name="Line 312"/>
            <p:cNvSpPr>
              <a:spLocks noChangeShapeType="1"/>
            </p:cNvSpPr>
            <p:nvPr/>
          </p:nvSpPr>
          <p:spPr bwMode="auto">
            <a:xfrm flipV="1">
              <a:off x="3952" y="3101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2" name="Line 313"/>
            <p:cNvSpPr>
              <a:spLocks noChangeShapeType="1"/>
            </p:cNvSpPr>
            <p:nvPr/>
          </p:nvSpPr>
          <p:spPr bwMode="auto">
            <a:xfrm flipV="1">
              <a:off x="4556" y="2861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3" name="Line 314"/>
            <p:cNvSpPr>
              <a:spLocks noChangeShapeType="1"/>
            </p:cNvSpPr>
            <p:nvPr/>
          </p:nvSpPr>
          <p:spPr bwMode="auto">
            <a:xfrm flipV="1">
              <a:off x="4813" y="3115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4" name="Line 315"/>
            <p:cNvSpPr>
              <a:spLocks noChangeShapeType="1"/>
            </p:cNvSpPr>
            <p:nvPr/>
          </p:nvSpPr>
          <p:spPr bwMode="auto">
            <a:xfrm flipV="1">
              <a:off x="4212" y="3358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5" name="Line 316"/>
            <p:cNvSpPr>
              <a:spLocks noChangeShapeType="1"/>
            </p:cNvSpPr>
            <p:nvPr/>
          </p:nvSpPr>
          <p:spPr bwMode="auto">
            <a:xfrm flipV="1">
              <a:off x="5065" y="3370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6" name="Line 317"/>
            <p:cNvSpPr>
              <a:spLocks noChangeShapeType="1"/>
            </p:cNvSpPr>
            <p:nvPr/>
          </p:nvSpPr>
          <p:spPr bwMode="auto">
            <a:xfrm flipV="1">
              <a:off x="3354" y="3343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7" name="Line 318"/>
            <p:cNvSpPr>
              <a:spLocks noChangeShapeType="1"/>
            </p:cNvSpPr>
            <p:nvPr/>
          </p:nvSpPr>
          <p:spPr bwMode="auto">
            <a:xfrm flipV="1">
              <a:off x="3103" y="3087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8" name="Line 319"/>
            <p:cNvSpPr>
              <a:spLocks noChangeShapeType="1"/>
            </p:cNvSpPr>
            <p:nvPr/>
          </p:nvSpPr>
          <p:spPr bwMode="auto">
            <a:xfrm>
              <a:off x="2983" y="3337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79" name="Line 320"/>
            <p:cNvSpPr>
              <a:spLocks noChangeShapeType="1"/>
            </p:cNvSpPr>
            <p:nvPr/>
          </p:nvSpPr>
          <p:spPr bwMode="auto">
            <a:xfrm>
              <a:off x="3845" y="3348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0" name="Line 321"/>
            <p:cNvSpPr>
              <a:spLocks noChangeShapeType="1"/>
            </p:cNvSpPr>
            <p:nvPr/>
          </p:nvSpPr>
          <p:spPr bwMode="auto">
            <a:xfrm>
              <a:off x="4440" y="3109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1" name="Line 322"/>
            <p:cNvSpPr>
              <a:spLocks noChangeShapeType="1"/>
            </p:cNvSpPr>
            <p:nvPr/>
          </p:nvSpPr>
          <p:spPr bwMode="auto">
            <a:xfrm>
              <a:off x="4707" y="3361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2" name="Line 323"/>
            <p:cNvSpPr>
              <a:spLocks noChangeShapeType="1"/>
            </p:cNvSpPr>
            <p:nvPr/>
          </p:nvSpPr>
          <p:spPr bwMode="auto">
            <a:xfrm flipH="1">
              <a:off x="5279" y="2991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3" name="Line 324"/>
            <p:cNvSpPr>
              <a:spLocks noChangeShapeType="1"/>
            </p:cNvSpPr>
            <p:nvPr/>
          </p:nvSpPr>
          <p:spPr bwMode="auto">
            <a:xfrm flipH="1">
              <a:off x="5535" y="3249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4" name="Line 325"/>
            <p:cNvSpPr>
              <a:spLocks noChangeShapeType="1"/>
            </p:cNvSpPr>
            <p:nvPr/>
          </p:nvSpPr>
          <p:spPr bwMode="auto">
            <a:xfrm flipH="1">
              <a:off x="4680" y="3234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5" name="Line 326"/>
            <p:cNvSpPr>
              <a:spLocks noChangeShapeType="1"/>
            </p:cNvSpPr>
            <p:nvPr/>
          </p:nvSpPr>
          <p:spPr bwMode="auto">
            <a:xfrm flipH="1">
              <a:off x="4416" y="2978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6" name="Line 327"/>
            <p:cNvSpPr>
              <a:spLocks noChangeShapeType="1"/>
            </p:cNvSpPr>
            <p:nvPr/>
          </p:nvSpPr>
          <p:spPr bwMode="auto">
            <a:xfrm flipH="1">
              <a:off x="3562" y="2963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7" name="Line 328"/>
            <p:cNvSpPr>
              <a:spLocks noChangeShapeType="1"/>
            </p:cNvSpPr>
            <p:nvPr/>
          </p:nvSpPr>
          <p:spPr bwMode="auto">
            <a:xfrm flipH="1">
              <a:off x="3821" y="3223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88" name="Line 329"/>
            <p:cNvSpPr>
              <a:spLocks noChangeShapeType="1"/>
            </p:cNvSpPr>
            <p:nvPr/>
          </p:nvSpPr>
          <p:spPr bwMode="auto">
            <a:xfrm flipH="1">
              <a:off x="2961" y="3208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082" name="Oval 330"/>
            <p:cNvSpPr>
              <a:spLocks noChangeArrowheads="1"/>
            </p:cNvSpPr>
            <p:nvPr/>
          </p:nvSpPr>
          <p:spPr bwMode="auto">
            <a:xfrm>
              <a:off x="4426" y="286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3" name="Oval 331"/>
            <p:cNvSpPr>
              <a:spLocks noChangeArrowheads="1"/>
            </p:cNvSpPr>
            <p:nvPr/>
          </p:nvSpPr>
          <p:spPr bwMode="auto">
            <a:xfrm>
              <a:off x="3455" y="301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4" name="Oval 332"/>
            <p:cNvSpPr>
              <a:spLocks noChangeArrowheads="1"/>
            </p:cNvSpPr>
            <p:nvPr/>
          </p:nvSpPr>
          <p:spPr bwMode="auto">
            <a:xfrm>
              <a:off x="3717" y="3262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5" name="Oval 333"/>
            <p:cNvSpPr>
              <a:spLocks noChangeArrowheads="1"/>
            </p:cNvSpPr>
            <p:nvPr/>
          </p:nvSpPr>
          <p:spPr bwMode="auto">
            <a:xfrm>
              <a:off x="3828" y="310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6" name="Oval 334"/>
            <p:cNvSpPr>
              <a:spLocks noChangeArrowheads="1"/>
            </p:cNvSpPr>
            <p:nvPr/>
          </p:nvSpPr>
          <p:spPr bwMode="auto">
            <a:xfrm>
              <a:off x="4313" y="302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7" name="Oval 335"/>
            <p:cNvSpPr>
              <a:spLocks noChangeArrowheads="1"/>
            </p:cNvSpPr>
            <p:nvPr/>
          </p:nvSpPr>
          <p:spPr bwMode="auto">
            <a:xfrm>
              <a:off x="4913" y="278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8" name="Oval 336"/>
            <p:cNvSpPr>
              <a:spLocks noChangeArrowheads="1"/>
            </p:cNvSpPr>
            <p:nvPr/>
          </p:nvSpPr>
          <p:spPr bwMode="auto">
            <a:xfrm>
              <a:off x="4687" y="311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89" name="Oval 337"/>
            <p:cNvSpPr>
              <a:spLocks noChangeArrowheads="1"/>
            </p:cNvSpPr>
            <p:nvPr/>
          </p:nvSpPr>
          <p:spPr bwMode="auto">
            <a:xfrm>
              <a:off x="4575" y="327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0" name="Oval 338"/>
            <p:cNvSpPr>
              <a:spLocks noChangeArrowheads="1"/>
            </p:cNvSpPr>
            <p:nvPr/>
          </p:nvSpPr>
          <p:spPr bwMode="auto">
            <a:xfrm>
              <a:off x="4090" y="3354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1" name="Oval 339"/>
            <p:cNvSpPr>
              <a:spLocks noChangeArrowheads="1"/>
            </p:cNvSpPr>
            <p:nvPr/>
          </p:nvSpPr>
          <p:spPr bwMode="auto">
            <a:xfrm>
              <a:off x="5172" y="303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2" name="Oval 340"/>
            <p:cNvSpPr>
              <a:spLocks noChangeArrowheads="1"/>
            </p:cNvSpPr>
            <p:nvPr/>
          </p:nvSpPr>
          <p:spPr bwMode="auto">
            <a:xfrm>
              <a:off x="5286" y="2874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3" name="Oval 341"/>
            <p:cNvSpPr>
              <a:spLocks noChangeArrowheads="1"/>
            </p:cNvSpPr>
            <p:nvPr/>
          </p:nvSpPr>
          <p:spPr bwMode="auto">
            <a:xfrm>
              <a:off x="5545" y="312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4" name="Oval 342"/>
            <p:cNvSpPr>
              <a:spLocks noChangeArrowheads="1"/>
            </p:cNvSpPr>
            <p:nvPr/>
          </p:nvSpPr>
          <p:spPr bwMode="auto">
            <a:xfrm>
              <a:off x="5434" y="329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5" name="Oval 343"/>
            <p:cNvSpPr>
              <a:spLocks noChangeArrowheads="1"/>
            </p:cNvSpPr>
            <p:nvPr/>
          </p:nvSpPr>
          <p:spPr bwMode="auto">
            <a:xfrm>
              <a:off x="2859" y="325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096" name="Oval 344"/>
            <p:cNvSpPr>
              <a:spLocks noChangeArrowheads="1"/>
            </p:cNvSpPr>
            <p:nvPr/>
          </p:nvSpPr>
          <p:spPr bwMode="auto">
            <a:xfrm>
              <a:off x="3232" y="334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504" name="Line 349"/>
            <p:cNvSpPr>
              <a:spLocks noChangeShapeType="1"/>
            </p:cNvSpPr>
            <p:nvPr/>
          </p:nvSpPr>
          <p:spPr bwMode="auto">
            <a:xfrm>
              <a:off x="3635" y="2023"/>
              <a:ext cx="0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505" name="Line 350"/>
            <p:cNvSpPr>
              <a:spLocks noChangeShapeType="1"/>
            </p:cNvSpPr>
            <p:nvPr/>
          </p:nvSpPr>
          <p:spPr bwMode="auto">
            <a:xfrm>
              <a:off x="4498" y="2030"/>
              <a:ext cx="0" cy="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103" name="Oval 351"/>
            <p:cNvSpPr>
              <a:spLocks noChangeArrowheads="1"/>
            </p:cNvSpPr>
            <p:nvPr/>
          </p:nvSpPr>
          <p:spPr bwMode="auto">
            <a:xfrm>
              <a:off x="3604" y="2458"/>
              <a:ext cx="140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104" name="Oval 352"/>
            <p:cNvSpPr>
              <a:spLocks noChangeArrowheads="1"/>
            </p:cNvSpPr>
            <p:nvPr/>
          </p:nvSpPr>
          <p:spPr bwMode="auto">
            <a:xfrm>
              <a:off x="3568" y="2845"/>
              <a:ext cx="141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106" name="Oval 354"/>
            <p:cNvSpPr>
              <a:spLocks noChangeArrowheads="1"/>
            </p:cNvSpPr>
            <p:nvPr/>
          </p:nvSpPr>
          <p:spPr bwMode="auto">
            <a:xfrm>
              <a:off x="4053" y="276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509" name="Line 355"/>
            <p:cNvSpPr>
              <a:spLocks noChangeShapeType="1"/>
            </p:cNvSpPr>
            <p:nvPr/>
          </p:nvSpPr>
          <p:spPr bwMode="auto">
            <a:xfrm>
              <a:off x="4159" y="2517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108" name="Oval 356"/>
            <p:cNvSpPr>
              <a:spLocks noChangeArrowheads="1"/>
            </p:cNvSpPr>
            <p:nvPr/>
          </p:nvSpPr>
          <p:spPr bwMode="auto">
            <a:xfrm>
              <a:off x="4461" y="247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511" name="Line 357"/>
            <p:cNvSpPr>
              <a:spLocks noChangeShapeType="1"/>
            </p:cNvSpPr>
            <p:nvPr/>
          </p:nvSpPr>
          <p:spPr bwMode="auto">
            <a:xfrm>
              <a:off x="3299" y="2505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512" name="Line 358"/>
            <p:cNvSpPr>
              <a:spLocks noChangeShapeType="1"/>
            </p:cNvSpPr>
            <p:nvPr/>
          </p:nvSpPr>
          <p:spPr bwMode="auto">
            <a:xfrm>
              <a:off x="5018" y="2541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111" name="Oval 359"/>
            <p:cNvSpPr>
              <a:spLocks noChangeArrowheads="1"/>
            </p:cNvSpPr>
            <p:nvPr/>
          </p:nvSpPr>
          <p:spPr bwMode="auto">
            <a:xfrm>
              <a:off x="4947" y="336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112" name="Oval 360"/>
            <p:cNvSpPr>
              <a:spLocks noChangeArrowheads="1"/>
            </p:cNvSpPr>
            <p:nvPr/>
          </p:nvSpPr>
          <p:spPr bwMode="auto">
            <a:xfrm>
              <a:off x="2970" y="3086"/>
              <a:ext cx="141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3" name="Group 368"/>
          <p:cNvGrpSpPr>
            <a:grpSpLocks/>
          </p:cNvGrpSpPr>
          <p:nvPr/>
        </p:nvGrpSpPr>
        <p:grpSpPr bwMode="auto">
          <a:xfrm>
            <a:off x="193675" y="2941638"/>
            <a:ext cx="3357563" cy="3014662"/>
            <a:chOff x="122" y="1853"/>
            <a:chExt cx="2115" cy="1899"/>
          </a:xfrm>
        </p:grpSpPr>
        <p:sp>
          <p:nvSpPr>
            <p:cNvPr id="17421" name="Line 156"/>
            <p:cNvSpPr>
              <a:spLocks noChangeShapeType="1"/>
            </p:cNvSpPr>
            <p:nvPr/>
          </p:nvSpPr>
          <p:spPr bwMode="auto">
            <a:xfrm rot="7200000" flipH="1">
              <a:off x="1572" y="2954"/>
              <a:ext cx="15" cy="64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Line 157"/>
            <p:cNvSpPr>
              <a:spLocks noChangeShapeType="1"/>
            </p:cNvSpPr>
            <p:nvPr/>
          </p:nvSpPr>
          <p:spPr bwMode="auto">
            <a:xfrm rot="-7200000">
              <a:off x="780" y="2928"/>
              <a:ext cx="16" cy="6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Line 135"/>
            <p:cNvSpPr>
              <a:spLocks noChangeShapeType="1"/>
            </p:cNvSpPr>
            <p:nvPr/>
          </p:nvSpPr>
          <p:spPr bwMode="auto">
            <a:xfrm rot="21533753" flipH="1">
              <a:off x="1170" y="2249"/>
              <a:ext cx="15" cy="63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115" name="Oval 363"/>
            <p:cNvSpPr>
              <a:spLocks noChangeArrowheads="1"/>
            </p:cNvSpPr>
            <p:nvPr/>
          </p:nvSpPr>
          <p:spPr bwMode="auto">
            <a:xfrm>
              <a:off x="944" y="1853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118" name="Oval 366"/>
            <p:cNvSpPr>
              <a:spLocks noChangeArrowheads="1"/>
            </p:cNvSpPr>
            <p:nvPr/>
          </p:nvSpPr>
          <p:spPr bwMode="auto">
            <a:xfrm>
              <a:off x="122" y="3284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117" name="Oval 365"/>
            <p:cNvSpPr>
              <a:spLocks noChangeArrowheads="1"/>
            </p:cNvSpPr>
            <p:nvPr/>
          </p:nvSpPr>
          <p:spPr bwMode="auto">
            <a:xfrm>
              <a:off x="1771" y="3286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116" name="Oval 364"/>
            <p:cNvSpPr>
              <a:spLocks noChangeArrowheads="1"/>
            </p:cNvSpPr>
            <p:nvPr/>
          </p:nvSpPr>
          <p:spPr bwMode="auto">
            <a:xfrm>
              <a:off x="945" y="2802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</p:grpSp>
      <p:sp>
        <p:nvSpPr>
          <p:cNvPr id="75126" name="AutoShape 374"/>
          <p:cNvSpPr>
            <a:spLocks noChangeArrowheads="1"/>
          </p:cNvSpPr>
          <p:nvPr/>
        </p:nvSpPr>
        <p:spPr bwMode="auto">
          <a:xfrm>
            <a:off x="2898775" y="3910013"/>
            <a:ext cx="1582738" cy="581025"/>
          </a:xfrm>
          <a:prstGeom prst="rightArrow">
            <a:avLst>
              <a:gd name="adj1" fmla="val 62843"/>
              <a:gd name="adj2" fmla="val 84420"/>
            </a:avLst>
          </a:prstGeom>
          <a:gradFill rotWithShape="1">
            <a:gsLst>
              <a:gs pos="0">
                <a:srgbClr val="823400"/>
              </a:gs>
              <a:gs pos="50000">
                <a:srgbClr val="FF6600"/>
              </a:gs>
              <a:gs pos="100000">
                <a:srgbClr val="8234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127" name="Text Box 375"/>
          <p:cNvSpPr txBox="1">
            <a:spLocks noChangeArrowheads="1"/>
          </p:cNvSpPr>
          <p:nvPr/>
        </p:nvSpPr>
        <p:spPr bwMode="auto">
          <a:xfrm>
            <a:off x="4572000" y="6024563"/>
            <a:ext cx="3806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010066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rgbClr val="010066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rgbClr val="010066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10066"/>
                </a:solidFill>
                <a:latin typeface="Arial" pitchFamily="34" charset="0"/>
              </a:defRPr>
            </a:lvl9pPr>
          </a:lstStyle>
          <a:p>
            <a:pPr algn="l"/>
            <a:r>
              <a:rPr lang="en-GB"/>
              <a:t>weak forces of attraction</a:t>
            </a:r>
          </a:p>
        </p:txBody>
      </p:sp>
      <p:grpSp>
        <p:nvGrpSpPr>
          <p:cNvPr id="4" name="Group 378"/>
          <p:cNvGrpSpPr>
            <a:grpSpLocks/>
          </p:cNvGrpSpPr>
          <p:nvPr/>
        </p:nvGrpSpPr>
        <p:grpSpPr bwMode="auto">
          <a:xfrm>
            <a:off x="5283200" y="4268788"/>
            <a:ext cx="1808163" cy="1741487"/>
            <a:chOff x="3349" y="2689"/>
            <a:chExt cx="1139" cy="1097"/>
          </a:xfrm>
        </p:grpSpPr>
        <p:sp>
          <p:nvSpPr>
            <p:cNvPr id="17419" name="Line 376"/>
            <p:cNvSpPr>
              <a:spLocks noChangeShapeType="1"/>
            </p:cNvSpPr>
            <p:nvPr/>
          </p:nvSpPr>
          <p:spPr bwMode="auto">
            <a:xfrm flipH="1" flipV="1">
              <a:off x="3349" y="2843"/>
              <a:ext cx="583" cy="94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420" name="Line 377"/>
            <p:cNvSpPr>
              <a:spLocks noChangeShapeType="1"/>
            </p:cNvSpPr>
            <p:nvPr/>
          </p:nvSpPr>
          <p:spPr bwMode="auto">
            <a:xfrm flipV="1">
              <a:off x="3933" y="2689"/>
              <a:ext cx="555" cy="109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oval" w="sm" len="sm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77" grpId="0"/>
      <p:bldP spid="75126" grpId="0" animBg="1"/>
      <p:bldP spid="75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The properties of graphite</a:t>
            </a:r>
          </a:p>
        </p:txBody>
      </p:sp>
      <p:sp>
        <p:nvSpPr>
          <p:cNvPr id="219139" name="Oval 3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68325" y="712788"/>
            <a:ext cx="83534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Only three of the four electrons in the outer shell of the carbon atom (2.4) are used in covalent bonds. This affects graphite’s properties.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39713" y="2797175"/>
            <a:ext cx="4389437" cy="2541588"/>
            <a:chOff x="2859" y="1872"/>
            <a:chExt cx="2827" cy="1637"/>
          </a:xfrm>
        </p:grpSpPr>
        <p:sp>
          <p:nvSpPr>
            <p:cNvPr id="18440" name="Line 7"/>
            <p:cNvSpPr>
              <a:spLocks noChangeShapeType="1"/>
            </p:cNvSpPr>
            <p:nvPr/>
          </p:nvSpPr>
          <p:spPr bwMode="auto">
            <a:xfrm>
              <a:off x="3040" y="2254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1" name="Line 8"/>
            <p:cNvSpPr>
              <a:spLocks noChangeShapeType="1"/>
            </p:cNvSpPr>
            <p:nvPr/>
          </p:nvSpPr>
          <p:spPr bwMode="auto">
            <a:xfrm>
              <a:off x="3897" y="2269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2" name="Line 9"/>
            <p:cNvSpPr>
              <a:spLocks noChangeShapeType="1"/>
            </p:cNvSpPr>
            <p:nvPr/>
          </p:nvSpPr>
          <p:spPr bwMode="auto">
            <a:xfrm>
              <a:off x="4756" y="2269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3" name="Line 10"/>
            <p:cNvSpPr>
              <a:spLocks noChangeShapeType="1"/>
            </p:cNvSpPr>
            <p:nvPr/>
          </p:nvSpPr>
          <p:spPr bwMode="auto">
            <a:xfrm>
              <a:off x="4655" y="1907"/>
              <a:ext cx="247" cy="7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4" name="Line 11"/>
            <p:cNvSpPr>
              <a:spLocks noChangeShapeType="1"/>
            </p:cNvSpPr>
            <p:nvPr/>
          </p:nvSpPr>
          <p:spPr bwMode="auto">
            <a:xfrm>
              <a:off x="4546" y="1972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5" name="Line 12"/>
            <p:cNvSpPr>
              <a:spLocks noChangeShapeType="1"/>
            </p:cNvSpPr>
            <p:nvPr/>
          </p:nvSpPr>
          <p:spPr bwMode="auto">
            <a:xfrm>
              <a:off x="4813" y="2223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6" name="Line 13"/>
            <p:cNvSpPr>
              <a:spLocks noChangeShapeType="1"/>
            </p:cNvSpPr>
            <p:nvPr/>
          </p:nvSpPr>
          <p:spPr bwMode="auto">
            <a:xfrm>
              <a:off x="3692" y="1960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7" name="Line 14"/>
            <p:cNvSpPr>
              <a:spLocks noChangeShapeType="1"/>
            </p:cNvSpPr>
            <p:nvPr/>
          </p:nvSpPr>
          <p:spPr bwMode="auto">
            <a:xfrm>
              <a:off x="3091" y="2198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8" name="Line 15"/>
            <p:cNvSpPr>
              <a:spLocks noChangeShapeType="1"/>
            </p:cNvSpPr>
            <p:nvPr/>
          </p:nvSpPr>
          <p:spPr bwMode="auto">
            <a:xfrm flipV="1">
              <a:off x="3208" y="1951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49" name="Line 16"/>
            <p:cNvSpPr>
              <a:spLocks noChangeShapeType="1"/>
            </p:cNvSpPr>
            <p:nvPr/>
          </p:nvSpPr>
          <p:spPr bwMode="auto">
            <a:xfrm flipV="1">
              <a:off x="3466" y="2204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0" name="Line 17"/>
            <p:cNvSpPr>
              <a:spLocks noChangeShapeType="1"/>
            </p:cNvSpPr>
            <p:nvPr/>
          </p:nvSpPr>
          <p:spPr bwMode="auto">
            <a:xfrm flipV="1">
              <a:off x="4070" y="1964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1" name="Line 18"/>
            <p:cNvSpPr>
              <a:spLocks noChangeShapeType="1"/>
            </p:cNvSpPr>
            <p:nvPr/>
          </p:nvSpPr>
          <p:spPr bwMode="auto">
            <a:xfrm flipV="1">
              <a:off x="4327" y="2218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2" name="Line 19"/>
            <p:cNvSpPr>
              <a:spLocks noChangeShapeType="1"/>
            </p:cNvSpPr>
            <p:nvPr/>
          </p:nvSpPr>
          <p:spPr bwMode="auto">
            <a:xfrm flipV="1">
              <a:off x="3726" y="2461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3" name="Line 20"/>
            <p:cNvSpPr>
              <a:spLocks noChangeShapeType="1"/>
            </p:cNvSpPr>
            <p:nvPr/>
          </p:nvSpPr>
          <p:spPr bwMode="auto">
            <a:xfrm flipV="1">
              <a:off x="4579" y="2473"/>
              <a:ext cx="377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4" name="Line 21"/>
            <p:cNvSpPr>
              <a:spLocks noChangeShapeType="1"/>
            </p:cNvSpPr>
            <p:nvPr/>
          </p:nvSpPr>
          <p:spPr bwMode="auto">
            <a:xfrm>
              <a:off x="3359" y="2451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5" name="Line 22"/>
            <p:cNvSpPr>
              <a:spLocks noChangeShapeType="1"/>
            </p:cNvSpPr>
            <p:nvPr/>
          </p:nvSpPr>
          <p:spPr bwMode="auto">
            <a:xfrm>
              <a:off x="3954" y="2213"/>
              <a:ext cx="264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6" name="Line 23"/>
            <p:cNvSpPr>
              <a:spLocks noChangeShapeType="1"/>
            </p:cNvSpPr>
            <p:nvPr/>
          </p:nvSpPr>
          <p:spPr bwMode="auto">
            <a:xfrm>
              <a:off x="4221" y="2465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7" name="Line 24"/>
            <p:cNvSpPr>
              <a:spLocks noChangeShapeType="1"/>
            </p:cNvSpPr>
            <p:nvPr/>
          </p:nvSpPr>
          <p:spPr bwMode="auto">
            <a:xfrm flipH="1">
              <a:off x="4793" y="2094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8" name="Line 25"/>
            <p:cNvSpPr>
              <a:spLocks noChangeShapeType="1"/>
            </p:cNvSpPr>
            <p:nvPr/>
          </p:nvSpPr>
          <p:spPr bwMode="auto">
            <a:xfrm flipH="1">
              <a:off x="5049" y="2353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9" name="Line 26"/>
            <p:cNvSpPr>
              <a:spLocks noChangeShapeType="1"/>
            </p:cNvSpPr>
            <p:nvPr/>
          </p:nvSpPr>
          <p:spPr bwMode="auto">
            <a:xfrm flipH="1">
              <a:off x="4195" y="2337"/>
              <a:ext cx="46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60" name="Line 27"/>
            <p:cNvSpPr>
              <a:spLocks noChangeShapeType="1"/>
            </p:cNvSpPr>
            <p:nvPr/>
          </p:nvSpPr>
          <p:spPr bwMode="auto">
            <a:xfrm flipH="1">
              <a:off x="3930" y="2082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61" name="Line 28"/>
            <p:cNvSpPr>
              <a:spLocks noChangeShapeType="1"/>
            </p:cNvSpPr>
            <p:nvPr/>
          </p:nvSpPr>
          <p:spPr bwMode="auto">
            <a:xfrm flipH="1">
              <a:off x="3076" y="2067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62" name="Line 29"/>
            <p:cNvSpPr>
              <a:spLocks noChangeShapeType="1"/>
            </p:cNvSpPr>
            <p:nvPr/>
          </p:nvSpPr>
          <p:spPr bwMode="auto">
            <a:xfrm flipH="1">
              <a:off x="3335" y="2326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9166" name="Oval 30"/>
            <p:cNvSpPr>
              <a:spLocks noChangeArrowheads="1"/>
            </p:cNvSpPr>
            <p:nvPr/>
          </p:nvSpPr>
          <p:spPr bwMode="auto">
            <a:xfrm>
              <a:off x="3567" y="187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67" name="Oval 31"/>
            <p:cNvSpPr>
              <a:spLocks noChangeArrowheads="1"/>
            </p:cNvSpPr>
            <p:nvPr/>
          </p:nvSpPr>
          <p:spPr bwMode="auto">
            <a:xfrm>
              <a:off x="3940" y="196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68" name="Oval 32"/>
            <p:cNvSpPr>
              <a:spLocks noChangeArrowheads="1"/>
            </p:cNvSpPr>
            <p:nvPr/>
          </p:nvSpPr>
          <p:spPr bwMode="auto">
            <a:xfrm>
              <a:off x="3082" y="194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69" name="Oval 33"/>
            <p:cNvSpPr>
              <a:spLocks noChangeArrowheads="1"/>
            </p:cNvSpPr>
            <p:nvPr/>
          </p:nvSpPr>
          <p:spPr bwMode="auto">
            <a:xfrm>
              <a:off x="2969" y="2114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0" name="Oval 34"/>
            <p:cNvSpPr>
              <a:spLocks noChangeArrowheads="1"/>
            </p:cNvSpPr>
            <p:nvPr/>
          </p:nvSpPr>
          <p:spPr bwMode="auto">
            <a:xfrm>
              <a:off x="3231" y="2365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1" name="Oval 35"/>
            <p:cNvSpPr>
              <a:spLocks noChangeArrowheads="1"/>
            </p:cNvSpPr>
            <p:nvPr/>
          </p:nvSpPr>
          <p:spPr bwMode="auto">
            <a:xfrm>
              <a:off x="3342" y="220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2" name="Oval 36"/>
            <p:cNvSpPr>
              <a:spLocks noChangeArrowheads="1"/>
            </p:cNvSpPr>
            <p:nvPr/>
          </p:nvSpPr>
          <p:spPr bwMode="auto">
            <a:xfrm>
              <a:off x="3827" y="212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3" name="Oval 37"/>
            <p:cNvSpPr>
              <a:spLocks noChangeArrowheads="1"/>
            </p:cNvSpPr>
            <p:nvPr/>
          </p:nvSpPr>
          <p:spPr bwMode="auto">
            <a:xfrm>
              <a:off x="4428" y="1889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4" name="Oval 38"/>
            <p:cNvSpPr>
              <a:spLocks noChangeArrowheads="1"/>
            </p:cNvSpPr>
            <p:nvPr/>
          </p:nvSpPr>
          <p:spPr bwMode="auto">
            <a:xfrm>
              <a:off x="4201" y="2217"/>
              <a:ext cx="139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5" name="Oval 39"/>
            <p:cNvSpPr>
              <a:spLocks noChangeArrowheads="1"/>
            </p:cNvSpPr>
            <p:nvPr/>
          </p:nvSpPr>
          <p:spPr bwMode="auto">
            <a:xfrm>
              <a:off x="4089" y="238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6" name="Oval 40"/>
            <p:cNvSpPr>
              <a:spLocks noChangeArrowheads="1"/>
            </p:cNvSpPr>
            <p:nvPr/>
          </p:nvSpPr>
          <p:spPr bwMode="auto">
            <a:xfrm>
              <a:off x="4686" y="214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7" name="Oval 41"/>
            <p:cNvSpPr>
              <a:spLocks noChangeArrowheads="1"/>
            </p:cNvSpPr>
            <p:nvPr/>
          </p:nvSpPr>
          <p:spPr bwMode="auto">
            <a:xfrm>
              <a:off x="4800" y="1977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8" name="Oval 42"/>
            <p:cNvSpPr>
              <a:spLocks noChangeArrowheads="1"/>
            </p:cNvSpPr>
            <p:nvPr/>
          </p:nvSpPr>
          <p:spPr bwMode="auto">
            <a:xfrm>
              <a:off x="5059" y="222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179" name="Oval 43"/>
            <p:cNvSpPr>
              <a:spLocks noChangeArrowheads="1"/>
            </p:cNvSpPr>
            <p:nvPr/>
          </p:nvSpPr>
          <p:spPr bwMode="auto">
            <a:xfrm>
              <a:off x="4948" y="2394"/>
              <a:ext cx="141" cy="137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77" name="Line 44"/>
            <p:cNvSpPr>
              <a:spLocks noChangeShapeType="1"/>
            </p:cNvSpPr>
            <p:nvPr/>
          </p:nvSpPr>
          <p:spPr bwMode="auto">
            <a:xfrm>
              <a:off x="5141" y="2804"/>
              <a:ext cx="247" cy="7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78" name="Line 45"/>
            <p:cNvSpPr>
              <a:spLocks noChangeShapeType="1"/>
            </p:cNvSpPr>
            <p:nvPr/>
          </p:nvSpPr>
          <p:spPr bwMode="auto">
            <a:xfrm>
              <a:off x="5032" y="2869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79" name="Line 46"/>
            <p:cNvSpPr>
              <a:spLocks noChangeShapeType="1"/>
            </p:cNvSpPr>
            <p:nvPr/>
          </p:nvSpPr>
          <p:spPr bwMode="auto">
            <a:xfrm>
              <a:off x="5299" y="3119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0" name="Line 47"/>
            <p:cNvSpPr>
              <a:spLocks noChangeShapeType="1"/>
            </p:cNvSpPr>
            <p:nvPr/>
          </p:nvSpPr>
          <p:spPr bwMode="auto">
            <a:xfrm>
              <a:off x="4178" y="2856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1" name="Line 48"/>
            <p:cNvSpPr>
              <a:spLocks noChangeShapeType="1"/>
            </p:cNvSpPr>
            <p:nvPr/>
          </p:nvSpPr>
          <p:spPr bwMode="auto">
            <a:xfrm>
              <a:off x="3577" y="3094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2" name="Line 49"/>
            <p:cNvSpPr>
              <a:spLocks noChangeShapeType="1"/>
            </p:cNvSpPr>
            <p:nvPr/>
          </p:nvSpPr>
          <p:spPr bwMode="auto">
            <a:xfrm flipV="1">
              <a:off x="3694" y="2847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3" name="Line 50"/>
            <p:cNvSpPr>
              <a:spLocks noChangeShapeType="1"/>
            </p:cNvSpPr>
            <p:nvPr/>
          </p:nvSpPr>
          <p:spPr bwMode="auto">
            <a:xfrm flipV="1">
              <a:off x="3952" y="3101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4" name="Line 51"/>
            <p:cNvSpPr>
              <a:spLocks noChangeShapeType="1"/>
            </p:cNvSpPr>
            <p:nvPr/>
          </p:nvSpPr>
          <p:spPr bwMode="auto">
            <a:xfrm flipV="1">
              <a:off x="4556" y="2861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5" name="Line 52"/>
            <p:cNvSpPr>
              <a:spLocks noChangeShapeType="1"/>
            </p:cNvSpPr>
            <p:nvPr/>
          </p:nvSpPr>
          <p:spPr bwMode="auto">
            <a:xfrm flipV="1">
              <a:off x="4813" y="3115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6" name="Line 53"/>
            <p:cNvSpPr>
              <a:spLocks noChangeShapeType="1"/>
            </p:cNvSpPr>
            <p:nvPr/>
          </p:nvSpPr>
          <p:spPr bwMode="auto">
            <a:xfrm flipV="1">
              <a:off x="4212" y="3358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7" name="Line 54"/>
            <p:cNvSpPr>
              <a:spLocks noChangeShapeType="1"/>
            </p:cNvSpPr>
            <p:nvPr/>
          </p:nvSpPr>
          <p:spPr bwMode="auto">
            <a:xfrm flipV="1">
              <a:off x="5065" y="3370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8" name="Line 55"/>
            <p:cNvSpPr>
              <a:spLocks noChangeShapeType="1"/>
            </p:cNvSpPr>
            <p:nvPr/>
          </p:nvSpPr>
          <p:spPr bwMode="auto">
            <a:xfrm flipV="1">
              <a:off x="3354" y="3343"/>
              <a:ext cx="377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89" name="Line 56"/>
            <p:cNvSpPr>
              <a:spLocks noChangeShapeType="1"/>
            </p:cNvSpPr>
            <p:nvPr/>
          </p:nvSpPr>
          <p:spPr bwMode="auto">
            <a:xfrm flipV="1">
              <a:off x="3103" y="3087"/>
              <a:ext cx="376" cy="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0" name="Line 57"/>
            <p:cNvSpPr>
              <a:spLocks noChangeShapeType="1"/>
            </p:cNvSpPr>
            <p:nvPr/>
          </p:nvSpPr>
          <p:spPr bwMode="auto">
            <a:xfrm>
              <a:off x="2983" y="3337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1" name="Line 58"/>
            <p:cNvSpPr>
              <a:spLocks noChangeShapeType="1"/>
            </p:cNvSpPr>
            <p:nvPr/>
          </p:nvSpPr>
          <p:spPr bwMode="auto">
            <a:xfrm>
              <a:off x="3845" y="3348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2" name="Line 59"/>
            <p:cNvSpPr>
              <a:spLocks noChangeShapeType="1"/>
            </p:cNvSpPr>
            <p:nvPr/>
          </p:nvSpPr>
          <p:spPr bwMode="auto">
            <a:xfrm>
              <a:off x="4440" y="3109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3" name="Line 60"/>
            <p:cNvSpPr>
              <a:spLocks noChangeShapeType="1"/>
            </p:cNvSpPr>
            <p:nvPr/>
          </p:nvSpPr>
          <p:spPr bwMode="auto">
            <a:xfrm>
              <a:off x="4707" y="3361"/>
              <a:ext cx="263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4" name="Line 61"/>
            <p:cNvSpPr>
              <a:spLocks noChangeShapeType="1"/>
            </p:cNvSpPr>
            <p:nvPr/>
          </p:nvSpPr>
          <p:spPr bwMode="auto">
            <a:xfrm flipH="1">
              <a:off x="5279" y="2991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5" name="Line 62"/>
            <p:cNvSpPr>
              <a:spLocks noChangeShapeType="1"/>
            </p:cNvSpPr>
            <p:nvPr/>
          </p:nvSpPr>
          <p:spPr bwMode="auto">
            <a:xfrm flipH="1">
              <a:off x="5535" y="3249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6" name="Line 63"/>
            <p:cNvSpPr>
              <a:spLocks noChangeShapeType="1"/>
            </p:cNvSpPr>
            <p:nvPr/>
          </p:nvSpPr>
          <p:spPr bwMode="auto">
            <a:xfrm flipH="1">
              <a:off x="4680" y="3234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7" name="Line 64"/>
            <p:cNvSpPr>
              <a:spLocks noChangeShapeType="1"/>
            </p:cNvSpPr>
            <p:nvPr/>
          </p:nvSpPr>
          <p:spPr bwMode="auto">
            <a:xfrm flipH="1">
              <a:off x="4416" y="2978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8" name="Line 65"/>
            <p:cNvSpPr>
              <a:spLocks noChangeShapeType="1"/>
            </p:cNvSpPr>
            <p:nvPr/>
          </p:nvSpPr>
          <p:spPr bwMode="auto">
            <a:xfrm flipH="1">
              <a:off x="3562" y="2963"/>
              <a:ext cx="47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99" name="Line 66"/>
            <p:cNvSpPr>
              <a:spLocks noChangeShapeType="1"/>
            </p:cNvSpPr>
            <p:nvPr/>
          </p:nvSpPr>
          <p:spPr bwMode="auto">
            <a:xfrm flipH="1">
              <a:off x="3821" y="3223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00" name="Line 67"/>
            <p:cNvSpPr>
              <a:spLocks noChangeShapeType="1"/>
            </p:cNvSpPr>
            <p:nvPr/>
          </p:nvSpPr>
          <p:spPr bwMode="auto">
            <a:xfrm flipH="1">
              <a:off x="2961" y="3208"/>
              <a:ext cx="47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9204" name="Oval 68"/>
            <p:cNvSpPr>
              <a:spLocks noChangeArrowheads="1"/>
            </p:cNvSpPr>
            <p:nvPr/>
          </p:nvSpPr>
          <p:spPr bwMode="auto">
            <a:xfrm>
              <a:off x="4426" y="286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05" name="Oval 69"/>
            <p:cNvSpPr>
              <a:spLocks noChangeArrowheads="1"/>
            </p:cNvSpPr>
            <p:nvPr/>
          </p:nvSpPr>
          <p:spPr bwMode="auto">
            <a:xfrm>
              <a:off x="3455" y="301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06" name="Oval 70"/>
            <p:cNvSpPr>
              <a:spLocks noChangeArrowheads="1"/>
            </p:cNvSpPr>
            <p:nvPr/>
          </p:nvSpPr>
          <p:spPr bwMode="auto">
            <a:xfrm>
              <a:off x="3717" y="3262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07" name="Oval 71"/>
            <p:cNvSpPr>
              <a:spLocks noChangeArrowheads="1"/>
            </p:cNvSpPr>
            <p:nvPr/>
          </p:nvSpPr>
          <p:spPr bwMode="auto">
            <a:xfrm>
              <a:off x="3828" y="310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08" name="Oval 72"/>
            <p:cNvSpPr>
              <a:spLocks noChangeArrowheads="1"/>
            </p:cNvSpPr>
            <p:nvPr/>
          </p:nvSpPr>
          <p:spPr bwMode="auto">
            <a:xfrm>
              <a:off x="4313" y="302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09" name="Oval 73"/>
            <p:cNvSpPr>
              <a:spLocks noChangeArrowheads="1"/>
            </p:cNvSpPr>
            <p:nvPr/>
          </p:nvSpPr>
          <p:spPr bwMode="auto">
            <a:xfrm>
              <a:off x="4913" y="278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0" name="Oval 74"/>
            <p:cNvSpPr>
              <a:spLocks noChangeArrowheads="1"/>
            </p:cNvSpPr>
            <p:nvPr/>
          </p:nvSpPr>
          <p:spPr bwMode="auto">
            <a:xfrm>
              <a:off x="4687" y="311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1" name="Oval 75"/>
            <p:cNvSpPr>
              <a:spLocks noChangeArrowheads="1"/>
            </p:cNvSpPr>
            <p:nvPr/>
          </p:nvSpPr>
          <p:spPr bwMode="auto">
            <a:xfrm>
              <a:off x="4575" y="327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2" name="Oval 76"/>
            <p:cNvSpPr>
              <a:spLocks noChangeArrowheads="1"/>
            </p:cNvSpPr>
            <p:nvPr/>
          </p:nvSpPr>
          <p:spPr bwMode="auto">
            <a:xfrm>
              <a:off x="4090" y="3354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3" name="Oval 77"/>
            <p:cNvSpPr>
              <a:spLocks noChangeArrowheads="1"/>
            </p:cNvSpPr>
            <p:nvPr/>
          </p:nvSpPr>
          <p:spPr bwMode="auto">
            <a:xfrm>
              <a:off x="5172" y="303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4" name="Oval 78"/>
            <p:cNvSpPr>
              <a:spLocks noChangeArrowheads="1"/>
            </p:cNvSpPr>
            <p:nvPr/>
          </p:nvSpPr>
          <p:spPr bwMode="auto">
            <a:xfrm>
              <a:off x="5286" y="2874"/>
              <a:ext cx="140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5" name="Oval 79"/>
            <p:cNvSpPr>
              <a:spLocks noChangeArrowheads="1"/>
            </p:cNvSpPr>
            <p:nvPr/>
          </p:nvSpPr>
          <p:spPr bwMode="auto">
            <a:xfrm>
              <a:off x="5545" y="312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6" name="Oval 80"/>
            <p:cNvSpPr>
              <a:spLocks noChangeArrowheads="1"/>
            </p:cNvSpPr>
            <p:nvPr/>
          </p:nvSpPr>
          <p:spPr bwMode="auto">
            <a:xfrm>
              <a:off x="5434" y="3290"/>
              <a:ext cx="138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7" name="Oval 81"/>
            <p:cNvSpPr>
              <a:spLocks noChangeArrowheads="1"/>
            </p:cNvSpPr>
            <p:nvPr/>
          </p:nvSpPr>
          <p:spPr bwMode="auto">
            <a:xfrm>
              <a:off x="2859" y="325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18" name="Oval 82"/>
            <p:cNvSpPr>
              <a:spLocks noChangeArrowheads="1"/>
            </p:cNvSpPr>
            <p:nvPr/>
          </p:nvSpPr>
          <p:spPr bwMode="auto">
            <a:xfrm>
              <a:off x="3232" y="334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516" name="Line 83"/>
            <p:cNvSpPr>
              <a:spLocks noChangeShapeType="1"/>
            </p:cNvSpPr>
            <p:nvPr/>
          </p:nvSpPr>
          <p:spPr bwMode="auto">
            <a:xfrm>
              <a:off x="3635" y="2023"/>
              <a:ext cx="0" cy="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17" name="Line 84"/>
            <p:cNvSpPr>
              <a:spLocks noChangeShapeType="1"/>
            </p:cNvSpPr>
            <p:nvPr/>
          </p:nvSpPr>
          <p:spPr bwMode="auto">
            <a:xfrm>
              <a:off x="4498" y="2030"/>
              <a:ext cx="0" cy="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9221" name="Oval 85"/>
            <p:cNvSpPr>
              <a:spLocks noChangeArrowheads="1"/>
            </p:cNvSpPr>
            <p:nvPr/>
          </p:nvSpPr>
          <p:spPr bwMode="auto">
            <a:xfrm>
              <a:off x="3604" y="2458"/>
              <a:ext cx="140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22" name="Oval 86"/>
            <p:cNvSpPr>
              <a:spLocks noChangeArrowheads="1"/>
            </p:cNvSpPr>
            <p:nvPr/>
          </p:nvSpPr>
          <p:spPr bwMode="auto">
            <a:xfrm>
              <a:off x="3568" y="2845"/>
              <a:ext cx="141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23" name="Oval 87"/>
            <p:cNvSpPr>
              <a:spLocks noChangeArrowheads="1"/>
            </p:cNvSpPr>
            <p:nvPr/>
          </p:nvSpPr>
          <p:spPr bwMode="auto">
            <a:xfrm>
              <a:off x="4053" y="276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521" name="Line 88"/>
            <p:cNvSpPr>
              <a:spLocks noChangeShapeType="1"/>
            </p:cNvSpPr>
            <p:nvPr/>
          </p:nvSpPr>
          <p:spPr bwMode="auto">
            <a:xfrm>
              <a:off x="4159" y="2517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9225" name="Oval 89"/>
            <p:cNvSpPr>
              <a:spLocks noChangeArrowheads="1"/>
            </p:cNvSpPr>
            <p:nvPr/>
          </p:nvSpPr>
          <p:spPr bwMode="auto">
            <a:xfrm>
              <a:off x="4461" y="247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523" name="Line 90"/>
            <p:cNvSpPr>
              <a:spLocks noChangeShapeType="1"/>
            </p:cNvSpPr>
            <p:nvPr/>
          </p:nvSpPr>
          <p:spPr bwMode="auto">
            <a:xfrm>
              <a:off x="3299" y="2505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524" name="Line 91"/>
            <p:cNvSpPr>
              <a:spLocks noChangeShapeType="1"/>
            </p:cNvSpPr>
            <p:nvPr/>
          </p:nvSpPr>
          <p:spPr bwMode="auto">
            <a:xfrm>
              <a:off x="5018" y="2541"/>
              <a:ext cx="0" cy="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9228" name="Oval 92"/>
            <p:cNvSpPr>
              <a:spLocks noChangeArrowheads="1"/>
            </p:cNvSpPr>
            <p:nvPr/>
          </p:nvSpPr>
          <p:spPr bwMode="auto">
            <a:xfrm>
              <a:off x="4947" y="336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229" name="Oval 93"/>
            <p:cNvSpPr>
              <a:spLocks noChangeArrowheads="1"/>
            </p:cNvSpPr>
            <p:nvPr/>
          </p:nvSpPr>
          <p:spPr bwMode="auto">
            <a:xfrm>
              <a:off x="2970" y="3086"/>
              <a:ext cx="139" cy="140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3725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9240" name="Rectangle 104"/>
          <p:cNvSpPr>
            <a:spLocks noChangeArrowheads="1"/>
          </p:cNvSpPr>
          <p:nvPr/>
        </p:nvSpPr>
        <p:spPr bwMode="auto">
          <a:xfrm>
            <a:off x="3771900" y="1912938"/>
            <a:ext cx="53530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l"/>
            </a:pPr>
            <a:r>
              <a:rPr lang="en-GB"/>
              <a:t>Graphite is soft and slippery</a:t>
            </a:r>
            <a:r>
              <a:rPr lang="en-GB" b="0"/>
              <a:t> – layers can easily slide over each other because the weak forces of attraction are easily broken. This is why graphite is used as a lubricant.</a:t>
            </a:r>
          </a:p>
        </p:txBody>
      </p:sp>
      <p:sp>
        <p:nvSpPr>
          <p:cNvPr id="219241" name="Rectangle 105"/>
          <p:cNvSpPr>
            <a:spLocks noChangeArrowheads="1"/>
          </p:cNvSpPr>
          <p:nvPr/>
        </p:nvSpPr>
        <p:spPr bwMode="auto">
          <a:xfrm>
            <a:off x="4538663" y="4208463"/>
            <a:ext cx="46196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361950" algn="l">
              <a:buFont typeface="Wingdings" pitchFamily="2" charset="2"/>
              <a:buChar char="l"/>
            </a:pPr>
            <a:r>
              <a:rPr lang="en-GB"/>
              <a:t>Graphite can conduct electricity</a:t>
            </a:r>
            <a:r>
              <a:rPr lang="en-GB" b="0"/>
              <a:t> – the only</a:t>
            </a:r>
            <a:br>
              <a:rPr lang="en-GB" b="0"/>
            </a:br>
            <a:r>
              <a:rPr lang="en-GB" b="0"/>
              <a:t>non-metal to do. There is a free electron from each atom to carry a charge.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240" grpId="0"/>
      <p:bldP spid="2192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Allotropes and their properties</a:t>
            </a:r>
          </a:p>
        </p:txBody>
      </p:sp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568325" y="701675"/>
            <a:ext cx="8172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How do the different properties of diamond and graphite depend on their structures?</a:t>
            </a:r>
          </a:p>
        </p:txBody>
      </p:sp>
      <p:pic>
        <p:nvPicPr>
          <p:cNvPr id="19460" name="Picture 13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1504950"/>
            <a:ext cx="8015287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30" name="Oval 14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Other allotropes of carbon</a:t>
            </a:r>
          </a:p>
        </p:txBody>
      </p:sp>
      <p:sp>
        <p:nvSpPr>
          <p:cNvPr id="75787" name="Oval 11"/>
          <p:cNvSpPr>
            <a:spLocks noChangeAspect="1" noChangeArrowheads="1"/>
          </p:cNvSpPr>
          <p:nvPr/>
        </p:nvSpPr>
        <p:spPr bwMode="auto">
          <a:xfrm>
            <a:off x="239713" y="809625"/>
            <a:ext cx="252412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568325" y="712788"/>
            <a:ext cx="84169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Other allotropes of carbon have been discovered in the last 30 years. They are large but not really giant structures.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568325" y="1630363"/>
            <a:ext cx="8575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One allotrope is </a:t>
            </a:r>
            <a:r>
              <a:rPr lang="en-GB"/>
              <a:t>buckminsterfullerene</a:t>
            </a:r>
            <a:r>
              <a:rPr lang="en-GB" b="0"/>
              <a:t>. It contains 60 carbon atoms, each of which bonds with three others by forming two single bonds and one double bond.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568325" y="2909888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b="0"/>
              <a:t>These atoms are arranged in 12 pentagons and 20 hexagons to form spheres, which are sometimes called ‘bucky balls’.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15975" y="3833813"/>
            <a:ext cx="2887663" cy="2592387"/>
            <a:chOff x="466" y="2085"/>
            <a:chExt cx="2115" cy="1899"/>
          </a:xfrm>
        </p:grpSpPr>
        <p:sp>
          <p:nvSpPr>
            <p:cNvPr id="20624" name="Line 18"/>
            <p:cNvSpPr>
              <a:spLocks noChangeShapeType="1"/>
            </p:cNvSpPr>
            <p:nvPr/>
          </p:nvSpPr>
          <p:spPr bwMode="auto">
            <a:xfrm rot="21533753" flipH="1">
              <a:off x="1469" y="2481"/>
              <a:ext cx="15" cy="63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5" name="Line 23"/>
            <p:cNvSpPr>
              <a:spLocks noChangeShapeType="1"/>
            </p:cNvSpPr>
            <p:nvPr/>
          </p:nvSpPr>
          <p:spPr bwMode="auto">
            <a:xfrm rot="21533753" flipH="1">
              <a:off x="1555" y="2481"/>
              <a:ext cx="15" cy="63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6" name="Line 16"/>
            <p:cNvSpPr>
              <a:spLocks noChangeShapeType="1"/>
            </p:cNvSpPr>
            <p:nvPr/>
          </p:nvSpPr>
          <p:spPr bwMode="auto">
            <a:xfrm rot="7200000" flipH="1">
              <a:off x="1916" y="3186"/>
              <a:ext cx="15" cy="64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7" name="Line 17"/>
            <p:cNvSpPr>
              <a:spLocks noChangeShapeType="1"/>
            </p:cNvSpPr>
            <p:nvPr/>
          </p:nvSpPr>
          <p:spPr bwMode="auto">
            <a:xfrm rot="-7200000">
              <a:off x="1124" y="3160"/>
              <a:ext cx="16" cy="68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5" name="Oval 19"/>
            <p:cNvSpPr>
              <a:spLocks noChangeArrowheads="1"/>
            </p:cNvSpPr>
            <p:nvPr/>
          </p:nvSpPr>
          <p:spPr bwMode="auto">
            <a:xfrm>
              <a:off x="1288" y="2085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796" name="Oval 20"/>
            <p:cNvSpPr>
              <a:spLocks noChangeArrowheads="1"/>
            </p:cNvSpPr>
            <p:nvPr/>
          </p:nvSpPr>
          <p:spPr bwMode="auto">
            <a:xfrm>
              <a:off x="466" y="3517"/>
              <a:ext cx="466" cy="465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797" name="Oval 21"/>
            <p:cNvSpPr>
              <a:spLocks noChangeArrowheads="1"/>
            </p:cNvSpPr>
            <p:nvPr/>
          </p:nvSpPr>
          <p:spPr bwMode="auto">
            <a:xfrm>
              <a:off x="2115" y="3518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  <p:sp>
          <p:nvSpPr>
            <p:cNvPr id="75798" name="Oval 22"/>
            <p:cNvSpPr>
              <a:spLocks noChangeArrowheads="1"/>
            </p:cNvSpPr>
            <p:nvPr/>
          </p:nvSpPr>
          <p:spPr bwMode="auto">
            <a:xfrm>
              <a:off x="1289" y="3034"/>
              <a:ext cx="466" cy="466"/>
            </a:xfrm>
            <a:prstGeom prst="ellipse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r>
                <a:rPr lang="en-GB" sz="2800">
                  <a:latin typeface="Arial" charset="0"/>
                </a:rPr>
                <a:t>C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765800" y="3824288"/>
            <a:ext cx="2605088" cy="2595562"/>
            <a:chOff x="693" y="1319"/>
            <a:chExt cx="2161" cy="2153"/>
          </a:xfrm>
        </p:grpSpPr>
        <p:sp>
          <p:nvSpPr>
            <p:cNvPr id="20490" name="Line 26"/>
            <p:cNvSpPr>
              <a:spLocks noChangeShapeType="1"/>
            </p:cNvSpPr>
            <p:nvPr/>
          </p:nvSpPr>
          <p:spPr bwMode="auto">
            <a:xfrm flipV="1">
              <a:off x="2160" y="2395"/>
              <a:ext cx="259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1" name="Line 27"/>
            <p:cNvSpPr>
              <a:spLocks noChangeShapeType="1"/>
            </p:cNvSpPr>
            <p:nvPr/>
          </p:nvSpPr>
          <p:spPr bwMode="auto">
            <a:xfrm>
              <a:off x="1248" y="3197"/>
              <a:ext cx="245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804" name="Oval 28"/>
            <p:cNvSpPr>
              <a:spLocks noChangeArrowheads="1"/>
            </p:cNvSpPr>
            <p:nvPr/>
          </p:nvSpPr>
          <p:spPr bwMode="auto">
            <a:xfrm>
              <a:off x="2044" y="243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493" name="Line 29"/>
            <p:cNvSpPr>
              <a:spLocks noChangeShapeType="1"/>
            </p:cNvSpPr>
            <p:nvPr/>
          </p:nvSpPr>
          <p:spPr bwMode="auto">
            <a:xfrm flipV="1">
              <a:off x="1454" y="1608"/>
              <a:ext cx="303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4" name="Line 30"/>
            <p:cNvSpPr>
              <a:spLocks noChangeShapeType="1"/>
            </p:cNvSpPr>
            <p:nvPr/>
          </p:nvSpPr>
          <p:spPr bwMode="auto">
            <a:xfrm>
              <a:off x="1819" y="1642"/>
              <a:ext cx="202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5" name="Line 31"/>
            <p:cNvSpPr>
              <a:spLocks noChangeShapeType="1"/>
            </p:cNvSpPr>
            <p:nvPr/>
          </p:nvSpPr>
          <p:spPr bwMode="auto">
            <a:xfrm>
              <a:off x="2093" y="1882"/>
              <a:ext cx="293" cy="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6" name="Line 32"/>
            <p:cNvSpPr>
              <a:spLocks noChangeShapeType="1"/>
            </p:cNvSpPr>
            <p:nvPr/>
          </p:nvSpPr>
          <p:spPr bwMode="auto">
            <a:xfrm flipH="1">
              <a:off x="1886" y="1915"/>
              <a:ext cx="159" cy="2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7" name="Line 33"/>
            <p:cNvSpPr>
              <a:spLocks noChangeShapeType="1"/>
            </p:cNvSpPr>
            <p:nvPr/>
          </p:nvSpPr>
          <p:spPr bwMode="auto">
            <a:xfrm>
              <a:off x="1896" y="2251"/>
              <a:ext cx="221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8" name="Line 34"/>
            <p:cNvSpPr>
              <a:spLocks noChangeShapeType="1"/>
            </p:cNvSpPr>
            <p:nvPr/>
          </p:nvSpPr>
          <p:spPr bwMode="auto">
            <a:xfrm flipH="1">
              <a:off x="2026" y="2563"/>
              <a:ext cx="124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9" name="Line 35"/>
            <p:cNvSpPr>
              <a:spLocks noChangeShapeType="1"/>
            </p:cNvSpPr>
            <p:nvPr/>
          </p:nvSpPr>
          <p:spPr bwMode="auto">
            <a:xfrm>
              <a:off x="2006" y="2928"/>
              <a:ext cx="120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0" name="Line 36"/>
            <p:cNvSpPr>
              <a:spLocks noChangeShapeType="1"/>
            </p:cNvSpPr>
            <p:nvPr/>
          </p:nvSpPr>
          <p:spPr bwMode="auto">
            <a:xfrm flipV="1">
              <a:off x="2222" y="2995"/>
              <a:ext cx="288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1" name="Line 37"/>
            <p:cNvSpPr>
              <a:spLocks noChangeShapeType="1"/>
            </p:cNvSpPr>
            <p:nvPr/>
          </p:nvSpPr>
          <p:spPr bwMode="auto">
            <a:xfrm flipV="1">
              <a:off x="2534" y="2650"/>
              <a:ext cx="120" cy="2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2" name="Line 38"/>
            <p:cNvSpPr>
              <a:spLocks noChangeShapeType="1"/>
            </p:cNvSpPr>
            <p:nvPr/>
          </p:nvSpPr>
          <p:spPr bwMode="auto">
            <a:xfrm flipV="1">
              <a:off x="1949" y="3163"/>
              <a:ext cx="192" cy="1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3" name="Line 39"/>
            <p:cNvSpPr>
              <a:spLocks noChangeShapeType="1"/>
            </p:cNvSpPr>
            <p:nvPr/>
          </p:nvSpPr>
          <p:spPr bwMode="auto">
            <a:xfrm flipH="1" flipV="1">
              <a:off x="1584" y="3254"/>
              <a:ext cx="283" cy="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4" name="Line 40"/>
            <p:cNvSpPr>
              <a:spLocks noChangeShapeType="1"/>
            </p:cNvSpPr>
            <p:nvPr/>
          </p:nvSpPr>
          <p:spPr bwMode="auto">
            <a:xfrm flipV="1">
              <a:off x="1632" y="2904"/>
              <a:ext cx="36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5" name="Line 41"/>
            <p:cNvSpPr>
              <a:spLocks noChangeShapeType="1"/>
            </p:cNvSpPr>
            <p:nvPr/>
          </p:nvSpPr>
          <p:spPr bwMode="auto">
            <a:xfrm flipV="1">
              <a:off x="1546" y="3014"/>
              <a:ext cx="48" cy="1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6" name="Line 42"/>
            <p:cNvSpPr>
              <a:spLocks noChangeShapeType="1"/>
            </p:cNvSpPr>
            <p:nvPr/>
          </p:nvSpPr>
          <p:spPr bwMode="auto">
            <a:xfrm flipV="1">
              <a:off x="1344" y="2328"/>
              <a:ext cx="125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7" name="Line 43"/>
            <p:cNvSpPr>
              <a:spLocks noChangeShapeType="1"/>
            </p:cNvSpPr>
            <p:nvPr/>
          </p:nvSpPr>
          <p:spPr bwMode="auto">
            <a:xfrm flipV="1">
              <a:off x="1522" y="2213"/>
              <a:ext cx="331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8" name="Line 44"/>
            <p:cNvSpPr>
              <a:spLocks noChangeShapeType="1"/>
            </p:cNvSpPr>
            <p:nvPr/>
          </p:nvSpPr>
          <p:spPr bwMode="auto">
            <a:xfrm flipV="1">
              <a:off x="1258" y="1699"/>
              <a:ext cx="124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09" name="Line 45"/>
            <p:cNvSpPr>
              <a:spLocks noChangeShapeType="1"/>
            </p:cNvSpPr>
            <p:nvPr/>
          </p:nvSpPr>
          <p:spPr bwMode="auto">
            <a:xfrm>
              <a:off x="1406" y="1714"/>
              <a:ext cx="111" cy="1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0" name="Line 46"/>
            <p:cNvSpPr>
              <a:spLocks noChangeShapeType="1"/>
            </p:cNvSpPr>
            <p:nvPr/>
          </p:nvSpPr>
          <p:spPr bwMode="auto">
            <a:xfrm>
              <a:off x="955" y="2275"/>
              <a:ext cx="34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1" name="Line 47"/>
            <p:cNvSpPr>
              <a:spLocks noChangeShapeType="1"/>
            </p:cNvSpPr>
            <p:nvPr/>
          </p:nvSpPr>
          <p:spPr bwMode="auto">
            <a:xfrm flipV="1">
              <a:off x="955" y="2640"/>
              <a:ext cx="39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2" name="Line 48"/>
            <p:cNvSpPr>
              <a:spLocks noChangeShapeType="1"/>
            </p:cNvSpPr>
            <p:nvPr/>
          </p:nvSpPr>
          <p:spPr bwMode="auto">
            <a:xfrm flipV="1">
              <a:off x="758" y="2141"/>
              <a:ext cx="48" cy="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3" name="Line 49"/>
            <p:cNvSpPr>
              <a:spLocks noChangeShapeType="1"/>
            </p:cNvSpPr>
            <p:nvPr/>
          </p:nvSpPr>
          <p:spPr bwMode="auto">
            <a:xfrm>
              <a:off x="2414" y="2030"/>
              <a:ext cx="4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4" name="Line 50"/>
            <p:cNvSpPr>
              <a:spLocks noChangeShapeType="1"/>
            </p:cNvSpPr>
            <p:nvPr/>
          </p:nvSpPr>
          <p:spPr bwMode="auto">
            <a:xfrm>
              <a:off x="2506" y="2410"/>
              <a:ext cx="100" cy="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5" name="Line 51"/>
            <p:cNvSpPr>
              <a:spLocks noChangeShapeType="1"/>
            </p:cNvSpPr>
            <p:nvPr/>
          </p:nvSpPr>
          <p:spPr bwMode="auto">
            <a:xfrm>
              <a:off x="1277" y="2054"/>
              <a:ext cx="163" cy="1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6" name="Line 52"/>
            <p:cNvSpPr>
              <a:spLocks noChangeShapeType="1"/>
            </p:cNvSpPr>
            <p:nvPr/>
          </p:nvSpPr>
          <p:spPr bwMode="auto">
            <a:xfrm flipV="1">
              <a:off x="994" y="2050"/>
              <a:ext cx="216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7" name="Line 53"/>
            <p:cNvSpPr>
              <a:spLocks noChangeShapeType="1"/>
            </p:cNvSpPr>
            <p:nvPr/>
          </p:nvSpPr>
          <p:spPr bwMode="auto">
            <a:xfrm flipV="1">
              <a:off x="1834" y="1464"/>
              <a:ext cx="7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8" name="Line 54"/>
            <p:cNvSpPr>
              <a:spLocks noChangeShapeType="1"/>
            </p:cNvSpPr>
            <p:nvPr/>
          </p:nvSpPr>
          <p:spPr bwMode="auto">
            <a:xfrm flipV="1">
              <a:off x="2443" y="1848"/>
              <a:ext cx="72" cy="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19" name="Line 55"/>
            <p:cNvSpPr>
              <a:spLocks noChangeShapeType="1"/>
            </p:cNvSpPr>
            <p:nvPr/>
          </p:nvSpPr>
          <p:spPr bwMode="auto">
            <a:xfrm>
              <a:off x="1711" y="1479"/>
              <a:ext cx="263" cy="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832" name="Oval 56"/>
            <p:cNvSpPr>
              <a:spLocks noChangeArrowheads="1"/>
            </p:cNvSpPr>
            <p:nvPr/>
          </p:nvSpPr>
          <p:spPr bwMode="auto">
            <a:xfrm>
              <a:off x="1804" y="215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3" name="Oval 57"/>
            <p:cNvSpPr>
              <a:spLocks noChangeArrowheads="1"/>
            </p:cNvSpPr>
            <p:nvPr/>
          </p:nvSpPr>
          <p:spPr bwMode="auto">
            <a:xfrm>
              <a:off x="1937" y="282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4" name="Oval 58"/>
            <p:cNvSpPr>
              <a:spLocks noChangeArrowheads="1"/>
            </p:cNvSpPr>
            <p:nvPr/>
          </p:nvSpPr>
          <p:spPr bwMode="auto">
            <a:xfrm>
              <a:off x="1733" y="153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5" name="Oval 59"/>
            <p:cNvSpPr>
              <a:spLocks noChangeArrowheads="1"/>
            </p:cNvSpPr>
            <p:nvPr/>
          </p:nvSpPr>
          <p:spPr bwMode="auto">
            <a:xfrm>
              <a:off x="2340" y="1912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6" name="Oval 60"/>
            <p:cNvSpPr>
              <a:spLocks noChangeArrowheads="1"/>
            </p:cNvSpPr>
            <p:nvPr/>
          </p:nvSpPr>
          <p:spPr bwMode="auto">
            <a:xfrm>
              <a:off x="2458" y="172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7" name="Oval 61"/>
            <p:cNvSpPr>
              <a:spLocks noChangeArrowheads="1"/>
            </p:cNvSpPr>
            <p:nvPr/>
          </p:nvSpPr>
          <p:spPr bwMode="auto">
            <a:xfrm>
              <a:off x="1981" y="180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8" name="Oval 62"/>
            <p:cNvSpPr>
              <a:spLocks noChangeArrowheads="1"/>
            </p:cNvSpPr>
            <p:nvPr/>
          </p:nvSpPr>
          <p:spPr bwMode="auto">
            <a:xfrm>
              <a:off x="1409" y="2214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39" name="Oval 63"/>
            <p:cNvSpPr>
              <a:spLocks noChangeArrowheads="1"/>
            </p:cNvSpPr>
            <p:nvPr/>
          </p:nvSpPr>
          <p:spPr bwMode="auto">
            <a:xfrm>
              <a:off x="881" y="215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0" name="Oval 64"/>
            <p:cNvSpPr>
              <a:spLocks noChangeArrowheads="1"/>
            </p:cNvSpPr>
            <p:nvPr/>
          </p:nvSpPr>
          <p:spPr bwMode="auto">
            <a:xfrm>
              <a:off x="877" y="282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1" name="Oval 65"/>
            <p:cNvSpPr>
              <a:spLocks noChangeArrowheads="1"/>
            </p:cNvSpPr>
            <p:nvPr/>
          </p:nvSpPr>
          <p:spPr bwMode="auto">
            <a:xfrm>
              <a:off x="1141" y="313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2" name="Oval 66"/>
            <p:cNvSpPr>
              <a:spLocks noChangeArrowheads="1"/>
            </p:cNvSpPr>
            <p:nvPr/>
          </p:nvSpPr>
          <p:spPr bwMode="auto">
            <a:xfrm>
              <a:off x="1465" y="31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3" name="Oval 67"/>
            <p:cNvSpPr>
              <a:spLocks noChangeArrowheads="1"/>
            </p:cNvSpPr>
            <p:nvPr/>
          </p:nvSpPr>
          <p:spPr bwMode="auto">
            <a:xfrm>
              <a:off x="1529" y="290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4" name="Oval 68"/>
            <p:cNvSpPr>
              <a:spLocks noChangeArrowheads="1"/>
            </p:cNvSpPr>
            <p:nvPr/>
          </p:nvSpPr>
          <p:spPr bwMode="auto">
            <a:xfrm>
              <a:off x="1833" y="326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5" name="Oval 69"/>
            <p:cNvSpPr>
              <a:spLocks noChangeArrowheads="1"/>
            </p:cNvSpPr>
            <p:nvPr/>
          </p:nvSpPr>
          <p:spPr bwMode="auto">
            <a:xfrm>
              <a:off x="2448" y="2911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6" name="Oval 70"/>
            <p:cNvSpPr>
              <a:spLocks noChangeArrowheads="1"/>
            </p:cNvSpPr>
            <p:nvPr/>
          </p:nvSpPr>
          <p:spPr bwMode="auto">
            <a:xfrm>
              <a:off x="2393" y="230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47" name="Oval 71"/>
            <p:cNvSpPr>
              <a:spLocks noChangeArrowheads="1"/>
            </p:cNvSpPr>
            <p:nvPr/>
          </p:nvSpPr>
          <p:spPr bwMode="auto">
            <a:xfrm>
              <a:off x="2617" y="254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536" name="Line 72"/>
            <p:cNvSpPr>
              <a:spLocks noChangeShapeType="1"/>
            </p:cNvSpPr>
            <p:nvPr/>
          </p:nvSpPr>
          <p:spPr bwMode="auto">
            <a:xfrm flipV="1">
              <a:off x="1378" y="1493"/>
              <a:ext cx="244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37" name="Line 73"/>
            <p:cNvSpPr>
              <a:spLocks noChangeShapeType="1"/>
            </p:cNvSpPr>
            <p:nvPr/>
          </p:nvSpPr>
          <p:spPr bwMode="auto">
            <a:xfrm flipV="1">
              <a:off x="1579" y="1824"/>
              <a:ext cx="360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38" name="Line 74"/>
            <p:cNvSpPr>
              <a:spLocks noChangeShapeType="1"/>
            </p:cNvSpPr>
            <p:nvPr/>
          </p:nvSpPr>
          <p:spPr bwMode="auto">
            <a:xfrm flipV="1">
              <a:off x="1051" y="1685"/>
              <a:ext cx="274" cy="1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39" name="Line 75"/>
            <p:cNvSpPr>
              <a:spLocks noChangeShapeType="1"/>
            </p:cNvSpPr>
            <p:nvPr/>
          </p:nvSpPr>
          <p:spPr bwMode="auto">
            <a:xfrm flipH="1">
              <a:off x="1406" y="1915"/>
              <a:ext cx="135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0" name="Line 76"/>
            <p:cNvSpPr>
              <a:spLocks noChangeShapeType="1"/>
            </p:cNvSpPr>
            <p:nvPr/>
          </p:nvSpPr>
          <p:spPr bwMode="auto">
            <a:xfrm flipH="1">
              <a:off x="898" y="1867"/>
              <a:ext cx="120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1" name="Line 77"/>
            <p:cNvSpPr>
              <a:spLocks noChangeShapeType="1"/>
            </p:cNvSpPr>
            <p:nvPr/>
          </p:nvSpPr>
          <p:spPr bwMode="auto">
            <a:xfrm>
              <a:off x="902" y="2193"/>
              <a:ext cx="173" cy="2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2" name="Line 78"/>
            <p:cNvSpPr>
              <a:spLocks noChangeShapeType="1"/>
            </p:cNvSpPr>
            <p:nvPr/>
          </p:nvSpPr>
          <p:spPr bwMode="auto">
            <a:xfrm flipV="1">
              <a:off x="1109" y="2275"/>
              <a:ext cx="293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3" name="Line 79"/>
            <p:cNvSpPr>
              <a:spLocks noChangeShapeType="1"/>
            </p:cNvSpPr>
            <p:nvPr/>
          </p:nvSpPr>
          <p:spPr bwMode="auto">
            <a:xfrm>
              <a:off x="1987" y="1843"/>
              <a:ext cx="221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4" name="Line 80"/>
            <p:cNvSpPr>
              <a:spLocks noChangeShapeType="1"/>
            </p:cNvSpPr>
            <p:nvPr/>
          </p:nvSpPr>
          <p:spPr bwMode="auto">
            <a:xfrm flipH="1">
              <a:off x="2095" y="2160"/>
              <a:ext cx="127" cy="3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5" name="Line 81"/>
            <p:cNvSpPr>
              <a:spLocks noChangeShapeType="1"/>
            </p:cNvSpPr>
            <p:nvPr/>
          </p:nvSpPr>
          <p:spPr bwMode="auto">
            <a:xfrm flipH="1">
              <a:off x="1699" y="2515"/>
              <a:ext cx="370" cy="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6" name="Line 82"/>
            <p:cNvSpPr>
              <a:spLocks noChangeShapeType="1"/>
            </p:cNvSpPr>
            <p:nvPr/>
          </p:nvSpPr>
          <p:spPr bwMode="auto">
            <a:xfrm flipH="1" flipV="1">
              <a:off x="1416" y="2290"/>
              <a:ext cx="245" cy="2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7" name="Line 83"/>
            <p:cNvSpPr>
              <a:spLocks noChangeShapeType="1"/>
            </p:cNvSpPr>
            <p:nvPr/>
          </p:nvSpPr>
          <p:spPr bwMode="auto">
            <a:xfrm>
              <a:off x="1094" y="2462"/>
              <a:ext cx="58" cy="3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8" name="Line 84"/>
            <p:cNvSpPr>
              <a:spLocks noChangeShapeType="1"/>
            </p:cNvSpPr>
            <p:nvPr/>
          </p:nvSpPr>
          <p:spPr bwMode="auto">
            <a:xfrm>
              <a:off x="1181" y="2837"/>
              <a:ext cx="297" cy="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49" name="Line 85"/>
            <p:cNvSpPr>
              <a:spLocks noChangeShapeType="1"/>
            </p:cNvSpPr>
            <p:nvPr/>
          </p:nvSpPr>
          <p:spPr bwMode="auto">
            <a:xfrm flipV="1">
              <a:off x="1522" y="2630"/>
              <a:ext cx="134" cy="2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0" name="Line 86"/>
            <p:cNvSpPr>
              <a:spLocks noChangeShapeType="1"/>
            </p:cNvSpPr>
            <p:nvPr/>
          </p:nvSpPr>
          <p:spPr bwMode="auto">
            <a:xfrm>
              <a:off x="2126" y="2544"/>
              <a:ext cx="197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1" name="Line 87"/>
            <p:cNvSpPr>
              <a:spLocks noChangeShapeType="1"/>
            </p:cNvSpPr>
            <p:nvPr/>
          </p:nvSpPr>
          <p:spPr bwMode="auto">
            <a:xfrm flipH="1">
              <a:off x="2174" y="2822"/>
              <a:ext cx="140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2" name="Line 88"/>
            <p:cNvSpPr>
              <a:spLocks noChangeShapeType="1"/>
            </p:cNvSpPr>
            <p:nvPr/>
          </p:nvSpPr>
          <p:spPr bwMode="auto">
            <a:xfrm flipV="1">
              <a:off x="2352" y="2587"/>
              <a:ext cx="235" cy="1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3" name="Line 89"/>
            <p:cNvSpPr>
              <a:spLocks noChangeShapeType="1"/>
            </p:cNvSpPr>
            <p:nvPr/>
          </p:nvSpPr>
          <p:spPr bwMode="auto">
            <a:xfrm>
              <a:off x="1526" y="2971"/>
              <a:ext cx="202" cy="1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4" name="Line 90"/>
            <p:cNvSpPr>
              <a:spLocks noChangeShapeType="1"/>
            </p:cNvSpPr>
            <p:nvPr/>
          </p:nvSpPr>
          <p:spPr bwMode="auto">
            <a:xfrm flipV="1">
              <a:off x="1795" y="3125"/>
              <a:ext cx="351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5" name="Line 91"/>
            <p:cNvSpPr>
              <a:spLocks noChangeShapeType="1"/>
            </p:cNvSpPr>
            <p:nvPr/>
          </p:nvSpPr>
          <p:spPr bwMode="auto">
            <a:xfrm flipH="1">
              <a:off x="1637" y="3216"/>
              <a:ext cx="115" cy="1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6" name="Line 92"/>
            <p:cNvSpPr>
              <a:spLocks noChangeShapeType="1"/>
            </p:cNvSpPr>
            <p:nvPr/>
          </p:nvSpPr>
          <p:spPr bwMode="auto">
            <a:xfrm>
              <a:off x="1646" y="3384"/>
              <a:ext cx="284" cy="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7" name="Line 93"/>
            <p:cNvSpPr>
              <a:spLocks noChangeShapeType="1"/>
            </p:cNvSpPr>
            <p:nvPr/>
          </p:nvSpPr>
          <p:spPr bwMode="auto">
            <a:xfrm flipV="1">
              <a:off x="1987" y="3283"/>
              <a:ext cx="283" cy="1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8" name="Line 94"/>
            <p:cNvSpPr>
              <a:spLocks noChangeShapeType="1"/>
            </p:cNvSpPr>
            <p:nvPr/>
          </p:nvSpPr>
          <p:spPr bwMode="auto">
            <a:xfrm flipV="1">
              <a:off x="2323" y="3077"/>
              <a:ext cx="221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59" name="Line 95"/>
            <p:cNvSpPr>
              <a:spLocks noChangeShapeType="1"/>
            </p:cNvSpPr>
            <p:nvPr/>
          </p:nvSpPr>
          <p:spPr bwMode="auto">
            <a:xfrm flipV="1">
              <a:off x="2592" y="2750"/>
              <a:ext cx="130" cy="2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0" name="Line 96"/>
            <p:cNvSpPr>
              <a:spLocks noChangeShapeType="1"/>
            </p:cNvSpPr>
            <p:nvPr/>
          </p:nvSpPr>
          <p:spPr bwMode="auto">
            <a:xfrm flipV="1">
              <a:off x="2755" y="2472"/>
              <a:ext cx="39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1" name="Line 97"/>
            <p:cNvSpPr>
              <a:spLocks noChangeShapeType="1"/>
            </p:cNvSpPr>
            <p:nvPr/>
          </p:nvSpPr>
          <p:spPr bwMode="auto">
            <a:xfrm flipH="1" flipV="1">
              <a:off x="2736" y="2054"/>
              <a:ext cx="8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2" name="Line 98"/>
            <p:cNvSpPr>
              <a:spLocks noChangeShapeType="1"/>
            </p:cNvSpPr>
            <p:nvPr/>
          </p:nvSpPr>
          <p:spPr bwMode="auto">
            <a:xfrm flipH="1" flipV="1">
              <a:off x="2669" y="1939"/>
              <a:ext cx="67" cy="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3" name="Line 99"/>
            <p:cNvSpPr>
              <a:spLocks noChangeShapeType="1"/>
            </p:cNvSpPr>
            <p:nvPr/>
          </p:nvSpPr>
          <p:spPr bwMode="auto">
            <a:xfrm flipH="1" flipV="1">
              <a:off x="2383" y="1618"/>
              <a:ext cx="221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4" name="Line 100"/>
            <p:cNvSpPr>
              <a:spLocks noChangeShapeType="1"/>
            </p:cNvSpPr>
            <p:nvPr/>
          </p:nvSpPr>
          <p:spPr bwMode="auto">
            <a:xfrm flipV="1">
              <a:off x="1968" y="1574"/>
              <a:ext cx="38" cy="2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5" name="Line 101"/>
            <p:cNvSpPr>
              <a:spLocks noChangeShapeType="1"/>
            </p:cNvSpPr>
            <p:nvPr/>
          </p:nvSpPr>
          <p:spPr bwMode="auto">
            <a:xfrm>
              <a:off x="2035" y="1565"/>
              <a:ext cx="288" cy="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6" name="Line 102"/>
            <p:cNvSpPr>
              <a:spLocks noChangeShapeType="1"/>
            </p:cNvSpPr>
            <p:nvPr/>
          </p:nvSpPr>
          <p:spPr bwMode="auto">
            <a:xfrm>
              <a:off x="1646" y="1387"/>
              <a:ext cx="255" cy="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7" name="Line 103"/>
            <p:cNvSpPr>
              <a:spLocks noChangeShapeType="1"/>
            </p:cNvSpPr>
            <p:nvPr/>
          </p:nvSpPr>
          <p:spPr bwMode="auto">
            <a:xfrm>
              <a:off x="1968" y="1430"/>
              <a:ext cx="302" cy="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8" name="Line 104"/>
            <p:cNvSpPr>
              <a:spLocks noChangeShapeType="1"/>
            </p:cNvSpPr>
            <p:nvPr/>
          </p:nvSpPr>
          <p:spPr bwMode="auto">
            <a:xfrm flipV="1">
              <a:off x="1310" y="1397"/>
              <a:ext cx="250" cy="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69" name="Line 105"/>
            <p:cNvSpPr>
              <a:spLocks noChangeShapeType="1"/>
            </p:cNvSpPr>
            <p:nvPr/>
          </p:nvSpPr>
          <p:spPr bwMode="auto">
            <a:xfrm flipV="1">
              <a:off x="998" y="1574"/>
              <a:ext cx="236" cy="1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0" name="Line 106"/>
            <p:cNvSpPr>
              <a:spLocks noChangeShapeType="1"/>
            </p:cNvSpPr>
            <p:nvPr/>
          </p:nvSpPr>
          <p:spPr bwMode="auto">
            <a:xfrm flipV="1">
              <a:off x="840" y="1800"/>
              <a:ext cx="125" cy="2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1" name="Line 107"/>
            <p:cNvSpPr>
              <a:spLocks noChangeShapeType="1"/>
            </p:cNvSpPr>
            <p:nvPr/>
          </p:nvSpPr>
          <p:spPr bwMode="auto">
            <a:xfrm flipH="1">
              <a:off x="994" y="2856"/>
              <a:ext cx="144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2" name="Line 108"/>
            <p:cNvSpPr>
              <a:spLocks noChangeShapeType="1"/>
            </p:cNvSpPr>
            <p:nvPr/>
          </p:nvSpPr>
          <p:spPr bwMode="auto">
            <a:xfrm>
              <a:off x="1286" y="3287"/>
              <a:ext cx="308" cy="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3" name="Line 109"/>
            <p:cNvSpPr>
              <a:spLocks noChangeShapeType="1"/>
            </p:cNvSpPr>
            <p:nvPr/>
          </p:nvSpPr>
          <p:spPr bwMode="auto">
            <a:xfrm flipH="1" flipV="1">
              <a:off x="997" y="3040"/>
              <a:ext cx="227" cy="2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4" name="Line 110"/>
            <p:cNvSpPr>
              <a:spLocks noChangeShapeType="1"/>
            </p:cNvSpPr>
            <p:nvPr/>
          </p:nvSpPr>
          <p:spPr bwMode="auto">
            <a:xfrm>
              <a:off x="758" y="2410"/>
              <a:ext cx="53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5" name="Line 111"/>
            <p:cNvSpPr>
              <a:spLocks noChangeShapeType="1"/>
            </p:cNvSpPr>
            <p:nvPr/>
          </p:nvSpPr>
          <p:spPr bwMode="auto">
            <a:xfrm>
              <a:off x="830" y="2794"/>
              <a:ext cx="112" cy="2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6" name="Line 112"/>
            <p:cNvSpPr>
              <a:spLocks noChangeShapeType="1"/>
            </p:cNvSpPr>
            <p:nvPr/>
          </p:nvSpPr>
          <p:spPr bwMode="auto">
            <a:xfrm flipV="1">
              <a:off x="792" y="2194"/>
              <a:ext cx="82" cy="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7" name="Line 113"/>
            <p:cNvSpPr>
              <a:spLocks noChangeShapeType="1"/>
            </p:cNvSpPr>
            <p:nvPr/>
          </p:nvSpPr>
          <p:spPr bwMode="auto">
            <a:xfrm>
              <a:off x="2256" y="2131"/>
              <a:ext cx="259" cy="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8" name="Line 114"/>
            <p:cNvSpPr>
              <a:spLocks noChangeShapeType="1"/>
            </p:cNvSpPr>
            <p:nvPr/>
          </p:nvSpPr>
          <p:spPr bwMode="auto">
            <a:xfrm flipV="1">
              <a:off x="2558" y="1934"/>
              <a:ext cx="44" cy="1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579" name="Line 115"/>
            <p:cNvSpPr>
              <a:spLocks noChangeShapeType="1"/>
            </p:cNvSpPr>
            <p:nvPr/>
          </p:nvSpPr>
          <p:spPr bwMode="auto">
            <a:xfrm>
              <a:off x="2554" y="2213"/>
              <a:ext cx="52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892" name="Oval 116"/>
            <p:cNvSpPr>
              <a:spLocks noChangeArrowheads="1"/>
            </p:cNvSpPr>
            <p:nvPr/>
          </p:nvSpPr>
          <p:spPr bwMode="auto">
            <a:xfrm>
              <a:off x="1332" y="159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581" name="Line 117"/>
            <p:cNvSpPr>
              <a:spLocks noChangeShapeType="1"/>
            </p:cNvSpPr>
            <p:nvPr/>
          </p:nvSpPr>
          <p:spPr bwMode="auto">
            <a:xfrm>
              <a:off x="1358" y="2688"/>
              <a:ext cx="173" cy="1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894" name="Oval 118"/>
            <p:cNvSpPr>
              <a:spLocks noChangeArrowheads="1"/>
            </p:cNvSpPr>
            <p:nvPr/>
          </p:nvSpPr>
          <p:spPr bwMode="auto">
            <a:xfrm>
              <a:off x="1937" y="148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95" name="Oval 119"/>
            <p:cNvSpPr>
              <a:spLocks noChangeArrowheads="1"/>
            </p:cNvSpPr>
            <p:nvPr/>
          </p:nvSpPr>
          <p:spPr bwMode="auto">
            <a:xfrm>
              <a:off x="1286" y="1596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96" name="Oval 120"/>
            <p:cNvSpPr>
              <a:spLocks noChangeArrowheads="1"/>
            </p:cNvSpPr>
            <p:nvPr/>
          </p:nvSpPr>
          <p:spPr bwMode="auto">
            <a:xfrm>
              <a:off x="1469" y="181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97" name="Oval 121"/>
            <p:cNvSpPr>
              <a:spLocks noChangeArrowheads="1"/>
            </p:cNvSpPr>
            <p:nvPr/>
          </p:nvSpPr>
          <p:spPr bwMode="auto">
            <a:xfrm>
              <a:off x="1013" y="236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98" name="Oval 122"/>
            <p:cNvSpPr>
              <a:spLocks noChangeArrowheads="1"/>
            </p:cNvSpPr>
            <p:nvPr/>
          </p:nvSpPr>
          <p:spPr bwMode="auto">
            <a:xfrm>
              <a:off x="2153" y="205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899" name="Oval 123"/>
            <p:cNvSpPr>
              <a:spLocks noChangeArrowheads="1"/>
            </p:cNvSpPr>
            <p:nvPr/>
          </p:nvSpPr>
          <p:spPr bwMode="auto">
            <a:xfrm>
              <a:off x="2541" y="183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0" name="Oval 124"/>
            <p:cNvSpPr>
              <a:spLocks noChangeArrowheads="1"/>
            </p:cNvSpPr>
            <p:nvPr/>
          </p:nvSpPr>
          <p:spPr bwMode="auto">
            <a:xfrm>
              <a:off x="2477" y="210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1" name="Oval 125"/>
            <p:cNvSpPr>
              <a:spLocks noChangeArrowheads="1"/>
            </p:cNvSpPr>
            <p:nvPr/>
          </p:nvSpPr>
          <p:spPr bwMode="auto">
            <a:xfrm>
              <a:off x="2016" y="244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2" name="Oval 126"/>
            <p:cNvSpPr>
              <a:spLocks noChangeArrowheads="1"/>
            </p:cNvSpPr>
            <p:nvPr/>
          </p:nvSpPr>
          <p:spPr bwMode="auto">
            <a:xfrm>
              <a:off x="2250" y="271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3" name="Oval 127"/>
            <p:cNvSpPr>
              <a:spLocks noChangeArrowheads="1"/>
            </p:cNvSpPr>
            <p:nvPr/>
          </p:nvSpPr>
          <p:spPr bwMode="auto">
            <a:xfrm>
              <a:off x="1602" y="252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4" name="Oval 128"/>
            <p:cNvSpPr>
              <a:spLocks noChangeArrowheads="1"/>
            </p:cNvSpPr>
            <p:nvPr/>
          </p:nvSpPr>
          <p:spPr bwMode="auto">
            <a:xfrm>
              <a:off x="1078" y="2756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5" name="Oval 129"/>
            <p:cNvSpPr>
              <a:spLocks noChangeArrowheads="1"/>
            </p:cNvSpPr>
            <p:nvPr/>
          </p:nvSpPr>
          <p:spPr bwMode="auto">
            <a:xfrm>
              <a:off x="750" y="270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6" name="Oval 130"/>
            <p:cNvSpPr>
              <a:spLocks noChangeArrowheads="1"/>
            </p:cNvSpPr>
            <p:nvPr/>
          </p:nvSpPr>
          <p:spPr bwMode="auto">
            <a:xfrm>
              <a:off x="2089" y="305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7" name="Oval 131"/>
            <p:cNvSpPr>
              <a:spLocks noChangeArrowheads="1"/>
            </p:cNvSpPr>
            <p:nvPr/>
          </p:nvSpPr>
          <p:spPr bwMode="auto">
            <a:xfrm>
              <a:off x="913" y="1678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8" name="Oval 132"/>
            <p:cNvSpPr>
              <a:spLocks noChangeArrowheads="1"/>
            </p:cNvSpPr>
            <p:nvPr/>
          </p:nvSpPr>
          <p:spPr bwMode="auto">
            <a:xfrm>
              <a:off x="1681" y="311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09" name="Oval 133"/>
            <p:cNvSpPr>
              <a:spLocks noChangeArrowheads="1"/>
            </p:cNvSpPr>
            <p:nvPr/>
          </p:nvSpPr>
          <p:spPr bwMode="auto">
            <a:xfrm>
              <a:off x="740" y="2020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0" name="Oval 134"/>
            <p:cNvSpPr>
              <a:spLocks noChangeArrowheads="1"/>
            </p:cNvSpPr>
            <p:nvPr/>
          </p:nvSpPr>
          <p:spPr bwMode="auto">
            <a:xfrm>
              <a:off x="1189" y="147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1" name="Oval 135"/>
            <p:cNvSpPr>
              <a:spLocks noChangeArrowheads="1"/>
            </p:cNvSpPr>
            <p:nvPr/>
          </p:nvSpPr>
          <p:spPr bwMode="auto">
            <a:xfrm>
              <a:off x="966" y="175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2" name="Oval 136"/>
            <p:cNvSpPr>
              <a:spLocks noChangeArrowheads="1"/>
            </p:cNvSpPr>
            <p:nvPr/>
          </p:nvSpPr>
          <p:spPr bwMode="auto">
            <a:xfrm>
              <a:off x="693" y="229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3" name="Oval 137"/>
            <p:cNvSpPr>
              <a:spLocks noChangeArrowheads="1"/>
            </p:cNvSpPr>
            <p:nvPr/>
          </p:nvSpPr>
          <p:spPr bwMode="auto">
            <a:xfrm>
              <a:off x="1168" y="1951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4" name="Oval 138"/>
            <p:cNvSpPr>
              <a:spLocks noChangeArrowheads="1"/>
            </p:cNvSpPr>
            <p:nvPr/>
          </p:nvSpPr>
          <p:spPr bwMode="auto">
            <a:xfrm>
              <a:off x="1525" y="131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5" name="Oval 139"/>
            <p:cNvSpPr>
              <a:spLocks noChangeArrowheads="1"/>
            </p:cNvSpPr>
            <p:nvPr/>
          </p:nvSpPr>
          <p:spPr bwMode="auto">
            <a:xfrm>
              <a:off x="1577" y="140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6" name="Oval 140"/>
            <p:cNvSpPr>
              <a:spLocks noChangeArrowheads="1"/>
            </p:cNvSpPr>
            <p:nvPr/>
          </p:nvSpPr>
          <p:spPr bwMode="auto">
            <a:xfrm>
              <a:off x="1849" y="136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7" name="Oval 141"/>
            <p:cNvSpPr>
              <a:spLocks noChangeArrowheads="1"/>
            </p:cNvSpPr>
            <p:nvPr/>
          </p:nvSpPr>
          <p:spPr bwMode="auto">
            <a:xfrm>
              <a:off x="2225" y="145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8" name="Oval 142"/>
            <p:cNvSpPr>
              <a:spLocks noChangeArrowheads="1"/>
            </p:cNvSpPr>
            <p:nvPr/>
          </p:nvSpPr>
          <p:spPr bwMode="auto">
            <a:xfrm>
              <a:off x="2273" y="153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19" name="Oval 143"/>
            <p:cNvSpPr>
              <a:spLocks noChangeArrowheads="1"/>
            </p:cNvSpPr>
            <p:nvPr/>
          </p:nvSpPr>
          <p:spPr bwMode="auto">
            <a:xfrm>
              <a:off x="1885" y="175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0" name="Oval 144"/>
            <p:cNvSpPr>
              <a:spLocks noChangeArrowheads="1"/>
            </p:cNvSpPr>
            <p:nvPr/>
          </p:nvSpPr>
          <p:spPr bwMode="auto">
            <a:xfrm>
              <a:off x="1329" y="219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1" name="Oval 145"/>
            <p:cNvSpPr>
              <a:spLocks noChangeArrowheads="1"/>
            </p:cNvSpPr>
            <p:nvPr/>
          </p:nvSpPr>
          <p:spPr bwMode="auto">
            <a:xfrm>
              <a:off x="821" y="211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2" name="Oval 146"/>
            <p:cNvSpPr>
              <a:spLocks noChangeArrowheads="1"/>
            </p:cNvSpPr>
            <p:nvPr/>
          </p:nvSpPr>
          <p:spPr bwMode="auto">
            <a:xfrm>
              <a:off x="901" y="2962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3" name="Oval 147"/>
            <p:cNvSpPr>
              <a:spLocks noChangeArrowheads="1"/>
            </p:cNvSpPr>
            <p:nvPr/>
          </p:nvSpPr>
          <p:spPr bwMode="auto">
            <a:xfrm>
              <a:off x="1182" y="3203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4" name="Oval 148"/>
            <p:cNvSpPr>
              <a:spLocks noChangeArrowheads="1"/>
            </p:cNvSpPr>
            <p:nvPr/>
          </p:nvSpPr>
          <p:spPr bwMode="auto">
            <a:xfrm>
              <a:off x="1537" y="329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5" name="Oval 149"/>
            <p:cNvSpPr>
              <a:spLocks noChangeArrowheads="1"/>
            </p:cNvSpPr>
            <p:nvPr/>
          </p:nvSpPr>
          <p:spPr bwMode="auto">
            <a:xfrm>
              <a:off x="1441" y="2864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6" name="Oval 150"/>
            <p:cNvSpPr>
              <a:spLocks noChangeArrowheads="1"/>
            </p:cNvSpPr>
            <p:nvPr/>
          </p:nvSpPr>
          <p:spPr bwMode="auto">
            <a:xfrm>
              <a:off x="1881" y="3331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7" name="Oval 151"/>
            <p:cNvSpPr>
              <a:spLocks noChangeArrowheads="1"/>
            </p:cNvSpPr>
            <p:nvPr/>
          </p:nvSpPr>
          <p:spPr bwMode="auto">
            <a:xfrm>
              <a:off x="2217" y="319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8" name="Oval 152"/>
            <p:cNvSpPr>
              <a:spLocks noChangeArrowheads="1"/>
            </p:cNvSpPr>
            <p:nvPr/>
          </p:nvSpPr>
          <p:spPr bwMode="auto">
            <a:xfrm>
              <a:off x="2497" y="298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29" name="Oval 153"/>
            <p:cNvSpPr>
              <a:spLocks noChangeArrowheads="1"/>
            </p:cNvSpPr>
            <p:nvPr/>
          </p:nvSpPr>
          <p:spPr bwMode="auto">
            <a:xfrm>
              <a:off x="2713" y="236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30" name="Oval 154"/>
            <p:cNvSpPr>
              <a:spLocks noChangeArrowheads="1"/>
            </p:cNvSpPr>
            <p:nvPr/>
          </p:nvSpPr>
          <p:spPr bwMode="auto">
            <a:xfrm>
              <a:off x="2660" y="1967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31" name="Oval 155"/>
            <p:cNvSpPr>
              <a:spLocks noChangeArrowheads="1"/>
            </p:cNvSpPr>
            <p:nvPr/>
          </p:nvSpPr>
          <p:spPr bwMode="auto">
            <a:xfrm>
              <a:off x="2533" y="2507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32" name="Oval 156"/>
            <p:cNvSpPr>
              <a:spLocks noChangeArrowheads="1"/>
            </p:cNvSpPr>
            <p:nvPr/>
          </p:nvSpPr>
          <p:spPr bwMode="auto">
            <a:xfrm>
              <a:off x="2660" y="2635"/>
              <a:ext cx="142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621" name="Line 157"/>
            <p:cNvSpPr>
              <a:spLocks noChangeShapeType="1"/>
            </p:cNvSpPr>
            <p:nvPr/>
          </p:nvSpPr>
          <p:spPr bwMode="auto">
            <a:xfrm>
              <a:off x="1046" y="2635"/>
              <a:ext cx="250" cy="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934" name="Oval 158"/>
            <p:cNvSpPr>
              <a:spLocks noChangeArrowheads="1"/>
            </p:cNvSpPr>
            <p:nvPr/>
          </p:nvSpPr>
          <p:spPr bwMode="auto">
            <a:xfrm>
              <a:off x="933" y="2559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935" name="Oval 159"/>
            <p:cNvSpPr>
              <a:spLocks noChangeArrowheads="1"/>
            </p:cNvSpPr>
            <p:nvPr/>
          </p:nvSpPr>
          <p:spPr bwMode="auto">
            <a:xfrm>
              <a:off x="1265" y="2595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tx1">
                    <a:gamma/>
                    <a:tint val="15686"/>
                    <a:invGamma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5936" name="AutoShape 160"/>
          <p:cNvSpPr>
            <a:spLocks noChangeArrowheads="1"/>
          </p:cNvSpPr>
          <p:nvPr/>
        </p:nvSpPr>
        <p:spPr bwMode="auto">
          <a:xfrm>
            <a:off x="3765550" y="4759325"/>
            <a:ext cx="1582738" cy="581025"/>
          </a:xfrm>
          <a:prstGeom prst="rightArrow">
            <a:avLst>
              <a:gd name="adj1" fmla="val 62843"/>
              <a:gd name="adj2" fmla="val 84420"/>
            </a:avLst>
          </a:prstGeom>
          <a:gradFill rotWithShape="1">
            <a:gsLst>
              <a:gs pos="0">
                <a:srgbClr val="823400"/>
              </a:gs>
              <a:gs pos="50000">
                <a:srgbClr val="FF6600"/>
              </a:gs>
              <a:gs pos="100000">
                <a:srgbClr val="8234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9" grpId="0"/>
      <p:bldP spid="75790" grpId="0"/>
      <p:bldP spid="75936" grpId="0" animBg="1"/>
    </p:bld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5154</TotalTime>
  <Words>434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1_Blank Presentation</vt:lpstr>
      <vt:lpstr>      Allotropes of carbon</vt:lpstr>
      <vt:lpstr>      The structure of diamond</vt:lpstr>
      <vt:lpstr>      The properties of diamond</vt:lpstr>
      <vt:lpstr>      The structure of graphite</vt:lpstr>
      <vt:lpstr>      The properties of graphite</vt:lpstr>
      <vt:lpstr>      Allotropes and their properties</vt:lpstr>
      <vt:lpstr>      Other allotropes of carbon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Covalent Bonding</dc:title>
  <dc:subject>KS4 Chemistry</dc:subject>
  <dc:creator>Boardworks Ltd</dc:creator>
  <cp:lastModifiedBy>Teacher E-Solutions</cp:lastModifiedBy>
  <cp:revision>384</cp:revision>
  <dcterms:created xsi:type="dcterms:W3CDTF">2001-09-14T17:12:25Z</dcterms:created>
  <dcterms:modified xsi:type="dcterms:W3CDTF">2019-01-18T16:38:18Z</dcterms:modified>
</cp:coreProperties>
</file>