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
  </p:notesMasterIdLst>
  <p:handoutMasterIdLst>
    <p:handoutMasterId r:id="rId15"/>
  </p:handoutMasterIdLst>
  <p:sldIdLst>
    <p:sldId id="404" r:id="rId2"/>
    <p:sldId id="405" r:id="rId3"/>
    <p:sldId id="406" r:id="rId4"/>
    <p:sldId id="407" r:id="rId5"/>
    <p:sldId id="408" r:id="rId6"/>
    <p:sldId id="321" r:id="rId7"/>
    <p:sldId id="322" r:id="rId8"/>
    <p:sldId id="402" r:id="rId9"/>
    <p:sldId id="323" r:id="rId10"/>
    <p:sldId id="403" r:id="rId11"/>
    <p:sldId id="375" r:id="rId12"/>
    <p:sldId id="324" r:id="rId13"/>
  </p:sldIdLst>
  <p:sldSz cx="9144000" cy="6858000" type="screen4x3"/>
  <p:notesSz cx="6858000" cy="9144000"/>
  <p:defaultTextStyle>
    <a:defPPr>
      <a:defRPr lang="en-US"/>
    </a:defPPr>
    <a:lvl1pPr algn="ctr" rtl="0" eaLnBrk="0" fontAlgn="base" hangingPunct="0">
      <a:spcBef>
        <a:spcPct val="50000"/>
      </a:spcBef>
      <a:spcAft>
        <a:spcPct val="0"/>
      </a:spcAft>
      <a:defRPr sz="2400" b="1" kern="1200">
        <a:solidFill>
          <a:srgbClr val="010066"/>
        </a:solidFill>
        <a:latin typeface="Arial" pitchFamily="34" charset="0"/>
        <a:ea typeface="+mn-ea"/>
        <a:cs typeface="+mn-cs"/>
      </a:defRPr>
    </a:lvl1pPr>
    <a:lvl2pPr marL="457200" algn="ctr" rtl="0" eaLnBrk="0" fontAlgn="base" hangingPunct="0">
      <a:spcBef>
        <a:spcPct val="50000"/>
      </a:spcBef>
      <a:spcAft>
        <a:spcPct val="0"/>
      </a:spcAft>
      <a:defRPr sz="2400" b="1" kern="1200">
        <a:solidFill>
          <a:srgbClr val="010066"/>
        </a:solidFill>
        <a:latin typeface="Arial" pitchFamily="34" charset="0"/>
        <a:ea typeface="+mn-ea"/>
        <a:cs typeface="+mn-cs"/>
      </a:defRPr>
    </a:lvl2pPr>
    <a:lvl3pPr marL="914400" algn="ctr" rtl="0" eaLnBrk="0" fontAlgn="base" hangingPunct="0">
      <a:spcBef>
        <a:spcPct val="50000"/>
      </a:spcBef>
      <a:spcAft>
        <a:spcPct val="0"/>
      </a:spcAft>
      <a:defRPr sz="2400" b="1" kern="1200">
        <a:solidFill>
          <a:srgbClr val="010066"/>
        </a:solidFill>
        <a:latin typeface="Arial" pitchFamily="34" charset="0"/>
        <a:ea typeface="+mn-ea"/>
        <a:cs typeface="+mn-cs"/>
      </a:defRPr>
    </a:lvl3pPr>
    <a:lvl4pPr marL="1371600" algn="ctr" rtl="0" eaLnBrk="0" fontAlgn="base" hangingPunct="0">
      <a:spcBef>
        <a:spcPct val="50000"/>
      </a:spcBef>
      <a:spcAft>
        <a:spcPct val="0"/>
      </a:spcAft>
      <a:defRPr sz="2400" b="1" kern="1200">
        <a:solidFill>
          <a:srgbClr val="010066"/>
        </a:solidFill>
        <a:latin typeface="Arial" pitchFamily="34" charset="0"/>
        <a:ea typeface="+mn-ea"/>
        <a:cs typeface="+mn-cs"/>
      </a:defRPr>
    </a:lvl4pPr>
    <a:lvl5pPr marL="1828800" algn="ctr" rtl="0" eaLnBrk="0" fontAlgn="base" hangingPunct="0">
      <a:spcBef>
        <a:spcPct val="50000"/>
      </a:spcBef>
      <a:spcAft>
        <a:spcPct val="0"/>
      </a:spcAft>
      <a:defRPr sz="2400" b="1" kern="1200">
        <a:solidFill>
          <a:srgbClr val="010066"/>
        </a:solidFill>
        <a:latin typeface="Arial" pitchFamily="34" charset="0"/>
        <a:ea typeface="+mn-ea"/>
        <a:cs typeface="+mn-cs"/>
      </a:defRPr>
    </a:lvl5pPr>
    <a:lvl6pPr marL="2286000" algn="l" defTabSz="914400" rtl="0" eaLnBrk="1" latinLnBrk="0" hangingPunct="1">
      <a:defRPr sz="2400" b="1" kern="1200">
        <a:solidFill>
          <a:srgbClr val="010066"/>
        </a:solidFill>
        <a:latin typeface="Arial" pitchFamily="34" charset="0"/>
        <a:ea typeface="+mn-ea"/>
        <a:cs typeface="+mn-cs"/>
      </a:defRPr>
    </a:lvl6pPr>
    <a:lvl7pPr marL="2743200" algn="l" defTabSz="914400" rtl="0" eaLnBrk="1" latinLnBrk="0" hangingPunct="1">
      <a:defRPr sz="2400" b="1" kern="1200">
        <a:solidFill>
          <a:srgbClr val="010066"/>
        </a:solidFill>
        <a:latin typeface="Arial" pitchFamily="34" charset="0"/>
        <a:ea typeface="+mn-ea"/>
        <a:cs typeface="+mn-cs"/>
      </a:defRPr>
    </a:lvl7pPr>
    <a:lvl8pPr marL="3200400" algn="l" defTabSz="914400" rtl="0" eaLnBrk="1" latinLnBrk="0" hangingPunct="1">
      <a:defRPr sz="2400" b="1" kern="1200">
        <a:solidFill>
          <a:srgbClr val="010066"/>
        </a:solidFill>
        <a:latin typeface="Arial" pitchFamily="34" charset="0"/>
        <a:ea typeface="+mn-ea"/>
        <a:cs typeface="+mn-cs"/>
      </a:defRPr>
    </a:lvl8pPr>
    <a:lvl9pPr marL="3657600" algn="l" defTabSz="914400" rtl="0" eaLnBrk="1" latinLnBrk="0" hangingPunct="1">
      <a:defRPr sz="2400" b="1" kern="1200">
        <a:solidFill>
          <a:srgbClr val="01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000099"/>
    <a:srgbClr val="FF6600"/>
    <a:srgbClr val="333333"/>
    <a:srgbClr val="4D4D4D"/>
    <a:srgbClr val="FFFFFF"/>
    <a:srgbClr val="DB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4" autoAdjust="0"/>
  </p:normalViewPr>
  <p:slideViewPr>
    <p:cSldViewPr snapToGrid="0">
      <p:cViewPr>
        <p:scale>
          <a:sx n="44" d="100"/>
          <a:sy n="44" d="100"/>
        </p:scale>
        <p:origin x="-576" y="-58"/>
      </p:cViewPr>
      <p:guideLst>
        <p:guide orient="horz" pos="2062"/>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6"/>
    </p:cViewPr>
  </p:sorterViewPr>
  <p:notesViewPr>
    <p:cSldViewPr snapToGrid="0">
      <p:cViewPr>
        <p:scale>
          <a:sx n="75" d="100"/>
          <a:sy n="75" d="100"/>
        </p:scale>
        <p:origin x="-2088" y="-2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GB"/>
          </a:p>
        </p:txBody>
      </p:sp>
      <p:sp>
        <p:nvSpPr>
          <p:cNvPr id="11571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endParaRPr lang="en-GB"/>
          </a:p>
        </p:txBody>
      </p:sp>
      <p:sp>
        <p:nvSpPr>
          <p:cNvPr id="11571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GB"/>
          </a:p>
        </p:txBody>
      </p:sp>
      <p:sp>
        <p:nvSpPr>
          <p:cNvPr id="11571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fld id="{C9500B9E-1390-448A-89DC-72C56F33B2F8}" type="slidenum">
              <a:rPr lang="en-GB"/>
              <a:pPr>
                <a:defRPr/>
              </a:pPr>
              <a:t>‹#›</a:t>
            </a:fld>
            <a:endParaRPr lang="en-GB"/>
          </a:p>
        </p:txBody>
      </p:sp>
    </p:spTree>
    <p:extLst>
      <p:ext uri="{BB962C8B-B14F-4D97-AF65-F5344CB8AC3E}">
        <p14:creationId xmlns:p14="http://schemas.microsoft.com/office/powerpoint/2010/main" val="24907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GB"/>
          </a:p>
        </p:txBody>
      </p:sp>
      <p:sp>
        <p:nvSpPr>
          <p:cNvPr id="138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endParaRPr lang="en-GB"/>
          </a:p>
        </p:txBody>
      </p:sp>
      <p:sp>
        <p:nvSpPr>
          <p:cNvPr id="266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8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GB"/>
          </a:p>
        </p:txBody>
      </p:sp>
      <p:sp>
        <p:nvSpPr>
          <p:cNvPr id="138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fld id="{2B59D0EA-B70C-49A2-AFB2-0291C4068341}" type="slidenum">
              <a:rPr lang="en-GB"/>
              <a:pPr>
                <a:defRPr/>
              </a:pPr>
              <a:t>‹#›</a:t>
            </a:fld>
            <a:endParaRPr lang="en-GB"/>
          </a:p>
        </p:txBody>
      </p:sp>
    </p:spTree>
    <p:extLst>
      <p:ext uri="{BB962C8B-B14F-4D97-AF65-F5344CB8AC3E}">
        <p14:creationId xmlns:p14="http://schemas.microsoft.com/office/powerpoint/2010/main" val="4009113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ED9EFFEA-F795-44EE-BB03-45302314ABE9}" type="slidenum">
              <a:rPr lang="en-US" sz="1200" b="0" smtClean="0">
                <a:solidFill>
                  <a:schemeClr val="tx1"/>
                </a:solidFill>
                <a:latin typeface="Times New Roman" pitchFamily="18" charset="0"/>
              </a:rPr>
              <a:pPr/>
              <a:t>1</a:t>
            </a:fld>
            <a:endParaRPr lang="en-US" sz="1200" b="0" smtClean="0">
              <a:solidFill>
                <a:schemeClr val="tx1"/>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D90AC099-009D-4EC6-9309-DEEF7447FB0D}" type="slidenum">
              <a:rPr lang="en-GB" sz="1200" b="0" smtClean="0">
                <a:solidFill>
                  <a:schemeClr val="tx1"/>
                </a:solidFill>
                <a:latin typeface="Times New Roman" pitchFamily="18" charset="0"/>
              </a:rPr>
              <a:pPr/>
              <a:t>6</a:t>
            </a:fld>
            <a:endParaRPr lang="en-GB" sz="1200" b="0" smtClean="0">
              <a:solidFill>
                <a:schemeClr val="tx1"/>
              </a:solidFill>
              <a:latin typeface="Times New Roman" pitchFamily="18"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7DBAD55B-5D4C-4C7B-95B3-1A1885A0E3DE}" type="slidenum">
              <a:rPr lang="en-GB" sz="1200" b="0" smtClean="0">
                <a:solidFill>
                  <a:schemeClr val="tx1"/>
                </a:solidFill>
                <a:latin typeface="Times New Roman" pitchFamily="18" charset="0"/>
              </a:rPr>
              <a:pPr/>
              <a:t>7</a:t>
            </a:fld>
            <a:endParaRPr lang="en-GB" sz="1200" b="0" smtClean="0">
              <a:solidFill>
                <a:schemeClr val="tx1"/>
              </a:solidFill>
              <a:latin typeface="Times New Roman" pitchFamily="18" charset="0"/>
            </a:endParaRP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68C0B547-9A19-4DCB-A701-F2670D2A2DF2}" type="slidenum">
              <a:rPr lang="en-GB" sz="1200" b="0" smtClean="0">
                <a:solidFill>
                  <a:schemeClr val="tx1"/>
                </a:solidFill>
                <a:latin typeface="Times New Roman" pitchFamily="18" charset="0"/>
              </a:rPr>
              <a:pPr/>
              <a:t>8</a:t>
            </a:fld>
            <a:endParaRPr lang="en-GB" sz="1200" b="0" smtClean="0">
              <a:solidFill>
                <a:schemeClr val="tx1"/>
              </a:solidFill>
              <a:latin typeface="Times New Roman" pitchFamily="18" charset="0"/>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2EE68D20-8678-4B1C-BB0E-3C6233248F53}" type="slidenum">
              <a:rPr lang="en-GB" sz="1200" b="0" smtClean="0">
                <a:solidFill>
                  <a:schemeClr val="tx1"/>
                </a:solidFill>
                <a:latin typeface="Times New Roman" pitchFamily="18" charset="0"/>
              </a:rPr>
              <a:pPr/>
              <a:t>9</a:t>
            </a:fld>
            <a:endParaRPr lang="en-GB" sz="1200" b="0" smtClean="0">
              <a:solidFill>
                <a:schemeClr val="tx1"/>
              </a:solidFill>
              <a:latin typeface="Times New Roman" pitchFamily="18"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465C6C0E-D932-4BB2-BC52-617E8D028F97}" type="slidenum">
              <a:rPr lang="en-GB" sz="1200" b="0" smtClean="0">
                <a:solidFill>
                  <a:schemeClr val="tx1"/>
                </a:solidFill>
                <a:latin typeface="Times New Roman" pitchFamily="18" charset="0"/>
              </a:rPr>
              <a:pPr/>
              <a:t>10</a:t>
            </a:fld>
            <a:endParaRPr lang="en-GB" sz="1200" b="0" smtClean="0">
              <a:solidFill>
                <a:schemeClr val="tx1"/>
              </a:solidFill>
              <a:latin typeface="Times New Roman" pitchFamily="18"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81B0D5B7-2F00-494F-AFF3-2D160A4A9B73}" type="slidenum">
              <a:rPr lang="en-GB" sz="1200" b="0" smtClean="0">
                <a:solidFill>
                  <a:schemeClr val="tx1"/>
                </a:solidFill>
                <a:latin typeface="Times New Roman" pitchFamily="18" charset="0"/>
              </a:rPr>
              <a:pPr/>
              <a:t>11</a:t>
            </a:fld>
            <a:endParaRPr lang="en-GB" sz="1200" b="0" smtClean="0">
              <a:solidFill>
                <a:schemeClr val="tx1"/>
              </a:solidFill>
              <a:latin typeface="Times New Roman"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fld id="{41B048C1-B668-4247-927B-468EEE60C781}" type="slidenum">
              <a:rPr lang="en-GB" sz="1200" b="0" smtClean="0">
                <a:solidFill>
                  <a:schemeClr val="tx1"/>
                </a:solidFill>
                <a:latin typeface="Times New Roman" pitchFamily="18" charset="0"/>
              </a:rPr>
              <a:pPr/>
              <a:t>12</a:t>
            </a:fld>
            <a:endParaRPr lang="en-GB" sz="1200" b="0" smtClean="0">
              <a:solidFill>
                <a:schemeClr val="tx1"/>
              </a:solidFill>
              <a:latin typeface="Times New Roman" pitchFamily="18"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a:solidFill>
                  <a:srgbClr val="9900CC"/>
                </a:solidFill>
                <a:latin typeface="Arial" charset="0"/>
                <a:cs typeface="Arial" charset="0"/>
              </a:rPr>
              <a:t>© Boardworks Ltd 2004</a:t>
            </a:r>
          </a:p>
        </p:txBody>
      </p:sp>
      <p:pic>
        <p:nvPicPr>
          <p:cNvPr id="4"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0" y="6607175"/>
            <a:ext cx="666750" cy="274638"/>
          </a:xfrm>
          <a:prstGeom prst="rect">
            <a:avLst/>
          </a:prstGeom>
          <a:noFill/>
          <a:ln w="9525">
            <a:noFill/>
            <a:miter lim="800000"/>
            <a:headEnd/>
            <a:tailEnd/>
          </a:ln>
          <a:effectLst/>
        </p:spPr>
        <p:txBody>
          <a:bodyPr wrap="none">
            <a:spAutoFit/>
          </a:bodyPr>
          <a:lstStyle/>
          <a:p>
            <a:pPr algn="l">
              <a:spcBef>
                <a:spcPct val="0"/>
              </a:spcBef>
              <a:defRPr/>
            </a:pPr>
            <a:r>
              <a:rPr lang="en-GB" sz="1200">
                <a:solidFill>
                  <a:schemeClr val="bg1"/>
                </a:solidFill>
                <a:latin typeface="Arial" charset="0"/>
              </a:rPr>
              <a:t>1 of 20</a:t>
            </a:r>
            <a:endParaRPr lang="en-US" sz="1200">
              <a:solidFill>
                <a:schemeClr val="bg1"/>
              </a:solidFill>
              <a:latin typeface="Arial" charset="0"/>
            </a:endParaRPr>
          </a:p>
        </p:txBody>
      </p:sp>
      <p:pic>
        <p:nvPicPr>
          <p:cNvPr id="7" name="Picture 7"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a:solidFill>
                  <a:srgbClr val="9900CC"/>
                </a:solidFill>
                <a:latin typeface="Arial" charset="0"/>
                <a:cs typeface="Arial" charset="0"/>
              </a:rPr>
              <a:t>© Boardworks Ltd 2005</a:t>
            </a:r>
          </a:p>
        </p:txBody>
      </p:sp>
      <p:pic>
        <p:nvPicPr>
          <p:cNvPr id="9" name="Picture 9"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algn="l" eaLnBrk="1" hangingPunct="1">
              <a:defRPr/>
            </a:pPr>
            <a:fld id="{2E94553B-4231-40A5-BF50-37C474CEC3DC}" type="slidenum">
              <a:rPr lang="en-GB" sz="1200">
                <a:solidFill>
                  <a:schemeClr val="bg1"/>
                </a:solidFill>
                <a:latin typeface="Arial" charset="0"/>
              </a:rPr>
              <a:pPr algn="l" eaLnBrk="1" hangingPunct="1">
                <a:defRPr/>
              </a:pPr>
              <a:t>‹#›</a:t>
            </a:fld>
            <a:r>
              <a:rPr lang="en-GB" sz="1200">
                <a:solidFill>
                  <a:schemeClr val="bg1"/>
                </a:solidFill>
                <a:latin typeface="Arial" charset="0"/>
              </a:rPr>
              <a:t> of 34</a:t>
            </a:r>
          </a:p>
        </p:txBody>
      </p:sp>
    </p:spTree>
    <p:extLst>
      <p:ext uri="{BB962C8B-B14F-4D97-AF65-F5344CB8AC3E}">
        <p14:creationId xmlns:p14="http://schemas.microsoft.com/office/powerpoint/2010/main" val="217792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06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88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87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0288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36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24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3155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8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007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252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under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Text Box 3"/>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a:solidFill>
                  <a:srgbClr val="9900CC"/>
                </a:solidFill>
                <a:latin typeface="Arial" charset="0"/>
                <a:cs typeface="Arial" charset="0"/>
              </a:rPr>
              <a:t>© Boardworks Ltd 2004</a:t>
            </a:r>
          </a:p>
        </p:txBody>
      </p:sp>
      <p:pic>
        <p:nvPicPr>
          <p:cNvPr id="1028" name="Picture 4" descr="swis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boardworks_logo"/>
          <p:cNvPicPr>
            <a:picLocks noChangeAspect="1" noChangeArrowheads="1"/>
          </p:cNvPicPr>
          <p:nvPr userDrawn="1"/>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right_button">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left_button"/>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2" name="Text Box 8"/>
          <p:cNvSpPr txBox="1">
            <a:spLocks noChangeArrowheads="1"/>
          </p:cNvSpPr>
          <p:nvPr userDrawn="1"/>
        </p:nvSpPr>
        <p:spPr bwMode="auto">
          <a:xfrm>
            <a:off x="0" y="6610350"/>
            <a:ext cx="666750" cy="274638"/>
          </a:xfrm>
          <a:prstGeom prst="rect">
            <a:avLst/>
          </a:prstGeom>
          <a:noFill/>
          <a:ln w="9525">
            <a:noFill/>
            <a:miter lim="800000"/>
            <a:headEnd/>
            <a:tailEnd/>
          </a:ln>
          <a:effectLst/>
        </p:spPr>
        <p:txBody>
          <a:bodyPr wrap="none">
            <a:spAutoFit/>
          </a:bodyPr>
          <a:lstStyle/>
          <a:p>
            <a:pPr algn="l">
              <a:spcBef>
                <a:spcPct val="0"/>
              </a:spcBef>
              <a:defRPr/>
            </a:pPr>
            <a:r>
              <a:rPr lang="en-GB" sz="1200">
                <a:solidFill>
                  <a:schemeClr val="bg1"/>
                </a:solidFill>
                <a:latin typeface="Arial" charset="0"/>
              </a:rPr>
              <a:t>1 of 20</a:t>
            </a:r>
            <a:endParaRPr lang="en-US" sz="1200">
              <a:solidFill>
                <a:schemeClr val="bg1"/>
              </a:solidFill>
              <a:latin typeface="Arial" charset="0"/>
            </a:endParaRPr>
          </a:p>
        </p:txBody>
      </p:sp>
      <p:pic>
        <p:nvPicPr>
          <p:cNvPr id="1033" name="Picture 9" descr="under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4" name="Text Box 10"/>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a:solidFill>
                  <a:srgbClr val="9900CC"/>
                </a:solidFill>
                <a:latin typeface="Arial" charset="0"/>
                <a:cs typeface="Arial" charset="0"/>
              </a:rPr>
              <a:t>© Boardworks Ltd 2005</a:t>
            </a:r>
          </a:p>
        </p:txBody>
      </p:sp>
      <p:pic>
        <p:nvPicPr>
          <p:cNvPr id="1035" name="Picture 11" descr="swis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boardworks_logo"/>
          <p:cNvPicPr>
            <a:picLocks noChangeAspect="1" noChangeArrowheads="1"/>
          </p:cNvPicPr>
          <p:nvPr userDrawn="1"/>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left_button">
            <a:hlinkClick r:id="" action="ppaction://hlinkshowjump?jump=previous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Grp="1" noChangeArrowheads="1"/>
          </p:cNvSpPr>
          <p:nvPr>
            <p:ph type="title"/>
          </p:nvPr>
        </p:nvSpPr>
        <p:spPr bwMode="auto">
          <a:xfrm>
            <a:off x="0" y="0"/>
            <a:ext cx="6516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190479" name="Text Box 15"/>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algn="l" eaLnBrk="1" hangingPunct="1">
              <a:defRPr/>
            </a:pPr>
            <a:fld id="{A5D9EB52-715D-49F7-A83B-9DA0ED08DDE7}" type="slidenum">
              <a:rPr lang="en-GB" sz="1200">
                <a:solidFill>
                  <a:schemeClr val="bg1"/>
                </a:solidFill>
                <a:latin typeface="Arial" charset="0"/>
              </a:rPr>
              <a:pPr algn="l" eaLnBrk="1" hangingPunct="1">
                <a:defRPr/>
              </a:pPr>
              <a:t>‹#›</a:t>
            </a:fld>
            <a:r>
              <a:rPr lang="en-GB" sz="1200">
                <a:solidFill>
                  <a:schemeClr val="bg1"/>
                </a:solidFill>
                <a:latin typeface="Arial" charset="0"/>
              </a:rPr>
              <a:t> of 34</a:t>
            </a:r>
          </a:p>
        </p:txBody>
      </p:sp>
      <p:grpSp>
        <p:nvGrpSpPr>
          <p:cNvPr id="1040" name="Group 104"/>
          <p:cNvGrpSpPr>
            <a:grpSpLocks/>
          </p:cNvGrpSpPr>
          <p:nvPr userDrawn="1"/>
        </p:nvGrpSpPr>
        <p:grpSpPr bwMode="auto">
          <a:xfrm>
            <a:off x="239713" y="82550"/>
            <a:ext cx="360362" cy="360363"/>
            <a:chOff x="68" y="487"/>
            <a:chExt cx="3514" cy="3514"/>
          </a:xfrm>
        </p:grpSpPr>
        <p:sp>
          <p:nvSpPr>
            <p:cNvPr id="190569" name="Oval 105"/>
            <p:cNvSpPr>
              <a:spLocks noChangeAspect="1" noChangeArrowheads="1"/>
            </p:cNvSpPr>
            <p:nvPr/>
          </p:nvSpPr>
          <p:spPr bwMode="auto">
            <a:xfrm>
              <a:off x="68" y="487"/>
              <a:ext cx="3514" cy="3514"/>
            </a:xfrm>
            <a:prstGeom prst="ellipse">
              <a:avLst/>
            </a:prstGeom>
            <a:solidFill>
              <a:srgbClr val="010066"/>
            </a:solidFill>
            <a:ln w="9525">
              <a:noFill/>
              <a:round/>
              <a:headEnd/>
              <a:tailEnd/>
            </a:ln>
            <a:effectLst/>
          </p:spPr>
          <p:txBody>
            <a:bodyPr wrap="none" anchor="ctr"/>
            <a:lstStyle/>
            <a:p>
              <a:pPr>
                <a:defRPr/>
              </a:pPr>
              <a:endParaRPr lang="en-US">
                <a:latin typeface="Arial" charset="0"/>
              </a:endParaRPr>
            </a:p>
          </p:txBody>
        </p:sp>
        <p:sp>
          <p:nvSpPr>
            <p:cNvPr id="190570" name="Oval 106"/>
            <p:cNvSpPr>
              <a:spLocks noChangeAspect="1" noChangeArrowheads="1"/>
            </p:cNvSpPr>
            <p:nvPr/>
          </p:nvSpPr>
          <p:spPr bwMode="auto">
            <a:xfrm>
              <a:off x="238" y="657"/>
              <a:ext cx="3173" cy="3173"/>
            </a:xfrm>
            <a:prstGeom prst="ellipse">
              <a:avLst/>
            </a:prstGeom>
            <a:solidFill>
              <a:srgbClr val="FF6600"/>
            </a:solidFill>
            <a:ln w="9525">
              <a:noFill/>
              <a:round/>
              <a:headEnd/>
              <a:tailEnd/>
            </a:ln>
            <a:effectLst/>
          </p:spPr>
          <p:txBody>
            <a:bodyPr wrap="none" anchor="ctr"/>
            <a:lstStyle/>
            <a:p>
              <a:pPr>
                <a:defRPr/>
              </a:pPr>
              <a:endParaRPr lang="en-US">
                <a:latin typeface="Arial" charset="0"/>
              </a:endParaRPr>
            </a:p>
          </p:txBody>
        </p:sp>
        <p:pic>
          <p:nvPicPr>
            <p:cNvPr id="1043" name="Picture 107" descr="C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7.png"/><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5" descr="C:\Users\Nancy\AppData\Local\Microsoft\Windows\Temporary Internet Files\Content.IE5\D830KN5Z\MC90044179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963738"/>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idx="4294967295"/>
          </p:nvPr>
        </p:nvSpPr>
        <p:spPr>
          <a:xfrm>
            <a:off x="1808163" y="350838"/>
            <a:ext cx="5622925" cy="1239837"/>
          </a:xfrm>
        </p:spPr>
        <p:txBody>
          <a:bodyPr/>
          <a:lstStyle/>
          <a:p>
            <a:pPr algn="ctr"/>
            <a:r>
              <a:rPr lang="en-US" sz="2400" smtClean="0"/>
              <a:t>All living things on Earth contain carbon. But, what is carbon?</a:t>
            </a:r>
            <a:br>
              <a:rPr lang="en-US" sz="2400" smtClean="0"/>
            </a:br>
            <a:r>
              <a:rPr lang="en-US" sz="2400" smtClean="0"/>
              <a:t> Why is it important?</a:t>
            </a:r>
          </a:p>
        </p:txBody>
      </p:sp>
      <p:pic>
        <p:nvPicPr>
          <p:cNvPr id="14340" name="Picture 3" descr="C:\Users\Nancy\AppData\Local\Microsoft\Windows\Temporary Internet Files\Content.IE5\M4XY80SZ\MC9003581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3613" y="681038"/>
            <a:ext cx="17907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C:\Users\Nancy\AppData\Local\Microsoft\Windows\Temporary Internet Files\Content.IE5\D830KN5Z\MC9003561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575" y="4826000"/>
            <a:ext cx="279717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C:\Users\Nancy\AppData\Local\Microsoft\Windows\Temporary Internet Files\Content.IE5\4W4MHFAF\MC90043804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53707">
            <a:off x="300038" y="4060825"/>
            <a:ext cx="15700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descr="C:\Users\Nancy\AppData\Local\Microsoft\Windows\Temporary Internet Files\Content.IE5\M4XY80SZ\MC90034383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50710">
            <a:off x="7594600" y="4203700"/>
            <a:ext cx="17938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C:\Users\Nancy\AppData\Local\Microsoft\Windows\Temporary Internet Files\Content.IE5\1UK3ZDYH\MC90015493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85963" y="1963738"/>
            <a:ext cx="183197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0" descr="C:\Users\Nancy\AppData\Local\Microsoft\Windows\Temporary Internet Files\Content.IE5\D830KN5Z\MC90002132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0750" y="2732088"/>
            <a:ext cx="12128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C:\Users\Nancy\AppData\Local\Microsoft\Windows\Temporary Internet Files\Content.IE5\4W4MHFAF\MC90043668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5063" y="1208088"/>
            <a:ext cx="14446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3" descr="C:\Users\Nancy\AppData\Local\Microsoft\Windows\Temporary Internet Files\Content.IE5\4W4MHFAF\MC900059321[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62150" y="5313363"/>
            <a:ext cx="18065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descr="C:\Users\Nancy\AppData\Local\Microsoft\Windows\Temporary Internet Files\Content.IE5\4W4MHFAF\MC900013242[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2175" y="2624138"/>
            <a:ext cx="193357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descr="C:\Users\Nancy\AppData\Local\Microsoft\Windows\Temporary Internet Files\Content.IE5\M4XY80SZ\MC900091147[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76450" y="3797300"/>
            <a:ext cx="2457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7" descr="C:\Users\Nancy\AppData\Local\Microsoft\Windows\Temporary Internet Files\Content.IE5\1UK3ZDYH\MC900232525[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750" y="557213"/>
            <a:ext cx="19177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8" descr="C:\Users\Nancy\AppData\Local\Microsoft\Windows\Temporary Internet Files\Content.IE5\M4XY80SZ\MC900441419[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0375" y="2209800"/>
            <a:ext cx="12160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3" descr="C:\Users\Nancy\AppData\Local\Microsoft\Windows\Temporary Internet Files\Content.IE5\4W4MHFAF\MC900441706[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1425" y="403701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1" descr="C:\Users\Nancy\AppData\Local\Microsoft\Windows\Temporary Internet Files\Content.IE5\1UK3ZDYH\MC900021435[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725" y="5632450"/>
            <a:ext cx="17224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22" descr="C:\Users\Nancy\AppData\Local\Microsoft\Windows\Temporary Internet Files\Content.IE5\1UK3ZDYH\MC900022453[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11738" y="3094038"/>
            <a:ext cx="107473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24" descr="C:\Users\Nancy\AppData\Local\Microsoft\Windows\Temporary Internet Files\Content.IE5\4W4MHFAF\MC900084412[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549900" y="4846638"/>
            <a:ext cx="2084388"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t>      The properties of graphite</a:t>
            </a:r>
          </a:p>
        </p:txBody>
      </p:sp>
      <p:sp>
        <p:nvSpPr>
          <p:cNvPr id="219139" name="Oval 3"/>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3556" name="Rectangle 4"/>
          <p:cNvSpPr>
            <a:spLocks noChangeArrowheads="1"/>
          </p:cNvSpPr>
          <p:nvPr/>
        </p:nvSpPr>
        <p:spPr bwMode="auto">
          <a:xfrm>
            <a:off x="568325" y="712788"/>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Only three of the four electrons in the outer shell of the carbon atom (2.4) are used in covalent bonds. This affects graphite’s properties.</a:t>
            </a:r>
          </a:p>
        </p:txBody>
      </p:sp>
      <p:grpSp>
        <p:nvGrpSpPr>
          <p:cNvPr id="2" name="Group 6"/>
          <p:cNvGrpSpPr>
            <a:grpSpLocks/>
          </p:cNvGrpSpPr>
          <p:nvPr/>
        </p:nvGrpSpPr>
        <p:grpSpPr bwMode="auto">
          <a:xfrm>
            <a:off x="239713" y="2797175"/>
            <a:ext cx="4389437" cy="2541588"/>
            <a:chOff x="2859" y="1872"/>
            <a:chExt cx="2827" cy="1637"/>
          </a:xfrm>
        </p:grpSpPr>
        <p:sp>
          <p:nvSpPr>
            <p:cNvPr id="23560" name="Line 7"/>
            <p:cNvSpPr>
              <a:spLocks noChangeShapeType="1"/>
            </p:cNvSpPr>
            <p:nvPr/>
          </p:nvSpPr>
          <p:spPr bwMode="auto">
            <a:xfrm>
              <a:off x="3040" y="2254"/>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1" name="Line 8"/>
            <p:cNvSpPr>
              <a:spLocks noChangeShapeType="1"/>
            </p:cNvSpPr>
            <p:nvPr/>
          </p:nvSpPr>
          <p:spPr bwMode="auto">
            <a:xfrm>
              <a:off x="3897" y="2269"/>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2" name="Line 9"/>
            <p:cNvSpPr>
              <a:spLocks noChangeShapeType="1"/>
            </p:cNvSpPr>
            <p:nvPr/>
          </p:nvSpPr>
          <p:spPr bwMode="auto">
            <a:xfrm>
              <a:off x="4756" y="2269"/>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3" name="Line 10"/>
            <p:cNvSpPr>
              <a:spLocks noChangeShapeType="1"/>
            </p:cNvSpPr>
            <p:nvPr/>
          </p:nvSpPr>
          <p:spPr bwMode="auto">
            <a:xfrm>
              <a:off x="4655" y="1907"/>
              <a:ext cx="247" cy="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3564" name="Line 11"/>
            <p:cNvSpPr>
              <a:spLocks noChangeShapeType="1"/>
            </p:cNvSpPr>
            <p:nvPr/>
          </p:nvSpPr>
          <p:spPr bwMode="auto">
            <a:xfrm>
              <a:off x="4546" y="1972"/>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5" name="Line 12"/>
            <p:cNvSpPr>
              <a:spLocks noChangeShapeType="1"/>
            </p:cNvSpPr>
            <p:nvPr/>
          </p:nvSpPr>
          <p:spPr bwMode="auto">
            <a:xfrm>
              <a:off x="4813" y="2223"/>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6" name="Line 13"/>
            <p:cNvSpPr>
              <a:spLocks noChangeShapeType="1"/>
            </p:cNvSpPr>
            <p:nvPr/>
          </p:nvSpPr>
          <p:spPr bwMode="auto">
            <a:xfrm>
              <a:off x="3692" y="1960"/>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7" name="Line 14"/>
            <p:cNvSpPr>
              <a:spLocks noChangeShapeType="1"/>
            </p:cNvSpPr>
            <p:nvPr/>
          </p:nvSpPr>
          <p:spPr bwMode="auto">
            <a:xfrm>
              <a:off x="3091" y="2198"/>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8" name="Line 15"/>
            <p:cNvSpPr>
              <a:spLocks noChangeShapeType="1"/>
            </p:cNvSpPr>
            <p:nvPr/>
          </p:nvSpPr>
          <p:spPr bwMode="auto">
            <a:xfrm flipV="1">
              <a:off x="3208" y="1951"/>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69" name="Line 16"/>
            <p:cNvSpPr>
              <a:spLocks noChangeShapeType="1"/>
            </p:cNvSpPr>
            <p:nvPr/>
          </p:nvSpPr>
          <p:spPr bwMode="auto">
            <a:xfrm flipV="1">
              <a:off x="3466" y="2204"/>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0" name="Line 17"/>
            <p:cNvSpPr>
              <a:spLocks noChangeShapeType="1"/>
            </p:cNvSpPr>
            <p:nvPr/>
          </p:nvSpPr>
          <p:spPr bwMode="auto">
            <a:xfrm flipV="1">
              <a:off x="4070" y="1964"/>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1" name="Line 18"/>
            <p:cNvSpPr>
              <a:spLocks noChangeShapeType="1"/>
            </p:cNvSpPr>
            <p:nvPr/>
          </p:nvSpPr>
          <p:spPr bwMode="auto">
            <a:xfrm flipV="1">
              <a:off x="4327" y="2218"/>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2" name="Line 19"/>
            <p:cNvSpPr>
              <a:spLocks noChangeShapeType="1"/>
            </p:cNvSpPr>
            <p:nvPr/>
          </p:nvSpPr>
          <p:spPr bwMode="auto">
            <a:xfrm flipV="1">
              <a:off x="3726" y="2461"/>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3" name="Line 20"/>
            <p:cNvSpPr>
              <a:spLocks noChangeShapeType="1"/>
            </p:cNvSpPr>
            <p:nvPr/>
          </p:nvSpPr>
          <p:spPr bwMode="auto">
            <a:xfrm flipV="1">
              <a:off x="4579" y="2473"/>
              <a:ext cx="377" cy="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4" name="Line 21"/>
            <p:cNvSpPr>
              <a:spLocks noChangeShapeType="1"/>
            </p:cNvSpPr>
            <p:nvPr/>
          </p:nvSpPr>
          <p:spPr bwMode="auto">
            <a:xfrm>
              <a:off x="3359" y="2451"/>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5" name="Line 22"/>
            <p:cNvSpPr>
              <a:spLocks noChangeShapeType="1"/>
            </p:cNvSpPr>
            <p:nvPr/>
          </p:nvSpPr>
          <p:spPr bwMode="auto">
            <a:xfrm>
              <a:off x="3954" y="2213"/>
              <a:ext cx="264"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6" name="Line 23"/>
            <p:cNvSpPr>
              <a:spLocks noChangeShapeType="1"/>
            </p:cNvSpPr>
            <p:nvPr/>
          </p:nvSpPr>
          <p:spPr bwMode="auto">
            <a:xfrm>
              <a:off x="4221" y="2465"/>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7" name="Line 24"/>
            <p:cNvSpPr>
              <a:spLocks noChangeShapeType="1"/>
            </p:cNvSpPr>
            <p:nvPr/>
          </p:nvSpPr>
          <p:spPr bwMode="auto">
            <a:xfrm flipH="1">
              <a:off x="4793" y="2094"/>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8" name="Line 25"/>
            <p:cNvSpPr>
              <a:spLocks noChangeShapeType="1"/>
            </p:cNvSpPr>
            <p:nvPr/>
          </p:nvSpPr>
          <p:spPr bwMode="auto">
            <a:xfrm flipH="1">
              <a:off x="5049" y="2353"/>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79" name="Line 26"/>
            <p:cNvSpPr>
              <a:spLocks noChangeShapeType="1"/>
            </p:cNvSpPr>
            <p:nvPr/>
          </p:nvSpPr>
          <p:spPr bwMode="auto">
            <a:xfrm flipH="1">
              <a:off x="4195" y="2337"/>
              <a:ext cx="46"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0" name="Line 27"/>
            <p:cNvSpPr>
              <a:spLocks noChangeShapeType="1"/>
            </p:cNvSpPr>
            <p:nvPr/>
          </p:nvSpPr>
          <p:spPr bwMode="auto">
            <a:xfrm flipH="1">
              <a:off x="3930" y="2082"/>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1" name="Line 28"/>
            <p:cNvSpPr>
              <a:spLocks noChangeShapeType="1"/>
            </p:cNvSpPr>
            <p:nvPr/>
          </p:nvSpPr>
          <p:spPr bwMode="auto">
            <a:xfrm flipH="1">
              <a:off x="3076" y="2067"/>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82" name="Line 29"/>
            <p:cNvSpPr>
              <a:spLocks noChangeShapeType="1"/>
            </p:cNvSpPr>
            <p:nvPr/>
          </p:nvSpPr>
          <p:spPr bwMode="auto">
            <a:xfrm flipH="1">
              <a:off x="3335" y="2326"/>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9166" name="Oval 30"/>
            <p:cNvSpPr>
              <a:spLocks noChangeArrowheads="1"/>
            </p:cNvSpPr>
            <p:nvPr/>
          </p:nvSpPr>
          <p:spPr bwMode="auto">
            <a:xfrm>
              <a:off x="3567" y="187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67" name="Oval 31"/>
            <p:cNvSpPr>
              <a:spLocks noChangeArrowheads="1"/>
            </p:cNvSpPr>
            <p:nvPr/>
          </p:nvSpPr>
          <p:spPr bwMode="auto">
            <a:xfrm>
              <a:off x="3940" y="196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68" name="Oval 32"/>
            <p:cNvSpPr>
              <a:spLocks noChangeArrowheads="1"/>
            </p:cNvSpPr>
            <p:nvPr/>
          </p:nvSpPr>
          <p:spPr bwMode="auto">
            <a:xfrm>
              <a:off x="3082" y="194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69" name="Oval 33"/>
            <p:cNvSpPr>
              <a:spLocks noChangeArrowheads="1"/>
            </p:cNvSpPr>
            <p:nvPr/>
          </p:nvSpPr>
          <p:spPr bwMode="auto">
            <a:xfrm>
              <a:off x="2969" y="2114"/>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0" name="Oval 34"/>
            <p:cNvSpPr>
              <a:spLocks noChangeArrowheads="1"/>
            </p:cNvSpPr>
            <p:nvPr/>
          </p:nvSpPr>
          <p:spPr bwMode="auto">
            <a:xfrm>
              <a:off x="3231" y="2365"/>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1" name="Oval 35"/>
            <p:cNvSpPr>
              <a:spLocks noChangeArrowheads="1"/>
            </p:cNvSpPr>
            <p:nvPr/>
          </p:nvSpPr>
          <p:spPr bwMode="auto">
            <a:xfrm>
              <a:off x="3342" y="220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2" name="Oval 36"/>
            <p:cNvSpPr>
              <a:spLocks noChangeArrowheads="1"/>
            </p:cNvSpPr>
            <p:nvPr/>
          </p:nvSpPr>
          <p:spPr bwMode="auto">
            <a:xfrm>
              <a:off x="3827" y="212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3" name="Oval 37"/>
            <p:cNvSpPr>
              <a:spLocks noChangeArrowheads="1"/>
            </p:cNvSpPr>
            <p:nvPr/>
          </p:nvSpPr>
          <p:spPr bwMode="auto">
            <a:xfrm>
              <a:off x="4428" y="1889"/>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4" name="Oval 38"/>
            <p:cNvSpPr>
              <a:spLocks noChangeArrowheads="1"/>
            </p:cNvSpPr>
            <p:nvPr/>
          </p:nvSpPr>
          <p:spPr bwMode="auto">
            <a:xfrm>
              <a:off x="4201" y="2217"/>
              <a:ext cx="139"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5" name="Oval 39"/>
            <p:cNvSpPr>
              <a:spLocks noChangeArrowheads="1"/>
            </p:cNvSpPr>
            <p:nvPr/>
          </p:nvSpPr>
          <p:spPr bwMode="auto">
            <a:xfrm>
              <a:off x="4089" y="2381"/>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6" name="Oval 40"/>
            <p:cNvSpPr>
              <a:spLocks noChangeArrowheads="1"/>
            </p:cNvSpPr>
            <p:nvPr/>
          </p:nvSpPr>
          <p:spPr bwMode="auto">
            <a:xfrm>
              <a:off x="4686" y="214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7" name="Oval 41"/>
            <p:cNvSpPr>
              <a:spLocks noChangeArrowheads="1"/>
            </p:cNvSpPr>
            <p:nvPr/>
          </p:nvSpPr>
          <p:spPr bwMode="auto">
            <a:xfrm>
              <a:off x="4800" y="1977"/>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8" name="Oval 42"/>
            <p:cNvSpPr>
              <a:spLocks noChangeArrowheads="1"/>
            </p:cNvSpPr>
            <p:nvPr/>
          </p:nvSpPr>
          <p:spPr bwMode="auto">
            <a:xfrm>
              <a:off x="5059" y="2229"/>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179" name="Oval 43"/>
            <p:cNvSpPr>
              <a:spLocks noChangeArrowheads="1"/>
            </p:cNvSpPr>
            <p:nvPr/>
          </p:nvSpPr>
          <p:spPr bwMode="auto">
            <a:xfrm>
              <a:off x="4948" y="2394"/>
              <a:ext cx="141" cy="138"/>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3597" name="Line 44"/>
            <p:cNvSpPr>
              <a:spLocks noChangeShapeType="1"/>
            </p:cNvSpPr>
            <p:nvPr/>
          </p:nvSpPr>
          <p:spPr bwMode="auto">
            <a:xfrm>
              <a:off x="5141" y="2804"/>
              <a:ext cx="247" cy="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3598" name="Line 45"/>
            <p:cNvSpPr>
              <a:spLocks noChangeShapeType="1"/>
            </p:cNvSpPr>
            <p:nvPr/>
          </p:nvSpPr>
          <p:spPr bwMode="auto">
            <a:xfrm>
              <a:off x="5032" y="2869"/>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599" name="Line 46"/>
            <p:cNvSpPr>
              <a:spLocks noChangeShapeType="1"/>
            </p:cNvSpPr>
            <p:nvPr/>
          </p:nvSpPr>
          <p:spPr bwMode="auto">
            <a:xfrm>
              <a:off x="5299" y="3119"/>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0" name="Line 47"/>
            <p:cNvSpPr>
              <a:spLocks noChangeShapeType="1"/>
            </p:cNvSpPr>
            <p:nvPr/>
          </p:nvSpPr>
          <p:spPr bwMode="auto">
            <a:xfrm>
              <a:off x="4178" y="2856"/>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1" name="Line 48"/>
            <p:cNvSpPr>
              <a:spLocks noChangeShapeType="1"/>
            </p:cNvSpPr>
            <p:nvPr/>
          </p:nvSpPr>
          <p:spPr bwMode="auto">
            <a:xfrm>
              <a:off x="3577" y="3094"/>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2" name="Line 49"/>
            <p:cNvSpPr>
              <a:spLocks noChangeShapeType="1"/>
            </p:cNvSpPr>
            <p:nvPr/>
          </p:nvSpPr>
          <p:spPr bwMode="auto">
            <a:xfrm flipV="1">
              <a:off x="3694" y="2847"/>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3" name="Line 50"/>
            <p:cNvSpPr>
              <a:spLocks noChangeShapeType="1"/>
            </p:cNvSpPr>
            <p:nvPr/>
          </p:nvSpPr>
          <p:spPr bwMode="auto">
            <a:xfrm flipV="1">
              <a:off x="3952" y="3101"/>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4" name="Line 51"/>
            <p:cNvSpPr>
              <a:spLocks noChangeShapeType="1"/>
            </p:cNvSpPr>
            <p:nvPr/>
          </p:nvSpPr>
          <p:spPr bwMode="auto">
            <a:xfrm flipV="1">
              <a:off x="4556" y="2861"/>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5" name="Line 52"/>
            <p:cNvSpPr>
              <a:spLocks noChangeShapeType="1"/>
            </p:cNvSpPr>
            <p:nvPr/>
          </p:nvSpPr>
          <p:spPr bwMode="auto">
            <a:xfrm flipV="1">
              <a:off x="4813" y="3115"/>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6" name="Line 53"/>
            <p:cNvSpPr>
              <a:spLocks noChangeShapeType="1"/>
            </p:cNvSpPr>
            <p:nvPr/>
          </p:nvSpPr>
          <p:spPr bwMode="auto">
            <a:xfrm flipV="1">
              <a:off x="4212" y="3358"/>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7" name="Line 54"/>
            <p:cNvSpPr>
              <a:spLocks noChangeShapeType="1"/>
            </p:cNvSpPr>
            <p:nvPr/>
          </p:nvSpPr>
          <p:spPr bwMode="auto">
            <a:xfrm flipV="1">
              <a:off x="5065" y="3370"/>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8" name="Line 55"/>
            <p:cNvSpPr>
              <a:spLocks noChangeShapeType="1"/>
            </p:cNvSpPr>
            <p:nvPr/>
          </p:nvSpPr>
          <p:spPr bwMode="auto">
            <a:xfrm flipV="1">
              <a:off x="3354" y="3343"/>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09" name="Line 56"/>
            <p:cNvSpPr>
              <a:spLocks noChangeShapeType="1"/>
            </p:cNvSpPr>
            <p:nvPr/>
          </p:nvSpPr>
          <p:spPr bwMode="auto">
            <a:xfrm flipV="1">
              <a:off x="3103" y="3087"/>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0" name="Line 57"/>
            <p:cNvSpPr>
              <a:spLocks noChangeShapeType="1"/>
            </p:cNvSpPr>
            <p:nvPr/>
          </p:nvSpPr>
          <p:spPr bwMode="auto">
            <a:xfrm>
              <a:off x="2983" y="3337"/>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1" name="Line 58"/>
            <p:cNvSpPr>
              <a:spLocks noChangeShapeType="1"/>
            </p:cNvSpPr>
            <p:nvPr/>
          </p:nvSpPr>
          <p:spPr bwMode="auto">
            <a:xfrm>
              <a:off x="3845" y="3348"/>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2" name="Line 59"/>
            <p:cNvSpPr>
              <a:spLocks noChangeShapeType="1"/>
            </p:cNvSpPr>
            <p:nvPr/>
          </p:nvSpPr>
          <p:spPr bwMode="auto">
            <a:xfrm>
              <a:off x="4440" y="3109"/>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3" name="Line 60"/>
            <p:cNvSpPr>
              <a:spLocks noChangeShapeType="1"/>
            </p:cNvSpPr>
            <p:nvPr/>
          </p:nvSpPr>
          <p:spPr bwMode="auto">
            <a:xfrm>
              <a:off x="4707" y="3361"/>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4" name="Line 61"/>
            <p:cNvSpPr>
              <a:spLocks noChangeShapeType="1"/>
            </p:cNvSpPr>
            <p:nvPr/>
          </p:nvSpPr>
          <p:spPr bwMode="auto">
            <a:xfrm flipH="1">
              <a:off x="5279" y="2991"/>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5" name="Line 62"/>
            <p:cNvSpPr>
              <a:spLocks noChangeShapeType="1"/>
            </p:cNvSpPr>
            <p:nvPr/>
          </p:nvSpPr>
          <p:spPr bwMode="auto">
            <a:xfrm flipH="1">
              <a:off x="5535" y="3249"/>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6" name="Line 63"/>
            <p:cNvSpPr>
              <a:spLocks noChangeShapeType="1"/>
            </p:cNvSpPr>
            <p:nvPr/>
          </p:nvSpPr>
          <p:spPr bwMode="auto">
            <a:xfrm flipH="1">
              <a:off x="4680" y="3234"/>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7" name="Line 64"/>
            <p:cNvSpPr>
              <a:spLocks noChangeShapeType="1"/>
            </p:cNvSpPr>
            <p:nvPr/>
          </p:nvSpPr>
          <p:spPr bwMode="auto">
            <a:xfrm flipH="1">
              <a:off x="4416" y="2978"/>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8" name="Line 65"/>
            <p:cNvSpPr>
              <a:spLocks noChangeShapeType="1"/>
            </p:cNvSpPr>
            <p:nvPr/>
          </p:nvSpPr>
          <p:spPr bwMode="auto">
            <a:xfrm flipH="1">
              <a:off x="3562" y="2963"/>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19" name="Line 66"/>
            <p:cNvSpPr>
              <a:spLocks noChangeShapeType="1"/>
            </p:cNvSpPr>
            <p:nvPr/>
          </p:nvSpPr>
          <p:spPr bwMode="auto">
            <a:xfrm flipH="1">
              <a:off x="3821" y="3223"/>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20" name="Line 67"/>
            <p:cNvSpPr>
              <a:spLocks noChangeShapeType="1"/>
            </p:cNvSpPr>
            <p:nvPr/>
          </p:nvSpPr>
          <p:spPr bwMode="auto">
            <a:xfrm flipH="1">
              <a:off x="2961" y="3208"/>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9204" name="Oval 68"/>
            <p:cNvSpPr>
              <a:spLocks noChangeArrowheads="1"/>
            </p:cNvSpPr>
            <p:nvPr/>
          </p:nvSpPr>
          <p:spPr bwMode="auto">
            <a:xfrm>
              <a:off x="4426" y="286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05" name="Oval 69"/>
            <p:cNvSpPr>
              <a:spLocks noChangeArrowheads="1"/>
            </p:cNvSpPr>
            <p:nvPr/>
          </p:nvSpPr>
          <p:spPr bwMode="auto">
            <a:xfrm>
              <a:off x="3455" y="301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06" name="Oval 70"/>
            <p:cNvSpPr>
              <a:spLocks noChangeArrowheads="1"/>
            </p:cNvSpPr>
            <p:nvPr/>
          </p:nvSpPr>
          <p:spPr bwMode="auto">
            <a:xfrm>
              <a:off x="3717" y="3262"/>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07" name="Oval 71"/>
            <p:cNvSpPr>
              <a:spLocks noChangeArrowheads="1"/>
            </p:cNvSpPr>
            <p:nvPr/>
          </p:nvSpPr>
          <p:spPr bwMode="auto">
            <a:xfrm>
              <a:off x="3828" y="310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08" name="Oval 72"/>
            <p:cNvSpPr>
              <a:spLocks noChangeArrowheads="1"/>
            </p:cNvSpPr>
            <p:nvPr/>
          </p:nvSpPr>
          <p:spPr bwMode="auto">
            <a:xfrm>
              <a:off x="4313" y="3024"/>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09" name="Oval 73"/>
            <p:cNvSpPr>
              <a:spLocks noChangeArrowheads="1"/>
            </p:cNvSpPr>
            <p:nvPr/>
          </p:nvSpPr>
          <p:spPr bwMode="auto">
            <a:xfrm>
              <a:off x="4913" y="2785"/>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0" name="Oval 74"/>
            <p:cNvSpPr>
              <a:spLocks noChangeArrowheads="1"/>
            </p:cNvSpPr>
            <p:nvPr/>
          </p:nvSpPr>
          <p:spPr bwMode="auto">
            <a:xfrm>
              <a:off x="4687" y="311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1" name="Oval 75"/>
            <p:cNvSpPr>
              <a:spLocks noChangeArrowheads="1"/>
            </p:cNvSpPr>
            <p:nvPr/>
          </p:nvSpPr>
          <p:spPr bwMode="auto">
            <a:xfrm>
              <a:off x="4575" y="327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2" name="Oval 76"/>
            <p:cNvSpPr>
              <a:spLocks noChangeArrowheads="1"/>
            </p:cNvSpPr>
            <p:nvPr/>
          </p:nvSpPr>
          <p:spPr bwMode="auto">
            <a:xfrm>
              <a:off x="4090" y="3354"/>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3" name="Oval 77"/>
            <p:cNvSpPr>
              <a:spLocks noChangeArrowheads="1"/>
            </p:cNvSpPr>
            <p:nvPr/>
          </p:nvSpPr>
          <p:spPr bwMode="auto">
            <a:xfrm>
              <a:off x="5172" y="3037"/>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4" name="Oval 78"/>
            <p:cNvSpPr>
              <a:spLocks noChangeArrowheads="1"/>
            </p:cNvSpPr>
            <p:nvPr/>
          </p:nvSpPr>
          <p:spPr bwMode="auto">
            <a:xfrm>
              <a:off x="5286" y="2874"/>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5" name="Oval 79"/>
            <p:cNvSpPr>
              <a:spLocks noChangeArrowheads="1"/>
            </p:cNvSpPr>
            <p:nvPr/>
          </p:nvSpPr>
          <p:spPr bwMode="auto">
            <a:xfrm>
              <a:off x="5545" y="3125"/>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6" name="Oval 80"/>
            <p:cNvSpPr>
              <a:spLocks noChangeArrowheads="1"/>
            </p:cNvSpPr>
            <p:nvPr/>
          </p:nvSpPr>
          <p:spPr bwMode="auto">
            <a:xfrm>
              <a:off x="5434" y="3290"/>
              <a:ext cx="138"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7" name="Oval 81"/>
            <p:cNvSpPr>
              <a:spLocks noChangeArrowheads="1"/>
            </p:cNvSpPr>
            <p:nvPr/>
          </p:nvSpPr>
          <p:spPr bwMode="auto">
            <a:xfrm>
              <a:off x="2859" y="3251"/>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18" name="Oval 82"/>
            <p:cNvSpPr>
              <a:spLocks noChangeArrowheads="1"/>
            </p:cNvSpPr>
            <p:nvPr/>
          </p:nvSpPr>
          <p:spPr bwMode="auto">
            <a:xfrm>
              <a:off x="3232" y="334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3636" name="Line 83"/>
            <p:cNvSpPr>
              <a:spLocks noChangeShapeType="1"/>
            </p:cNvSpPr>
            <p:nvPr/>
          </p:nvSpPr>
          <p:spPr bwMode="auto">
            <a:xfrm>
              <a:off x="3635" y="2023"/>
              <a:ext cx="0" cy="8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37" name="Line 84"/>
            <p:cNvSpPr>
              <a:spLocks noChangeShapeType="1"/>
            </p:cNvSpPr>
            <p:nvPr/>
          </p:nvSpPr>
          <p:spPr bwMode="auto">
            <a:xfrm>
              <a:off x="4498" y="2030"/>
              <a:ext cx="0" cy="8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9221" name="Oval 85"/>
            <p:cNvSpPr>
              <a:spLocks noChangeArrowheads="1"/>
            </p:cNvSpPr>
            <p:nvPr/>
          </p:nvSpPr>
          <p:spPr bwMode="auto">
            <a:xfrm>
              <a:off x="3604" y="2458"/>
              <a:ext cx="140"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22" name="Oval 86"/>
            <p:cNvSpPr>
              <a:spLocks noChangeArrowheads="1"/>
            </p:cNvSpPr>
            <p:nvPr/>
          </p:nvSpPr>
          <p:spPr bwMode="auto">
            <a:xfrm>
              <a:off x="3568" y="2845"/>
              <a:ext cx="141"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23" name="Oval 87"/>
            <p:cNvSpPr>
              <a:spLocks noChangeArrowheads="1"/>
            </p:cNvSpPr>
            <p:nvPr/>
          </p:nvSpPr>
          <p:spPr bwMode="auto">
            <a:xfrm>
              <a:off x="4053" y="276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3641" name="Line 88"/>
            <p:cNvSpPr>
              <a:spLocks noChangeShapeType="1"/>
            </p:cNvSpPr>
            <p:nvPr/>
          </p:nvSpPr>
          <p:spPr bwMode="auto">
            <a:xfrm>
              <a:off x="4159" y="2517"/>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9225" name="Oval 89"/>
            <p:cNvSpPr>
              <a:spLocks noChangeArrowheads="1"/>
            </p:cNvSpPr>
            <p:nvPr/>
          </p:nvSpPr>
          <p:spPr bwMode="auto">
            <a:xfrm>
              <a:off x="4461" y="247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3643" name="Line 90"/>
            <p:cNvSpPr>
              <a:spLocks noChangeShapeType="1"/>
            </p:cNvSpPr>
            <p:nvPr/>
          </p:nvSpPr>
          <p:spPr bwMode="auto">
            <a:xfrm>
              <a:off x="3299" y="2505"/>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3644" name="Line 91"/>
            <p:cNvSpPr>
              <a:spLocks noChangeShapeType="1"/>
            </p:cNvSpPr>
            <p:nvPr/>
          </p:nvSpPr>
          <p:spPr bwMode="auto">
            <a:xfrm>
              <a:off x="5018" y="2541"/>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9228" name="Oval 92"/>
            <p:cNvSpPr>
              <a:spLocks noChangeArrowheads="1"/>
            </p:cNvSpPr>
            <p:nvPr/>
          </p:nvSpPr>
          <p:spPr bwMode="auto">
            <a:xfrm>
              <a:off x="4947" y="336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19229" name="Oval 93"/>
            <p:cNvSpPr>
              <a:spLocks noChangeArrowheads="1"/>
            </p:cNvSpPr>
            <p:nvPr/>
          </p:nvSpPr>
          <p:spPr bwMode="auto">
            <a:xfrm>
              <a:off x="2970" y="3086"/>
              <a:ext cx="139"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grpSp>
      <p:sp>
        <p:nvSpPr>
          <p:cNvPr id="219240" name="Rectangle 104"/>
          <p:cNvSpPr>
            <a:spLocks noChangeArrowheads="1"/>
          </p:cNvSpPr>
          <p:nvPr/>
        </p:nvSpPr>
        <p:spPr bwMode="auto">
          <a:xfrm>
            <a:off x="3771900" y="1912938"/>
            <a:ext cx="53530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lgn="l">
              <a:buFont typeface="Wingdings" pitchFamily="2" charset="2"/>
              <a:buChar char="l"/>
            </a:pPr>
            <a:r>
              <a:rPr lang="en-GB"/>
              <a:t>Graphite is soft and slippery</a:t>
            </a:r>
            <a:r>
              <a:rPr lang="en-GB" b="0"/>
              <a:t> – layers can easily slide over each other because the weak forces of attraction are easily broken. This is why graphite is used as a lubricant.</a:t>
            </a:r>
          </a:p>
        </p:txBody>
      </p:sp>
      <p:sp>
        <p:nvSpPr>
          <p:cNvPr id="219241" name="Rectangle 105"/>
          <p:cNvSpPr>
            <a:spLocks noChangeArrowheads="1"/>
          </p:cNvSpPr>
          <p:nvPr/>
        </p:nvSpPr>
        <p:spPr bwMode="auto">
          <a:xfrm>
            <a:off x="4538663" y="4208463"/>
            <a:ext cx="46196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lgn="l">
              <a:buFont typeface="Wingdings" pitchFamily="2" charset="2"/>
              <a:buChar char="l"/>
            </a:pPr>
            <a:r>
              <a:rPr lang="en-GB"/>
              <a:t>Graphite can conduct electricity</a:t>
            </a:r>
            <a:r>
              <a:rPr lang="en-GB" b="0"/>
              <a:t> – the only</a:t>
            </a:r>
            <a:br>
              <a:rPr lang="en-GB" b="0"/>
            </a:br>
            <a:r>
              <a:rPr lang="en-GB" b="0"/>
              <a:t>non-metal to do. There is a free electron from each atom to carry a charge.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9240"/>
                                        </p:tgtEl>
                                        <p:attrNameLst>
                                          <p:attrName>style.visibility</p:attrName>
                                        </p:attrNameLst>
                                      </p:cBhvr>
                                      <p:to>
                                        <p:strVal val="visible"/>
                                      </p:to>
                                    </p:set>
                                    <p:animEffect transition="in" filter="dissolve">
                                      <p:cBhvr>
                                        <p:cTn id="12" dur="500"/>
                                        <p:tgtEl>
                                          <p:spTgt spid="2192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9241"/>
                                        </p:tgtEl>
                                        <p:attrNameLst>
                                          <p:attrName>style.visibility</p:attrName>
                                        </p:attrNameLst>
                                      </p:cBhvr>
                                      <p:to>
                                        <p:strVal val="visible"/>
                                      </p:to>
                                    </p:set>
                                    <p:animEffect transition="in" filter="dissolve">
                                      <p:cBhvr>
                                        <p:cTn id="17" dur="500"/>
                                        <p:tgtEl>
                                          <p:spTgt spid="219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40" grpId="0"/>
      <p:bldP spid="21924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GB" smtClean="0"/>
              <a:t>      Allotropes and their properties</a:t>
            </a:r>
          </a:p>
        </p:txBody>
      </p:sp>
      <p:sp>
        <p:nvSpPr>
          <p:cNvPr id="24579" name="Rectangle 8"/>
          <p:cNvSpPr>
            <a:spLocks noChangeArrowheads="1"/>
          </p:cNvSpPr>
          <p:nvPr/>
        </p:nvSpPr>
        <p:spPr bwMode="auto">
          <a:xfrm>
            <a:off x="568325" y="701675"/>
            <a:ext cx="8172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spcBef>
                <a:spcPct val="0"/>
              </a:spcBef>
            </a:pPr>
            <a:r>
              <a:rPr lang="en-GB" b="0"/>
              <a:t>How do the different properties of diamond and graphite depend on their structures?</a:t>
            </a:r>
          </a:p>
        </p:txBody>
      </p:sp>
      <p:pic>
        <p:nvPicPr>
          <p:cNvPr id="24580" name="Picture 13"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504950"/>
            <a:ext cx="801528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0" name="Oval 14"/>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10"/>
          <p:cNvSpPr>
            <a:spLocks noGrp="1" noChangeArrowheads="1"/>
          </p:cNvSpPr>
          <p:nvPr>
            <p:ph type="title"/>
          </p:nvPr>
        </p:nvSpPr>
        <p:spPr/>
        <p:txBody>
          <a:bodyPr/>
          <a:lstStyle/>
          <a:p>
            <a:pPr eaLnBrk="1" hangingPunct="1"/>
            <a:r>
              <a:rPr lang="en-GB" smtClean="0"/>
              <a:t>      Other allotropes of carbon</a:t>
            </a:r>
          </a:p>
        </p:txBody>
      </p:sp>
      <p:sp>
        <p:nvSpPr>
          <p:cNvPr id="75787" name="Oval 11"/>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5604" name="Rectangle 12"/>
          <p:cNvSpPr>
            <a:spLocks noChangeArrowheads="1"/>
          </p:cNvSpPr>
          <p:nvPr/>
        </p:nvSpPr>
        <p:spPr bwMode="auto">
          <a:xfrm>
            <a:off x="568325" y="712788"/>
            <a:ext cx="8416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Other allotropes of carbon have been discovered in the last 30 years. They are large but not really giant structures.</a:t>
            </a:r>
          </a:p>
        </p:txBody>
      </p:sp>
      <p:sp>
        <p:nvSpPr>
          <p:cNvPr id="75789" name="Rectangle 13"/>
          <p:cNvSpPr>
            <a:spLocks noChangeArrowheads="1"/>
          </p:cNvSpPr>
          <p:nvPr/>
        </p:nvSpPr>
        <p:spPr bwMode="auto">
          <a:xfrm>
            <a:off x="568325" y="1630363"/>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One allotrope is </a:t>
            </a:r>
            <a:r>
              <a:rPr lang="en-GB"/>
              <a:t>buckminsterfullerene</a:t>
            </a:r>
            <a:r>
              <a:rPr lang="en-GB" b="0"/>
              <a:t>. It contains 60 carbon atoms, each of which bonds with three others by forming two single bonds and one double bond.</a:t>
            </a:r>
          </a:p>
        </p:txBody>
      </p:sp>
      <p:sp>
        <p:nvSpPr>
          <p:cNvPr id="75790" name="Rectangle 14"/>
          <p:cNvSpPr>
            <a:spLocks noChangeArrowheads="1"/>
          </p:cNvSpPr>
          <p:nvPr/>
        </p:nvSpPr>
        <p:spPr bwMode="auto">
          <a:xfrm>
            <a:off x="568325" y="29098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These atoms are arranged in 12 pentagons and 20 hexagons to form spheres, which are sometimes called ‘bucky balls’.</a:t>
            </a:r>
          </a:p>
        </p:txBody>
      </p:sp>
      <p:grpSp>
        <p:nvGrpSpPr>
          <p:cNvPr id="2" name="Group 24"/>
          <p:cNvGrpSpPr>
            <a:grpSpLocks/>
          </p:cNvGrpSpPr>
          <p:nvPr/>
        </p:nvGrpSpPr>
        <p:grpSpPr bwMode="auto">
          <a:xfrm>
            <a:off x="815975" y="3833813"/>
            <a:ext cx="2887663" cy="2592387"/>
            <a:chOff x="466" y="2085"/>
            <a:chExt cx="2115" cy="1899"/>
          </a:xfrm>
        </p:grpSpPr>
        <p:sp>
          <p:nvSpPr>
            <p:cNvPr id="25744" name="Line 18"/>
            <p:cNvSpPr>
              <a:spLocks noChangeShapeType="1"/>
            </p:cNvSpPr>
            <p:nvPr/>
          </p:nvSpPr>
          <p:spPr bwMode="auto">
            <a:xfrm rot="21533753" flipH="1">
              <a:off x="1469" y="2481"/>
              <a:ext cx="15" cy="6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5" name="Line 23"/>
            <p:cNvSpPr>
              <a:spLocks noChangeShapeType="1"/>
            </p:cNvSpPr>
            <p:nvPr/>
          </p:nvSpPr>
          <p:spPr bwMode="auto">
            <a:xfrm rot="21533753" flipH="1">
              <a:off x="1555" y="2481"/>
              <a:ext cx="15" cy="6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6" name="Line 16"/>
            <p:cNvSpPr>
              <a:spLocks noChangeShapeType="1"/>
            </p:cNvSpPr>
            <p:nvPr/>
          </p:nvSpPr>
          <p:spPr bwMode="auto">
            <a:xfrm rot="7200000" flipH="1">
              <a:off x="1916" y="3186"/>
              <a:ext cx="15" cy="649"/>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7" name="Line 17"/>
            <p:cNvSpPr>
              <a:spLocks noChangeShapeType="1"/>
            </p:cNvSpPr>
            <p:nvPr/>
          </p:nvSpPr>
          <p:spPr bwMode="auto">
            <a:xfrm rot="-7200000">
              <a:off x="1124" y="3160"/>
              <a:ext cx="16" cy="68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5" name="Oval 19"/>
            <p:cNvSpPr>
              <a:spLocks noChangeArrowheads="1"/>
            </p:cNvSpPr>
            <p:nvPr/>
          </p:nvSpPr>
          <p:spPr bwMode="auto">
            <a:xfrm>
              <a:off x="1288" y="2085"/>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796" name="Oval 20"/>
            <p:cNvSpPr>
              <a:spLocks noChangeArrowheads="1"/>
            </p:cNvSpPr>
            <p:nvPr/>
          </p:nvSpPr>
          <p:spPr bwMode="auto">
            <a:xfrm>
              <a:off x="466" y="3517"/>
              <a:ext cx="466" cy="465"/>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797" name="Oval 21"/>
            <p:cNvSpPr>
              <a:spLocks noChangeArrowheads="1"/>
            </p:cNvSpPr>
            <p:nvPr/>
          </p:nvSpPr>
          <p:spPr bwMode="auto">
            <a:xfrm>
              <a:off x="2115" y="3518"/>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798" name="Oval 22"/>
            <p:cNvSpPr>
              <a:spLocks noChangeArrowheads="1"/>
            </p:cNvSpPr>
            <p:nvPr/>
          </p:nvSpPr>
          <p:spPr bwMode="auto">
            <a:xfrm>
              <a:off x="1289" y="3034"/>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grpSp>
      <p:grpSp>
        <p:nvGrpSpPr>
          <p:cNvPr id="3" name="Group 25"/>
          <p:cNvGrpSpPr>
            <a:grpSpLocks/>
          </p:cNvGrpSpPr>
          <p:nvPr/>
        </p:nvGrpSpPr>
        <p:grpSpPr bwMode="auto">
          <a:xfrm>
            <a:off x="5765800" y="3824288"/>
            <a:ext cx="2605088" cy="2595562"/>
            <a:chOff x="693" y="1319"/>
            <a:chExt cx="2161" cy="2153"/>
          </a:xfrm>
        </p:grpSpPr>
        <p:sp>
          <p:nvSpPr>
            <p:cNvPr id="25610" name="Line 26"/>
            <p:cNvSpPr>
              <a:spLocks noChangeShapeType="1"/>
            </p:cNvSpPr>
            <p:nvPr/>
          </p:nvSpPr>
          <p:spPr bwMode="auto">
            <a:xfrm flipV="1">
              <a:off x="2160" y="2395"/>
              <a:ext cx="259"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1" name="Line 27"/>
            <p:cNvSpPr>
              <a:spLocks noChangeShapeType="1"/>
            </p:cNvSpPr>
            <p:nvPr/>
          </p:nvSpPr>
          <p:spPr bwMode="auto">
            <a:xfrm>
              <a:off x="1248" y="3197"/>
              <a:ext cx="245" cy="4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04" name="Oval 28"/>
            <p:cNvSpPr>
              <a:spLocks noChangeArrowheads="1"/>
            </p:cNvSpPr>
            <p:nvPr/>
          </p:nvSpPr>
          <p:spPr bwMode="auto">
            <a:xfrm>
              <a:off x="2044" y="243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25613" name="Line 29"/>
            <p:cNvSpPr>
              <a:spLocks noChangeShapeType="1"/>
            </p:cNvSpPr>
            <p:nvPr/>
          </p:nvSpPr>
          <p:spPr bwMode="auto">
            <a:xfrm flipV="1">
              <a:off x="1454" y="1608"/>
              <a:ext cx="303"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4" name="Line 30"/>
            <p:cNvSpPr>
              <a:spLocks noChangeShapeType="1"/>
            </p:cNvSpPr>
            <p:nvPr/>
          </p:nvSpPr>
          <p:spPr bwMode="auto">
            <a:xfrm>
              <a:off x="1819" y="1642"/>
              <a:ext cx="202" cy="1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5" name="Line 31"/>
            <p:cNvSpPr>
              <a:spLocks noChangeShapeType="1"/>
            </p:cNvSpPr>
            <p:nvPr/>
          </p:nvSpPr>
          <p:spPr bwMode="auto">
            <a:xfrm>
              <a:off x="2093" y="1882"/>
              <a:ext cx="293" cy="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6" name="Line 32"/>
            <p:cNvSpPr>
              <a:spLocks noChangeShapeType="1"/>
            </p:cNvSpPr>
            <p:nvPr/>
          </p:nvSpPr>
          <p:spPr bwMode="auto">
            <a:xfrm flipH="1">
              <a:off x="1886" y="1915"/>
              <a:ext cx="159" cy="2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7" name="Line 33"/>
            <p:cNvSpPr>
              <a:spLocks noChangeShapeType="1"/>
            </p:cNvSpPr>
            <p:nvPr/>
          </p:nvSpPr>
          <p:spPr bwMode="auto">
            <a:xfrm>
              <a:off x="1896" y="2251"/>
              <a:ext cx="221" cy="2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8" name="Line 34"/>
            <p:cNvSpPr>
              <a:spLocks noChangeShapeType="1"/>
            </p:cNvSpPr>
            <p:nvPr/>
          </p:nvSpPr>
          <p:spPr bwMode="auto">
            <a:xfrm flipH="1">
              <a:off x="2026" y="2563"/>
              <a:ext cx="124" cy="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19" name="Line 35"/>
            <p:cNvSpPr>
              <a:spLocks noChangeShapeType="1"/>
            </p:cNvSpPr>
            <p:nvPr/>
          </p:nvSpPr>
          <p:spPr bwMode="auto">
            <a:xfrm>
              <a:off x="2006" y="2928"/>
              <a:ext cx="120" cy="1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0" name="Line 36"/>
            <p:cNvSpPr>
              <a:spLocks noChangeShapeType="1"/>
            </p:cNvSpPr>
            <p:nvPr/>
          </p:nvSpPr>
          <p:spPr bwMode="auto">
            <a:xfrm flipV="1">
              <a:off x="2222" y="2995"/>
              <a:ext cx="288" cy="1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1" name="Line 37"/>
            <p:cNvSpPr>
              <a:spLocks noChangeShapeType="1"/>
            </p:cNvSpPr>
            <p:nvPr/>
          </p:nvSpPr>
          <p:spPr bwMode="auto">
            <a:xfrm flipV="1">
              <a:off x="2534" y="2650"/>
              <a:ext cx="120" cy="2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2" name="Line 38"/>
            <p:cNvSpPr>
              <a:spLocks noChangeShapeType="1"/>
            </p:cNvSpPr>
            <p:nvPr/>
          </p:nvSpPr>
          <p:spPr bwMode="auto">
            <a:xfrm flipV="1">
              <a:off x="1949" y="3163"/>
              <a:ext cx="192"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3" name="Line 39"/>
            <p:cNvSpPr>
              <a:spLocks noChangeShapeType="1"/>
            </p:cNvSpPr>
            <p:nvPr/>
          </p:nvSpPr>
          <p:spPr bwMode="auto">
            <a:xfrm flipH="1" flipV="1">
              <a:off x="1584" y="3254"/>
              <a:ext cx="283" cy="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4" name="Line 40"/>
            <p:cNvSpPr>
              <a:spLocks noChangeShapeType="1"/>
            </p:cNvSpPr>
            <p:nvPr/>
          </p:nvSpPr>
          <p:spPr bwMode="auto">
            <a:xfrm flipV="1">
              <a:off x="1632" y="2904"/>
              <a:ext cx="36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5" name="Line 41"/>
            <p:cNvSpPr>
              <a:spLocks noChangeShapeType="1"/>
            </p:cNvSpPr>
            <p:nvPr/>
          </p:nvSpPr>
          <p:spPr bwMode="auto">
            <a:xfrm flipV="1">
              <a:off x="1546" y="3014"/>
              <a:ext cx="48"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6" name="Line 42"/>
            <p:cNvSpPr>
              <a:spLocks noChangeShapeType="1"/>
            </p:cNvSpPr>
            <p:nvPr/>
          </p:nvSpPr>
          <p:spPr bwMode="auto">
            <a:xfrm flipV="1">
              <a:off x="1344" y="2328"/>
              <a:ext cx="125" cy="2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7" name="Line 43"/>
            <p:cNvSpPr>
              <a:spLocks noChangeShapeType="1"/>
            </p:cNvSpPr>
            <p:nvPr/>
          </p:nvSpPr>
          <p:spPr bwMode="auto">
            <a:xfrm flipV="1">
              <a:off x="1522" y="2213"/>
              <a:ext cx="331"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8" name="Line 44"/>
            <p:cNvSpPr>
              <a:spLocks noChangeShapeType="1"/>
            </p:cNvSpPr>
            <p:nvPr/>
          </p:nvSpPr>
          <p:spPr bwMode="auto">
            <a:xfrm flipV="1">
              <a:off x="1258" y="1699"/>
              <a:ext cx="124"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29" name="Line 45"/>
            <p:cNvSpPr>
              <a:spLocks noChangeShapeType="1"/>
            </p:cNvSpPr>
            <p:nvPr/>
          </p:nvSpPr>
          <p:spPr bwMode="auto">
            <a:xfrm>
              <a:off x="1406" y="1714"/>
              <a:ext cx="111" cy="1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0" name="Line 46"/>
            <p:cNvSpPr>
              <a:spLocks noChangeShapeType="1"/>
            </p:cNvSpPr>
            <p:nvPr/>
          </p:nvSpPr>
          <p:spPr bwMode="auto">
            <a:xfrm>
              <a:off x="955" y="2275"/>
              <a:ext cx="34" cy="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1" name="Line 47"/>
            <p:cNvSpPr>
              <a:spLocks noChangeShapeType="1"/>
            </p:cNvSpPr>
            <p:nvPr/>
          </p:nvSpPr>
          <p:spPr bwMode="auto">
            <a:xfrm flipV="1">
              <a:off x="955" y="2640"/>
              <a:ext cx="39" cy="2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2" name="Line 48"/>
            <p:cNvSpPr>
              <a:spLocks noChangeShapeType="1"/>
            </p:cNvSpPr>
            <p:nvPr/>
          </p:nvSpPr>
          <p:spPr bwMode="auto">
            <a:xfrm flipV="1">
              <a:off x="758" y="2141"/>
              <a:ext cx="48" cy="1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3" name="Line 49"/>
            <p:cNvSpPr>
              <a:spLocks noChangeShapeType="1"/>
            </p:cNvSpPr>
            <p:nvPr/>
          </p:nvSpPr>
          <p:spPr bwMode="auto">
            <a:xfrm>
              <a:off x="2414" y="2030"/>
              <a:ext cx="44"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4" name="Line 50"/>
            <p:cNvSpPr>
              <a:spLocks noChangeShapeType="1"/>
            </p:cNvSpPr>
            <p:nvPr/>
          </p:nvSpPr>
          <p:spPr bwMode="auto">
            <a:xfrm>
              <a:off x="2506" y="2410"/>
              <a:ext cx="100" cy="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5" name="Line 51"/>
            <p:cNvSpPr>
              <a:spLocks noChangeShapeType="1"/>
            </p:cNvSpPr>
            <p:nvPr/>
          </p:nvSpPr>
          <p:spPr bwMode="auto">
            <a:xfrm>
              <a:off x="1277" y="2054"/>
              <a:ext cx="163" cy="1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6" name="Line 52"/>
            <p:cNvSpPr>
              <a:spLocks noChangeShapeType="1"/>
            </p:cNvSpPr>
            <p:nvPr/>
          </p:nvSpPr>
          <p:spPr bwMode="auto">
            <a:xfrm flipV="1">
              <a:off x="994" y="2050"/>
              <a:ext cx="21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7" name="Line 53"/>
            <p:cNvSpPr>
              <a:spLocks noChangeShapeType="1"/>
            </p:cNvSpPr>
            <p:nvPr/>
          </p:nvSpPr>
          <p:spPr bwMode="auto">
            <a:xfrm flipV="1">
              <a:off x="1834" y="1464"/>
              <a:ext cx="7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8" name="Line 54"/>
            <p:cNvSpPr>
              <a:spLocks noChangeShapeType="1"/>
            </p:cNvSpPr>
            <p:nvPr/>
          </p:nvSpPr>
          <p:spPr bwMode="auto">
            <a:xfrm flipV="1">
              <a:off x="2443" y="1848"/>
              <a:ext cx="72" cy="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39" name="Line 55"/>
            <p:cNvSpPr>
              <a:spLocks noChangeShapeType="1"/>
            </p:cNvSpPr>
            <p:nvPr/>
          </p:nvSpPr>
          <p:spPr bwMode="auto">
            <a:xfrm>
              <a:off x="1711" y="1479"/>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32" name="Oval 56"/>
            <p:cNvSpPr>
              <a:spLocks noChangeArrowheads="1"/>
            </p:cNvSpPr>
            <p:nvPr/>
          </p:nvSpPr>
          <p:spPr bwMode="auto">
            <a:xfrm>
              <a:off x="1804" y="215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3" name="Oval 57"/>
            <p:cNvSpPr>
              <a:spLocks noChangeArrowheads="1"/>
            </p:cNvSpPr>
            <p:nvPr/>
          </p:nvSpPr>
          <p:spPr bwMode="auto">
            <a:xfrm>
              <a:off x="1937" y="282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4" name="Oval 58"/>
            <p:cNvSpPr>
              <a:spLocks noChangeArrowheads="1"/>
            </p:cNvSpPr>
            <p:nvPr/>
          </p:nvSpPr>
          <p:spPr bwMode="auto">
            <a:xfrm>
              <a:off x="1733" y="153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5" name="Oval 59"/>
            <p:cNvSpPr>
              <a:spLocks noChangeArrowheads="1"/>
            </p:cNvSpPr>
            <p:nvPr/>
          </p:nvSpPr>
          <p:spPr bwMode="auto">
            <a:xfrm>
              <a:off x="2340" y="1912"/>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6" name="Oval 60"/>
            <p:cNvSpPr>
              <a:spLocks noChangeArrowheads="1"/>
            </p:cNvSpPr>
            <p:nvPr/>
          </p:nvSpPr>
          <p:spPr bwMode="auto">
            <a:xfrm>
              <a:off x="2458" y="172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7" name="Oval 61"/>
            <p:cNvSpPr>
              <a:spLocks noChangeArrowheads="1"/>
            </p:cNvSpPr>
            <p:nvPr/>
          </p:nvSpPr>
          <p:spPr bwMode="auto">
            <a:xfrm>
              <a:off x="1981" y="180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8" name="Oval 62"/>
            <p:cNvSpPr>
              <a:spLocks noChangeArrowheads="1"/>
            </p:cNvSpPr>
            <p:nvPr/>
          </p:nvSpPr>
          <p:spPr bwMode="auto">
            <a:xfrm>
              <a:off x="1409" y="2214"/>
              <a:ext cx="141" cy="142"/>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39" name="Oval 63"/>
            <p:cNvSpPr>
              <a:spLocks noChangeArrowheads="1"/>
            </p:cNvSpPr>
            <p:nvPr/>
          </p:nvSpPr>
          <p:spPr bwMode="auto">
            <a:xfrm>
              <a:off x="881" y="215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0" name="Oval 64"/>
            <p:cNvSpPr>
              <a:spLocks noChangeArrowheads="1"/>
            </p:cNvSpPr>
            <p:nvPr/>
          </p:nvSpPr>
          <p:spPr bwMode="auto">
            <a:xfrm>
              <a:off x="877" y="282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1" name="Oval 65"/>
            <p:cNvSpPr>
              <a:spLocks noChangeArrowheads="1"/>
            </p:cNvSpPr>
            <p:nvPr/>
          </p:nvSpPr>
          <p:spPr bwMode="auto">
            <a:xfrm>
              <a:off x="1141" y="313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2" name="Oval 66"/>
            <p:cNvSpPr>
              <a:spLocks noChangeArrowheads="1"/>
            </p:cNvSpPr>
            <p:nvPr/>
          </p:nvSpPr>
          <p:spPr bwMode="auto">
            <a:xfrm>
              <a:off x="1465" y="3178"/>
              <a:ext cx="141" cy="142"/>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3" name="Oval 67"/>
            <p:cNvSpPr>
              <a:spLocks noChangeArrowheads="1"/>
            </p:cNvSpPr>
            <p:nvPr/>
          </p:nvSpPr>
          <p:spPr bwMode="auto">
            <a:xfrm>
              <a:off x="1529" y="290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4" name="Oval 68"/>
            <p:cNvSpPr>
              <a:spLocks noChangeArrowheads="1"/>
            </p:cNvSpPr>
            <p:nvPr/>
          </p:nvSpPr>
          <p:spPr bwMode="auto">
            <a:xfrm>
              <a:off x="1833" y="326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5" name="Oval 69"/>
            <p:cNvSpPr>
              <a:spLocks noChangeArrowheads="1"/>
            </p:cNvSpPr>
            <p:nvPr/>
          </p:nvSpPr>
          <p:spPr bwMode="auto">
            <a:xfrm>
              <a:off x="2448" y="2911"/>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6" name="Oval 70"/>
            <p:cNvSpPr>
              <a:spLocks noChangeArrowheads="1"/>
            </p:cNvSpPr>
            <p:nvPr/>
          </p:nvSpPr>
          <p:spPr bwMode="auto">
            <a:xfrm>
              <a:off x="2393" y="230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47" name="Oval 71"/>
            <p:cNvSpPr>
              <a:spLocks noChangeArrowheads="1"/>
            </p:cNvSpPr>
            <p:nvPr/>
          </p:nvSpPr>
          <p:spPr bwMode="auto">
            <a:xfrm>
              <a:off x="2617" y="254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25656" name="Line 72"/>
            <p:cNvSpPr>
              <a:spLocks noChangeShapeType="1"/>
            </p:cNvSpPr>
            <p:nvPr/>
          </p:nvSpPr>
          <p:spPr bwMode="auto">
            <a:xfrm flipV="1">
              <a:off x="1378" y="1493"/>
              <a:ext cx="244" cy="1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57" name="Line 73"/>
            <p:cNvSpPr>
              <a:spLocks noChangeShapeType="1"/>
            </p:cNvSpPr>
            <p:nvPr/>
          </p:nvSpPr>
          <p:spPr bwMode="auto">
            <a:xfrm flipV="1">
              <a:off x="1579" y="1824"/>
              <a:ext cx="360"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58" name="Line 74"/>
            <p:cNvSpPr>
              <a:spLocks noChangeShapeType="1"/>
            </p:cNvSpPr>
            <p:nvPr/>
          </p:nvSpPr>
          <p:spPr bwMode="auto">
            <a:xfrm flipV="1">
              <a:off x="1051" y="1685"/>
              <a:ext cx="274" cy="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59" name="Line 75"/>
            <p:cNvSpPr>
              <a:spLocks noChangeShapeType="1"/>
            </p:cNvSpPr>
            <p:nvPr/>
          </p:nvSpPr>
          <p:spPr bwMode="auto">
            <a:xfrm flipH="1">
              <a:off x="1406" y="1915"/>
              <a:ext cx="135" cy="31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0" name="Line 76"/>
            <p:cNvSpPr>
              <a:spLocks noChangeShapeType="1"/>
            </p:cNvSpPr>
            <p:nvPr/>
          </p:nvSpPr>
          <p:spPr bwMode="auto">
            <a:xfrm flipH="1">
              <a:off x="898" y="1867"/>
              <a:ext cx="120" cy="2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1" name="Line 77"/>
            <p:cNvSpPr>
              <a:spLocks noChangeShapeType="1"/>
            </p:cNvSpPr>
            <p:nvPr/>
          </p:nvSpPr>
          <p:spPr bwMode="auto">
            <a:xfrm>
              <a:off x="902" y="2193"/>
              <a:ext cx="173" cy="2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2" name="Line 78"/>
            <p:cNvSpPr>
              <a:spLocks noChangeShapeType="1"/>
            </p:cNvSpPr>
            <p:nvPr/>
          </p:nvSpPr>
          <p:spPr bwMode="auto">
            <a:xfrm flipV="1">
              <a:off x="1109" y="2275"/>
              <a:ext cx="293" cy="13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3" name="Line 79"/>
            <p:cNvSpPr>
              <a:spLocks noChangeShapeType="1"/>
            </p:cNvSpPr>
            <p:nvPr/>
          </p:nvSpPr>
          <p:spPr bwMode="auto">
            <a:xfrm>
              <a:off x="1987" y="1843"/>
              <a:ext cx="221" cy="2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4" name="Line 80"/>
            <p:cNvSpPr>
              <a:spLocks noChangeShapeType="1"/>
            </p:cNvSpPr>
            <p:nvPr/>
          </p:nvSpPr>
          <p:spPr bwMode="auto">
            <a:xfrm flipH="1">
              <a:off x="2095" y="2160"/>
              <a:ext cx="127" cy="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5" name="Line 81"/>
            <p:cNvSpPr>
              <a:spLocks noChangeShapeType="1"/>
            </p:cNvSpPr>
            <p:nvPr/>
          </p:nvSpPr>
          <p:spPr bwMode="auto">
            <a:xfrm flipH="1">
              <a:off x="1699" y="2515"/>
              <a:ext cx="370" cy="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6" name="Line 82"/>
            <p:cNvSpPr>
              <a:spLocks noChangeShapeType="1"/>
            </p:cNvSpPr>
            <p:nvPr/>
          </p:nvSpPr>
          <p:spPr bwMode="auto">
            <a:xfrm flipH="1" flipV="1">
              <a:off x="1416" y="2290"/>
              <a:ext cx="245" cy="27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7" name="Line 83"/>
            <p:cNvSpPr>
              <a:spLocks noChangeShapeType="1"/>
            </p:cNvSpPr>
            <p:nvPr/>
          </p:nvSpPr>
          <p:spPr bwMode="auto">
            <a:xfrm>
              <a:off x="1094" y="2462"/>
              <a:ext cx="58" cy="3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8" name="Line 84"/>
            <p:cNvSpPr>
              <a:spLocks noChangeShapeType="1"/>
            </p:cNvSpPr>
            <p:nvPr/>
          </p:nvSpPr>
          <p:spPr bwMode="auto">
            <a:xfrm>
              <a:off x="1181" y="2837"/>
              <a:ext cx="297" cy="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69" name="Line 85"/>
            <p:cNvSpPr>
              <a:spLocks noChangeShapeType="1"/>
            </p:cNvSpPr>
            <p:nvPr/>
          </p:nvSpPr>
          <p:spPr bwMode="auto">
            <a:xfrm flipV="1">
              <a:off x="1522" y="2630"/>
              <a:ext cx="134" cy="2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0" name="Line 86"/>
            <p:cNvSpPr>
              <a:spLocks noChangeShapeType="1"/>
            </p:cNvSpPr>
            <p:nvPr/>
          </p:nvSpPr>
          <p:spPr bwMode="auto">
            <a:xfrm>
              <a:off x="2126" y="2544"/>
              <a:ext cx="197" cy="2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1" name="Line 87"/>
            <p:cNvSpPr>
              <a:spLocks noChangeShapeType="1"/>
            </p:cNvSpPr>
            <p:nvPr/>
          </p:nvSpPr>
          <p:spPr bwMode="auto">
            <a:xfrm flipH="1">
              <a:off x="2174" y="2822"/>
              <a:ext cx="140" cy="2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2" name="Line 88"/>
            <p:cNvSpPr>
              <a:spLocks noChangeShapeType="1"/>
            </p:cNvSpPr>
            <p:nvPr/>
          </p:nvSpPr>
          <p:spPr bwMode="auto">
            <a:xfrm flipV="1">
              <a:off x="2352" y="2587"/>
              <a:ext cx="235" cy="1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3" name="Line 89"/>
            <p:cNvSpPr>
              <a:spLocks noChangeShapeType="1"/>
            </p:cNvSpPr>
            <p:nvPr/>
          </p:nvSpPr>
          <p:spPr bwMode="auto">
            <a:xfrm>
              <a:off x="1526" y="2971"/>
              <a:ext cx="202" cy="1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4" name="Line 90"/>
            <p:cNvSpPr>
              <a:spLocks noChangeShapeType="1"/>
            </p:cNvSpPr>
            <p:nvPr/>
          </p:nvSpPr>
          <p:spPr bwMode="auto">
            <a:xfrm flipV="1">
              <a:off x="1795" y="3125"/>
              <a:ext cx="351"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5" name="Line 91"/>
            <p:cNvSpPr>
              <a:spLocks noChangeShapeType="1"/>
            </p:cNvSpPr>
            <p:nvPr/>
          </p:nvSpPr>
          <p:spPr bwMode="auto">
            <a:xfrm flipH="1">
              <a:off x="1637" y="3216"/>
              <a:ext cx="115" cy="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6" name="Line 92"/>
            <p:cNvSpPr>
              <a:spLocks noChangeShapeType="1"/>
            </p:cNvSpPr>
            <p:nvPr/>
          </p:nvSpPr>
          <p:spPr bwMode="auto">
            <a:xfrm>
              <a:off x="1646" y="3384"/>
              <a:ext cx="284" cy="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7" name="Line 93"/>
            <p:cNvSpPr>
              <a:spLocks noChangeShapeType="1"/>
            </p:cNvSpPr>
            <p:nvPr/>
          </p:nvSpPr>
          <p:spPr bwMode="auto">
            <a:xfrm flipV="1">
              <a:off x="1987" y="3283"/>
              <a:ext cx="283" cy="1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8" name="Line 94"/>
            <p:cNvSpPr>
              <a:spLocks noChangeShapeType="1"/>
            </p:cNvSpPr>
            <p:nvPr/>
          </p:nvSpPr>
          <p:spPr bwMode="auto">
            <a:xfrm flipV="1">
              <a:off x="2323" y="3077"/>
              <a:ext cx="221" cy="15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79" name="Line 95"/>
            <p:cNvSpPr>
              <a:spLocks noChangeShapeType="1"/>
            </p:cNvSpPr>
            <p:nvPr/>
          </p:nvSpPr>
          <p:spPr bwMode="auto">
            <a:xfrm flipV="1">
              <a:off x="2592" y="2750"/>
              <a:ext cx="130" cy="2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0" name="Line 96"/>
            <p:cNvSpPr>
              <a:spLocks noChangeShapeType="1"/>
            </p:cNvSpPr>
            <p:nvPr/>
          </p:nvSpPr>
          <p:spPr bwMode="auto">
            <a:xfrm flipV="1">
              <a:off x="2755" y="2472"/>
              <a:ext cx="39" cy="2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1" name="Line 97"/>
            <p:cNvSpPr>
              <a:spLocks noChangeShapeType="1"/>
            </p:cNvSpPr>
            <p:nvPr/>
          </p:nvSpPr>
          <p:spPr bwMode="auto">
            <a:xfrm flipH="1" flipV="1">
              <a:off x="2736" y="2054"/>
              <a:ext cx="82"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2" name="Line 98"/>
            <p:cNvSpPr>
              <a:spLocks noChangeShapeType="1"/>
            </p:cNvSpPr>
            <p:nvPr/>
          </p:nvSpPr>
          <p:spPr bwMode="auto">
            <a:xfrm flipH="1" flipV="1">
              <a:off x="2669" y="1939"/>
              <a:ext cx="67" cy="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3" name="Line 99"/>
            <p:cNvSpPr>
              <a:spLocks noChangeShapeType="1"/>
            </p:cNvSpPr>
            <p:nvPr/>
          </p:nvSpPr>
          <p:spPr bwMode="auto">
            <a:xfrm flipH="1" flipV="1">
              <a:off x="2383" y="1618"/>
              <a:ext cx="221" cy="2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4" name="Line 100"/>
            <p:cNvSpPr>
              <a:spLocks noChangeShapeType="1"/>
            </p:cNvSpPr>
            <p:nvPr/>
          </p:nvSpPr>
          <p:spPr bwMode="auto">
            <a:xfrm flipV="1">
              <a:off x="1968" y="1574"/>
              <a:ext cx="38" cy="22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5" name="Line 101"/>
            <p:cNvSpPr>
              <a:spLocks noChangeShapeType="1"/>
            </p:cNvSpPr>
            <p:nvPr/>
          </p:nvSpPr>
          <p:spPr bwMode="auto">
            <a:xfrm>
              <a:off x="2035" y="1565"/>
              <a:ext cx="288" cy="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6" name="Line 102"/>
            <p:cNvSpPr>
              <a:spLocks noChangeShapeType="1"/>
            </p:cNvSpPr>
            <p:nvPr/>
          </p:nvSpPr>
          <p:spPr bwMode="auto">
            <a:xfrm>
              <a:off x="1646" y="1387"/>
              <a:ext cx="25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7" name="Line 103"/>
            <p:cNvSpPr>
              <a:spLocks noChangeShapeType="1"/>
            </p:cNvSpPr>
            <p:nvPr/>
          </p:nvSpPr>
          <p:spPr bwMode="auto">
            <a:xfrm>
              <a:off x="1968" y="1430"/>
              <a:ext cx="302" cy="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8" name="Line 104"/>
            <p:cNvSpPr>
              <a:spLocks noChangeShapeType="1"/>
            </p:cNvSpPr>
            <p:nvPr/>
          </p:nvSpPr>
          <p:spPr bwMode="auto">
            <a:xfrm flipV="1">
              <a:off x="1310" y="1397"/>
              <a:ext cx="250" cy="1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89" name="Line 105"/>
            <p:cNvSpPr>
              <a:spLocks noChangeShapeType="1"/>
            </p:cNvSpPr>
            <p:nvPr/>
          </p:nvSpPr>
          <p:spPr bwMode="auto">
            <a:xfrm flipV="1">
              <a:off x="998" y="1574"/>
              <a:ext cx="236"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0" name="Line 106"/>
            <p:cNvSpPr>
              <a:spLocks noChangeShapeType="1"/>
            </p:cNvSpPr>
            <p:nvPr/>
          </p:nvSpPr>
          <p:spPr bwMode="auto">
            <a:xfrm flipV="1">
              <a:off x="840" y="1800"/>
              <a:ext cx="125" cy="24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1" name="Line 107"/>
            <p:cNvSpPr>
              <a:spLocks noChangeShapeType="1"/>
            </p:cNvSpPr>
            <p:nvPr/>
          </p:nvSpPr>
          <p:spPr bwMode="auto">
            <a:xfrm flipH="1">
              <a:off x="994" y="2856"/>
              <a:ext cx="144" cy="1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2" name="Line 108"/>
            <p:cNvSpPr>
              <a:spLocks noChangeShapeType="1"/>
            </p:cNvSpPr>
            <p:nvPr/>
          </p:nvSpPr>
          <p:spPr bwMode="auto">
            <a:xfrm>
              <a:off x="1286" y="3287"/>
              <a:ext cx="308" cy="8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3" name="Line 109"/>
            <p:cNvSpPr>
              <a:spLocks noChangeShapeType="1"/>
            </p:cNvSpPr>
            <p:nvPr/>
          </p:nvSpPr>
          <p:spPr bwMode="auto">
            <a:xfrm flipH="1" flipV="1">
              <a:off x="997" y="3040"/>
              <a:ext cx="227"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4" name="Line 110"/>
            <p:cNvSpPr>
              <a:spLocks noChangeShapeType="1"/>
            </p:cNvSpPr>
            <p:nvPr/>
          </p:nvSpPr>
          <p:spPr bwMode="auto">
            <a:xfrm>
              <a:off x="758" y="2410"/>
              <a:ext cx="53" cy="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5" name="Line 111"/>
            <p:cNvSpPr>
              <a:spLocks noChangeShapeType="1"/>
            </p:cNvSpPr>
            <p:nvPr/>
          </p:nvSpPr>
          <p:spPr bwMode="auto">
            <a:xfrm>
              <a:off x="830" y="2794"/>
              <a:ext cx="112" cy="2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6" name="Line 112"/>
            <p:cNvSpPr>
              <a:spLocks noChangeShapeType="1"/>
            </p:cNvSpPr>
            <p:nvPr/>
          </p:nvSpPr>
          <p:spPr bwMode="auto">
            <a:xfrm flipV="1">
              <a:off x="792" y="2194"/>
              <a:ext cx="82" cy="1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7" name="Line 113"/>
            <p:cNvSpPr>
              <a:spLocks noChangeShapeType="1"/>
            </p:cNvSpPr>
            <p:nvPr/>
          </p:nvSpPr>
          <p:spPr bwMode="auto">
            <a:xfrm>
              <a:off x="2256" y="2131"/>
              <a:ext cx="259"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8" name="Line 114"/>
            <p:cNvSpPr>
              <a:spLocks noChangeShapeType="1"/>
            </p:cNvSpPr>
            <p:nvPr/>
          </p:nvSpPr>
          <p:spPr bwMode="auto">
            <a:xfrm flipV="1">
              <a:off x="2558" y="1934"/>
              <a:ext cx="44"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5699" name="Line 115"/>
            <p:cNvSpPr>
              <a:spLocks noChangeShapeType="1"/>
            </p:cNvSpPr>
            <p:nvPr/>
          </p:nvSpPr>
          <p:spPr bwMode="auto">
            <a:xfrm>
              <a:off x="2554" y="2213"/>
              <a:ext cx="52"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92" name="Oval 116"/>
            <p:cNvSpPr>
              <a:spLocks noChangeArrowheads="1"/>
            </p:cNvSpPr>
            <p:nvPr/>
          </p:nvSpPr>
          <p:spPr bwMode="auto">
            <a:xfrm>
              <a:off x="1332" y="159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25701" name="Line 117"/>
            <p:cNvSpPr>
              <a:spLocks noChangeShapeType="1"/>
            </p:cNvSpPr>
            <p:nvPr/>
          </p:nvSpPr>
          <p:spPr bwMode="auto">
            <a:xfrm>
              <a:off x="1358" y="2688"/>
              <a:ext cx="173" cy="19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94" name="Oval 118"/>
            <p:cNvSpPr>
              <a:spLocks noChangeArrowheads="1"/>
            </p:cNvSpPr>
            <p:nvPr/>
          </p:nvSpPr>
          <p:spPr bwMode="auto">
            <a:xfrm>
              <a:off x="1937" y="1484"/>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95" name="Oval 119"/>
            <p:cNvSpPr>
              <a:spLocks noChangeArrowheads="1"/>
            </p:cNvSpPr>
            <p:nvPr/>
          </p:nvSpPr>
          <p:spPr bwMode="auto">
            <a:xfrm>
              <a:off x="1286" y="1596"/>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96" name="Oval 120"/>
            <p:cNvSpPr>
              <a:spLocks noChangeArrowheads="1"/>
            </p:cNvSpPr>
            <p:nvPr/>
          </p:nvSpPr>
          <p:spPr bwMode="auto">
            <a:xfrm>
              <a:off x="1469" y="181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97" name="Oval 121"/>
            <p:cNvSpPr>
              <a:spLocks noChangeArrowheads="1"/>
            </p:cNvSpPr>
            <p:nvPr/>
          </p:nvSpPr>
          <p:spPr bwMode="auto">
            <a:xfrm>
              <a:off x="1013" y="2363"/>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98" name="Oval 122"/>
            <p:cNvSpPr>
              <a:spLocks noChangeArrowheads="1"/>
            </p:cNvSpPr>
            <p:nvPr/>
          </p:nvSpPr>
          <p:spPr bwMode="auto">
            <a:xfrm>
              <a:off x="2153" y="205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899" name="Oval 123"/>
            <p:cNvSpPr>
              <a:spLocks noChangeArrowheads="1"/>
            </p:cNvSpPr>
            <p:nvPr/>
          </p:nvSpPr>
          <p:spPr bwMode="auto">
            <a:xfrm>
              <a:off x="2541" y="183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0" name="Oval 124"/>
            <p:cNvSpPr>
              <a:spLocks noChangeArrowheads="1"/>
            </p:cNvSpPr>
            <p:nvPr/>
          </p:nvSpPr>
          <p:spPr bwMode="auto">
            <a:xfrm>
              <a:off x="2477" y="2103"/>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1" name="Oval 125"/>
            <p:cNvSpPr>
              <a:spLocks noChangeArrowheads="1"/>
            </p:cNvSpPr>
            <p:nvPr/>
          </p:nvSpPr>
          <p:spPr bwMode="auto">
            <a:xfrm>
              <a:off x="2016" y="244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2" name="Oval 126"/>
            <p:cNvSpPr>
              <a:spLocks noChangeArrowheads="1"/>
            </p:cNvSpPr>
            <p:nvPr/>
          </p:nvSpPr>
          <p:spPr bwMode="auto">
            <a:xfrm>
              <a:off x="2250" y="271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3" name="Oval 127"/>
            <p:cNvSpPr>
              <a:spLocks noChangeArrowheads="1"/>
            </p:cNvSpPr>
            <p:nvPr/>
          </p:nvSpPr>
          <p:spPr bwMode="auto">
            <a:xfrm>
              <a:off x="1602" y="252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4" name="Oval 128"/>
            <p:cNvSpPr>
              <a:spLocks noChangeArrowheads="1"/>
            </p:cNvSpPr>
            <p:nvPr/>
          </p:nvSpPr>
          <p:spPr bwMode="auto">
            <a:xfrm>
              <a:off x="1078" y="2756"/>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5" name="Oval 129"/>
            <p:cNvSpPr>
              <a:spLocks noChangeArrowheads="1"/>
            </p:cNvSpPr>
            <p:nvPr/>
          </p:nvSpPr>
          <p:spPr bwMode="auto">
            <a:xfrm>
              <a:off x="750" y="270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6" name="Oval 130"/>
            <p:cNvSpPr>
              <a:spLocks noChangeArrowheads="1"/>
            </p:cNvSpPr>
            <p:nvPr/>
          </p:nvSpPr>
          <p:spPr bwMode="auto">
            <a:xfrm>
              <a:off x="2089" y="3051"/>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7" name="Oval 131"/>
            <p:cNvSpPr>
              <a:spLocks noChangeArrowheads="1"/>
            </p:cNvSpPr>
            <p:nvPr/>
          </p:nvSpPr>
          <p:spPr bwMode="auto">
            <a:xfrm>
              <a:off x="913" y="1678"/>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8" name="Oval 132"/>
            <p:cNvSpPr>
              <a:spLocks noChangeArrowheads="1"/>
            </p:cNvSpPr>
            <p:nvPr/>
          </p:nvSpPr>
          <p:spPr bwMode="auto">
            <a:xfrm>
              <a:off x="1681" y="311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09" name="Oval 133"/>
            <p:cNvSpPr>
              <a:spLocks noChangeArrowheads="1"/>
            </p:cNvSpPr>
            <p:nvPr/>
          </p:nvSpPr>
          <p:spPr bwMode="auto">
            <a:xfrm>
              <a:off x="740" y="2020"/>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0" name="Oval 134"/>
            <p:cNvSpPr>
              <a:spLocks noChangeArrowheads="1"/>
            </p:cNvSpPr>
            <p:nvPr/>
          </p:nvSpPr>
          <p:spPr bwMode="auto">
            <a:xfrm>
              <a:off x="1189" y="1470"/>
              <a:ext cx="141" cy="142"/>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1" name="Oval 135"/>
            <p:cNvSpPr>
              <a:spLocks noChangeArrowheads="1"/>
            </p:cNvSpPr>
            <p:nvPr/>
          </p:nvSpPr>
          <p:spPr bwMode="auto">
            <a:xfrm>
              <a:off x="966" y="175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2" name="Oval 136"/>
            <p:cNvSpPr>
              <a:spLocks noChangeArrowheads="1"/>
            </p:cNvSpPr>
            <p:nvPr/>
          </p:nvSpPr>
          <p:spPr bwMode="auto">
            <a:xfrm>
              <a:off x="693" y="229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3" name="Oval 137"/>
            <p:cNvSpPr>
              <a:spLocks noChangeArrowheads="1"/>
            </p:cNvSpPr>
            <p:nvPr/>
          </p:nvSpPr>
          <p:spPr bwMode="auto">
            <a:xfrm>
              <a:off x="1168" y="1951"/>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4" name="Oval 138"/>
            <p:cNvSpPr>
              <a:spLocks noChangeArrowheads="1"/>
            </p:cNvSpPr>
            <p:nvPr/>
          </p:nvSpPr>
          <p:spPr bwMode="auto">
            <a:xfrm>
              <a:off x="1525" y="131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5" name="Oval 139"/>
            <p:cNvSpPr>
              <a:spLocks noChangeArrowheads="1"/>
            </p:cNvSpPr>
            <p:nvPr/>
          </p:nvSpPr>
          <p:spPr bwMode="auto">
            <a:xfrm>
              <a:off x="1577" y="1403"/>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6" name="Oval 140"/>
            <p:cNvSpPr>
              <a:spLocks noChangeArrowheads="1"/>
            </p:cNvSpPr>
            <p:nvPr/>
          </p:nvSpPr>
          <p:spPr bwMode="auto">
            <a:xfrm>
              <a:off x="1849" y="1362"/>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7" name="Oval 141"/>
            <p:cNvSpPr>
              <a:spLocks noChangeArrowheads="1"/>
            </p:cNvSpPr>
            <p:nvPr/>
          </p:nvSpPr>
          <p:spPr bwMode="auto">
            <a:xfrm>
              <a:off x="2225" y="145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8" name="Oval 142"/>
            <p:cNvSpPr>
              <a:spLocks noChangeArrowheads="1"/>
            </p:cNvSpPr>
            <p:nvPr/>
          </p:nvSpPr>
          <p:spPr bwMode="auto">
            <a:xfrm>
              <a:off x="2273" y="1531"/>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19" name="Oval 143"/>
            <p:cNvSpPr>
              <a:spLocks noChangeArrowheads="1"/>
            </p:cNvSpPr>
            <p:nvPr/>
          </p:nvSpPr>
          <p:spPr bwMode="auto">
            <a:xfrm>
              <a:off x="1885" y="175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0" name="Oval 144"/>
            <p:cNvSpPr>
              <a:spLocks noChangeArrowheads="1"/>
            </p:cNvSpPr>
            <p:nvPr/>
          </p:nvSpPr>
          <p:spPr bwMode="auto">
            <a:xfrm>
              <a:off x="1329" y="219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1" name="Oval 145"/>
            <p:cNvSpPr>
              <a:spLocks noChangeArrowheads="1"/>
            </p:cNvSpPr>
            <p:nvPr/>
          </p:nvSpPr>
          <p:spPr bwMode="auto">
            <a:xfrm>
              <a:off x="821" y="2110"/>
              <a:ext cx="141" cy="142"/>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2" name="Oval 146"/>
            <p:cNvSpPr>
              <a:spLocks noChangeArrowheads="1"/>
            </p:cNvSpPr>
            <p:nvPr/>
          </p:nvSpPr>
          <p:spPr bwMode="auto">
            <a:xfrm>
              <a:off x="901" y="2962"/>
              <a:ext cx="141" cy="142"/>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3" name="Oval 147"/>
            <p:cNvSpPr>
              <a:spLocks noChangeArrowheads="1"/>
            </p:cNvSpPr>
            <p:nvPr/>
          </p:nvSpPr>
          <p:spPr bwMode="auto">
            <a:xfrm>
              <a:off x="1182" y="3203"/>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4" name="Oval 148"/>
            <p:cNvSpPr>
              <a:spLocks noChangeArrowheads="1"/>
            </p:cNvSpPr>
            <p:nvPr/>
          </p:nvSpPr>
          <p:spPr bwMode="auto">
            <a:xfrm>
              <a:off x="1537" y="329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5" name="Oval 149"/>
            <p:cNvSpPr>
              <a:spLocks noChangeArrowheads="1"/>
            </p:cNvSpPr>
            <p:nvPr/>
          </p:nvSpPr>
          <p:spPr bwMode="auto">
            <a:xfrm>
              <a:off x="1441" y="2864"/>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6" name="Oval 150"/>
            <p:cNvSpPr>
              <a:spLocks noChangeArrowheads="1"/>
            </p:cNvSpPr>
            <p:nvPr/>
          </p:nvSpPr>
          <p:spPr bwMode="auto">
            <a:xfrm>
              <a:off x="1881" y="3331"/>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7" name="Oval 151"/>
            <p:cNvSpPr>
              <a:spLocks noChangeArrowheads="1"/>
            </p:cNvSpPr>
            <p:nvPr/>
          </p:nvSpPr>
          <p:spPr bwMode="auto">
            <a:xfrm>
              <a:off x="2217" y="319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8" name="Oval 152"/>
            <p:cNvSpPr>
              <a:spLocks noChangeArrowheads="1"/>
            </p:cNvSpPr>
            <p:nvPr/>
          </p:nvSpPr>
          <p:spPr bwMode="auto">
            <a:xfrm>
              <a:off x="2497" y="2980"/>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29" name="Oval 153"/>
            <p:cNvSpPr>
              <a:spLocks noChangeArrowheads="1"/>
            </p:cNvSpPr>
            <p:nvPr/>
          </p:nvSpPr>
          <p:spPr bwMode="auto">
            <a:xfrm>
              <a:off x="2713" y="236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30" name="Oval 154"/>
            <p:cNvSpPr>
              <a:spLocks noChangeArrowheads="1"/>
            </p:cNvSpPr>
            <p:nvPr/>
          </p:nvSpPr>
          <p:spPr bwMode="auto">
            <a:xfrm>
              <a:off x="2660" y="1967"/>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31" name="Oval 155"/>
            <p:cNvSpPr>
              <a:spLocks noChangeArrowheads="1"/>
            </p:cNvSpPr>
            <p:nvPr/>
          </p:nvSpPr>
          <p:spPr bwMode="auto">
            <a:xfrm>
              <a:off x="2533" y="2507"/>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32" name="Oval 156"/>
            <p:cNvSpPr>
              <a:spLocks noChangeArrowheads="1"/>
            </p:cNvSpPr>
            <p:nvPr/>
          </p:nvSpPr>
          <p:spPr bwMode="auto">
            <a:xfrm>
              <a:off x="2660" y="2635"/>
              <a:ext cx="142"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25741" name="Line 157"/>
            <p:cNvSpPr>
              <a:spLocks noChangeShapeType="1"/>
            </p:cNvSpPr>
            <p:nvPr/>
          </p:nvSpPr>
          <p:spPr bwMode="auto">
            <a:xfrm>
              <a:off x="1046" y="2635"/>
              <a:ext cx="250" cy="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934" name="Oval 158"/>
            <p:cNvSpPr>
              <a:spLocks noChangeArrowheads="1"/>
            </p:cNvSpPr>
            <p:nvPr/>
          </p:nvSpPr>
          <p:spPr bwMode="auto">
            <a:xfrm>
              <a:off x="933" y="2559"/>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sp>
          <p:nvSpPr>
            <p:cNvPr id="75935" name="Oval 159"/>
            <p:cNvSpPr>
              <a:spLocks noChangeArrowheads="1"/>
            </p:cNvSpPr>
            <p:nvPr/>
          </p:nvSpPr>
          <p:spPr bwMode="auto">
            <a:xfrm>
              <a:off x="1265" y="2595"/>
              <a:ext cx="141" cy="141"/>
            </a:xfrm>
            <a:prstGeom prst="ellipse">
              <a:avLst/>
            </a:prstGeom>
            <a:gradFill rotWithShape="1">
              <a:gsLst>
                <a:gs pos="0">
                  <a:schemeClr val="tx1">
                    <a:gamma/>
                    <a:tint val="15686"/>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latin typeface="Arial" charset="0"/>
              </a:endParaRPr>
            </a:p>
          </p:txBody>
        </p:sp>
      </p:grpSp>
      <p:sp>
        <p:nvSpPr>
          <p:cNvPr id="75936" name="AutoShape 160"/>
          <p:cNvSpPr>
            <a:spLocks noChangeArrowheads="1"/>
          </p:cNvSpPr>
          <p:nvPr/>
        </p:nvSpPr>
        <p:spPr bwMode="auto">
          <a:xfrm>
            <a:off x="3765550" y="4759325"/>
            <a:ext cx="1582738" cy="581025"/>
          </a:xfrm>
          <a:prstGeom prst="rightArrow">
            <a:avLst>
              <a:gd name="adj1" fmla="val 62843"/>
              <a:gd name="adj2" fmla="val 84420"/>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9"/>
                                        </p:tgtEl>
                                        <p:attrNameLst>
                                          <p:attrName>style.visibility</p:attrName>
                                        </p:attrNameLst>
                                      </p:cBhvr>
                                      <p:to>
                                        <p:strVal val="visible"/>
                                      </p:to>
                                    </p:set>
                                    <p:animEffect transition="in" filter="dissolve">
                                      <p:cBhvr>
                                        <p:cTn id="7" dur="500"/>
                                        <p:tgtEl>
                                          <p:spTgt spid="75789"/>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5790"/>
                                        </p:tgtEl>
                                        <p:attrNameLst>
                                          <p:attrName>style.visibility</p:attrName>
                                        </p:attrNameLst>
                                      </p:cBhvr>
                                      <p:to>
                                        <p:strVal val="visible"/>
                                      </p:to>
                                    </p:set>
                                    <p:animEffect transition="in" filter="dissolve">
                                      <p:cBhvr>
                                        <p:cTn id="16" dur="500"/>
                                        <p:tgtEl>
                                          <p:spTgt spid="7579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5936"/>
                                        </p:tgtEl>
                                        <p:attrNameLst>
                                          <p:attrName>style.visibility</p:attrName>
                                        </p:attrNameLst>
                                      </p:cBhvr>
                                      <p:to>
                                        <p:strVal val="visible"/>
                                      </p:to>
                                    </p:set>
                                    <p:animEffect transition="in" filter="wipe(left)">
                                      <p:cBhvr>
                                        <p:cTn id="20" dur="1000"/>
                                        <p:tgtEl>
                                          <p:spTgt spid="75936"/>
                                        </p:tgtEl>
                                      </p:cBhvr>
                                    </p:animEffect>
                                  </p:childTnLst>
                                </p:cTn>
                              </p:par>
                            </p:childTnLst>
                          </p:cTn>
                        </p:par>
                        <p:par>
                          <p:cTn id="21" fill="hold" nodeType="afterGroup">
                            <p:stCondLst>
                              <p:cond delay="1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2000" fill="hold"/>
                                        <p:tgtEl>
                                          <p:spTgt spid="3"/>
                                        </p:tgtEl>
                                        <p:attrNameLst>
                                          <p:attrName>ppt_w</p:attrName>
                                        </p:attrNameLst>
                                      </p:cBhvr>
                                      <p:tavLst>
                                        <p:tav tm="0">
                                          <p:val>
                                            <p:fltVal val="0"/>
                                          </p:val>
                                        </p:tav>
                                        <p:tav tm="100000">
                                          <p:val>
                                            <p:strVal val="#ppt_w"/>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P spid="75790" grpId="0"/>
      <p:bldP spid="759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914400" y="773113"/>
            <a:ext cx="7772400" cy="5826125"/>
          </a:xfrm>
        </p:spPr>
        <p:txBody>
          <a:bodyPr/>
          <a:lstStyle/>
          <a:p>
            <a:r>
              <a:rPr lang="en-US" sz="2400" smtClean="0"/>
              <a:t>         Carbon is found all over the Earth. </a:t>
            </a:r>
            <a:br>
              <a:rPr lang="en-US" sz="2400" smtClean="0"/>
            </a:br>
            <a:r>
              <a:rPr lang="en-US" sz="2400" smtClean="0"/>
              <a:t>      It is an element. It is in the air, in the ocean, in the Earth’s crust. </a:t>
            </a:r>
            <a:br>
              <a:rPr lang="en-US" sz="2400" smtClean="0"/>
            </a:br>
            <a:r>
              <a:rPr lang="en-US" sz="2400" smtClean="0"/>
              <a:t>If carbon is mixed with other elements you get; limestone, chalk, marble, coal, gas, alcohol, sugars, fats, and even medicines. The black stuff in your pencil, graphite, is carbon. Diamonds are 100% pure carbon. Your body even contains carbon, the same stuff from which diamonds are made! </a:t>
            </a:r>
            <a:br>
              <a:rPr lang="en-US" sz="2400" smtClean="0"/>
            </a:br>
            <a:r>
              <a:rPr lang="en-US" sz="2400" smtClean="0"/>
              <a:t>Carbon is inside of us, outside of us, and right now you are breathing out carbon (in the form of a gas: carbon dioxide). </a:t>
            </a:r>
            <a:br>
              <a:rPr lang="en-US" sz="2400" smtClean="0"/>
            </a:br>
            <a:r>
              <a:rPr lang="en-US" sz="2400" smtClean="0"/>
              <a:t>Carbon is everywhere.  </a:t>
            </a:r>
          </a:p>
        </p:txBody>
      </p:sp>
      <p:pic>
        <p:nvPicPr>
          <p:cNvPr id="15363" name="Picture 2" descr="C:\Users\Nancy\AppData\Local\Microsoft\Windows\Temporary Internet Files\Content.IE5\K594ZDIE\MC90005716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725" y="4876800"/>
            <a:ext cx="9048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Users\Nancy\AppData\Local\Microsoft\Windows\Temporary Internet Files\Content.IE5\1PGT9XAZ\MC90001478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6398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762000" y="685800"/>
            <a:ext cx="4495800" cy="5507038"/>
          </a:xfrm>
        </p:spPr>
        <p:txBody>
          <a:bodyPr/>
          <a:lstStyle/>
          <a:p>
            <a:r>
              <a:rPr lang="en-US" sz="3200" smtClean="0"/>
              <a:t>People and animals all contain carbon. We get our carbon from eating plants or other animals. We breathe in oxygen which mixes with the carbon and then we breathe out carbon dioxide. (CO2)</a:t>
            </a:r>
            <a:r>
              <a:rPr lang="en-US" sz="1600" smtClean="0"/>
              <a:t/>
            </a:r>
            <a:br>
              <a:rPr lang="en-US" sz="1600" smtClean="0"/>
            </a:br>
            <a:r>
              <a:rPr lang="en-US" sz="1600" smtClean="0"/>
              <a:t/>
            </a:r>
            <a:br>
              <a:rPr lang="en-US" sz="1600" smtClean="0"/>
            </a:br>
            <a:r>
              <a:rPr lang="en-US" smtClean="0"/>
              <a:t/>
            </a:r>
            <a:br>
              <a:rPr lang="en-US" smtClean="0"/>
            </a:br>
            <a:endParaRPr lang="en-US"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62100"/>
            <a:ext cx="3355975"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Plants that live in water also use photosynthesis to make their own food. They take in carbon from the water and release oxygen.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31242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bwMode="auto">
          <a:xfrm>
            <a:off x="1371600" y="1784350"/>
            <a:ext cx="7772400" cy="457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a:p>
            <a:endParaRPr lang="en-US" smtClean="0"/>
          </a:p>
          <a:p>
            <a:endParaRPr lang="en-US" smtClean="0"/>
          </a:p>
          <a:p>
            <a:endParaRPr lang="en-US" smtClean="0"/>
          </a:p>
          <a:p>
            <a:endParaRPr lang="en-US" sz="1200" smtClean="0"/>
          </a:p>
          <a:p>
            <a:endParaRPr lang="en-US" sz="1200" smtClean="0"/>
          </a:p>
          <a:p>
            <a:endParaRPr lang="en-US" sz="1200" smtClean="0"/>
          </a:p>
          <a:p>
            <a:endParaRPr lang="en-US" sz="1200" smtClean="0"/>
          </a:p>
          <a:p>
            <a:endParaRPr lang="en-US" sz="1200" smtClean="0"/>
          </a:p>
          <a:p>
            <a:r>
              <a:rPr lang="en-US" sz="1200" smtClean="0"/>
              <a:t>http://science.howstuffworks.com/environmental/earth/geophysics/earth3.htm</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a:xfrm>
            <a:off x="0" y="0"/>
            <a:ext cx="7885113" cy="549275"/>
          </a:xfrm>
        </p:spPr>
        <p:txBody>
          <a:bodyPr/>
          <a:lstStyle/>
          <a:p>
            <a:pPr eaLnBrk="1" hangingPunct="1"/>
            <a:r>
              <a:rPr lang="en-GB" smtClean="0"/>
              <a:t>      Allotropes of carbon</a:t>
            </a:r>
          </a:p>
        </p:txBody>
      </p:sp>
      <p:sp>
        <p:nvSpPr>
          <p:cNvPr id="72715" name="Oval 11"/>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9460" name="Rectangle 12"/>
          <p:cNvSpPr>
            <a:spLocks noChangeArrowheads="1"/>
          </p:cNvSpPr>
          <p:nvPr/>
        </p:nvSpPr>
        <p:spPr bwMode="auto">
          <a:xfrm>
            <a:off x="568325" y="7127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In the element carbon, atoms bond in different ways, creating different kinds of giant structures.</a:t>
            </a:r>
          </a:p>
        </p:txBody>
      </p:sp>
      <p:sp>
        <p:nvSpPr>
          <p:cNvPr id="72717" name="Rectangle 13"/>
          <p:cNvSpPr>
            <a:spLocks noChangeArrowheads="1"/>
          </p:cNvSpPr>
          <p:nvPr/>
        </p:nvSpPr>
        <p:spPr bwMode="auto">
          <a:xfrm>
            <a:off x="568325" y="1614488"/>
            <a:ext cx="8118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Two of these structures are </a:t>
            </a:r>
            <a:r>
              <a:rPr lang="en-GB"/>
              <a:t>diamond</a:t>
            </a:r>
            <a:r>
              <a:rPr lang="en-GB" b="0"/>
              <a:t> and </a:t>
            </a:r>
            <a:r>
              <a:rPr lang="en-GB"/>
              <a:t>graphite</a:t>
            </a:r>
            <a:r>
              <a:rPr lang="en-GB" b="0"/>
              <a:t>. They are called </a:t>
            </a:r>
            <a:r>
              <a:rPr lang="en-GB">
                <a:solidFill>
                  <a:srgbClr val="FF6600"/>
                </a:solidFill>
              </a:rPr>
              <a:t>allotropes</a:t>
            </a:r>
            <a:r>
              <a:rPr lang="en-GB" b="0"/>
              <a:t> of carbon.</a:t>
            </a:r>
          </a:p>
        </p:txBody>
      </p:sp>
      <p:sp>
        <p:nvSpPr>
          <p:cNvPr id="72718" name="Rectangle 14"/>
          <p:cNvSpPr>
            <a:spLocks noChangeArrowheads="1"/>
          </p:cNvSpPr>
          <p:nvPr/>
        </p:nvSpPr>
        <p:spPr bwMode="auto">
          <a:xfrm>
            <a:off x="568325" y="25177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Allotropes have the same chemical properties because they have the same number of electrons.</a:t>
            </a:r>
          </a:p>
        </p:txBody>
      </p:sp>
      <p:sp>
        <p:nvSpPr>
          <p:cNvPr id="72724" name="Rectangle 20"/>
          <p:cNvSpPr>
            <a:spLocks noChangeArrowheads="1"/>
          </p:cNvSpPr>
          <p:nvPr/>
        </p:nvSpPr>
        <p:spPr bwMode="auto">
          <a:xfrm>
            <a:off x="568325" y="344963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However, they have different physical properties because the electrons are shared in different ways with other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dissolve">
                                      <p:cBhvr>
                                        <p:cTn id="7" dur="500"/>
                                        <p:tgtEl>
                                          <p:spTgt spid="7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18"/>
                                        </p:tgtEl>
                                        <p:attrNameLst>
                                          <p:attrName>style.visibility</p:attrName>
                                        </p:attrNameLst>
                                      </p:cBhvr>
                                      <p:to>
                                        <p:strVal val="visible"/>
                                      </p:to>
                                    </p:set>
                                    <p:animEffect transition="in" filter="dissolve">
                                      <p:cBhvr>
                                        <p:cTn id="12" dur="500"/>
                                        <p:tgtEl>
                                          <p:spTgt spid="72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724"/>
                                        </p:tgtEl>
                                        <p:attrNameLst>
                                          <p:attrName>style.visibility</p:attrName>
                                        </p:attrNameLst>
                                      </p:cBhvr>
                                      <p:to>
                                        <p:strVal val="visible"/>
                                      </p:to>
                                    </p:set>
                                    <p:animEffect transition="in" filter="dissolve">
                                      <p:cBhvr>
                                        <p:cTn id="17" dur="500"/>
                                        <p:tgtEl>
                                          <p:spTgt spid="7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p:bldP spid="72718" grpId="0"/>
      <p:bldP spid="727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88"/>
          <p:cNvSpPr>
            <a:spLocks noGrp="1" noChangeArrowheads="1"/>
          </p:cNvSpPr>
          <p:nvPr>
            <p:ph type="title"/>
          </p:nvPr>
        </p:nvSpPr>
        <p:spPr/>
        <p:txBody>
          <a:bodyPr/>
          <a:lstStyle/>
          <a:p>
            <a:pPr eaLnBrk="1" hangingPunct="1"/>
            <a:r>
              <a:rPr lang="en-GB" smtClean="0"/>
              <a:t>      The structure of diamond</a:t>
            </a:r>
          </a:p>
        </p:txBody>
      </p:sp>
      <p:sp>
        <p:nvSpPr>
          <p:cNvPr id="73817" name="Oval 89"/>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0484" name="Rectangle 90"/>
          <p:cNvSpPr>
            <a:spLocks noChangeArrowheads="1"/>
          </p:cNvSpPr>
          <p:nvPr/>
        </p:nvSpPr>
        <p:spPr bwMode="auto">
          <a:xfrm>
            <a:off x="568325" y="712788"/>
            <a:ext cx="40036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Diamond is a rare form of carbon in which each atom is covalently bonded to four others.</a:t>
            </a:r>
          </a:p>
        </p:txBody>
      </p:sp>
      <p:sp>
        <p:nvSpPr>
          <p:cNvPr id="73996" name="AutoShape 268"/>
          <p:cNvSpPr>
            <a:spLocks noChangeArrowheads="1"/>
          </p:cNvSpPr>
          <p:nvPr/>
        </p:nvSpPr>
        <p:spPr bwMode="auto">
          <a:xfrm>
            <a:off x="3451225" y="3910013"/>
            <a:ext cx="1582738" cy="581025"/>
          </a:xfrm>
          <a:prstGeom prst="rightArrow">
            <a:avLst>
              <a:gd name="adj1" fmla="val 62843"/>
              <a:gd name="adj2" fmla="val 84420"/>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73997" name="Rectangle 269"/>
          <p:cNvSpPr>
            <a:spLocks noChangeArrowheads="1"/>
          </p:cNvSpPr>
          <p:nvPr/>
        </p:nvSpPr>
        <p:spPr bwMode="auto">
          <a:xfrm>
            <a:off x="4760913" y="712788"/>
            <a:ext cx="43830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spcBef>
                <a:spcPct val="0"/>
              </a:spcBef>
            </a:pPr>
            <a:r>
              <a:rPr lang="en-GB" b="0"/>
              <a:t>This pattern arrangement is repeated millions of times to create a giant lattice.</a:t>
            </a:r>
          </a:p>
        </p:txBody>
      </p:sp>
      <p:grpSp>
        <p:nvGrpSpPr>
          <p:cNvPr id="2" name="Group 282"/>
          <p:cNvGrpSpPr>
            <a:grpSpLocks/>
          </p:cNvGrpSpPr>
          <p:nvPr/>
        </p:nvGrpSpPr>
        <p:grpSpPr bwMode="auto">
          <a:xfrm>
            <a:off x="185738" y="2549525"/>
            <a:ext cx="3311525" cy="3292475"/>
            <a:chOff x="117" y="1606"/>
            <a:chExt cx="2086" cy="2074"/>
          </a:xfrm>
        </p:grpSpPr>
        <p:sp>
          <p:nvSpPr>
            <p:cNvPr id="20567" name="Line 212"/>
            <p:cNvSpPr>
              <a:spLocks noChangeShapeType="1"/>
            </p:cNvSpPr>
            <p:nvPr/>
          </p:nvSpPr>
          <p:spPr bwMode="auto">
            <a:xfrm rot="21533753" flipH="1">
              <a:off x="979" y="2051"/>
              <a:ext cx="2" cy="58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8" name="Line 213"/>
            <p:cNvSpPr>
              <a:spLocks noChangeShapeType="1"/>
            </p:cNvSpPr>
            <p:nvPr/>
          </p:nvSpPr>
          <p:spPr bwMode="auto">
            <a:xfrm rot="-66247">
              <a:off x="1165" y="2913"/>
              <a:ext cx="611" cy="21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9" name="Line 214"/>
            <p:cNvSpPr>
              <a:spLocks noChangeShapeType="1"/>
            </p:cNvSpPr>
            <p:nvPr/>
          </p:nvSpPr>
          <p:spPr bwMode="auto">
            <a:xfrm rot="21533753" flipH="1">
              <a:off x="554" y="2926"/>
              <a:ext cx="222" cy="38"/>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0" name="Line 215"/>
            <p:cNvSpPr>
              <a:spLocks noChangeShapeType="1"/>
            </p:cNvSpPr>
            <p:nvPr/>
          </p:nvSpPr>
          <p:spPr bwMode="auto">
            <a:xfrm rot="21533753" flipH="1">
              <a:off x="885" y="3064"/>
              <a:ext cx="53" cy="188"/>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002" name="Oval 274"/>
            <p:cNvSpPr>
              <a:spLocks noChangeArrowheads="1"/>
            </p:cNvSpPr>
            <p:nvPr/>
          </p:nvSpPr>
          <p:spPr bwMode="auto">
            <a:xfrm>
              <a:off x="737" y="1606"/>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4006" name="Oval 278"/>
            <p:cNvSpPr>
              <a:spLocks noChangeArrowheads="1"/>
            </p:cNvSpPr>
            <p:nvPr/>
          </p:nvSpPr>
          <p:spPr bwMode="auto">
            <a:xfrm>
              <a:off x="593" y="3214"/>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4007" name="Oval 279"/>
            <p:cNvSpPr>
              <a:spLocks noChangeArrowheads="1"/>
            </p:cNvSpPr>
            <p:nvPr/>
          </p:nvSpPr>
          <p:spPr bwMode="auto">
            <a:xfrm>
              <a:off x="117" y="2750"/>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4008" name="Oval 280"/>
            <p:cNvSpPr>
              <a:spLocks noChangeArrowheads="1"/>
            </p:cNvSpPr>
            <p:nvPr/>
          </p:nvSpPr>
          <p:spPr bwMode="auto">
            <a:xfrm>
              <a:off x="737" y="2618"/>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4009" name="Oval 281"/>
            <p:cNvSpPr>
              <a:spLocks noChangeArrowheads="1"/>
            </p:cNvSpPr>
            <p:nvPr/>
          </p:nvSpPr>
          <p:spPr bwMode="auto">
            <a:xfrm>
              <a:off x="1737" y="2926"/>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grpSp>
      <p:grpSp>
        <p:nvGrpSpPr>
          <p:cNvPr id="3" name="Group 427"/>
          <p:cNvGrpSpPr>
            <a:grpSpLocks/>
          </p:cNvGrpSpPr>
          <p:nvPr/>
        </p:nvGrpSpPr>
        <p:grpSpPr bwMode="auto">
          <a:xfrm>
            <a:off x="4918075" y="2032000"/>
            <a:ext cx="3916363" cy="4308475"/>
            <a:chOff x="3127" y="1273"/>
            <a:chExt cx="2467" cy="2714"/>
          </a:xfrm>
        </p:grpSpPr>
        <p:sp>
          <p:nvSpPr>
            <p:cNvPr id="20489" name="Line 372"/>
            <p:cNvSpPr>
              <a:spLocks noChangeShapeType="1"/>
            </p:cNvSpPr>
            <p:nvPr/>
          </p:nvSpPr>
          <p:spPr bwMode="auto">
            <a:xfrm>
              <a:off x="4131" y="1464"/>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0" name="Line 374"/>
            <p:cNvSpPr>
              <a:spLocks noChangeShapeType="1"/>
            </p:cNvSpPr>
            <p:nvPr/>
          </p:nvSpPr>
          <p:spPr bwMode="auto">
            <a:xfrm>
              <a:off x="3832" y="206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1" name="Line 375"/>
            <p:cNvSpPr>
              <a:spLocks noChangeShapeType="1"/>
            </p:cNvSpPr>
            <p:nvPr/>
          </p:nvSpPr>
          <p:spPr bwMode="auto">
            <a:xfrm>
              <a:off x="4613" y="2156"/>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2" name="Line 376"/>
            <p:cNvSpPr>
              <a:spLocks noChangeShapeType="1"/>
            </p:cNvSpPr>
            <p:nvPr/>
          </p:nvSpPr>
          <p:spPr bwMode="auto">
            <a:xfrm>
              <a:off x="4037" y="2309"/>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3" name="Line 377"/>
            <p:cNvSpPr>
              <a:spLocks noChangeShapeType="1"/>
            </p:cNvSpPr>
            <p:nvPr/>
          </p:nvSpPr>
          <p:spPr bwMode="auto">
            <a:xfrm>
              <a:off x="3530" y="2657"/>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4" name="Line 378"/>
            <p:cNvSpPr>
              <a:spLocks noChangeShapeType="1"/>
            </p:cNvSpPr>
            <p:nvPr/>
          </p:nvSpPr>
          <p:spPr bwMode="auto">
            <a:xfrm>
              <a:off x="3755" y="288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5" name="Line 379"/>
            <p:cNvSpPr>
              <a:spLocks noChangeShapeType="1"/>
            </p:cNvSpPr>
            <p:nvPr/>
          </p:nvSpPr>
          <p:spPr bwMode="auto">
            <a:xfrm>
              <a:off x="3938" y="3101"/>
              <a:ext cx="0" cy="39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6" name="Line 380"/>
            <p:cNvSpPr>
              <a:spLocks noChangeShapeType="1"/>
            </p:cNvSpPr>
            <p:nvPr/>
          </p:nvSpPr>
          <p:spPr bwMode="auto">
            <a:xfrm>
              <a:off x="4523" y="2972"/>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7" name="Line 381"/>
            <p:cNvSpPr>
              <a:spLocks noChangeShapeType="1"/>
            </p:cNvSpPr>
            <p:nvPr/>
          </p:nvSpPr>
          <p:spPr bwMode="auto">
            <a:xfrm>
              <a:off x="5072" y="282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8" name="Line 382"/>
            <p:cNvSpPr>
              <a:spLocks noChangeShapeType="1"/>
            </p:cNvSpPr>
            <p:nvPr/>
          </p:nvSpPr>
          <p:spPr bwMode="auto">
            <a:xfrm flipV="1">
              <a:off x="3912" y="1941"/>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499" name="Line 383"/>
            <p:cNvSpPr>
              <a:spLocks noChangeShapeType="1"/>
            </p:cNvSpPr>
            <p:nvPr/>
          </p:nvSpPr>
          <p:spPr bwMode="auto">
            <a:xfrm flipV="1">
              <a:off x="3613" y="2524"/>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0" name="Line 384"/>
            <p:cNvSpPr>
              <a:spLocks noChangeShapeType="1"/>
            </p:cNvSpPr>
            <p:nvPr/>
          </p:nvSpPr>
          <p:spPr bwMode="auto">
            <a:xfrm flipV="1">
              <a:off x="3829" y="2758"/>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1" name="Line 385"/>
            <p:cNvSpPr>
              <a:spLocks noChangeShapeType="1"/>
            </p:cNvSpPr>
            <p:nvPr/>
          </p:nvSpPr>
          <p:spPr bwMode="auto">
            <a:xfrm flipV="1">
              <a:off x="3299" y="3116"/>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2" name="Line 386"/>
            <p:cNvSpPr>
              <a:spLocks noChangeShapeType="1"/>
            </p:cNvSpPr>
            <p:nvPr/>
          </p:nvSpPr>
          <p:spPr bwMode="auto">
            <a:xfrm flipV="1">
              <a:off x="4290" y="3432"/>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3" name="Line 387"/>
            <p:cNvSpPr>
              <a:spLocks noChangeShapeType="1"/>
            </p:cNvSpPr>
            <p:nvPr/>
          </p:nvSpPr>
          <p:spPr bwMode="auto">
            <a:xfrm flipV="1">
              <a:off x="4861" y="3295"/>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4" name="Line 388"/>
            <p:cNvSpPr>
              <a:spLocks noChangeShapeType="1"/>
            </p:cNvSpPr>
            <p:nvPr/>
          </p:nvSpPr>
          <p:spPr bwMode="auto">
            <a:xfrm flipV="1">
              <a:off x="3731" y="3599"/>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5" name="Line 389"/>
            <p:cNvSpPr>
              <a:spLocks noChangeShapeType="1"/>
            </p:cNvSpPr>
            <p:nvPr/>
          </p:nvSpPr>
          <p:spPr bwMode="auto">
            <a:xfrm flipV="1">
              <a:off x="4059" y="2004"/>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6" name="Line 390"/>
            <p:cNvSpPr>
              <a:spLocks noChangeShapeType="1"/>
            </p:cNvSpPr>
            <p:nvPr/>
          </p:nvSpPr>
          <p:spPr bwMode="auto">
            <a:xfrm flipV="1">
              <a:off x="3772" y="2584"/>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7" name="Line 391"/>
            <p:cNvSpPr>
              <a:spLocks noChangeShapeType="1"/>
            </p:cNvSpPr>
            <p:nvPr/>
          </p:nvSpPr>
          <p:spPr bwMode="auto">
            <a:xfrm flipV="1">
              <a:off x="4547" y="2678"/>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8" name="Line 392"/>
            <p:cNvSpPr>
              <a:spLocks noChangeShapeType="1"/>
            </p:cNvSpPr>
            <p:nvPr/>
          </p:nvSpPr>
          <p:spPr bwMode="auto">
            <a:xfrm flipV="1">
              <a:off x="3459" y="3189"/>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09" name="Line 393"/>
            <p:cNvSpPr>
              <a:spLocks noChangeShapeType="1"/>
            </p:cNvSpPr>
            <p:nvPr/>
          </p:nvSpPr>
          <p:spPr bwMode="auto">
            <a:xfrm flipV="1">
              <a:off x="3691" y="3439"/>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0" name="Line 394"/>
            <p:cNvSpPr>
              <a:spLocks noChangeShapeType="1"/>
            </p:cNvSpPr>
            <p:nvPr/>
          </p:nvSpPr>
          <p:spPr bwMode="auto">
            <a:xfrm flipV="1">
              <a:off x="3878" y="3677"/>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1" name="Line 395"/>
            <p:cNvSpPr>
              <a:spLocks noChangeShapeType="1"/>
            </p:cNvSpPr>
            <p:nvPr/>
          </p:nvSpPr>
          <p:spPr bwMode="auto">
            <a:xfrm flipV="1">
              <a:off x="4458" y="3507"/>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2" name="Line 396"/>
            <p:cNvSpPr>
              <a:spLocks noChangeShapeType="1"/>
            </p:cNvSpPr>
            <p:nvPr/>
          </p:nvSpPr>
          <p:spPr bwMode="auto">
            <a:xfrm flipV="1">
              <a:off x="5011" y="3346"/>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3" name="Line 397"/>
            <p:cNvSpPr>
              <a:spLocks noChangeShapeType="1"/>
            </p:cNvSpPr>
            <p:nvPr/>
          </p:nvSpPr>
          <p:spPr bwMode="auto">
            <a:xfrm flipV="1">
              <a:off x="4235" y="3281"/>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4" name="Line 398"/>
            <p:cNvSpPr>
              <a:spLocks noChangeShapeType="1"/>
            </p:cNvSpPr>
            <p:nvPr/>
          </p:nvSpPr>
          <p:spPr bwMode="auto">
            <a:xfrm>
              <a:off x="4197" y="1950"/>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5" name="Line 399"/>
            <p:cNvSpPr>
              <a:spLocks noChangeShapeType="1"/>
            </p:cNvSpPr>
            <p:nvPr/>
          </p:nvSpPr>
          <p:spPr bwMode="auto">
            <a:xfrm>
              <a:off x="4675" y="2617"/>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6" name="Line 400"/>
            <p:cNvSpPr>
              <a:spLocks noChangeShapeType="1"/>
            </p:cNvSpPr>
            <p:nvPr/>
          </p:nvSpPr>
          <p:spPr bwMode="auto">
            <a:xfrm>
              <a:off x="4124" y="2759"/>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7" name="Line 401"/>
            <p:cNvSpPr>
              <a:spLocks noChangeShapeType="1"/>
            </p:cNvSpPr>
            <p:nvPr/>
          </p:nvSpPr>
          <p:spPr bwMode="auto">
            <a:xfrm>
              <a:off x="4029" y="3621"/>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8" name="Line 402"/>
            <p:cNvSpPr>
              <a:spLocks noChangeShapeType="1"/>
            </p:cNvSpPr>
            <p:nvPr/>
          </p:nvSpPr>
          <p:spPr bwMode="auto">
            <a:xfrm>
              <a:off x="4591" y="3451"/>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19" name="Line 403"/>
            <p:cNvSpPr>
              <a:spLocks noChangeShapeType="1"/>
            </p:cNvSpPr>
            <p:nvPr/>
          </p:nvSpPr>
          <p:spPr bwMode="auto">
            <a:xfrm>
              <a:off x="5129" y="3278"/>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20" name="Line 408"/>
            <p:cNvSpPr>
              <a:spLocks noChangeShapeType="1"/>
            </p:cNvSpPr>
            <p:nvPr/>
          </p:nvSpPr>
          <p:spPr bwMode="auto">
            <a:xfrm flipV="1">
              <a:off x="3530" y="3380"/>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21" name="Line 409"/>
            <p:cNvSpPr>
              <a:spLocks noChangeShapeType="1"/>
            </p:cNvSpPr>
            <p:nvPr/>
          </p:nvSpPr>
          <p:spPr bwMode="auto">
            <a:xfrm flipV="1">
              <a:off x="3967" y="2812"/>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22" name="Line 410"/>
            <p:cNvSpPr>
              <a:spLocks noChangeShapeType="1"/>
            </p:cNvSpPr>
            <p:nvPr/>
          </p:nvSpPr>
          <p:spPr bwMode="auto">
            <a:xfrm flipV="1">
              <a:off x="4385" y="2609"/>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20523" name="Group 414"/>
            <p:cNvGrpSpPr>
              <a:grpSpLocks/>
            </p:cNvGrpSpPr>
            <p:nvPr/>
          </p:nvGrpSpPr>
          <p:grpSpPr bwMode="auto">
            <a:xfrm>
              <a:off x="3599" y="3122"/>
              <a:ext cx="345" cy="112"/>
              <a:chOff x="3599" y="3122"/>
              <a:chExt cx="345" cy="112"/>
            </a:xfrm>
          </p:grpSpPr>
          <p:sp>
            <p:nvSpPr>
              <p:cNvPr id="20565" name="Line 412"/>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66" name="Line 413"/>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524" name="Group 415"/>
            <p:cNvGrpSpPr>
              <a:grpSpLocks/>
            </p:cNvGrpSpPr>
            <p:nvPr/>
          </p:nvGrpSpPr>
          <p:grpSpPr bwMode="auto">
            <a:xfrm>
              <a:off x="3879" y="2514"/>
              <a:ext cx="345" cy="112"/>
              <a:chOff x="3599" y="3122"/>
              <a:chExt cx="345" cy="112"/>
            </a:xfrm>
          </p:grpSpPr>
          <p:sp>
            <p:nvSpPr>
              <p:cNvPr id="20563" name="Line 416"/>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64" name="Line 417"/>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525" name="Group 418"/>
            <p:cNvGrpSpPr>
              <a:grpSpLocks/>
            </p:cNvGrpSpPr>
            <p:nvPr/>
          </p:nvGrpSpPr>
          <p:grpSpPr bwMode="auto">
            <a:xfrm>
              <a:off x="4369" y="3217"/>
              <a:ext cx="345" cy="112"/>
              <a:chOff x="3599" y="3122"/>
              <a:chExt cx="345" cy="112"/>
            </a:xfrm>
          </p:grpSpPr>
          <p:sp>
            <p:nvSpPr>
              <p:cNvPr id="20561" name="Line 419"/>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62" name="Line 420"/>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0526" name="Group 421"/>
            <p:cNvGrpSpPr>
              <a:grpSpLocks/>
            </p:cNvGrpSpPr>
            <p:nvPr/>
          </p:nvGrpSpPr>
          <p:grpSpPr bwMode="auto">
            <a:xfrm>
              <a:off x="3778" y="3346"/>
              <a:ext cx="345" cy="112"/>
              <a:chOff x="3599" y="3122"/>
              <a:chExt cx="345" cy="112"/>
            </a:xfrm>
          </p:grpSpPr>
          <p:sp>
            <p:nvSpPr>
              <p:cNvPr id="20559" name="Line 422"/>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60" name="Line 423"/>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0527" name="Line 425"/>
            <p:cNvSpPr>
              <a:spLocks noChangeShapeType="1"/>
            </p:cNvSpPr>
            <p:nvPr/>
          </p:nvSpPr>
          <p:spPr bwMode="auto">
            <a:xfrm>
              <a:off x="4301" y="2695"/>
              <a:ext cx="0" cy="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0528" name="Line 426"/>
            <p:cNvSpPr>
              <a:spLocks noChangeShapeType="1"/>
            </p:cNvSpPr>
            <p:nvPr/>
          </p:nvSpPr>
          <p:spPr bwMode="auto">
            <a:xfrm>
              <a:off x="4302" y="2848"/>
              <a:ext cx="0" cy="2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821" name="Oval 93"/>
            <p:cNvSpPr>
              <a:spLocks noChangeArrowheads="1"/>
            </p:cNvSpPr>
            <p:nvPr/>
          </p:nvSpPr>
          <p:spPr bwMode="auto">
            <a:xfrm rot="-66247">
              <a:off x="4033" y="127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2" name="Oval 94"/>
            <p:cNvSpPr>
              <a:spLocks noChangeArrowheads="1"/>
            </p:cNvSpPr>
            <p:nvPr/>
          </p:nvSpPr>
          <p:spPr bwMode="auto">
            <a:xfrm rot="-66247">
              <a:off x="3429" y="246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3" name="Oval 95"/>
            <p:cNvSpPr>
              <a:spLocks noChangeArrowheads="1"/>
            </p:cNvSpPr>
            <p:nvPr/>
          </p:nvSpPr>
          <p:spPr bwMode="auto">
            <a:xfrm rot="-66247">
              <a:off x="3740" y="2405"/>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4" name="Oval 96"/>
            <p:cNvSpPr>
              <a:spLocks noChangeArrowheads="1"/>
            </p:cNvSpPr>
            <p:nvPr/>
          </p:nvSpPr>
          <p:spPr bwMode="auto">
            <a:xfrm rot="-66247">
              <a:off x="3941" y="211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5" name="Oval 97"/>
            <p:cNvSpPr>
              <a:spLocks noChangeArrowheads="1"/>
            </p:cNvSpPr>
            <p:nvPr/>
          </p:nvSpPr>
          <p:spPr bwMode="auto">
            <a:xfrm rot="-66247">
              <a:off x="3732" y="188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6" name="Oval 98"/>
            <p:cNvSpPr>
              <a:spLocks noChangeArrowheads="1"/>
            </p:cNvSpPr>
            <p:nvPr/>
          </p:nvSpPr>
          <p:spPr bwMode="auto">
            <a:xfrm rot="-66247">
              <a:off x="4208" y="252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7" name="Oval 99"/>
            <p:cNvSpPr>
              <a:spLocks noChangeArrowheads="1"/>
            </p:cNvSpPr>
            <p:nvPr/>
          </p:nvSpPr>
          <p:spPr bwMode="auto">
            <a:xfrm rot="-66247">
              <a:off x="4519" y="1970"/>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8" name="Oval 100"/>
            <p:cNvSpPr>
              <a:spLocks noChangeArrowheads="1"/>
            </p:cNvSpPr>
            <p:nvPr/>
          </p:nvSpPr>
          <p:spPr bwMode="auto">
            <a:xfrm rot="-66247">
              <a:off x="4027" y="1822"/>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29" name="Oval 101"/>
            <p:cNvSpPr>
              <a:spLocks noChangeArrowheads="1"/>
            </p:cNvSpPr>
            <p:nvPr/>
          </p:nvSpPr>
          <p:spPr bwMode="auto">
            <a:xfrm rot="-66247">
              <a:off x="4504" y="249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0" name="Oval 102"/>
            <p:cNvSpPr>
              <a:spLocks noChangeArrowheads="1"/>
            </p:cNvSpPr>
            <p:nvPr/>
          </p:nvSpPr>
          <p:spPr bwMode="auto">
            <a:xfrm rot="-66247">
              <a:off x="4976" y="2638"/>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1" name="Oval 103"/>
            <p:cNvSpPr>
              <a:spLocks noChangeArrowheads="1"/>
            </p:cNvSpPr>
            <p:nvPr/>
          </p:nvSpPr>
          <p:spPr bwMode="auto">
            <a:xfrm rot="-66247">
              <a:off x="4897" y="346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2" name="Oval 104"/>
            <p:cNvSpPr>
              <a:spLocks noChangeArrowheads="1"/>
            </p:cNvSpPr>
            <p:nvPr/>
          </p:nvSpPr>
          <p:spPr bwMode="auto">
            <a:xfrm rot="-66247">
              <a:off x="4962" y="315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3" name="Oval 105"/>
            <p:cNvSpPr>
              <a:spLocks noChangeArrowheads="1"/>
            </p:cNvSpPr>
            <p:nvPr/>
          </p:nvSpPr>
          <p:spPr bwMode="auto">
            <a:xfrm rot="-66247">
              <a:off x="5400" y="3305"/>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4" name="Oval 106"/>
            <p:cNvSpPr>
              <a:spLocks noChangeArrowheads="1"/>
            </p:cNvSpPr>
            <p:nvPr/>
          </p:nvSpPr>
          <p:spPr bwMode="auto">
            <a:xfrm rot="-66247">
              <a:off x="3950" y="26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5" name="Oval 107"/>
            <p:cNvSpPr>
              <a:spLocks noChangeArrowheads="1"/>
            </p:cNvSpPr>
            <p:nvPr/>
          </p:nvSpPr>
          <p:spPr bwMode="auto">
            <a:xfrm rot="-66247">
              <a:off x="3659" y="268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6" name="Oval 108"/>
            <p:cNvSpPr>
              <a:spLocks noChangeArrowheads="1"/>
            </p:cNvSpPr>
            <p:nvPr/>
          </p:nvSpPr>
          <p:spPr bwMode="auto">
            <a:xfrm rot="-66247">
              <a:off x="3127" y="3041"/>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7" name="Oval 109"/>
            <p:cNvSpPr>
              <a:spLocks noChangeArrowheads="1"/>
            </p:cNvSpPr>
            <p:nvPr/>
          </p:nvSpPr>
          <p:spPr bwMode="auto">
            <a:xfrm rot="-66247">
              <a:off x="3424" y="301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8" name="Oval 110"/>
            <p:cNvSpPr>
              <a:spLocks noChangeArrowheads="1"/>
            </p:cNvSpPr>
            <p:nvPr/>
          </p:nvSpPr>
          <p:spPr bwMode="auto">
            <a:xfrm rot="-66247">
              <a:off x="3569" y="35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39" name="Oval 111"/>
            <p:cNvSpPr>
              <a:spLocks noChangeArrowheads="1"/>
            </p:cNvSpPr>
            <p:nvPr/>
          </p:nvSpPr>
          <p:spPr bwMode="auto">
            <a:xfrm rot="-66247">
              <a:off x="3845" y="348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0" name="Oval 112"/>
            <p:cNvSpPr>
              <a:spLocks noChangeArrowheads="1"/>
            </p:cNvSpPr>
            <p:nvPr/>
          </p:nvSpPr>
          <p:spPr bwMode="auto">
            <a:xfrm rot="-66247">
              <a:off x="4207" y="310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1" name="Oval 113"/>
            <p:cNvSpPr>
              <a:spLocks noChangeArrowheads="1"/>
            </p:cNvSpPr>
            <p:nvPr/>
          </p:nvSpPr>
          <p:spPr bwMode="auto">
            <a:xfrm rot="-66247">
              <a:off x="4105" y="337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2" name="Oval 114"/>
            <p:cNvSpPr>
              <a:spLocks noChangeArrowheads="1"/>
            </p:cNvSpPr>
            <p:nvPr/>
          </p:nvSpPr>
          <p:spPr bwMode="auto">
            <a:xfrm rot="-66247">
              <a:off x="4352" y="3628"/>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3" name="Oval 115"/>
            <p:cNvSpPr>
              <a:spLocks noChangeArrowheads="1"/>
            </p:cNvSpPr>
            <p:nvPr/>
          </p:nvSpPr>
          <p:spPr bwMode="auto">
            <a:xfrm rot="-66247">
              <a:off x="4692" y="32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spcBef>
                  <a:spcPct val="0"/>
                </a:spcBef>
                <a:defRPr/>
              </a:pPr>
              <a:endParaRPr lang="en-GB" b="0">
                <a:solidFill>
                  <a:schemeClr val="tx1"/>
                </a:solidFill>
                <a:latin typeface="Arial" charset="0"/>
              </a:endParaRPr>
            </a:p>
          </p:txBody>
        </p:sp>
        <p:sp>
          <p:nvSpPr>
            <p:cNvPr id="73844" name="Oval 116"/>
            <p:cNvSpPr>
              <a:spLocks noChangeArrowheads="1"/>
            </p:cNvSpPr>
            <p:nvPr/>
          </p:nvSpPr>
          <p:spPr bwMode="auto">
            <a:xfrm rot="-66247">
              <a:off x="3841" y="2917"/>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5" name="Oval 117"/>
            <p:cNvSpPr>
              <a:spLocks noChangeArrowheads="1"/>
            </p:cNvSpPr>
            <p:nvPr/>
          </p:nvSpPr>
          <p:spPr bwMode="auto">
            <a:xfrm rot="-66247">
              <a:off x="3345" y="329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6" name="Oval 118"/>
            <p:cNvSpPr>
              <a:spLocks noChangeArrowheads="1"/>
            </p:cNvSpPr>
            <p:nvPr/>
          </p:nvSpPr>
          <p:spPr bwMode="auto">
            <a:xfrm rot="-66247">
              <a:off x="3656" y="325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7" name="Oval 119"/>
            <p:cNvSpPr>
              <a:spLocks noChangeArrowheads="1"/>
            </p:cNvSpPr>
            <p:nvPr/>
          </p:nvSpPr>
          <p:spPr bwMode="auto">
            <a:xfrm rot="-66247">
              <a:off x="3931" y="315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8" name="Oval 120"/>
            <p:cNvSpPr>
              <a:spLocks noChangeArrowheads="1"/>
            </p:cNvSpPr>
            <p:nvPr/>
          </p:nvSpPr>
          <p:spPr bwMode="auto">
            <a:xfrm rot="-66247">
              <a:off x="4416" y="332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49" name="Oval 121"/>
            <p:cNvSpPr>
              <a:spLocks noChangeArrowheads="1"/>
            </p:cNvSpPr>
            <p:nvPr/>
          </p:nvSpPr>
          <p:spPr bwMode="auto">
            <a:xfrm rot="-66247">
              <a:off x="4428" y="278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73850" name="Oval 122"/>
            <p:cNvSpPr>
              <a:spLocks noChangeArrowheads="1"/>
            </p:cNvSpPr>
            <p:nvPr/>
          </p:nvSpPr>
          <p:spPr bwMode="auto">
            <a:xfrm rot="-66247">
              <a:off x="3760" y="3792"/>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997"/>
                                        </p:tgtEl>
                                        <p:attrNameLst>
                                          <p:attrName>style.visibility</p:attrName>
                                        </p:attrNameLst>
                                      </p:cBhvr>
                                      <p:to>
                                        <p:strVal val="visible"/>
                                      </p:to>
                                    </p:set>
                                    <p:animEffect transition="in" filter="dissolve">
                                      <p:cBhvr>
                                        <p:cTn id="12" dur="500"/>
                                        <p:tgtEl>
                                          <p:spTgt spid="7399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3996"/>
                                        </p:tgtEl>
                                        <p:attrNameLst>
                                          <p:attrName>style.visibility</p:attrName>
                                        </p:attrNameLst>
                                      </p:cBhvr>
                                      <p:to>
                                        <p:strVal val="visible"/>
                                      </p:to>
                                    </p:set>
                                    <p:animEffect transition="in" filter="wipe(left)">
                                      <p:cBhvr>
                                        <p:cTn id="16" dur="1000"/>
                                        <p:tgtEl>
                                          <p:spTgt spid="73996"/>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96" grpId="0" animBg="1"/>
      <p:bldP spid="7399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smtClean="0"/>
              <a:t>      The properties of diamond</a:t>
            </a:r>
          </a:p>
        </p:txBody>
      </p:sp>
      <p:sp>
        <p:nvSpPr>
          <p:cNvPr id="217091" name="Oval 3"/>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1508" name="Rectangle 4"/>
          <p:cNvSpPr>
            <a:spLocks noChangeArrowheads="1"/>
          </p:cNvSpPr>
          <p:nvPr/>
        </p:nvSpPr>
        <p:spPr bwMode="auto">
          <a:xfrm>
            <a:off x="568325" y="7127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All the electrons in the outer shell of the carbon atom (2.4) are used in covalent bonds. This affects diamond’s properties.</a:t>
            </a:r>
          </a:p>
        </p:txBody>
      </p:sp>
      <p:grpSp>
        <p:nvGrpSpPr>
          <p:cNvPr id="2" name="Group 17"/>
          <p:cNvGrpSpPr>
            <a:grpSpLocks/>
          </p:cNvGrpSpPr>
          <p:nvPr/>
        </p:nvGrpSpPr>
        <p:grpSpPr bwMode="auto">
          <a:xfrm>
            <a:off x="239713" y="1933575"/>
            <a:ext cx="3916362" cy="4308475"/>
            <a:chOff x="3127" y="1273"/>
            <a:chExt cx="2467" cy="2714"/>
          </a:xfrm>
        </p:grpSpPr>
        <p:sp>
          <p:nvSpPr>
            <p:cNvPr id="21515" name="Line 18"/>
            <p:cNvSpPr>
              <a:spLocks noChangeShapeType="1"/>
            </p:cNvSpPr>
            <p:nvPr/>
          </p:nvSpPr>
          <p:spPr bwMode="auto">
            <a:xfrm>
              <a:off x="4131" y="1464"/>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6" name="Line 19"/>
            <p:cNvSpPr>
              <a:spLocks noChangeShapeType="1"/>
            </p:cNvSpPr>
            <p:nvPr/>
          </p:nvSpPr>
          <p:spPr bwMode="auto">
            <a:xfrm>
              <a:off x="3832" y="206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7" name="Line 20"/>
            <p:cNvSpPr>
              <a:spLocks noChangeShapeType="1"/>
            </p:cNvSpPr>
            <p:nvPr/>
          </p:nvSpPr>
          <p:spPr bwMode="auto">
            <a:xfrm>
              <a:off x="4613" y="2156"/>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8" name="Line 21"/>
            <p:cNvSpPr>
              <a:spLocks noChangeShapeType="1"/>
            </p:cNvSpPr>
            <p:nvPr/>
          </p:nvSpPr>
          <p:spPr bwMode="auto">
            <a:xfrm>
              <a:off x="4037" y="2309"/>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19" name="Line 22"/>
            <p:cNvSpPr>
              <a:spLocks noChangeShapeType="1"/>
            </p:cNvSpPr>
            <p:nvPr/>
          </p:nvSpPr>
          <p:spPr bwMode="auto">
            <a:xfrm>
              <a:off x="3530" y="2657"/>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0" name="Line 23"/>
            <p:cNvSpPr>
              <a:spLocks noChangeShapeType="1"/>
            </p:cNvSpPr>
            <p:nvPr/>
          </p:nvSpPr>
          <p:spPr bwMode="auto">
            <a:xfrm>
              <a:off x="3755" y="288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1" name="Line 24"/>
            <p:cNvSpPr>
              <a:spLocks noChangeShapeType="1"/>
            </p:cNvSpPr>
            <p:nvPr/>
          </p:nvSpPr>
          <p:spPr bwMode="auto">
            <a:xfrm>
              <a:off x="3938" y="3101"/>
              <a:ext cx="0" cy="39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2" name="Line 25"/>
            <p:cNvSpPr>
              <a:spLocks noChangeShapeType="1"/>
            </p:cNvSpPr>
            <p:nvPr/>
          </p:nvSpPr>
          <p:spPr bwMode="auto">
            <a:xfrm>
              <a:off x="4523" y="2972"/>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3" name="Line 26"/>
            <p:cNvSpPr>
              <a:spLocks noChangeShapeType="1"/>
            </p:cNvSpPr>
            <p:nvPr/>
          </p:nvSpPr>
          <p:spPr bwMode="auto">
            <a:xfrm>
              <a:off x="5072" y="2825"/>
              <a:ext cx="0" cy="3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4" name="Line 27"/>
            <p:cNvSpPr>
              <a:spLocks noChangeShapeType="1"/>
            </p:cNvSpPr>
            <p:nvPr/>
          </p:nvSpPr>
          <p:spPr bwMode="auto">
            <a:xfrm flipV="1">
              <a:off x="3912" y="1941"/>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5" name="Line 28"/>
            <p:cNvSpPr>
              <a:spLocks noChangeShapeType="1"/>
            </p:cNvSpPr>
            <p:nvPr/>
          </p:nvSpPr>
          <p:spPr bwMode="auto">
            <a:xfrm flipV="1">
              <a:off x="3613" y="2524"/>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6" name="Line 29"/>
            <p:cNvSpPr>
              <a:spLocks noChangeShapeType="1"/>
            </p:cNvSpPr>
            <p:nvPr/>
          </p:nvSpPr>
          <p:spPr bwMode="auto">
            <a:xfrm flipV="1">
              <a:off x="3829" y="2758"/>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7" name="Line 30"/>
            <p:cNvSpPr>
              <a:spLocks noChangeShapeType="1"/>
            </p:cNvSpPr>
            <p:nvPr/>
          </p:nvSpPr>
          <p:spPr bwMode="auto">
            <a:xfrm flipV="1">
              <a:off x="3299" y="3116"/>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8" name="Line 31"/>
            <p:cNvSpPr>
              <a:spLocks noChangeShapeType="1"/>
            </p:cNvSpPr>
            <p:nvPr/>
          </p:nvSpPr>
          <p:spPr bwMode="auto">
            <a:xfrm flipV="1">
              <a:off x="4290" y="3432"/>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29" name="Line 32"/>
            <p:cNvSpPr>
              <a:spLocks noChangeShapeType="1"/>
            </p:cNvSpPr>
            <p:nvPr/>
          </p:nvSpPr>
          <p:spPr bwMode="auto">
            <a:xfrm flipV="1">
              <a:off x="4861" y="3295"/>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0" name="Line 33"/>
            <p:cNvSpPr>
              <a:spLocks noChangeShapeType="1"/>
            </p:cNvSpPr>
            <p:nvPr/>
          </p:nvSpPr>
          <p:spPr bwMode="auto">
            <a:xfrm flipV="1">
              <a:off x="3731" y="3599"/>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1" name="Line 34"/>
            <p:cNvSpPr>
              <a:spLocks noChangeShapeType="1"/>
            </p:cNvSpPr>
            <p:nvPr/>
          </p:nvSpPr>
          <p:spPr bwMode="auto">
            <a:xfrm flipV="1">
              <a:off x="4059" y="2004"/>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2" name="Line 35"/>
            <p:cNvSpPr>
              <a:spLocks noChangeShapeType="1"/>
            </p:cNvSpPr>
            <p:nvPr/>
          </p:nvSpPr>
          <p:spPr bwMode="auto">
            <a:xfrm flipV="1">
              <a:off x="3772" y="2584"/>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3" name="Line 36"/>
            <p:cNvSpPr>
              <a:spLocks noChangeShapeType="1"/>
            </p:cNvSpPr>
            <p:nvPr/>
          </p:nvSpPr>
          <p:spPr bwMode="auto">
            <a:xfrm flipV="1">
              <a:off x="4547" y="2678"/>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4" name="Line 37"/>
            <p:cNvSpPr>
              <a:spLocks noChangeShapeType="1"/>
            </p:cNvSpPr>
            <p:nvPr/>
          </p:nvSpPr>
          <p:spPr bwMode="auto">
            <a:xfrm flipV="1">
              <a:off x="3459" y="3189"/>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5" name="Line 38"/>
            <p:cNvSpPr>
              <a:spLocks noChangeShapeType="1"/>
            </p:cNvSpPr>
            <p:nvPr/>
          </p:nvSpPr>
          <p:spPr bwMode="auto">
            <a:xfrm flipV="1">
              <a:off x="3691" y="3439"/>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6" name="Line 39"/>
            <p:cNvSpPr>
              <a:spLocks noChangeShapeType="1"/>
            </p:cNvSpPr>
            <p:nvPr/>
          </p:nvSpPr>
          <p:spPr bwMode="auto">
            <a:xfrm flipV="1">
              <a:off x="3878" y="3677"/>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7" name="Line 40"/>
            <p:cNvSpPr>
              <a:spLocks noChangeShapeType="1"/>
            </p:cNvSpPr>
            <p:nvPr/>
          </p:nvSpPr>
          <p:spPr bwMode="auto">
            <a:xfrm flipV="1">
              <a:off x="4458" y="3507"/>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8" name="Line 41"/>
            <p:cNvSpPr>
              <a:spLocks noChangeShapeType="1"/>
            </p:cNvSpPr>
            <p:nvPr/>
          </p:nvSpPr>
          <p:spPr bwMode="auto">
            <a:xfrm flipV="1">
              <a:off x="5011" y="3346"/>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39" name="Line 42"/>
            <p:cNvSpPr>
              <a:spLocks noChangeShapeType="1"/>
            </p:cNvSpPr>
            <p:nvPr/>
          </p:nvSpPr>
          <p:spPr bwMode="auto">
            <a:xfrm flipV="1">
              <a:off x="4235" y="3281"/>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0" name="Line 43"/>
            <p:cNvSpPr>
              <a:spLocks noChangeShapeType="1"/>
            </p:cNvSpPr>
            <p:nvPr/>
          </p:nvSpPr>
          <p:spPr bwMode="auto">
            <a:xfrm>
              <a:off x="4197" y="1950"/>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1" name="Line 44"/>
            <p:cNvSpPr>
              <a:spLocks noChangeShapeType="1"/>
            </p:cNvSpPr>
            <p:nvPr/>
          </p:nvSpPr>
          <p:spPr bwMode="auto">
            <a:xfrm>
              <a:off x="4675" y="2617"/>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2" name="Line 45"/>
            <p:cNvSpPr>
              <a:spLocks noChangeShapeType="1"/>
            </p:cNvSpPr>
            <p:nvPr/>
          </p:nvSpPr>
          <p:spPr bwMode="auto">
            <a:xfrm>
              <a:off x="4124" y="2759"/>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3" name="Line 46"/>
            <p:cNvSpPr>
              <a:spLocks noChangeShapeType="1"/>
            </p:cNvSpPr>
            <p:nvPr/>
          </p:nvSpPr>
          <p:spPr bwMode="auto">
            <a:xfrm>
              <a:off x="4029" y="3621"/>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4" name="Line 47"/>
            <p:cNvSpPr>
              <a:spLocks noChangeShapeType="1"/>
            </p:cNvSpPr>
            <p:nvPr/>
          </p:nvSpPr>
          <p:spPr bwMode="auto">
            <a:xfrm>
              <a:off x="4591" y="3451"/>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5" name="Line 48"/>
            <p:cNvSpPr>
              <a:spLocks noChangeShapeType="1"/>
            </p:cNvSpPr>
            <p:nvPr/>
          </p:nvSpPr>
          <p:spPr bwMode="auto">
            <a:xfrm>
              <a:off x="5129" y="3278"/>
              <a:ext cx="342" cy="1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6" name="Line 49"/>
            <p:cNvSpPr>
              <a:spLocks noChangeShapeType="1"/>
            </p:cNvSpPr>
            <p:nvPr/>
          </p:nvSpPr>
          <p:spPr bwMode="auto">
            <a:xfrm flipV="1">
              <a:off x="3530" y="3380"/>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7" name="Line 50"/>
            <p:cNvSpPr>
              <a:spLocks noChangeShapeType="1"/>
            </p:cNvSpPr>
            <p:nvPr/>
          </p:nvSpPr>
          <p:spPr bwMode="auto">
            <a:xfrm flipV="1">
              <a:off x="3967" y="2812"/>
              <a:ext cx="48" cy="12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48" name="Line 51"/>
            <p:cNvSpPr>
              <a:spLocks noChangeShapeType="1"/>
            </p:cNvSpPr>
            <p:nvPr/>
          </p:nvSpPr>
          <p:spPr bwMode="auto">
            <a:xfrm flipV="1">
              <a:off x="4385" y="2609"/>
              <a:ext cx="138" cy="2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nvGrpSpPr>
            <p:cNvPr id="21549" name="Group 52"/>
            <p:cNvGrpSpPr>
              <a:grpSpLocks/>
            </p:cNvGrpSpPr>
            <p:nvPr/>
          </p:nvGrpSpPr>
          <p:grpSpPr bwMode="auto">
            <a:xfrm>
              <a:off x="3599" y="3122"/>
              <a:ext cx="345" cy="112"/>
              <a:chOff x="3599" y="3122"/>
              <a:chExt cx="345" cy="112"/>
            </a:xfrm>
          </p:grpSpPr>
          <p:sp>
            <p:nvSpPr>
              <p:cNvPr id="21591" name="Line 53"/>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92" name="Line 54"/>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1550" name="Group 55"/>
            <p:cNvGrpSpPr>
              <a:grpSpLocks/>
            </p:cNvGrpSpPr>
            <p:nvPr/>
          </p:nvGrpSpPr>
          <p:grpSpPr bwMode="auto">
            <a:xfrm>
              <a:off x="3879" y="2514"/>
              <a:ext cx="345" cy="112"/>
              <a:chOff x="3599" y="3122"/>
              <a:chExt cx="345" cy="112"/>
            </a:xfrm>
          </p:grpSpPr>
          <p:sp>
            <p:nvSpPr>
              <p:cNvPr id="21589" name="Line 56"/>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90" name="Line 57"/>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1551" name="Group 58"/>
            <p:cNvGrpSpPr>
              <a:grpSpLocks/>
            </p:cNvGrpSpPr>
            <p:nvPr/>
          </p:nvGrpSpPr>
          <p:grpSpPr bwMode="auto">
            <a:xfrm>
              <a:off x="4369" y="3217"/>
              <a:ext cx="345" cy="112"/>
              <a:chOff x="3599" y="3122"/>
              <a:chExt cx="345" cy="112"/>
            </a:xfrm>
          </p:grpSpPr>
          <p:sp>
            <p:nvSpPr>
              <p:cNvPr id="21587" name="Line 59"/>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88" name="Line 60"/>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1552" name="Group 61"/>
            <p:cNvGrpSpPr>
              <a:grpSpLocks/>
            </p:cNvGrpSpPr>
            <p:nvPr/>
          </p:nvGrpSpPr>
          <p:grpSpPr bwMode="auto">
            <a:xfrm>
              <a:off x="3778" y="3346"/>
              <a:ext cx="345" cy="112"/>
              <a:chOff x="3599" y="3122"/>
              <a:chExt cx="345" cy="112"/>
            </a:xfrm>
          </p:grpSpPr>
          <p:sp>
            <p:nvSpPr>
              <p:cNvPr id="21585" name="Line 62"/>
              <p:cNvSpPr>
                <a:spLocks noChangeShapeType="1"/>
              </p:cNvSpPr>
              <p:nvPr/>
            </p:nvSpPr>
            <p:spPr bwMode="auto">
              <a:xfrm>
                <a:off x="3599" y="3122"/>
                <a:ext cx="129" cy="4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86" name="Line 63"/>
              <p:cNvSpPr>
                <a:spLocks noChangeShapeType="1"/>
              </p:cNvSpPr>
              <p:nvPr/>
            </p:nvSpPr>
            <p:spPr bwMode="auto">
              <a:xfrm>
                <a:off x="3786" y="3184"/>
                <a:ext cx="158" cy="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21553" name="Line 64"/>
            <p:cNvSpPr>
              <a:spLocks noChangeShapeType="1"/>
            </p:cNvSpPr>
            <p:nvPr/>
          </p:nvSpPr>
          <p:spPr bwMode="auto">
            <a:xfrm>
              <a:off x="4301" y="2695"/>
              <a:ext cx="0" cy="8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554" name="Line 65"/>
            <p:cNvSpPr>
              <a:spLocks noChangeShapeType="1"/>
            </p:cNvSpPr>
            <p:nvPr/>
          </p:nvSpPr>
          <p:spPr bwMode="auto">
            <a:xfrm>
              <a:off x="4302" y="2848"/>
              <a:ext cx="0" cy="27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17154" name="Oval 66"/>
            <p:cNvSpPr>
              <a:spLocks noChangeArrowheads="1"/>
            </p:cNvSpPr>
            <p:nvPr/>
          </p:nvSpPr>
          <p:spPr bwMode="auto">
            <a:xfrm rot="-66247">
              <a:off x="4033" y="127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55" name="Oval 67"/>
            <p:cNvSpPr>
              <a:spLocks noChangeArrowheads="1"/>
            </p:cNvSpPr>
            <p:nvPr/>
          </p:nvSpPr>
          <p:spPr bwMode="auto">
            <a:xfrm rot="-66247">
              <a:off x="3429" y="246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56" name="Oval 68"/>
            <p:cNvSpPr>
              <a:spLocks noChangeArrowheads="1"/>
            </p:cNvSpPr>
            <p:nvPr/>
          </p:nvSpPr>
          <p:spPr bwMode="auto">
            <a:xfrm rot="-66247">
              <a:off x="3740" y="2405"/>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57" name="Oval 69"/>
            <p:cNvSpPr>
              <a:spLocks noChangeArrowheads="1"/>
            </p:cNvSpPr>
            <p:nvPr/>
          </p:nvSpPr>
          <p:spPr bwMode="auto">
            <a:xfrm rot="-66247">
              <a:off x="3941" y="211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58" name="Oval 70"/>
            <p:cNvSpPr>
              <a:spLocks noChangeArrowheads="1"/>
            </p:cNvSpPr>
            <p:nvPr/>
          </p:nvSpPr>
          <p:spPr bwMode="auto">
            <a:xfrm rot="-66247">
              <a:off x="3732" y="188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59" name="Oval 71"/>
            <p:cNvSpPr>
              <a:spLocks noChangeArrowheads="1"/>
            </p:cNvSpPr>
            <p:nvPr/>
          </p:nvSpPr>
          <p:spPr bwMode="auto">
            <a:xfrm rot="-66247">
              <a:off x="4208" y="252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0" name="Oval 72"/>
            <p:cNvSpPr>
              <a:spLocks noChangeArrowheads="1"/>
            </p:cNvSpPr>
            <p:nvPr/>
          </p:nvSpPr>
          <p:spPr bwMode="auto">
            <a:xfrm rot="-66247">
              <a:off x="4519" y="1970"/>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1" name="Oval 73"/>
            <p:cNvSpPr>
              <a:spLocks noChangeArrowheads="1"/>
            </p:cNvSpPr>
            <p:nvPr/>
          </p:nvSpPr>
          <p:spPr bwMode="auto">
            <a:xfrm rot="-66247">
              <a:off x="4027" y="1822"/>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2" name="Oval 74"/>
            <p:cNvSpPr>
              <a:spLocks noChangeArrowheads="1"/>
            </p:cNvSpPr>
            <p:nvPr/>
          </p:nvSpPr>
          <p:spPr bwMode="auto">
            <a:xfrm rot="-66247">
              <a:off x="4504" y="249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3" name="Oval 75"/>
            <p:cNvSpPr>
              <a:spLocks noChangeArrowheads="1"/>
            </p:cNvSpPr>
            <p:nvPr/>
          </p:nvSpPr>
          <p:spPr bwMode="auto">
            <a:xfrm rot="-66247">
              <a:off x="4976" y="2638"/>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4" name="Oval 76"/>
            <p:cNvSpPr>
              <a:spLocks noChangeArrowheads="1"/>
            </p:cNvSpPr>
            <p:nvPr/>
          </p:nvSpPr>
          <p:spPr bwMode="auto">
            <a:xfrm rot="-66247">
              <a:off x="4897" y="346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5" name="Oval 77"/>
            <p:cNvSpPr>
              <a:spLocks noChangeArrowheads="1"/>
            </p:cNvSpPr>
            <p:nvPr/>
          </p:nvSpPr>
          <p:spPr bwMode="auto">
            <a:xfrm rot="-66247">
              <a:off x="4962" y="315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6" name="Oval 78"/>
            <p:cNvSpPr>
              <a:spLocks noChangeArrowheads="1"/>
            </p:cNvSpPr>
            <p:nvPr/>
          </p:nvSpPr>
          <p:spPr bwMode="auto">
            <a:xfrm rot="-66247">
              <a:off x="5400" y="3305"/>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7" name="Oval 79"/>
            <p:cNvSpPr>
              <a:spLocks noChangeArrowheads="1"/>
            </p:cNvSpPr>
            <p:nvPr/>
          </p:nvSpPr>
          <p:spPr bwMode="auto">
            <a:xfrm rot="-66247">
              <a:off x="3950" y="26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8" name="Oval 80"/>
            <p:cNvSpPr>
              <a:spLocks noChangeArrowheads="1"/>
            </p:cNvSpPr>
            <p:nvPr/>
          </p:nvSpPr>
          <p:spPr bwMode="auto">
            <a:xfrm rot="-66247">
              <a:off x="3659" y="268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69" name="Oval 81"/>
            <p:cNvSpPr>
              <a:spLocks noChangeArrowheads="1"/>
            </p:cNvSpPr>
            <p:nvPr/>
          </p:nvSpPr>
          <p:spPr bwMode="auto">
            <a:xfrm rot="-66247">
              <a:off x="3127" y="3041"/>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0" name="Oval 82"/>
            <p:cNvSpPr>
              <a:spLocks noChangeArrowheads="1"/>
            </p:cNvSpPr>
            <p:nvPr/>
          </p:nvSpPr>
          <p:spPr bwMode="auto">
            <a:xfrm rot="-66247">
              <a:off x="3424" y="3013"/>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1" name="Oval 83"/>
            <p:cNvSpPr>
              <a:spLocks noChangeArrowheads="1"/>
            </p:cNvSpPr>
            <p:nvPr/>
          </p:nvSpPr>
          <p:spPr bwMode="auto">
            <a:xfrm rot="-66247">
              <a:off x="3569" y="35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2" name="Oval 84"/>
            <p:cNvSpPr>
              <a:spLocks noChangeArrowheads="1"/>
            </p:cNvSpPr>
            <p:nvPr/>
          </p:nvSpPr>
          <p:spPr bwMode="auto">
            <a:xfrm rot="-66247">
              <a:off x="3845" y="348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3" name="Oval 85"/>
            <p:cNvSpPr>
              <a:spLocks noChangeArrowheads="1"/>
            </p:cNvSpPr>
            <p:nvPr/>
          </p:nvSpPr>
          <p:spPr bwMode="auto">
            <a:xfrm rot="-66247">
              <a:off x="4207" y="310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4" name="Oval 86"/>
            <p:cNvSpPr>
              <a:spLocks noChangeArrowheads="1"/>
            </p:cNvSpPr>
            <p:nvPr/>
          </p:nvSpPr>
          <p:spPr bwMode="auto">
            <a:xfrm rot="-66247">
              <a:off x="4105" y="337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5" name="Oval 87"/>
            <p:cNvSpPr>
              <a:spLocks noChangeArrowheads="1"/>
            </p:cNvSpPr>
            <p:nvPr/>
          </p:nvSpPr>
          <p:spPr bwMode="auto">
            <a:xfrm rot="-66247">
              <a:off x="4352" y="3628"/>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6" name="Oval 88"/>
            <p:cNvSpPr>
              <a:spLocks noChangeArrowheads="1"/>
            </p:cNvSpPr>
            <p:nvPr/>
          </p:nvSpPr>
          <p:spPr bwMode="auto">
            <a:xfrm rot="-66247">
              <a:off x="4692" y="323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spcBef>
                  <a:spcPct val="0"/>
                </a:spcBef>
                <a:defRPr/>
              </a:pPr>
              <a:endParaRPr lang="en-GB" b="0">
                <a:solidFill>
                  <a:schemeClr val="tx1"/>
                </a:solidFill>
                <a:latin typeface="Arial" charset="0"/>
              </a:endParaRPr>
            </a:p>
          </p:txBody>
        </p:sp>
        <p:sp>
          <p:nvSpPr>
            <p:cNvPr id="217177" name="Oval 89"/>
            <p:cNvSpPr>
              <a:spLocks noChangeArrowheads="1"/>
            </p:cNvSpPr>
            <p:nvPr/>
          </p:nvSpPr>
          <p:spPr bwMode="auto">
            <a:xfrm rot="-66247">
              <a:off x="3841" y="2917"/>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8" name="Oval 90"/>
            <p:cNvSpPr>
              <a:spLocks noChangeArrowheads="1"/>
            </p:cNvSpPr>
            <p:nvPr/>
          </p:nvSpPr>
          <p:spPr bwMode="auto">
            <a:xfrm rot="-66247">
              <a:off x="3345" y="329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79" name="Oval 91"/>
            <p:cNvSpPr>
              <a:spLocks noChangeArrowheads="1"/>
            </p:cNvSpPr>
            <p:nvPr/>
          </p:nvSpPr>
          <p:spPr bwMode="auto">
            <a:xfrm rot="-66247">
              <a:off x="3656" y="325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80" name="Oval 92"/>
            <p:cNvSpPr>
              <a:spLocks noChangeArrowheads="1"/>
            </p:cNvSpPr>
            <p:nvPr/>
          </p:nvSpPr>
          <p:spPr bwMode="auto">
            <a:xfrm rot="-66247">
              <a:off x="3931" y="3159"/>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81" name="Oval 93"/>
            <p:cNvSpPr>
              <a:spLocks noChangeArrowheads="1"/>
            </p:cNvSpPr>
            <p:nvPr/>
          </p:nvSpPr>
          <p:spPr bwMode="auto">
            <a:xfrm rot="-66247">
              <a:off x="4416" y="3326"/>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82" name="Oval 94"/>
            <p:cNvSpPr>
              <a:spLocks noChangeArrowheads="1"/>
            </p:cNvSpPr>
            <p:nvPr/>
          </p:nvSpPr>
          <p:spPr bwMode="auto">
            <a:xfrm rot="-66247">
              <a:off x="4428" y="2784"/>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sp>
          <p:nvSpPr>
            <p:cNvPr id="217183" name="Oval 95"/>
            <p:cNvSpPr>
              <a:spLocks noChangeArrowheads="1"/>
            </p:cNvSpPr>
            <p:nvPr/>
          </p:nvSpPr>
          <p:spPr bwMode="auto">
            <a:xfrm rot="-66247">
              <a:off x="3760" y="3792"/>
              <a:ext cx="194" cy="195"/>
            </a:xfrm>
            <a:prstGeom prst="ellipse">
              <a:avLst/>
            </a:prstGeom>
            <a:gradFill rotWithShape="0">
              <a:gsLst>
                <a:gs pos="0">
                  <a:schemeClr val="tx1">
                    <a:gamma/>
                    <a:tint val="13725"/>
                    <a:invGamma/>
                  </a:schemeClr>
                </a:gs>
                <a:gs pos="100000">
                  <a:schemeClr val="tx1"/>
                </a:gs>
              </a:gsLst>
              <a:path path="shape">
                <a:fillToRect l="50000" t="50000" r="50000" b="50000"/>
              </a:path>
            </a:gradFill>
            <a:ln w="12700">
              <a:noFill/>
              <a:round/>
              <a:headEnd/>
              <a:tailEnd/>
            </a:ln>
            <a:effectLst/>
          </p:spPr>
          <p:txBody>
            <a:bodyPr wrap="none" anchor="ctr"/>
            <a:lstStyle/>
            <a:p>
              <a:pPr>
                <a:defRPr/>
              </a:pPr>
              <a:endParaRPr lang="en-US">
                <a:latin typeface="Arial" charset="0"/>
              </a:endParaRPr>
            </a:p>
          </p:txBody>
        </p:sp>
      </p:grpSp>
      <p:sp>
        <p:nvSpPr>
          <p:cNvPr id="217184" name="Rectangle 96"/>
          <p:cNvSpPr>
            <a:spLocks noChangeArrowheads="1"/>
          </p:cNvSpPr>
          <p:nvPr/>
        </p:nvSpPr>
        <p:spPr bwMode="auto">
          <a:xfrm>
            <a:off x="2436813" y="1965325"/>
            <a:ext cx="5397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lgn="l">
              <a:buFont typeface="Wingdings" pitchFamily="2" charset="2"/>
              <a:buChar char="l"/>
            </a:pPr>
            <a:r>
              <a:rPr lang="en-GB"/>
              <a:t>Diamond is very hard</a:t>
            </a:r>
            <a:r>
              <a:rPr lang="en-GB" b="0"/>
              <a:t> – the hardest natural substance on Earth.</a:t>
            </a:r>
          </a:p>
        </p:txBody>
      </p:sp>
      <p:sp>
        <p:nvSpPr>
          <p:cNvPr id="217185" name="Rectangle 97"/>
          <p:cNvSpPr>
            <a:spLocks noChangeArrowheads="1"/>
          </p:cNvSpPr>
          <p:nvPr/>
        </p:nvSpPr>
        <p:spPr bwMode="auto">
          <a:xfrm>
            <a:off x="3484563" y="3252788"/>
            <a:ext cx="5654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lgn="l">
              <a:buFont typeface="Wingdings" pitchFamily="2" charset="2"/>
              <a:buChar char="l"/>
            </a:pPr>
            <a:r>
              <a:rPr lang="en-GB"/>
              <a:t>Diamond has a very high melting and boiling point</a:t>
            </a:r>
            <a:r>
              <a:rPr lang="en-GB" b="0"/>
              <a:t> – a lot of energy is needed to break the covalent bonds.</a:t>
            </a:r>
          </a:p>
        </p:txBody>
      </p:sp>
      <p:grpSp>
        <p:nvGrpSpPr>
          <p:cNvPr id="7" name="Group 101"/>
          <p:cNvGrpSpPr>
            <a:grpSpLocks/>
          </p:cNvGrpSpPr>
          <p:nvPr/>
        </p:nvGrpSpPr>
        <p:grpSpPr bwMode="auto">
          <a:xfrm>
            <a:off x="4206875" y="4875213"/>
            <a:ext cx="4935538" cy="1549400"/>
            <a:chOff x="2650" y="3071"/>
            <a:chExt cx="3109" cy="976"/>
          </a:xfrm>
        </p:grpSpPr>
        <p:sp>
          <p:nvSpPr>
            <p:cNvPr id="21513" name="Rectangle 98"/>
            <p:cNvSpPr>
              <a:spLocks noChangeArrowheads="1"/>
            </p:cNvSpPr>
            <p:nvPr/>
          </p:nvSpPr>
          <p:spPr bwMode="auto">
            <a:xfrm>
              <a:off x="2650" y="3071"/>
              <a:ext cx="310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1950" indent="-361950" algn="l">
                <a:buFont typeface="Wingdings" pitchFamily="2" charset="2"/>
                <a:buChar char="l"/>
              </a:pPr>
              <a:r>
                <a:rPr lang="en-GB"/>
                <a:t>Diamond cannot conduct electricity</a:t>
              </a:r>
              <a:r>
                <a:rPr lang="en-GB" b="0"/>
                <a:t> – there are no free electrons or ions to carry a</a:t>
              </a:r>
            </a:p>
          </p:txBody>
        </p:sp>
        <p:sp>
          <p:nvSpPr>
            <p:cNvPr id="21514" name="Rectangle 99"/>
            <p:cNvSpPr>
              <a:spLocks noChangeArrowheads="1"/>
            </p:cNvSpPr>
            <p:nvPr/>
          </p:nvSpPr>
          <p:spPr bwMode="auto">
            <a:xfrm>
              <a:off x="2874" y="3759"/>
              <a:ext cx="7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p>
              <a:pPr>
                <a:buFont typeface="Arial" pitchFamily="34" charset="0"/>
                <a:buNone/>
              </a:pPr>
              <a:r>
                <a:rPr lang="en-GB" b="0"/>
                <a:t>charge.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184"/>
                                        </p:tgtEl>
                                        <p:attrNameLst>
                                          <p:attrName>style.visibility</p:attrName>
                                        </p:attrNameLst>
                                      </p:cBhvr>
                                      <p:to>
                                        <p:strVal val="visible"/>
                                      </p:to>
                                    </p:set>
                                    <p:animEffect transition="in" filter="dissolve">
                                      <p:cBhvr>
                                        <p:cTn id="12" dur="500"/>
                                        <p:tgtEl>
                                          <p:spTgt spid="217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7185"/>
                                        </p:tgtEl>
                                        <p:attrNameLst>
                                          <p:attrName>style.visibility</p:attrName>
                                        </p:attrNameLst>
                                      </p:cBhvr>
                                      <p:to>
                                        <p:strVal val="visible"/>
                                      </p:to>
                                    </p:set>
                                    <p:animEffect transition="in" filter="dissolve">
                                      <p:cBhvr>
                                        <p:cTn id="17" dur="500"/>
                                        <p:tgtEl>
                                          <p:spTgt spid="217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84" grpId="0"/>
      <p:bldP spid="21718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121"/>
          <p:cNvSpPr>
            <a:spLocks noGrp="1" noChangeArrowheads="1"/>
          </p:cNvSpPr>
          <p:nvPr>
            <p:ph type="title"/>
          </p:nvPr>
        </p:nvSpPr>
        <p:spPr/>
        <p:txBody>
          <a:bodyPr/>
          <a:lstStyle/>
          <a:p>
            <a:pPr eaLnBrk="1" hangingPunct="1"/>
            <a:r>
              <a:rPr lang="en-GB" smtClean="0"/>
              <a:t>      The structure of graphite</a:t>
            </a:r>
          </a:p>
        </p:txBody>
      </p:sp>
      <p:sp>
        <p:nvSpPr>
          <p:cNvPr id="74874" name="Oval 122"/>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2532" name="Rectangle 123"/>
          <p:cNvSpPr>
            <a:spLocks noChangeArrowheads="1"/>
          </p:cNvSpPr>
          <p:nvPr/>
        </p:nvSpPr>
        <p:spPr bwMode="auto">
          <a:xfrm>
            <a:off x="568325" y="712788"/>
            <a:ext cx="40036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n-GB" b="0"/>
              <a:t>Graphite is a much more common form of carbon. in which each atom is covalently bonded to three others.</a:t>
            </a:r>
          </a:p>
        </p:txBody>
      </p:sp>
      <p:sp>
        <p:nvSpPr>
          <p:cNvPr id="74877" name="Rectangle 125"/>
          <p:cNvSpPr>
            <a:spLocks noChangeArrowheads="1"/>
          </p:cNvSpPr>
          <p:nvPr/>
        </p:nvSpPr>
        <p:spPr bwMode="auto">
          <a:xfrm>
            <a:off x="4572000" y="712788"/>
            <a:ext cx="4572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r>
              <a:rPr lang="en-GB" b="0"/>
              <a:t>This forms rings of six atoms, creating a giant structure containing many layers. These layers are held together by weak forces of attraction.</a:t>
            </a:r>
          </a:p>
        </p:txBody>
      </p:sp>
      <p:grpSp>
        <p:nvGrpSpPr>
          <p:cNvPr id="2" name="Group 373"/>
          <p:cNvGrpSpPr>
            <a:grpSpLocks/>
          </p:cNvGrpSpPr>
          <p:nvPr/>
        </p:nvGrpSpPr>
        <p:grpSpPr bwMode="auto">
          <a:xfrm>
            <a:off x="4538663" y="2971800"/>
            <a:ext cx="4487862" cy="2598738"/>
            <a:chOff x="2859" y="1872"/>
            <a:chExt cx="2827" cy="1637"/>
          </a:xfrm>
        </p:grpSpPr>
        <p:sp>
          <p:nvSpPr>
            <p:cNvPr id="22548" name="Line 372"/>
            <p:cNvSpPr>
              <a:spLocks noChangeShapeType="1"/>
            </p:cNvSpPr>
            <p:nvPr/>
          </p:nvSpPr>
          <p:spPr bwMode="auto">
            <a:xfrm>
              <a:off x="3040" y="2254"/>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49" name="Line 369"/>
            <p:cNvSpPr>
              <a:spLocks noChangeShapeType="1"/>
            </p:cNvSpPr>
            <p:nvPr/>
          </p:nvSpPr>
          <p:spPr bwMode="auto">
            <a:xfrm>
              <a:off x="3897" y="2269"/>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0" name="Line 371"/>
            <p:cNvSpPr>
              <a:spLocks noChangeShapeType="1"/>
            </p:cNvSpPr>
            <p:nvPr/>
          </p:nvSpPr>
          <p:spPr bwMode="auto">
            <a:xfrm>
              <a:off x="4756" y="2269"/>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1" name="Line 265"/>
            <p:cNvSpPr>
              <a:spLocks noChangeShapeType="1"/>
            </p:cNvSpPr>
            <p:nvPr/>
          </p:nvSpPr>
          <p:spPr bwMode="auto">
            <a:xfrm>
              <a:off x="4655" y="1907"/>
              <a:ext cx="247" cy="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2552" name="Line 266"/>
            <p:cNvSpPr>
              <a:spLocks noChangeShapeType="1"/>
            </p:cNvSpPr>
            <p:nvPr/>
          </p:nvSpPr>
          <p:spPr bwMode="auto">
            <a:xfrm>
              <a:off x="4546" y="1972"/>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3" name="Line 267"/>
            <p:cNvSpPr>
              <a:spLocks noChangeShapeType="1"/>
            </p:cNvSpPr>
            <p:nvPr/>
          </p:nvSpPr>
          <p:spPr bwMode="auto">
            <a:xfrm>
              <a:off x="4813" y="2223"/>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4" name="Line 268"/>
            <p:cNvSpPr>
              <a:spLocks noChangeShapeType="1"/>
            </p:cNvSpPr>
            <p:nvPr/>
          </p:nvSpPr>
          <p:spPr bwMode="auto">
            <a:xfrm>
              <a:off x="3692" y="1960"/>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5" name="Line 269"/>
            <p:cNvSpPr>
              <a:spLocks noChangeShapeType="1"/>
            </p:cNvSpPr>
            <p:nvPr/>
          </p:nvSpPr>
          <p:spPr bwMode="auto">
            <a:xfrm>
              <a:off x="3091" y="2198"/>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6" name="Line 270"/>
            <p:cNvSpPr>
              <a:spLocks noChangeShapeType="1"/>
            </p:cNvSpPr>
            <p:nvPr/>
          </p:nvSpPr>
          <p:spPr bwMode="auto">
            <a:xfrm flipV="1">
              <a:off x="3208" y="1951"/>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7" name="Line 271"/>
            <p:cNvSpPr>
              <a:spLocks noChangeShapeType="1"/>
            </p:cNvSpPr>
            <p:nvPr/>
          </p:nvSpPr>
          <p:spPr bwMode="auto">
            <a:xfrm flipV="1">
              <a:off x="3466" y="2204"/>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8" name="Line 272"/>
            <p:cNvSpPr>
              <a:spLocks noChangeShapeType="1"/>
            </p:cNvSpPr>
            <p:nvPr/>
          </p:nvSpPr>
          <p:spPr bwMode="auto">
            <a:xfrm flipV="1">
              <a:off x="4070" y="1964"/>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59" name="Line 273"/>
            <p:cNvSpPr>
              <a:spLocks noChangeShapeType="1"/>
            </p:cNvSpPr>
            <p:nvPr/>
          </p:nvSpPr>
          <p:spPr bwMode="auto">
            <a:xfrm flipV="1">
              <a:off x="4327" y="2218"/>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0" name="Line 274"/>
            <p:cNvSpPr>
              <a:spLocks noChangeShapeType="1"/>
            </p:cNvSpPr>
            <p:nvPr/>
          </p:nvSpPr>
          <p:spPr bwMode="auto">
            <a:xfrm flipV="1">
              <a:off x="3726" y="2461"/>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1" name="Line 275"/>
            <p:cNvSpPr>
              <a:spLocks noChangeShapeType="1"/>
            </p:cNvSpPr>
            <p:nvPr/>
          </p:nvSpPr>
          <p:spPr bwMode="auto">
            <a:xfrm flipV="1">
              <a:off x="4579" y="2473"/>
              <a:ext cx="377" cy="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2" name="Line 279"/>
            <p:cNvSpPr>
              <a:spLocks noChangeShapeType="1"/>
            </p:cNvSpPr>
            <p:nvPr/>
          </p:nvSpPr>
          <p:spPr bwMode="auto">
            <a:xfrm>
              <a:off x="3359" y="2451"/>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3" name="Line 280"/>
            <p:cNvSpPr>
              <a:spLocks noChangeShapeType="1"/>
            </p:cNvSpPr>
            <p:nvPr/>
          </p:nvSpPr>
          <p:spPr bwMode="auto">
            <a:xfrm>
              <a:off x="3954" y="2213"/>
              <a:ext cx="264"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4" name="Line 281"/>
            <p:cNvSpPr>
              <a:spLocks noChangeShapeType="1"/>
            </p:cNvSpPr>
            <p:nvPr/>
          </p:nvSpPr>
          <p:spPr bwMode="auto">
            <a:xfrm>
              <a:off x="4221" y="2465"/>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5" name="Line 282"/>
            <p:cNvSpPr>
              <a:spLocks noChangeShapeType="1"/>
            </p:cNvSpPr>
            <p:nvPr/>
          </p:nvSpPr>
          <p:spPr bwMode="auto">
            <a:xfrm flipH="1">
              <a:off x="4793" y="2094"/>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6" name="Line 283"/>
            <p:cNvSpPr>
              <a:spLocks noChangeShapeType="1"/>
            </p:cNvSpPr>
            <p:nvPr/>
          </p:nvSpPr>
          <p:spPr bwMode="auto">
            <a:xfrm flipH="1">
              <a:off x="5049" y="2353"/>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7" name="Line 284"/>
            <p:cNvSpPr>
              <a:spLocks noChangeShapeType="1"/>
            </p:cNvSpPr>
            <p:nvPr/>
          </p:nvSpPr>
          <p:spPr bwMode="auto">
            <a:xfrm flipH="1">
              <a:off x="4195" y="2337"/>
              <a:ext cx="46"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8" name="Line 285"/>
            <p:cNvSpPr>
              <a:spLocks noChangeShapeType="1"/>
            </p:cNvSpPr>
            <p:nvPr/>
          </p:nvSpPr>
          <p:spPr bwMode="auto">
            <a:xfrm flipH="1">
              <a:off x="3930" y="2082"/>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69" name="Line 286"/>
            <p:cNvSpPr>
              <a:spLocks noChangeShapeType="1"/>
            </p:cNvSpPr>
            <p:nvPr/>
          </p:nvSpPr>
          <p:spPr bwMode="auto">
            <a:xfrm flipH="1">
              <a:off x="3076" y="2067"/>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70" name="Line 287"/>
            <p:cNvSpPr>
              <a:spLocks noChangeShapeType="1"/>
            </p:cNvSpPr>
            <p:nvPr/>
          </p:nvSpPr>
          <p:spPr bwMode="auto">
            <a:xfrm flipH="1">
              <a:off x="3335" y="2326"/>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041" name="Oval 289"/>
            <p:cNvSpPr>
              <a:spLocks noChangeArrowheads="1"/>
            </p:cNvSpPr>
            <p:nvPr/>
          </p:nvSpPr>
          <p:spPr bwMode="auto">
            <a:xfrm>
              <a:off x="3567" y="187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2" name="Oval 290"/>
            <p:cNvSpPr>
              <a:spLocks noChangeArrowheads="1"/>
            </p:cNvSpPr>
            <p:nvPr/>
          </p:nvSpPr>
          <p:spPr bwMode="auto">
            <a:xfrm>
              <a:off x="3940" y="196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3" name="Oval 291"/>
            <p:cNvSpPr>
              <a:spLocks noChangeArrowheads="1"/>
            </p:cNvSpPr>
            <p:nvPr/>
          </p:nvSpPr>
          <p:spPr bwMode="auto">
            <a:xfrm>
              <a:off x="3082" y="194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4" name="Oval 292"/>
            <p:cNvSpPr>
              <a:spLocks noChangeArrowheads="1"/>
            </p:cNvSpPr>
            <p:nvPr/>
          </p:nvSpPr>
          <p:spPr bwMode="auto">
            <a:xfrm>
              <a:off x="2969" y="2114"/>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5" name="Oval 293"/>
            <p:cNvSpPr>
              <a:spLocks noChangeArrowheads="1"/>
            </p:cNvSpPr>
            <p:nvPr/>
          </p:nvSpPr>
          <p:spPr bwMode="auto">
            <a:xfrm>
              <a:off x="3231" y="2365"/>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6" name="Oval 294"/>
            <p:cNvSpPr>
              <a:spLocks noChangeArrowheads="1"/>
            </p:cNvSpPr>
            <p:nvPr/>
          </p:nvSpPr>
          <p:spPr bwMode="auto">
            <a:xfrm>
              <a:off x="3342" y="220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7" name="Oval 295"/>
            <p:cNvSpPr>
              <a:spLocks noChangeArrowheads="1"/>
            </p:cNvSpPr>
            <p:nvPr/>
          </p:nvSpPr>
          <p:spPr bwMode="auto">
            <a:xfrm>
              <a:off x="3827" y="212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8" name="Oval 296"/>
            <p:cNvSpPr>
              <a:spLocks noChangeArrowheads="1"/>
            </p:cNvSpPr>
            <p:nvPr/>
          </p:nvSpPr>
          <p:spPr bwMode="auto">
            <a:xfrm>
              <a:off x="4428" y="1889"/>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49" name="Oval 297"/>
            <p:cNvSpPr>
              <a:spLocks noChangeArrowheads="1"/>
            </p:cNvSpPr>
            <p:nvPr/>
          </p:nvSpPr>
          <p:spPr bwMode="auto">
            <a:xfrm>
              <a:off x="4201" y="2217"/>
              <a:ext cx="141"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50" name="Oval 298"/>
            <p:cNvSpPr>
              <a:spLocks noChangeArrowheads="1"/>
            </p:cNvSpPr>
            <p:nvPr/>
          </p:nvSpPr>
          <p:spPr bwMode="auto">
            <a:xfrm>
              <a:off x="4089" y="2381"/>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51" name="Oval 299"/>
            <p:cNvSpPr>
              <a:spLocks noChangeArrowheads="1"/>
            </p:cNvSpPr>
            <p:nvPr/>
          </p:nvSpPr>
          <p:spPr bwMode="auto">
            <a:xfrm>
              <a:off x="4686" y="214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52" name="Oval 300"/>
            <p:cNvSpPr>
              <a:spLocks noChangeArrowheads="1"/>
            </p:cNvSpPr>
            <p:nvPr/>
          </p:nvSpPr>
          <p:spPr bwMode="auto">
            <a:xfrm>
              <a:off x="4800" y="1977"/>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53" name="Oval 301"/>
            <p:cNvSpPr>
              <a:spLocks noChangeArrowheads="1"/>
            </p:cNvSpPr>
            <p:nvPr/>
          </p:nvSpPr>
          <p:spPr bwMode="auto">
            <a:xfrm>
              <a:off x="5059" y="2229"/>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54" name="Oval 302"/>
            <p:cNvSpPr>
              <a:spLocks noChangeArrowheads="1"/>
            </p:cNvSpPr>
            <p:nvPr/>
          </p:nvSpPr>
          <p:spPr bwMode="auto">
            <a:xfrm>
              <a:off x="4948" y="2394"/>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2585" name="Line 306"/>
            <p:cNvSpPr>
              <a:spLocks noChangeShapeType="1"/>
            </p:cNvSpPr>
            <p:nvPr/>
          </p:nvSpPr>
          <p:spPr bwMode="auto">
            <a:xfrm>
              <a:off x="5141" y="2804"/>
              <a:ext cx="247" cy="7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
          <p:nvSpPr>
            <p:cNvPr id="22586" name="Line 307"/>
            <p:cNvSpPr>
              <a:spLocks noChangeShapeType="1"/>
            </p:cNvSpPr>
            <p:nvPr/>
          </p:nvSpPr>
          <p:spPr bwMode="auto">
            <a:xfrm>
              <a:off x="5032" y="2869"/>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87" name="Line 308"/>
            <p:cNvSpPr>
              <a:spLocks noChangeShapeType="1"/>
            </p:cNvSpPr>
            <p:nvPr/>
          </p:nvSpPr>
          <p:spPr bwMode="auto">
            <a:xfrm>
              <a:off x="5299" y="3119"/>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88" name="Line 309"/>
            <p:cNvSpPr>
              <a:spLocks noChangeShapeType="1"/>
            </p:cNvSpPr>
            <p:nvPr/>
          </p:nvSpPr>
          <p:spPr bwMode="auto">
            <a:xfrm>
              <a:off x="4178" y="2856"/>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89" name="Line 310"/>
            <p:cNvSpPr>
              <a:spLocks noChangeShapeType="1"/>
            </p:cNvSpPr>
            <p:nvPr/>
          </p:nvSpPr>
          <p:spPr bwMode="auto">
            <a:xfrm>
              <a:off x="3577" y="3094"/>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0" name="Line 311"/>
            <p:cNvSpPr>
              <a:spLocks noChangeShapeType="1"/>
            </p:cNvSpPr>
            <p:nvPr/>
          </p:nvSpPr>
          <p:spPr bwMode="auto">
            <a:xfrm flipV="1">
              <a:off x="3694" y="2847"/>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1" name="Line 312"/>
            <p:cNvSpPr>
              <a:spLocks noChangeShapeType="1"/>
            </p:cNvSpPr>
            <p:nvPr/>
          </p:nvSpPr>
          <p:spPr bwMode="auto">
            <a:xfrm flipV="1">
              <a:off x="3952" y="3101"/>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2" name="Line 313"/>
            <p:cNvSpPr>
              <a:spLocks noChangeShapeType="1"/>
            </p:cNvSpPr>
            <p:nvPr/>
          </p:nvSpPr>
          <p:spPr bwMode="auto">
            <a:xfrm flipV="1">
              <a:off x="4556" y="2861"/>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3" name="Line 314"/>
            <p:cNvSpPr>
              <a:spLocks noChangeShapeType="1"/>
            </p:cNvSpPr>
            <p:nvPr/>
          </p:nvSpPr>
          <p:spPr bwMode="auto">
            <a:xfrm flipV="1">
              <a:off x="4813" y="3115"/>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4" name="Line 315"/>
            <p:cNvSpPr>
              <a:spLocks noChangeShapeType="1"/>
            </p:cNvSpPr>
            <p:nvPr/>
          </p:nvSpPr>
          <p:spPr bwMode="auto">
            <a:xfrm flipV="1">
              <a:off x="4212" y="3358"/>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5" name="Line 316"/>
            <p:cNvSpPr>
              <a:spLocks noChangeShapeType="1"/>
            </p:cNvSpPr>
            <p:nvPr/>
          </p:nvSpPr>
          <p:spPr bwMode="auto">
            <a:xfrm flipV="1">
              <a:off x="5065" y="3370"/>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6" name="Line 317"/>
            <p:cNvSpPr>
              <a:spLocks noChangeShapeType="1"/>
            </p:cNvSpPr>
            <p:nvPr/>
          </p:nvSpPr>
          <p:spPr bwMode="auto">
            <a:xfrm flipV="1">
              <a:off x="3354" y="3343"/>
              <a:ext cx="377"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7" name="Line 318"/>
            <p:cNvSpPr>
              <a:spLocks noChangeShapeType="1"/>
            </p:cNvSpPr>
            <p:nvPr/>
          </p:nvSpPr>
          <p:spPr bwMode="auto">
            <a:xfrm flipV="1">
              <a:off x="3103" y="3087"/>
              <a:ext cx="376" cy="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8" name="Line 319"/>
            <p:cNvSpPr>
              <a:spLocks noChangeShapeType="1"/>
            </p:cNvSpPr>
            <p:nvPr/>
          </p:nvSpPr>
          <p:spPr bwMode="auto">
            <a:xfrm>
              <a:off x="2983" y="3337"/>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599" name="Line 320"/>
            <p:cNvSpPr>
              <a:spLocks noChangeShapeType="1"/>
            </p:cNvSpPr>
            <p:nvPr/>
          </p:nvSpPr>
          <p:spPr bwMode="auto">
            <a:xfrm>
              <a:off x="3845" y="3348"/>
              <a:ext cx="263"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0" name="Line 321"/>
            <p:cNvSpPr>
              <a:spLocks noChangeShapeType="1"/>
            </p:cNvSpPr>
            <p:nvPr/>
          </p:nvSpPr>
          <p:spPr bwMode="auto">
            <a:xfrm>
              <a:off x="4440" y="3109"/>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1" name="Line 322"/>
            <p:cNvSpPr>
              <a:spLocks noChangeShapeType="1"/>
            </p:cNvSpPr>
            <p:nvPr/>
          </p:nvSpPr>
          <p:spPr bwMode="auto">
            <a:xfrm>
              <a:off x="4707" y="3361"/>
              <a:ext cx="263" cy="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2" name="Line 323"/>
            <p:cNvSpPr>
              <a:spLocks noChangeShapeType="1"/>
            </p:cNvSpPr>
            <p:nvPr/>
          </p:nvSpPr>
          <p:spPr bwMode="auto">
            <a:xfrm flipH="1">
              <a:off x="5279" y="2991"/>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3" name="Line 324"/>
            <p:cNvSpPr>
              <a:spLocks noChangeShapeType="1"/>
            </p:cNvSpPr>
            <p:nvPr/>
          </p:nvSpPr>
          <p:spPr bwMode="auto">
            <a:xfrm flipH="1">
              <a:off x="5535" y="3249"/>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4" name="Line 325"/>
            <p:cNvSpPr>
              <a:spLocks noChangeShapeType="1"/>
            </p:cNvSpPr>
            <p:nvPr/>
          </p:nvSpPr>
          <p:spPr bwMode="auto">
            <a:xfrm flipH="1">
              <a:off x="4680" y="3234"/>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5" name="Line 326"/>
            <p:cNvSpPr>
              <a:spLocks noChangeShapeType="1"/>
            </p:cNvSpPr>
            <p:nvPr/>
          </p:nvSpPr>
          <p:spPr bwMode="auto">
            <a:xfrm flipH="1">
              <a:off x="4416" y="2978"/>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6" name="Line 327"/>
            <p:cNvSpPr>
              <a:spLocks noChangeShapeType="1"/>
            </p:cNvSpPr>
            <p:nvPr/>
          </p:nvSpPr>
          <p:spPr bwMode="auto">
            <a:xfrm flipH="1">
              <a:off x="3562" y="2963"/>
              <a:ext cx="47" cy="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7" name="Line 328"/>
            <p:cNvSpPr>
              <a:spLocks noChangeShapeType="1"/>
            </p:cNvSpPr>
            <p:nvPr/>
          </p:nvSpPr>
          <p:spPr bwMode="auto">
            <a:xfrm flipH="1">
              <a:off x="3821" y="3223"/>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08" name="Line 329"/>
            <p:cNvSpPr>
              <a:spLocks noChangeShapeType="1"/>
            </p:cNvSpPr>
            <p:nvPr/>
          </p:nvSpPr>
          <p:spPr bwMode="auto">
            <a:xfrm flipH="1">
              <a:off x="2961" y="3208"/>
              <a:ext cx="47" cy="6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082" name="Oval 330"/>
            <p:cNvSpPr>
              <a:spLocks noChangeArrowheads="1"/>
            </p:cNvSpPr>
            <p:nvPr/>
          </p:nvSpPr>
          <p:spPr bwMode="auto">
            <a:xfrm>
              <a:off x="4426" y="286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3" name="Oval 331"/>
            <p:cNvSpPr>
              <a:spLocks noChangeArrowheads="1"/>
            </p:cNvSpPr>
            <p:nvPr/>
          </p:nvSpPr>
          <p:spPr bwMode="auto">
            <a:xfrm>
              <a:off x="3455" y="301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4" name="Oval 332"/>
            <p:cNvSpPr>
              <a:spLocks noChangeArrowheads="1"/>
            </p:cNvSpPr>
            <p:nvPr/>
          </p:nvSpPr>
          <p:spPr bwMode="auto">
            <a:xfrm>
              <a:off x="3717" y="3262"/>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5" name="Oval 333"/>
            <p:cNvSpPr>
              <a:spLocks noChangeArrowheads="1"/>
            </p:cNvSpPr>
            <p:nvPr/>
          </p:nvSpPr>
          <p:spPr bwMode="auto">
            <a:xfrm>
              <a:off x="3828" y="310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6" name="Oval 334"/>
            <p:cNvSpPr>
              <a:spLocks noChangeArrowheads="1"/>
            </p:cNvSpPr>
            <p:nvPr/>
          </p:nvSpPr>
          <p:spPr bwMode="auto">
            <a:xfrm>
              <a:off x="4313" y="3024"/>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7" name="Oval 335"/>
            <p:cNvSpPr>
              <a:spLocks noChangeArrowheads="1"/>
            </p:cNvSpPr>
            <p:nvPr/>
          </p:nvSpPr>
          <p:spPr bwMode="auto">
            <a:xfrm>
              <a:off x="4913" y="2785"/>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8" name="Oval 336"/>
            <p:cNvSpPr>
              <a:spLocks noChangeArrowheads="1"/>
            </p:cNvSpPr>
            <p:nvPr/>
          </p:nvSpPr>
          <p:spPr bwMode="auto">
            <a:xfrm>
              <a:off x="4687" y="3113"/>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89" name="Oval 337"/>
            <p:cNvSpPr>
              <a:spLocks noChangeArrowheads="1"/>
            </p:cNvSpPr>
            <p:nvPr/>
          </p:nvSpPr>
          <p:spPr bwMode="auto">
            <a:xfrm>
              <a:off x="4575" y="327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0" name="Oval 338"/>
            <p:cNvSpPr>
              <a:spLocks noChangeArrowheads="1"/>
            </p:cNvSpPr>
            <p:nvPr/>
          </p:nvSpPr>
          <p:spPr bwMode="auto">
            <a:xfrm>
              <a:off x="4090" y="3354"/>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1" name="Oval 339"/>
            <p:cNvSpPr>
              <a:spLocks noChangeArrowheads="1"/>
            </p:cNvSpPr>
            <p:nvPr/>
          </p:nvSpPr>
          <p:spPr bwMode="auto">
            <a:xfrm>
              <a:off x="5172" y="3037"/>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2" name="Oval 340"/>
            <p:cNvSpPr>
              <a:spLocks noChangeArrowheads="1"/>
            </p:cNvSpPr>
            <p:nvPr/>
          </p:nvSpPr>
          <p:spPr bwMode="auto">
            <a:xfrm>
              <a:off x="5286" y="2874"/>
              <a:ext cx="140"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3" name="Oval 341"/>
            <p:cNvSpPr>
              <a:spLocks noChangeArrowheads="1"/>
            </p:cNvSpPr>
            <p:nvPr/>
          </p:nvSpPr>
          <p:spPr bwMode="auto">
            <a:xfrm>
              <a:off x="5545" y="3125"/>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4" name="Oval 342"/>
            <p:cNvSpPr>
              <a:spLocks noChangeArrowheads="1"/>
            </p:cNvSpPr>
            <p:nvPr/>
          </p:nvSpPr>
          <p:spPr bwMode="auto">
            <a:xfrm>
              <a:off x="5434" y="3290"/>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5" name="Oval 343"/>
            <p:cNvSpPr>
              <a:spLocks noChangeArrowheads="1"/>
            </p:cNvSpPr>
            <p:nvPr/>
          </p:nvSpPr>
          <p:spPr bwMode="auto">
            <a:xfrm>
              <a:off x="2859" y="3251"/>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096" name="Oval 344"/>
            <p:cNvSpPr>
              <a:spLocks noChangeArrowheads="1"/>
            </p:cNvSpPr>
            <p:nvPr/>
          </p:nvSpPr>
          <p:spPr bwMode="auto">
            <a:xfrm>
              <a:off x="3232" y="334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2624" name="Line 349"/>
            <p:cNvSpPr>
              <a:spLocks noChangeShapeType="1"/>
            </p:cNvSpPr>
            <p:nvPr/>
          </p:nvSpPr>
          <p:spPr bwMode="auto">
            <a:xfrm>
              <a:off x="3635" y="2023"/>
              <a:ext cx="0" cy="82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25" name="Line 350"/>
            <p:cNvSpPr>
              <a:spLocks noChangeShapeType="1"/>
            </p:cNvSpPr>
            <p:nvPr/>
          </p:nvSpPr>
          <p:spPr bwMode="auto">
            <a:xfrm>
              <a:off x="4498" y="2030"/>
              <a:ext cx="0" cy="8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103" name="Oval 351"/>
            <p:cNvSpPr>
              <a:spLocks noChangeArrowheads="1"/>
            </p:cNvSpPr>
            <p:nvPr/>
          </p:nvSpPr>
          <p:spPr bwMode="auto">
            <a:xfrm>
              <a:off x="3604" y="2458"/>
              <a:ext cx="140"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104" name="Oval 352"/>
            <p:cNvSpPr>
              <a:spLocks noChangeArrowheads="1"/>
            </p:cNvSpPr>
            <p:nvPr/>
          </p:nvSpPr>
          <p:spPr bwMode="auto">
            <a:xfrm>
              <a:off x="3568" y="2845"/>
              <a:ext cx="141"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106" name="Oval 354"/>
            <p:cNvSpPr>
              <a:spLocks noChangeArrowheads="1"/>
            </p:cNvSpPr>
            <p:nvPr/>
          </p:nvSpPr>
          <p:spPr bwMode="auto">
            <a:xfrm>
              <a:off x="4053" y="276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2629" name="Line 355"/>
            <p:cNvSpPr>
              <a:spLocks noChangeShapeType="1"/>
            </p:cNvSpPr>
            <p:nvPr/>
          </p:nvSpPr>
          <p:spPr bwMode="auto">
            <a:xfrm>
              <a:off x="4159" y="2517"/>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108" name="Oval 356"/>
            <p:cNvSpPr>
              <a:spLocks noChangeArrowheads="1"/>
            </p:cNvSpPr>
            <p:nvPr/>
          </p:nvSpPr>
          <p:spPr bwMode="auto">
            <a:xfrm>
              <a:off x="4461" y="2472"/>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22631" name="Line 357"/>
            <p:cNvSpPr>
              <a:spLocks noChangeShapeType="1"/>
            </p:cNvSpPr>
            <p:nvPr/>
          </p:nvSpPr>
          <p:spPr bwMode="auto">
            <a:xfrm>
              <a:off x="3299" y="2505"/>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2632" name="Line 358"/>
            <p:cNvSpPr>
              <a:spLocks noChangeShapeType="1"/>
            </p:cNvSpPr>
            <p:nvPr/>
          </p:nvSpPr>
          <p:spPr bwMode="auto">
            <a:xfrm>
              <a:off x="5018" y="2541"/>
              <a:ext cx="0" cy="8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111" name="Oval 359"/>
            <p:cNvSpPr>
              <a:spLocks noChangeArrowheads="1"/>
            </p:cNvSpPr>
            <p:nvPr/>
          </p:nvSpPr>
          <p:spPr bwMode="auto">
            <a:xfrm>
              <a:off x="4947" y="3368"/>
              <a:ext cx="141" cy="141"/>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sp>
          <p:nvSpPr>
            <p:cNvPr id="75112" name="Oval 360"/>
            <p:cNvSpPr>
              <a:spLocks noChangeArrowheads="1"/>
            </p:cNvSpPr>
            <p:nvPr/>
          </p:nvSpPr>
          <p:spPr bwMode="auto">
            <a:xfrm>
              <a:off x="2970" y="3086"/>
              <a:ext cx="141" cy="140"/>
            </a:xfrm>
            <a:prstGeom prst="ellipse">
              <a:avLst/>
            </a:prstGeom>
            <a:gradFill rotWithShape="1">
              <a:gsLst>
                <a:gs pos="0">
                  <a:schemeClr val="tx1">
                    <a:gamma/>
                    <a:tint val="13725"/>
                    <a:invGamma/>
                  </a:schemeClr>
                </a:gs>
                <a:gs pos="100000">
                  <a:schemeClr val="tx1"/>
                </a:gs>
              </a:gsLst>
              <a:path path="shape">
                <a:fillToRect l="50000" t="50000" r="50000" b="50000"/>
              </a:path>
            </a:gradFill>
            <a:ln w="9525">
              <a:noFill/>
              <a:round/>
              <a:headEnd/>
              <a:tailEnd/>
            </a:ln>
            <a:effectLst/>
          </p:spPr>
          <p:txBody>
            <a:bodyPr wrap="none" anchor="ctr"/>
            <a:lstStyle/>
            <a:p>
              <a:pPr>
                <a:defRPr/>
              </a:pPr>
              <a:endParaRPr lang="en-US">
                <a:latin typeface="Arial" charset="0"/>
              </a:endParaRPr>
            </a:p>
          </p:txBody>
        </p:sp>
      </p:grpSp>
      <p:grpSp>
        <p:nvGrpSpPr>
          <p:cNvPr id="3" name="Group 368"/>
          <p:cNvGrpSpPr>
            <a:grpSpLocks/>
          </p:cNvGrpSpPr>
          <p:nvPr/>
        </p:nvGrpSpPr>
        <p:grpSpPr bwMode="auto">
          <a:xfrm>
            <a:off x="193675" y="2941638"/>
            <a:ext cx="3357563" cy="3014662"/>
            <a:chOff x="122" y="1853"/>
            <a:chExt cx="2115" cy="1899"/>
          </a:xfrm>
        </p:grpSpPr>
        <p:sp>
          <p:nvSpPr>
            <p:cNvPr id="22541" name="Line 156"/>
            <p:cNvSpPr>
              <a:spLocks noChangeShapeType="1"/>
            </p:cNvSpPr>
            <p:nvPr/>
          </p:nvSpPr>
          <p:spPr bwMode="auto">
            <a:xfrm rot="7200000" flipH="1">
              <a:off x="1572" y="2954"/>
              <a:ext cx="15" cy="649"/>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57"/>
            <p:cNvSpPr>
              <a:spLocks noChangeShapeType="1"/>
            </p:cNvSpPr>
            <p:nvPr/>
          </p:nvSpPr>
          <p:spPr bwMode="auto">
            <a:xfrm rot="-7200000">
              <a:off x="780" y="2928"/>
              <a:ext cx="16" cy="68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35"/>
            <p:cNvSpPr>
              <a:spLocks noChangeShapeType="1"/>
            </p:cNvSpPr>
            <p:nvPr/>
          </p:nvSpPr>
          <p:spPr bwMode="auto">
            <a:xfrm rot="21533753" flipH="1">
              <a:off x="1170" y="2249"/>
              <a:ext cx="15" cy="6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115" name="Oval 363"/>
            <p:cNvSpPr>
              <a:spLocks noChangeArrowheads="1"/>
            </p:cNvSpPr>
            <p:nvPr/>
          </p:nvSpPr>
          <p:spPr bwMode="auto">
            <a:xfrm>
              <a:off x="944" y="1853"/>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118" name="Oval 366"/>
            <p:cNvSpPr>
              <a:spLocks noChangeArrowheads="1"/>
            </p:cNvSpPr>
            <p:nvPr/>
          </p:nvSpPr>
          <p:spPr bwMode="auto">
            <a:xfrm>
              <a:off x="122" y="3284"/>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117" name="Oval 365"/>
            <p:cNvSpPr>
              <a:spLocks noChangeArrowheads="1"/>
            </p:cNvSpPr>
            <p:nvPr/>
          </p:nvSpPr>
          <p:spPr bwMode="auto">
            <a:xfrm>
              <a:off x="1771" y="3286"/>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sp>
          <p:nvSpPr>
            <p:cNvPr id="75116" name="Oval 364"/>
            <p:cNvSpPr>
              <a:spLocks noChangeArrowheads="1"/>
            </p:cNvSpPr>
            <p:nvPr/>
          </p:nvSpPr>
          <p:spPr bwMode="auto">
            <a:xfrm>
              <a:off x="945" y="2802"/>
              <a:ext cx="466" cy="466"/>
            </a:xfrm>
            <a:prstGeom prst="ellipse">
              <a:avLst/>
            </a:prstGeom>
            <a:gradFill rotWithShape="0">
              <a:gsLst>
                <a:gs pos="0">
                  <a:schemeClr val="tx1">
                    <a:gamma/>
                    <a:tint val="0"/>
                    <a:invGamma/>
                  </a:schemeClr>
                </a:gs>
                <a:gs pos="100000">
                  <a:schemeClr val="tx1"/>
                </a:gs>
              </a:gsLst>
              <a:path path="shape">
                <a:fillToRect l="50000" t="50000" r="50000" b="50000"/>
              </a:path>
            </a:gradFill>
            <a:ln w="9525">
              <a:noFill/>
              <a:round/>
              <a:headEnd/>
              <a:tailEnd/>
            </a:ln>
            <a:effectLst/>
          </p:spPr>
          <p:txBody>
            <a:bodyPr wrap="none" anchor="ctr"/>
            <a:lstStyle/>
            <a:p>
              <a:pPr>
                <a:spcBef>
                  <a:spcPct val="0"/>
                </a:spcBef>
                <a:defRPr/>
              </a:pPr>
              <a:r>
                <a:rPr lang="en-GB" sz="2800">
                  <a:latin typeface="Arial" charset="0"/>
                </a:rPr>
                <a:t>C</a:t>
              </a:r>
            </a:p>
          </p:txBody>
        </p:sp>
      </p:grpSp>
      <p:sp>
        <p:nvSpPr>
          <p:cNvPr id="75126" name="AutoShape 374"/>
          <p:cNvSpPr>
            <a:spLocks noChangeArrowheads="1"/>
          </p:cNvSpPr>
          <p:nvPr/>
        </p:nvSpPr>
        <p:spPr bwMode="auto">
          <a:xfrm>
            <a:off x="2898775" y="3910013"/>
            <a:ext cx="1582738" cy="581025"/>
          </a:xfrm>
          <a:prstGeom prst="rightArrow">
            <a:avLst>
              <a:gd name="adj1" fmla="val 62843"/>
              <a:gd name="adj2" fmla="val 84420"/>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75127" name="Text Box 375"/>
          <p:cNvSpPr txBox="1">
            <a:spLocks noChangeArrowheads="1"/>
          </p:cNvSpPr>
          <p:nvPr/>
        </p:nvSpPr>
        <p:spPr bwMode="auto">
          <a:xfrm>
            <a:off x="4572000" y="6024563"/>
            <a:ext cx="380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b="1">
                <a:solidFill>
                  <a:srgbClr val="010066"/>
                </a:solidFill>
                <a:latin typeface="Arial" pitchFamily="34" charset="0"/>
              </a:defRPr>
            </a:lvl1pPr>
            <a:lvl2pPr marL="742950" indent="-285750">
              <a:defRPr sz="2400" b="1">
                <a:solidFill>
                  <a:srgbClr val="010066"/>
                </a:solidFill>
                <a:latin typeface="Arial" pitchFamily="34" charset="0"/>
              </a:defRPr>
            </a:lvl2pPr>
            <a:lvl3pPr marL="1143000" indent="-228600">
              <a:defRPr sz="2400" b="1">
                <a:solidFill>
                  <a:srgbClr val="010066"/>
                </a:solidFill>
                <a:latin typeface="Arial" pitchFamily="34" charset="0"/>
              </a:defRPr>
            </a:lvl3pPr>
            <a:lvl4pPr marL="1600200" indent="-228600">
              <a:defRPr sz="2400" b="1">
                <a:solidFill>
                  <a:srgbClr val="010066"/>
                </a:solidFill>
                <a:latin typeface="Arial" pitchFamily="34" charset="0"/>
              </a:defRPr>
            </a:lvl4pPr>
            <a:lvl5pPr marL="2057400" indent="-228600">
              <a:defRPr sz="2400" b="1">
                <a:solidFill>
                  <a:srgbClr val="010066"/>
                </a:solidFill>
                <a:latin typeface="Arial" pitchFamily="34" charset="0"/>
              </a:defRPr>
            </a:lvl5pPr>
            <a:lvl6pPr marL="2514600" indent="-228600" algn="ctr" eaLnBrk="0" fontAlgn="base" hangingPunct="0">
              <a:spcBef>
                <a:spcPct val="50000"/>
              </a:spcBef>
              <a:spcAft>
                <a:spcPct val="0"/>
              </a:spcAft>
              <a:defRPr sz="2400" b="1">
                <a:solidFill>
                  <a:srgbClr val="010066"/>
                </a:solidFill>
                <a:latin typeface="Arial" pitchFamily="34" charset="0"/>
              </a:defRPr>
            </a:lvl6pPr>
            <a:lvl7pPr marL="2971800" indent="-228600" algn="ctr" eaLnBrk="0" fontAlgn="base" hangingPunct="0">
              <a:spcBef>
                <a:spcPct val="50000"/>
              </a:spcBef>
              <a:spcAft>
                <a:spcPct val="0"/>
              </a:spcAft>
              <a:defRPr sz="2400" b="1">
                <a:solidFill>
                  <a:srgbClr val="010066"/>
                </a:solidFill>
                <a:latin typeface="Arial" pitchFamily="34" charset="0"/>
              </a:defRPr>
            </a:lvl7pPr>
            <a:lvl8pPr marL="3429000" indent="-228600" algn="ctr" eaLnBrk="0" fontAlgn="base" hangingPunct="0">
              <a:spcBef>
                <a:spcPct val="50000"/>
              </a:spcBef>
              <a:spcAft>
                <a:spcPct val="0"/>
              </a:spcAft>
              <a:defRPr sz="2400" b="1">
                <a:solidFill>
                  <a:srgbClr val="010066"/>
                </a:solidFill>
                <a:latin typeface="Arial" pitchFamily="34" charset="0"/>
              </a:defRPr>
            </a:lvl8pPr>
            <a:lvl9pPr marL="3886200" indent="-228600" algn="ctr" eaLnBrk="0" fontAlgn="base" hangingPunct="0">
              <a:spcBef>
                <a:spcPct val="50000"/>
              </a:spcBef>
              <a:spcAft>
                <a:spcPct val="0"/>
              </a:spcAft>
              <a:defRPr sz="2400" b="1">
                <a:solidFill>
                  <a:srgbClr val="010066"/>
                </a:solidFill>
                <a:latin typeface="Arial" pitchFamily="34" charset="0"/>
              </a:defRPr>
            </a:lvl9pPr>
          </a:lstStyle>
          <a:p>
            <a:pPr algn="l"/>
            <a:r>
              <a:rPr lang="en-GB"/>
              <a:t>weak forces of attraction</a:t>
            </a:r>
          </a:p>
        </p:txBody>
      </p:sp>
      <p:grpSp>
        <p:nvGrpSpPr>
          <p:cNvPr id="4" name="Group 378"/>
          <p:cNvGrpSpPr>
            <a:grpSpLocks/>
          </p:cNvGrpSpPr>
          <p:nvPr/>
        </p:nvGrpSpPr>
        <p:grpSpPr bwMode="auto">
          <a:xfrm>
            <a:off x="5283200" y="4268788"/>
            <a:ext cx="1808163" cy="1741487"/>
            <a:chOff x="3349" y="2689"/>
            <a:chExt cx="1139" cy="1097"/>
          </a:xfrm>
        </p:grpSpPr>
        <p:sp>
          <p:nvSpPr>
            <p:cNvPr id="22539" name="Line 376"/>
            <p:cNvSpPr>
              <a:spLocks noChangeShapeType="1"/>
            </p:cNvSpPr>
            <p:nvPr/>
          </p:nvSpPr>
          <p:spPr bwMode="auto">
            <a:xfrm flipH="1" flipV="1">
              <a:off x="3349" y="2843"/>
              <a:ext cx="583" cy="942"/>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2540" name="Line 377"/>
            <p:cNvSpPr>
              <a:spLocks noChangeShapeType="1"/>
            </p:cNvSpPr>
            <p:nvPr/>
          </p:nvSpPr>
          <p:spPr bwMode="auto">
            <a:xfrm flipV="1">
              <a:off x="3933" y="2689"/>
              <a:ext cx="555" cy="1097"/>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877"/>
                                        </p:tgtEl>
                                        <p:attrNameLst>
                                          <p:attrName>style.visibility</p:attrName>
                                        </p:attrNameLst>
                                      </p:cBhvr>
                                      <p:to>
                                        <p:strVal val="visible"/>
                                      </p:to>
                                    </p:set>
                                    <p:animEffect transition="in" filter="dissolve">
                                      <p:cBhvr>
                                        <p:cTn id="12" dur="500"/>
                                        <p:tgtEl>
                                          <p:spTgt spid="74877"/>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5126"/>
                                        </p:tgtEl>
                                        <p:attrNameLst>
                                          <p:attrName>style.visibility</p:attrName>
                                        </p:attrNameLst>
                                      </p:cBhvr>
                                      <p:to>
                                        <p:strVal val="visible"/>
                                      </p:to>
                                    </p:set>
                                    <p:animEffect transition="in" filter="wipe(left)">
                                      <p:cBhvr>
                                        <p:cTn id="16" dur="1000"/>
                                        <p:tgtEl>
                                          <p:spTgt spid="75126"/>
                                        </p:tgtEl>
                                      </p:cBhvr>
                                    </p:animEffect>
                                  </p:childTnLst>
                                </p:cTn>
                              </p:par>
                            </p:childTnLst>
                          </p:cTn>
                        </p:par>
                        <p:par>
                          <p:cTn id="17" fill="hold" nodeType="afterGroup">
                            <p:stCondLst>
                              <p:cond delay="1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2000"/>
                                        <p:tgtEl>
                                          <p:spTgt spid="2"/>
                                        </p:tgtEl>
                                      </p:cBhvr>
                                    </p:animEffect>
                                  </p:childTnLst>
                                </p:cTn>
                              </p:par>
                            </p:childTnLst>
                          </p:cTn>
                        </p:par>
                        <p:par>
                          <p:cTn id="21" fill="hold" nodeType="afterGroup">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75127"/>
                                        </p:tgtEl>
                                        <p:attrNameLst>
                                          <p:attrName>style.visibility</p:attrName>
                                        </p:attrNameLst>
                                      </p:cBhvr>
                                      <p:to>
                                        <p:strVal val="visible"/>
                                      </p:to>
                                    </p:set>
                                    <p:animEffect transition="in" filter="wipe(left)">
                                      <p:cBhvr>
                                        <p:cTn id="24" dur="1000"/>
                                        <p:tgtEl>
                                          <p:spTgt spid="75127"/>
                                        </p:tgtEl>
                                      </p:cBhvr>
                                    </p:animEffect>
                                  </p:childTnLst>
                                </p:cTn>
                              </p:par>
                            </p:childTnLst>
                          </p:cTn>
                        </p:par>
                        <p:par>
                          <p:cTn id="25" fill="hold" nodeType="afterGroup">
                            <p:stCondLst>
                              <p:cond delay="4500"/>
                            </p:stCondLst>
                            <p:childTnLst>
                              <p:par>
                                <p:cTn id="26" presetID="2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77" grpId="0"/>
      <p:bldP spid="75126" grpId="0" animBg="1"/>
      <p:bldP spid="75127" grpId="0"/>
    </p:bld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010066"/>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4993</TotalTime>
  <Words>525</Words>
  <Application>Microsoft Office PowerPoint</Application>
  <PresentationFormat>On-screen Show (4:3)</PresentationFormat>
  <Paragraphs>64</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vt:lpstr>
      <vt:lpstr>1_Blank Presentation</vt:lpstr>
      <vt:lpstr>All living things on Earth contain carbon. But, what is carbon?  Why is it important?</vt:lpstr>
      <vt:lpstr>         Carbon is found all over the Earth.        It is an element. It is in the air, in the ocean, in the Earth’s crust.  If carbon is mixed with other elements you get; limestone, chalk, marble, coal, gas, alcohol, sugars, fats, and even medicines. The black stuff in your pencil, graphite, is carbon. Diamonds are 100% pure carbon. Your body even contains carbon, the same stuff from which diamonds are made!  Carbon is inside of us, outside of us, and right now you are breathing out carbon (in the form of a gas: carbon dioxide).  Carbon is everywhere.  </vt:lpstr>
      <vt:lpstr>People and animals all contain carbon. We get our carbon from eating plants or other animals. We breathe in oxygen which mixes with the carbon and then we breathe out carbon dioxide. (CO2)   </vt:lpstr>
      <vt:lpstr>Plants that live in water also use photosynthesis to make their own food. They take in carbon from the water and release oxygen. </vt:lpstr>
      <vt:lpstr>PowerPoint Presentation</vt:lpstr>
      <vt:lpstr>      Allotropes of carbon</vt:lpstr>
      <vt:lpstr>      The structure of diamond</vt:lpstr>
      <vt:lpstr>      The properties of diamond</vt:lpstr>
      <vt:lpstr>      The structure of graphite</vt:lpstr>
      <vt:lpstr>      The properties of graphite</vt:lpstr>
      <vt:lpstr>      Allotropes and their properties</vt:lpstr>
      <vt:lpstr>      Other allotropes of carbon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Covalent Bonding</dc:title>
  <dc:subject>KS4 Chemistry</dc:subject>
  <dc:creator>Boardworks Ltd</dc:creator>
  <cp:lastModifiedBy>Teacher E-Solutions</cp:lastModifiedBy>
  <cp:revision>371</cp:revision>
  <dcterms:created xsi:type="dcterms:W3CDTF">2001-09-14T17:12:25Z</dcterms:created>
  <dcterms:modified xsi:type="dcterms:W3CDTF">2019-01-18T16:38:21Z</dcterms:modified>
</cp:coreProperties>
</file>