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12" r:id="rId2"/>
    <p:sldId id="277" r:id="rId3"/>
    <p:sldId id="284" r:id="rId4"/>
    <p:sldId id="290" r:id="rId5"/>
    <p:sldId id="286" r:id="rId6"/>
    <p:sldId id="287" r:id="rId7"/>
    <p:sldId id="285" r:id="rId8"/>
    <p:sldId id="289" r:id="rId9"/>
    <p:sldId id="291" r:id="rId10"/>
    <p:sldId id="292" r:id="rId11"/>
    <p:sldId id="293" r:id="rId12"/>
    <p:sldId id="288" r:id="rId13"/>
    <p:sldId id="294" r:id="rId14"/>
    <p:sldId id="309" r:id="rId15"/>
    <p:sldId id="314" r:id="rId1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04EC"/>
    <a:srgbClr val="FF3300"/>
    <a:srgbClr val="660066"/>
    <a:srgbClr val="FF0066"/>
    <a:srgbClr val="F74F1B"/>
    <a:srgbClr val="E4B236"/>
    <a:srgbClr val="006600"/>
    <a:srgbClr val="D09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4" d="100"/>
          <a:sy n="54" d="100"/>
        </p:scale>
        <p:origin x="-28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AAB6396-3A4B-4490-8F37-CF7D5843D8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9266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2EB75B4-7AC0-4B52-9F0A-B6529212AC74}" type="slidenum">
              <a:rPr lang="en-GB" smtClean="0"/>
              <a:pPr eaLnBrk="1" hangingPunct="1"/>
              <a:t>2</a:t>
            </a:fld>
            <a:endParaRPr lang="en-GB" smtClean="0"/>
          </a:p>
        </p:txBody>
      </p:sp>
      <p:sp>
        <p:nvSpPr>
          <p:cNvPr id="1843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FD99F29-FA57-4C73-A869-D04D878E11C9}" type="slidenum">
              <a:rPr lang="en-GB" smtClean="0"/>
              <a:pPr eaLnBrk="1" hangingPunct="1"/>
              <a:t>11</a:t>
            </a:fld>
            <a:endParaRPr lang="en-GB" smtClean="0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04149AF2-1462-432A-9650-3DCD71D9F9B4}" type="slidenum">
              <a:rPr lang="en-GB" smtClean="0"/>
              <a:pPr eaLnBrk="1" hangingPunct="1"/>
              <a:t>12</a:t>
            </a:fld>
            <a:endParaRPr lang="en-GB" smtClean="0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11E4962F-A806-4D5D-AAF6-FF0DBD3F332F}" type="slidenum">
              <a:rPr lang="en-GB" smtClean="0"/>
              <a:pPr eaLnBrk="1" hangingPunct="1"/>
              <a:t>13</a:t>
            </a:fld>
            <a:endParaRPr lang="en-GB" smtClean="0"/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147288-3358-4AEF-A453-DEDCC516CD43}" type="slidenum">
              <a:rPr lang="en-GB" sz="1200"/>
              <a:pPr algn="r" eaLnBrk="1" hangingPunct="1"/>
              <a:t>14</a:t>
            </a:fld>
            <a:endParaRPr lang="en-GB" sz="1200"/>
          </a:p>
        </p:txBody>
      </p:sp>
      <p:sp>
        <p:nvSpPr>
          <p:cNvPr id="3072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F117817-6501-4552-859A-DF699180E9B5}" type="slidenum">
              <a:rPr lang="en-GB" sz="1200"/>
              <a:pPr algn="r" eaLnBrk="1" hangingPunct="1"/>
              <a:t>15</a:t>
            </a:fld>
            <a:endParaRPr lang="en-GB" sz="1200"/>
          </a:p>
        </p:txBody>
      </p:sp>
      <p:sp>
        <p:nvSpPr>
          <p:cNvPr id="317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5AC57447-ED8B-4044-BCEE-32F3BE7AA6A4}" type="slidenum">
              <a:rPr lang="en-GB" smtClean="0"/>
              <a:pPr eaLnBrk="1" hangingPunct="1"/>
              <a:t>3</a:t>
            </a:fld>
            <a:endParaRPr lang="en-GB" smtClean="0"/>
          </a:p>
        </p:txBody>
      </p:sp>
      <p:sp>
        <p:nvSpPr>
          <p:cNvPr id="1945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7D95995-B3DB-4EFC-A01A-299A7D371853}" type="slidenum">
              <a:rPr lang="en-GB" smtClean="0"/>
              <a:pPr eaLnBrk="1" hangingPunct="1"/>
              <a:t>4</a:t>
            </a:fld>
            <a:endParaRPr lang="en-GB" smtClean="0"/>
          </a:p>
        </p:txBody>
      </p:sp>
      <p:sp>
        <p:nvSpPr>
          <p:cNvPr id="204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D411260-BBBB-43E9-A779-48654CE2EEA1}" type="slidenum">
              <a:rPr lang="en-GB" smtClean="0"/>
              <a:pPr eaLnBrk="1" hangingPunct="1"/>
              <a:t>5</a:t>
            </a:fld>
            <a:endParaRPr lang="en-GB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B712A810-59A2-4CEB-A9B9-91DA95D55822}" type="slidenum">
              <a:rPr lang="en-GB" smtClean="0"/>
              <a:pPr eaLnBrk="1" hangingPunct="1"/>
              <a:t>6</a:t>
            </a:fld>
            <a:endParaRPr lang="en-GB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696D30AA-3391-410E-9A1A-BC500AA330FB}" type="slidenum">
              <a:rPr lang="en-GB" smtClean="0"/>
              <a:pPr eaLnBrk="1" hangingPunct="1"/>
              <a:t>7</a:t>
            </a:fld>
            <a:endParaRPr lang="en-GB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9202E73-3343-4F26-93AB-5E3863A63C93}" type="slidenum">
              <a:rPr lang="en-GB" smtClean="0"/>
              <a:pPr eaLnBrk="1" hangingPunct="1"/>
              <a:t>8</a:t>
            </a:fld>
            <a:endParaRPr lang="en-GB" smtClean="0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A3507709-5649-474A-A9D0-382B5D5026BB}" type="slidenum">
              <a:rPr lang="en-GB" smtClean="0"/>
              <a:pPr eaLnBrk="1" hangingPunct="1"/>
              <a:t>9</a:t>
            </a:fld>
            <a:endParaRPr lang="en-GB" smtClean="0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CBC58C9D-3F1D-4737-B495-54A2EE4CD694}" type="slidenum">
              <a:rPr lang="en-GB" smtClean="0"/>
              <a:pPr eaLnBrk="1" hangingPunct="1"/>
              <a:t>10</a:t>
            </a:fld>
            <a:endParaRPr lang="en-GB" smtClean="0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37CF8-7313-412A-911C-571205C9CF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358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A8585-06EE-44C8-BCE5-634523CF6D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25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D8AA79-5C7B-4A57-96F6-2F3A0F441A9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2429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838B60-C9E4-4BD4-91D5-1C70EB05CAB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2674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E7341-C5F6-4CD2-A448-CEA5079DAB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05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16B2-BC76-4E9A-BB0D-58C49FF814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1133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2B084-0443-4484-BFB5-BF36EF248B7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073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34333-66B3-42BC-988B-C22F4F4F724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95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19B9A-2A14-4C4E-BBDC-7B05BE36380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916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5E6DD-9C22-4919-9984-D8537F8E01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363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76719F-F17A-43C1-ADA7-B5955D97D0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696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D06FB7F6-044C-457A-8327-FA3E694ED1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MAGNETISM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5263"/>
            <a:ext cx="8229600" cy="814387"/>
          </a:xfrm>
        </p:spPr>
        <p:txBody>
          <a:bodyPr/>
          <a:lstStyle/>
          <a:p>
            <a:pPr eaLnBrk="1" hangingPunct="1"/>
            <a:r>
              <a:rPr lang="en-GB" sz="3200" smtClean="0"/>
              <a:t>Magnetic fields between two bar magnets</a:t>
            </a:r>
          </a:p>
        </p:txBody>
      </p:sp>
      <p:pic>
        <p:nvPicPr>
          <p:cNvPr id="2959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2163" y="1292225"/>
            <a:ext cx="3438525" cy="1136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593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50" y="2693988"/>
            <a:ext cx="3511550" cy="150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594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1038" y="4267200"/>
            <a:ext cx="3659187" cy="156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594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350" y="1441450"/>
            <a:ext cx="2838450" cy="4044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5263"/>
            <a:ext cx="8229600" cy="814387"/>
          </a:xfrm>
        </p:spPr>
        <p:txBody>
          <a:bodyPr/>
          <a:lstStyle/>
          <a:p>
            <a:pPr eaLnBrk="1" hangingPunct="1"/>
            <a:r>
              <a:rPr lang="en-GB" sz="3600" smtClean="0"/>
              <a:t>Producing a uniform magnetic field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9575" y="1158875"/>
            <a:ext cx="4508500" cy="300355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mtClean="0"/>
              <a:t>A uniform magnetic field exerts a constant force over a region.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mtClean="0"/>
              <a:t>Such a field will consist of parallel equally spaced magnetic field lines.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mtClean="0"/>
              <a:t>This type of field can almost be found between a north and south magnetic pole.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5594350" y="1081088"/>
            <a:ext cx="2551113" cy="4862512"/>
            <a:chOff x="5626210" y="1144643"/>
            <a:chExt cx="2550770" cy="4862020"/>
          </a:xfrm>
        </p:grpSpPr>
        <p:pic>
          <p:nvPicPr>
            <p:cNvPr id="1229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32422" y="1144643"/>
              <a:ext cx="2071377" cy="17404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4" name="Picture 4" descr="http://t0.gstatic.com/images?q=tbn:ANd9GcRPb4zoovjvPz60dwvzsZ57UYuwDXiTq0UQi4YXPv8BbHOH8ot8-Q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26210" y="4130512"/>
              <a:ext cx="2550770" cy="18288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2295" name="Group 16"/>
            <p:cNvGrpSpPr>
              <a:grpSpLocks/>
            </p:cNvGrpSpPr>
            <p:nvPr/>
          </p:nvGrpSpPr>
          <p:grpSpPr bwMode="auto">
            <a:xfrm>
              <a:off x="6096000" y="1923394"/>
              <a:ext cx="1692166" cy="4083269"/>
              <a:chOff x="6096000" y="1923394"/>
              <a:chExt cx="1692166" cy="4083269"/>
            </a:xfrm>
          </p:grpSpPr>
          <p:grpSp>
            <p:nvGrpSpPr>
              <p:cNvPr id="12296" name="Group 8"/>
              <p:cNvGrpSpPr>
                <a:grpSpLocks/>
              </p:cNvGrpSpPr>
              <p:nvPr/>
            </p:nvGrpSpPr>
            <p:grpSpPr bwMode="auto">
              <a:xfrm>
                <a:off x="6096000" y="1923394"/>
                <a:ext cx="1692165" cy="4083269"/>
                <a:chOff x="6064470" y="1939159"/>
                <a:chExt cx="1692165" cy="4083269"/>
              </a:xfrm>
            </p:grpSpPr>
            <p:sp>
              <p:nvSpPr>
                <p:cNvPr id="7" name="Oval 6"/>
                <p:cNvSpPr/>
                <p:nvPr/>
              </p:nvSpPr>
              <p:spPr>
                <a:xfrm>
                  <a:off x="6747050" y="1939791"/>
                  <a:ext cx="220633" cy="220641"/>
                </a:xfrm>
                <a:prstGeom prst="ellipse">
                  <a:avLst/>
                </a:prstGeom>
                <a:noFill/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  <p:sp>
              <p:nvSpPr>
                <p:cNvPr id="8" name="Oval 7"/>
                <p:cNvSpPr/>
                <p:nvPr/>
              </p:nvSpPr>
              <p:spPr>
                <a:xfrm>
                  <a:off x="6064517" y="4077938"/>
                  <a:ext cx="1692047" cy="1944490"/>
                </a:xfrm>
                <a:prstGeom prst="ellipse">
                  <a:avLst/>
                </a:prstGeom>
                <a:noFill/>
                <a:ln>
                  <a:solidFill>
                    <a:srgbClr val="0066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GB"/>
                </a:p>
              </p:txBody>
            </p:sp>
          </p:grpSp>
          <p:cxnSp>
            <p:nvCxnSpPr>
              <p:cNvPr id="11" name="Straight Connector 10"/>
              <p:cNvCxnSpPr>
                <a:stCxn id="7" idx="2"/>
              </p:cNvCxnSpPr>
              <p:nvPr/>
            </p:nvCxnSpPr>
            <p:spPr>
              <a:xfrm rot="10800000" flipV="1">
                <a:off x="6116682" y="2035140"/>
                <a:ext cx="661898" cy="2757209"/>
              </a:xfrm>
              <a:prstGeom prst="line">
                <a:avLst/>
              </a:prstGeom>
              <a:ln w="25400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>
                <a:stCxn id="7" idx="6"/>
              </p:cNvCxnSpPr>
              <p:nvPr/>
            </p:nvCxnSpPr>
            <p:spPr>
              <a:xfrm>
                <a:off x="6999213" y="2035140"/>
                <a:ext cx="788881" cy="2884196"/>
              </a:xfrm>
              <a:prstGeom prst="line">
                <a:avLst/>
              </a:prstGeom>
              <a:ln w="25400">
                <a:solidFill>
                  <a:srgbClr val="0066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1138"/>
            <a:ext cx="8229600" cy="814387"/>
          </a:xfrm>
        </p:spPr>
        <p:txBody>
          <a:bodyPr/>
          <a:lstStyle/>
          <a:p>
            <a:pPr eaLnBrk="1" hangingPunct="1"/>
            <a:r>
              <a:rPr lang="en-GB" sz="3600" smtClean="0"/>
              <a:t>The Earth’s magnetic field</a:t>
            </a:r>
            <a:endParaRPr lang="en-GB" sz="3600" b="1" smtClean="0">
              <a:solidFill>
                <a:srgbClr val="0070C0"/>
              </a:solidFill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174750"/>
            <a:ext cx="4178300" cy="28606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The earth’s magnetic field is similar in shape to that around a bar magnet.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It is thought to be caused by electric currents flowing through the molten outer core of the Earth.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At the present the field pattern is like that with a magnetic </a:t>
            </a:r>
            <a:r>
              <a:rPr lang="en-GB" sz="2400" b="1" smtClean="0">
                <a:solidFill>
                  <a:srgbClr val="0404EC"/>
                </a:solidFill>
              </a:rPr>
              <a:t>SOUTH</a:t>
            </a:r>
            <a:r>
              <a:rPr lang="en-GB" sz="2400" smtClean="0"/>
              <a:t> pole situated somewhere below northern Greenland</a:t>
            </a:r>
          </a:p>
        </p:txBody>
      </p:sp>
      <p:pic>
        <p:nvPicPr>
          <p:cNvPr id="27033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763" y="1265238"/>
            <a:ext cx="3541712" cy="36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1138"/>
            <a:ext cx="8229600" cy="814387"/>
          </a:xfrm>
        </p:spPr>
        <p:txBody>
          <a:bodyPr/>
          <a:lstStyle/>
          <a:p>
            <a:pPr eaLnBrk="1" hangingPunct="1"/>
            <a:r>
              <a:rPr lang="en-GB" sz="3600" smtClean="0"/>
              <a:t>Induced magnetism</a:t>
            </a:r>
            <a:endParaRPr lang="en-GB" sz="3600" b="1" smtClean="0">
              <a:solidFill>
                <a:srgbClr val="0070C0"/>
              </a:solidFill>
            </a:endParaRP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47750"/>
            <a:ext cx="3941763" cy="42973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Magnetism can be induced in a magnetic material if it is placed within a magnetic field.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If the material is magnetically </a:t>
            </a:r>
            <a:r>
              <a:rPr lang="en-GB" sz="2400" b="1" smtClean="0"/>
              <a:t>hard</a:t>
            </a:r>
            <a:r>
              <a:rPr lang="en-GB" sz="2400" smtClean="0"/>
              <a:t> it will retain its magnetism once removed from the field.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Certain rocks in the Earth’s crust such as </a:t>
            </a:r>
            <a:r>
              <a:rPr lang="en-GB" sz="2400" b="1" smtClean="0">
                <a:solidFill>
                  <a:srgbClr val="FF0000"/>
                </a:solidFill>
              </a:rPr>
              <a:t>lodestone</a:t>
            </a:r>
            <a:r>
              <a:rPr lang="en-GB" sz="2400" smtClean="0"/>
              <a:t> have been magnetised in this way by the Earth’s magnetic field.</a:t>
            </a:r>
          </a:p>
        </p:txBody>
      </p:sp>
      <p:pic>
        <p:nvPicPr>
          <p:cNvPr id="15" name="Picture 2" descr="http://www.toya.net.pl/~mother/Gimnazjum%20II/Cale%20strony/Magnetic%20Fields%20and%20Forces_pliki/fieldofbarmagne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9325" y="2212975"/>
            <a:ext cx="3770313" cy="363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/>
          <p:cNvSpPr/>
          <p:nvPr/>
        </p:nvSpPr>
        <p:spPr>
          <a:xfrm rot="3325981">
            <a:off x="5344320" y="1481931"/>
            <a:ext cx="1198562" cy="4730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 rot="3360444">
            <a:off x="5056188" y="2895600"/>
            <a:ext cx="1196975" cy="473075"/>
            <a:chOff x="7120759" y="1555531"/>
            <a:chExt cx="1198180" cy="472965"/>
          </a:xfrm>
        </p:grpSpPr>
        <p:sp>
          <p:nvSpPr>
            <p:cNvPr id="17" name="Rectangle 16"/>
            <p:cNvSpPr/>
            <p:nvPr/>
          </p:nvSpPr>
          <p:spPr>
            <a:xfrm>
              <a:off x="7120759" y="1555531"/>
              <a:ext cx="1198180" cy="47296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4345" name="TextBox 17"/>
            <p:cNvSpPr txBox="1">
              <a:spLocks noChangeArrowheads="1"/>
            </p:cNvSpPr>
            <p:nvPr/>
          </p:nvSpPr>
          <p:spPr bwMode="auto">
            <a:xfrm>
              <a:off x="7141779" y="1608083"/>
              <a:ext cx="1166649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rgbClr val="FF0000"/>
                  </a:solidFill>
                </a:rPr>
                <a:t>N</a:t>
              </a:r>
              <a:r>
                <a:rPr lang="en-GB" b="1"/>
                <a:t>         </a:t>
              </a:r>
              <a:r>
                <a:rPr lang="en-GB" b="1">
                  <a:solidFill>
                    <a:srgbClr val="0404EC"/>
                  </a:solidFill>
                </a:rPr>
                <a:t>S</a:t>
              </a:r>
            </a:p>
          </p:txBody>
        </p:sp>
      </p:grp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508500" y="1687513"/>
            <a:ext cx="11826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GB" sz="2000" b="1"/>
              <a:t>iron bar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6" grpId="2" animBg="1"/>
      <p:bldP spid="16" grpId="3" animBg="1"/>
      <p:bldP spid="21" grpId="0"/>
      <p:bldP spid="21" grpId="1"/>
      <p:bldP spid="21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427038" y="468313"/>
            <a:ext cx="8135937" cy="4352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Magnetic materials are either hard or ______. Hard magnetic materials such as ______ retain their magnetisation once magnetised. 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magnetic _____ is a region where the magnetic force is greatest. Magnetic poles always occur in ______. Like poles _______, unlike attract.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magnetic ______ is a region where magnetic force is exerted. The ________ of the magnetic field around a bar magnet is from north to south.</a:t>
            </a:r>
          </a:p>
        </p:txBody>
      </p:sp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6281738" y="5313363"/>
            <a:ext cx="631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soft</a:t>
            </a:r>
          </a:p>
        </p:txBody>
      </p:sp>
      <p:sp>
        <p:nvSpPr>
          <p:cNvPr id="164870" name="Text Box 6"/>
          <p:cNvSpPr txBox="1">
            <a:spLocks noChangeArrowheads="1"/>
          </p:cNvSpPr>
          <p:nvPr/>
        </p:nvSpPr>
        <p:spPr bwMode="auto">
          <a:xfrm>
            <a:off x="2505075" y="5313363"/>
            <a:ext cx="741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repel</a:t>
            </a:r>
          </a:p>
        </p:txBody>
      </p:sp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4575175" y="5313363"/>
            <a:ext cx="8715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field</a:t>
            </a:r>
          </a:p>
        </p:txBody>
      </p:sp>
      <p:sp>
        <p:nvSpPr>
          <p:cNvPr id="164872" name="Text Box 8"/>
          <p:cNvSpPr txBox="1">
            <a:spLocks noChangeArrowheads="1"/>
          </p:cNvSpPr>
          <p:nvPr/>
        </p:nvSpPr>
        <p:spPr bwMode="auto">
          <a:xfrm>
            <a:off x="3241675" y="5313363"/>
            <a:ext cx="777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steel</a:t>
            </a:r>
          </a:p>
        </p:txBody>
      </p:sp>
      <p:sp>
        <p:nvSpPr>
          <p:cNvPr id="164873" name="Text Box 9"/>
          <p:cNvSpPr txBox="1">
            <a:spLocks noChangeArrowheads="1"/>
          </p:cNvSpPr>
          <p:nvPr/>
        </p:nvSpPr>
        <p:spPr bwMode="auto">
          <a:xfrm>
            <a:off x="5168900" y="5313363"/>
            <a:ext cx="1327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direction</a:t>
            </a:r>
          </a:p>
        </p:txBody>
      </p:sp>
      <p:sp>
        <p:nvSpPr>
          <p:cNvPr id="164874" name="Text Box 10"/>
          <p:cNvSpPr txBox="1">
            <a:spLocks noChangeArrowheads="1"/>
          </p:cNvSpPr>
          <p:nvPr/>
        </p:nvSpPr>
        <p:spPr bwMode="auto">
          <a:xfrm>
            <a:off x="1828800" y="5313363"/>
            <a:ext cx="792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pole</a:t>
            </a:r>
          </a:p>
        </p:txBody>
      </p:sp>
      <p:sp>
        <p:nvSpPr>
          <p:cNvPr id="164875" name="Text Box 11"/>
          <p:cNvSpPr txBox="1">
            <a:spLocks noChangeArrowheads="1"/>
          </p:cNvSpPr>
          <p:nvPr/>
        </p:nvSpPr>
        <p:spPr bwMode="auto">
          <a:xfrm>
            <a:off x="3905250" y="5313363"/>
            <a:ext cx="7826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pairs</a:t>
            </a:r>
          </a:p>
        </p:txBody>
      </p:sp>
      <p:sp>
        <p:nvSpPr>
          <p:cNvPr id="164876" name="Text Box 12"/>
          <p:cNvSpPr txBox="1">
            <a:spLocks noChangeArrowheads="1"/>
          </p:cNvSpPr>
          <p:nvPr/>
        </p:nvSpPr>
        <p:spPr bwMode="auto">
          <a:xfrm>
            <a:off x="3092450" y="4948238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/>
      <p:bldP spid="164868" grpId="1"/>
      <p:bldP spid="164870" grpId="0"/>
      <p:bldP spid="164870" grpId="1"/>
      <p:bldP spid="164871" grpId="0"/>
      <p:bldP spid="164871" grpId="1"/>
      <p:bldP spid="164872" grpId="0"/>
      <p:bldP spid="164872" grpId="1"/>
      <p:bldP spid="164873" grpId="0"/>
      <p:bldP spid="164873" grpId="1"/>
      <p:bldP spid="164874" grpId="0"/>
      <p:bldP spid="164874" grpId="1"/>
      <p:bldP spid="164875" grpId="0"/>
      <p:bldP spid="164875" grpId="1"/>
      <p:bldP spid="164876" grpId="0"/>
      <p:bldP spid="164876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427038" y="468313"/>
            <a:ext cx="8135937" cy="43529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800" b="1">
                <a:solidFill>
                  <a:srgbClr val="FF3300"/>
                </a:solidFill>
                <a:latin typeface="Times New Roman" pitchFamily="18" charset="0"/>
              </a:rPr>
              <a:t>Choose appropriate words to fill in the gaps below: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Magnetic materials are either hard or ______. Hard magnetic materials such as ______ retain their magnetisation once magnetised. 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magnetic _____ is a region where the magnetic force is greatest. Magnetic poles always occur in ______. Like poles _______, unlike attract.</a:t>
            </a:r>
          </a:p>
          <a:p>
            <a:pPr>
              <a:spcBef>
                <a:spcPct val="50000"/>
              </a:spcBef>
            </a:pPr>
            <a:r>
              <a:rPr lang="en-GB" sz="2400" b="1">
                <a:latin typeface="Times New Roman" pitchFamily="18" charset="0"/>
              </a:rPr>
              <a:t>A magnetic ______ is a region where magnetic force is exerted. The ________ of the magnetic field around a bar magnet is from north to south.</a:t>
            </a:r>
          </a:p>
        </p:txBody>
      </p:sp>
      <p:sp>
        <p:nvSpPr>
          <p:cNvPr id="164868" name="Text Box 4"/>
          <p:cNvSpPr txBox="1">
            <a:spLocks noChangeArrowheads="1"/>
          </p:cNvSpPr>
          <p:nvPr/>
        </p:nvSpPr>
        <p:spPr bwMode="auto">
          <a:xfrm>
            <a:off x="6281738" y="5313363"/>
            <a:ext cx="631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soft</a:t>
            </a:r>
          </a:p>
        </p:txBody>
      </p:sp>
      <p:sp>
        <p:nvSpPr>
          <p:cNvPr id="164870" name="Text Box 6"/>
          <p:cNvSpPr txBox="1">
            <a:spLocks noChangeArrowheads="1"/>
          </p:cNvSpPr>
          <p:nvPr/>
        </p:nvSpPr>
        <p:spPr bwMode="auto">
          <a:xfrm>
            <a:off x="2505075" y="5313363"/>
            <a:ext cx="7413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repel</a:t>
            </a:r>
          </a:p>
        </p:txBody>
      </p:sp>
      <p:sp>
        <p:nvSpPr>
          <p:cNvPr id="164871" name="Text Box 7"/>
          <p:cNvSpPr txBox="1">
            <a:spLocks noChangeArrowheads="1"/>
          </p:cNvSpPr>
          <p:nvPr/>
        </p:nvSpPr>
        <p:spPr bwMode="auto">
          <a:xfrm>
            <a:off x="4575175" y="5313363"/>
            <a:ext cx="8715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field</a:t>
            </a:r>
          </a:p>
        </p:txBody>
      </p:sp>
      <p:sp>
        <p:nvSpPr>
          <p:cNvPr id="164872" name="Text Box 8"/>
          <p:cNvSpPr txBox="1">
            <a:spLocks noChangeArrowheads="1"/>
          </p:cNvSpPr>
          <p:nvPr/>
        </p:nvSpPr>
        <p:spPr bwMode="auto">
          <a:xfrm>
            <a:off x="3241675" y="5313363"/>
            <a:ext cx="777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steel</a:t>
            </a:r>
          </a:p>
        </p:txBody>
      </p:sp>
      <p:sp>
        <p:nvSpPr>
          <p:cNvPr id="164873" name="Text Box 9"/>
          <p:cNvSpPr txBox="1">
            <a:spLocks noChangeArrowheads="1"/>
          </p:cNvSpPr>
          <p:nvPr/>
        </p:nvSpPr>
        <p:spPr bwMode="auto">
          <a:xfrm>
            <a:off x="5168900" y="5313363"/>
            <a:ext cx="1327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direction</a:t>
            </a:r>
          </a:p>
        </p:txBody>
      </p:sp>
      <p:sp>
        <p:nvSpPr>
          <p:cNvPr id="164874" name="Text Box 10"/>
          <p:cNvSpPr txBox="1">
            <a:spLocks noChangeArrowheads="1"/>
          </p:cNvSpPr>
          <p:nvPr/>
        </p:nvSpPr>
        <p:spPr bwMode="auto">
          <a:xfrm>
            <a:off x="1828800" y="5313363"/>
            <a:ext cx="792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pole</a:t>
            </a:r>
          </a:p>
        </p:txBody>
      </p:sp>
      <p:sp>
        <p:nvSpPr>
          <p:cNvPr id="164875" name="Text Box 11"/>
          <p:cNvSpPr txBox="1">
            <a:spLocks noChangeArrowheads="1"/>
          </p:cNvSpPr>
          <p:nvPr/>
        </p:nvSpPr>
        <p:spPr bwMode="auto">
          <a:xfrm>
            <a:off x="3905250" y="5313363"/>
            <a:ext cx="7826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pairs</a:t>
            </a:r>
          </a:p>
        </p:txBody>
      </p:sp>
      <p:sp>
        <p:nvSpPr>
          <p:cNvPr id="164876" name="Text Box 12"/>
          <p:cNvSpPr txBox="1">
            <a:spLocks noChangeArrowheads="1"/>
          </p:cNvSpPr>
          <p:nvPr/>
        </p:nvSpPr>
        <p:spPr bwMode="auto">
          <a:xfrm>
            <a:off x="3092450" y="4948238"/>
            <a:ext cx="2663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 i="1"/>
              <a:t>WORD SELECTION:</a:t>
            </a:r>
          </a:p>
        </p:txBody>
      </p:sp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5667375" y="1138238"/>
            <a:ext cx="631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soft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712788" y="3132138"/>
            <a:ext cx="7413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repel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2090738" y="3659188"/>
            <a:ext cx="8715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field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4206875" y="1498600"/>
            <a:ext cx="7778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steel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198688" y="4075113"/>
            <a:ext cx="1327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direction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84400" y="2439988"/>
            <a:ext cx="7921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pole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5895975" y="2773363"/>
            <a:ext cx="7826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pairs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868" grpId="0"/>
      <p:bldP spid="164868" grpId="1"/>
      <p:bldP spid="164870" grpId="0"/>
      <p:bldP spid="164870" grpId="1"/>
      <p:bldP spid="164871" grpId="0"/>
      <p:bldP spid="164871" grpId="1"/>
      <p:bldP spid="164872" grpId="0"/>
      <p:bldP spid="164872" grpId="1"/>
      <p:bldP spid="164873" grpId="0"/>
      <p:bldP spid="164873" grpId="1"/>
      <p:bldP spid="164874" grpId="0"/>
      <p:bldP spid="164874" grpId="1"/>
      <p:bldP spid="164875" grpId="0"/>
      <p:bldP spid="164875" grpId="1"/>
      <p:bldP spid="164876" grpId="0"/>
      <p:bldP spid="164876" grpId="1"/>
      <p:bldP spid="2" grpId="0"/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 smtClean="0"/>
              <a:t>Specification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975100" cy="4560888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600" b="1" smtClean="0"/>
              <a:t>Magnetism and electromagnetism</a:t>
            </a:r>
            <a:r>
              <a:rPr lang="en-GB" sz="1600" smtClean="0"/>
              <a:t> 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1600" u="sng" smtClean="0"/>
              <a:t>Magnetism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600" smtClean="0">
                <a:solidFill>
                  <a:srgbClr val="FF0000"/>
                </a:solidFill>
              </a:rPr>
              <a:t>understand that magnets repel and attract other magnets and attract magnetic substances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600" smtClean="0">
                <a:solidFill>
                  <a:srgbClr val="FF0000"/>
                </a:solidFill>
              </a:rPr>
              <a:t>describe the properties of magnetically hard and soft materials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600" smtClean="0"/>
              <a:t>understand the term ‘magnetic field line’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600" smtClean="0">
                <a:solidFill>
                  <a:srgbClr val="FF0000"/>
                </a:solidFill>
              </a:rPr>
              <a:t>understand that magnetism is induced in some materials when they are placed in a magnetic field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600" smtClean="0"/>
              <a:t>describe experiments to investigate the magnetic field pattern for a permanent bar magnet and that between two bar magnets</a:t>
            </a:r>
          </a:p>
          <a:p>
            <a:pPr marL="0" indent="0">
              <a:lnSpc>
                <a:spcPct val="80000"/>
              </a:lnSpc>
              <a:buFontTx/>
              <a:buNone/>
            </a:pPr>
            <a:r>
              <a:rPr lang="en-GB" sz="1600" smtClean="0"/>
              <a:t>describe how to use two permanent magnets to produce a uniform magnetic field pattern.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1"/>
          <p:cNvGrpSpPr>
            <a:grpSpLocks/>
          </p:cNvGrpSpPr>
          <p:nvPr/>
        </p:nvGrpSpPr>
        <p:grpSpPr bwMode="auto">
          <a:xfrm>
            <a:off x="4648200" y="838200"/>
            <a:ext cx="3667125" cy="1920875"/>
            <a:chOff x="4647708" y="838527"/>
            <a:chExt cx="3666960" cy="1920437"/>
          </a:xfrm>
        </p:grpSpPr>
        <p:pic>
          <p:nvPicPr>
            <p:cNvPr id="4113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7708" y="838527"/>
              <a:ext cx="1830817" cy="1920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4918" y="1147269"/>
              <a:ext cx="1809750" cy="1504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2800"/>
          </a:xfrm>
        </p:spPr>
        <p:txBody>
          <a:bodyPr/>
          <a:lstStyle/>
          <a:p>
            <a:pPr eaLnBrk="1" hangingPunct="1"/>
            <a:r>
              <a:rPr lang="en-GB" sz="4000" smtClean="0"/>
              <a:t>Magnets and magnetic materials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9575" y="1379538"/>
            <a:ext cx="3973513" cy="369728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mtClean="0"/>
              <a:t>Magnets attract objects made of magnetic materials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mtClean="0"/>
              <a:t>Magnetic materials include the elements </a:t>
            </a:r>
            <a:r>
              <a:rPr lang="en-GB" b="1" smtClean="0">
                <a:solidFill>
                  <a:srgbClr val="FF0000"/>
                </a:solidFill>
              </a:rPr>
              <a:t>iron, nickel, cobalt, </a:t>
            </a:r>
            <a:r>
              <a:rPr lang="en-GB" smtClean="0"/>
              <a:t>alloys containing some of these such as </a:t>
            </a:r>
            <a:r>
              <a:rPr lang="en-GB" b="1" smtClean="0">
                <a:solidFill>
                  <a:srgbClr val="FF0000"/>
                </a:solidFill>
              </a:rPr>
              <a:t>steel </a:t>
            </a:r>
            <a:r>
              <a:rPr lang="en-GB" smtClean="0"/>
              <a:t>and some of their compounds.</a:t>
            </a:r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4789488" y="4465638"/>
            <a:ext cx="3187700" cy="1824037"/>
            <a:chOff x="4789597" y="4466404"/>
            <a:chExt cx="3187754" cy="1824037"/>
          </a:xfrm>
        </p:grpSpPr>
        <p:pic>
          <p:nvPicPr>
            <p:cNvPr id="4111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89597" y="4466404"/>
              <a:ext cx="1824037" cy="1824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2" name="TextBox 13"/>
            <p:cNvSpPr txBox="1">
              <a:spLocks noChangeArrowheads="1"/>
            </p:cNvSpPr>
            <p:nvPr/>
          </p:nvSpPr>
          <p:spPr bwMode="auto">
            <a:xfrm>
              <a:off x="6180082" y="5186855"/>
              <a:ext cx="1797269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GB" sz="2400" b="1"/>
                <a:t>stainless steel</a:t>
              </a: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7519988" y="2679700"/>
            <a:ext cx="1230312" cy="1739900"/>
            <a:chOff x="7520152" y="2679645"/>
            <a:chExt cx="1229710" cy="1739164"/>
          </a:xfrm>
        </p:grpSpPr>
        <p:pic>
          <p:nvPicPr>
            <p:cNvPr id="4109" name="Picture 6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0152" y="2679645"/>
              <a:ext cx="1228795" cy="13247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10" name="TextBox 14"/>
            <p:cNvSpPr txBox="1">
              <a:spLocks noChangeArrowheads="1"/>
            </p:cNvSpPr>
            <p:nvPr/>
          </p:nvSpPr>
          <p:spPr bwMode="auto">
            <a:xfrm>
              <a:off x="7546428" y="3957144"/>
              <a:ext cx="120343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2400" b="1"/>
                <a:t>cobalt</a:t>
              </a: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805488" y="2692400"/>
            <a:ext cx="1549400" cy="1727200"/>
            <a:chOff x="5805488" y="2691798"/>
            <a:chExt cx="1549126" cy="1727011"/>
          </a:xfrm>
        </p:grpSpPr>
        <p:pic>
          <p:nvPicPr>
            <p:cNvPr id="4107" name="Picture 5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05488" y="2691798"/>
              <a:ext cx="1549126" cy="15491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8" name="TextBox 15"/>
            <p:cNvSpPr txBox="1">
              <a:spLocks noChangeArrowheads="1"/>
            </p:cNvSpPr>
            <p:nvPr/>
          </p:nvSpPr>
          <p:spPr bwMode="auto">
            <a:xfrm>
              <a:off x="6059214" y="3957144"/>
              <a:ext cx="119292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2400" b="1"/>
                <a:t>nickel</a:t>
              </a:r>
            </a:p>
          </p:txBody>
        </p:sp>
      </p:grpSp>
      <p:grpSp>
        <p:nvGrpSpPr>
          <p:cNvPr id="6" name="Group 18"/>
          <p:cNvGrpSpPr>
            <a:grpSpLocks/>
          </p:cNvGrpSpPr>
          <p:nvPr/>
        </p:nvGrpSpPr>
        <p:grpSpPr bwMode="auto">
          <a:xfrm>
            <a:off x="4300538" y="2700338"/>
            <a:ext cx="1531937" cy="1719262"/>
            <a:chOff x="4301194" y="2700995"/>
            <a:chExt cx="1532047" cy="1717814"/>
          </a:xfrm>
        </p:grpSpPr>
        <p:pic>
          <p:nvPicPr>
            <p:cNvPr id="4105" name="Picture 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01194" y="2700995"/>
              <a:ext cx="1532047" cy="15320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106" name="TextBox 16"/>
            <p:cNvSpPr txBox="1">
              <a:spLocks noChangeArrowheads="1"/>
            </p:cNvSpPr>
            <p:nvPr/>
          </p:nvSpPr>
          <p:spPr bwMode="auto">
            <a:xfrm>
              <a:off x="4619297" y="3957144"/>
              <a:ext cx="83557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2400" b="1"/>
                <a:t>iron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2800"/>
          </a:xfrm>
        </p:spPr>
        <p:txBody>
          <a:bodyPr/>
          <a:lstStyle/>
          <a:p>
            <a:pPr eaLnBrk="1" hangingPunct="1"/>
            <a:r>
              <a:rPr lang="en-GB" sz="4000" smtClean="0"/>
              <a:t>Hard and soft magnetic materials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9575" y="1184275"/>
            <a:ext cx="4227513" cy="253841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b="1" smtClean="0">
                <a:solidFill>
                  <a:srgbClr val="006600"/>
                </a:solidFill>
              </a:rPr>
              <a:t>Permanent magnets </a:t>
            </a:r>
            <a:r>
              <a:rPr lang="en-GB" smtClean="0"/>
              <a:t>are made of magnetically </a:t>
            </a:r>
            <a:r>
              <a:rPr lang="en-GB" b="1" smtClean="0">
                <a:solidFill>
                  <a:srgbClr val="FF0000"/>
                </a:solidFill>
              </a:rPr>
              <a:t>HARD </a:t>
            </a:r>
            <a:r>
              <a:rPr lang="en-GB" smtClean="0"/>
              <a:t>materials such as </a:t>
            </a:r>
            <a:r>
              <a:rPr lang="en-GB" b="1" smtClean="0"/>
              <a:t>steel. </a:t>
            </a:r>
            <a:r>
              <a:rPr lang="en-GB" smtClean="0"/>
              <a:t>These materials retain their magnetisation once magnetised.</a:t>
            </a: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4792663" y="1184275"/>
            <a:ext cx="4351337" cy="369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r>
              <a:rPr lang="en-GB" sz="2800" kern="0" dirty="0">
                <a:latin typeface="+mn-lt"/>
              </a:rPr>
              <a:t>Magnetically </a:t>
            </a:r>
            <a:r>
              <a:rPr lang="en-GB" sz="2800" b="1" kern="0" dirty="0">
                <a:solidFill>
                  <a:srgbClr val="0404EC"/>
                </a:solidFill>
                <a:latin typeface="+mn-lt"/>
              </a:rPr>
              <a:t>SOFT </a:t>
            </a:r>
            <a:r>
              <a:rPr lang="en-GB" sz="2800" kern="0" dirty="0">
                <a:latin typeface="+mn-lt"/>
              </a:rPr>
              <a:t>materials, such as </a:t>
            </a:r>
            <a:r>
              <a:rPr lang="en-GB" sz="2800" b="1" kern="0" dirty="0">
                <a:latin typeface="+mn-lt"/>
              </a:rPr>
              <a:t>iron</a:t>
            </a:r>
            <a:r>
              <a:rPr lang="en-GB" sz="2800" kern="0" dirty="0">
                <a:latin typeface="+mn-lt"/>
              </a:rPr>
              <a:t>, lose their magnetisation easily. They suitable for temporary magnets such as </a:t>
            </a:r>
            <a:r>
              <a:rPr lang="en-GB" sz="2800" b="1" kern="0" dirty="0">
                <a:solidFill>
                  <a:srgbClr val="006600"/>
                </a:solidFill>
                <a:latin typeface="+mn-lt"/>
              </a:rPr>
              <a:t>electromagnets</a:t>
            </a:r>
            <a:r>
              <a:rPr lang="en-GB" sz="2800" kern="0" dirty="0">
                <a:latin typeface="+mn-lt"/>
              </a:rPr>
              <a:t>.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01650" y="3511550"/>
            <a:ext cx="3667125" cy="1920875"/>
            <a:chOff x="4647708" y="838527"/>
            <a:chExt cx="3666960" cy="1920437"/>
          </a:xfrm>
        </p:grpSpPr>
        <p:pic>
          <p:nvPicPr>
            <p:cNvPr id="512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47708" y="838527"/>
              <a:ext cx="1830817" cy="1920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30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04918" y="1147269"/>
              <a:ext cx="1809750" cy="15049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4676775" y="3357563"/>
            <a:ext cx="3797300" cy="2981325"/>
            <a:chOff x="4677316" y="3357563"/>
            <a:chExt cx="3797212" cy="2981798"/>
          </a:xfrm>
        </p:grpSpPr>
        <p:pic>
          <p:nvPicPr>
            <p:cNvPr id="5127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7316" y="3641860"/>
              <a:ext cx="2024154" cy="2024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8" name="Picture 3"/>
            <p:cNvPicPr>
              <a:picLocks noChangeAspect="1" noChangeArrowheads="1"/>
            </p:cNvPicPr>
            <p:nvPr/>
          </p:nvPicPr>
          <p:blipFill>
            <a:blip r:embed="rId6">
              <a:lum bright="28000" contrast="4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9156" y="3357563"/>
              <a:ext cx="1625372" cy="29817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2800"/>
          </a:xfrm>
        </p:spPr>
        <p:txBody>
          <a:bodyPr/>
          <a:lstStyle/>
          <a:p>
            <a:pPr eaLnBrk="1" hangingPunct="1"/>
            <a:r>
              <a:rPr lang="en-GB" sz="4000" smtClean="0"/>
              <a:t>Magnetic poles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9575" y="1379538"/>
            <a:ext cx="5045075" cy="286067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mtClean="0"/>
              <a:t>Magnetic poles are the parts of a magnet that exert the greatest force.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mtClean="0"/>
              <a:t>Magnetic poles occur in pairs usually called </a:t>
            </a:r>
            <a:r>
              <a:rPr lang="en-GB" b="1" smtClean="0">
                <a:solidFill>
                  <a:srgbClr val="FF0000"/>
                </a:solidFill>
              </a:rPr>
              <a:t>north (N) </a:t>
            </a:r>
            <a:r>
              <a:rPr lang="en-GB" smtClean="0"/>
              <a:t>and </a:t>
            </a:r>
            <a:r>
              <a:rPr lang="en-GB" b="1" smtClean="0">
                <a:solidFill>
                  <a:srgbClr val="0070C0"/>
                </a:solidFill>
              </a:rPr>
              <a:t>south (S)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5170488" y="1404938"/>
            <a:ext cx="2947987" cy="4135437"/>
            <a:chOff x="5312981" y="1420868"/>
            <a:chExt cx="2948152" cy="4135264"/>
          </a:xfrm>
        </p:grpSpPr>
        <p:pic>
          <p:nvPicPr>
            <p:cNvPr id="6149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53909" y="1420868"/>
              <a:ext cx="2339210" cy="31528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150" name="TextBox 19"/>
            <p:cNvSpPr txBox="1">
              <a:spLocks noChangeArrowheads="1"/>
            </p:cNvSpPr>
            <p:nvPr/>
          </p:nvSpPr>
          <p:spPr bwMode="auto">
            <a:xfrm>
              <a:off x="5312981" y="4540469"/>
              <a:ext cx="2948152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algn="ctr" eaLnBrk="1" hangingPunct="1"/>
              <a:r>
                <a:rPr lang="en-GB" sz="2000" b="1"/>
                <a:t>Iron filing are attracted mostly to the poles of a magnet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9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7150" y="3030538"/>
            <a:ext cx="1200150" cy="133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11138"/>
            <a:ext cx="8229600" cy="814387"/>
          </a:xfrm>
        </p:spPr>
        <p:txBody>
          <a:bodyPr/>
          <a:lstStyle/>
          <a:p>
            <a:pPr eaLnBrk="1" hangingPunct="1"/>
            <a:r>
              <a:rPr lang="en-GB" sz="3600" smtClean="0"/>
              <a:t>Why poles are called </a:t>
            </a:r>
            <a:r>
              <a:rPr lang="en-GB" sz="3600" b="1" smtClean="0">
                <a:solidFill>
                  <a:srgbClr val="FF0000"/>
                </a:solidFill>
              </a:rPr>
              <a:t>north</a:t>
            </a:r>
            <a:r>
              <a:rPr lang="en-GB" sz="3600" smtClean="0"/>
              <a:t> and </a:t>
            </a:r>
            <a:r>
              <a:rPr lang="en-GB" sz="3600" b="1" smtClean="0">
                <a:solidFill>
                  <a:srgbClr val="0070C0"/>
                </a:solidFill>
              </a:rPr>
              <a:t>south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47750"/>
            <a:ext cx="4540250" cy="2862263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A magnet suspended so that it can rotate freely horizontally will eventually settle down with one pole facing north and the other south.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This is pole is therefore called the ‘</a:t>
            </a:r>
            <a:r>
              <a:rPr lang="en-GB" sz="2400" smtClean="0">
                <a:solidFill>
                  <a:srgbClr val="FF0000"/>
                </a:solidFill>
              </a:rPr>
              <a:t>north seeking pole</a:t>
            </a:r>
            <a:r>
              <a:rPr lang="en-GB" sz="2400" smtClean="0"/>
              <a:t>’, usually shortened to just ‘</a:t>
            </a:r>
            <a:r>
              <a:rPr lang="en-GB" sz="2400" smtClean="0">
                <a:solidFill>
                  <a:srgbClr val="FF0000"/>
                </a:solidFill>
              </a:rPr>
              <a:t>north pole</a:t>
            </a:r>
            <a:r>
              <a:rPr lang="en-GB" sz="2400" smtClean="0"/>
              <a:t>’.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The magnet has been orientated by the Earth’s magnetic field.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z="2400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z="2400" smtClean="0"/>
              <a:t>A </a:t>
            </a:r>
            <a:r>
              <a:rPr lang="en-GB" sz="2400" smtClean="0">
                <a:solidFill>
                  <a:srgbClr val="008000"/>
                </a:solidFill>
              </a:rPr>
              <a:t>compass</a:t>
            </a:r>
            <a:r>
              <a:rPr lang="en-GB" sz="2400" smtClean="0"/>
              <a:t> is an application of this effect.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5016500" y="977900"/>
            <a:ext cx="2835275" cy="4481513"/>
            <a:chOff x="5915299" y="1466194"/>
            <a:chExt cx="2834563" cy="4481423"/>
          </a:xfrm>
        </p:grpSpPr>
        <p:sp>
          <p:nvSpPr>
            <p:cNvPr id="10" name="Cube 9"/>
            <p:cNvSpPr/>
            <p:nvPr/>
          </p:nvSpPr>
          <p:spPr>
            <a:xfrm rot="7705983">
              <a:off x="7238059" y="3456154"/>
              <a:ext cx="779446" cy="599924"/>
            </a:xfrm>
            <a:prstGeom prst="cube">
              <a:avLst>
                <a:gd name="adj" fmla="val 3500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9" name="Cube 8"/>
            <p:cNvSpPr/>
            <p:nvPr/>
          </p:nvSpPr>
          <p:spPr>
            <a:xfrm rot="7705983">
              <a:off x="5632508" y="4404667"/>
              <a:ext cx="2485975" cy="599924"/>
            </a:xfrm>
            <a:prstGeom prst="cube">
              <a:avLst>
                <a:gd name="adj" fmla="val 35000"/>
              </a:avLst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sp>
          <p:nvSpPr>
            <p:cNvPr id="11" name="Cube 10"/>
            <p:cNvSpPr/>
            <p:nvPr/>
          </p:nvSpPr>
          <p:spPr>
            <a:xfrm rot="7705983">
              <a:off x="5928723" y="5237294"/>
              <a:ext cx="573076" cy="599924"/>
            </a:xfrm>
            <a:prstGeom prst="cube">
              <a:avLst>
                <a:gd name="adj" fmla="val 35000"/>
              </a:avLst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6200000" flipH="1">
              <a:off x="5447555" y="2940160"/>
              <a:ext cx="2963803" cy="15871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6826295" y="4288712"/>
              <a:ext cx="236479" cy="22065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6724480" y="4044426"/>
              <a:ext cx="2081171" cy="1591863"/>
            </a:xfrm>
            <a:prstGeom prst="straightConnector1">
              <a:avLst/>
            </a:prstGeom>
            <a:ln w="635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80" name="TextBox 22"/>
            <p:cNvSpPr txBox="1">
              <a:spLocks noChangeArrowheads="1"/>
            </p:cNvSpPr>
            <p:nvPr/>
          </p:nvSpPr>
          <p:spPr bwMode="auto">
            <a:xfrm>
              <a:off x="7598979" y="5013434"/>
              <a:ext cx="1150883" cy="4729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2400" b="1"/>
                <a:t>north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12800"/>
          </a:xfrm>
        </p:spPr>
        <p:txBody>
          <a:bodyPr/>
          <a:lstStyle/>
          <a:p>
            <a:pPr eaLnBrk="1" hangingPunct="1"/>
            <a:r>
              <a:rPr lang="en-GB" sz="4000" smtClean="0"/>
              <a:t>The law of magnets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35100" y="1363663"/>
            <a:ext cx="6510338" cy="6064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b="1" smtClean="0">
                <a:solidFill>
                  <a:srgbClr val="FF0000"/>
                </a:solidFill>
              </a:rPr>
              <a:t>Like poles repel </a:t>
            </a:r>
            <a:r>
              <a:rPr lang="en-GB" b="1" smtClean="0">
                <a:solidFill>
                  <a:srgbClr val="0070C0"/>
                </a:solidFill>
              </a:rPr>
              <a:t>unlike poles attract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mtClean="0"/>
          </a:p>
        </p:txBody>
      </p:sp>
      <p:pic>
        <p:nvPicPr>
          <p:cNvPr id="267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0763" y="3979863"/>
            <a:ext cx="4678362" cy="1027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26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5675" y="4860925"/>
            <a:ext cx="4792663" cy="1141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26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4513" y="2051050"/>
            <a:ext cx="5607050" cy="115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727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0863" y="2989263"/>
            <a:ext cx="5640387" cy="1125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5263"/>
            <a:ext cx="8229600" cy="814387"/>
          </a:xfrm>
        </p:spPr>
        <p:txBody>
          <a:bodyPr/>
          <a:lstStyle/>
          <a:p>
            <a:pPr eaLnBrk="1" hangingPunct="1"/>
            <a:r>
              <a:rPr lang="en-GB" sz="4000" smtClean="0"/>
              <a:t>Magnetic fields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09575" y="1158875"/>
            <a:ext cx="4508500" cy="300355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mtClean="0"/>
              <a:t>A magnetic field is a volume of space where magnetic force is exerted.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mtClean="0"/>
              <a:t>All magnets are surrounded by magnetic fields.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endParaRPr lang="en-GB" smtClean="0"/>
          </a:p>
          <a:p>
            <a:pPr marL="0" indent="0" eaLnBrk="1" hangingPunct="1">
              <a:lnSpc>
                <a:spcPct val="80000"/>
              </a:lnSpc>
              <a:buFontTx/>
              <a:buNone/>
            </a:pPr>
            <a:r>
              <a:rPr lang="en-GB" smtClean="0"/>
              <a:t>The shape of a magnetic field can be shown by </a:t>
            </a:r>
            <a:r>
              <a:rPr lang="en-GB" b="1" smtClean="0"/>
              <a:t>iron filings </a:t>
            </a:r>
            <a:r>
              <a:rPr lang="en-GB" smtClean="0"/>
              <a:t>or </a:t>
            </a:r>
            <a:r>
              <a:rPr lang="en-GB" smtClean="0">
                <a:solidFill>
                  <a:srgbClr val="008000"/>
                </a:solidFill>
              </a:rPr>
              <a:t>plotting compasses.</a:t>
            </a:r>
          </a:p>
        </p:txBody>
      </p:sp>
      <p:pic>
        <p:nvPicPr>
          <p:cNvPr id="271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4075" y="1006475"/>
            <a:ext cx="4175125" cy="503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5263"/>
            <a:ext cx="8229600" cy="814387"/>
          </a:xfrm>
        </p:spPr>
        <p:txBody>
          <a:bodyPr/>
          <a:lstStyle/>
          <a:p>
            <a:pPr eaLnBrk="1" hangingPunct="1"/>
            <a:r>
              <a:rPr lang="en-GB" sz="3600" smtClean="0"/>
              <a:t>Magnetic field around a bar magnet</a:t>
            </a:r>
          </a:p>
        </p:txBody>
      </p:sp>
      <p:pic>
        <p:nvPicPr>
          <p:cNvPr id="274434" name="Picture 2" descr="http://www.toya.net.pl/~mother/Gimnazjum%20II/Cale%20strony/Magnetic%20Fields%20and%20Forces_pliki/fieldofbarmagnet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113" y="1392238"/>
            <a:ext cx="4492625" cy="433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1535113" y="1014413"/>
            <a:ext cx="2547937" cy="1052512"/>
            <a:chOff x="1502980" y="1219200"/>
            <a:chExt cx="2548758" cy="1052512"/>
          </a:xfrm>
        </p:grpSpPr>
        <p:sp>
          <p:nvSpPr>
            <p:cNvPr id="10252" name="TextBox 8"/>
            <p:cNvSpPr txBox="1">
              <a:spLocks noChangeArrowheads="1"/>
            </p:cNvSpPr>
            <p:nvPr/>
          </p:nvSpPr>
          <p:spPr bwMode="auto">
            <a:xfrm>
              <a:off x="1502980" y="1219200"/>
              <a:ext cx="254875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rgbClr val="FF0000"/>
                  </a:solidFill>
                </a:rPr>
                <a:t>magnetic field line 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rot="16200000" flipH="1">
              <a:off x="2389201" y="1917698"/>
              <a:ext cx="695325" cy="12704"/>
            </a:xfrm>
            <a:prstGeom prst="straightConnector1">
              <a:avLst/>
            </a:prstGeom>
            <a:ln w="38100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4476750" y="1039813"/>
            <a:ext cx="4114800" cy="1844675"/>
            <a:chOff x="4414347" y="1213944"/>
            <a:chExt cx="4114799" cy="1844570"/>
          </a:xfrm>
        </p:grpSpPr>
        <p:sp>
          <p:nvSpPr>
            <p:cNvPr id="10250" name="TextBox 6"/>
            <p:cNvSpPr txBox="1">
              <a:spLocks noChangeArrowheads="1"/>
            </p:cNvSpPr>
            <p:nvPr/>
          </p:nvSpPr>
          <p:spPr bwMode="auto">
            <a:xfrm>
              <a:off x="5707118" y="1213944"/>
              <a:ext cx="2822028" cy="1631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2000" b="1"/>
                <a:t>Arrows on the field lines show the direction of the force on a free to move north pole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rot="10800000" flipV="1">
              <a:off x="4414347" y="2048921"/>
              <a:ext cx="1182688" cy="1009593"/>
            </a:xfrm>
            <a:prstGeom prst="straightConnector1">
              <a:avLst/>
            </a:prstGeom>
            <a:ln w="38100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3736975" y="3263900"/>
            <a:ext cx="4881563" cy="1711325"/>
            <a:chOff x="3783724" y="3484179"/>
            <a:chExt cx="4882057" cy="1712321"/>
          </a:xfrm>
        </p:grpSpPr>
        <p:sp>
          <p:nvSpPr>
            <p:cNvPr id="10247" name="TextBox 7"/>
            <p:cNvSpPr txBox="1">
              <a:spLocks noChangeArrowheads="1"/>
            </p:cNvSpPr>
            <p:nvPr/>
          </p:nvSpPr>
          <p:spPr bwMode="auto">
            <a:xfrm>
              <a:off x="5843753" y="3873061"/>
              <a:ext cx="2822028" cy="13234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</a:defRPr>
              </a:lvl9pPr>
            </a:lstStyle>
            <a:p>
              <a:pPr eaLnBrk="1" hangingPunct="1"/>
              <a:r>
                <a:rPr lang="en-GB" sz="2000" b="1"/>
                <a:t>The stronger the magnetic field the denser the magnetic field lines. </a:t>
              </a: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 rot="10800000">
              <a:off x="4445779" y="3957529"/>
              <a:ext cx="1308232" cy="441582"/>
            </a:xfrm>
            <a:prstGeom prst="straightConnector1">
              <a:avLst/>
            </a:prstGeom>
            <a:ln w="38100">
              <a:solidFill>
                <a:srgbClr val="0066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Oval 18"/>
            <p:cNvSpPr/>
            <p:nvPr/>
          </p:nvSpPr>
          <p:spPr>
            <a:xfrm>
              <a:off x="3783724" y="3484179"/>
              <a:ext cx="630302" cy="725910"/>
            </a:xfrm>
            <a:prstGeom prst="ellipse">
              <a:avLst/>
            </a:prstGeom>
            <a:noFill/>
            <a:ln w="38100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2169</TotalTime>
  <Words>752</Words>
  <Application>Microsoft Office PowerPoint</Application>
  <PresentationFormat>On-screen Show (4:3)</PresentationFormat>
  <Paragraphs>113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Times New Roman</vt:lpstr>
      <vt:lpstr>Default Design</vt:lpstr>
      <vt:lpstr>MAGNETISM</vt:lpstr>
      <vt:lpstr>Specification</vt:lpstr>
      <vt:lpstr>Magnets and magnetic materials</vt:lpstr>
      <vt:lpstr>Hard and soft magnetic materials</vt:lpstr>
      <vt:lpstr>Magnetic poles</vt:lpstr>
      <vt:lpstr>Why poles are called north and south</vt:lpstr>
      <vt:lpstr>The law of magnets</vt:lpstr>
      <vt:lpstr>Magnetic fields</vt:lpstr>
      <vt:lpstr>Magnetic field around a bar magnet</vt:lpstr>
      <vt:lpstr>Magnetic fields between two bar magnets</vt:lpstr>
      <vt:lpstr>Producing a uniform magnetic field</vt:lpstr>
      <vt:lpstr>The Earth’s magnetic field</vt:lpstr>
      <vt:lpstr>Induced magnetism</vt:lpstr>
      <vt:lpstr>PowerPoint Presentation</vt:lpstr>
      <vt:lpstr>PowerPoint Presentation</vt:lpstr>
    </vt:vector>
  </TitlesOfParts>
  <Company>St Georges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 Georges College</dc:creator>
  <cp:lastModifiedBy>Teacher E-Solutions</cp:lastModifiedBy>
  <cp:revision>203</cp:revision>
  <dcterms:created xsi:type="dcterms:W3CDTF">2008-08-15T17:24:00Z</dcterms:created>
  <dcterms:modified xsi:type="dcterms:W3CDTF">2019-01-18T17:11:59Z</dcterms:modified>
</cp:coreProperties>
</file>