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43" r:id="rId2"/>
    <p:sldId id="344" r:id="rId3"/>
    <p:sldId id="345" r:id="rId4"/>
    <p:sldId id="347" r:id="rId5"/>
    <p:sldId id="348" r:id="rId6"/>
    <p:sldId id="349" r:id="rId7"/>
    <p:sldId id="350" r:id="rId8"/>
    <p:sldId id="393" r:id="rId9"/>
    <p:sldId id="351" r:id="rId10"/>
    <p:sldId id="352" r:id="rId11"/>
    <p:sldId id="353" r:id="rId12"/>
    <p:sldId id="394" r:id="rId13"/>
    <p:sldId id="398" r:id="rId14"/>
    <p:sldId id="400" r:id="rId15"/>
    <p:sldId id="402" r:id="rId16"/>
    <p:sldId id="404" r:id="rId17"/>
    <p:sldId id="406" r:id="rId18"/>
    <p:sldId id="408" r:id="rId19"/>
    <p:sldId id="410" r:id="rId20"/>
    <p:sldId id="411" r:id="rId21"/>
    <p:sldId id="354" r:id="rId22"/>
    <p:sldId id="355" r:id="rId23"/>
    <p:sldId id="356" r:id="rId24"/>
    <p:sldId id="357" r:id="rId25"/>
    <p:sldId id="358" r:id="rId26"/>
    <p:sldId id="359" r:id="rId27"/>
    <p:sldId id="360" r:id="rId28"/>
    <p:sldId id="361" r:id="rId29"/>
    <p:sldId id="362" r:id="rId30"/>
    <p:sldId id="363" r:id="rId31"/>
    <p:sldId id="364" r:id="rId32"/>
    <p:sldId id="395" r:id="rId33"/>
    <p:sldId id="365" r:id="rId34"/>
    <p:sldId id="396" r:id="rId35"/>
    <p:sldId id="368"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7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1" autoAdjust="0"/>
    <p:restoredTop sz="99640" autoAdjust="0"/>
  </p:normalViewPr>
  <p:slideViewPr>
    <p:cSldViewPr>
      <p:cViewPr varScale="1">
        <p:scale>
          <a:sx n="45" d="100"/>
          <a:sy n="45" d="100"/>
        </p:scale>
        <p:origin x="-538"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1" Type="http://schemas.openxmlformats.org/officeDocument/2006/relationships/slide" Target="slides/slide2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lstStyle/>
          <a:p>
            <a:pPr algn="ctr">
              <a:defRPr/>
            </a:pPr>
            <a:endParaRPr kumimoji="1" lang="en-US"/>
          </a:p>
        </p:txBody>
      </p:sp>
      <p:pic>
        <p:nvPicPr>
          <p:cNvPr id="5" name="Picture 3" descr="D:\FRONTPAGE THEMES\NATURE\ANABNR2.PNG"/>
          <p:cNvPicPr>
            <a:picLocks noChangeAspect="1" noChangeArrowheads="1"/>
          </p:cNvPicPr>
          <p:nvPr/>
        </p:nvPicPr>
        <p:blipFill>
          <a:blip r:embed="rId2">
            <a:extLst>
              <a:ext uri="{28A0092B-C50C-407E-A947-70E740481C1C}">
                <a14:useLocalDpi xmlns:a14="http://schemas.microsoft.com/office/drawing/2010/main" val="0"/>
              </a:ext>
            </a:extLst>
          </a:blip>
          <a:srcRect l="-900" t="-1314" r="-2" b="-36961"/>
          <a:stretch>
            <a:fillRect/>
          </a:stretch>
        </p:blipFill>
        <p:spPr bwMode="auto">
          <a:xfrm>
            <a:off x="533400" y="3200400"/>
            <a:ext cx="84582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p:cNvSpPr>
            <a:spLocks noChangeArrowheads="1"/>
          </p:cNvSpPr>
          <p:nvPr/>
        </p:nvSpPr>
        <p:spPr bwMode="hidden">
          <a:xfrm>
            <a:off x="795338" y="2895600"/>
            <a:ext cx="304800" cy="990600"/>
          </a:xfrm>
          <a:prstGeom prst="rect">
            <a:avLst/>
          </a:prstGeom>
          <a:solidFill>
            <a:schemeClr val="accent2">
              <a:alpha val="50000"/>
            </a:schemeClr>
          </a:solidFill>
          <a:ln w="9525">
            <a:noFill/>
            <a:miter lim="800000"/>
            <a:headEnd/>
            <a:tailEnd/>
          </a:ln>
          <a:effectLst/>
        </p:spPr>
        <p:txBody>
          <a:bodyPr wrap="none" anchor="ctr"/>
          <a:lstStyle/>
          <a:p>
            <a:pPr algn="ctr">
              <a:defRPr/>
            </a:pPr>
            <a:endParaRPr kumimoji="1" lang="en-US"/>
          </a:p>
        </p:txBody>
      </p:sp>
      <p:sp>
        <p:nvSpPr>
          <p:cNvPr id="4101" name="Rectangle 5"/>
          <p:cNvSpPr>
            <a:spLocks noGrp="1" noChangeArrowheads="1"/>
          </p:cNvSpPr>
          <p:nvPr>
            <p:ph type="ctrTitle"/>
          </p:nvPr>
        </p:nvSpPr>
        <p:spPr>
          <a:xfrm>
            <a:off x="1143000" y="1981200"/>
            <a:ext cx="7772400" cy="1143000"/>
          </a:xfrm>
        </p:spPr>
        <p:txBody>
          <a:bodyPr/>
          <a:lstStyle>
            <a:lvl1pPr>
              <a:defRPr/>
            </a:lvl1pPr>
          </a:lstStyle>
          <a:p>
            <a:r>
              <a:rPr lang="en-US"/>
              <a:t>Click to edit Master title style</a:t>
            </a:r>
          </a:p>
        </p:txBody>
      </p:sp>
      <p:sp>
        <p:nvSpPr>
          <p:cNvPr id="4102" name="Rectangle 6"/>
          <p:cNvSpPr>
            <a:spLocks noGrp="1" noChangeArrowheads="1"/>
          </p:cNvSpPr>
          <p:nvPr>
            <p:ph type="subTitle" idx="1"/>
          </p:nvPr>
        </p:nvSpPr>
        <p:spPr>
          <a:xfrm>
            <a:off x="2038350" y="4351338"/>
            <a:ext cx="6400800" cy="1371600"/>
          </a:xfrm>
        </p:spPr>
        <p:txBody>
          <a:bodyPr/>
          <a:lstStyle>
            <a:lvl1pPr marL="0" indent="0">
              <a:buFont typeface="Wingdings" pitchFamily="2" charset="2"/>
              <a:buNone/>
              <a:defRPr/>
            </a:lvl1pPr>
          </a:lstStyle>
          <a:p>
            <a:r>
              <a:rPr lang="en-US"/>
              <a:t>Click to edit Master subtitle style</a:t>
            </a:r>
          </a:p>
        </p:txBody>
      </p:sp>
      <p:sp>
        <p:nvSpPr>
          <p:cNvPr id="7" name="Rectangle 7"/>
          <p:cNvSpPr>
            <a:spLocks noGrp="1" noChangeArrowheads="1"/>
          </p:cNvSpPr>
          <p:nvPr>
            <p:ph type="dt" sz="half" idx="10"/>
          </p:nvPr>
        </p:nvSpPr>
        <p:spPr>
          <a:xfrm>
            <a:off x="685800" y="6324600"/>
            <a:ext cx="1905000" cy="457200"/>
          </a:xfrm>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553200" y="6324600"/>
            <a:ext cx="1905000" cy="457200"/>
          </a:xfrm>
        </p:spPr>
        <p:txBody>
          <a:bodyPr/>
          <a:lstStyle>
            <a:lvl1pPr>
              <a:defRPr sz="1400"/>
            </a:lvl1pPr>
          </a:lstStyle>
          <a:p>
            <a:pPr>
              <a:defRPr/>
            </a:pPr>
            <a:fld id="{089F1DFE-B932-4578-AFD7-6AD6475B6C19}" type="slidenum">
              <a:rPr lang="en-US"/>
              <a:pPr>
                <a:defRPr/>
              </a:pPr>
              <a:t>‹#›</a:t>
            </a:fld>
            <a:endParaRPr lang="en-US"/>
          </a:p>
        </p:txBody>
      </p:sp>
    </p:spTree>
    <p:extLst>
      <p:ext uri="{BB962C8B-B14F-4D97-AF65-F5344CB8AC3E}">
        <p14:creationId xmlns:p14="http://schemas.microsoft.com/office/powerpoint/2010/main" val="423389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1"/>
          <p:cNvSpPr>
            <a:spLocks noGrp="1" noChangeArrowheads="1"/>
          </p:cNvSpPr>
          <p:nvPr>
            <p:ph type="dt" sz="half" idx="10"/>
          </p:nvPr>
        </p:nvSpPr>
        <p:spPr/>
        <p:txBody>
          <a:bodyPr/>
          <a:lstStyle>
            <a:lvl1pPr>
              <a:defRPr/>
            </a:lvl1pPr>
          </a:lstStyle>
          <a:p>
            <a:pPr>
              <a:defRPr/>
            </a:pPr>
            <a:endParaRPr lang="en-US"/>
          </a:p>
        </p:txBody>
      </p:sp>
      <p:sp>
        <p:nvSpPr>
          <p:cNvPr id="5" name="Rectangle 1032"/>
          <p:cNvSpPr>
            <a:spLocks noGrp="1" noChangeArrowheads="1"/>
          </p:cNvSpPr>
          <p:nvPr>
            <p:ph type="ftr" sz="quarter" idx="11"/>
          </p:nvPr>
        </p:nvSpPr>
        <p:spPr/>
        <p:txBody>
          <a:bodyPr/>
          <a:lstStyle>
            <a:lvl1pPr>
              <a:defRPr/>
            </a:lvl1pPr>
          </a:lstStyle>
          <a:p>
            <a:pPr>
              <a:defRPr/>
            </a:pPr>
            <a:endParaRPr lang="en-US"/>
          </a:p>
        </p:txBody>
      </p:sp>
      <p:sp>
        <p:nvSpPr>
          <p:cNvPr id="6" name="Rectangle 1035"/>
          <p:cNvSpPr>
            <a:spLocks noGrp="1" noChangeArrowheads="1"/>
          </p:cNvSpPr>
          <p:nvPr>
            <p:ph type="sldNum" sz="quarter" idx="12"/>
          </p:nvPr>
        </p:nvSpPr>
        <p:spPr/>
        <p:txBody>
          <a:bodyPr/>
          <a:lstStyle>
            <a:lvl1pPr>
              <a:defRPr/>
            </a:lvl1pPr>
          </a:lstStyle>
          <a:p>
            <a:pPr>
              <a:defRPr/>
            </a:pPr>
            <a:fld id="{16AACC55-9928-4697-A794-C327BF2083E1}" type="slidenum">
              <a:rPr lang="en-US"/>
              <a:pPr>
                <a:defRPr/>
              </a:pPr>
              <a:t>‹#›</a:t>
            </a:fld>
            <a:endParaRPr lang="en-US" sz="1400"/>
          </a:p>
        </p:txBody>
      </p:sp>
    </p:spTree>
    <p:extLst>
      <p:ext uri="{BB962C8B-B14F-4D97-AF65-F5344CB8AC3E}">
        <p14:creationId xmlns:p14="http://schemas.microsoft.com/office/powerpoint/2010/main" val="286989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838200"/>
            <a:ext cx="1943100" cy="537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838200"/>
            <a:ext cx="5676900" cy="537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1"/>
          <p:cNvSpPr>
            <a:spLocks noGrp="1" noChangeArrowheads="1"/>
          </p:cNvSpPr>
          <p:nvPr>
            <p:ph type="dt" sz="half" idx="10"/>
          </p:nvPr>
        </p:nvSpPr>
        <p:spPr/>
        <p:txBody>
          <a:bodyPr/>
          <a:lstStyle>
            <a:lvl1pPr>
              <a:defRPr/>
            </a:lvl1pPr>
          </a:lstStyle>
          <a:p>
            <a:pPr>
              <a:defRPr/>
            </a:pPr>
            <a:endParaRPr lang="en-US"/>
          </a:p>
        </p:txBody>
      </p:sp>
      <p:sp>
        <p:nvSpPr>
          <p:cNvPr id="5" name="Rectangle 1032"/>
          <p:cNvSpPr>
            <a:spLocks noGrp="1" noChangeArrowheads="1"/>
          </p:cNvSpPr>
          <p:nvPr>
            <p:ph type="ftr" sz="quarter" idx="11"/>
          </p:nvPr>
        </p:nvSpPr>
        <p:spPr/>
        <p:txBody>
          <a:bodyPr/>
          <a:lstStyle>
            <a:lvl1pPr>
              <a:defRPr/>
            </a:lvl1pPr>
          </a:lstStyle>
          <a:p>
            <a:pPr>
              <a:defRPr/>
            </a:pPr>
            <a:endParaRPr lang="en-US"/>
          </a:p>
        </p:txBody>
      </p:sp>
      <p:sp>
        <p:nvSpPr>
          <p:cNvPr id="6" name="Rectangle 1035"/>
          <p:cNvSpPr>
            <a:spLocks noGrp="1" noChangeArrowheads="1"/>
          </p:cNvSpPr>
          <p:nvPr>
            <p:ph type="sldNum" sz="quarter" idx="12"/>
          </p:nvPr>
        </p:nvSpPr>
        <p:spPr/>
        <p:txBody>
          <a:bodyPr/>
          <a:lstStyle>
            <a:lvl1pPr>
              <a:defRPr/>
            </a:lvl1pPr>
          </a:lstStyle>
          <a:p>
            <a:pPr>
              <a:defRPr/>
            </a:pPr>
            <a:fld id="{5C56C78E-AA01-4A6E-B4AB-0BF056D33B6A}" type="slidenum">
              <a:rPr lang="en-US"/>
              <a:pPr>
                <a:defRPr/>
              </a:pPr>
              <a:t>‹#›</a:t>
            </a:fld>
            <a:endParaRPr lang="en-US" sz="1400"/>
          </a:p>
        </p:txBody>
      </p:sp>
    </p:spTree>
    <p:extLst>
      <p:ext uri="{BB962C8B-B14F-4D97-AF65-F5344CB8AC3E}">
        <p14:creationId xmlns:p14="http://schemas.microsoft.com/office/powerpoint/2010/main" val="132432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1"/>
          <p:cNvSpPr>
            <a:spLocks noGrp="1" noChangeArrowheads="1"/>
          </p:cNvSpPr>
          <p:nvPr>
            <p:ph type="dt" sz="half" idx="10"/>
          </p:nvPr>
        </p:nvSpPr>
        <p:spPr/>
        <p:txBody>
          <a:bodyPr/>
          <a:lstStyle>
            <a:lvl1pPr>
              <a:defRPr/>
            </a:lvl1pPr>
          </a:lstStyle>
          <a:p>
            <a:pPr>
              <a:defRPr/>
            </a:pPr>
            <a:endParaRPr lang="en-US"/>
          </a:p>
        </p:txBody>
      </p:sp>
      <p:sp>
        <p:nvSpPr>
          <p:cNvPr id="5" name="Rectangle 1032"/>
          <p:cNvSpPr>
            <a:spLocks noGrp="1" noChangeArrowheads="1"/>
          </p:cNvSpPr>
          <p:nvPr>
            <p:ph type="ftr" sz="quarter" idx="11"/>
          </p:nvPr>
        </p:nvSpPr>
        <p:spPr/>
        <p:txBody>
          <a:bodyPr/>
          <a:lstStyle>
            <a:lvl1pPr>
              <a:defRPr/>
            </a:lvl1pPr>
          </a:lstStyle>
          <a:p>
            <a:pPr>
              <a:defRPr/>
            </a:pPr>
            <a:endParaRPr lang="en-US"/>
          </a:p>
        </p:txBody>
      </p:sp>
      <p:sp>
        <p:nvSpPr>
          <p:cNvPr id="6" name="Rectangle 1035"/>
          <p:cNvSpPr>
            <a:spLocks noGrp="1" noChangeArrowheads="1"/>
          </p:cNvSpPr>
          <p:nvPr>
            <p:ph type="sldNum" sz="quarter" idx="12"/>
          </p:nvPr>
        </p:nvSpPr>
        <p:spPr/>
        <p:txBody>
          <a:bodyPr/>
          <a:lstStyle>
            <a:lvl1pPr>
              <a:defRPr/>
            </a:lvl1pPr>
          </a:lstStyle>
          <a:p>
            <a:pPr>
              <a:defRPr/>
            </a:pPr>
            <a:fld id="{45F00079-D34B-4380-BAD0-2E11E7B733E8}" type="slidenum">
              <a:rPr lang="en-US"/>
              <a:pPr>
                <a:defRPr/>
              </a:pPr>
              <a:t>‹#›</a:t>
            </a:fld>
            <a:endParaRPr lang="en-US" sz="1400"/>
          </a:p>
        </p:txBody>
      </p:sp>
    </p:spTree>
    <p:extLst>
      <p:ext uri="{BB962C8B-B14F-4D97-AF65-F5344CB8AC3E}">
        <p14:creationId xmlns:p14="http://schemas.microsoft.com/office/powerpoint/2010/main" val="1720005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31"/>
          <p:cNvSpPr>
            <a:spLocks noGrp="1" noChangeArrowheads="1"/>
          </p:cNvSpPr>
          <p:nvPr>
            <p:ph type="dt" sz="half" idx="10"/>
          </p:nvPr>
        </p:nvSpPr>
        <p:spPr/>
        <p:txBody>
          <a:bodyPr/>
          <a:lstStyle>
            <a:lvl1pPr>
              <a:defRPr/>
            </a:lvl1pPr>
          </a:lstStyle>
          <a:p>
            <a:pPr>
              <a:defRPr/>
            </a:pPr>
            <a:endParaRPr lang="en-US"/>
          </a:p>
        </p:txBody>
      </p:sp>
      <p:sp>
        <p:nvSpPr>
          <p:cNvPr id="5" name="Rectangle 1032"/>
          <p:cNvSpPr>
            <a:spLocks noGrp="1" noChangeArrowheads="1"/>
          </p:cNvSpPr>
          <p:nvPr>
            <p:ph type="ftr" sz="quarter" idx="11"/>
          </p:nvPr>
        </p:nvSpPr>
        <p:spPr/>
        <p:txBody>
          <a:bodyPr/>
          <a:lstStyle>
            <a:lvl1pPr>
              <a:defRPr/>
            </a:lvl1pPr>
          </a:lstStyle>
          <a:p>
            <a:pPr>
              <a:defRPr/>
            </a:pPr>
            <a:endParaRPr lang="en-US"/>
          </a:p>
        </p:txBody>
      </p:sp>
      <p:sp>
        <p:nvSpPr>
          <p:cNvPr id="6" name="Rectangle 1035"/>
          <p:cNvSpPr>
            <a:spLocks noGrp="1" noChangeArrowheads="1"/>
          </p:cNvSpPr>
          <p:nvPr>
            <p:ph type="sldNum" sz="quarter" idx="12"/>
          </p:nvPr>
        </p:nvSpPr>
        <p:spPr/>
        <p:txBody>
          <a:bodyPr/>
          <a:lstStyle>
            <a:lvl1pPr>
              <a:defRPr/>
            </a:lvl1pPr>
          </a:lstStyle>
          <a:p>
            <a:pPr>
              <a:defRPr/>
            </a:pPr>
            <a:fld id="{47E39640-8ECC-4740-ABB5-A29A074C5887}" type="slidenum">
              <a:rPr lang="en-US"/>
              <a:pPr>
                <a:defRPr/>
              </a:pPr>
              <a:t>‹#›</a:t>
            </a:fld>
            <a:endParaRPr lang="en-US" sz="1400"/>
          </a:p>
        </p:txBody>
      </p:sp>
    </p:spTree>
    <p:extLst>
      <p:ext uri="{BB962C8B-B14F-4D97-AF65-F5344CB8AC3E}">
        <p14:creationId xmlns:p14="http://schemas.microsoft.com/office/powerpoint/2010/main" val="327979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31"/>
          <p:cNvSpPr>
            <a:spLocks noGrp="1" noChangeArrowheads="1"/>
          </p:cNvSpPr>
          <p:nvPr>
            <p:ph type="dt" sz="half" idx="10"/>
          </p:nvPr>
        </p:nvSpPr>
        <p:spPr/>
        <p:txBody>
          <a:bodyPr/>
          <a:lstStyle>
            <a:lvl1pPr>
              <a:defRPr/>
            </a:lvl1pPr>
          </a:lstStyle>
          <a:p>
            <a:pPr>
              <a:defRPr/>
            </a:pPr>
            <a:endParaRPr lang="en-US"/>
          </a:p>
        </p:txBody>
      </p:sp>
      <p:sp>
        <p:nvSpPr>
          <p:cNvPr id="6" name="Rectangle 1032"/>
          <p:cNvSpPr>
            <a:spLocks noGrp="1" noChangeArrowheads="1"/>
          </p:cNvSpPr>
          <p:nvPr>
            <p:ph type="ftr" sz="quarter" idx="11"/>
          </p:nvPr>
        </p:nvSpPr>
        <p:spPr/>
        <p:txBody>
          <a:bodyPr/>
          <a:lstStyle>
            <a:lvl1pPr>
              <a:defRPr/>
            </a:lvl1pPr>
          </a:lstStyle>
          <a:p>
            <a:pPr>
              <a:defRPr/>
            </a:pPr>
            <a:endParaRPr lang="en-US"/>
          </a:p>
        </p:txBody>
      </p:sp>
      <p:sp>
        <p:nvSpPr>
          <p:cNvPr id="7" name="Rectangle 1035"/>
          <p:cNvSpPr>
            <a:spLocks noGrp="1" noChangeArrowheads="1"/>
          </p:cNvSpPr>
          <p:nvPr>
            <p:ph type="sldNum" sz="quarter" idx="12"/>
          </p:nvPr>
        </p:nvSpPr>
        <p:spPr/>
        <p:txBody>
          <a:bodyPr/>
          <a:lstStyle>
            <a:lvl1pPr>
              <a:defRPr/>
            </a:lvl1pPr>
          </a:lstStyle>
          <a:p>
            <a:pPr>
              <a:defRPr/>
            </a:pPr>
            <a:fld id="{70A3E42F-74DB-409C-AD16-2C76CDAF9228}" type="slidenum">
              <a:rPr lang="en-US"/>
              <a:pPr>
                <a:defRPr/>
              </a:pPr>
              <a:t>‹#›</a:t>
            </a:fld>
            <a:endParaRPr lang="en-US" sz="1400"/>
          </a:p>
        </p:txBody>
      </p:sp>
    </p:spTree>
    <p:extLst>
      <p:ext uri="{BB962C8B-B14F-4D97-AF65-F5344CB8AC3E}">
        <p14:creationId xmlns:p14="http://schemas.microsoft.com/office/powerpoint/2010/main" val="803237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31"/>
          <p:cNvSpPr>
            <a:spLocks noGrp="1" noChangeArrowheads="1"/>
          </p:cNvSpPr>
          <p:nvPr>
            <p:ph type="dt" sz="half" idx="10"/>
          </p:nvPr>
        </p:nvSpPr>
        <p:spPr/>
        <p:txBody>
          <a:bodyPr/>
          <a:lstStyle>
            <a:lvl1pPr>
              <a:defRPr/>
            </a:lvl1pPr>
          </a:lstStyle>
          <a:p>
            <a:pPr>
              <a:defRPr/>
            </a:pPr>
            <a:endParaRPr lang="en-US"/>
          </a:p>
        </p:txBody>
      </p:sp>
      <p:sp>
        <p:nvSpPr>
          <p:cNvPr id="8" name="Rectangle 1032"/>
          <p:cNvSpPr>
            <a:spLocks noGrp="1" noChangeArrowheads="1"/>
          </p:cNvSpPr>
          <p:nvPr>
            <p:ph type="ftr" sz="quarter" idx="11"/>
          </p:nvPr>
        </p:nvSpPr>
        <p:spPr/>
        <p:txBody>
          <a:bodyPr/>
          <a:lstStyle>
            <a:lvl1pPr>
              <a:defRPr/>
            </a:lvl1pPr>
          </a:lstStyle>
          <a:p>
            <a:pPr>
              <a:defRPr/>
            </a:pPr>
            <a:endParaRPr lang="en-US"/>
          </a:p>
        </p:txBody>
      </p:sp>
      <p:sp>
        <p:nvSpPr>
          <p:cNvPr id="9" name="Rectangle 1035"/>
          <p:cNvSpPr>
            <a:spLocks noGrp="1" noChangeArrowheads="1"/>
          </p:cNvSpPr>
          <p:nvPr>
            <p:ph type="sldNum" sz="quarter" idx="12"/>
          </p:nvPr>
        </p:nvSpPr>
        <p:spPr/>
        <p:txBody>
          <a:bodyPr/>
          <a:lstStyle>
            <a:lvl1pPr>
              <a:defRPr/>
            </a:lvl1pPr>
          </a:lstStyle>
          <a:p>
            <a:pPr>
              <a:defRPr/>
            </a:pPr>
            <a:fld id="{2B50E694-769D-4885-B938-B24C13B8810C}" type="slidenum">
              <a:rPr lang="en-US"/>
              <a:pPr>
                <a:defRPr/>
              </a:pPr>
              <a:t>‹#›</a:t>
            </a:fld>
            <a:endParaRPr lang="en-US" sz="1400"/>
          </a:p>
        </p:txBody>
      </p:sp>
    </p:spTree>
    <p:extLst>
      <p:ext uri="{BB962C8B-B14F-4D97-AF65-F5344CB8AC3E}">
        <p14:creationId xmlns:p14="http://schemas.microsoft.com/office/powerpoint/2010/main" val="465025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31"/>
          <p:cNvSpPr>
            <a:spLocks noGrp="1" noChangeArrowheads="1"/>
          </p:cNvSpPr>
          <p:nvPr>
            <p:ph type="dt" sz="half" idx="10"/>
          </p:nvPr>
        </p:nvSpPr>
        <p:spPr/>
        <p:txBody>
          <a:bodyPr/>
          <a:lstStyle>
            <a:lvl1pPr>
              <a:defRPr/>
            </a:lvl1pPr>
          </a:lstStyle>
          <a:p>
            <a:pPr>
              <a:defRPr/>
            </a:pPr>
            <a:endParaRPr lang="en-US"/>
          </a:p>
        </p:txBody>
      </p:sp>
      <p:sp>
        <p:nvSpPr>
          <p:cNvPr id="4" name="Rectangle 1032"/>
          <p:cNvSpPr>
            <a:spLocks noGrp="1" noChangeArrowheads="1"/>
          </p:cNvSpPr>
          <p:nvPr>
            <p:ph type="ftr" sz="quarter" idx="11"/>
          </p:nvPr>
        </p:nvSpPr>
        <p:spPr/>
        <p:txBody>
          <a:bodyPr/>
          <a:lstStyle>
            <a:lvl1pPr>
              <a:defRPr/>
            </a:lvl1pPr>
          </a:lstStyle>
          <a:p>
            <a:pPr>
              <a:defRPr/>
            </a:pPr>
            <a:endParaRPr lang="en-US"/>
          </a:p>
        </p:txBody>
      </p:sp>
      <p:sp>
        <p:nvSpPr>
          <p:cNvPr id="5" name="Rectangle 1035"/>
          <p:cNvSpPr>
            <a:spLocks noGrp="1" noChangeArrowheads="1"/>
          </p:cNvSpPr>
          <p:nvPr>
            <p:ph type="sldNum" sz="quarter" idx="12"/>
          </p:nvPr>
        </p:nvSpPr>
        <p:spPr/>
        <p:txBody>
          <a:bodyPr/>
          <a:lstStyle>
            <a:lvl1pPr>
              <a:defRPr/>
            </a:lvl1pPr>
          </a:lstStyle>
          <a:p>
            <a:pPr>
              <a:defRPr/>
            </a:pPr>
            <a:fld id="{CA4D291E-85FA-4D3F-A24D-7048394594EE}" type="slidenum">
              <a:rPr lang="en-US"/>
              <a:pPr>
                <a:defRPr/>
              </a:pPr>
              <a:t>‹#›</a:t>
            </a:fld>
            <a:endParaRPr lang="en-US" sz="1400"/>
          </a:p>
        </p:txBody>
      </p:sp>
    </p:spTree>
    <p:extLst>
      <p:ext uri="{BB962C8B-B14F-4D97-AF65-F5344CB8AC3E}">
        <p14:creationId xmlns:p14="http://schemas.microsoft.com/office/powerpoint/2010/main" val="2655182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031"/>
          <p:cNvSpPr>
            <a:spLocks noGrp="1" noChangeArrowheads="1"/>
          </p:cNvSpPr>
          <p:nvPr>
            <p:ph type="dt" sz="half" idx="10"/>
          </p:nvPr>
        </p:nvSpPr>
        <p:spPr/>
        <p:txBody>
          <a:bodyPr/>
          <a:lstStyle>
            <a:lvl1pPr>
              <a:defRPr/>
            </a:lvl1pPr>
          </a:lstStyle>
          <a:p>
            <a:pPr>
              <a:defRPr/>
            </a:pPr>
            <a:endParaRPr lang="en-US"/>
          </a:p>
        </p:txBody>
      </p:sp>
      <p:sp>
        <p:nvSpPr>
          <p:cNvPr id="3" name="Rectangle 1032"/>
          <p:cNvSpPr>
            <a:spLocks noGrp="1" noChangeArrowheads="1"/>
          </p:cNvSpPr>
          <p:nvPr>
            <p:ph type="ftr" sz="quarter" idx="11"/>
          </p:nvPr>
        </p:nvSpPr>
        <p:spPr/>
        <p:txBody>
          <a:bodyPr/>
          <a:lstStyle>
            <a:lvl1pPr>
              <a:defRPr/>
            </a:lvl1pPr>
          </a:lstStyle>
          <a:p>
            <a:pPr>
              <a:defRPr/>
            </a:pPr>
            <a:endParaRPr lang="en-US"/>
          </a:p>
        </p:txBody>
      </p:sp>
      <p:sp>
        <p:nvSpPr>
          <p:cNvPr id="4" name="Rectangle 1035"/>
          <p:cNvSpPr>
            <a:spLocks noGrp="1" noChangeArrowheads="1"/>
          </p:cNvSpPr>
          <p:nvPr>
            <p:ph type="sldNum" sz="quarter" idx="12"/>
          </p:nvPr>
        </p:nvSpPr>
        <p:spPr/>
        <p:txBody>
          <a:bodyPr/>
          <a:lstStyle>
            <a:lvl1pPr>
              <a:defRPr/>
            </a:lvl1pPr>
          </a:lstStyle>
          <a:p>
            <a:pPr>
              <a:defRPr/>
            </a:pPr>
            <a:fld id="{D852A44C-5B09-4544-BDCB-590F86B0CBFC}" type="slidenum">
              <a:rPr lang="en-US"/>
              <a:pPr>
                <a:defRPr/>
              </a:pPr>
              <a:t>‹#›</a:t>
            </a:fld>
            <a:endParaRPr lang="en-US" sz="1400"/>
          </a:p>
        </p:txBody>
      </p:sp>
    </p:spTree>
    <p:extLst>
      <p:ext uri="{BB962C8B-B14F-4D97-AF65-F5344CB8AC3E}">
        <p14:creationId xmlns:p14="http://schemas.microsoft.com/office/powerpoint/2010/main" val="337168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1"/>
          <p:cNvSpPr>
            <a:spLocks noGrp="1" noChangeArrowheads="1"/>
          </p:cNvSpPr>
          <p:nvPr>
            <p:ph type="dt" sz="half" idx="10"/>
          </p:nvPr>
        </p:nvSpPr>
        <p:spPr/>
        <p:txBody>
          <a:bodyPr/>
          <a:lstStyle>
            <a:lvl1pPr>
              <a:defRPr/>
            </a:lvl1pPr>
          </a:lstStyle>
          <a:p>
            <a:pPr>
              <a:defRPr/>
            </a:pPr>
            <a:endParaRPr lang="en-US"/>
          </a:p>
        </p:txBody>
      </p:sp>
      <p:sp>
        <p:nvSpPr>
          <p:cNvPr id="6" name="Rectangle 1032"/>
          <p:cNvSpPr>
            <a:spLocks noGrp="1" noChangeArrowheads="1"/>
          </p:cNvSpPr>
          <p:nvPr>
            <p:ph type="ftr" sz="quarter" idx="11"/>
          </p:nvPr>
        </p:nvSpPr>
        <p:spPr/>
        <p:txBody>
          <a:bodyPr/>
          <a:lstStyle>
            <a:lvl1pPr>
              <a:defRPr/>
            </a:lvl1pPr>
          </a:lstStyle>
          <a:p>
            <a:pPr>
              <a:defRPr/>
            </a:pPr>
            <a:endParaRPr lang="en-US"/>
          </a:p>
        </p:txBody>
      </p:sp>
      <p:sp>
        <p:nvSpPr>
          <p:cNvPr id="7" name="Rectangle 1035"/>
          <p:cNvSpPr>
            <a:spLocks noGrp="1" noChangeArrowheads="1"/>
          </p:cNvSpPr>
          <p:nvPr>
            <p:ph type="sldNum" sz="quarter" idx="12"/>
          </p:nvPr>
        </p:nvSpPr>
        <p:spPr/>
        <p:txBody>
          <a:bodyPr/>
          <a:lstStyle>
            <a:lvl1pPr>
              <a:defRPr/>
            </a:lvl1pPr>
          </a:lstStyle>
          <a:p>
            <a:pPr>
              <a:defRPr/>
            </a:pPr>
            <a:fld id="{FC8903CC-43F4-41F1-80B5-76FF807FD2C1}" type="slidenum">
              <a:rPr lang="en-US"/>
              <a:pPr>
                <a:defRPr/>
              </a:pPr>
              <a:t>‹#›</a:t>
            </a:fld>
            <a:endParaRPr lang="en-US" sz="1400"/>
          </a:p>
        </p:txBody>
      </p:sp>
    </p:spTree>
    <p:extLst>
      <p:ext uri="{BB962C8B-B14F-4D97-AF65-F5344CB8AC3E}">
        <p14:creationId xmlns:p14="http://schemas.microsoft.com/office/powerpoint/2010/main" val="886918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1"/>
          <p:cNvSpPr>
            <a:spLocks noGrp="1" noChangeArrowheads="1"/>
          </p:cNvSpPr>
          <p:nvPr>
            <p:ph type="dt" sz="half" idx="10"/>
          </p:nvPr>
        </p:nvSpPr>
        <p:spPr/>
        <p:txBody>
          <a:bodyPr/>
          <a:lstStyle>
            <a:lvl1pPr>
              <a:defRPr/>
            </a:lvl1pPr>
          </a:lstStyle>
          <a:p>
            <a:pPr>
              <a:defRPr/>
            </a:pPr>
            <a:endParaRPr lang="en-US"/>
          </a:p>
        </p:txBody>
      </p:sp>
      <p:sp>
        <p:nvSpPr>
          <p:cNvPr id="6" name="Rectangle 1032"/>
          <p:cNvSpPr>
            <a:spLocks noGrp="1" noChangeArrowheads="1"/>
          </p:cNvSpPr>
          <p:nvPr>
            <p:ph type="ftr" sz="quarter" idx="11"/>
          </p:nvPr>
        </p:nvSpPr>
        <p:spPr/>
        <p:txBody>
          <a:bodyPr/>
          <a:lstStyle>
            <a:lvl1pPr>
              <a:defRPr/>
            </a:lvl1pPr>
          </a:lstStyle>
          <a:p>
            <a:pPr>
              <a:defRPr/>
            </a:pPr>
            <a:endParaRPr lang="en-US"/>
          </a:p>
        </p:txBody>
      </p:sp>
      <p:sp>
        <p:nvSpPr>
          <p:cNvPr id="7" name="Rectangle 1035"/>
          <p:cNvSpPr>
            <a:spLocks noGrp="1" noChangeArrowheads="1"/>
          </p:cNvSpPr>
          <p:nvPr>
            <p:ph type="sldNum" sz="quarter" idx="12"/>
          </p:nvPr>
        </p:nvSpPr>
        <p:spPr/>
        <p:txBody>
          <a:bodyPr/>
          <a:lstStyle>
            <a:lvl1pPr>
              <a:defRPr/>
            </a:lvl1pPr>
          </a:lstStyle>
          <a:p>
            <a:pPr>
              <a:defRPr/>
            </a:pPr>
            <a:fld id="{75BD30FB-5427-4642-84E9-1A649FB0E2E3}" type="slidenum">
              <a:rPr lang="en-US"/>
              <a:pPr>
                <a:defRPr/>
              </a:pPr>
              <a:t>‹#›</a:t>
            </a:fld>
            <a:endParaRPr lang="en-US" sz="1400"/>
          </a:p>
        </p:txBody>
      </p:sp>
    </p:spTree>
    <p:extLst>
      <p:ext uri="{BB962C8B-B14F-4D97-AF65-F5344CB8AC3E}">
        <p14:creationId xmlns:p14="http://schemas.microsoft.com/office/powerpoint/2010/main" val="6686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3074" name="Rectangle 1026"/>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a:p>
        </p:txBody>
      </p:sp>
      <p:sp>
        <p:nvSpPr>
          <p:cNvPr id="3075" name="Rectangle 1027"/>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lstStyle/>
          <a:p>
            <a:pPr algn="ctr">
              <a:defRPr/>
            </a:pPr>
            <a:endParaRPr kumimoji="1" lang="en-US"/>
          </a:p>
        </p:txBody>
      </p:sp>
      <p:sp>
        <p:nvSpPr>
          <p:cNvPr id="3076" name="Rectangle 1028" descr="Stationery"/>
          <p:cNvSpPr>
            <a:spLocks noChangeArrowheads="1"/>
          </p:cNvSpPr>
          <p:nvPr/>
        </p:nvSpPr>
        <p:spPr bwMode="auto">
          <a:xfrm>
            <a:off x="457200" y="0"/>
            <a:ext cx="1219200" cy="762000"/>
          </a:xfrm>
          <a:prstGeom prst="rect">
            <a:avLst/>
          </a:prstGeom>
          <a:blipFill dpi="0" rotWithShape="0">
            <a:blip r:embed="rId14"/>
            <a:srcRect/>
            <a:tile tx="0" ty="0" sx="100000" sy="100000" flip="none" algn="tl"/>
          </a:blipFill>
          <a:ln w="9525">
            <a:noFill/>
            <a:miter lim="800000"/>
            <a:headEnd/>
            <a:tailEnd/>
          </a:ln>
          <a:effectLst/>
        </p:spPr>
        <p:txBody>
          <a:bodyPr wrap="none" anchor="ctr"/>
          <a:lstStyle/>
          <a:p>
            <a:pPr algn="ctr">
              <a:defRPr/>
            </a:pPr>
            <a:endParaRPr kumimoji="1" lang="en-US"/>
          </a:p>
        </p:txBody>
      </p:sp>
      <p:sp>
        <p:nvSpPr>
          <p:cNvPr id="3077" name="Rectangle 1029" descr="Stationery"/>
          <p:cNvSpPr>
            <a:spLocks noChangeArrowheads="1"/>
          </p:cNvSpPr>
          <p:nvPr/>
        </p:nvSpPr>
        <p:spPr bwMode="auto">
          <a:xfrm>
            <a:off x="0" y="0"/>
            <a:ext cx="457200" cy="6858000"/>
          </a:xfrm>
          <a:prstGeom prst="rect">
            <a:avLst/>
          </a:prstGeom>
          <a:blipFill dpi="0" rotWithShape="0">
            <a:blip r:embed="rId14"/>
            <a:srcRect/>
            <a:tile tx="0" ty="0" sx="100000" sy="100000" flip="none" algn="tl"/>
          </a:blipFill>
          <a:ln w="9525">
            <a:noFill/>
            <a:miter lim="800000"/>
            <a:headEnd/>
            <a:tailEnd/>
          </a:ln>
          <a:effectLst/>
        </p:spPr>
        <p:txBody>
          <a:bodyPr wrap="none" anchor="ctr"/>
          <a:lstStyle/>
          <a:p>
            <a:pPr algn="ctr">
              <a:defRPr/>
            </a:pPr>
            <a:endParaRPr kumimoji="1" lang="en-US"/>
          </a:p>
        </p:txBody>
      </p:sp>
      <p:sp>
        <p:nvSpPr>
          <p:cNvPr id="2054" name="Rectangle 1030"/>
          <p:cNvSpPr>
            <a:spLocks noGrp="1" noChangeArrowheads="1"/>
          </p:cNvSpPr>
          <p:nvPr>
            <p:ph type="title"/>
          </p:nvPr>
        </p:nvSpPr>
        <p:spPr bwMode="auto">
          <a:xfrm>
            <a:off x="10668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9" name="Rectangle 1031"/>
          <p:cNvSpPr>
            <a:spLocks noGrp="1" noChangeArrowheads="1"/>
          </p:cNvSpPr>
          <p:nvPr>
            <p:ph type="dt" sz="half" idx="2"/>
          </p:nvPr>
        </p:nvSpPr>
        <p:spPr bwMode="auto">
          <a:xfrm>
            <a:off x="1066800" y="6413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tx2"/>
                </a:solidFill>
              </a:defRPr>
            </a:lvl1pPr>
          </a:lstStyle>
          <a:p>
            <a:pPr>
              <a:defRPr/>
            </a:pPr>
            <a:endParaRPr lang="en-US"/>
          </a:p>
        </p:txBody>
      </p:sp>
      <p:sp>
        <p:nvSpPr>
          <p:cNvPr id="3080" name="Rectangle 1032"/>
          <p:cNvSpPr>
            <a:spLocks noGrp="1" noChangeArrowheads="1"/>
          </p:cNvSpPr>
          <p:nvPr>
            <p:ph type="ftr" sz="quarter" idx="3"/>
          </p:nvPr>
        </p:nvSpPr>
        <p:spPr bwMode="auto">
          <a:xfrm>
            <a:off x="3429000" y="6413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chemeClr val="tx2"/>
                </a:solidFill>
              </a:defRPr>
            </a:lvl1pPr>
          </a:lstStyle>
          <a:p>
            <a:pPr>
              <a:defRPr/>
            </a:pPr>
            <a:endParaRPr lang="en-US"/>
          </a:p>
        </p:txBody>
      </p:sp>
      <p:pic>
        <p:nvPicPr>
          <p:cNvPr id="2057" name="Picture 1033" descr="C:\Wendy\anabnr2.GIF"/>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28725" y="0"/>
            <a:ext cx="791527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1034"/>
          <p:cNvSpPr>
            <a:spLocks noChangeArrowheads="1"/>
          </p:cNvSpPr>
          <p:nvPr/>
        </p:nvSpPr>
        <p:spPr bwMode="auto">
          <a:xfrm>
            <a:off x="304800" y="457200"/>
            <a:ext cx="2514600" cy="304800"/>
          </a:xfrm>
          <a:prstGeom prst="rect">
            <a:avLst/>
          </a:prstGeom>
          <a:solidFill>
            <a:schemeClr val="accent2">
              <a:alpha val="50000"/>
            </a:schemeClr>
          </a:solidFill>
          <a:ln w="9525">
            <a:noFill/>
            <a:miter lim="800000"/>
            <a:headEnd/>
            <a:tailEnd/>
          </a:ln>
          <a:effectLst/>
        </p:spPr>
        <p:txBody>
          <a:bodyPr wrap="none" anchor="ctr"/>
          <a:lstStyle/>
          <a:p>
            <a:pPr algn="ctr">
              <a:defRPr/>
            </a:pPr>
            <a:endParaRPr kumimoji="1" lang="en-US"/>
          </a:p>
        </p:txBody>
      </p:sp>
      <p:sp>
        <p:nvSpPr>
          <p:cNvPr id="3083" name="Rectangle 1035"/>
          <p:cNvSpPr>
            <a:spLocks noGrp="1" noChangeArrowheads="1"/>
          </p:cNvSpPr>
          <p:nvPr>
            <p:ph type="sldNum" sz="quarter" idx="4"/>
          </p:nvPr>
        </p:nvSpPr>
        <p:spPr bwMode="auto">
          <a:xfrm>
            <a:off x="8229600" y="641350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2"/>
                </a:solidFill>
              </a:defRPr>
            </a:lvl1pPr>
          </a:lstStyle>
          <a:p>
            <a:pPr>
              <a:defRPr/>
            </a:pPr>
            <a:fld id="{75599470-C02F-4B22-9CA5-BBA5C7C23D3E}" type="slidenum">
              <a:rPr lang="en-US"/>
              <a:pPr>
                <a:defRPr/>
              </a:pPr>
              <a:t>‹#›</a:t>
            </a:fld>
            <a:endParaRPr lang="en-US" sz="1400"/>
          </a:p>
        </p:txBody>
      </p:sp>
      <p:sp>
        <p:nvSpPr>
          <p:cNvPr id="2060" name="Rectangle 1036"/>
          <p:cNvSpPr>
            <a:spLocks noGrp="1" noChangeArrowheads="1"/>
          </p:cNvSpPr>
          <p:nvPr>
            <p:ph type="body" idx="1"/>
          </p:nvPr>
        </p:nvSpPr>
        <p:spPr bwMode="auto">
          <a:xfrm>
            <a:off x="1066800" y="210185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57200" indent="-457200" algn="l" rtl="0" eaLnBrk="0" fontAlgn="base" hangingPunct="0">
        <a:spcBef>
          <a:spcPct val="20000"/>
        </a:spcBef>
        <a:spcAft>
          <a:spcPct val="0"/>
        </a:spcAft>
        <a:buClr>
          <a:srgbClr val="A50021"/>
        </a:buClr>
        <a:buSzPct val="75000"/>
        <a:buFont typeface="Wingdings" pitchFamily="2" charset="2"/>
        <a:buChar char="n"/>
        <a:defRPr sz="3200">
          <a:solidFill>
            <a:schemeClr val="tx1"/>
          </a:solidFill>
          <a:latin typeface="+mn-lt"/>
          <a:ea typeface="+mn-ea"/>
          <a:cs typeface="+mn-cs"/>
        </a:defRPr>
      </a:lvl1pPr>
      <a:lvl2pPr marL="1027113" indent="-45561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0" fontAlgn="base" hangingPunct="0">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0" fontAlgn="base" hangingPunct="0">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5.png"/><Relationship Id="rId4" Type="http://schemas.openxmlformats.org/officeDocument/2006/relationships/image" Target="../media/image19.wmf"/></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4339" name="Rectangle 3"/>
          <p:cNvSpPr>
            <a:spLocks noGrp="1" noChangeArrowheads="1"/>
          </p:cNvSpPr>
          <p:nvPr>
            <p:ph type="body" idx="1"/>
          </p:nvPr>
        </p:nvSpPr>
        <p:spPr>
          <a:xfrm>
            <a:off x="1066800" y="2101850"/>
            <a:ext cx="2438400" cy="4114800"/>
          </a:xfrm>
        </p:spPr>
        <p:txBody>
          <a:bodyPr/>
          <a:lstStyle/>
          <a:p>
            <a:pPr eaLnBrk="1" hangingPunct="1"/>
            <a:r>
              <a:rPr lang="en-US" altLang="zh-CN" sz="2400" smtClean="0">
                <a:ea typeface="SimSun" pitchFamily="2" charset="-122"/>
              </a:rPr>
              <a:t>1 	Lengths smaller than 1 mm can be measured with the help of an instrument called a </a:t>
            </a:r>
            <a:r>
              <a:rPr lang="en-US" altLang="zh-CN" sz="2400" b="1" smtClean="0">
                <a:solidFill>
                  <a:srgbClr val="FF0000"/>
                </a:solidFill>
                <a:ea typeface="SimSun" pitchFamily="2" charset="-122"/>
              </a:rPr>
              <a:t>vernier caliper.</a:t>
            </a:r>
            <a:r>
              <a:rPr lang="en-US" altLang="zh-CN" smtClean="0">
                <a:ea typeface="SimSun" pitchFamily="2" charset="-122"/>
              </a:rPr>
              <a:t> </a:t>
            </a:r>
          </a:p>
        </p:txBody>
      </p:sp>
      <p:sp>
        <p:nvSpPr>
          <p:cNvPr id="1434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4341" name="Picture 5" descr="Vernier caliper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1752600"/>
            <a:ext cx="5486400" cy="350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Rectangle 7"/>
          <p:cNvSpPr>
            <a:spLocks noChangeArrowheads="1"/>
          </p:cNvSpPr>
          <p:nvPr/>
        </p:nvSpPr>
        <p:spPr bwMode="auto">
          <a:xfrm>
            <a:off x="1066800" y="1447800"/>
            <a:ext cx="2243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ea typeface="SimSun" pitchFamily="2" charset="-122"/>
              </a:rPr>
              <a:t>Vernier Caliper</a:t>
            </a:r>
            <a:endParaRPr lang="en-US" altLang="zh-CN">
              <a:ea typeface="SimSun"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3555" name="Rectangle 3"/>
          <p:cNvSpPr>
            <a:spLocks noGrp="1" noChangeArrowheads="1"/>
          </p:cNvSpPr>
          <p:nvPr>
            <p:ph type="body" idx="1"/>
          </p:nvPr>
        </p:nvSpPr>
        <p:spPr/>
        <p:txBody>
          <a:bodyPr/>
          <a:lstStyle/>
          <a:p>
            <a:pPr eaLnBrk="1" hangingPunct="1"/>
            <a:r>
              <a:rPr lang="en-US" altLang="zh-CN" sz="2800" b="1" smtClean="0">
                <a:ea typeface="SimSun" pitchFamily="2" charset="-122"/>
              </a:rPr>
              <a:t>Vernier Caliper</a:t>
            </a:r>
            <a:endParaRPr lang="en-US" altLang="zh-CN" sz="2800" smtClean="0">
              <a:ea typeface="SimSun" pitchFamily="2" charset="-122"/>
            </a:endParaRPr>
          </a:p>
          <a:p>
            <a:pPr eaLnBrk="1" hangingPunct="1"/>
            <a:r>
              <a:rPr lang="en-US" altLang="zh-CN" sz="2800" b="1" smtClean="0">
                <a:ea typeface="SimSun" pitchFamily="2" charset="-122"/>
              </a:rPr>
              <a:t> </a:t>
            </a:r>
            <a:r>
              <a:rPr lang="en-US" altLang="zh-CN" sz="2800" smtClean="0">
                <a:ea typeface="SimSun" pitchFamily="2" charset="-122"/>
              </a:rPr>
              <a:t> </a:t>
            </a:r>
            <a:r>
              <a:rPr lang="en-US" altLang="zh-CN" sz="2800" b="1" smtClean="0">
                <a:ea typeface="SimSun" pitchFamily="2" charset="-122"/>
              </a:rPr>
              <a:t>(a)     Positive zero error</a:t>
            </a:r>
          </a:p>
          <a:p>
            <a:pPr eaLnBrk="1" hangingPunct="1"/>
            <a:r>
              <a:rPr lang="en-US" altLang="zh-CN" sz="2800" smtClean="0">
                <a:ea typeface="SimSun" pitchFamily="2" charset="-122"/>
              </a:rPr>
              <a:t>Zero error = </a:t>
            </a:r>
            <a:r>
              <a:rPr lang="en-US" altLang="zh-CN" sz="2800" smtClean="0">
                <a:solidFill>
                  <a:srgbClr val="FF0000"/>
                </a:solidFill>
                <a:ea typeface="SimSun" pitchFamily="2" charset="-122"/>
              </a:rPr>
              <a:t>+0.04 cm</a:t>
            </a:r>
            <a:r>
              <a:rPr lang="en-US" altLang="zh-CN" sz="2800" smtClean="0">
                <a:ea typeface="SimSun" pitchFamily="2" charset="-122"/>
              </a:rPr>
              <a:t>. </a:t>
            </a:r>
          </a:p>
          <a:p>
            <a:pPr eaLnBrk="1" hangingPunct="1"/>
            <a:r>
              <a:rPr lang="en-US" altLang="zh-CN" sz="2800" b="1" smtClean="0">
                <a:ea typeface="SimSun" pitchFamily="2" charset="-122"/>
              </a:rPr>
              <a:t> </a:t>
            </a:r>
          </a:p>
        </p:txBody>
      </p:sp>
      <p:sp>
        <p:nvSpPr>
          <p:cNvPr id="23556"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3557"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3558"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3559"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3560" name="Rectangle 10"/>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3561"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581400"/>
            <a:ext cx="4419600" cy="200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4579" name="Rectangle 3"/>
          <p:cNvSpPr>
            <a:spLocks noGrp="1" noChangeArrowheads="1"/>
          </p:cNvSpPr>
          <p:nvPr>
            <p:ph type="body" idx="1"/>
          </p:nvPr>
        </p:nvSpPr>
        <p:spPr/>
        <p:txBody>
          <a:bodyPr/>
          <a:lstStyle/>
          <a:p>
            <a:pPr eaLnBrk="1" hangingPunct="1"/>
            <a:endParaRPr lang="en-US" altLang="zh-CN" smtClean="0">
              <a:ea typeface="SimSun" pitchFamily="2" charset="-122"/>
            </a:endParaRPr>
          </a:p>
        </p:txBody>
      </p:sp>
      <p:sp>
        <p:nvSpPr>
          <p:cNvPr id="2458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4581"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4582"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4583"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4584"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4585" name="Rectangle 11"/>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458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209800"/>
            <a:ext cx="7192963"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7" name="Rectangle 12"/>
          <p:cNvSpPr>
            <a:spLocks noChangeArrowheads="1"/>
          </p:cNvSpPr>
          <p:nvPr/>
        </p:nvSpPr>
        <p:spPr bwMode="auto">
          <a:xfrm>
            <a:off x="3733800" y="3429000"/>
            <a:ext cx="1905000" cy="304800"/>
          </a:xfrm>
          <a:prstGeom prst="rect">
            <a:avLst/>
          </a:prstGeom>
          <a:solidFill>
            <a:srgbClr val="00B050"/>
          </a:solidFill>
          <a:ln w="28575" algn="ctr">
            <a:solidFill>
              <a:srgbClr val="FF0000"/>
            </a:solidFill>
            <a:miter lim="800000"/>
            <a:headEnd/>
            <a:tailEnd/>
          </a:ln>
        </p:spPr>
        <p:txBody>
          <a:bodyPr wrap="none"/>
          <a:lstStyle/>
          <a:p>
            <a:endParaRPr lang="en-US"/>
          </a:p>
        </p:txBody>
      </p:sp>
      <p:sp>
        <p:nvSpPr>
          <p:cNvPr id="24588" name="Rectangle 14"/>
          <p:cNvSpPr>
            <a:spLocks noChangeArrowheads="1"/>
          </p:cNvSpPr>
          <p:nvPr/>
        </p:nvSpPr>
        <p:spPr bwMode="auto">
          <a:xfrm>
            <a:off x="3733800" y="4724400"/>
            <a:ext cx="1905000" cy="228600"/>
          </a:xfrm>
          <a:prstGeom prst="rect">
            <a:avLst/>
          </a:prstGeom>
          <a:solidFill>
            <a:srgbClr val="0070C0"/>
          </a:solidFill>
          <a:ln w="28575" algn="ctr">
            <a:solidFill>
              <a:srgbClr val="FFFF00"/>
            </a:solidFill>
            <a:miter lim="800000"/>
            <a:headEnd/>
            <a:tailEnd/>
          </a:ln>
        </p:spPr>
        <p:txBody>
          <a:bodyPr wrap="none"/>
          <a:lstStyle/>
          <a:p>
            <a:endParaRPr lang="en-US"/>
          </a:p>
        </p:txBody>
      </p:sp>
      <p:sp>
        <p:nvSpPr>
          <p:cNvPr id="24589" name="Rectangle 16"/>
          <p:cNvSpPr>
            <a:spLocks noChangeArrowheads="1"/>
          </p:cNvSpPr>
          <p:nvPr/>
        </p:nvSpPr>
        <p:spPr bwMode="auto">
          <a:xfrm>
            <a:off x="1905000" y="2971800"/>
            <a:ext cx="1371600" cy="914400"/>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4590" name="TextBox 13"/>
          <p:cNvSpPr txBox="1">
            <a:spLocks noChangeArrowheads="1"/>
          </p:cNvSpPr>
          <p:nvPr/>
        </p:nvSpPr>
        <p:spPr bwMode="auto">
          <a:xfrm>
            <a:off x="1143000" y="4495800"/>
            <a:ext cx="2209800" cy="461963"/>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solidFill>
                  <a:schemeClr val="bg1"/>
                </a:solidFill>
              </a:rPr>
              <a:t>0.72 cm</a:t>
            </a:r>
          </a:p>
        </p:txBody>
      </p:sp>
      <p:sp>
        <p:nvSpPr>
          <p:cNvPr id="24591" name="TextBox 15"/>
          <p:cNvSpPr txBox="1">
            <a:spLocks noChangeArrowheads="1"/>
          </p:cNvSpPr>
          <p:nvPr/>
        </p:nvSpPr>
        <p:spPr bwMode="auto">
          <a:xfrm>
            <a:off x="1295400" y="4038600"/>
            <a:ext cx="2057400" cy="461963"/>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solidFill>
                  <a:schemeClr val="bg1"/>
                </a:solidFill>
              </a:rPr>
              <a:t>0.70 cm</a:t>
            </a:r>
          </a:p>
        </p:txBody>
      </p:sp>
      <p:cxnSp>
        <p:nvCxnSpPr>
          <p:cNvPr id="24592" name="Straight Arrow Connector 18"/>
          <p:cNvCxnSpPr>
            <a:cxnSpLocks noChangeShapeType="1"/>
          </p:cNvCxnSpPr>
          <p:nvPr/>
        </p:nvCxnSpPr>
        <p:spPr bwMode="auto">
          <a:xfrm rot="16200000" flipH="1">
            <a:off x="342900" y="3619500"/>
            <a:ext cx="1219200" cy="533400"/>
          </a:xfrm>
          <a:prstGeom prst="straightConnector1">
            <a:avLst/>
          </a:prstGeom>
          <a:noFill/>
          <a:ln w="9525" algn="ctr">
            <a:solidFill>
              <a:srgbClr val="FF0000"/>
            </a:solidFill>
            <a:miter lim="800000"/>
            <a:headEnd/>
            <a:tailEnd type="arrow" w="med" len="med"/>
          </a:ln>
          <a:extLst>
            <a:ext uri="{909E8E84-426E-40DD-AFC4-6F175D3DCCD1}">
              <a14:hiddenFill xmlns:a14="http://schemas.microsoft.com/office/drawing/2010/main">
                <a:noFill/>
              </a14:hiddenFill>
            </a:ext>
          </a:extLst>
        </p:spPr>
      </p:cxnSp>
      <p:sp>
        <p:nvSpPr>
          <p:cNvPr id="24593" name="TextBox 21"/>
          <p:cNvSpPr txBox="1">
            <a:spLocks noChangeArrowheads="1"/>
          </p:cNvSpPr>
          <p:nvPr/>
        </p:nvSpPr>
        <p:spPr bwMode="auto">
          <a:xfrm>
            <a:off x="304800" y="2895600"/>
            <a:ext cx="129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0.02cm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5603" name="Rectangle 3"/>
          <p:cNvSpPr>
            <a:spLocks noGrp="1" noChangeArrowheads="1"/>
          </p:cNvSpPr>
          <p:nvPr>
            <p:ph type="body" idx="1"/>
          </p:nvPr>
        </p:nvSpPr>
        <p:spPr/>
        <p:txBody>
          <a:bodyPr/>
          <a:lstStyle/>
          <a:p>
            <a:pPr eaLnBrk="1" hangingPunct="1"/>
            <a:r>
              <a:rPr lang="en-US" altLang="zh-CN" smtClean="0">
                <a:ea typeface="SimSun" pitchFamily="2" charset="-122"/>
              </a:rPr>
              <a:t>Vernier Caliper</a:t>
            </a:r>
          </a:p>
          <a:p>
            <a:pPr eaLnBrk="1" hangingPunct="1">
              <a:buFont typeface="Wingdings" pitchFamily="2" charset="2"/>
              <a:buNone/>
            </a:pPr>
            <a:r>
              <a:rPr lang="en-US" altLang="zh-CN" smtClean="0">
                <a:ea typeface="SimSun" pitchFamily="2" charset="-122"/>
              </a:rPr>
              <a:t> (b) 	Negative zero error</a:t>
            </a:r>
          </a:p>
          <a:p>
            <a:pPr eaLnBrk="1" hangingPunct="1"/>
            <a:r>
              <a:rPr lang="en-US" altLang="zh-CN" smtClean="0">
                <a:ea typeface="SimSun" pitchFamily="2" charset="-122"/>
              </a:rPr>
              <a:t>Zero error  = </a:t>
            </a:r>
            <a:r>
              <a:rPr lang="en-US" altLang="zh-CN" smtClean="0">
                <a:solidFill>
                  <a:srgbClr val="FF0000"/>
                </a:solidFill>
                <a:ea typeface="SimSun" pitchFamily="2" charset="-122"/>
              </a:rPr>
              <a:t>-0.02 cm</a:t>
            </a:r>
            <a:r>
              <a:rPr lang="en-US" altLang="zh-CN" smtClean="0">
                <a:ea typeface="SimSun" pitchFamily="2" charset="-122"/>
              </a:rPr>
              <a:t>.</a:t>
            </a:r>
          </a:p>
        </p:txBody>
      </p:sp>
      <p:sp>
        <p:nvSpPr>
          <p:cNvPr id="2560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5605"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5606"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5607"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5608"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5609" name="Rectangle 11"/>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5610"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733800"/>
            <a:ext cx="3962400" cy="209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1" name="Rectangle 12"/>
          <p:cNvSpPr>
            <a:spLocks noChangeArrowheads="1"/>
          </p:cNvSpPr>
          <p:nvPr/>
        </p:nvSpPr>
        <p:spPr bwMode="auto">
          <a:xfrm>
            <a:off x="3429000" y="3810000"/>
            <a:ext cx="1981200" cy="381000"/>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5612" name="Rectangle 14"/>
          <p:cNvSpPr>
            <a:spLocks noChangeArrowheads="1"/>
          </p:cNvSpPr>
          <p:nvPr/>
        </p:nvSpPr>
        <p:spPr bwMode="auto">
          <a:xfrm>
            <a:off x="3352800" y="5410200"/>
            <a:ext cx="2057400" cy="381000"/>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5613" name="Rectangle 16"/>
          <p:cNvSpPr>
            <a:spLocks noChangeArrowheads="1"/>
          </p:cNvSpPr>
          <p:nvPr/>
        </p:nvSpPr>
        <p:spPr bwMode="auto">
          <a:xfrm>
            <a:off x="2362200" y="4038600"/>
            <a:ext cx="990600" cy="685800"/>
          </a:xfrm>
          <a:prstGeom prst="rect">
            <a:avLst/>
          </a:prstGeom>
          <a:noFill/>
          <a:ln w="2857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6626" name="Group 8"/>
          <p:cNvGrpSpPr>
            <a:grpSpLocks/>
          </p:cNvGrpSpPr>
          <p:nvPr/>
        </p:nvGrpSpPr>
        <p:grpSpPr bwMode="auto">
          <a:xfrm>
            <a:off x="1692275" y="1341438"/>
            <a:ext cx="5905500" cy="4130675"/>
            <a:chOff x="1020" y="1234"/>
            <a:chExt cx="3720" cy="2602"/>
          </a:xfrm>
        </p:grpSpPr>
        <p:pic>
          <p:nvPicPr>
            <p:cNvPr id="26627" name="Picture 4" descr="Jk sorong 2"/>
            <p:cNvPicPr>
              <a:picLocks noChangeAspect="1" noChangeArrowheads="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1020" y="1234"/>
              <a:ext cx="3720" cy="1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ext Box 7"/>
            <p:cNvSpPr txBox="1">
              <a:spLocks noChangeArrowheads="1"/>
            </p:cNvSpPr>
            <p:nvPr/>
          </p:nvSpPr>
          <p:spPr bwMode="auto">
            <a:xfrm>
              <a:off x="1338" y="3548"/>
              <a:ext cx="29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What is the result of measuring ?</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ext Box 16"/>
          <p:cNvSpPr txBox="1">
            <a:spLocks noChangeArrowheads="1"/>
          </p:cNvSpPr>
          <p:nvPr/>
        </p:nvSpPr>
        <p:spPr bwMode="auto">
          <a:xfrm>
            <a:off x="2555875" y="50784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p>
        </p:txBody>
      </p:sp>
      <p:grpSp>
        <p:nvGrpSpPr>
          <p:cNvPr id="27651" name="Group 19"/>
          <p:cNvGrpSpPr>
            <a:grpSpLocks/>
          </p:cNvGrpSpPr>
          <p:nvPr/>
        </p:nvGrpSpPr>
        <p:grpSpPr bwMode="auto">
          <a:xfrm>
            <a:off x="1619250" y="1341438"/>
            <a:ext cx="6148388" cy="3521075"/>
            <a:chOff x="975" y="709"/>
            <a:chExt cx="3873" cy="2218"/>
          </a:xfrm>
        </p:grpSpPr>
        <p:pic>
          <p:nvPicPr>
            <p:cNvPr id="27652" name="Picture 6" descr="Jk sorong 2"/>
            <p:cNvPicPr>
              <a:picLocks noChangeAspect="1" noChangeArrowheads="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975" y="1253"/>
              <a:ext cx="3720" cy="1674"/>
            </a:xfrm>
            <a:prstGeom prst="rect">
              <a:avLst/>
            </a:prstGeom>
            <a:solidFill>
              <a:srgbClr val="00808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7653" name="Oval 9"/>
            <p:cNvSpPr>
              <a:spLocks noChangeArrowheads="1"/>
            </p:cNvSpPr>
            <p:nvPr/>
          </p:nvSpPr>
          <p:spPr bwMode="auto">
            <a:xfrm>
              <a:off x="2472" y="1933"/>
              <a:ext cx="273" cy="499"/>
            </a:xfrm>
            <a:prstGeom prst="ellipse">
              <a:avLst/>
            </a:prstGeom>
            <a:solidFill>
              <a:srgbClr val="008080">
                <a:alpha val="30980"/>
              </a:srgbClr>
            </a:solidFill>
            <a:ln w="9525">
              <a:solidFill>
                <a:srgbClr val="008000"/>
              </a:solidFill>
              <a:round/>
              <a:headEnd/>
              <a:tailEnd/>
            </a:ln>
          </p:spPr>
          <p:txBody>
            <a:bodyPr wrap="none" anchor="ctr"/>
            <a:lstStyle/>
            <a:p>
              <a:endParaRPr lang="en-US"/>
            </a:p>
          </p:txBody>
        </p:sp>
        <p:sp>
          <p:nvSpPr>
            <p:cNvPr id="27654" name="Line 10"/>
            <p:cNvSpPr>
              <a:spLocks noChangeShapeType="1"/>
            </p:cNvSpPr>
            <p:nvPr/>
          </p:nvSpPr>
          <p:spPr bwMode="auto">
            <a:xfrm flipV="1">
              <a:off x="2653" y="1026"/>
              <a:ext cx="317" cy="90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5" name="Text Box 17"/>
            <p:cNvSpPr txBox="1">
              <a:spLocks noChangeArrowheads="1"/>
            </p:cNvSpPr>
            <p:nvPr/>
          </p:nvSpPr>
          <p:spPr bwMode="auto">
            <a:xfrm>
              <a:off x="2971" y="709"/>
              <a:ext cx="187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What does it mean ?</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8674" name="Group 3"/>
          <p:cNvGrpSpPr>
            <a:grpSpLocks/>
          </p:cNvGrpSpPr>
          <p:nvPr/>
        </p:nvGrpSpPr>
        <p:grpSpPr bwMode="auto">
          <a:xfrm>
            <a:off x="1619250" y="1419225"/>
            <a:ext cx="5905500" cy="3449638"/>
            <a:chOff x="930" y="754"/>
            <a:chExt cx="3720" cy="2173"/>
          </a:xfrm>
        </p:grpSpPr>
        <p:grpSp>
          <p:nvGrpSpPr>
            <p:cNvPr id="28675" name="Group 4"/>
            <p:cNvGrpSpPr>
              <a:grpSpLocks/>
            </p:cNvGrpSpPr>
            <p:nvPr/>
          </p:nvGrpSpPr>
          <p:grpSpPr bwMode="auto">
            <a:xfrm>
              <a:off x="930" y="1253"/>
              <a:ext cx="3720" cy="1674"/>
              <a:chOff x="884" y="890"/>
              <a:chExt cx="3720" cy="1674"/>
            </a:xfrm>
          </p:grpSpPr>
          <p:pic>
            <p:nvPicPr>
              <p:cNvPr id="28678" name="Picture 5" descr="Jk sorong 2"/>
              <p:cNvPicPr>
                <a:picLocks noChangeAspect="1" noChangeArrowheads="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884" y="890"/>
                <a:ext cx="3720" cy="1674"/>
              </a:xfrm>
              <a:prstGeom prst="rect">
                <a:avLst/>
              </a:prstGeom>
              <a:solidFill>
                <a:srgbClr val="00808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8679" name="Oval 6"/>
              <p:cNvSpPr>
                <a:spLocks noChangeArrowheads="1"/>
              </p:cNvSpPr>
              <p:nvPr/>
            </p:nvSpPr>
            <p:spPr bwMode="auto">
              <a:xfrm>
                <a:off x="2381" y="1570"/>
                <a:ext cx="273" cy="499"/>
              </a:xfrm>
              <a:prstGeom prst="ellipse">
                <a:avLst/>
              </a:prstGeom>
              <a:solidFill>
                <a:srgbClr val="008080">
                  <a:alpha val="30980"/>
                </a:srgbClr>
              </a:solidFill>
              <a:ln w="9525">
                <a:solidFill>
                  <a:srgbClr val="008000"/>
                </a:solidFill>
                <a:round/>
                <a:headEnd/>
                <a:tailEnd/>
              </a:ln>
            </p:spPr>
            <p:txBody>
              <a:bodyPr wrap="none" anchor="ctr"/>
              <a:lstStyle/>
              <a:p>
                <a:endParaRPr lang="en-US"/>
              </a:p>
            </p:txBody>
          </p:sp>
        </p:grpSp>
        <p:sp>
          <p:nvSpPr>
            <p:cNvPr id="28676" name="Line 7"/>
            <p:cNvSpPr>
              <a:spLocks noChangeShapeType="1"/>
            </p:cNvSpPr>
            <p:nvPr/>
          </p:nvSpPr>
          <p:spPr bwMode="auto">
            <a:xfrm flipV="1">
              <a:off x="2608" y="1026"/>
              <a:ext cx="317" cy="90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77" name="Text Box 8"/>
            <p:cNvSpPr txBox="1">
              <a:spLocks noChangeArrowheads="1"/>
            </p:cNvSpPr>
            <p:nvPr/>
          </p:nvSpPr>
          <p:spPr bwMode="auto">
            <a:xfrm>
              <a:off x="2925" y="754"/>
              <a:ext cx="516" cy="231"/>
            </a:xfrm>
            <a:prstGeom prst="rect">
              <a:avLst/>
            </a:prstGeom>
            <a:solidFill>
              <a:srgbClr val="008080">
                <a:alpha val="3098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6  mm</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9698" name="Group 14"/>
          <p:cNvGrpSpPr>
            <a:grpSpLocks/>
          </p:cNvGrpSpPr>
          <p:nvPr/>
        </p:nvGrpSpPr>
        <p:grpSpPr bwMode="auto">
          <a:xfrm>
            <a:off x="1628775" y="1420813"/>
            <a:ext cx="5911850" cy="3644900"/>
            <a:chOff x="1020" y="1207"/>
            <a:chExt cx="3724" cy="2296"/>
          </a:xfrm>
        </p:grpSpPr>
        <p:grpSp>
          <p:nvGrpSpPr>
            <p:cNvPr id="29699" name="Group 11"/>
            <p:cNvGrpSpPr>
              <a:grpSpLocks/>
            </p:cNvGrpSpPr>
            <p:nvPr/>
          </p:nvGrpSpPr>
          <p:grpSpPr bwMode="auto">
            <a:xfrm>
              <a:off x="1020" y="1207"/>
              <a:ext cx="3720" cy="1906"/>
              <a:chOff x="1020" y="1207"/>
              <a:chExt cx="3720" cy="1906"/>
            </a:xfrm>
          </p:grpSpPr>
          <p:grpSp>
            <p:nvGrpSpPr>
              <p:cNvPr id="29701" name="Group 9"/>
              <p:cNvGrpSpPr>
                <a:grpSpLocks/>
              </p:cNvGrpSpPr>
              <p:nvPr/>
            </p:nvGrpSpPr>
            <p:grpSpPr bwMode="auto">
              <a:xfrm>
                <a:off x="1020" y="1207"/>
                <a:ext cx="3720" cy="1674"/>
                <a:chOff x="1020" y="1207"/>
                <a:chExt cx="3720" cy="1674"/>
              </a:xfrm>
            </p:grpSpPr>
            <p:pic>
              <p:nvPicPr>
                <p:cNvPr id="29703" name="Picture 5" descr="Jk sorong 2"/>
                <p:cNvPicPr>
                  <a:picLocks noChangeAspect="1" noChangeArrowheads="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1020" y="1207"/>
                  <a:ext cx="3720" cy="1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Oval 8"/>
                <p:cNvSpPr>
                  <a:spLocks noChangeArrowheads="1"/>
                </p:cNvSpPr>
                <p:nvPr/>
              </p:nvSpPr>
              <p:spPr bwMode="auto">
                <a:xfrm>
                  <a:off x="2880" y="1933"/>
                  <a:ext cx="272" cy="545"/>
                </a:xfrm>
                <a:prstGeom prst="ellipse">
                  <a:avLst/>
                </a:prstGeom>
                <a:solidFill>
                  <a:schemeClr val="accent1">
                    <a:alpha val="23921"/>
                  </a:schemeClr>
                </a:solidFill>
                <a:ln w="9525">
                  <a:solidFill>
                    <a:schemeClr val="tx1"/>
                  </a:solidFill>
                  <a:round/>
                  <a:headEnd/>
                  <a:tailEnd/>
                </a:ln>
              </p:spPr>
              <p:txBody>
                <a:bodyPr wrap="none" anchor="ctr"/>
                <a:lstStyle/>
                <a:p>
                  <a:endParaRPr lang="en-US"/>
                </a:p>
              </p:txBody>
            </p:sp>
          </p:grpSp>
          <p:sp>
            <p:nvSpPr>
              <p:cNvPr id="29702" name="Line 10"/>
              <p:cNvSpPr>
                <a:spLocks noChangeShapeType="1"/>
              </p:cNvSpPr>
              <p:nvPr/>
            </p:nvSpPr>
            <p:spPr bwMode="auto">
              <a:xfrm>
                <a:off x="3016" y="2478"/>
                <a:ext cx="408" cy="63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9700" name="Text Box 13"/>
            <p:cNvSpPr txBox="1">
              <a:spLocks noChangeArrowheads="1"/>
            </p:cNvSpPr>
            <p:nvPr/>
          </p:nvSpPr>
          <p:spPr bwMode="auto">
            <a:xfrm>
              <a:off x="2867" y="3215"/>
              <a:ext cx="187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What does it mean ?</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22" name="Group 10"/>
          <p:cNvGrpSpPr>
            <a:grpSpLocks/>
          </p:cNvGrpSpPr>
          <p:nvPr/>
        </p:nvGrpSpPr>
        <p:grpSpPr bwMode="auto">
          <a:xfrm>
            <a:off x="1635125" y="1412875"/>
            <a:ext cx="5905500" cy="3552825"/>
            <a:chOff x="1066" y="845"/>
            <a:chExt cx="3720" cy="2238"/>
          </a:xfrm>
        </p:grpSpPr>
        <p:grpSp>
          <p:nvGrpSpPr>
            <p:cNvPr id="30723" name="Group 3"/>
            <p:cNvGrpSpPr>
              <a:grpSpLocks/>
            </p:cNvGrpSpPr>
            <p:nvPr/>
          </p:nvGrpSpPr>
          <p:grpSpPr bwMode="auto">
            <a:xfrm>
              <a:off x="1066" y="845"/>
              <a:ext cx="3720" cy="1906"/>
              <a:chOff x="1020" y="1207"/>
              <a:chExt cx="3720" cy="1906"/>
            </a:xfrm>
          </p:grpSpPr>
          <p:grpSp>
            <p:nvGrpSpPr>
              <p:cNvPr id="30725" name="Group 4"/>
              <p:cNvGrpSpPr>
                <a:grpSpLocks/>
              </p:cNvGrpSpPr>
              <p:nvPr/>
            </p:nvGrpSpPr>
            <p:grpSpPr bwMode="auto">
              <a:xfrm>
                <a:off x="1020" y="1207"/>
                <a:ext cx="3720" cy="1674"/>
                <a:chOff x="1020" y="1207"/>
                <a:chExt cx="3720" cy="1674"/>
              </a:xfrm>
            </p:grpSpPr>
            <p:pic>
              <p:nvPicPr>
                <p:cNvPr id="30727" name="Picture 5" descr="Jk sorong 2"/>
                <p:cNvPicPr>
                  <a:picLocks noChangeAspect="1" noChangeArrowheads="1"/>
                </p:cNvPicPr>
                <p:nvPr/>
              </p:nvPicPr>
              <p:blipFill>
                <a:blip r:embed="rId2">
                  <a:lum bright="42000"/>
                  <a:extLst>
                    <a:ext uri="{28A0092B-C50C-407E-A947-70E740481C1C}">
                      <a14:useLocalDpi xmlns:a14="http://schemas.microsoft.com/office/drawing/2010/main" val="0"/>
                    </a:ext>
                  </a:extLst>
                </a:blip>
                <a:srcRect/>
                <a:stretch>
                  <a:fillRect/>
                </a:stretch>
              </p:blipFill>
              <p:spPr bwMode="auto">
                <a:xfrm>
                  <a:off x="1020" y="1207"/>
                  <a:ext cx="3720" cy="1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8" name="Oval 6"/>
                <p:cNvSpPr>
                  <a:spLocks noChangeArrowheads="1"/>
                </p:cNvSpPr>
                <p:nvPr/>
              </p:nvSpPr>
              <p:spPr bwMode="auto">
                <a:xfrm>
                  <a:off x="2880" y="1933"/>
                  <a:ext cx="272" cy="545"/>
                </a:xfrm>
                <a:prstGeom prst="ellipse">
                  <a:avLst/>
                </a:prstGeom>
                <a:solidFill>
                  <a:schemeClr val="accent1">
                    <a:alpha val="23921"/>
                  </a:schemeClr>
                </a:solidFill>
                <a:ln w="9525">
                  <a:solidFill>
                    <a:schemeClr val="tx1"/>
                  </a:solidFill>
                  <a:round/>
                  <a:headEnd/>
                  <a:tailEnd/>
                </a:ln>
              </p:spPr>
              <p:txBody>
                <a:bodyPr wrap="none" anchor="ctr"/>
                <a:lstStyle/>
                <a:p>
                  <a:endParaRPr lang="en-US"/>
                </a:p>
              </p:txBody>
            </p:sp>
          </p:grpSp>
          <p:sp>
            <p:nvSpPr>
              <p:cNvPr id="30726" name="Line 7"/>
              <p:cNvSpPr>
                <a:spLocks noChangeShapeType="1"/>
              </p:cNvSpPr>
              <p:nvPr/>
            </p:nvSpPr>
            <p:spPr bwMode="auto">
              <a:xfrm>
                <a:off x="3016" y="2478"/>
                <a:ext cx="408" cy="63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0724" name="Text Box 9"/>
            <p:cNvSpPr txBox="1">
              <a:spLocks noChangeArrowheads="1"/>
            </p:cNvSpPr>
            <p:nvPr/>
          </p:nvSpPr>
          <p:spPr bwMode="auto">
            <a:xfrm>
              <a:off x="3016" y="2795"/>
              <a:ext cx="1299" cy="28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( 2 x 0.1 ) mm</a:t>
              </a: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1746" name="Group 17"/>
          <p:cNvGrpSpPr>
            <a:grpSpLocks/>
          </p:cNvGrpSpPr>
          <p:nvPr/>
        </p:nvGrpSpPr>
        <p:grpSpPr bwMode="auto">
          <a:xfrm>
            <a:off x="611188" y="549275"/>
            <a:ext cx="8139112" cy="5045075"/>
            <a:chOff x="476" y="449"/>
            <a:chExt cx="5127" cy="3178"/>
          </a:xfrm>
        </p:grpSpPr>
        <p:grpSp>
          <p:nvGrpSpPr>
            <p:cNvPr id="31747" name="Group 13"/>
            <p:cNvGrpSpPr>
              <a:grpSpLocks/>
            </p:cNvGrpSpPr>
            <p:nvPr/>
          </p:nvGrpSpPr>
          <p:grpSpPr bwMode="auto">
            <a:xfrm>
              <a:off x="975" y="799"/>
              <a:ext cx="3720" cy="2088"/>
              <a:chOff x="1202" y="572"/>
              <a:chExt cx="3720" cy="2088"/>
            </a:xfrm>
          </p:grpSpPr>
          <p:grpSp>
            <p:nvGrpSpPr>
              <p:cNvPr id="31751" name="Group 3"/>
              <p:cNvGrpSpPr>
                <a:grpSpLocks/>
              </p:cNvGrpSpPr>
              <p:nvPr/>
            </p:nvGrpSpPr>
            <p:grpSpPr bwMode="auto">
              <a:xfrm>
                <a:off x="1202" y="754"/>
                <a:ext cx="3720" cy="1906"/>
                <a:chOff x="1020" y="1207"/>
                <a:chExt cx="3720" cy="1906"/>
              </a:xfrm>
            </p:grpSpPr>
            <p:grpSp>
              <p:nvGrpSpPr>
                <p:cNvPr id="31754" name="Group 4"/>
                <p:cNvGrpSpPr>
                  <a:grpSpLocks/>
                </p:cNvGrpSpPr>
                <p:nvPr/>
              </p:nvGrpSpPr>
              <p:grpSpPr bwMode="auto">
                <a:xfrm>
                  <a:off x="1020" y="1207"/>
                  <a:ext cx="3720" cy="1674"/>
                  <a:chOff x="1020" y="1207"/>
                  <a:chExt cx="3720" cy="1674"/>
                </a:xfrm>
              </p:grpSpPr>
              <p:pic>
                <p:nvPicPr>
                  <p:cNvPr id="31756" name="Picture 5" descr="Jk sorong 2"/>
                  <p:cNvPicPr>
                    <a:picLocks noChangeAspect="1" noChangeArrowheads="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1020" y="1207"/>
                    <a:ext cx="3720" cy="1674"/>
                  </a:xfrm>
                  <a:prstGeom prst="rect">
                    <a:avLst/>
                  </a:prstGeom>
                  <a:solidFill>
                    <a:schemeClr val="accent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1757" name="Oval 6"/>
                  <p:cNvSpPr>
                    <a:spLocks noChangeArrowheads="1"/>
                  </p:cNvSpPr>
                  <p:nvPr/>
                </p:nvSpPr>
                <p:spPr bwMode="auto">
                  <a:xfrm>
                    <a:off x="2880" y="1933"/>
                    <a:ext cx="272" cy="545"/>
                  </a:xfrm>
                  <a:prstGeom prst="ellipse">
                    <a:avLst/>
                  </a:prstGeom>
                  <a:solidFill>
                    <a:schemeClr val="accent1">
                      <a:alpha val="20000"/>
                    </a:schemeClr>
                  </a:solidFill>
                  <a:ln w="9525">
                    <a:solidFill>
                      <a:schemeClr val="tx1"/>
                    </a:solidFill>
                    <a:round/>
                    <a:headEnd/>
                    <a:tailEnd/>
                  </a:ln>
                </p:spPr>
                <p:txBody>
                  <a:bodyPr wrap="none" anchor="ctr"/>
                  <a:lstStyle/>
                  <a:p>
                    <a:endParaRPr lang="en-US"/>
                  </a:p>
                </p:txBody>
              </p:sp>
            </p:grpSp>
            <p:sp>
              <p:nvSpPr>
                <p:cNvPr id="31755" name="Line 7"/>
                <p:cNvSpPr>
                  <a:spLocks noChangeShapeType="1"/>
                </p:cNvSpPr>
                <p:nvPr/>
              </p:nvSpPr>
              <p:spPr bwMode="auto">
                <a:xfrm>
                  <a:off x="3016" y="2478"/>
                  <a:ext cx="408" cy="63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1752" name="Oval 9"/>
              <p:cNvSpPr>
                <a:spLocks noChangeArrowheads="1"/>
              </p:cNvSpPr>
              <p:nvPr/>
            </p:nvSpPr>
            <p:spPr bwMode="auto">
              <a:xfrm>
                <a:off x="2699" y="1480"/>
                <a:ext cx="273" cy="499"/>
              </a:xfrm>
              <a:prstGeom prst="ellipse">
                <a:avLst/>
              </a:prstGeom>
              <a:solidFill>
                <a:srgbClr val="008000">
                  <a:alpha val="20000"/>
                </a:srgbClr>
              </a:solidFill>
              <a:ln w="9525">
                <a:solidFill>
                  <a:srgbClr val="008000"/>
                </a:solidFill>
                <a:round/>
                <a:headEnd/>
                <a:tailEnd/>
              </a:ln>
            </p:spPr>
            <p:txBody>
              <a:bodyPr wrap="none" anchor="ctr"/>
              <a:lstStyle/>
              <a:p>
                <a:endParaRPr lang="en-US"/>
              </a:p>
            </p:txBody>
          </p:sp>
          <p:sp>
            <p:nvSpPr>
              <p:cNvPr id="31753" name="Line 11"/>
              <p:cNvSpPr>
                <a:spLocks noChangeShapeType="1"/>
              </p:cNvSpPr>
              <p:nvPr/>
            </p:nvSpPr>
            <p:spPr bwMode="auto">
              <a:xfrm flipV="1">
                <a:off x="2835" y="572"/>
                <a:ext cx="317" cy="90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1748" name="Text Box 14"/>
            <p:cNvSpPr txBox="1">
              <a:spLocks noChangeArrowheads="1"/>
            </p:cNvSpPr>
            <p:nvPr/>
          </p:nvSpPr>
          <p:spPr bwMode="auto">
            <a:xfrm>
              <a:off x="2867" y="449"/>
              <a:ext cx="516" cy="231"/>
            </a:xfrm>
            <a:prstGeom prst="rect">
              <a:avLst/>
            </a:prstGeom>
            <a:solidFill>
              <a:schemeClr val="accent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6  mm</a:t>
              </a:r>
            </a:p>
          </p:txBody>
        </p:sp>
        <p:sp>
          <p:nvSpPr>
            <p:cNvPr id="31749" name="Text Box 15"/>
            <p:cNvSpPr txBox="1">
              <a:spLocks noChangeArrowheads="1"/>
            </p:cNvSpPr>
            <p:nvPr/>
          </p:nvSpPr>
          <p:spPr bwMode="auto">
            <a:xfrm>
              <a:off x="3412" y="2898"/>
              <a:ext cx="1044" cy="231"/>
            </a:xfrm>
            <a:prstGeom prst="rect">
              <a:avLst/>
            </a:prstGeom>
            <a:solidFill>
              <a:schemeClr val="accent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( 2 x 0.1 )  mm</a:t>
              </a:r>
            </a:p>
          </p:txBody>
        </p:sp>
        <p:sp>
          <p:nvSpPr>
            <p:cNvPr id="31750" name="Text Box 16"/>
            <p:cNvSpPr txBox="1">
              <a:spLocks noChangeArrowheads="1"/>
            </p:cNvSpPr>
            <p:nvPr/>
          </p:nvSpPr>
          <p:spPr bwMode="auto">
            <a:xfrm>
              <a:off x="476" y="3339"/>
              <a:ext cx="5127" cy="288"/>
            </a:xfrm>
            <a:prstGeom prst="rect">
              <a:avLst/>
            </a:prstGeom>
            <a:solidFill>
              <a:schemeClr val="accent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The result of measuring is  ( 6 mm  +  0.2  mm ) =  6.2  mm</a:t>
              </a: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2770" name="Group 7"/>
          <p:cNvGrpSpPr>
            <a:grpSpLocks/>
          </p:cNvGrpSpPr>
          <p:nvPr/>
        </p:nvGrpSpPr>
        <p:grpSpPr bwMode="auto">
          <a:xfrm>
            <a:off x="1547813" y="1412875"/>
            <a:ext cx="6335712" cy="4048125"/>
            <a:chOff x="975" y="890"/>
            <a:chExt cx="3991" cy="2550"/>
          </a:xfrm>
        </p:grpSpPr>
        <p:pic>
          <p:nvPicPr>
            <p:cNvPr id="32771" name="Picture 5" descr="Jk sorong 3"/>
            <p:cNvPicPr>
              <a:picLocks noChangeAspect="1" noChangeArrowheads="1"/>
            </p:cNvPicPr>
            <p:nvPr/>
          </p:nvPicPr>
          <p:blipFill>
            <a:blip r:embed="rId2">
              <a:lum bright="30000"/>
              <a:extLst>
                <a:ext uri="{28A0092B-C50C-407E-A947-70E740481C1C}">
                  <a14:useLocalDpi xmlns:a14="http://schemas.microsoft.com/office/drawing/2010/main" val="0"/>
                </a:ext>
              </a:extLst>
            </a:blip>
            <a:srcRect/>
            <a:stretch>
              <a:fillRect/>
            </a:stretch>
          </p:blipFill>
          <p:spPr bwMode="auto">
            <a:xfrm>
              <a:off x="975" y="890"/>
              <a:ext cx="3991" cy="1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 Box 6"/>
            <p:cNvSpPr txBox="1">
              <a:spLocks noChangeArrowheads="1"/>
            </p:cNvSpPr>
            <p:nvPr/>
          </p:nvSpPr>
          <p:spPr bwMode="auto">
            <a:xfrm>
              <a:off x="1338" y="3113"/>
              <a:ext cx="339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t>What is the result of measuring ?</a:t>
              </a: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5363" name="Rectangle 3"/>
          <p:cNvSpPr>
            <a:spLocks noGrp="1" noChangeArrowheads="1"/>
          </p:cNvSpPr>
          <p:nvPr>
            <p:ph type="body" idx="1"/>
          </p:nvPr>
        </p:nvSpPr>
        <p:spPr/>
        <p:txBody>
          <a:bodyPr/>
          <a:lstStyle/>
          <a:p>
            <a:pPr eaLnBrk="1" hangingPunct="1">
              <a:lnSpc>
                <a:spcPct val="90000"/>
              </a:lnSpc>
            </a:pPr>
            <a:r>
              <a:rPr lang="en-US" altLang="zh-CN" sz="2800" b="1" smtClean="0">
                <a:ea typeface="SimSun" pitchFamily="2" charset="-122"/>
              </a:rPr>
              <a:t>Vernier Caliper</a:t>
            </a:r>
            <a:endParaRPr lang="en-US" altLang="zh-CN" sz="2800" smtClean="0">
              <a:ea typeface="SimSun" pitchFamily="2" charset="-122"/>
            </a:endParaRPr>
          </a:p>
          <a:p>
            <a:pPr eaLnBrk="1" hangingPunct="1">
              <a:lnSpc>
                <a:spcPct val="90000"/>
              </a:lnSpc>
            </a:pPr>
            <a:r>
              <a:rPr lang="en-US" altLang="zh-CN" sz="2800" b="1" smtClean="0">
                <a:ea typeface="SimSun" pitchFamily="2" charset="-122"/>
              </a:rPr>
              <a:t> </a:t>
            </a:r>
            <a:r>
              <a:rPr lang="en-US" altLang="zh-CN" sz="2800" smtClean="0">
                <a:ea typeface="SimSun" pitchFamily="2" charset="-122"/>
              </a:rPr>
              <a:t>2 	A vernier caliper is used to measure an object with dimensions up to 12 cm with an accuracy of </a:t>
            </a:r>
            <a:r>
              <a:rPr lang="en-US" altLang="zh-CN" sz="2800" smtClean="0">
                <a:solidFill>
                  <a:srgbClr val="00B050"/>
                </a:solidFill>
                <a:ea typeface="SimSun" pitchFamily="2" charset="-122"/>
              </a:rPr>
              <a:t>0.01 cm</a:t>
            </a:r>
            <a:r>
              <a:rPr lang="en-US" altLang="zh-CN" sz="2800" smtClean="0">
                <a:ea typeface="SimSun" pitchFamily="2" charset="-122"/>
              </a:rPr>
              <a:t>.</a:t>
            </a:r>
          </a:p>
        </p:txBody>
      </p:sp>
      <p:sp>
        <p:nvSpPr>
          <p:cNvPr id="1536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5365" name="Picture 7" descr="imag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657600"/>
            <a:ext cx="1962150" cy="130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1619250" y="2492375"/>
            <a:ext cx="64103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t>The result of measuring is  :</a:t>
            </a:r>
          </a:p>
          <a:p>
            <a:pPr eaLnBrk="1" hangingPunct="1"/>
            <a:endParaRPr lang="en-US" sz="2800"/>
          </a:p>
          <a:p>
            <a:pPr eaLnBrk="1" hangingPunct="1"/>
            <a:r>
              <a:rPr lang="en-US" sz="2800"/>
              <a:t> ( 3 mm + ( 7 x 0.1 ) mm ) =  3.7 mm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4819" name="Rectangle 3"/>
          <p:cNvSpPr>
            <a:spLocks noGrp="1" noChangeArrowheads="1"/>
          </p:cNvSpPr>
          <p:nvPr>
            <p:ph type="body" idx="1"/>
          </p:nvPr>
        </p:nvSpPr>
        <p:spPr/>
        <p:txBody>
          <a:bodyPr/>
          <a:lstStyle/>
          <a:p>
            <a:pPr eaLnBrk="1" hangingPunct="1"/>
            <a:r>
              <a:rPr lang="en-US" altLang="zh-CN" sz="2800" b="1" smtClean="0">
                <a:ea typeface="SimSun" pitchFamily="2" charset="-122"/>
              </a:rPr>
              <a:t> Micrometer Screw Gauge</a:t>
            </a:r>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 </a:t>
            </a:r>
            <a:endParaRPr lang="en-US" altLang="zh-CN" sz="2800" smtClean="0">
              <a:ea typeface="SimSun" pitchFamily="2" charset="-122"/>
            </a:endParaRPr>
          </a:p>
          <a:p>
            <a:pPr eaLnBrk="1" hangingPunct="1">
              <a:buFont typeface="Wingdings" pitchFamily="2" charset="2"/>
              <a:buNone/>
            </a:pPr>
            <a:r>
              <a:rPr lang="en-US" altLang="zh-CN" sz="2800" smtClean="0">
                <a:ea typeface="SimSun" pitchFamily="2" charset="-122"/>
              </a:rPr>
              <a:t>1 	A micrometer screw gauge is used to measure small lengths ranging between 0.10 mm and </a:t>
            </a:r>
            <a:r>
              <a:rPr lang="en-US" altLang="zh-CN" sz="2800" smtClean="0">
                <a:solidFill>
                  <a:srgbClr val="00B050"/>
                </a:solidFill>
                <a:ea typeface="SimSun" pitchFamily="2" charset="-122"/>
              </a:rPr>
              <a:t>25.00 mm</a:t>
            </a:r>
            <a:r>
              <a:rPr lang="en-US" altLang="zh-CN" sz="2800" smtClean="0">
                <a:ea typeface="SimSun" pitchFamily="2" charset="-122"/>
              </a:rPr>
              <a:t>.</a:t>
            </a:r>
          </a:p>
        </p:txBody>
      </p:sp>
      <p:sp>
        <p:nvSpPr>
          <p:cNvPr id="3482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1"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2"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3"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4"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5"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4826" name="Rectangle 12"/>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4827"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191000"/>
            <a:ext cx="571500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8" name="Picture 13" descr="imagesCA8UGS9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600200"/>
            <a:ext cx="21685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5843" name="Rectangle 3"/>
          <p:cNvSpPr>
            <a:spLocks noGrp="1" noChangeArrowheads="1"/>
          </p:cNvSpPr>
          <p:nvPr>
            <p:ph type="body" idx="1"/>
          </p:nvPr>
        </p:nvSpPr>
        <p:spPr/>
        <p:txBody>
          <a:bodyPr/>
          <a:lstStyle/>
          <a:p>
            <a:pPr eaLnBrk="1" hangingPunct="1"/>
            <a:r>
              <a:rPr lang="en-US" altLang="zh-CN" sz="2800" b="1" smtClean="0">
                <a:ea typeface="SimSun" pitchFamily="2" charset="-122"/>
              </a:rPr>
              <a:t> Micrometer Screw Gauge</a:t>
            </a:r>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 </a:t>
            </a:r>
            <a:r>
              <a:rPr lang="en-US" altLang="zh-CN" sz="2800" smtClean="0">
                <a:ea typeface="SimSun" pitchFamily="2" charset="-122"/>
              </a:rPr>
              <a:t>2 	This instrument can be used to measure diameters of wires and thicknesses of steel plates to an accuracy of </a:t>
            </a:r>
            <a:r>
              <a:rPr lang="en-US" altLang="zh-CN" sz="2800" smtClean="0">
                <a:solidFill>
                  <a:srgbClr val="00B050"/>
                </a:solidFill>
                <a:ea typeface="SimSun" pitchFamily="2" charset="-122"/>
              </a:rPr>
              <a:t>0.01 mm</a:t>
            </a:r>
            <a:r>
              <a:rPr lang="en-US" altLang="zh-CN" sz="2800" smtClean="0">
                <a:ea typeface="SimSun" pitchFamily="2" charset="-122"/>
              </a:rPr>
              <a:t>.</a:t>
            </a:r>
          </a:p>
          <a:p>
            <a:pPr eaLnBrk="1" hangingPunct="1">
              <a:buFont typeface="Wingdings" pitchFamily="2" charset="2"/>
              <a:buNone/>
            </a:pPr>
            <a:r>
              <a:rPr lang="en-US" altLang="zh-CN" sz="2800" smtClean="0">
                <a:ea typeface="SimSun" pitchFamily="2" charset="-122"/>
              </a:rPr>
              <a:t> </a:t>
            </a:r>
          </a:p>
        </p:txBody>
      </p:sp>
      <p:sp>
        <p:nvSpPr>
          <p:cNvPr id="3584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45"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46"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47"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48"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49"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5850"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5851" name="Picture 12" descr="imagesCA1B8M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114800"/>
            <a:ext cx="2100263" cy="157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6867" name="Rectangle 3"/>
          <p:cNvSpPr>
            <a:spLocks noGrp="1" noChangeArrowheads="1"/>
          </p:cNvSpPr>
          <p:nvPr>
            <p:ph type="body" idx="1"/>
          </p:nvPr>
        </p:nvSpPr>
        <p:spPr/>
        <p:txBody>
          <a:bodyPr/>
          <a:lstStyle/>
          <a:p>
            <a:pPr eaLnBrk="1" hangingPunct="1"/>
            <a:r>
              <a:rPr lang="en-US" altLang="zh-CN" b="1" smtClean="0">
                <a:ea typeface="SimSun" pitchFamily="2" charset="-122"/>
              </a:rPr>
              <a:t> Micrometer Screw Gauge</a:t>
            </a:r>
            <a:endParaRPr lang="en-US" altLang="zh-CN" smtClean="0">
              <a:ea typeface="SimSun" pitchFamily="2" charset="-122"/>
            </a:endParaRPr>
          </a:p>
          <a:p>
            <a:pPr eaLnBrk="1" hangingPunct="1">
              <a:buFont typeface="Wingdings" pitchFamily="2" charset="2"/>
              <a:buNone/>
            </a:pPr>
            <a:r>
              <a:rPr lang="en-US" altLang="zh-CN" b="1" smtClean="0">
                <a:ea typeface="SimSun" pitchFamily="2" charset="-122"/>
              </a:rPr>
              <a:t> </a:t>
            </a:r>
            <a:endParaRPr lang="en-US" altLang="zh-CN" smtClean="0">
              <a:ea typeface="SimSun" pitchFamily="2" charset="-122"/>
            </a:endParaRPr>
          </a:p>
          <a:p>
            <a:pPr eaLnBrk="1" hangingPunct="1">
              <a:buFont typeface="Wingdings" pitchFamily="2" charset="2"/>
              <a:buNone/>
            </a:pPr>
            <a:endParaRPr lang="en-US" altLang="zh-CN" smtClean="0">
              <a:ea typeface="SimSun" pitchFamily="2" charset="-122"/>
            </a:endParaRPr>
          </a:p>
          <a:p>
            <a:pPr eaLnBrk="1" hangingPunct="1">
              <a:buFont typeface="Wingdings" pitchFamily="2" charset="2"/>
              <a:buNone/>
            </a:pPr>
            <a:r>
              <a:rPr lang="en-US" altLang="zh-CN" sz="2400" smtClean="0">
                <a:ea typeface="SimSun" pitchFamily="2" charset="-122"/>
              </a:rPr>
              <a:t>3 	The micrometer scale comprises a </a:t>
            </a:r>
            <a:r>
              <a:rPr lang="en-US" altLang="zh-CN" sz="2400" b="1" smtClean="0">
                <a:solidFill>
                  <a:srgbClr val="FF0000"/>
                </a:solidFill>
                <a:ea typeface="SimSun" pitchFamily="2" charset="-122"/>
              </a:rPr>
              <a:t>main scale</a:t>
            </a:r>
            <a:r>
              <a:rPr lang="en-US" altLang="zh-CN" sz="2400" smtClean="0">
                <a:solidFill>
                  <a:srgbClr val="FF0000"/>
                </a:solidFill>
                <a:ea typeface="SimSun" pitchFamily="2" charset="-122"/>
              </a:rPr>
              <a:t> </a:t>
            </a:r>
            <a:r>
              <a:rPr lang="en-US" altLang="zh-CN" sz="2400" smtClean="0">
                <a:ea typeface="SimSun" pitchFamily="2" charset="-122"/>
              </a:rPr>
              <a:t>marked on the sleeve and a scale marked on the thimble called the </a:t>
            </a:r>
            <a:r>
              <a:rPr lang="en-US" altLang="zh-CN" sz="2400" b="1" smtClean="0">
                <a:solidFill>
                  <a:srgbClr val="FF0000"/>
                </a:solidFill>
                <a:ea typeface="SimSun" pitchFamily="2" charset="-122"/>
              </a:rPr>
              <a:t>thimble scale</a:t>
            </a:r>
            <a:r>
              <a:rPr lang="en-US" altLang="zh-CN" sz="2400" smtClean="0">
                <a:ea typeface="SimSun" pitchFamily="2" charset="-122"/>
              </a:rPr>
              <a:t>.</a:t>
            </a:r>
          </a:p>
        </p:txBody>
      </p:sp>
      <p:sp>
        <p:nvSpPr>
          <p:cNvPr id="36868"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69"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0"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1"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2"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3"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4"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6875" name="Rectangle 12"/>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687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590800"/>
            <a:ext cx="3276600"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7891" name="Rectangle 3"/>
          <p:cNvSpPr>
            <a:spLocks noGrp="1" noChangeArrowheads="1"/>
          </p:cNvSpPr>
          <p:nvPr>
            <p:ph type="body" idx="1"/>
          </p:nvPr>
        </p:nvSpPr>
        <p:spPr/>
        <p:txBody>
          <a:bodyPr/>
          <a:lstStyle/>
          <a:p>
            <a:pPr eaLnBrk="1" hangingPunct="1">
              <a:lnSpc>
                <a:spcPct val="90000"/>
              </a:lnSpc>
            </a:pPr>
            <a:r>
              <a:rPr lang="en-US" altLang="zh-CN" sz="2400" b="1" smtClean="0">
                <a:ea typeface="SimSun" pitchFamily="2" charset="-122"/>
              </a:rPr>
              <a:t>Micrometer Screw Gauge</a:t>
            </a:r>
            <a:endParaRPr lang="en-US" altLang="zh-CN" sz="2400" smtClean="0">
              <a:ea typeface="SimSun" pitchFamily="2" charset="-122"/>
            </a:endParaRPr>
          </a:p>
          <a:p>
            <a:pPr eaLnBrk="1" hangingPunct="1">
              <a:lnSpc>
                <a:spcPct val="90000"/>
              </a:lnSpc>
              <a:buFont typeface="Wingdings" pitchFamily="2" charset="2"/>
              <a:buNone/>
            </a:pPr>
            <a:r>
              <a:rPr lang="en-US" altLang="zh-CN" sz="2400" b="1" smtClean="0">
                <a:ea typeface="SimSun" pitchFamily="2" charset="-122"/>
              </a:rPr>
              <a:t> </a:t>
            </a:r>
            <a:r>
              <a:rPr lang="en-US" altLang="zh-CN" sz="2400" smtClean="0">
                <a:ea typeface="SimSun" pitchFamily="2" charset="-122"/>
              </a:rPr>
              <a:t>4 	The difference between one division on the upper scale and one division on the lower scale is 0.5 mm.</a:t>
            </a:r>
          </a:p>
          <a:p>
            <a:pPr eaLnBrk="1" hangingPunct="1">
              <a:lnSpc>
                <a:spcPct val="90000"/>
              </a:lnSpc>
              <a:buFont typeface="Wingdings" pitchFamily="2" charset="2"/>
              <a:buNone/>
            </a:pPr>
            <a:r>
              <a:rPr lang="en-US" altLang="zh-CN" smtClean="0">
                <a:ea typeface="SimSun" pitchFamily="2" charset="-122"/>
              </a:rPr>
              <a:t> </a:t>
            </a:r>
          </a:p>
          <a:p>
            <a:pPr eaLnBrk="1" hangingPunct="1">
              <a:lnSpc>
                <a:spcPct val="90000"/>
              </a:lnSpc>
              <a:buFont typeface="Wingdings" pitchFamily="2" charset="2"/>
              <a:buNone/>
            </a:pPr>
            <a:endParaRPr lang="en-US" altLang="zh-CN" smtClean="0">
              <a:ea typeface="SimSun" pitchFamily="2" charset="-122"/>
            </a:endParaRPr>
          </a:p>
        </p:txBody>
      </p:sp>
      <p:sp>
        <p:nvSpPr>
          <p:cNvPr id="37892"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3"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4"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5"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6"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7"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8"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9"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7900"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200400"/>
            <a:ext cx="64770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7901" name="Straight Arrow Connector 14"/>
          <p:cNvCxnSpPr>
            <a:cxnSpLocks noChangeShapeType="1"/>
          </p:cNvCxnSpPr>
          <p:nvPr/>
        </p:nvCxnSpPr>
        <p:spPr bwMode="auto">
          <a:xfrm rot="16200000" flipV="1">
            <a:off x="4038600" y="4343400"/>
            <a:ext cx="990600" cy="8382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8915"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400" smtClean="0">
                <a:ea typeface="SimSun" pitchFamily="2" charset="-122"/>
              </a:rPr>
              <a:t>5 	The thimble scale is subdivided into 50 equal divisions. When the thimble is rotated through one complete turn, i.e. 360</a:t>
            </a:r>
            <a:r>
              <a:rPr lang="en-US" altLang="zh-CN" sz="2400" smtClean="0">
                <a:ea typeface="SimSun" pitchFamily="2" charset="-122"/>
                <a:sym typeface="Symbol" pitchFamily="18" charset="2"/>
              </a:rPr>
              <a:t></a:t>
            </a:r>
            <a:r>
              <a:rPr lang="en-US" altLang="zh-CN" sz="2400" smtClean="0">
                <a:ea typeface="SimSun" pitchFamily="2" charset="-122"/>
              </a:rPr>
              <a:t>, the gap between the anvil and the spindle increases by 0.50 mm.</a:t>
            </a:r>
          </a:p>
          <a:p>
            <a:pPr eaLnBrk="1" hangingPunct="1">
              <a:lnSpc>
                <a:spcPct val="90000"/>
              </a:lnSpc>
              <a:buFont typeface="Wingdings" pitchFamily="2" charset="2"/>
              <a:buNone/>
            </a:pPr>
            <a:r>
              <a:rPr lang="en-US" altLang="zh-CN" sz="2800" smtClean="0">
                <a:ea typeface="SimSun" pitchFamily="2" charset="-122"/>
              </a:rPr>
              <a:t> </a:t>
            </a:r>
          </a:p>
        </p:txBody>
      </p:sp>
      <p:sp>
        <p:nvSpPr>
          <p:cNvPr id="38916"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17"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18"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19"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20"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21"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22"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23"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892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4114800"/>
            <a:ext cx="64770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8925" name="Straight Arrow Connector 14"/>
          <p:cNvCxnSpPr>
            <a:cxnSpLocks noChangeShapeType="1"/>
          </p:cNvCxnSpPr>
          <p:nvPr/>
        </p:nvCxnSpPr>
        <p:spPr bwMode="auto">
          <a:xfrm rot="16200000" flipV="1">
            <a:off x="4419600" y="5562600"/>
            <a:ext cx="990600" cy="2286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028" name="Rectangle 3"/>
          <p:cNvSpPr>
            <a:spLocks noGrp="1" noChangeArrowheads="1"/>
          </p:cNvSpPr>
          <p:nvPr>
            <p:ph type="body" idx="1"/>
          </p:nvPr>
        </p:nvSpPr>
        <p:spPr>
          <a:xfrm>
            <a:off x="838200" y="1524000"/>
            <a:ext cx="7772400" cy="4114800"/>
          </a:xfrm>
        </p:spPr>
        <p:txBody>
          <a:bodyPr/>
          <a:lstStyle/>
          <a:p>
            <a:pPr eaLnBrk="1" hangingPunct="1">
              <a:buFont typeface="Wingdings" pitchFamily="2" charset="2"/>
              <a:buNone/>
            </a:pPr>
            <a:r>
              <a:rPr lang="en-US" altLang="zh-CN" sz="2800" b="1" smtClean="0">
                <a:ea typeface="SimSun" pitchFamily="2" charset="-122"/>
              </a:rPr>
              <a:t>Micrometer Screw Gauge</a:t>
            </a:r>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6</a:t>
            </a:r>
            <a:r>
              <a:rPr lang="en-US" altLang="zh-CN" sz="2800" smtClean="0">
                <a:ea typeface="SimSun" pitchFamily="2" charset="-122"/>
              </a:rPr>
              <a:t>	This means that one division on the thimble scale is              = 0.01 mm.</a:t>
            </a:r>
          </a:p>
          <a:p>
            <a:pPr eaLnBrk="1" hangingPunct="1">
              <a:buFont typeface="Wingdings" pitchFamily="2" charset="2"/>
              <a:buNone/>
            </a:pPr>
            <a:r>
              <a:rPr lang="en-US" altLang="zh-CN" sz="2800" smtClean="0">
                <a:ea typeface="SimSun" pitchFamily="2" charset="-122"/>
              </a:rPr>
              <a:t>	</a:t>
            </a:r>
          </a:p>
        </p:txBody>
      </p:sp>
      <p:sp>
        <p:nvSpPr>
          <p:cNvPr id="1029"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0"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1"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2"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3"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4"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5"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36"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aphicFrame>
        <p:nvGraphicFramePr>
          <p:cNvPr id="1026" name="Object 0"/>
          <p:cNvGraphicFramePr>
            <a:graphicFrameLocks noChangeAspect="1"/>
          </p:cNvGraphicFramePr>
          <p:nvPr/>
        </p:nvGraphicFramePr>
        <p:xfrm>
          <a:off x="1752600" y="2362200"/>
          <a:ext cx="1003300" cy="819150"/>
        </p:xfrm>
        <a:graphic>
          <a:graphicData uri="http://schemas.openxmlformats.org/presentationml/2006/ole">
            <mc:AlternateContent xmlns:mc="http://schemas.openxmlformats.org/markup-compatibility/2006">
              <mc:Choice xmlns:v="urn:schemas-microsoft-com:vml" Requires="v">
                <p:oleObj spid="_x0000_s1039" name="Equation" r:id="rId3" imgW="482400" imgH="393480" progId="Equation.3">
                  <p:embed/>
                </p:oleObj>
              </mc:Choice>
              <mc:Fallback>
                <p:oleObj name="Equation" r:id="rId3" imgW="482400" imgH="393480" progId="Equation.3">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362200"/>
                        <a:ext cx="1003300" cy="819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7"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114800"/>
            <a:ext cx="64770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8" name="Straight Arrow Connector 15"/>
          <p:cNvCxnSpPr>
            <a:cxnSpLocks noChangeShapeType="1"/>
          </p:cNvCxnSpPr>
          <p:nvPr/>
        </p:nvCxnSpPr>
        <p:spPr bwMode="auto">
          <a:xfrm rot="16200000" flipV="1">
            <a:off x="4343400" y="5486400"/>
            <a:ext cx="990600" cy="3810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39939"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7	When taking a reading, the thimble is turned until the object is gripped very gently between the anvil and the spindle.</a:t>
            </a:r>
          </a:p>
        </p:txBody>
      </p:sp>
      <p:sp>
        <p:nvSpPr>
          <p:cNvPr id="3994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1"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2"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3"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4"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5"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6"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47"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9948"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4114800"/>
            <a:ext cx="64770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9" name="Oval 15"/>
          <p:cNvSpPr>
            <a:spLocks noChangeArrowheads="1"/>
          </p:cNvSpPr>
          <p:nvPr/>
        </p:nvSpPr>
        <p:spPr bwMode="auto">
          <a:xfrm>
            <a:off x="2514600" y="4800600"/>
            <a:ext cx="457200" cy="457200"/>
          </a:xfrm>
          <a:prstGeom prst="ellipse">
            <a:avLst/>
          </a:prstGeom>
          <a:solidFill>
            <a:srgbClr val="FF0000"/>
          </a:solidFill>
          <a:ln w="9525" algn="ctr">
            <a:solidFill>
              <a:srgbClr val="FF0000"/>
            </a:solidFill>
            <a:miter lim="800000"/>
            <a:headEnd/>
            <a:tailEnd/>
          </a:ln>
        </p:spPr>
        <p:txBody>
          <a:bodyPr wrap="none"/>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0963" name="Rectangle 3"/>
          <p:cNvSpPr>
            <a:spLocks noGrp="1" noChangeArrowheads="1"/>
          </p:cNvSpPr>
          <p:nvPr>
            <p:ph type="body" idx="1"/>
          </p:nvPr>
        </p:nvSpPr>
        <p:spPr>
          <a:xfrm>
            <a:off x="838200" y="1524000"/>
            <a:ext cx="7772400" cy="4114800"/>
          </a:xfrm>
        </p:spPr>
        <p:txBody>
          <a:bodyPr/>
          <a:lstStyle/>
          <a:p>
            <a:pPr eaLnBrk="1" hangingPunct="1"/>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 </a:t>
            </a:r>
            <a:endParaRPr lang="en-US" altLang="zh-CN" sz="2800" smtClean="0">
              <a:ea typeface="SimSun" pitchFamily="2" charset="-122"/>
            </a:endParaRPr>
          </a:p>
          <a:p>
            <a:pPr eaLnBrk="1" hangingPunct="1">
              <a:buFont typeface="Wingdings" pitchFamily="2" charset="2"/>
              <a:buNone/>
            </a:pPr>
            <a:r>
              <a:rPr lang="en-US" altLang="zh-CN" sz="2800" smtClean="0">
                <a:ea typeface="SimSun" pitchFamily="2" charset="-122"/>
              </a:rPr>
              <a:t>8 	The ratchet knob is then turned until a `click' sound is heard.</a:t>
            </a:r>
          </a:p>
          <a:p>
            <a:pPr eaLnBrk="1" hangingPunct="1">
              <a:buFont typeface="Wingdings" pitchFamily="2" charset="2"/>
              <a:buNone/>
            </a:pPr>
            <a:r>
              <a:rPr lang="en-US" altLang="zh-CN" sz="2800" smtClean="0">
                <a:ea typeface="SimSun" pitchFamily="2" charset="-122"/>
              </a:rPr>
              <a:t> </a:t>
            </a:r>
          </a:p>
        </p:txBody>
      </p:sp>
      <p:sp>
        <p:nvSpPr>
          <p:cNvPr id="4096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65"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66"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67"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68"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69"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70"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971"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097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4114800"/>
            <a:ext cx="64770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73" name="Oval 14"/>
          <p:cNvSpPr>
            <a:spLocks noChangeArrowheads="1"/>
          </p:cNvSpPr>
          <p:nvPr/>
        </p:nvSpPr>
        <p:spPr bwMode="auto">
          <a:xfrm>
            <a:off x="2514600" y="4800600"/>
            <a:ext cx="457200" cy="457200"/>
          </a:xfrm>
          <a:prstGeom prst="ellipse">
            <a:avLst/>
          </a:prstGeom>
          <a:solidFill>
            <a:srgbClr val="FF0000"/>
          </a:solidFill>
          <a:ln w="9525" algn="ctr">
            <a:solidFill>
              <a:srgbClr val="FF0000"/>
            </a:solidFill>
            <a:miter lim="800000"/>
            <a:headEnd/>
            <a:tailEnd/>
          </a:ln>
        </p:spPr>
        <p:txBody>
          <a:bodyPr wrap="none"/>
          <a:lstStyle/>
          <a:p>
            <a:endParaRPr lang="en-US"/>
          </a:p>
        </p:txBody>
      </p:sp>
      <p:cxnSp>
        <p:nvCxnSpPr>
          <p:cNvPr id="40974" name="Straight Arrow Connector 15"/>
          <p:cNvCxnSpPr>
            <a:cxnSpLocks noChangeShapeType="1"/>
          </p:cNvCxnSpPr>
          <p:nvPr/>
        </p:nvCxnSpPr>
        <p:spPr bwMode="auto">
          <a:xfrm rot="5400000">
            <a:off x="6286500" y="3848100"/>
            <a:ext cx="1447800" cy="7620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1987"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9	The ratchet knob is used to </a:t>
            </a:r>
            <a:r>
              <a:rPr lang="en-US" altLang="zh-CN" sz="2800" b="1" smtClean="0">
                <a:solidFill>
                  <a:srgbClr val="FF0000"/>
                </a:solidFill>
                <a:ea typeface="SimSun" pitchFamily="2" charset="-122"/>
              </a:rPr>
              <a:t>prevent the user from exerting undue pressure</a:t>
            </a:r>
            <a:r>
              <a:rPr lang="en-US" altLang="zh-CN" sz="2800" smtClean="0">
                <a:ea typeface="SimSun" pitchFamily="2" charset="-122"/>
              </a:rPr>
              <a:t>.</a:t>
            </a:r>
          </a:p>
          <a:p>
            <a:pPr eaLnBrk="1" hangingPunct="1">
              <a:lnSpc>
                <a:spcPct val="90000"/>
              </a:lnSpc>
              <a:buFont typeface="Wingdings" pitchFamily="2" charset="2"/>
              <a:buNone/>
            </a:pPr>
            <a:r>
              <a:rPr lang="en-US" altLang="zh-CN" sz="2800" smtClean="0">
                <a:ea typeface="SimSun" pitchFamily="2" charset="-122"/>
              </a:rPr>
              <a:t> </a:t>
            </a:r>
          </a:p>
        </p:txBody>
      </p:sp>
      <p:sp>
        <p:nvSpPr>
          <p:cNvPr id="41988"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89"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0"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1"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2"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3"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4"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1995"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6387" name="Rectangle 3"/>
          <p:cNvSpPr>
            <a:spLocks noGrp="1" noChangeArrowheads="1"/>
          </p:cNvSpPr>
          <p:nvPr>
            <p:ph type="body" idx="1"/>
          </p:nvPr>
        </p:nvSpPr>
        <p:spPr>
          <a:xfrm>
            <a:off x="1066800" y="2101850"/>
            <a:ext cx="4267200" cy="4114800"/>
          </a:xfrm>
        </p:spPr>
        <p:txBody>
          <a:bodyPr/>
          <a:lstStyle/>
          <a:p>
            <a:pPr eaLnBrk="1" hangingPunct="1"/>
            <a:r>
              <a:rPr lang="en-US" altLang="zh-CN" sz="2400" b="1" smtClean="0">
                <a:ea typeface="SimSun" pitchFamily="2" charset="-122"/>
              </a:rPr>
              <a:t>Vernier Caliper</a:t>
            </a:r>
            <a:endParaRPr lang="en-US" altLang="zh-CN" sz="2400" smtClean="0">
              <a:ea typeface="SimSun" pitchFamily="2" charset="-122"/>
            </a:endParaRPr>
          </a:p>
          <a:p>
            <a:pPr eaLnBrk="1" hangingPunct="1"/>
            <a:r>
              <a:rPr lang="en-US" altLang="zh-CN" sz="2400" b="1" smtClean="0">
                <a:ea typeface="SimSun" pitchFamily="2" charset="-122"/>
              </a:rPr>
              <a:t> </a:t>
            </a:r>
            <a:r>
              <a:rPr lang="en-US" altLang="zh-CN" sz="2400" smtClean="0">
                <a:ea typeface="SimSun" pitchFamily="2" charset="-122"/>
              </a:rPr>
              <a:t>3	There are two pairs of jaws, one is designed to measure linear dimensions and </a:t>
            </a:r>
            <a:r>
              <a:rPr lang="en-US" altLang="zh-CN" sz="2400" b="1" smtClean="0">
                <a:solidFill>
                  <a:srgbClr val="FF0000"/>
                </a:solidFill>
                <a:ea typeface="SimSun" pitchFamily="2" charset="-122"/>
              </a:rPr>
              <a:t>external diameters</a:t>
            </a:r>
            <a:r>
              <a:rPr lang="en-US" altLang="zh-CN" sz="2400" smtClean="0">
                <a:solidFill>
                  <a:srgbClr val="FF0000"/>
                </a:solidFill>
                <a:ea typeface="SimSun" pitchFamily="2" charset="-122"/>
              </a:rPr>
              <a:t> </a:t>
            </a:r>
            <a:r>
              <a:rPr lang="en-US" altLang="zh-CN" sz="2400" smtClean="0">
                <a:ea typeface="SimSun" pitchFamily="2" charset="-122"/>
              </a:rPr>
              <a:t>while the other is to measure </a:t>
            </a:r>
            <a:r>
              <a:rPr lang="en-US" altLang="zh-CN" sz="2400" b="1" smtClean="0">
                <a:solidFill>
                  <a:srgbClr val="FF0000"/>
                </a:solidFill>
                <a:ea typeface="SimSun" pitchFamily="2" charset="-122"/>
              </a:rPr>
              <a:t>internal diameters</a:t>
            </a:r>
            <a:r>
              <a:rPr lang="en-US" altLang="zh-CN" sz="2400" smtClean="0">
                <a:ea typeface="SimSun" pitchFamily="2" charset="-122"/>
              </a:rPr>
              <a:t>.</a:t>
            </a:r>
          </a:p>
        </p:txBody>
      </p:sp>
      <p:sp>
        <p:nvSpPr>
          <p:cNvPr id="16388"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6389"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639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981200"/>
            <a:ext cx="3605213"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3011" name="Rectangle 3"/>
          <p:cNvSpPr>
            <a:spLocks noGrp="1" noChangeArrowheads="1"/>
          </p:cNvSpPr>
          <p:nvPr>
            <p:ph type="body" idx="1"/>
          </p:nvPr>
        </p:nvSpPr>
        <p:spPr>
          <a:xfrm>
            <a:off x="838200" y="1524000"/>
            <a:ext cx="7772400" cy="4114800"/>
          </a:xfrm>
        </p:spPr>
        <p:txBody>
          <a:bodyPr/>
          <a:lstStyle/>
          <a:p>
            <a:pPr eaLnBrk="1" hangingPunct="1"/>
            <a:endParaRPr lang="en-US" altLang="zh-CN" sz="2800" smtClean="0">
              <a:ea typeface="SimSun" pitchFamily="2" charset="-122"/>
            </a:endParaRPr>
          </a:p>
          <a:p>
            <a:pPr eaLnBrk="1" hangingPunct="1">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buFont typeface="Wingdings" pitchFamily="2" charset="2"/>
              <a:buNone/>
            </a:pPr>
            <a:r>
              <a:rPr lang="en-US" altLang="zh-CN" sz="2800" smtClean="0">
                <a:ea typeface="SimSun" pitchFamily="2" charset="-122"/>
              </a:rPr>
              <a:t>10	The grip on the object must not be excessive as this will affect the accuracy of the reading.</a:t>
            </a:r>
          </a:p>
          <a:p>
            <a:pPr eaLnBrk="1" hangingPunct="1">
              <a:buFont typeface="Wingdings" pitchFamily="2" charset="2"/>
              <a:buNone/>
            </a:pPr>
            <a:r>
              <a:rPr lang="en-US" altLang="zh-CN" sz="2800" smtClean="0">
                <a:ea typeface="SimSun" pitchFamily="2" charset="-122"/>
              </a:rPr>
              <a:t> </a:t>
            </a:r>
          </a:p>
          <a:p>
            <a:pPr eaLnBrk="1" hangingPunct="1">
              <a:buFont typeface="Wingdings" pitchFamily="2" charset="2"/>
              <a:buNone/>
            </a:pPr>
            <a:r>
              <a:rPr lang="en-US" altLang="zh-CN" sz="2800" smtClean="0">
                <a:ea typeface="SimSun" pitchFamily="2" charset="-122"/>
              </a:rPr>
              <a:t>	</a:t>
            </a:r>
          </a:p>
        </p:txBody>
      </p:sp>
      <p:sp>
        <p:nvSpPr>
          <p:cNvPr id="43012"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3"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4"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5"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6"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7"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8"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3019"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4035"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11 	Readings on the micrometer are taken as follows.</a:t>
            </a:r>
          </a:p>
          <a:p>
            <a:pPr eaLnBrk="1" hangingPunct="1">
              <a:lnSpc>
                <a:spcPct val="90000"/>
              </a:lnSpc>
              <a:buFont typeface="Wingdings" pitchFamily="2" charset="2"/>
              <a:buNone/>
            </a:pPr>
            <a:r>
              <a:rPr lang="en-US" altLang="zh-CN" sz="2800" smtClean="0">
                <a:ea typeface="SimSun" pitchFamily="2" charset="-122"/>
              </a:rPr>
              <a:t>(a) The last graduation showing on the main scale indicates position </a:t>
            </a:r>
            <a:r>
              <a:rPr lang="en-US" altLang="zh-CN" sz="2800" smtClean="0">
                <a:solidFill>
                  <a:srgbClr val="00B050"/>
                </a:solidFill>
                <a:ea typeface="SimSun" pitchFamily="2" charset="-122"/>
              </a:rPr>
              <a:t>between 2.0 mm and 2.5 mm</a:t>
            </a:r>
            <a:r>
              <a:rPr lang="en-US" altLang="zh-CN" sz="2800" smtClean="0">
                <a:ea typeface="SimSun" pitchFamily="2" charset="-122"/>
              </a:rPr>
              <a:t>. Thus the reading on the main scale is read as 2.0 mm.</a:t>
            </a:r>
          </a:p>
          <a:p>
            <a:pPr eaLnBrk="1" hangingPunct="1">
              <a:lnSpc>
                <a:spcPct val="90000"/>
              </a:lnSpc>
              <a:buFont typeface="Wingdings" pitchFamily="2" charset="2"/>
              <a:buNone/>
            </a:pPr>
            <a:r>
              <a:rPr lang="en-US" altLang="zh-CN" sz="2800" smtClean="0">
                <a:ea typeface="SimSun" pitchFamily="2" charset="-122"/>
              </a:rPr>
              <a:t>				</a:t>
            </a:r>
          </a:p>
        </p:txBody>
      </p:sp>
      <p:sp>
        <p:nvSpPr>
          <p:cNvPr id="44036"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37"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38"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39"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40"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41"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42"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43"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4044" name="Rectangle 13"/>
          <p:cNvSpPr>
            <a:spLocks noChangeArrowheads="1"/>
          </p:cNvSpPr>
          <p:nvPr/>
        </p:nvSpPr>
        <p:spPr bwMode="auto">
          <a:xfrm>
            <a:off x="3733800" y="2895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4045"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4191000"/>
            <a:ext cx="3429000" cy="218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5059"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11 	Readings on the micrometer are taken as follows.</a:t>
            </a:r>
          </a:p>
          <a:p>
            <a:pPr eaLnBrk="1" hangingPunct="1">
              <a:buFont typeface="Wingdings" pitchFamily="2" charset="2"/>
              <a:buNone/>
            </a:pPr>
            <a:r>
              <a:rPr lang="en-US" sz="2800" smtClean="0"/>
              <a:t>(b) The reading of the micrometer screw gauge is the sun of the main scale reading and the thimble scale reading which is:</a:t>
            </a:r>
          </a:p>
          <a:p>
            <a:pPr eaLnBrk="1" hangingPunct="1"/>
            <a:r>
              <a:rPr lang="en-US" sz="2800" smtClean="0">
                <a:solidFill>
                  <a:srgbClr val="FF0000"/>
                </a:solidFill>
              </a:rPr>
              <a:t>2.0 + 0.22 =2.22 mm</a:t>
            </a:r>
          </a:p>
          <a:p>
            <a:pPr eaLnBrk="1" hangingPunct="1">
              <a:lnSpc>
                <a:spcPct val="90000"/>
              </a:lnSpc>
              <a:buFont typeface="Wingdings" pitchFamily="2" charset="2"/>
              <a:buNone/>
            </a:pPr>
            <a:r>
              <a:rPr lang="en-US" altLang="zh-CN" sz="2800" smtClean="0">
                <a:ea typeface="SimSun" pitchFamily="2" charset="-122"/>
              </a:rPr>
              <a:t>				</a:t>
            </a:r>
          </a:p>
        </p:txBody>
      </p:sp>
      <p:sp>
        <p:nvSpPr>
          <p:cNvPr id="4506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1"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2"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3"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4"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5"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6"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7"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5068" name="Rectangle 13"/>
          <p:cNvSpPr>
            <a:spLocks noChangeArrowheads="1"/>
          </p:cNvSpPr>
          <p:nvPr/>
        </p:nvSpPr>
        <p:spPr bwMode="auto">
          <a:xfrm>
            <a:off x="3733800" y="2895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5069"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114800"/>
            <a:ext cx="2971800" cy="18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6083" name="Rectangle 3"/>
          <p:cNvSpPr>
            <a:spLocks noGrp="1" noChangeArrowheads="1"/>
          </p:cNvSpPr>
          <p:nvPr>
            <p:ph type="body" idx="1"/>
          </p:nvPr>
        </p:nvSpPr>
        <p:spPr>
          <a:xfrm>
            <a:off x="762000" y="12954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11 	Readings on the micrometer are taken as follows.</a:t>
            </a:r>
          </a:p>
          <a:p>
            <a:pPr eaLnBrk="1" hangingPunct="1">
              <a:lnSpc>
                <a:spcPct val="90000"/>
              </a:lnSpc>
              <a:buFont typeface="Wingdings" pitchFamily="2" charset="2"/>
              <a:buNone/>
            </a:pPr>
            <a:r>
              <a:rPr lang="en-US" altLang="zh-CN" sz="2800" smtClean="0">
                <a:ea typeface="SimSun" pitchFamily="2" charset="-122"/>
              </a:rPr>
              <a:t>(b) The reading on the thimble scale is the point where the horizontal reference line of the main scale is in line with the graduation mark on the thimble scale Figure 1.15(b) shows this to be the </a:t>
            </a:r>
            <a:r>
              <a:rPr lang="en-US" altLang="zh-CN" sz="2800" smtClean="0">
                <a:solidFill>
                  <a:srgbClr val="00B050"/>
                </a:solidFill>
                <a:ea typeface="SimSun" pitchFamily="2" charset="-122"/>
              </a:rPr>
              <a:t>22nd mark </a:t>
            </a:r>
            <a:r>
              <a:rPr lang="en-US" altLang="zh-CN" sz="2800" smtClean="0">
                <a:ea typeface="SimSun" pitchFamily="2" charset="-122"/>
              </a:rPr>
              <a:t>on the thimble scale, thus giving a reading of   22 x 0.01 mm = 0.22 mm.</a:t>
            </a:r>
          </a:p>
          <a:p>
            <a:pPr eaLnBrk="1" hangingPunct="1">
              <a:lnSpc>
                <a:spcPct val="90000"/>
              </a:lnSpc>
              <a:buFont typeface="Wingdings" pitchFamily="2" charset="2"/>
              <a:buNone/>
            </a:pPr>
            <a:r>
              <a:rPr lang="en-US" altLang="zh-CN" sz="2800" smtClean="0">
                <a:ea typeface="SimSun" pitchFamily="2" charset="-122"/>
              </a:rPr>
              <a:t> </a:t>
            </a:r>
          </a:p>
        </p:txBody>
      </p:sp>
      <p:sp>
        <p:nvSpPr>
          <p:cNvPr id="4608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85"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86"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87"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88"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89"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90"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91"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6092" name="Rectangle 13"/>
          <p:cNvSpPr>
            <a:spLocks noChangeArrowheads="1"/>
          </p:cNvSpPr>
          <p:nvPr/>
        </p:nvSpPr>
        <p:spPr bwMode="auto">
          <a:xfrm>
            <a:off x="3419475" y="2990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6093"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219200"/>
            <a:ext cx="3810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7107" name="Rectangle 3"/>
          <p:cNvSpPr>
            <a:spLocks noGrp="1" noChangeArrowheads="1"/>
          </p:cNvSpPr>
          <p:nvPr>
            <p:ph type="body" idx="1"/>
          </p:nvPr>
        </p:nvSpPr>
        <p:spPr>
          <a:xfrm>
            <a:off x="762000" y="12954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400" smtClean="0">
                <a:ea typeface="SimSun" pitchFamily="2" charset="-122"/>
              </a:rPr>
              <a:t>12 	Readings on the micrometer are taken as follows.</a:t>
            </a:r>
          </a:p>
          <a:p>
            <a:pPr eaLnBrk="1" hangingPunct="1">
              <a:buFont typeface="Wingdings" pitchFamily="2" charset="2"/>
              <a:buNone/>
            </a:pPr>
            <a:r>
              <a:rPr lang="en-US" sz="2400" smtClean="0"/>
              <a:t>(a) Positive zero error</a:t>
            </a:r>
          </a:p>
          <a:p>
            <a:pPr eaLnBrk="1" hangingPunct="1"/>
            <a:r>
              <a:rPr lang="en-US" sz="2400" smtClean="0"/>
              <a:t>In Figure 1.16, the horizontal reference line in the main scale is in line with the </a:t>
            </a:r>
            <a:r>
              <a:rPr lang="en-US" sz="2400" smtClean="0">
                <a:solidFill>
                  <a:srgbClr val="00B050"/>
                </a:solidFill>
              </a:rPr>
              <a:t>4</a:t>
            </a:r>
            <a:r>
              <a:rPr lang="en-US" sz="2400" baseline="30000" smtClean="0">
                <a:solidFill>
                  <a:srgbClr val="00B050"/>
                </a:solidFill>
              </a:rPr>
              <a:t>th</a:t>
            </a:r>
            <a:r>
              <a:rPr lang="en-US" sz="2400" smtClean="0">
                <a:solidFill>
                  <a:srgbClr val="00B050"/>
                </a:solidFill>
              </a:rPr>
              <a:t> division mark</a:t>
            </a:r>
            <a:r>
              <a:rPr lang="en-US" sz="2400" smtClean="0"/>
              <a:t>, on the positive side of the `0' mark, on the thimble scale. The error of +0.04 mm must be subtracted from all readings taken.</a:t>
            </a:r>
          </a:p>
          <a:p>
            <a:pPr eaLnBrk="1" hangingPunct="1"/>
            <a:r>
              <a:rPr lang="en-US" sz="2400" smtClean="0"/>
              <a:t>Zero error = </a:t>
            </a:r>
            <a:r>
              <a:rPr lang="en-US" sz="2400" smtClean="0">
                <a:solidFill>
                  <a:srgbClr val="FF0000"/>
                </a:solidFill>
              </a:rPr>
              <a:t>+0.04 mm</a:t>
            </a:r>
          </a:p>
          <a:p>
            <a:pPr eaLnBrk="1" hangingPunct="1">
              <a:lnSpc>
                <a:spcPct val="90000"/>
              </a:lnSpc>
              <a:buFont typeface="Wingdings" pitchFamily="2" charset="2"/>
              <a:buNone/>
            </a:pPr>
            <a:r>
              <a:rPr lang="en-US" altLang="zh-CN" sz="2400" smtClean="0">
                <a:ea typeface="SimSun" pitchFamily="2" charset="-122"/>
              </a:rPr>
              <a:t> </a:t>
            </a:r>
          </a:p>
        </p:txBody>
      </p:sp>
      <p:sp>
        <p:nvSpPr>
          <p:cNvPr id="47108"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09"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0"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1"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2"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3"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4"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5"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7116" name="Rectangle 13"/>
          <p:cNvSpPr>
            <a:spLocks noChangeArrowheads="1"/>
          </p:cNvSpPr>
          <p:nvPr/>
        </p:nvSpPr>
        <p:spPr bwMode="auto">
          <a:xfrm>
            <a:off x="3419475" y="2990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7117"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4572000"/>
            <a:ext cx="3810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48131" name="Rectangle 3"/>
          <p:cNvSpPr>
            <a:spLocks noGrp="1" noChangeArrowheads="1"/>
          </p:cNvSpPr>
          <p:nvPr>
            <p:ph type="body" idx="1"/>
          </p:nvPr>
        </p:nvSpPr>
        <p:spPr>
          <a:xfrm>
            <a:off x="838200" y="1524000"/>
            <a:ext cx="7772400" cy="4114800"/>
          </a:xfrm>
        </p:spPr>
        <p:txBody>
          <a:bodyPr/>
          <a:lstStyle/>
          <a:p>
            <a:pPr eaLnBrk="1" hangingPunct="1">
              <a:lnSpc>
                <a:spcPct val="90000"/>
              </a:lnSpc>
            </a:pP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Micrometer Screw Gauge</a:t>
            </a:r>
            <a:endParaRPr lang="en-US" altLang="zh-CN" sz="2800" smtClean="0">
              <a:ea typeface="SimSun" pitchFamily="2" charset="-122"/>
            </a:endParaRPr>
          </a:p>
          <a:p>
            <a:pPr eaLnBrk="1" hangingPunct="1">
              <a:lnSpc>
                <a:spcPct val="90000"/>
              </a:lnSpc>
              <a:buFont typeface="Wingdings" pitchFamily="2" charset="2"/>
              <a:buNone/>
            </a:pPr>
            <a:r>
              <a:rPr lang="en-US" altLang="zh-CN" sz="2800" b="1" smtClean="0">
                <a:ea typeface="SimSun" pitchFamily="2" charset="-122"/>
              </a:rPr>
              <a:t> </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13</a:t>
            </a:r>
            <a:r>
              <a:rPr lang="en-US" altLang="zh-CN" sz="2800" b="1" smtClean="0">
                <a:ea typeface="SimSun" pitchFamily="2" charset="-122"/>
              </a:rPr>
              <a:t>(b) 	Negative zero error</a:t>
            </a:r>
            <a:endParaRPr lang="en-US" altLang="zh-CN" sz="2800" smtClean="0">
              <a:ea typeface="SimSun" pitchFamily="2" charset="-122"/>
            </a:endParaRPr>
          </a:p>
          <a:p>
            <a:pPr eaLnBrk="1" hangingPunct="1">
              <a:lnSpc>
                <a:spcPct val="90000"/>
              </a:lnSpc>
              <a:buFont typeface="Wingdings" pitchFamily="2" charset="2"/>
              <a:buNone/>
            </a:pPr>
            <a:r>
              <a:rPr lang="en-US" altLang="zh-CN" sz="2800" smtClean="0">
                <a:ea typeface="SimSun" pitchFamily="2" charset="-122"/>
              </a:rPr>
              <a:t>	In Figure 1.17, the horizontal reference line on the main scale is in line with the 3</a:t>
            </a:r>
            <a:r>
              <a:rPr lang="en-US" altLang="zh-CN" sz="2800" baseline="30000" smtClean="0">
                <a:ea typeface="SimSun" pitchFamily="2" charset="-122"/>
              </a:rPr>
              <a:t>rd</a:t>
            </a:r>
            <a:r>
              <a:rPr lang="en-US" altLang="zh-CN" sz="2800" smtClean="0">
                <a:ea typeface="SimSun" pitchFamily="2" charset="-122"/>
              </a:rPr>
              <a:t> division mark, below the `0' mark of the thimble scale. </a:t>
            </a:r>
          </a:p>
          <a:p>
            <a:pPr eaLnBrk="1" hangingPunct="1">
              <a:lnSpc>
                <a:spcPct val="90000"/>
              </a:lnSpc>
              <a:buFont typeface="Wingdings" pitchFamily="2" charset="2"/>
              <a:buNone/>
            </a:pPr>
            <a:r>
              <a:rPr lang="en-US" altLang="zh-CN" sz="2800" smtClean="0">
                <a:ea typeface="SimSun" pitchFamily="2" charset="-122"/>
              </a:rPr>
              <a:t> </a:t>
            </a:r>
          </a:p>
          <a:p>
            <a:pPr eaLnBrk="1" hangingPunct="1">
              <a:lnSpc>
                <a:spcPct val="90000"/>
              </a:lnSpc>
              <a:buFont typeface="Wingdings" pitchFamily="2" charset="2"/>
              <a:buNone/>
            </a:pPr>
            <a:r>
              <a:rPr lang="en-US" altLang="zh-CN" sz="2800" smtClean="0">
                <a:ea typeface="SimSun" pitchFamily="2" charset="-122"/>
              </a:rPr>
              <a:t>	Zero error =  </a:t>
            </a:r>
            <a:r>
              <a:rPr lang="en-US" altLang="zh-CN" sz="2800" smtClean="0">
                <a:solidFill>
                  <a:srgbClr val="FF0000"/>
                </a:solidFill>
                <a:ea typeface="SimSun" pitchFamily="2" charset="-122"/>
              </a:rPr>
              <a:t>-0.03 mm</a:t>
            </a:r>
          </a:p>
          <a:p>
            <a:pPr eaLnBrk="1" hangingPunct="1">
              <a:lnSpc>
                <a:spcPct val="90000"/>
              </a:lnSpc>
              <a:buFont typeface="Wingdings" pitchFamily="2" charset="2"/>
              <a:buNone/>
            </a:pPr>
            <a:r>
              <a:rPr lang="en-US" altLang="zh-CN" sz="2800" smtClean="0">
                <a:ea typeface="SimSun" pitchFamily="2" charset="-122"/>
              </a:rPr>
              <a:t> </a:t>
            </a:r>
          </a:p>
        </p:txBody>
      </p:sp>
      <p:sp>
        <p:nvSpPr>
          <p:cNvPr id="48132"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3"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4"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5"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6" name="Rectangle 8"/>
          <p:cNvSpPr>
            <a:spLocks noChangeArrowheads="1"/>
          </p:cNvSpPr>
          <p:nvPr/>
        </p:nvSpPr>
        <p:spPr bwMode="auto">
          <a:xfrm>
            <a:off x="3367088"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7" name="Rectangle 9"/>
          <p:cNvSpPr>
            <a:spLocks noChangeArrowheads="1"/>
          </p:cNvSpPr>
          <p:nvPr/>
        </p:nvSpPr>
        <p:spPr bwMode="auto">
          <a:xfrm>
            <a:off x="3043238" y="2619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8" name="Rectangle 10"/>
          <p:cNvSpPr>
            <a:spLocks noChangeArrowheads="1"/>
          </p:cNvSpPr>
          <p:nvPr/>
        </p:nvSpPr>
        <p:spPr bwMode="auto">
          <a:xfrm>
            <a:off x="2852738" y="2776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39" name="Rectangle 11"/>
          <p:cNvSpPr>
            <a:spLocks noChangeArrowheads="1"/>
          </p:cNvSpPr>
          <p:nvPr/>
        </p:nvSpPr>
        <p:spPr bwMode="auto">
          <a:xfrm>
            <a:off x="2933700" y="2881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8140" name="Rectangle 13"/>
          <p:cNvSpPr>
            <a:spLocks noChangeArrowheads="1"/>
          </p:cNvSpPr>
          <p:nvPr/>
        </p:nvSpPr>
        <p:spPr bwMode="auto">
          <a:xfrm>
            <a:off x="3248025" y="29813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48141"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4572000"/>
            <a:ext cx="38862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7411" name="Rectangle 3"/>
          <p:cNvSpPr>
            <a:spLocks noGrp="1" noChangeArrowheads="1"/>
          </p:cNvSpPr>
          <p:nvPr>
            <p:ph type="body" idx="1"/>
          </p:nvPr>
        </p:nvSpPr>
        <p:spPr/>
        <p:txBody>
          <a:bodyPr/>
          <a:lstStyle/>
          <a:p>
            <a:pPr eaLnBrk="1" hangingPunct="1"/>
            <a:r>
              <a:rPr lang="en-US" altLang="zh-CN" sz="2400" b="1" smtClean="0">
                <a:ea typeface="SimSun" pitchFamily="2" charset="-122"/>
              </a:rPr>
              <a:t>Vernier Caliper</a:t>
            </a:r>
            <a:endParaRPr lang="en-US" altLang="zh-CN" sz="2400" smtClean="0">
              <a:ea typeface="SimSun" pitchFamily="2" charset="-122"/>
            </a:endParaRPr>
          </a:p>
          <a:p>
            <a:pPr eaLnBrk="1" hangingPunct="1"/>
            <a:r>
              <a:rPr lang="en-US" altLang="zh-CN" sz="2400" smtClean="0">
                <a:ea typeface="SimSun" pitchFamily="2" charset="-122"/>
              </a:rPr>
              <a:t>4.	To measure with a vernier caliper, slide the vernier scale along the main scale until the object is held firmly between the jaws of the caliper. The subsequent steps are as follows.</a:t>
            </a:r>
          </a:p>
        </p:txBody>
      </p:sp>
      <p:sp>
        <p:nvSpPr>
          <p:cNvPr id="17412"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13"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14"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7415" name="Picture 9" descr="imagesCAZTWOJU.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9624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416" name="Straight Arrow Connector 11"/>
          <p:cNvCxnSpPr>
            <a:cxnSpLocks noChangeShapeType="1"/>
          </p:cNvCxnSpPr>
          <p:nvPr/>
        </p:nvCxnSpPr>
        <p:spPr bwMode="auto">
          <a:xfrm rot="10800000" flipV="1">
            <a:off x="4267200" y="2895600"/>
            <a:ext cx="3048000" cy="19050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8435" name="Rectangle 3"/>
          <p:cNvSpPr>
            <a:spLocks noGrp="1" noChangeArrowheads="1"/>
          </p:cNvSpPr>
          <p:nvPr>
            <p:ph type="body" idx="1"/>
          </p:nvPr>
        </p:nvSpPr>
        <p:spPr>
          <a:xfrm>
            <a:off x="990600" y="1600200"/>
            <a:ext cx="7772400" cy="4114800"/>
          </a:xfrm>
        </p:spPr>
        <p:txBody>
          <a:bodyPr/>
          <a:lstStyle/>
          <a:p>
            <a:pPr eaLnBrk="1" hangingPunct="1">
              <a:lnSpc>
                <a:spcPct val="90000"/>
              </a:lnSpc>
            </a:pPr>
            <a:r>
              <a:rPr lang="en-US" altLang="zh-CN" sz="2800" b="1" smtClean="0">
                <a:ea typeface="SimSun" pitchFamily="2" charset="-122"/>
              </a:rPr>
              <a:t>Vernier Caliper</a:t>
            </a:r>
            <a:endParaRPr lang="en-US" altLang="zh-CN" sz="2800" smtClean="0">
              <a:ea typeface="SimSun" pitchFamily="2" charset="-122"/>
            </a:endParaRPr>
          </a:p>
          <a:p>
            <a:pPr eaLnBrk="1" hangingPunct="1">
              <a:lnSpc>
                <a:spcPct val="90000"/>
              </a:lnSpc>
            </a:pPr>
            <a:r>
              <a:rPr lang="en-US" altLang="zh-CN" sz="2400" smtClean="0">
                <a:ea typeface="SimSun" pitchFamily="2" charset="-122"/>
              </a:rPr>
              <a:t>(a)The reading on the main scale is determined with reference to the `0' mark on the vernier scale. The reading to be taken on the main scale is the mark preceding the Figure 1.10 shows that the '0' mark on the vernier scale lies between 3.2 cm and 3.3 cm. The reading to be taken on the main scale is 3.2 cm (the `0' mark on the vernier scale acts as a pointer).</a:t>
            </a:r>
          </a:p>
        </p:txBody>
      </p:sp>
      <p:sp>
        <p:nvSpPr>
          <p:cNvPr id="18436"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8437"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8438"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8439" name="Rectangle 8"/>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844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4495800"/>
            <a:ext cx="3886200" cy="194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1" name="TextBox 10"/>
          <p:cNvSpPr txBox="1">
            <a:spLocks noChangeArrowheads="1"/>
          </p:cNvSpPr>
          <p:nvPr/>
        </p:nvSpPr>
        <p:spPr bwMode="auto">
          <a:xfrm>
            <a:off x="3962400" y="6172200"/>
            <a:ext cx="5334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19459" name="Rectangle 3"/>
          <p:cNvSpPr>
            <a:spLocks noGrp="1" noChangeArrowheads="1"/>
          </p:cNvSpPr>
          <p:nvPr>
            <p:ph type="body" idx="1"/>
          </p:nvPr>
        </p:nvSpPr>
        <p:spPr/>
        <p:txBody>
          <a:bodyPr/>
          <a:lstStyle/>
          <a:p>
            <a:pPr eaLnBrk="1" hangingPunct="1">
              <a:lnSpc>
                <a:spcPct val="90000"/>
              </a:lnSpc>
            </a:pPr>
            <a:r>
              <a:rPr lang="en-US" altLang="zh-CN" sz="2800" b="1" smtClean="0">
                <a:ea typeface="SimSun" pitchFamily="2" charset="-122"/>
              </a:rPr>
              <a:t>Vernier Caliper</a:t>
            </a:r>
            <a:endParaRPr lang="en-US" altLang="zh-CN" sz="2800" smtClean="0">
              <a:ea typeface="SimSun" pitchFamily="2" charset="-122"/>
            </a:endParaRPr>
          </a:p>
          <a:p>
            <a:pPr eaLnBrk="1" hangingPunct="1">
              <a:lnSpc>
                <a:spcPct val="90000"/>
              </a:lnSpc>
            </a:pPr>
            <a:r>
              <a:rPr lang="en-US" altLang="zh-CN" sz="2000" smtClean="0">
                <a:ea typeface="SimSun" pitchFamily="2" charset="-122"/>
              </a:rPr>
              <a:t>(b) The reading to be taken on the vernier scale is indicated by the mark on the vernier scale which is exactly in line or </a:t>
            </a:r>
            <a:r>
              <a:rPr lang="en-US" altLang="zh-CN" sz="2000" b="1" smtClean="0">
                <a:solidFill>
                  <a:srgbClr val="FF0000"/>
                </a:solidFill>
                <a:ea typeface="SimSun" pitchFamily="2" charset="-122"/>
              </a:rPr>
              <a:t>coincides</a:t>
            </a:r>
            <a:r>
              <a:rPr lang="en-US" altLang="zh-CN" sz="2000" b="1" smtClean="0">
                <a:ea typeface="SimSun" pitchFamily="2" charset="-122"/>
              </a:rPr>
              <a:t> </a:t>
            </a:r>
            <a:r>
              <a:rPr lang="en-US" altLang="zh-CN" sz="2000" smtClean="0">
                <a:ea typeface="SimSun" pitchFamily="2" charset="-122"/>
              </a:rPr>
              <a:t>with</a:t>
            </a:r>
            <a:r>
              <a:rPr lang="en-US" altLang="zh-CN" sz="2000" b="1" smtClean="0">
                <a:ea typeface="SimSun" pitchFamily="2" charset="-122"/>
              </a:rPr>
              <a:t> </a:t>
            </a:r>
            <a:r>
              <a:rPr lang="en-US" altLang="zh-CN" sz="2000" smtClean="0">
                <a:ea typeface="SimSun" pitchFamily="2" charset="-122"/>
              </a:rPr>
              <a:t>any main scale division line. Figure 1.10 shows that the </a:t>
            </a:r>
            <a:r>
              <a:rPr lang="en-US" altLang="zh-CN" sz="2000" b="1" smtClean="0">
                <a:solidFill>
                  <a:srgbClr val="FF0000"/>
                </a:solidFill>
                <a:ea typeface="SimSun" pitchFamily="2" charset="-122"/>
              </a:rPr>
              <a:t>fourth mark</a:t>
            </a:r>
            <a:r>
              <a:rPr lang="en-US" altLang="zh-CN" sz="2000" smtClean="0">
                <a:solidFill>
                  <a:srgbClr val="FF0000"/>
                </a:solidFill>
                <a:ea typeface="SimSun" pitchFamily="2" charset="-122"/>
              </a:rPr>
              <a:t> </a:t>
            </a:r>
            <a:r>
              <a:rPr lang="en-US" altLang="zh-CN" sz="2000" smtClean="0">
                <a:ea typeface="SimSun" pitchFamily="2" charset="-122"/>
              </a:rPr>
              <a:t>on the vernier scale is exactly in line with a mark on the main scale. Thus the second decimal reading of the measurement is:</a:t>
            </a:r>
          </a:p>
          <a:p>
            <a:pPr eaLnBrk="1" hangingPunct="1">
              <a:lnSpc>
                <a:spcPct val="90000"/>
              </a:lnSpc>
            </a:pPr>
            <a:r>
              <a:rPr lang="en-US" altLang="zh-CN" sz="2000" smtClean="0">
                <a:ea typeface="SimSun" pitchFamily="2" charset="-122"/>
              </a:rPr>
              <a:t>Vernier scale reading = 4 x 0.01 cm</a:t>
            </a:r>
          </a:p>
          <a:p>
            <a:pPr eaLnBrk="1" hangingPunct="1">
              <a:lnSpc>
                <a:spcPct val="90000"/>
              </a:lnSpc>
            </a:pPr>
            <a:r>
              <a:rPr lang="en-US" altLang="zh-CN" sz="2000" smtClean="0">
                <a:ea typeface="SimSun" pitchFamily="2" charset="-122"/>
              </a:rPr>
              <a:t>  	     = 0.04 cm</a:t>
            </a:r>
          </a:p>
        </p:txBody>
      </p:sp>
      <p:sp>
        <p:nvSpPr>
          <p:cNvPr id="19460"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9461"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9462"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9463"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1946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4724400"/>
            <a:ext cx="36576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9465" name="Straight Arrow Connector 10"/>
          <p:cNvCxnSpPr>
            <a:cxnSpLocks noChangeShapeType="1"/>
          </p:cNvCxnSpPr>
          <p:nvPr/>
        </p:nvCxnSpPr>
        <p:spPr bwMode="auto">
          <a:xfrm rot="5400000">
            <a:off x="6172200" y="3962400"/>
            <a:ext cx="1676400" cy="914400"/>
          </a:xfrm>
          <a:prstGeom prst="straightConnector1">
            <a:avLst/>
          </a:prstGeom>
          <a:noFill/>
          <a:ln w="28575" algn="ctr">
            <a:solidFill>
              <a:srgbClr val="FF0000"/>
            </a:solidFill>
            <a:miter lim="800000"/>
            <a:headEnd/>
            <a:tailEnd type="arrow" w="med" len="med"/>
          </a:ln>
          <a:extLst>
            <a:ext uri="{909E8E84-426E-40DD-AFC4-6F175D3DCCD1}">
              <a14:hiddenFill xmlns:a14="http://schemas.microsoft.com/office/drawing/2010/main">
                <a:noFill/>
              </a14:hiddenFill>
            </a:ext>
          </a:extLst>
        </p:spPr>
      </p:cxnSp>
      <p:sp>
        <p:nvSpPr>
          <p:cNvPr id="19466" name="TextBox 13"/>
          <p:cNvSpPr txBox="1">
            <a:spLocks noChangeArrowheads="1"/>
          </p:cNvSpPr>
          <p:nvPr/>
        </p:nvSpPr>
        <p:spPr bwMode="auto">
          <a:xfrm>
            <a:off x="7467600" y="5334000"/>
            <a:ext cx="5334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0483" name="Rectangle 3"/>
          <p:cNvSpPr>
            <a:spLocks noGrp="1" noChangeArrowheads="1"/>
          </p:cNvSpPr>
          <p:nvPr>
            <p:ph type="body" idx="1"/>
          </p:nvPr>
        </p:nvSpPr>
        <p:spPr/>
        <p:txBody>
          <a:bodyPr/>
          <a:lstStyle/>
          <a:p>
            <a:pPr eaLnBrk="1" hangingPunct="1">
              <a:lnSpc>
                <a:spcPct val="90000"/>
              </a:lnSpc>
            </a:pPr>
            <a:r>
              <a:rPr lang="en-US" altLang="zh-CN" sz="2400" b="1" smtClean="0">
                <a:ea typeface="SimSun" pitchFamily="2" charset="-122"/>
              </a:rPr>
              <a:t>Vernier Caliper</a:t>
            </a:r>
            <a:endParaRPr lang="en-US" altLang="zh-CN" sz="2400" smtClean="0">
              <a:ea typeface="SimSun" pitchFamily="2" charset="-122"/>
            </a:endParaRPr>
          </a:p>
          <a:p>
            <a:pPr eaLnBrk="1" hangingPunct="1">
              <a:lnSpc>
                <a:spcPct val="90000"/>
              </a:lnSpc>
            </a:pPr>
            <a:r>
              <a:rPr lang="en-US" altLang="zh-CN" sz="2400" b="1" smtClean="0">
                <a:ea typeface="SimSun" pitchFamily="2" charset="-122"/>
              </a:rPr>
              <a:t> </a:t>
            </a:r>
            <a:endParaRPr lang="en-US" altLang="zh-CN" sz="2400" smtClean="0">
              <a:ea typeface="SimSun" pitchFamily="2" charset="-122"/>
            </a:endParaRPr>
          </a:p>
          <a:p>
            <a:pPr eaLnBrk="1" hangingPunct="1">
              <a:lnSpc>
                <a:spcPct val="90000"/>
              </a:lnSpc>
            </a:pPr>
            <a:r>
              <a:rPr lang="en-US" altLang="zh-CN" sz="2400" smtClean="0">
                <a:ea typeface="SimSun" pitchFamily="2" charset="-122"/>
              </a:rPr>
              <a:t>(c) 	The reading of the vernier caliper is the result of the </a:t>
            </a:r>
            <a:r>
              <a:rPr lang="en-US" altLang="zh-CN" sz="2400" smtClean="0">
                <a:solidFill>
                  <a:srgbClr val="00B050"/>
                </a:solidFill>
                <a:ea typeface="SimSun" pitchFamily="2" charset="-122"/>
              </a:rPr>
              <a:t>addition</a:t>
            </a:r>
            <a:r>
              <a:rPr lang="en-US" altLang="zh-CN" sz="2400" smtClean="0">
                <a:ea typeface="SimSun" pitchFamily="2" charset="-122"/>
              </a:rPr>
              <a:t> of the reading on the main scale to the reading on the vernier scale. </a:t>
            </a:r>
          </a:p>
        </p:txBody>
      </p:sp>
      <p:sp>
        <p:nvSpPr>
          <p:cNvPr id="20484"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0485"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0486"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0487"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048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447800"/>
            <a:ext cx="2743200" cy="137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9" name="TextBox 10"/>
          <p:cNvSpPr txBox="1">
            <a:spLocks noChangeArrowheads="1"/>
          </p:cNvSpPr>
          <p:nvPr/>
        </p:nvSpPr>
        <p:spPr bwMode="auto">
          <a:xfrm>
            <a:off x="5105400" y="2286000"/>
            <a:ext cx="6858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3.2</a:t>
            </a:r>
          </a:p>
        </p:txBody>
      </p:sp>
      <p:sp>
        <p:nvSpPr>
          <p:cNvPr id="20490" name="TextBox 11"/>
          <p:cNvSpPr txBox="1">
            <a:spLocks noChangeArrowheads="1"/>
          </p:cNvSpPr>
          <p:nvPr/>
        </p:nvSpPr>
        <p:spPr bwMode="auto">
          <a:xfrm>
            <a:off x="6934200" y="1752600"/>
            <a:ext cx="9906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0.04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1507" name="Rectangle 3"/>
          <p:cNvSpPr>
            <a:spLocks noGrp="1" noChangeArrowheads="1"/>
          </p:cNvSpPr>
          <p:nvPr>
            <p:ph type="body" idx="1"/>
          </p:nvPr>
        </p:nvSpPr>
        <p:spPr/>
        <p:txBody>
          <a:bodyPr/>
          <a:lstStyle/>
          <a:p>
            <a:pPr eaLnBrk="1" hangingPunct="1">
              <a:lnSpc>
                <a:spcPct val="90000"/>
              </a:lnSpc>
            </a:pPr>
            <a:r>
              <a:rPr lang="en-US" altLang="zh-CN" sz="2400" b="1" smtClean="0">
                <a:ea typeface="SimSun" pitchFamily="2" charset="-122"/>
              </a:rPr>
              <a:t>Vernier Caliper</a:t>
            </a:r>
            <a:endParaRPr lang="en-US" altLang="zh-CN" sz="2400" smtClean="0">
              <a:ea typeface="SimSun" pitchFamily="2" charset="-122"/>
            </a:endParaRPr>
          </a:p>
          <a:p>
            <a:pPr eaLnBrk="1" hangingPunct="1">
              <a:lnSpc>
                <a:spcPct val="90000"/>
              </a:lnSpc>
            </a:pPr>
            <a:r>
              <a:rPr lang="en-US" altLang="zh-CN" sz="2400" b="1" smtClean="0">
                <a:ea typeface="SimSun" pitchFamily="2" charset="-122"/>
              </a:rPr>
              <a:t> </a:t>
            </a:r>
            <a:endParaRPr lang="en-US" altLang="zh-CN" sz="2400" smtClean="0">
              <a:ea typeface="SimSun" pitchFamily="2" charset="-122"/>
            </a:endParaRPr>
          </a:p>
          <a:p>
            <a:pPr eaLnBrk="1" hangingPunct="1">
              <a:lnSpc>
                <a:spcPct val="90000"/>
              </a:lnSpc>
            </a:pPr>
            <a:r>
              <a:rPr lang="en-US" altLang="zh-CN" sz="2400" smtClean="0">
                <a:ea typeface="SimSun" pitchFamily="2" charset="-122"/>
              </a:rPr>
              <a:t>(c) 	The reading of the vernier caliper is the result of the addition of the reading on the main scale to the reading on the vernier scale.</a:t>
            </a:r>
          </a:p>
          <a:p>
            <a:pPr eaLnBrk="1" hangingPunct="1">
              <a:lnSpc>
                <a:spcPct val="90000"/>
              </a:lnSpc>
            </a:pPr>
            <a:r>
              <a:rPr lang="en-US" altLang="zh-CN" sz="2400" smtClean="0">
                <a:ea typeface="SimSun" pitchFamily="2" charset="-122"/>
              </a:rPr>
              <a:t>Caliper reading = Main scale Reading + Vernier scale reading</a:t>
            </a:r>
          </a:p>
          <a:p>
            <a:pPr eaLnBrk="1" hangingPunct="1">
              <a:lnSpc>
                <a:spcPct val="90000"/>
              </a:lnSpc>
            </a:pPr>
            <a:r>
              <a:rPr lang="en-US" altLang="zh-CN" sz="2400" smtClean="0">
                <a:ea typeface="SimSun" pitchFamily="2" charset="-122"/>
              </a:rPr>
              <a:t>Thus the reading of the vernier caliper in Figure 1.10 is</a:t>
            </a:r>
          </a:p>
          <a:p>
            <a:pPr eaLnBrk="1" hangingPunct="1">
              <a:lnSpc>
                <a:spcPct val="90000"/>
              </a:lnSpc>
            </a:pPr>
            <a:r>
              <a:rPr lang="en-US" altLang="zh-CN" sz="2400" smtClean="0">
                <a:ea typeface="SimSun" pitchFamily="2" charset="-122"/>
              </a:rPr>
              <a:t>= </a:t>
            </a:r>
            <a:r>
              <a:rPr lang="en-US" altLang="zh-CN" sz="2400" smtClean="0">
                <a:solidFill>
                  <a:srgbClr val="FF0000"/>
                </a:solidFill>
                <a:ea typeface="SimSun" pitchFamily="2" charset="-122"/>
              </a:rPr>
              <a:t>3.2 + 0.04 = 3.24 cm</a:t>
            </a:r>
          </a:p>
        </p:txBody>
      </p:sp>
      <p:sp>
        <p:nvSpPr>
          <p:cNvPr id="21508"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1509"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1510"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1511"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151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447800"/>
            <a:ext cx="2743200" cy="137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3" name="TextBox 10"/>
          <p:cNvSpPr txBox="1">
            <a:spLocks noChangeArrowheads="1"/>
          </p:cNvSpPr>
          <p:nvPr/>
        </p:nvSpPr>
        <p:spPr bwMode="auto">
          <a:xfrm>
            <a:off x="5105400" y="2286000"/>
            <a:ext cx="6858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3.2</a:t>
            </a:r>
          </a:p>
        </p:txBody>
      </p:sp>
      <p:sp>
        <p:nvSpPr>
          <p:cNvPr id="21514" name="TextBox 11"/>
          <p:cNvSpPr txBox="1">
            <a:spLocks noChangeArrowheads="1"/>
          </p:cNvSpPr>
          <p:nvPr/>
        </p:nvSpPr>
        <p:spPr bwMode="auto">
          <a:xfrm>
            <a:off x="6934200" y="1752600"/>
            <a:ext cx="990600" cy="4619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0.04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zh-CN" b="1" smtClean="0">
                <a:ea typeface="SimSun" pitchFamily="2" charset="-122"/>
              </a:rPr>
              <a:t>Measuring Instruments </a:t>
            </a:r>
            <a:r>
              <a:rPr lang="en-US" altLang="zh-CN" smtClean="0">
                <a:ea typeface="SimSun" pitchFamily="2" charset="-122"/>
              </a:rPr>
              <a:t/>
            </a:r>
            <a:br>
              <a:rPr lang="en-US" altLang="zh-CN" smtClean="0">
                <a:ea typeface="SimSun" pitchFamily="2" charset="-122"/>
              </a:rPr>
            </a:br>
            <a:endParaRPr lang="en-US" smtClean="0">
              <a:ea typeface="SimSun" pitchFamily="2" charset="-122"/>
            </a:endParaRPr>
          </a:p>
        </p:txBody>
      </p:sp>
      <p:sp>
        <p:nvSpPr>
          <p:cNvPr id="22531" name="Rectangle 3"/>
          <p:cNvSpPr>
            <a:spLocks noGrp="1" noChangeArrowheads="1"/>
          </p:cNvSpPr>
          <p:nvPr>
            <p:ph type="body" idx="1"/>
          </p:nvPr>
        </p:nvSpPr>
        <p:spPr/>
        <p:txBody>
          <a:bodyPr/>
          <a:lstStyle/>
          <a:p>
            <a:pPr eaLnBrk="1" hangingPunct="1"/>
            <a:r>
              <a:rPr lang="en-US" altLang="zh-CN" sz="2800" b="1" smtClean="0">
                <a:ea typeface="SimSun" pitchFamily="2" charset="-122"/>
              </a:rPr>
              <a:t>Vernier Caliper</a:t>
            </a:r>
            <a:endParaRPr lang="en-US" altLang="zh-CN" sz="2800" smtClean="0">
              <a:ea typeface="SimSun" pitchFamily="2" charset="-122"/>
            </a:endParaRPr>
          </a:p>
          <a:p>
            <a:pPr eaLnBrk="1" hangingPunct="1"/>
            <a:r>
              <a:rPr lang="en-US" altLang="zh-CN" sz="2800" smtClean="0">
                <a:ea typeface="SimSun" pitchFamily="2" charset="-122"/>
              </a:rPr>
              <a:t>5.	A vernier caliper has a zero error if the `0' mark on the main scale is not in line with the '0' mark on the vernier scale when the jaws of the caliper are fully closed</a:t>
            </a:r>
          </a:p>
        </p:txBody>
      </p:sp>
      <p:sp>
        <p:nvSpPr>
          <p:cNvPr id="22532" name="Rectangle 4"/>
          <p:cNvSpPr>
            <a:spLocks noChangeArrowheads="1"/>
          </p:cNvSpPr>
          <p:nvPr/>
        </p:nvSpPr>
        <p:spPr bwMode="auto">
          <a:xfrm>
            <a:off x="3519488"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2533" name="Rectangle 5"/>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2534" name="Rectangle 6"/>
          <p:cNvSpPr>
            <a:spLocks noChangeArrowheads="1"/>
          </p:cNvSpPr>
          <p:nvPr/>
        </p:nvSpPr>
        <p:spPr bwMode="auto">
          <a:xfrm>
            <a:off x="3171825" y="2333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2535" name="Rectangle 7"/>
          <p:cNvSpPr>
            <a:spLocks noChangeArrowheads="1"/>
          </p:cNvSpPr>
          <p:nvPr/>
        </p:nvSpPr>
        <p:spPr bwMode="auto">
          <a:xfrm>
            <a:off x="3128963" y="2705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22536" name="Picture 10" descr="imagesCAU9HAAG.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648200"/>
            <a:ext cx="2043113"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Designs\Nature.pot</Template>
  <TotalTime>231</TotalTime>
  <Words>398</Words>
  <Application>Microsoft Office PowerPoint</Application>
  <PresentationFormat>On-screen Show (4:3)</PresentationFormat>
  <Paragraphs>150</Paragraphs>
  <Slides>35</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3" baseType="lpstr">
      <vt:lpstr>Times New Roman</vt:lpstr>
      <vt:lpstr>Arial</vt:lpstr>
      <vt:lpstr>Wingdings</vt:lpstr>
      <vt:lpstr>Calibri</vt:lpstr>
      <vt:lpstr>SimSun</vt:lpstr>
      <vt:lpstr>Symbol</vt:lpstr>
      <vt:lpstr>Nature</vt:lpstr>
      <vt:lpstr>Equation</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lpstr>Measuring Instruments  </vt:lpstr>
    </vt:vector>
  </TitlesOfParts>
  <Company>Pusat Tutorial Efisien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 to Physics</dc:title>
  <dc:creator>Toh Kee Leong</dc:creator>
  <cp:lastModifiedBy>Teacher E-Solutions</cp:lastModifiedBy>
  <cp:revision>63</cp:revision>
  <dcterms:created xsi:type="dcterms:W3CDTF">2007-01-08T12:37:26Z</dcterms:created>
  <dcterms:modified xsi:type="dcterms:W3CDTF">2019-01-18T17:12:02Z</dcterms:modified>
</cp:coreProperties>
</file>