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28"/>
  </p:notesMasterIdLst>
  <p:sldIdLst>
    <p:sldId id="307" r:id="rId2"/>
    <p:sldId id="277" r:id="rId3"/>
    <p:sldId id="283" r:id="rId4"/>
    <p:sldId id="284" r:id="rId5"/>
    <p:sldId id="285" r:id="rId6"/>
    <p:sldId id="308" r:id="rId7"/>
    <p:sldId id="286" r:id="rId8"/>
    <p:sldId id="309" r:id="rId9"/>
    <p:sldId id="289" r:id="rId10"/>
    <p:sldId id="290" r:id="rId11"/>
    <p:sldId id="291" r:id="rId12"/>
    <p:sldId id="300" r:id="rId13"/>
    <p:sldId id="301" r:id="rId14"/>
    <p:sldId id="294" r:id="rId15"/>
    <p:sldId id="295" r:id="rId16"/>
    <p:sldId id="310" r:id="rId17"/>
    <p:sldId id="296" r:id="rId18"/>
    <p:sldId id="311" r:id="rId19"/>
    <p:sldId id="297" r:id="rId20"/>
    <p:sldId id="312" r:id="rId21"/>
    <p:sldId id="303" r:id="rId22"/>
    <p:sldId id="304" r:id="rId23"/>
    <p:sldId id="305" r:id="rId24"/>
    <p:sldId id="306" r:id="rId25"/>
    <p:sldId id="302" r:id="rId26"/>
    <p:sldId id="313" r:id="rId27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CCECFF"/>
    <a:srgbClr val="CCFFCC"/>
    <a:srgbClr val="FF9999"/>
    <a:srgbClr val="663300"/>
    <a:srgbClr val="333333"/>
    <a:srgbClr val="0066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-67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482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D312020-0DF3-4821-B17E-184F7D259D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67876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0110BBB-D6EC-4D00-A62B-642D1422902E}" type="slidenum">
              <a:rPr lang="en-GB" smtClean="0"/>
              <a:pPr eaLnBrk="1" hangingPunct="1"/>
              <a:t>2</a:t>
            </a:fld>
            <a:endParaRPr lang="en-GB" smtClean="0"/>
          </a:p>
        </p:txBody>
      </p:sp>
      <p:sp>
        <p:nvSpPr>
          <p:cNvPr id="358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700D0C6-8D88-47F2-A322-8036FFE3782A}" type="slidenum">
              <a:rPr lang="en-GB" smtClean="0"/>
              <a:pPr eaLnBrk="1" hangingPunct="1"/>
              <a:t>11</a:t>
            </a:fld>
            <a:endParaRPr lang="en-GB" smtClean="0"/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2A93A2D-5A41-4B9F-BEF5-6FFA7D339F06}" type="slidenum">
              <a:rPr lang="en-GB" smtClean="0"/>
              <a:pPr eaLnBrk="1" hangingPunct="1"/>
              <a:t>12</a:t>
            </a:fld>
            <a:endParaRPr lang="en-GB" smtClean="0"/>
          </a:p>
        </p:txBody>
      </p:sp>
      <p:sp>
        <p:nvSpPr>
          <p:cNvPr id="460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8E2A7F5-246B-4116-958E-FA5A6C3F498C}" type="slidenum">
              <a:rPr lang="en-GB" smtClean="0"/>
              <a:pPr eaLnBrk="1" hangingPunct="1"/>
              <a:t>13</a:t>
            </a:fld>
            <a:endParaRPr lang="en-GB" smtClean="0"/>
          </a:p>
        </p:txBody>
      </p:sp>
      <p:sp>
        <p:nvSpPr>
          <p:cNvPr id="471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F20459E-6D96-40C5-9596-DABE6AB29A18}" type="slidenum">
              <a:rPr lang="en-GB" smtClean="0"/>
              <a:pPr eaLnBrk="1" hangingPunct="1"/>
              <a:t>14</a:t>
            </a:fld>
            <a:endParaRPr lang="en-GB" smtClean="0"/>
          </a:p>
        </p:txBody>
      </p:sp>
      <p:sp>
        <p:nvSpPr>
          <p:cNvPr id="481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6B2C873-0D32-4317-A265-ACDE275E702F}" type="slidenum">
              <a:rPr lang="en-GB" smtClean="0"/>
              <a:pPr eaLnBrk="1" hangingPunct="1"/>
              <a:t>15</a:t>
            </a:fld>
            <a:endParaRPr lang="en-GB" smtClean="0"/>
          </a:p>
        </p:txBody>
      </p:sp>
      <p:sp>
        <p:nvSpPr>
          <p:cNvPr id="491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309F379-54BB-4895-9728-D732BF3562CD}" type="slidenum">
              <a:rPr lang="en-GB" smtClean="0"/>
              <a:pPr eaLnBrk="1" hangingPunct="1"/>
              <a:t>16</a:t>
            </a:fld>
            <a:endParaRPr lang="en-GB" smtClean="0"/>
          </a:p>
        </p:txBody>
      </p:sp>
      <p:sp>
        <p:nvSpPr>
          <p:cNvPr id="501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D0927AB-2B16-46E6-BB5C-381AEC99120C}" type="slidenum">
              <a:rPr lang="en-GB" smtClean="0"/>
              <a:pPr eaLnBrk="1" hangingPunct="1"/>
              <a:t>17</a:t>
            </a:fld>
            <a:endParaRPr lang="en-GB" smtClean="0"/>
          </a:p>
        </p:txBody>
      </p:sp>
      <p:sp>
        <p:nvSpPr>
          <p:cNvPr id="512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83EA0C4-08C9-42E4-A7FB-E0C5EF154593}" type="slidenum">
              <a:rPr lang="en-GB" smtClean="0"/>
              <a:pPr eaLnBrk="1" hangingPunct="1"/>
              <a:t>18</a:t>
            </a:fld>
            <a:endParaRPr lang="en-GB" smtClean="0"/>
          </a:p>
        </p:txBody>
      </p:sp>
      <p:sp>
        <p:nvSpPr>
          <p:cNvPr id="522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630D9F7-A65C-4E3B-A14F-64153007518E}" type="slidenum">
              <a:rPr lang="en-GB" smtClean="0"/>
              <a:pPr eaLnBrk="1" hangingPunct="1"/>
              <a:t>19</a:t>
            </a:fld>
            <a:endParaRPr lang="en-GB" smtClean="0"/>
          </a:p>
        </p:txBody>
      </p:sp>
      <p:sp>
        <p:nvSpPr>
          <p:cNvPr id="532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101DCB0-8C39-41C1-88D4-E378EE973079}" type="slidenum">
              <a:rPr lang="en-GB" smtClean="0"/>
              <a:pPr eaLnBrk="1" hangingPunct="1"/>
              <a:t>20</a:t>
            </a:fld>
            <a:endParaRPr lang="en-GB" smtClean="0"/>
          </a:p>
        </p:txBody>
      </p:sp>
      <p:sp>
        <p:nvSpPr>
          <p:cNvPr id="542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F89C612-567B-46EB-B971-F8194EE862C9}" type="slidenum">
              <a:rPr lang="en-GB" smtClean="0"/>
              <a:pPr eaLnBrk="1" hangingPunct="1"/>
              <a:t>3</a:t>
            </a:fld>
            <a:endParaRPr lang="en-GB" smtClean="0"/>
          </a:p>
        </p:txBody>
      </p:sp>
      <p:sp>
        <p:nvSpPr>
          <p:cNvPr id="368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23817F8-09AF-4C8A-A52A-00F1EC59A9D6}" type="slidenum">
              <a:rPr lang="en-GB" smtClean="0"/>
              <a:pPr eaLnBrk="1" hangingPunct="1"/>
              <a:t>21</a:t>
            </a:fld>
            <a:endParaRPr lang="en-GB" smtClean="0"/>
          </a:p>
        </p:txBody>
      </p:sp>
      <p:sp>
        <p:nvSpPr>
          <p:cNvPr id="552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69D5BA0-A2A1-452A-9163-201E560DEDBA}" type="slidenum">
              <a:rPr lang="en-GB" smtClean="0"/>
              <a:pPr eaLnBrk="1" hangingPunct="1"/>
              <a:t>22</a:t>
            </a:fld>
            <a:endParaRPr lang="en-GB" smtClean="0"/>
          </a:p>
        </p:txBody>
      </p:sp>
      <p:sp>
        <p:nvSpPr>
          <p:cNvPr id="563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0CA1EBD-AEDB-4FF4-A5F3-6541A0927124}" type="slidenum">
              <a:rPr lang="en-GB" smtClean="0"/>
              <a:pPr eaLnBrk="1" hangingPunct="1"/>
              <a:t>23</a:t>
            </a:fld>
            <a:endParaRPr lang="en-GB" smtClean="0"/>
          </a:p>
        </p:txBody>
      </p:sp>
      <p:sp>
        <p:nvSpPr>
          <p:cNvPr id="573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4E9245F-47D3-48AA-9203-5F80D88CF100}" type="slidenum">
              <a:rPr lang="en-GB" smtClean="0"/>
              <a:pPr eaLnBrk="1" hangingPunct="1"/>
              <a:t>24</a:t>
            </a:fld>
            <a:endParaRPr lang="en-GB" smtClean="0"/>
          </a:p>
        </p:txBody>
      </p:sp>
      <p:sp>
        <p:nvSpPr>
          <p:cNvPr id="583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34FCC6C-C983-45F6-9404-68DC5CAA623D}" type="slidenum">
              <a:rPr lang="en-GB" smtClean="0"/>
              <a:pPr eaLnBrk="1" hangingPunct="1"/>
              <a:t>25</a:t>
            </a:fld>
            <a:endParaRPr lang="en-GB" smtClean="0"/>
          </a:p>
        </p:txBody>
      </p:sp>
      <p:sp>
        <p:nvSpPr>
          <p:cNvPr id="593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08F158D-E711-4B4E-A4F7-109DDBA15108}" type="slidenum">
              <a:rPr lang="en-GB" smtClean="0"/>
              <a:pPr eaLnBrk="1" hangingPunct="1"/>
              <a:t>26</a:t>
            </a:fld>
            <a:endParaRPr lang="en-GB" smtClean="0"/>
          </a:p>
        </p:txBody>
      </p:sp>
      <p:sp>
        <p:nvSpPr>
          <p:cNvPr id="604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48DF31E-9A74-4EED-9785-70130750CC78}" type="slidenum">
              <a:rPr lang="en-GB" smtClean="0"/>
              <a:pPr eaLnBrk="1" hangingPunct="1"/>
              <a:t>4</a:t>
            </a:fld>
            <a:endParaRPr lang="en-GB" smtClean="0"/>
          </a:p>
        </p:txBody>
      </p:sp>
      <p:sp>
        <p:nvSpPr>
          <p:cNvPr id="378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5CF002E-8BC6-453F-90D2-E4719F2BAEEF}" type="slidenum">
              <a:rPr lang="en-GB" smtClean="0"/>
              <a:pPr eaLnBrk="1" hangingPunct="1"/>
              <a:t>5</a:t>
            </a:fld>
            <a:endParaRPr lang="en-GB" smtClean="0"/>
          </a:p>
        </p:txBody>
      </p:sp>
      <p:sp>
        <p:nvSpPr>
          <p:cNvPr id="389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6AD0587-4A99-44FB-8AE4-2A5116B1FE22}" type="slidenum">
              <a:rPr lang="en-GB" smtClean="0"/>
              <a:pPr eaLnBrk="1" hangingPunct="1"/>
              <a:t>6</a:t>
            </a:fld>
            <a:endParaRPr lang="en-GB" smtClean="0"/>
          </a:p>
        </p:txBody>
      </p:sp>
      <p:sp>
        <p:nvSpPr>
          <p:cNvPr id="399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B9A8FA1-5620-4938-9E96-874A6980794F}" type="slidenum">
              <a:rPr lang="en-GB" smtClean="0"/>
              <a:pPr eaLnBrk="1" hangingPunct="1"/>
              <a:t>7</a:t>
            </a:fld>
            <a:endParaRPr lang="en-GB" smtClean="0"/>
          </a:p>
        </p:txBody>
      </p:sp>
      <p:sp>
        <p:nvSpPr>
          <p:cNvPr id="409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CF35647-B21A-4510-A532-481C92B29CF5}" type="slidenum">
              <a:rPr lang="en-GB" smtClean="0"/>
              <a:pPr eaLnBrk="1" hangingPunct="1"/>
              <a:t>8</a:t>
            </a:fld>
            <a:endParaRPr lang="en-GB" smtClean="0"/>
          </a:p>
        </p:txBody>
      </p:sp>
      <p:sp>
        <p:nvSpPr>
          <p:cNvPr id="419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661E46D-0C49-4E2E-A7CF-1C1BD4FB656F}" type="slidenum">
              <a:rPr lang="en-GB" smtClean="0"/>
              <a:pPr eaLnBrk="1" hangingPunct="1"/>
              <a:t>9</a:t>
            </a:fld>
            <a:endParaRPr lang="en-GB" smtClean="0"/>
          </a:p>
        </p:txBody>
      </p:sp>
      <p:sp>
        <p:nvSpPr>
          <p:cNvPr id="430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E7BBAEC-9A0B-46BD-A385-2E00827AFCB1}" type="slidenum">
              <a:rPr lang="en-GB" smtClean="0"/>
              <a:pPr eaLnBrk="1" hangingPunct="1"/>
              <a:t>10</a:t>
            </a:fld>
            <a:endParaRPr lang="en-GB" smtClean="0"/>
          </a:p>
        </p:txBody>
      </p:sp>
      <p:sp>
        <p:nvSpPr>
          <p:cNvPr id="440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57143-C3AA-4705-B437-BA3E2C911F2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97017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2D2F8-12A6-44F7-981E-B8E1F2C3D48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8954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5C755-196B-40DB-B886-91418CB5BD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3328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D9427-26F1-4BFC-8A7A-A9DA7E5FA91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7599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22D51-5460-4BA1-9D24-9C3738F72F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94268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E1CE3-5C9D-4384-BA44-78EFAFDF53D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8596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9A762-F8B8-4E82-B00A-2D57EDA5B47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493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E3208-78FF-4CB2-B9D7-3C3F9E3DAF9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4419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07631-7ECA-4A58-84D2-1993D38CD90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052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8C45C-02C1-4C66-A558-1A2A87787E4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08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8FA0B-FAAF-4ED5-82AA-E398163EBA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829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34D60-281D-4FF0-9CF1-31EFBEA8E4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8084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AEE88-E8BD-44F3-B22D-967DB1BA96D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910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5DFDA-0D35-497E-85FD-8337641879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6995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3076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DEB3100D-C020-4CB0-826C-872307652F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grpSp>
        <p:nvGrpSpPr>
          <p:cNvPr id="3081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84" r:id="rId2"/>
    <p:sldLayoutId id="2147483693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4" r:id="rId9"/>
    <p:sldLayoutId id="2147483690" r:id="rId10"/>
    <p:sldLayoutId id="2147483691" r:id="rId11"/>
    <p:sldLayoutId id="2147483695" r:id="rId12"/>
    <p:sldLayoutId id="2147483696" r:id="rId13"/>
    <p:sldLayoutId id="2147483697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smtClean="0"/>
              <a:t>TURNING EFFECT OF FORCES</a:t>
            </a:r>
            <a:endParaRPr lang="en-US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569913" y="500063"/>
            <a:ext cx="80835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2400" b="1"/>
              <a:t>If suspended, a body will come to rest with its </a:t>
            </a:r>
            <a:r>
              <a:rPr lang="en-GB" sz="2400" b="1">
                <a:solidFill>
                  <a:srgbClr val="FF0000"/>
                </a:solidFill>
              </a:rPr>
              <a:t>centre of gravity</a:t>
            </a:r>
            <a:r>
              <a:rPr lang="en-GB" sz="2400" b="1"/>
              <a:t> directly below the point of suspension.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762125" y="1450975"/>
            <a:ext cx="5599113" cy="4183063"/>
            <a:chOff x="1110" y="914"/>
            <a:chExt cx="3527" cy="2635"/>
          </a:xfrm>
        </p:grpSpPr>
        <p:pic>
          <p:nvPicPr>
            <p:cNvPr id="19460" name="Picture 2" descr="p216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0" y="914"/>
              <a:ext cx="3527" cy="2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1" name="Text Box 4"/>
            <p:cNvSpPr txBox="1">
              <a:spLocks noChangeArrowheads="1"/>
            </p:cNvSpPr>
            <p:nvPr/>
          </p:nvSpPr>
          <p:spPr bwMode="auto">
            <a:xfrm>
              <a:off x="2386" y="2331"/>
              <a:ext cx="622" cy="5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b="1">
                  <a:solidFill>
                    <a:srgbClr val="FF0000"/>
                  </a:solidFill>
                </a:rPr>
                <a:t>Centre of gravity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8"/>
          <p:cNvGrpSpPr>
            <a:grpSpLocks/>
          </p:cNvGrpSpPr>
          <p:nvPr/>
        </p:nvGrpSpPr>
        <p:grpSpPr bwMode="auto">
          <a:xfrm>
            <a:off x="365125" y="833438"/>
            <a:ext cx="3843338" cy="4895850"/>
            <a:chOff x="431" y="494"/>
            <a:chExt cx="2421" cy="3084"/>
          </a:xfrm>
        </p:grpSpPr>
        <p:grpSp>
          <p:nvGrpSpPr>
            <p:cNvPr id="20485" name="Group 6"/>
            <p:cNvGrpSpPr>
              <a:grpSpLocks/>
            </p:cNvGrpSpPr>
            <p:nvPr/>
          </p:nvGrpSpPr>
          <p:grpSpPr bwMode="auto">
            <a:xfrm>
              <a:off x="431" y="494"/>
              <a:ext cx="2421" cy="3084"/>
              <a:chOff x="431" y="572"/>
              <a:chExt cx="2421" cy="3084"/>
            </a:xfrm>
          </p:grpSpPr>
          <p:pic>
            <p:nvPicPr>
              <p:cNvPr id="20487" name="Picture 4" descr="p21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1" y="572"/>
                <a:ext cx="2253" cy="30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488" name="Text Box 5"/>
              <p:cNvSpPr txBox="1">
                <a:spLocks noChangeArrowheads="1"/>
              </p:cNvSpPr>
              <p:nvPr/>
            </p:nvSpPr>
            <p:spPr bwMode="auto">
              <a:xfrm>
                <a:off x="2075" y="1829"/>
                <a:ext cx="777" cy="36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1600" b="1">
                    <a:solidFill>
                      <a:srgbClr val="FF0000"/>
                    </a:solidFill>
                  </a:rPr>
                  <a:t>Centre of gravity</a:t>
                </a:r>
              </a:p>
            </p:txBody>
          </p:sp>
        </p:grpSp>
        <p:sp>
          <p:nvSpPr>
            <p:cNvPr id="20486" name="Line 7"/>
            <p:cNvSpPr>
              <a:spLocks noChangeShapeType="1"/>
            </p:cNvSpPr>
            <p:nvPr/>
          </p:nvSpPr>
          <p:spPr bwMode="auto">
            <a:xfrm flipH="1" flipV="1">
              <a:off x="1389" y="1638"/>
              <a:ext cx="708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8229600" cy="706437"/>
          </a:xfrm>
        </p:spPr>
        <p:txBody>
          <a:bodyPr/>
          <a:lstStyle/>
          <a:p>
            <a:r>
              <a:rPr lang="en-GB" sz="3200" b="1" smtClean="0"/>
              <a:t>Finding the </a:t>
            </a:r>
            <a:r>
              <a:rPr lang="en-GB" sz="3200" b="1" smtClean="0">
                <a:solidFill>
                  <a:srgbClr val="FF0000"/>
                </a:solidFill>
              </a:rPr>
              <a:t>centre of gravity</a:t>
            </a:r>
            <a:r>
              <a:rPr lang="en-GB" sz="3200" b="1" smtClean="0"/>
              <a:t> of a card</a:t>
            </a:r>
          </a:p>
        </p:txBody>
      </p:sp>
      <p:sp>
        <p:nvSpPr>
          <p:cNvPr id="282627" name="Text Box 3"/>
          <p:cNvSpPr txBox="1">
            <a:spLocks noChangeArrowheads="1"/>
          </p:cNvSpPr>
          <p:nvPr/>
        </p:nvSpPr>
        <p:spPr bwMode="auto">
          <a:xfrm>
            <a:off x="4356100" y="1125538"/>
            <a:ext cx="4392613" cy="39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/>
              <a:t>Pierce the card in at least two places. </a:t>
            </a:r>
          </a:p>
          <a:p>
            <a:pPr eaLnBrk="1" hangingPunct="1">
              <a:spcBef>
                <a:spcPct val="50000"/>
              </a:spcBef>
            </a:pPr>
            <a:r>
              <a:rPr lang="en-GB" sz="2000"/>
              <a:t>Suspend the card from one of these holes.</a:t>
            </a:r>
          </a:p>
          <a:p>
            <a:pPr eaLnBrk="1" hangingPunct="1">
              <a:spcBef>
                <a:spcPct val="50000"/>
              </a:spcBef>
            </a:pPr>
            <a:r>
              <a:rPr lang="en-GB" sz="2000"/>
              <a:t>Hang a plumbline from the point of suspension.</a:t>
            </a:r>
          </a:p>
          <a:p>
            <a:pPr eaLnBrk="1" hangingPunct="1">
              <a:spcBef>
                <a:spcPct val="50000"/>
              </a:spcBef>
            </a:pPr>
            <a:r>
              <a:rPr lang="en-GB" sz="2000"/>
              <a:t>Using the plumbline as a reference draw a vertical line on the card.</a:t>
            </a:r>
          </a:p>
          <a:p>
            <a:pPr eaLnBrk="1" hangingPunct="1">
              <a:spcBef>
                <a:spcPct val="50000"/>
              </a:spcBef>
            </a:pPr>
            <a:r>
              <a:rPr lang="en-GB" sz="2000"/>
              <a:t>Repeat for the other hole(s).</a:t>
            </a:r>
          </a:p>
          <a:p>
            <a:pPr eaLnBrk="1" hangingPunct="1">
              <a:spcBef>
                <a:spcPct val="50000"/>
              </a:spcBef>
            </a:pPr>
            <a:r>
              <a:rPr lang="en-GB" sz="2000"/>
              <a:t>The </a:t>
            </a:r>
            <a:r>
              <a:rPr lang="en-GB" sz="2000" b="1">
                <a:solidFill>
                  <a:srgbClr val="FF0000"/>
                </a:solidFill>
              </a:rPr>
              <a:t>centre of gravity</a:t>
            </a:r>
            <a:r>
              <a:rPr lang="en-GB" sz="2000"/>
              <a:t> is where the lines cross on the card.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mtClean="0"/>
              <a:t>Stability</a:t>
            </a:r>
          </a:p>
        </p:txBody>
      </p:sp>
      <p:sp>
        <p:nvSpPr>
          <p:cNvPr id="301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4451350"/>
            <a:ext cx="8335963" cy="17827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GB" sz="2800" smtClean="0"/>
              <a:t>A body is stable as long as its centre of gravity remains vertically above its base.</a:t>
            </a:r>
          </a:p>
          <a:p>
            <a:pPr marL="0" indent="0">
              <a:buFontTx/>
              <a:buNone/>
            </a:pPr>
            <a:r>
              <a:rPr lang="en-GB" sz="2800" smtClean="0"/>
              <a:t>If this is not the case, the body will topple.</a:t>
            </a:r>
            <a:endParaRPr lang="en-GB" sz="2800" b="1" smtClean="0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298575" y="1039813"/>
            <a:ext cx="1433513" cy="3303587"/>
            <a:chOff x="818" y="655"/>
            <a:chExt cx="903" cy="2081"/>
          </a:xfrm>
        </p:grpSpPr>
        <p:grpSp>
          <p:nvGrpSpPr>
            <p:cNvPr id="1040" name="Group 4"/>
            <p:cNvGrpSpPr>
              <a:grpSpLocks/>
            </p:cNvGrpSpPr>
            <p:nvPr/>
          </p:nvGrpSpPr>
          <p:grpSpPr bwMode="auto">
            <a:xfrm>
              <a:off x="818" y="655"/>
              <a:ext cx="903" cy="2081"/>
              <a:chOff x="779" y="1787"/>
              <a:chExt cx="903" cy="2081"/>
            </a:xfrm>
          </p:grpSpPr>
          <p:graphicFrame>
            <p:nvGraphicFramePr>
              <p:cNvPr id="1028" name="Object 5"/>
              <p:cNvGraphicFramePr>
                <a:graphicFrameLocks noChangeAspect="1"/>
              </p:cNvGraphicFramePr>
              <p:nvPr/>
            </p:nvGraphicFramePr>
            <p:xfrm>
              <a:off x="779" y="1787"/>
              <a:ext cx="903" cy="180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43" name="Bitmap Image" r:id="rId4" imgW="1380952" imgH="2752381" progId="Paint.Picture">
                      <p:embed/>
                    </p:oleObj>
                  </mc:Choice>
                  <mc:Fallback>
                    <p:oleObj name="Bitmap Image" r:id="rId4" imgW="1380952" imgH="2752381" progId="Paint.Picture">
                      <p:embed/>
                      <p:pic>
                        <p:nvPicPr>
                          <p:cNvPr id="0" name="Object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79" y="1787"/>
                            <a:ext cx="903" cy="180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42" name="Text Box 6"/>
              <p:cNvSpPr txBox="1">
                <a:spLocks noChangeArrowheads="1"/>
              </p:cNvSpPr>
              <p:nvPr/>
            </p:nvSpPr>
            <p:spPr bwMode="auto">
              <a:xfrm>
                <a:off x="910" y="3618"/>
                <a:ext cx="707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sz="2000" b="1"/>
                  <a:t>stable</a:t>
                </a:r>
              </a:p>
            </p:txBody>
          </p:sp>
        </p:grpSp>
        <p:sp>
          <p:nvSpPr>
            <p:cNvPr id="1041" name="Text Box 13"/>
            <p:cNvSpPr txBox="1">
              <a:spLocks noChangeArrowheads="1"/>
            </p:cNvSpPr>
            <p:nvPr/>
          </p:nvSpPr>
          <p:spPr bwMode="auto">
            <a:xfrm>
              <a:off x="923" y="987"/>
              <a:ext cx="659" cy="3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1400" b="1"/>
                <a:t>Centre of gravity</a:t>
              </a: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5910263" y="1039813"/>
            <a:ext cx="2616200" cy="3303587"/>
            <a:chOff x="3723" y="655"/>
            <a:chExt cx="1648" cy="2081"/>
          </a:xfrm>
        </p:grpSpPr>
        <p:grpSp>
          <p:nvGrpSpPr>
            <p:cNvPr id="1037" name="Group 7"/>
            <p:cNvGrpSpPr>
              <a:grpSpLocks/>
            </p:cNvGrpSpPr>
            <p:nvPr/>
          </p:nvGrpSpPr>
          <p:grpSpPr bwMode="auto">
            <a:xfrm>
              <a:off x="3723" y="655"/>
              <a:ext cx="1648" cy="2081"/>
              <a:chOff x="3684" y="1787"/>
              <a:chExt cx="1648" cy="2081"/>
            </a:xfrm>
          </p:grpSpPr>
          <p:graphicFrame>
            <p:nvGraphicFramePr>
              <p:cNvPr id="1027" name="Object 8"/>
              <p:cNvGraphicFramePr>
                <a:graphicFrameLocks noChangeAspect="1"/>
              </p:cNvGraphicFramePr>
              <p:nvPr/>
            </p:nvGraphicFramePr>
            <p:xfrm>
              <a:off x="3886" y="1787"/>
              <a:ext cx="1177" cy="17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44" name="Bitmap Image" r:id="rId6" imgW="1848108" imgH="2800741" progId="Paint.Picture">
                      <p:embed/>
                    </p:oleObj>
                  </mc:Choice>
                  <mc:Fallback>
                    <p:oleObj name="Bitmap Image" r:id="rId6" imgW="1848108" imgH="2800741" progId="Paint.Picture">
                      <p:embed/>
                      <p:pic>
                        <p:nvPicPr>
                          <p:cNvPr id="0" name="Object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86" y="1787"/>
                            <a:ext cx="1177" cy="17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39" name="Text Box 9"/>
              <p:cNvSpPr txBox="1">
                <a:spLocks noChangeArrowheads="1"/>
              </p:cNvSpPr>
              <p:nvPr/>
            </p:nvSpPr>
            <p:spPr bwMode="auto">
              <a:xfrm>
                <a:off x="3684" y="3618"/>
                <a:ext cx="164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sz="2000" b="1"/>
                  <a:t>unstable - toppling</a:t>
                </a:r>
              </a:p>
            </p:txBody>
          </p:sp>
        </p:grpSp>
        <p:sp>
          <p:nvSpPr>
            <p:cNvPr id="1038" name="Text Box 14"/>
            <p:cNvSpPr txBox="1">
              <a:spLocks noChangeArrowheads="1"/>
            </p:cNvSpPr>
            <p:nvPr/>
          </p:nvSpPr>
          <p:spPr bwMode="auto">
            <a:xfrm>
              <a:off x="4240" y="987"/>
              <a:ext cx="659" cy="3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1400" b="1"/>
                <a:t>Centre of gravity</a:t>
              </a:r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3673475" y="1039813"/>
            <a:ext cx="1701800" cy="3302000"/>
            <a:chOff x="2314" y="655"/>
            <a:chExt cx="1072" cy="2080"/>
          </a:xfrm>
        </p:grpSpPr>
        <p:grpSp>
          <p:nvGrpSpPr>
            <p:cNvPr id="1034" name="Group 10"/>
            <p:cNvGrpSpPr>
              <a:grpSpLocks/>
            </p:cNvGrpSpPr>
            <p:nvPr/>
          </p:nvGrpSpPr>
          <p:grpSpPr bwMode="auto">
            <a:xfrm>
              <a:off x="2314" y="655"/>
              <a:ext cx="1072" cy="2080"/>
              <a:chOff x="2275" y="1787"/>
              <a:chExt cx="1072" cy="2080"/>
            </a:xfrm>
          </p:grpSpPr>
          <p:graphicFrame>
            <p:nvGraphicFramePr>
              <p:cNvPr id="1026" name="Object 11"/>
              <p:cNvGraphicFramePr>
                <a:graphicFrameLocks noChangeAspect="1"/>
              </p:cNvGraphicFramePr>
              <p:nvPr/>
            </p:nvGraphicFramePr>
            <p:xfrm>
              <a:off x="2275" y="1787"/>
              <a:ext cx="1062" cy="18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45" name="Bitmap Image" r:id="rId8" imgW="1647619" imgH="2819794" progId="Paint.Picture">
                      <p:embed/>
                    </p:oleObj>
                  </mc:Choice>
                  <mc:Fallback>
                    <p:oleObj name="Bitmap Image" r:id="rId8" imgW="1647619" imgH="2819794" progId="Paint.Picture">
                      <p:embed/>
                      <p:pic>
                        <p:nvPicPr>
                          <p:cNvPr id="0" name="Object 1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75" y="1787"/>
                            <a:ext cx="1062" cy="181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36" name="Text Box 12"/>
              <p:cNvSpPr txBox="1">
                <a:spLocks noChangeArrowheads="1"/>
              </p:cNvSpPr>
              <p:nvPr/>
            </p:nvSpPr>
            <p:spPr bwMode="auto">
              <a:xfrm>
                <a:off x="2419" y="3617"/>
                <a:ext cx="92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sz="2000" b="1"/>
                  <a:t>balanced</a:t>
                </a:r>
              </a:p>
            </p:txBody>
          </p:sp>
        </p:grpSp>
        <p:sp>
          <p:nvSpPr>
            <p:cNvPr id="1035" name="Text Box 15"/>
            <p:cNvSpPr txBox="1">
              <a:spLocks noChangeArrowheads="1"/>
            </p:cNvSpPr>
            <p:nvPr/>
          </p:nvSpPr>
          <p:spPr bwMode="auto">
            <a:xfrm>
              <a:off x="2548" y="987"/>
              <a:ext cx="659" cy="3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1400" b="1"/>
                <a:t>Centre of gravity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46125"/>
          </a:xfrm>
        </p:spPr>
        <p:txBody>
          <a:bodyPr/>
          <a:lstStyle/>
          <a:p>
            <a:r>
              <a:rPr lang="en-GB" sz="4000" smtClean="0"/>
              <a:t>Question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>
            <p:ph idx="1"/>
          </p:nvPr>
        </p:nvGraphicFramePr>
        <p:xfrm>
          <a:off x="2578100" y="1933575"/>
          <a:ext cx="3840163" cy="247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Bitmap Image" r:id="rId4" imgW="2029108" imgH="1305107" progId="Paint.Picture">
                  <p:embed/>
                </p:oleObj>
              </mc:Choice>
              <mc:Fallback>
                <p:oleObj name="Bitmap Image" r:id="rId4" imgW="2029108" imgH="1305107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8100" y="1933575"/>
                        <a:ext cx="3840163" cy="247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3107" name="Text Box 3"/>
          <p:cNvSpPr txBox="1">
            <a:spLocks noChangeArrowheads="1"/>
          </p:cNvSpPr>
          <p:nvPr/>
        </p:nvSpPr>
        <p:spPr bwMode="auto">
          <a:xfrm>
            <a:off x="436563" y="1184275"/>
            <a:ext cx="8126412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GB" sz="2800" i="1"/>
              <a:t>What factors make a modern racing car as stable as possible?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endParaRPr lang="en-GB" sz="2800"/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endParaRPr lang="en-GB" sz="2800"/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endParaRPr lang="en-GB" sz="2800"/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endParaRPr lang="en-GB" sz="2800"/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endParaRPr lang="en-GB" sz="2800"/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GB" sz="2800"/>
              <a:t>1.   A wide wheel base.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GB" sz="2800"/>
              <a:t>2.   A low centre of gravity.</a:t>
            </a:r>
            <a:endParaRPr lang="en-GB" sz="2800" b="1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160338"/>
            <a:ext cx="8220075" cy="866775"/>
          </a:xfrm>
        </p:spPr>
        <p:txBody>
          <a:bodyPr/>
          <a:lstStyle/>
          <a:p>
            <a:r>
              <a:rPr lang="en-GB" b="1" smtClean="0"/>
              <a:t>The principle of moments</a:t>
            </a:r>
          </a:p>
        </p:txBody>
      </p:sp>
      <p:sp>
        <p:nvSpPr>
          <p:cNvPr id="2887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17600"/>
            <a:ext cx="8124825" cy="1509713"/>
          </a:xfrm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en-GB" sz="2800" smtClean="0">
                <a:solidFill>
                  <a:srgbClr val="000000"/>
                </a:solidFill>
                <a:cs typeface="Times New Roman" pitchFamily="18" charset="0"/>
              </a:rPr>
              <a:t>When an object is not turning (e.g. balanced):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GB" sz="2800" b="1" smtClean="0">
                <a:solidFill>
                  <a:srgbClr val="FF3300"/>
                </a:solidFill>
                <a:cs typeface="Times New Roman" pitchFamily="18" charset="0"/>
              </a:rPr>
              <a:t>The total clockwise moment equals the total anticlockwise moment </a:t>
            </a:r>
          </a:p>
        </p:txBody>
      </p:sp>
      <p:sp>
        <p:nvSpPr>
          <p:cNvPr id="288772" name="Text Box 4"/>
          <p:cNvSpPr txBox="1">
            <a:spLocks noChangeArrowheads="1"/>
          </p:cNvSpPr>
          <p:nvPr/>
        </p:nvSpPr>
        <p:spPr bwMode="auto">
          <a:xfrm>
            <a:off x="561975" y="4035425"/>
            <a:ext cx="7954963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/>
              <a:t>If the ruler above is balanced:</a:t>
            </a:r>
          </a:p>
          <a:p>
            <a:pPr eaLnBrk="1" hangingPunct="1">
              <a:spcBef>
                <a:spcPct val="50000"/>
              </a:spcBef>
            </a:pPr>
            <a:r>
              <a:rPr lang="en-GB" sz="2800" b="1" i="1">
                <a:solidFill>
                  <a:srgbClr val="FF3300"/>
                </a:solidFill>
              </a:rPr>
              <a:t>clockwise moment = anticlockwise moment</a:t>
            </a:r>
            <a:r>
              <a:rPr lang="en-GB" sz="2800"/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GB" sz="2800" b="1" i="1">
                <a:solidFill>
                  <a:srgbClr val="FF3300"/>
                </a:solidFill>
              </a:rPr>
              <a:t>		 W</a:t>
            </a:r>
            <a:r>
              <a:rPr lang="en-GB" sz="2800" b="1" i="1" baseline="-25000">
                <a:solidFill>
                  <a:srgbClr val="FF3300"/>
                </a:solidFill>
              </a:rPr>
              <a:t>2</a:t>
            </a:r>
            <a:r>
              <a:rPr lang="en-GB" sz="2800" b="1" i="1">
                <a:solidFill>
                  <a:srgbClr val="FF3300"/>
                </a:solidFill>
              </a:rPr>
              <a:t> x d</a:t>
            </a:r>
            <a:r>
              <a:rPr lang="en-GB" sz="2800" b="1" i="1" baseline="-25000">
                <a:solidFill>
                  <a:srgbClr val="FF3300"/>
                </a:solidFill>
              </a:rPr>
              <a:t>2</a:t>
            </a:r>
            <a:r>
              <a:rPr lang="en-GB" sz="2800" b="1" i="1">
                <a:solidFill>
                  <a:srgbClr val="FF3300"/>
                </a:solidFill>
              </a:rPr>
              <a:t> = W</a:t>
            </a:r>
            <a:r>
              <a:rPr lang="en-GB" sz="2800" b="1" i="1" baseline="-25000">
                <a:solidFill>
                  <a:srgbClr val="FF3300"/>
                </a:solidFill>
              </a:rPr>
              <a:t>1</a:t>
            </a:r>
            <a:r>
              <a:rPr lang="en-GB" sz="2800" b="1" i="1">
                <a:solidFill>
                  <a:srgbClr val="FF3300"/>
                </a:solidFill>
              </a:rPr>
              <a:t> x d</a:t>
            </a:r>
            <a:r>
              <a:rPr lang="en-GB" sz="2800" b="1" i="1" baseline="-25000">
                <a:solidFill>
                  <a:srgbClr val="FF3300"/>
                </a:solidFill>
              </a:rPr>
              <a:t>1</a:t>
            </a:r>
            <a:endParaRPr lang="en-GB" sz="280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000125" y="2549525"/>
            <a:ext cx="6584950" cy="1316038"/>
            <a:chOff x="678" y="2007"/>
            <a:chExt cx="4148" cy="829"/>
          </a:xfrm>
        </p:grpSpPr>
        <p:pic>
          <p:nvPicPr>
            <p:cNvPr id="2151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" y="2007"/>
              <a:ext cx="4148" cy="8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1" name="Rectangle 7"/>
            <p:cNvSpPr>
              <a:spLocks noChangeArrowheads="1"/>
            </p:cNvSpPr>
            <p:nvPr/>
          </p:nvSpPr>
          <p:spPr bwMode="auto">
            <a:xfrm>
              <a:off x="3114" y="2412"/>
              <a:ext cx="864" cy="2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1163"/>
            <a:ext cx="3324225" cy="1035050"/>
          </a:xfrm>
        </p:spPr>
        <p:txBody>
          <a:bodyPr/>
          <a:lstStyle/>
          <a:p>
            <a:r>
              <a:rPr lang="en-GB" sz="4000" smtClean="0"/>
              <a:t>Question 1</a:t>
            </a:r>
          </a:p>
        </p:txBody>
      </p:sp>
      <p:pic>
        <p:nvPicPr>
          <p:cNvPr id="22531" name="Picture 4" descr="p218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49688" y="257175"/>
            <a:ext cx="4811712" cy="1481138"/>
          </a:xfrm>
          <a:noFill/>
        </p:spPr>
      </p:pic>
      <p:sp>
        <p:nvSpPr>
          <p:cNvPr id="22532" name="Text Box 3"/>
          <p:cNvSpPr txBox="1">
            <a:spLocks noChangeArrowheads="1"/>
          </p:cNvSpPr>
          <p:nvPr/>
        </p:nvSpPr>
        <p:spPr bwMode="auto">
          <a:xfrm>
            <a:off x="436563" y="1870075"/>
            <a:ext cx="8293100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GB" sz="2400" i="1"/>
              <a:t>On a see-saw Mary, weight 600N balances John, weight 200N when she sits 1.5m away from the pivot. How far from the pivot is John?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1163"/>
            <a:ext cx="3324225" cy="1035050"/>
          </a:xfrm>
        </p:spPr>
        <p:txBody>
          <a:bodyPr/>
          <a:lstStyle/>
          <a:p>
            <a:r>
              <a:rPr lang="en-GB" sz="4000" smtClean="0"/>
              <a:t>Question 1</a:t>
            </a:r>
          </a:p>
        </p:txBody>
      </p:sp>
      <p:pic>
        <p:nvPicPr>
          <p:cNvPr id="23555" name="Picture 4" descr="p218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49688" y="257175"/>
            <a:ext cx="4811712" cy="1481138"/>
          </a:xfrm>
          <a:noFill/>
        </p:spPr>
      </p:pic>
      <p:sp>
        <p:nvSpPr>
          <p:cNvPr id="290819" name="Text Box 3"/>
          <p:cNvSpPr txBox="1">
            <a:spLocks noChangeArrowheads="1"/>
          </p:cNvSpPr>
          <p:nvPr/>
        </p:nvSpPr>
        <p:spPr bwMode="auto">
          <a:xfrm>
            <a:off x="436563" y="1870075"/>
            <a:ext cx="82931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GB" sz="2400" i="1"/>
              <a:t>On a see-saw Mary, weight 600N balances John, weight 200N when she sits 1.5m away from the pivot. How far from the pivot is John?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GB" sz="2400"/>
              <a:t>Applying the principle of moments: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GB" sz="2400" b="1" i="1">
                <a:solidFill>
                  <a:srgbClr val="FF3300"/>
                </a:solidFill>
              </a:rPr>
              <a:t>Mary’s weight x distance = John’s weight x distance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GB" sz="2400"/>
              <a:t>600N x 1.5m  =  200N x </a:t>
            </a:r>
            <a:r>
              <a:rPr lang="en-GB" sz="2400" b="1" i="1">
                <a:solidFill>
                  <a:srgbClr val="FF0000"/>
                </a:solidFill>
              </a:rPr>
              <a:t>distance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GB" sz="2400"/>
              <a:t>900  =  200 x </a:t>
            </a:r>
            <a:r>
              <a:rPr lang="en-GB" sz="2400" b="1" i="1">
                <a:solidFill>
                  <a:srgbClr val="FF0000"/>
                </a:solidFill>
              </a:rPr>
              <a:t>distance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GB" sz="2400"/>
              <a:t>900  </a:t>
            </a:r>
            <a:r>
              <a:rPr lang="en-US" sz="2400">
                <a:cs typeface="Arial" pitchFamily="34" charset="0"/>
              </a:rPr>
              <a:t>÷  200  </a:t>
            </a:r>
            <a:r>
              <a:rPr lang="en-GB" sz="2400"/>
              <a:t>=  </a:t>
            </a:r>
            <a:r>
              <a:rPr lang="en-GB" sz="2400" b="1" i="1">
                <a:solidFill>
                  <a:srgbClr val="FF0000"/>
                </a:solidFill>
              </a:rPr>
              <a:t>distance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GB" sz="2400" b="1">
                <a:solidFill>
                  <a:srgbClr val="FF3300"/>
                </a:solidFill>
              </a:rPr>
              <a:t>John is 4.5m from the pivot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191500" cy="609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4000" smtClean="0"/>
              <a:t>Question 2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514350" y="2924175"/>
            <a:ext cx="3200400" cy="2278063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sz="2400" i="1" smtClean="0">
                <a:solidFill>
                  <a:srgbClr val="000000"/>
                </a:solidFill>
                <a:cs typeface="Times New Roman" pitchFamily="18" charset="0"/>
              </a:rPr>
              <a:t>Calculate the weight of the beam, </a:t>
            </a:r>
            <a:r>
              <a:rPr lang="en-GB" sz="2400" b="1" i="1" smtClean="0">
                <a:solidFill>
                  <a:srgbClr val="FF3300"/>
                </a:solidFill>
                <a:cs typeface="Times New Roman" pitchFamily="18" charset="0"/>
              </a:rPr>
              <a:t>W</a:t>
            </a:r>
            <a:r>
              <a:rPr lang="en-GB" sz="2400" b="1" i="1" baseline="-25000" smtClean="0">
                <a:solidFill>
                  <a:srgbClr val="FF3300"/>
                </a:solidFill>
                <a:cs typeface="Times New Roman" pitchFamily="18" charset="0"/>
              </a:rPr>
              <a:t>0</a:t>
            </a:r>
            <a:r>
              <a:rPr lang="en-GB" sz="2400" i="1" smtClean="0">
                <a:solidFill>
                  <a:srgbClr val="000000"/>
                </a:solidFill>
                <a:cs typeface="Times New Roman" pitchFamily="18" charset="0"/>
              </a:rPr>
              <a:t> if it is balanced when: 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sz="2400" b="1" i="1" smtClean="0">
                <a:solidFill>
                  <a:srgbClr val="FF3300"/>
                </a:solidFill>
                <a:cs typeface="Times New Roman" pitchFamily="18" charset="0"/>
              </a:rPr>
              <a:t>W</a:t>
            </a:r>
            <a:r>
              <a:rPr lang="en-GB" sz="2400" b="1" i="1" baseline="-25000" smtClean="0">
                <a:solidFill>
                  <a:srgbClr val="FF3300"/>
                </a:solidFill>
                <a:cs typeface="Times New Roman" pitchFamily="18" charset="0"/>
              </a:rPr>
              <a:t>1</a:t>
            </a:r>
            <a:r>
              <a:rPr lang="en-GB" sz="2400" i="1" smtClean="0">
                <a:solidFill>
                  <a:srgbClr val="000000"/>
                </a:solidFill>
                <a:cs typeface="Times New Roman" pitchFamily="18" charset="0"/>
              </a:rPr>
              <a:t> = 6N; 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sz="2400" b="1" i="1" smtClean="0">
                <a:solidFill>
                  <a:srgbClr val="FF3300"/>
                </a:solidFill>
                <a:cs typeface="Times New Roman" pitchFamily="18" charset="0"/>
              </a:rPr>
              <a:t>d</a:t>
            </a:r>
            <a:r>
              <a:rPr lang="en-GB" sz="2400" b="1" i="1" baseline="-25000" smtClean="0">
                <a:solidFill>
                  <a:srgbClr val="FF3300"/>
                </a:solidFill>
                <a:cs typeface="Times New Roman" pitchFamily="18" charset="0"/>
              </a:rPr>
              <a:t>1</a:t>
            </a:r>
            <a:r>
              <a:rPr lang="en-GB" sz="2400" i="1" smtClean="0">
                <a:solidFill>
                  <a:srgbClr val="000000"/>
                </a:solidFill>
                <a:cs typeface="Times New Roman" pitchFamily="18" charset="0"/>
              </a:rPr>
              <a:t> = 12 cm; 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sz="2400" b="1" i="1" smtClean="0">
                <a:solidFill>
                  <a:srgbClr val="FF3300"/>
                </a:solidFill>
                <a:cs typeface="Times New Roman" pitchFamily="18" charset="0"/>
              </a:rPr>
              <a:t>d</a:t>
            </a:r>
            <a:r>
              <a:rPr lang="en-GB" sz="2400" b="1" i="1" baseline="-25000" smtClean="0">
                <a:solidFill>
                  <a:srgbClr val="FF3300"/>
                </a:solidFill>
                <a:cs typeface="Times New Roman" pitchFamily="18" charset="0"/>
              </a:rPr>
              <a:t>0</a:t>
            </a:r>
            <a:r>
              <a:rPr lang="en-GB" sz="2400" i="1" smtClean="0">
                <a:solidFill>
                  <a:srgbClr val="000000"/>
                </a:solidFill>
                <a:cs typeface="Times New Roman" pitchFamily="18" charset="0"/>
              </a:rPr>
              <a:t> = 36 cm.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GB" sz="2400" i="1" smtClean="0">
              <a:solidFill>
                <a:srgbClr val="000000"/>
              </a:solidFill>
              <a:cs typeface="Times New Roman" pitchFamily="18" charset="0"/>
            </a:endParaRPr>
          </a:p>
        </p:txBody>
      </p:sp>
      <p:grpSp>
        <p:nvGrpSpPr>
          <p:cNvPr id="24580" name="Group 5"/>
          <p:cNvGrpSpPr>
            <a:grpSpLocks/>
          </p:cNvGrpSpPr>
          <p:nvPr/>
        </p:nvGrpSpPr>
        <p:grpSpPr bwMode="auto">
          <a:xfrm>
            <a:off x="1565275" y="1038225"/>
            <a:ext cx="5830888" cy="1682750"/>
            <a:chOff x="896" y="720"/>
            <a:chExt cx="3673" cy="1060"/>
          </a:xfrm>
        </p:grpSpPr>
        <p:pic>
          <p:nvPicPr>
            <p:cNvPr id="24581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6" y="720"/>
              <a:ext cx="3545" cy="1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2" name="Freeform 7"/>
            <p:cNvSpPr>
              <a:spLocks/>
            </p:cNvSpPr>
            <p:nvPr/>
          </p:nvSpPr>
          <p:spPr bwMode="auto">
            <a:xfrm>
              <a:off x="4143" y="1014"/>
              <a:ext cx="426" cy="708"/>
            </a:xfrm>
            <a:custGeom>
              <a:avLst/>
              <a:gdLst>
                <a:gd name="T0" fmla="*/ 258 w 426"/>
                <a:gd name="T1" fmla="*/ 6 h 708"/>
                <a:gd name="T2" fmla="*/ 255 w 426"/>
                <a:gd name="T3" fmla="*/ 195 h 708"/>
                <a:gd name="T4" fmla="*/ 0 w 426"/>
                <a:gd name="T5" fmla="*/ 309 h 708"/>
                <a:gd name="T6" fmla="*/ 117 w 426"/>
                <a:gd name="T7" fmla="*/ 651 h 708"/>
                <a:gd name="T8" fmla="*/ 417 w 426"/>
                <a:gd name="T9" fmla="*/ 708 h 708"/>
                <a:gd name="T10" fmla="*/ 426 w 426"/>
                <a:gd name="T11" fmla="*/ 0 h 708"/>
                <a:gd name="T12" fmla="*/ 258 w 426"/>
                <a:gd name="T13" fmla="*/ 6 h 7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6"/>
                <a:gd name="T22" fmla="*/ 0 h 708"/>
                <a:gd name="T23" fmla="*/ 426 w 426"/>
                <a:gd name="T24" fmla="*/ 708 h 70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6" h="708">
                  <a:moveTo>
                    <a:pt x="258" y="6"/>
                  </a:moveTo>
                  <a:lnTo>
                    <a:pt x="255" y="195"/>
                  </a:lnTo>
                  <a:lnTo>
                    <a:pt x="0" y="309"/>
                  </a:lnTo>
                  <a:lnTo>
                    <a:pt x="117" y="651"/>
                  </a:lnTo>
                  <a:lnTo>
                    <a:pt x="417" y="708"/>
                  </a:lnTo>
                  <a:lnTo>
                    <a:pt x="426" y="0"/>
                  </a:lnTo>
                  <a:lnTo>
                    <a:pt x="258" y="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191500" cy="609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4000" smtClean="0"/>
              <a:t>Question 2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514350" y="2924175"/>
            <a:ext cx="3200400" cy="2278063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sz="2400" i="1" smtClean="0">
                <a:solidFill>
                  <a:srgbClr val="000000"/>
                </a:solidFill>
                <a:cs typeface="Times New Roman" pitchFamily="18" charset="0"/>
              </a:rPr>
              <a:t>Calculate the weight of the beam, </a:t>
            </a:r>
            <a:r>
              <a:rPr lang="en-GB" sz="2400" b="1" i="1" smtClean="0">
                <a:solidFill>
                  <a:srgbClr val="FF3300"/>
                </a:solidFill>
                <a:cs typeface="Times New Roman" pitchFamily="18" charset="0"/>
              </a:rPr>
              <a:t>W</a:t>
            </a:r>
            <a:r>
              <a:rPr lang="en-GB" sz="2400" b="1" i="1" baseline="-25000" smtClean="0">
                <a:solidFill>
                  <a:srgbClr val="FF3300"/>
                </a:solidFill>
                <a:cs typeface="Times New Roman" pitchFamily="18" charset="0"/>
              </a:rPr>
              <a:t>0</a:t>
            </a:r>
            <a:r>
              <a:rPr lang="en-GB" sz="2400" i="1" smtClean="0">
                <a:solidFill>
                  <a:srgbClr val="000000"/>
                </a:solidFill>
                <a:cs typeface="Times New Roman" pitchFamily="18" charset="0"/>
              </a:rPr>
              <a:t> if it is balanced when: 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sz="2400" b="1" i="1" smtClean="0">
                <a:solidFill>
                  <a:srgbClr val="FF3300"/>
                </a:solidFill>
                <a:cs typeface="Times New Roman" pitchFamily="18" charset="0"/>
              </a:rPr>
              <a:t>W</a:t>
            </a:r>
            <a:r>
              <a:rPr lang="en-GB" sz="2400" b="1" i="1" baseline="-25000" smtClean="0">
                <a:solidFill>
                  <a:srgbClr val="FF3300"/>
                </a:solidFill>
                <a:cs typeface="Times New Roman" pitchFamily="18" charset="0"/>
              </a:rPr>
              <a:t>1</a:t>
            </a:r>
            <a:r>
              <a:rPr lang="en-GB" sz="2400" i="1" smtClean="0">
                <a:solidFill>
                  <a:srgbClr val="000000"/>
                </a:solidFill>
                <a:cs typeface="Times New Roman" pitchFamily="18" charset="0"/>
              </a:rPr>
              <a:t> = 6N; 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sz="2400" b="1" i="1" smtClean="0">
                <a:solidFill>
                  <a:srgbClr val="FF3300"/>
                </a:solidFill>
                <a:cs typeface="Times New Roman" pitchFamily="18" charset="0"/>
              </a:rPr>
              <a:t>d</a:t>
            </a:r>
            <a:r>
              <a:rPr lang="en-GB" sz="2400" b="1" i="1" baseline="-25000" smtClean="0">
                <a:solidFill>
                  <a:srgbClr val="FF3300"/>
                </a:solidFill>
                <a:cs typeface="Times New Roman" pitchFamily="18" charset="0"/>
              </a:rPr>
              <a:t>1</a:t>
            </a:r>
            <a:r>
              <a:rPr lang="en-GB" sz="2400" i="1" smtClean="0">
                <a:solidFill>
                  <a:srgbClr val="000000"/>
                </a:solidFill>
                <a:cs typeface="Times New Roman" pitchFamily="18" charset="0"/>
              </a:rPr>
              <a:t> = 12 cm; 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sz="2400" b="1" i="1" smtClean="0">
                <a:solidFill>
                  <a:srgbClr val="FF3300"/>
                </a:solidFill>
                <a:cs typeface="Times New Roman" pitchFamily="18" charset="0"/>
              </a:rPr>
              <a:t>d</a:t>
            </a:r>
            <a:r>
              <a:rPr lang="en-GB" sz="2400" b="1" i="1" baseline="-25000" smtClean="0">
                <a:solidFill>
                  <a:srgbClr val="FF3300"/>
                </a:solidFill>
                <a:cs typeface="Times New Roman" pitchFamily="18" charset="0"/>
              </a:rPr>
              <a:t>0</a:t>
            </a:r>
            <a:r>
              <a:rPr lang="en-GB" sz="2400" i="1" smtClean="0">
                <a:solidFill>
                  <a:srgbClr val="000000"/>
                </a:solidFill>
                <a:cs typeface="Times New Roman" pitchFamily="18" charset="0"/>
              </a:rPr>
              <a:t> = 36 cm.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GB" sz="2400" i="1" smtClean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292868" name="Text Box 4"/>
          <p:cNvSpPr txBox="1">
            <a:spLocks noChangeArrowheads="1"/>
          </p:cNvSpPr>
          <p:nvPr/>
        </p:nvSpPr>
        <p:spPr bwMode="auto">
          <a:xfrm>
            <a:off x="3895725" y="2876550"/>
            <a:ext cx="4924425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/>
              <a:t>Applying the principle of moments:</a:t>
            </a:r>
          </a:p>
          <a:p>
            <a:pPr eaLnBrk="1" hangingPunct="1">
              <a:spcBef>
                <a:spcPct val="50000"/>
              </a:spcBef>
            </a:pPr>
            <a:r>
              <a:rPr lang="en-GB" sz="2400" b="1" i="1">
                <a:solidFill>
                  <a:srgbClr val="FF3300"/>
                </a:solidFill>
              </a:rPr>
              <a:t>W</a:t>
            </a:r>
            <a:r>
              <a:rPr lang="en-GB" sz="2400" b="1" i="1" baseline="-25000">
                <a:solidFill>
                  <a:srgbClr val="FF3300"/>
                </a:solidFill>
              </a:rPr>
              <a:t>1</a:t>
            </a:r>
            <a:r>
              <a:rPr lang="en-GB" sz="2400" b="1" i="1">
                <a:solidFill>
                  <a:srgbClr val="FF3300"/>
                </a:solidFill>
              </a:rPr>
              <a:t> </a:t>
            </a:r>
            <a:r>
              <a:rPr lang="en-GB" sz="2400" b="1" i="1"/>
              <a:t>x </a:t>
            </a:r>
            <a:r>
              <a:rPr lang="en-GB" sz="2400" b="1" i="1">
                <a:solidFill>
                  <a:srgbClr val="FF3300"/>
                </a:solidFill>
              </a:rPr>
              <a:t>d</a:t>
            </a:r>
            <a:r>
              <a:rPr lang="en-GB" sz="2400" b="1" i="1" baseline="-25000">
                <a:solidFill>
                  <a:srgbClr val="FF3300"/>
                </a:solidFill>
              </a:rPr>
              <a:t>1</a:t>
            </a:r>
            <a:r>
              <a:rPr lang="en-GB" sz="2400" b="1" i="1">
                <a:solidFill>
                  <a:srgbClr val="FF3300"/>
                </a:solidFill>
              </a:rPr>
              <a:t> = W</a:t>
            </a:r>
            <a:r>
              <a:rPr lang="en-GB" sz="2400" b="1" i="1" baseline="-25000">
                <a:solidFill>
                  <a:srgbClr val="FF3300"/>
                </a:solidFill>
              </a:rPr>
              <a:t>0</a:t>
            </a:r>
            <a:r>
              <a:rPr lang="en-GB" sz="2400" b="1" i="1">
                <a:solidFill>
                  <a:srgbClr val="FF3300"/>
                </a:solidFill>
              </a:rPr>
              <a:t> </a:t>
            </a:r>
            <a:r>
              <a:rPr lang="en-GB" sz="2400" b="1" i="1"/>
              <a:t>x </a:t>
            </a:r>
            <a:r>
              <a:rPr lang="en-GB" sz="2400" b="1" i="1">
                <a:solidFill>
                  <a:srgbClr val="FF3300"/>
                </a:solidFill>
              </a:rPr>
              <a:t>d</a:t>
            </a:r>
            <a:r>
              <a:rPr lang="en-GB" sz="2400" b="1" i="1" baseline="-25000">
                <a:solidFill>
                  <a:srgbClr val="FF3300"/>
                </a:solidFill>
              </a:rPr>
              <a:t>0</a:t>
            </a:r>
            <a:r>
              <a:rPr lang="en-GB" sz="2400"/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GB" sz="2400"/>
              <a:t>6N x 12 cm  = </a:t>
            </a:r>
            <a:r>
              <a:rPr lang="en-GB" sz="2400" b="1" i="1">
                <a:solidFill>
                  <a:srgbClr val="FF3300"/>
                </a:solidFill>
              </a:rPr>
              <a:t>W</a:t>
            </a:r>
            <a:r>
              <a:rPr lang="en-GB" sz="2400" b="1" i="1" baseline="-25000">
                <a:solidFill>
                  <a:srgbClr val="FF3300"/>
                </a:solidFill>
              </a:rPr>
              <a:t>0</a:t>
            </a:r>
            <a:r>
              <a:rPr lang="en-GB" sz="2400"/>
              <a:t>  x 36 cm</a:t>
            </a:r>
          </a:p>
          <a:p>
            <a:pPr eaLnBrk="1" hangingPunct="1">
              <a:spcBef>
                <a:spcPct val="50000"/>
              </a:spcBef>
            </a:pPr>
            <a:r>
              <a:rPr lang="en-GB" sz="2400" b="1" i="1">
                <a:solidFill>
                  <a:srgbClr val="FF3300"/>
                </a:solidFill>
              </a:rPr>
              <a:t>W</a:t>
            </a:r>
            <a:r>
              <a:rPr lang="en-GB" sz="2400" b="1" i="1" baseline="-25000">
                <a:solidFill>
                  <a:srgbClr val="FF3300"/>
                </a:solidFill>
              </a:rPr>
              <a:t>0</a:t>
            </a:r>
            <a:r>
              <a:rPr lang="en-GB" sz="2400"/>
              <a:t>  = 72 / 36</a:t>
            </a:r>
          </a:p>
          <a:p>
            <a:pPr eaLnBrk="1" hangingPunct="1">
              <a:spcBef>
                <a:spcPct val="50000"/>
              </a:spcBef>
            </a:pPr>
            <a:r>
              <a:rPr lang="en-GB" sz="2400" b="1" i="1">
                <a:solidFill>
                  <a:srgbClr val="FF3300"/>
                </a:solidFill>
              </a:rPr>
              <a:t>W</a:t>
            </a:r>
            <a:r>
              <a:rPr lang="en-GB" sz="2400" b="1" i="1" baseline="-25000">
                <a:solidFill>
                  <a:srgbClr val="FF3300"/>
                </a:solidFill>
              </a:rPr>
              <a:t>0</a:t>
            </a:r>
            <a:r>
              <a:rPr lang="en-GB" sz="2400" b="1">
                <a:solidFill>
                  <a:srgbClr val="FF3300"/>
                </a:solidFill>
              </a:rPr>
              <a:t>  the weight of the beam = 2N</a:t>
            </a:r>
            <a:endParaRPr lang="en-GB" sz="2400"/>
          </a:p>
        </p:txBody>
      </p:sp>
      <p:grpSp>
        <p:nvGrpSpPr>
          <p:cNvPr id="25605" name="Group 5"/>
          <p:cNvGrpSpPr>
            <a:grpSpLocks/>
          </p:cNvGrpSpPr>
          <p:nvPr/>
        </p:nvGrpSpPr>
        <p:grpSpPr bwMode="auto">
          <a:xfrm>
            <a:off x="1565275" y="1038225"/>
            <a:ext cx="5830888" cy="1682750"/>
            <a:chOff x="896" y="720"/>
            <a:chExt cx="3673" cy="1060"/>
          </a:xfrm>
        </p:grpSpPr>
        <p:pic>
          <p:nvPicPr>
            <p:cNvPr id="25606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6" y="720"/>
              <a:ext cx="3545" cy="1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07" name="Freeform 7"/>
            <p:cNvSpPr>
              <a:spLocks/>
            </p:cNvSpPr>
            <p:nvPr/>
          </p:nvSpPr>
          <p:spPr bwMode="auto">
            <a:xfrm>
              <a:off x="4143" y="1014"/>
              <a:ext cx="426" cy="708"/>
            </a:xfrm>
            <a:custGeom>
              <a:avLst/>
              <a:gdLst>
                <a:gd name="T0" fmla="*/ 258 w 426"/>
                <a:gd name="T1" fmla="*/ 6 h 708"/>
                <a:gd name="T2" fmla="*/ 255 w 426"/>
                <a:gd name="T3" fmla="*/ 195 h 708"/>
                <a:gd name="T4" fmla="*/ 0 w 426"/>
                <a:gd name="T5" fmla="*/ 309 h 708"/>
                <a:gd name="T6" fmla="*/ 117 w 426"/>
                <a:gd name="T7" fmla="*/ 651 h 708"/>
                <a:gd name="T8" fmla="*/ 417 w 426"/>
                <a:gd name="T9" fmla="*/ 708 h 708"/>
                <a:gd name="T10" fmla="*/ 426 w 426"/>
                <a:gd name="T11" fmla="*/ 0 h 708"/>
                <a:gd name="T12" fmla="*/ 258 w 426"/>
                <a:gd name="T13" fmla="*/ 6 h 7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6"/>
                <a:gd name="T22" fmla="*/ 0 h 708"/>
                <a:gd name="T23" fmla="*/ 426 w 426"/>
                <a:gd name="T24" fmla="*/ 708 h 70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6" h="708">
                  <a:moveTo>
                    <a:pt x="258" y="6"/>
                  </a:moveTo>
                  <a:lnTo>
                    <a:pt x="255" y="195"/>
                  </a:lnTo>
                  <a:lnTo>
                    <a:pt x="0" y="309"/>
                  </a:lnTo>
                  <a:lnTo>
                    <a:pt x="117" y="651"/>
                  </a:lnTo>
                  <a:lnTo>
                    <a:pt x="417" y="708"/>
                  </a:lnTo>
                  <a:lnTo>
                    <a:pt x="426" y="0"/>
                  </a:lnTo>
                  <a:lnTo>
                    <a:pt x="258" y="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47675" y="465138"/>
            <a:ext cx="8077200" cy="62071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GB" sz="2800" smtClean="0"/>
              <a:t>Complete for a balanced ruler:</a:t>
            </a:r>
          </a:p>
          <a:p>
            <a:pPr marL="0" indent="0">
              <a:buFontTx/>
              <a:buNone/>
            </a:pPr>
            <a:endParaRPr lang="en-GB" sz="2800" smtClean="0"/>
          </a:p>
        </p:txBody>
      </p:sp>
      <p:graphicFrame>
        <p:nvGraphicFramePr>
          <p:cNvPr id="294915" name="Group 3"/>
          <p:cNvGraphicFramePr>
            <a:graphicFrameLocks noGrp="1"/>
          </p:cNvGraphicFramePr>
          <p:nvPr>
            <p:ph sz="half" idx="2"/>
          </p:nvPr>
        </p:nvGraphicFramePr>
        <p:xfrm>
          <a:off x="523875" y="1122363"/>
          <a:ext cx="8124825" cy="3024187"/>
        </p:xfrm>
        <a:graphic>
          <a:graphicData uri="http://schemas.openxmlformats.org/drawingml/2006/table">
            <a:tbl>
              <a:tblPr/>
              <a:tblGrid>
                <a:gridCol w="2032000"/>
                <a:gridCol w="2030413"/>
                <a:gridCol w="2032000"/>
                <a:gridCol w="2030412"/>
              </a:tblGrid>
              <a:tr h="6048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</a:t>
                      </a:r>
                      <a:r>
                        <a:rPr kumimoji="0" lang="en-GB" sz="28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  <a:r>
                        <a:rPr kumimoji="0" lang="en-GB" sz="28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</a:t>
                      </a:r>
                      <a:r>
                        <a:rPr kumimoji="0" lang="en-GB" sz="28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  <a:r>
                        <a:rPr kumimoji="0" lang="en-GB" sz="28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48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 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 cm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 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48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 cm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 cm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48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 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 cm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48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 cm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 cm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6659" name="Group 35"/>
          <p:cNvGrpSpPr>
            <a:grpSpLocks/>
          </p:cNvGrpSpPr>
          <p:nvPr/>
        </p:nvGrpSpPr>
        <p:grpSpPr bwMode="auto">
          <a:xfrm>
            <a:off x="1323975" y="4689475"/>
            <a:ext cx="6242050" cy="1116013"/>
            <a:chOff x="678" y="2007"/>
            <a:chExt cx="4148" cy="829"/>
          </a:xfrm>
        </p:grpSpPr>
        <p:pic>
          <p:nvPicPr>
            <p:cNvPr id="26660" name="Picture 3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" y="2007"/>
              <a:ext cx="4148" cy="8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61" name="Rectangle 37"/>
            <p:cNvSpPr>
              <a:spLocks noChangeArrowheads="1"/>
            </p:cNvSpPr>
            <p:nvPr/>
          </p:nvSpPr>
          <p:spPr bwMode="auto">
            <a:xfrm>
              <a:off x="3114" y="2412"/>
              <a:ext cx="864" cy="2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en-GB" sz="4000" smtClean="0"/>
              <a:t>Specification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00063" y="2106613"/>
            <a:ext cx="8175625" cy="340995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en-GB" sz="2000" b="1" smtClean="0"/>
              <a:t>TURNING EFFECT</a:t>
            </a:r>
            <a:endParaRPr lang="en-GB" sz="2000" b="1" u="sng" smtClean="0"/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GB" sz="2000" smtClean="0"/>
              <a:t>know and use the relationship: 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GB" sz="2000" smtClean="0"/>
              <a:t>moment = force × perpendicular distance from the pivot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GB" sz="2000" smtClean="0"/>
              <a:t>know that the weight of a body acts through its centre of gravity</a:t>
            </a:r>
            <a:endParaRPr lang="en-GB" sz="2000" b="1" smtClean="0"/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GB" sz="2000" smtClean="0">
                <a:solidFill>
                  <a:srgbClr val="FF0000"/>
                </a:solidFill>
              </a:rPr>
              <a:t>know and use the principle of moments for a simple system of parallel forces acting in one plane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GB" sz="2000" smtClean="0">
                <a:solidFill>
                  <a:srgbClr val="FF0000"/>
                </a:solidFill>
              </a:rPr>
              <a:t>understand that the upward forces on a light beam, supported at its ends, vary with the position of a heavy object placed on the beam</a:t>
            </a:r>
            <a:r>
              <a:rPr lang="en-GB" sz="2400" smtClean="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47675" y="465138"/>
            <a:ext cx="8077200" cy="62071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GB" sz="2800" smtClean="0"/>
              <a:t>Complete for a balanced ruler:</a:t>
            </a:r>
          </a:p>
          <a:p>
            <a:pPr marL="0" indent="0">
              <a:buFontTx/>
              <a:buNone/>
            </a:pPr>
            <a:endParaRPr lang="en-GB" sz="2800" smtClean="0"/>
          </a:p>
        </p:txBody>
      </p:sp>
      <p:graphicFrame>
        <p:nvGraphicFramePr>
          <p:cNvPr id="294915" name="Group 3"/>
          <p:cNvGraphicFramePr>
            <a:graphicFrameLocks noGrp="1"/>
          </p:cNvGraphicFramePr>
          <p:nvPr>
            <p:ph sz="half" idx="2"/>
          </p:nvPr>
        </p:nvGraphicFramePr>
        <p:xfrm>
          <a:off x="523875" y="1122363"/>
          <a:ext cx="8124825" cy="3024187"/>
        </p:xfrm>
        <a:graphic>
          <a:graphicData uri="http://schemas.openxmlformats.org/drawingml/2006/table">
            <a:tbl>
              <a:tblPr/>
              <a:tblGrid>
                <a:gridCol w="2032000"/>
                <a:gridCol w="2030413"/>
                <a:gridCol w="2032000"/>
                <a:gridCol w="2030412"/>
              </a:tblGrid>
              <a:tr h="6048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</a:t>
                      </a:r>
                      <a:r>
                        <a:rPr kumimoji="0" lang="en-GB" sz="28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  <a:r>
                        <a:rPr kumimoji="0" lang="en-GB" sz="28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</a:t>
                      </a:r>
                      <a:r>
                        <a:rPr kumimoji="0" lang="en-GB" sz="28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  <a:r>
                        <a:rPr kumimoji="0" lang="en-GB" sz="28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48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 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 cm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 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10 cm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48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 cm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 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 cm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48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 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12 cm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 cm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48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8 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 cm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 cm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7683" name="Group 35"/>
          <p:cNvGrpSpPr>
            <a:grpSpLocks/>
          </p:cNvGrpSpPr>
          <p:nvPr/>
        </p:nvGrpSpPr>
        <p:grpSpPr bwMode="auto">
          <a:xfrm>
            <a:off x="1323975" y="4689475"/>
            <a:ext cx="6242050" cy="1116013"/>
            <a:chOff x="678" y="2007"/>
            <a:chExt cx="4148" cy="829"/>
          </a:xfrm>
        </p:grpSpPr>
        <p:pic>
          <p:nvPicPr>
            <p:cNvPr id="27688" name="Picture 3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" y="2007"/>
              <a:ext cx="4148" cy="8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89" name="Rectangle 37"/>
            <p:cNvSpPr>
              <a:spLocks noChangeArrowheads="1"/>
            </p:cNvSpPr>
            <p:nvPr/>
          </p:nvSpPr>
          <p:spPr bwMode="auto">
            <a:xfrm>
              <a:off x="3114" y="2412"/>
              <a:ext cx="864" cy="2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4950" name="Text Box 38"/>
          <p:cNvSpPr txBox="1">
            <a:spLocks noChangeArrowheads="1"/>
          </p:cNvSpPr>
          <p:nvPr/>
        </p:nvSpPr>
        <p:spPr bwMode="auto">
          <a:xfrm>
            <a:off x="7027863" y="1755775"/>
            <a:ext cx="12525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rgbClr val="FF3300"/>
                </a:solidFill>
              </a:rPr>
              <a:t>10 cm</a:t>
            </a:r>
          </a:p>
        </p:txBody>
      </p:sp>
      <p:sp>
        <p:nvSpPr>
          <p:cNvPr id="294951" name="Text Box 39"/>
          <p:cNvSpPr txBox="1">
            <a:spLocks noChangeArrowheads="1"/>
          </p:cNvSpPr>
          <p:nvPr/>
        </p:nvSpPr>
        <p:spPr bwMode="auto">
          <a:xfrm>
            <a:off x="5240338" y="2362200"/>
            <a:ext cx="12525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rgbClr val="FF3300"/>
                </a:solidFill>
              </a:rPr>
              <a:t>6 N</a:t>
            </a:r>
          </a:p>
        </p:txBody>
      </p:sp>
      <p:sp>
        <p:nvSpPr>
          <p:cNvPr id="294952" name="Text Box 40"/>
          <p:cNvSpPr txBox="1">
            <a:spLocks noChangeArrowheads="1"/>
          </p:cNvSpPr>
          <p:nvPr/>
        </p:nvSpPr>
        <p:spPr bwMode="auto">
          <a:xfrm>
            <a:off x="2924175" y="2974975"/>
            <a:ext cx="12525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rgbClr val="FF3300"/>
                </a:solidFill>
              </a:rPr>
              <a:t>12 cm</a:t>
            </a:r>
          </a:p>
        </p:txBody>
      </p:sp>
      <p:sp>
        <p:nvSpPr>
          <p:cNvPr id="294953" name="Text Box 41"/>
          <p:cNvSpPr txBox="1">
            <a:spLocks noChangeArrowheads="1"/>
          </p:cNvSpPr>
          <p:nvPr/>
        </p:nvSpPr>
        <p:spPr bwMode="auto">
          <a:xfrm>
            <a:off x="1104900" y="3563938"/>
            <a:ext cx="12525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rgbClr val="FF3300"/>
                </a:solidFill>
              </a:rPr>
              <a:t>8 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950" grpId="0"/>
      <p:bldP spid="294951" grpId="0"/>
      <p:bldP spid="294952" grpId="0"/>
      <p:bldP spid="29495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38200"/>
          </a:xfrm>
        </p:spPr>
        <p:txBody>
          <a:bodyPr/>
          <a:lstStyle/>
          <a:p>
            <a:r>
              <a:rPr lang="en-GB" sz="3600" b="1" smtClean="0"/>
              <a:t>Forces on a beam or bridge</a:t>
            </a:r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28638" y="3111500"/>
            <a:ext cx="3168650" cy="2333625"/>
          </a:xfrm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en-GB" sz="2400" smtClean="0">
                <a:solidFill>
                  <a:srgbClr val="000000"/>
                </a:solidFill>
                <a:cs typeface="Times New Roman" pitchFamily="18" charset="0"/>
              </a:rPr>
              <a:t>When the lorry is at the centre of the bridge its weight will be supported equally by the two columns A and B.</a:t>
            </a:r>
            <a:r>
              <a:rPr lang="en-GB" sz="2400" b="1" smtClean="0">
                <a:solidFill>
                  <a:srgbClr val="FF3300"/>
                </a:solidFill>
                <a:cs typeface="Times New Roman" pitchFamily="18" charset="0"/>
              </a:rPr>
              <a:t> </a:t>
            </a: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985838" y="1141413"/>
            <a:ext cx="7038975" cy="1701800"/>
            <a:chOff x="621" y="719"/>
            <a:chExt cx="4434" cy="1072"/>
          </a:xfrm>
        </p:grpSpPr>
        <p:pic>
          <p:nvPicPr>
            <p:cNvPr id="28687" name="Picture 23" descr="truck_004b_W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2" y="719"/>
              <a:ext cx="1024" cy="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8688" name="Group 21"/>
            <p:cNvGrpSpPr>
              <a:grpSpLocks/>
            </p:cNvGrpSpPr>
            <p:nvPr/>
          </p:nvGrpSpPr>
          <p:grpSpPr bwMode="auto">
            <a:xfrm>
              <a:off x="621" y="1143"/>
              <a:ext cx="4434" cy="648"/>
              <a:chOff x="621" y="1143"/>
              <a:chExt cx="4434" cy="648"/>
            </a:xfrm>
          </p:grpSpPr>
          <p:sp>
            <p:nvSpPr>
              <p:cNvPr id="28689" name="Rectangle 16"/>
              <p:cNvSpPr>
                <a:spLocks noChangeArrowheads="1"/>
              </p:cNvSpPr>
              <p:nvPr/>
            </p:nvSpPr>
            <p:spPr bwMode="auto">
              <a:xfrm>
                <a:off x="814" y="1143"/>
                <a:ext cx="4041" cy="6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0" name="Rectangle 17" descr="Granite"/>
              <p:cNvSpPr>
                <a:spLocks noChangeArrowheads="1"/>
              </p:cNvSpPr>
              <p:nvPr/>
            </p:nvSpPr>
            <p:spPr bwMode="auto">
              <a:xfrm>
                <a:off x="1425" y="1207"/>
                <a:ext cx="275" cy="576"/>
              </a:xfrm>
              <a:prstGeom prst="rect">
                <a:avLst/>
              </a:prstGeom>
              <a:blipFill dpi="0" rotWithShape="1">
                <a:blip r:embed="rId4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1" name="Rectangle 18" descr="Granite"/>
              <p:cNvSpPr>
                <a:spLocks noChangeArrowheads="1"/>
              </p:cNvSpPr>
              <p:nvPr/>
            </p:nvSpPr>
            <p:spPr bwMode="auto">
              <a:xfrm>
                <a:off x="3956" y="1215"/>
                <a:ext cx="275" cy="576"/>
              </a:xfrm>
              <a:prstGeom prst="rect">
                <a:avLst/>
              </a:prstGeom>
              <a:blipFill dpi="0" rotWithShape="1">
                <a:blip r:embed="rId4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2" name="Text Box 19"/>
              <p:cNvSpPr txBox="1">
                <a:spLocks noChangeArrowheads="1"/>
              </p:cNvSpPr>
              <p:nvPr/>
            </p:nvSpPr>
            <p:spPr bwMode="auto">
              <a:xfrm>
                <a:off x="621" y="1390"/>
                <a:ext cx="80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b="1"/>
                  <a:t>Column A</a:t>
                </a:r>
              </a:p>
            </p:txBody>
          </p:sp>
          <p:sp>
            <p:nvSpPr>
              <p:cNvPr id="28693" name="Text Box 20"/>
              <p:cNvSpPr txBox="1">
                <a:spLocks noChangeArrowheads="1"/>
              </p:cNvSpPr>
              <p:nvPr/>
            </p:nvSpPr>
            <p:spPr bwMode="auto">
              <a:xfrm>
                <a:off x="4250" y="1390"/>
                <a:ext cx="80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b="1"/>
                  <a:t>Column B</a:t>
                </a:r>
              </a:p>
            </p:txBody>
          </p:sp>
        </p:grpSp>
      </p:grpSp>
      <p:sp>
        <p:nvSpPr>
          <p:cNvPr id="307225" name="Rectangle 25"/>
          <p:cNvSpPr>
            <a:spLocks noChangeArrowheads="1"/>
          </p:cNvSpPr>
          <p:nvPr/>
        </p:nvSpPr>
        <p:spPr bwMode="auto">
          <a:xfrm>
            <a:off x="4295775" y="4427538"/>
            <a:ext cx="3702050" cy="889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5980113" y="3468688"/>
            <a:ext cx="2901950" cy="987425"/>
            <a:chOff x="3767" y="2185"/>
            <a:chExt cx="1828" cy="622"/>
          </a:xfrm>
        </p:grpSpPr>
        <p:sp>
          <p:nvSpPr>
            <p:cNvPr id="28685" name="Line 26"/>
            <p:cNvSpPr>
              <a:spLocks noChangeShapeType="1"/>
            </p:cNvSpPr>
            <p:nvPr/>
          </p:nvSpPr>
          <p:spPr bwMode="auto">
            <a:xfrm>
              <a:off x="3767" y="2185"/>
              <a:ext cx="9" cy="62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6" name="Text Box 27"/>
            <p:cNvSpPr txBox="1">
              <a:spLocks noChangeArrowheads="1"/>
            </p:cNvSpPr>
            <p:nvPr/>
          </p:nvSpPr>
          <p:spPr bwMode="auto">
            <a:xfrm>
              <a:off x="3804" y="2305"/>
              <a:ext cx="179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b="1"/>
                <a:t>lorry weight = 24 000N</a:t>
              </a:r>
            </a:p>
          </p:txBody>
        </p:sp>
      </p:grp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4108450" y="4525963"/>
            <a:ext cx="1158875" cy="1008062"/>
            <a:chOff x="2588" y="2851"/>
            <a:chExt cx="730" cy="635"/>
          </a:xfrm>
        </p:grpSpPr>
        <p:sp>
          <p:nvSpPr>
            <p:cNvPr id="28683" name="Line 28"/>
            <p:cNvSpPr>
              <a:spLocks noChangeShapeType="1"/>
            </p:cNvSpPr>
            <p:nvPr/>
          </p:nvSpPr>
          <p:spPr bwMode="auto">
            <a:xfrm flipH="1" flipV="1">
              <a:off x="2952" y="2851"/>
              <a:ext cx="6" cy="357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4" name="Text Box 30"/>
            <p:cNvSpPr txBox="1">
              <a:spLocks noChangeArrowheads="1"/>
            </p:cNvSpPr>
            <p:nvPr/>
          </p:nvSpPr>
          <p:spPr bwMode="auto">
            <a:xfrm>
              <a:off x="2588" y="3255"/>
              <a:ext cx="73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b="1"/>
                <a:t>12 000N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6761163" y="4525963"/>
            <a:ext cx="1158875" cy="1008062"/>
            <a:chOff x="4259" y="2851"/>
            <a:chExt cx="730" cy="635"/>
          </a:xfrm>
        </p:grpSpPr>
        <p:sp>
          <p:nvSpPr>
            <p:cNvPr id="28681" name="Line 29"/>
            <p:cNvSpPr>
              <a:spLocks noChangeShapeType="1"/>
            </p:cNvSpPr>
            <p:nvPr/>
          </p:nvSpPr>
          <p:spPr bwMode="auto">
            <a:xfrm flipH="1" flipV="1">
              <a:off x="4624" y="2851"/>
              <a:ext cx="6" cy="357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2" name="Text Box 31"/>
            <p:cNvSpPr txBox="1">
              <a:spLocks noChangeArrowheads="1"/>
            </p:cNvSpPr>
            <p:nvPr/>
          </p:nvSpPr>
          <p:spPr bwMode="auto">
            <a:xfrm>
              <a:off x="4259" y="3255"/>
              <a:ext cx="73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b="1"/>
                <a:t>12 000N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1488" y="2778125"/>
            <a:ext cx="3168650" cy="2333625"/>
          </a:xfrm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en-GB" sz="2400" smtClean="0">
                <a:solidFill>
                  <a:srgbClr val="000000"/>
                </a:solidFill>
                <a:cs typeface="Times New Roman" pitchFamily="18" charset="0"/>
              </a:rPr>
              <a:t>When the lorry was over columns A all of its weight would have been supported by this column</a:t>
            </a:r>
            <a:endParaRPr lang="en-GB" sz="2400" b="1" smtClean="0">
              <a:solidFill>
                <a:srgbClr val="FF3300"/>
              </a:solidFill>
              <a:cs typeface="Times New Roman" pitchFamily="18" charset="0"/>
            </a:endParaRPr>
          </a:p>
        </p:txBody>
      </p:sp>
      <p:pic>
        <p:nvPicPr>
          <p:cNvPr id="29699" name="Picture 6" descr="truck_004b_W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38300" y="530225"/>
            <a:ext cx="1625600" cy="741363"/>
          </a:xfrm>
          <a:noFill/>
        </p:spPr>
      </p:pic>
      <p:grpSp>
        <p:nvGrpSpPr>
          <p:cNvPr id="29700" name="Group 7"/>
          <p:cNvGrpSpPr>
            <a:grpSpLocks/>
          </p:cNvGrpSpPr>
          <p:nvPr/>
        </p:nvGrpSpPr>
        <p:grpSpPr bwMode="auto">
          <a:xfrm>
            <a:off x="957263" y="1204913"/>
            <a:ext cx="7038975" cy="1028700"/>
            <a:chOff x="621" y="1143"/>
            <a:chExt cx="4434" cy="648"/>
          </a:xfrm>
        </p:grpSpPr>
        <p:sp>
          <p:nvSpPr>
            <p:cNvPr id="29708" name="Rectangle 8"/>
            <p:cNvSpPr>
              <a:spLocks noChangeArrowheads="1"/>
            </p:cNvSpPr>
            <p:nvPr/>
          </p:nvSpPr>
          <p:spPr bwMode="auto">
            <a:xfrm>
              <a:off x="814" y="1143"/>
              <a:ext cx="4041" cy="6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9" name="Rectangle 9" descr="Granite"/>
            <p:cNvSpPr>
              <a:spLocks noChangeArrowheads="1"/>
            </p:cNvSpPr>
            <p:nvPr/>
          </p:nvSpPr>
          <p:spPr bwMode="auto">
            <a:xfrm>
              <a:off x="1425" y="1207"/>
              <a:ext cx="275" cy="576"/>
            </a:xfrm>
            <a:prstGeom prst="rect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0" name="Rectangle 10" descr="Granite"/>
            <p:cNvSpPr>
              <a:spLocks noChangeArrowheads="1"/>
            </p:cNvSpPr>
            <p:nvPr/>
          </p:nvSpPr>
          <p:spPr bwMode="auto">
            <a:xfrm>
              <a:off x="3956" y="1215"/>
              <a:ext cx="275" cy="576"/>
            </a:xfrm>
            <a:prstGeom prst="rect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1" name="Text Box 11"/>
            <p:cNvSpPr txBox="1">
              <a:spLocks noChangeArrowheads="1"/>
            </p:cNvSpPr>
            <p:nvPr/>
          </p:nvSpPr>
          <p:spPr bwMode="auto">
            <a:xfrm>
              <a:off x="621" y="1390"/>
              <a:ext cx="80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b="1"/>
                <a:t>Column A</a:t>
              </a:r>
            </a:p>
          </p:txBody>
        </p:sp>
        <p:sp>
          <p:nvSpPr>
            <p:cNvPr id="29712" name="Text Box 12"/>
            <p:cNvSpPr txBox="1">
              <a:spLocks noChangeArrowheads="1"/>
            </p:cNvSpPr>
            <p:nvPr/>
          </p:nvSpPr>
          <p:spPr bwMode="auto">
            <a:xfrm>
              <a:off x="4250" y="1390"/>
              <a:ext cx="80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b="1"/>
                <a:t>Column B</a:t>
              </a:r>
            </a:p>
          </p:txBody>
        </p:sp>
      </p:grpSp>
      <p:sp>
        <p:nvSpPr>
          <p:cNvPr id="310285" name="Rectangle 13"/>
          <p:cNvSpPr>
            <a:spLocks noChangeArrowheads="1"/>
          </p:cNvSpPr>
          <p:nvPr/>
        </p:nvSpPr>
        <p:spPr bwMode="auto">
          <a:xfrm>
            <a:off x="4194175" y="3657600"/>
            <a:ext cx="3702050" cy="889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4557713" y="2684463"/>
            <a:ext cx="2901950" cy="987425"/>
            <a:chOff x="2871" y="1691"/>
            <a:chExt cx="1828" cy="622"/>
          </a:xfrm>
        </p:grpSpPr>
        <p:sp>
          <p:nvSpPr>
            <p:cNvPr id="29706" name="Line 15"/>
            <p:cNvSpPr>
              <a:spLocks noChangeShapeType="1"/>
            </p:cNvSpPr>
            <p:nvPr/>
          </p:nvSpPr>
          <p:spPr bwMode="auto">
            <a:xfrm>
              <a:off x="2871" y="1691"/>
              <a:ext cx="9" cy="62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7" name="Text Box 16"/>
            <p:cNvSpPr txBox="1">
              <a:spLocks noChangeArrowheads="1"/>
            </p:cNvSpPr>
            <p:nvPr/>
          </p:nvSpPr>
          <p:spPr bwMode="auto">
            <a:xfrm>
              <a:off x="2908" y="1820"/>
              <a:ext cx="179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b="1"/>
                <a:t>lorry weight = 24 000N</a:t>
              </a:r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4065588" y="3725863"/>
            <a:ext cx="1158875" cy="1311275"/>
            <a:chOff x="2561" y="2347"/>
            <a:chExt cx="730" cy="826"/>
          </a:xfrm>
        </p:grpSpPr>
        <p:sp>
          <p:nvSpPr>
            <p:cNvPr id="29704" name="Text Box 19"/>
            <p:cNvSpPr txBox="1">
              <a:spLocks noChangeArrowheads="1"/>
            </p:cNvSpPr>
            <p:nvPr/>
          </p:nvSpPr>
          <p:spPr bwMode="auto">
            <a:xfrm>
              <a:off x="2561" y="2942"/>
              <a:ext cx="73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b="1"/>
                <a:t>24 000N</a:t>
              </a:r>
            </a:p>
          </p:txBody>
        </p:sp>
        <p:sp>
          <p:nvSpPr>
            <p:cNvPr id="29705" name="Line 25"/>
            <p:cNvSpPr>
              <a:spLocks noChangeShapeType="1"/>
            </p:cNvSpPr>
            <p:nvPr/>
          </p:nvSpPr>
          <p:spPr bwMode="auto">
            <a:xfrm flipH="1" flipV="1">
              <a:off x="2888" y="2347"/>
              <a:ext cx="3" cy="622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8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41313" y="2778125"/>
            <a:ext cx="3429000" cy="1606550"/>
          </a:xfrm>
        </p:spPr>
        <p:txBody>
          <a:bodyPr>
            <a:normAutofit lnSpcReduction="10000"/>
          </a:bodyPr>
          <a:lstStyle/>
          <a:p>
            <a:pPr marL="0" indent="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GB" sz="2400" smtClean="0">
                <a:solidFill>
                  <a:srgbClr val="000000"/>
                </a:solidFill>
                <a:cs typeface="Times New Roman" pitchFamily="18" charset="0"/>
              </a:rPr>
              <a:t>When the lorry is </a:t>
            </a:r>
            <a:r>
              <a:rPr lang="en-US" sz="2400" smtClean="0">
                <a:solidFill>
                  <a:srgbClr val="000000"/>
                </a:solidFill>
                <a:cs typeface="Arial" charset="0"/>
              </a:rPr>
              <a:t>¾</a:t>
            </a:r>
            <a:r>
              <a:rPr lang="en-GB" sz="2400" smtClean="0">
                <a:solidFill>
                  <a:srgbClr val="000000"/>
                </a:solidFill>
                <a:cs typeface="Times New Roman" pitchFamily="18" charset="0"/>
              </a:rPr>
              <a:t> the way across the bridge column B will bear </a:t>
            </a:r>
            <a:r>
              <a:rPr lang="en-US" sz="2400" smtClean="0">
                <a:solidFill>
                  <a:srgbClr val="000000"/>
                </a:solidFill>
                <a:cs typeface="Arial" charset="0"/>
              </a:rPr>
              <a:t>¾</a:t>
            </a:r>
            <a:r>
              <a:rPr lang="en-GB" sz="2400" smtClean="0">
                <a:solidFill>
                  <a:srgbClr val="000000"/>
                </a:solidFill>
                <a:cs typeface="Times New Roman" pitchFamily="18" charset="0"/>
              </a:rPr>
              <a:t> of its weight. Column A bears the remaining </a:t>
            </a:r>
            <a:r>
              <a:rPr lang="en-US" sz="2400" smtClean="0">
                <a:solidFill>
                  <a:srgbClr val="000000"/>
                </a:solidFill>
                <a:cs typeface="Arial" charset="0"/>
              </a:rPr>
              <a:t>¼.</a:t>
            </a:r>
          </a:p>
        </p:txBody>
      </p:sp>
      <p:pic>
        <p:nvPicPr>
          <p:cNvPr id="30723" name="Picture 4" descr="truck_004b_W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24388" y="544513"/>
            <a:ext cx="1625600" cy="741362"/>
          </a:xfrm>
          <a:noFill/>
        </p:spPr>
      </p:pic>
      <p:grpSp>
        <p:nvGrpSpPr>
          <p:cNvPr id="30724" name="Group 5"/>
          <p:cNvGrpSpPr>
            <a:grpSpLocks/>
          </p:cNvGrpSpPr>
          <p:nvPr/>
        </p:nvGrpSpPr>
        <p:grpSpPr bwMode="auto">
          <a:xfrm>
            <a:off x="957263" y="1204913"/>
            <a:ext cx="7038975" cy="1028700"/>
            <a:chOff x="621" y="1143"/>
            <a:chExt cx="4434" cy="648"/>
          </a:xfrm>
        </p:grpSpPr>
        <p:sp>
          <p:nvSpPr>
            <p:cNvPr id="30735" name="Rectangle 6"/>
            <p:cNvSpPr>
              <a:spLocks noChangeArrowheads="1"/>
            </p:cNvSpPr>
            <p:nvPr/>
          </p:nvSpPr>
          <p:spPr bwMode="auto">
            <a:xfrm>
              <a:off x="814" y="1143"/>
              <a:ext cx="4041" cy="6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6" name="Rectangle 7" descr="Granite"/>
            <p:cNvSpPr>
              <a:spLocks noChangeArrowheads="1"/>
            </p:cNvSpPr>
            <p:nvPr/>
          </p:nvSpPr>
          <p:spPr bwMode="auto">
            <a:xfrm>
              <a:off x="1425" y="1207"/>
              <a:ext cx="275" cy="576"/>
            </a:xfrm>
            <a:prstGeom prst="rect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7" name="Rectangle 8" descr="Granite"/>
            <p:cNvSpPr>
              <a:spLocks noChangeArrowheads="1"/>
            </p:cNvSpPr>
            <p:nvPr/>
          </p:nvSpPr>
          <p:spPr bwMode="auto">
            <a:xfrm>
              <a:off x="3956" y="1215"/>
              <a:ext cx="275" cy="576"/>
            </a:xfrm>
            <a:prstGeom prst="rect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8" name="Text Box 9"/>
            <p:cNvSpPr txBox="1">
              <a:spLocks noChangeArrowheads="1"/>
            </p:cNvSpPr>
            <p:nvPr/>
          </p:nvSpPr>
          <p:spPr bwMode="auto">
            <a:xfrm>
              <a:off x="621" y="1390"/>
              <a:ext cx="80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b="1"/>
                <a:t>Column A</a:t>
              </a:r>
            </a:p>
          </p:txBody>
        </p:sp>
        <p:sp>
          <p:nvSpPr>
            <p:cNvPr id="30739" name="Text Box 10"/>
            <p:cNvSpPr txBox="1">
              <a:spLocks noChangeArrowheads="1"/>
            </p:cNvSpPr>
            <p:nvPr/>
          </p:nvSpPr>
          <p:spPr bwMode="auto">
            <a:xfrm>
              <a:off x="4250" y="1390"/>
              <a:ext cx="80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b="1"/>
                <a:t>Column B</a:t>
              </a:r>
            </a:p>
          </p:txBody>
        </p:sp>
      </p:grpSp>
      <p:sp>
        <p:nvSpPr>
          <p:cNvPr id="312338" name="Rectangle 18"/>
          <p:cNvSpPr>
            <a:spLocks noChangeArrowheads="1"/>
          </p:cNvSpPr>
          <p:nvPr/>
        </p:nvSpPr>
        <p:spPr bwMode="auto">
          <a:xfrm>
            <a:off x="4689475" y="3775075"/>
            <a:ext cx="3702050" cy="889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4427538" y="2814638"/>
            <a:ext cx="2843212" cy="987425"/>
            <a:chOff x="2533" y="1709"/>
            <a:chExt cx="1791" cy="622"/>
          </a:xfrm>
        </p:grpSpPr>
        <p:sp>
          <p:nvSpPr>
            <p:cNvPr id="30733" name="Line 20"/>
            <p:cNvSpPr>
              <a:spLocks noChangeShapeType="1"/>
            </p:cNvSpPr>
            <p:nvPr/>
          </p:nvSpPr>
          <p:spPr bwMode="auto">
            <a:xfrm>
              <a:off x="4234" y="1709"/>
              <a:ext cx="9" cy="62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Text Box 21"/>
            <p:cNvSpPr txBox="1">
              <a:spLocks noChangeArrowheads="1"/>
            </p:cNvSpPr>
            <p:nvPr/>
          </p:nvSpPr>
          <p:spPr bwMode="auto">
            <a:xfrm>
              <a:off x="2533" y="1876"/>
              <a:ext cx="179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b="1"/>
                <a:t>lorry weight = 24 000N</a:t>
              </a:r>
            </a:p>
          </p:txBody>
        </p:sp>
      </p:grp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4640263" y="3873500"/>
            <a:ext cx="1158875" cy="688975"/>
            <a:chOff x="2621" y="2385"/>
            <a:chExt cx="730" cy="434"/>
          </a:xfrm>
        </p:grpSpPr>
        <p:sp>
          <p:nvSpPr>
            <p:cNvPr id="30731" name="Line 23"/>
            <p:cNvSpPr>
              <a:spLocks noChangeShapeType="1"/>
            </p:cNvSpPr>
            <p:nvPr/>
          </p:nvSpPr>
          <p:spPr bwMode="auto">
            <a:xfrm flipH="1" flipV="1">
              <a:off x="2898" y="2385"/>
              <a:ext cx="0" cy="219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2" name="Text Box 24"/>
            <p:cNvSpPr txBox="1">
              <a:spLocks noChangeArrowheads="1"/>
            </p:cNvSpPr>
            <p:nvPr/>
          </p:nvSpPr>
          <p:spPr bwMode="auto">
            <a:xfrm>
              <a:off x="2621" y="2588"/>
              <a:ext cx="73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b="1"/>
                <a:t>6 000N</a:t>
              </a:r>
            </a:p>
          </p:txBody>
        </p:sp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7192963" y="3873500"/>
            <a:ext cx="1158875" cy="1131888"/>
            <a:chOff x="4229" y="2385"/>
            <a:chExt cx="730" cy="713"/>
          </a:xfrm>
        </p:grpSpPr>
        <p:sp>
          <p:nvSpPr>
            <p:cNvPr id="30729" name="Line 26"/>
            <p:cNvSpPr>
              <a:spLocks noChangeShapeType="1"/>
            </p:cNvSpPr>
            <p:nvPr/>
          </p:nvSpPr>
          <p:spPr bwMode="auto">
            <a:xfrm flipH="1" flipV="1">
              <a:off x="4570" y="2385"/>
              <a:ext cx="6" cy="489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0" name="Text Box 27"/>
            <p:cNvSpPr txBox="1">
              <a:spLocks noChangeArrowheads="1"/>
            </p:cNvSpPr>
            <p:nvPr/>
          </p:nvSpPr>
          <p:spPr bwMode="auto">
            <a:xfrm>
              <a:off x="4229" y="2867"/>
              <a:ext cx="73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b="1"/>
                <a:t>18 000N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33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71475" y="623888"/>
            <a:ext cx="8277225" cy="893762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sz="2400" i="1" smtClean="0">
                <a:solidFill>
                  <a:srgbClr val="000000"/>
                </a:solidFill>
                <a:cs typeface="Times New Roman" pitchFamily="18" charset="0"/>
              </a:rPr>
              <a:t>What are the column forces when the lorry is one third the way across the bridge?</a:t>
            </a:r>
          </a:p>
        </p:txBody>
      </p:sp>
      <p:pic>
        <p:nvPicPr>
          <p:cNvPr id="31747" name="Picture 4" descr="truck_004b_W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73400" y="1531938"/>
            <a:ext cx="1625600" cy="741362"/>
          </a:xfrm>
          <a:noFill/>
        </p:spPr>
      </p:pic>
      <p:grpSp>
        <p:nvGrpSpPr>
          <p:cNvPr id="31748" name="Group 5"/>
          <p:cNvGrpSpPr>
            <a:grpSpLocks/>
          </p:cNvGrpSpPr>
          <p:nvPr/>
        </p:nvGrpSpPr>
        <p:grpSpPr bwMode="auto">
          <a:xfrm>
            <a:off x="1003300" y="2179638"/>
            <a:ext cx="7038975" cy="1028700"/>
            <a:chOff x="621" y="1143"/>
            <a:chExt cx="4434" cy="648"/>
          </a:xfrm>
        </p:grpSpPr>
        <p:sp>
          <p:nvSpPr>
            <p:cNvPr id="31759" name="Rectangle 6"/>
            <p:cNvSpPr>
              <a:spLocks noChangeArrowheads="1"/>
            </p:cNvSpPr>
            <p:nvPr/>
          </p:nvSpPr>
          <p:spPr bwMode="auto">
            <a:xfrm>
              <a:off x="814" y="1143"/>
              <a:ext cx="4041" cy="6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0" name="Rectangle 7" descr="Granite"/>
            <p:cNvSpPr>
              <a:spLocks noChangeArrowheads="1"/>
            </p:cNvSpPr>
            <p:nvPr/>
          </p:nvSpPr>
          <p:spPr bwMode="auto">
            <a:xfrm>
              <a:off x="1425" y="1207"/>
              <a:ext cx="275" cy="576"/>
            </a:xfrm>
            <a:prstGeom prst="rect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1" name="Rectangle 8" descr="Granite"/>
            <p:cNvSpPr>
              <a:spLocks noChangeArrowheads="1"/>
            </p:cNvSpPr>
            <p:nvPr/>
          </p:nvSpPr>
          <p:spPr bwMode="auto">
            <a:xfrm>
              <a:off x="3956" y="1215"/>
              <a:ext cx="275" cy="576"/>
            </a:xfrm>
            <a:prstGeom prst="rect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2" name="Text Box 9"/>
            <p:cNvSpPr txBox="1">
              <a:spLocks noChangeArrowheads="1"/>
            </p:cNvSpPr>
            <p:nvPr/>
          </p:nvSpPr>
          <p:spPr bwMode="auto">
            <a:xfrm>
              <a:off x="621" y="1390"/>
              <a:ext cx="80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b="1"/>
                <a:t>Column A</a:t>
              </a:r>
            </a:p>
          </p:txBody>
        </p:sp>
        <p:sp>
          <p:nvSpPr>
            <p:cNvPr id="31763" name="Text Box 10"/>
            <p:cNvSpPr txBox="1">
              <a:spLocks noChangeArrowheads="1"/>
            </p:cNvSpPr>
            <p:nvPr/>
          </p:nvSpPr>
          <p:spPr bwMode="auto">
            <a:xfrm>
              <a:off x="4250" y="1390"/>
              <a:ext cx="80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b="1"/>
                <a:t>Column B</a:t>
              </a:r>
            </a:p>
          </p:txBody>
        </p:sp>
      </p:grpSp>
      <p:sp>
        <p:nvSpPr>
          <p:cNvPr id="314379" name="Rectangle 11"/>
          <p:cNvSpPr>
            <a:spLocks noChangeArrowheads="1"/>
          </p:cNvSpPr>
          <p:nvPr/>
        </p:nvSpPr>
        <p:spPr bwMode="auto">
          <a:xfrm>
            <a:off x="2600325" y="4437063"/>
            <a:ext cx="3702050" cy="889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3848100" y="3417888"/>
            <a:ext cx="2857500" cy="987425"/>
            <a:chOff x="2424" y="2153"/>
            <a:chExt cx="1800" cy="622"/>
          </a:xfrm>
        </p:grpSpPr>
        <p:sp>
          <p:nvSpPr>
            <p:cNvPr id="31757" name="Line 13"/>
            <p:cNvSpPr>
              <a:spLocks noChangeShapeType="1"/>
            </p:cNvSpPr>
            <p:nvPr/>
          </p:nvSpPr>
          <p:spPr bwMode="auto">
            <a:xfrm>
              <a:off x="2424" y="2153"/>
              <a:ext cx="9" cy="62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8" name="Text Box 14"/>
            <p:cNvSpPr txBox="1">
              <a:spLocks noChangeArrowheads="1"/>
            </p:cNvSpPr>
            <p:nvPr/>
          </p:nvSpPr>
          <p:spPr bwMode="auto">
            <a:xfrm>
              <a:off x="2433" y="2301"/>
              <a:ext cx="179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b="1"/>
                <a:t>lorry weight = 24 000N</a:t>
              </a:r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2419350" y="4535488"/>
            <a:ext cx="1158875" cy="1209675"/>
            <a:chOff x="1524" y="2857"/>
            <a:chExt cx="730" cy="762"/>
          </a:xfrm>
        </p:grpSpPr>
        <p:sp>
          <p:nvSpPr>
            <p:cNvPr id="31755" name="Line 16"/>
            <p:cNvSpPr>
              <a:spLocks noChangeShapeType="1"/>
            </p:cNvSpPr>
            <p:nvPr/>
          </p:nvSpPr>
          <p:spPr bwMode="auto">
            <a:xfrm flipH="1" flipV="1">
              <a:off x="1884" y="2857"/>
              <a:ext cx="0" cy="521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6" name="Text Box 17"/>
            <p:cNvSpPr txBox="1">
              <a:spLocks noChangeArrowheads="1"/>
            </p:cNvSpPr>
            <p:nvPr/>
          </p:nvSpPr>
          <p:spPr bwMode="auto">
            <a:xfrm>
              <a:off x="1524" y="3388"/>
              <a:ext cx="73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b="1"/>
                <a:t>16 000N</a:t>
              </a:r>
            </a:p>
          </p:txBody>
        </p:sp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5160963" y="4535488"/>
            <a:ext cx="1158875" cy="884237"/>
            <a:chOff x="3251" y="2857"/>
            <a:chExt cx="730" cy="557"/>
          </a:xfrm>
        </p:grpSpPr>
        <p:sp>
          <p:nvSpPr>
            <p:cNvPr id="31753" name="Line 19"/>
            <p:cNvSpPr>
              <a:spLocks noChangeShapeType="1"/>
            </p:cNvSpPr>
            <p:nvPr/>
          </p:nvSpPr>
          <p:spPr bwMode="auto">
            <a:xfrm flipH="1" flipV="1">
              <a:off x="3556" y="2857"/>
              <a:ext cx="6" cy="307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4" name="Text Box 20"/>
            <p:cNvSpPr txBox="1">
              <a:spLocks noChangeArrowheads="1"/>
            </p:cNvSpPr>
            <p:nvPr/>
          </p:nvSpPr>
          <p:spPr bwMode="auto">
            <a:xfrm>
              <a:off x="3251" y="3183"/>
              <a:ext cx="73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b="1"/>
                <a:t>8 000N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7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7772400" cy="6477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i="1" smtClean="0">
                <a:solidFill>
                  <a:schemeClr val="tx1"/>
                </a:solidFill>
              </a:rPr>
              <a:t>Question</a:t>
            </a:r>
            <a:endParaRPr lang="en-GB" sz="4000" i="1" smtClean="0">
              <a:solidFill>
                <a:schemeClr val="tx1"/>
              </a:solidFill>
            </a:endParaRP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395288" y="836613"/>
            <a:ext cx="8375650" cy="3622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800" b="1">
                <a:solidFill>
                  <a:srgbClr val="FF3300"/>
                </a:solidFill>
                <a:latin typeface="Times New Roman" pitchFamily="18" charset="0"/>
              </a:rPr>
              <a:t>Choose appropriate words to fill in the gaps below: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The turning effect of a ________ is also called the ________ of a force. Moment is measured in _________ metres.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If a body is balanced the total clockwise moment is _______ to the total ____________ moment.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A body will be _______ if its centre of gravity lies vertically above the _______ of the body. A tractor has a large wheel base to reduce the possibility of it __________.</a:t>
            </a:r>
            <a:endParaRPr lang="en-GB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5156" name="Text Box 4"/>
          <p:cNvSpPr txBox="1">
            <a:spLocks noChangeArrowheads="1"/>
          </p:cNvSpPr>
          <p:nvPr/>
        </p:nvSpPr>
        <p:spPr bwMode="auto">
          <a:xfrm>
            <a:off x="4565650" y="5121275"/>
            <a:ext cx="1089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newton</a:t>
            </a:r>
          </a:p>
        </p:txBody>
      </p:sp>
      <p:sp>
        <p:nvSpPr>
          <p:cNvPr id="305157" name="Text Box 5"/>
          <p:cNvSpPr txBox="1">
            <a:spLocks noChangeArrowheads="1"/>
          </p:cNvSpPr>
          <p:nvPr/>
        </p:nvSpPr>
        <p:spPr bwMode="auto">
          <a:xfrm>
            <a:off x="5662613" y="5121275"/>
            <a:ext cx="11795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moment</a:t>
            </a:r>
          </a:p>
        </p:txBody>
      </p:sp>
      <p:sp>
        <p:nvSpPr>
          <p:cNvPr id="305158" name="Text Box 6"/>
          <p:cNvSpPr txBox="1">
            <a:spLocks noChangeArrowheads="1"/>
          </p:cNvSpPr>
          <p:nvPr/>
        </p:nvSpPr>
        <p:spPr bwMode="auto">
          <a:xfrm>
            <a:off x="2459038" y="5554663"/>
            <a:ext cx="895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equal</a:t>
            </a:r>
          </a:p>
        </p:txBody>
      </p:sp>
      <p:sp>
        <p:nvSpPr>
          <p:cNvPr id="305159" name="Text Box 7"/>
          <p:cNvSpPr txBox="1">
            <a:spLocks noChangeArrowheads="1"/>
          </p:cNvSpPr>
          <p:nvPr/>
        </p:nvSpPr>
        <p:spPr bwMode="auto">
          <a:xfrm>
            <a:off x="1600200" y="5121275"/>
            <a:ext cx="11715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toppling</a:t>
            </a:r>
          </a:p>
        </p:txBody>
      </p:sp>
      <p:sp>
        <p:nvSpPr>
          <p:cNvPr id="305160" name="Text Box 8"/>
          <p:cNvSpPr txBox="1">
            <a:spLocks noChangeArrowheads="1"/>
          </p:cNvSpPr>
          <p:nvPr/>
        </p:nvSpPr>
        <p:spPr bwMode="auto">
          <a:xfrm>
            <a:off x="2795588" y="5121275"/>
            <a:ext cx="1689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anticlockwise</a:t>
            </a:r>
          </a:p>
        </p:txBody>
      </p:sp>
      <p:sp>
        <p:nvSpPr>
          <p:cNvPr id="305161" name="Text Box 9"/>
          <p:cNvSpPr txBox="1">
            <a:spLocks noChangeArrowheads="1"/>
          </p:cNvSpPr>
          <p:nvPr/>
        </p:nvSpPr>
        <p:spPr bwMode="auto">
          <a:xfrm>
            <a:off x="3373438" y="5554663"/>
            <a:ext cx="9413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stable</a:t>
            </a:r>
          </a:p>
        </p:txBody>
      </p:sp>
      <p:sp>
        <p:nvSpPr>
          <p:cNvPr id="305162" name="Text Box 10"/>
          <p:cNvSpPr txBox="1">
            <a:spLocks noChangeArrowheads="1"/>
          </p:cNvSpPr>
          <p:nvPr/>
        </p:nvSpPr>
        <p:spPr bwMode="auto">
          <a:xfrm>
            <a:off x="3082925" y="4659313"/>
            <a:ext cx="2663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 i="1"/>
              <a:t>WORD SELECTION:</a:t>
            </a:r>
          </a:p>
        </p:txBody>
      </p:sp>
      <p:sp>
        <p:nvSpPr>
          <p:cNvPr id="305163" name="Text Box 11"/>
          <p:cNvSpPr txBox="1">
            <a:spLocks noChangeArrowheads="1"/>
          </p:cNvSpPr>
          <p:nvPr/>
        </p:nvSpPr>
        <p:spPr bwMode="auto">
          <a:xfrm>
            <a:off x="5207000" y="5554663"/>
            <a:ext cx="9128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base</a:t>
            </a:r>
          </a:p>
        </p:txBody>
      </p:sp>
      <p:sp>
        <p:nvSpPr>
          <p:cNvPr id="305164" name="Text Box 12"/>
          <p:cNvSpPr txBox="1">
            <a:spLocks noChangeArrowheads="1"/>
          </p:cNvSpPr>
          <p:nvPr/>
        </p:nvSpPr>
        <p:spPr bwMode="auto">
          <a:xfrm>
            <a:off x="4344988" y="5554663"/>
            <a:ext cx="8985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force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156" grpId="0"/>
      <p:bldP spid="305156" grpId="1"/>
      <p:bldP spid="305157" grpId="0"/>
      <p:bldP spid="305157" grpId="1"/>
      <p:bldP spid="305158" grpId="0"/>
      <p:bldP spid="305158" grpId="1"/>
      <p:bldP spid="305159" grpId="0"/>
      <p:bldP spid="305159" grpId="1"/>
      <p:bldP spid="305160" grpId="0"/>
      <p:bldP spid="305160" grpId="1"/>
      <p:bldP spid="305161" grpId="0"/>
      <p:bldP spid="305161" grpId="1"/>
      <p:bldP spid="305162" grpId="0"/>
      <p:bldP spid="305162" grpId="1"/>
      <p:bldP spid="305163" grpId="0"/>
      <p:bldP spid="305163" grpId="1"/>
      <p:bldP spid="305164" grpId="0"/>
      <p:bldP spid="305164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7772400" cy="6477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i="1" smtClean="0">
                <a:solidFill>
                  <a:schemeClr val="tx1"/>
                </a:solidFill>
              </a:rPr>
              <a:t>Question</a:t>
            </a:r>
            <a:endParaRPr lang="en-GB" sz="4000" i="1" smtClean="0">
              <a:solidFill>
                <a:schemeClr val="tx1"/>
              </a:solidFill>
            </a:endParaRP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395288" y="836613"/>
            <a:ext cx="8375650" cy="3622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800" b="1">
                <a:solidFill>
                  <a:srgbClr val="FF3300"/>
                </a:solidFill>
                <a:latin typeface="Times New Roman" pitchFamily="18" charset="0"/>
              </a:rPr>
              <a:t>Choose appropriate words to fill in the gaps below: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The turning effect of a ________ is also called the ________ of a force. Moment is measured in _________ metres.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If a body is balanced the total clockwise moment is _______ to the total ____________ moment.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A body will be _______ if its centre of gravity lies vertically above the _______ of the body. A tractor has a large wheel base to reduce the possibility of it __________.</a:t>
            </a:r>
            <a:endParaRPr lang="en-GB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5156" name="Text Box 4"/>
          <p:cNvSpPr txBox="1">
            <a:spLocks noChangeArrowheads="1"/>
          </p:cNvSpPr>
          <p:nvPr/>
        </p:nvSpPr>
        <p:spPr bwMode="auto">
          <a:xfrm>
            <a:off x="4565650" y="5121275"/>
            <a:ext cx="1089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newton</a:t>
            </a:r>
          </a:p>
        </p:txBody>
      </p:sp>
      <p:sp>
        <p:nvSpPr>
          <p:cNvPr id="305157" name="Text Box 5"/>
          <p:cNvSpPr txBox="1">
            <a:spLocks noChangeArrowheads="1"/>
          </p:cNvSpPr>
          <p:nvPr/>
        </p:nvSpPr>
        <p:spPr bwMode="auto">
          <a:xfrm>
            <a:off x="5662613" y="5121275"/>
            <a:ext cx="11795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moment</a:t>
            </a:r>
          </a:p>
        </p:txBody>
      </p:sp>
      <p:sp>
        <p:nvSpPr>
          <p:cNvPr id="305158" name="Text Box 6"/>
          <p:cNvSpPr txBox="1">
            <a:spLocks noChangeArrowheads="1"/>
          </p:cNvSpPr>
          <p:nvPr/>
        </p:nvSpPr>
        <p:spPr bwMode="auto">
          <a:xfrm>
            <a:off x="2459038" y="5554663"/>
            <a:ext cx="895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equal</a:t>
            </a:r>
          </a:p>
        </p:txBody>
      </p:sp>
      <p:sp>
        <p:nvSpPr>
          <p:cNvPr id="305159" name="Text Box 7"/>
          <p:cNvSpPr txBox="1">
            <a:spLocks noChangeArrowheads="1"/>
          </p:cNvSpPr>
          <p:nvPr/>
        </p:nvSpPr>
        <p:spPr bwMode="auto">
          <a:xfrm>
            <a:off x="1600200" y="5121275"/>
            <a:ext cx="11715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toppling</a:t>
            </a:r>
          </a:p>
        </p:txBody>
      </p:sp>
      <p:sp>
        <p:nvSpPr>
          <p:cNvPr id="305160" name="Text Box 8"/>
          <p:cNvSpPr txBox="1">
            <a:spLocks noChangeArrowheads="1"/>
          </p:cNvSpPr>
          <p:nvPr/>
        </p:nvSpPr>
        <p:spPr bwMode="auto">
          <a:xfrm>
            <a:off x="2795588" y="5121275"/>
            <a:ext cx="1689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anticlockwise</a:t>
            </a:r>
          </a:p>
        </p:txBody>
      </p:sp>
      <p:sp>
        <p:nvSpPr>
          <p:cNvPr id="305161" name="Text Box 9"/>
          <p:cNvSpPr txBox="1">
            <a:spLocks noChangeArrowheads="1"/>
          </p:cNvSpPr>
          <p:nvPr/>
        </p:nvSpPr>
        <p:spPr bwMode="auto">
          <a:xfrm>
            <a:off x="3373438" y="5554663"/>
            <a:ext cx="9413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stable</a:t>
            </a:r>
          </a:p>
        </p:txBody>
      </p:sp>
      <p:sp>
        <p:nvSpPr>
          <p:cNvPr id="305162" name="Text Box 10"/>
          <p:cNvSpPr txBox="1">
            <a:spLocks noChangeArrowheads="1"/>
          </p:cNvSpPr>
          <p:nvPr/>
        </p:nvSpPr>
        <p:spPr bwMode="auto">
          <a:xfrm>
            <a:off x="3082925" y="4659313"/>
            <a:ext cx="2663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 i="1"/>
              <a:t>WORD SELECTION:</a:t>
            </a:r>
          </a:p>
        </p:txBody>
      </p:sp>
      <p:sp>
        <p:nvSpPr>
          <p:cNvPr id="305163" name="Text Box 11"/>
          <p:cNvSpPr txBox="1">
            <a:spLocks noChangeArrowheads="1"/>
          </p:cNvSpPr>
          <p:nvPr/>
        </p:nvSpPr>
        <p:spPr bwMode="auto">
          <a:xfrm>
            <a:off x="5207000" y="5554663"/>
            <a:ext cx="9128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base</a:t>
            </a:r>
          </a:p>
        </p:txBody>
      </p:sp>
      <p:sp>
        <p:nvSpPr>
          <p:cNvPr id="305164" name="Text Box 12"/>
          <p:cNvSpPr txBox="1">
            <a:spLocks noChangeArrowheads="1"/>
          </p:cNvSpPr>
          <p:nvPr/>
        </p:nvSpPr>
        <p:spPr bwMode="auto">
          <a:xfrm>
            <a:off x="4344988" y="5554663"/>
            <a:ext cx="8985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force</a:t>
            </a:r>
          </a:p>
        </p:txBody>
      </p:sp>
      <p:sp>
        <p:nvSpPr>
          <p:cNvPr id="305165" name="Text Box 13"/>
          <p:cNvSpPr txBox="1">
            <a:spLocks noChangeArrowheads="1"/>
          </p:cNvSpPr>
          <p:nvPr/>
        </p:nvSpPr>
        <p:spPr bwMode="auto">
          <a:xfrm>
            <a:off x="4875213" y="1862138"/>
            <a:ext cx="1089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newton</a:t>
            </a:r>
          </a:p>
        </p:txBody>
      </p:sp>
      <p:sp>
        <p:nvSpPr>
          <p:cNvPr id="305166" name="Text Box 14"/>
          <p:cNvSpPr txBox="1">
            <a:spLocks noChangeArrowheads="1"/>
          </p:cNvSpPr>
          <p:nvPr/>
        </p:nvSpPr>
        <p:spPr bwMode="auto">
          <a:xfrm>
            <a:off x="7038975" y="1495425"/>
            <a:ext cx="11795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moment</a:t>
            </a:r>
          </a:p>
        </p:txBody>
      </p:sp>
      <p:sp>
        <p:nvSpPr>
          <p:cNvPr id="305167" name="Text Box 15"/>
          <p:cNvSpPr txBox="1">
            <a:spLocks noChangeArrowheads="1"/>
          </p:cNvSpPr>
          <p:nvPr/>
        </p:nvSpPr>
        <p:spPr bwMode="auto">
          <a:xfrm>
            <a:off x="7234238" y="2416175"/>
            <a:ext cx="895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equal</a:t>
            </a:r>
          </a:p>
        </p:txBody>
      </p:sp>
      <p:sp>
        <p:nvSpPr>
          <p:cNvPr id="305168" name="Text Box 16"/>
          <p:cNvSpPr txBox="1">
            <a:spLocks noChangeArrowheads="1"/>
          </p:cNvSpPr>
          <p:nvPr/>
        </p:nvSpPr>
        <p:spPr bwMode="auto">
          <a:xfrm>
            <a:off x="5064125" y="4040188"/>
            <a:ext cx="11715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toppling</a:t>
            </a:r>
          </a:p>
        </p:txBody>
      </p:sp>
      <p:sp>
        <p:nvSpPr>
          <p:cNvPr id="305169" name="Text Box 17"/>
          <p:cNvSpPr txBox="1">
            <a:spLocks noChangeArrowheads="1"/>
          </p:cNvSpPr>
          <p:nvPr/>
        </p:nvSpPr>
        <p:spPr bwMode="auto">
          <a:xfrm>
            <a:off x="1747838" y="2790825"/>
            <a:ext cx="1689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anticlockwise</a:t>
            </a:r>
          </a:p>
        </p:txBody>
      </p:sp>
      <p:sp>
        <p:nvSpPr>
          <p:cNvPr id="305170" name="Text Box 18"/>
          <p:cNvSpPr txBox="1">
            <a:spLocks noChangeArrowheads="1"/>
          </p:cNvSpPr>
          <p:nvPr/>
        </p:nvSpPr>
        <p:spPr bwMode="auto">
          <a:xfrm>
            <a:off x="2554288" y="3330575"/>
            <a:ext cx="9413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stable</a:t>
            </a:r>
          </a:p>
        </p:txBody>
      </p:sp>
      <p:sp>
        <p:nvSpPr>
          <p:cNvPr id="305171" name="Text Box 19"/>
          <p:cNvSpPr txBox="1">
            <a:spLocks noChangeArrowheads="1"/>
          </p:cNvSpPr>
          <p:nvPr/>
        </p:nvSpPr>
        <p:spPr bwMode="auto">
          <a:xfrm>
            <a:off x="1965325" y="3681413"/>
            <a:ext cx="9128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base</a:t>
            </a:r>
          </a:p>
        </p:txBody>
      </p:sp>
      <p:sp>
        <p:nvSpPr>
          <p:cNvPr id="305172" name="Text Box 20"/>
          <p:cNvSpPr txBox="1">
            <a:spLocks noChangeArrowheads="1"/>
          </p:cNvSpPr>
          <p:nvPr/>
        </p:nvSpPr>
        <p:spPr bwMode="auto">
          <a:xfrm>
            <a:off x="3662363" y="1487488"/>
            <a:ext cx="8985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force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156" grpId="0"/>
      <p:bldP spid="305156" grpId="1"/>
      <p:bldP spid="305157" grpId="0"/>
      <p:bldP spid="305157" grpId="1"/>
      <p:bldP spid="305158" grpId="0"/>
      <p:bldP spid="305158" grpId="1"/>
      <p:bldP spid="305159" grpId="0"/>
      <p:bldP spid="305159" grpId="1"/>
      <p:bldP spid="305160" grpId="0"/>
      <p:bldP spid="305160" grpId="1"/>
      <p:bldP spid="305161" grpId="0"/>
      <p:bldP spid="305161" grpId="1"/>
      <p:bldP spid="305162" grpId="0"/>
      <p:bldP spid="305162" grpId="1"/>
      <p:bldP spid="305163" grpId="0"/>
      <p:bldP spid="305163" grpId="1"/>
      <p:bldP spid="305164" grpId="0"/>
      <p:bldP spid="305164" grpId="1"/>
      <p:bldP spid="305165" grpId="0"/>
      <p:bldP spid="305166" grpId="0"/>
      <p:bldP spid="305167" grpId="0"/>
      <p:bldP spid="305168" grpId="0"/>
      <p:bldP spid="305169" grpId="0"/>
      <p:bldP spid="305170" grpId="0"/>
      <p:bldP spid="305171" grpId="0"/>
      <p:bldP spid="30517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0075" cy="677862"/>
          </a:xfrm>
        </p:spPr>
        <p:txBody>
          <a:bodyPr/>
          <a:lstStyle/>
          <a:p>
            <a:r>
              <a:rPr lang="en-GB" sz="3600" b="1" smtClean="0"/>
              <a:t>The moment of a force</a:t>
            </a:r>
          </a:p>
        </p:txBody>
      </p:sp>
      <p:sp>
        <p:nvSpPr>
          <p:cNvPr id="266243" name="Rectangle 3"/>
          <p:cNvSpPr>
            <a:spLocks noGrp="1" noChangeArrowheads="1"/>
          </p:cNvSpPr>
          <p:nvPr>
            <p:ph idx="1"/>
          </p:nvPr>
        </p:nvSpPr>
        <p:spPr>
          <a:xfrm>
            <a:off x="350838" y="1057275"/>
            <a:ext cx="5794375" cy="4830763"/>
          </a:xfrm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en-GB" sz="2000" smtClean="0">
                <a:solidFill>
                  <a:srgbClr val="000000"/>
                </a:solidFill>
                <a:cs typeface="Times New Roman" pitchFamily="18" charset="0"/>
              </a:rPr>
              <a:t>Also known as the </a:t>
            </a:r>
            <a:r>
              <a:rPr lang="en-GB" sz="2000" b="1" smtClean="0">
                <a:solidFill>
                  <a:schemeClr val="accent2"/>
                </a:solidFill>
                <a:cs typeface="Times New Roman" pitchFamily="18" charset="0"/>
              </a:rPr>
              <a:t>turning effect</a:t>
            </a:r>
            <a:r>
              <a:rPr lang="en-GB" sz="2000" smtClean="0">
                <a:solidFill>
                  <a:srgbClr val="000000"/>
                </a:solidFill>
                <a:cs typeface="Times New Roman" pitchFamily="18" charset="0"/>
              </a:rPr>
              <a:t> of a force.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en-GB" sz="200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GB" sz="2000" smtClean="0">
                <a:cs typeface="Times New Roman" pitchFamily="18" charset="0"/>
              </a:rPr>
              <a:t>The </a:t>
            </a:r>
            <a:r>
              <a:rPr lang="en-GB" sz="2000" b="1" smtClean="0">
                <a:solidFill>
                  <a:srgbClr val="FF0000"/>
                </a:solidFill>
                <a:cs typeface="Times New Roman" pitchFamily="18" charset="0"/>
              </a:rPr>
              <a:t>moment of a force</a:t>
            </a:r>
            <a:r>
              <a:rPr lang="en-GB" sz="2000" smtClean="0">
                <a:cs typeface="Times New Roman" pitchFamily="18" charset="0"/>
              </a:rPr>
              <a:t> about any point is defined as: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en-GB" sz="2000" b="1" smtClean="0">
              <a:solidFill>
                <a:srgbClr val="FF3300"/>
              </a:solidFill>
              <a:cs typeface="Times New Roman" pitchFamily="18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GB" sz="2000" b="1" smtClean="0">
                <a:solidFill>
                  <a:srgbClr val="FF3300"/>
                </a:solidFill>
                <a:cs typeface="Times New Roman" pitchFamily="18" charset="0"/>
              </a:rPr>
              <a:t>moment  </a:t>
            </a:r>
            <a:r>
              <a:rPr lang="en-GB" sz="2000" b="1" smtClean="0">
                <a:cs typeface="Times New Roman" pitchFamily="18" charset="0"/>
              </a:rPr>
              <a:t>=</a:t>
            </a:r>
            <a:r>
              <a:rPr lang="en-GB" sz="2000" b="1" smtClean="0">
                <a:solidFill>
                  <a:srgbClr val="FF3300"/>
                </a:solidFill>
                <a:cs typeface="Times New Roman" pitchFamily="18" charset="0"/>
              </a:rPr>
              <a:t>  force  </a:t>
            </a:r>
            <a:r>
              <a:rPr lang="en-GB" sz="2000" b="1" smtClean="0">
                <a:cs typeface="Times New Roman" pitchFamily="18" charset="0"/>
              </a:rPr>
              <a:t>x</a:t>
            </a:r>
            <a:r>
              <a:rPr lang="en-GB" sz="2000" b="1" smtClean="0">
                <a:solidFill>
                  <a:srgbClr val="FF3300"/>
                </a:solidFill>
                <a:cs typeface="Times New Roman" pitchFamily="18" charset="0"/>
              </a:rPr>
              <a:t>   perpendicular distance 	     	     		from the pivot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en-GB" sz="2000" b="1" smtClean="0">
              <a:solidFill>
                <a:srgbClr val="FF3300"/>
              </a:solidFill>
              <a:cs typeface="Times New Roman" pitchFamily="18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GB" sz="2000" b="1" i="1" smtClean="0">
                <a:solidFill>
                  <a:srgbClr val="FF3300"/>
                </a:solidFill>
                <a:cs typeface="Times New Roman" pitchFamily="18" charset="0"/>
              </a:rPr>
              <a:t>	moment = F </a:t>
            </a:r>
            <a:r>
              <a:rPr lang="en-GB" sz="2000" b="1" i="1" smtClean="0">
                <a:cs typeface="Times New Roman" pitchFamily="18" charset="0"/>
              </a:rPr>
              <a:t>x</a:t>
            </a:r>
            <a:r>
              <a:rPr lang="en-GB" sz="2000" b="1" i="1" smtClean="0">
                <a:solidFill>
                  <a:srgbClr val="FF3300"/>
                </a:solidFill>
                <a:cs typeface="Times New Roman" pitchFamily="18" charset="0"/>
              </a:rPr>
              <a:t> d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en-GB" sz="2000" b="1" i="1" smtClean="0">
              <a:solidFill>
                <a:srgbClr val="FF3300"/>
              </a:solidFill>
              <a:cs typeface="Times New Roman" pitchFamily="18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GB" sz="2000" smtClean="0">
                <a:cs typeface="Times New Roman" pitchFamily="18" charset="0"/>
              </a:rPr>
              <a:t>Unit:</a:t>
            </a:r>
            <a:r>
              <a:rPr lang="en-GB" sz="2000" b="1" smtClean="0">
                <a:cs typeface="Times New Roman" pitchFamily="18" charset="0"/>
              </a:rPr>
              <a:t> </a:t>
            </a:r>
            <a:r>
              <a:rPr lang="en-GB" sz="2000" b="1" smtClean="0">
                <a:solidFill>
                  <a:schemeClr val="accent2"/>
                </a:solidFill>
                <a:cs typeface="Times New Roman" pitchFamily="18" charset="0"/>
              </a:rPr>
              <a:t>newton-metre (Nm)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en-GB" sz="2000" smtClean="0">
              <a:solidFill>
                <a:schemeClr val="accent2"/>
              </a:solidFill>
              <a:cs typeface="Times New Roman" pitchFamily="18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GB" sz="2000" smtClean="0">
                <a:cs typeface="Times New Roman" pitchFamily="18" charset="0"/>
              </a:rPr>
              <a:t>Moments can be either </a:t>
            </a:r>
            <a:r>
              <a:rPr lang="en-GB" sz="2000" b="1" smtClean="0">
                <a:cs typeface="Times New Roman" pitchFamily="18" charset="0"/>
              </a:rPr>
              <a:t>CLOCKWISE</a:t>
            </a:r>
            <a:r>
              <a:rPr lang="en-GB" sz="2000" smtClean="0">
                <a:cs typeface="Times New Roman" pitchFamily="18" charset="0"/>
              </a:rPr>
              <a:t> or </a:t>
            </a:r>
            <a:r>
              <a:rPr lang="en-GB" sz="2000" b="1" smtClean="0">
                <a:cs typeface="Times New Roman" pitchFamily="18" charset="0"/>
              </a:rPr>
              <a:t>ANTICLOCKWISE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6094413" y="1309688"/>
            <a:ext cx="2749550" cy="3195637"/>
            <a:chOff x="3876" y="999"/>
            <a:chExt cx="1732" cy="2013"/>
          </a:xfrm>
        </p:grpSpPr>
        <p:pic>
          <p:nvPicPr>
            <p:cNvPr id="12295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9" y="999"/>
              <a:ext cx="1502" cy="1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6" name="Text Box 5"/>
            <p:cNvSpPr txBox="1">
              <a:spLocks noChangeArrowheads="1"/>
            </p:cNvSpPr>
            <p:nvPr/>
          </p:nvSpPr>
          <p:spPr bwMode="auto">
            <a:xfrm>
              <a:off x="3876" y="2262"/>
              <a:ext cx="1732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b="1"/>
                <a:t>Force F exerting an ANTICLOCKWISE moment through the spanner on the nut</a:t>
              </a:r>
            </a:p>
          </p:txBody>
        </p:sp>
      </p:grpSp>
      <p:sp>
        <p:nvSpPr>
          <p:cNvPr id="266246" name="Rectangle 6"/>
          <p:cNvSpPr>
            <a:spLocks noChangeArrowheads="1"/>
          </p:cNvSpPr>
          <p:nvPr/>
        </p:nvSpPr>
        <p:spPr bwMode="auto">
          <a:xfrm>
            <a:off x="361950" y="2568575"/>
            <a:ext cx="5559425" cy="7397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47" name="Rectangle 7"/>
          <p:cNvSpPr>
            <a:spLocks noChangeArrowheads="1"/>
          </p:cNvSpPr>
          <p:nvPr/>
        </p:nvSpPr>
        <p:spPr bwMode="auto">
          <a:xfrm>
            <a:off x="1290638" y="3468688"/>
            <a:ext cx="2133600" cy="49371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46" grpId="0" animBg="1"/>
      <p:bldP spid="26624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86750" cy="8001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mtClean="0"/>
              <a:t>Question</a:t>
            </a:r>
          </a:p>
        </p:txBody>
      </p:sp>
      <p:sp>
        <p:nvSpPr>
          <p:cNvPr id="268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00050" y="1295400"/>
            <a:ext cx="4676775" cy="34290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GB" sz="2000" smtClean="0"/>
              <a:t>Calculate the moment exerted with the claw hammer if the person exerts a force of 80N and distance d equals 25cm.</a:t>
            </a:r>
            <a:endParaRPr lang="en-GB" sz="2000" b="1" i="1" smtClean="0">
              <a:solidFill>
                <a:srgbClr val="FF3300"/>
              </a:solidFill>
              <a:cs typeface="Times New Roman" pitchFamily="18" charset="0"/>
            </a:endParaRPr>
          </a:p>
          <a:p>
            <a:pPr marL="0" indent="0">
              <a:buFontTx/>
              <a:buNone/>
            </a:pPr>
            <a:endParaRPr lang="en-GB" sz="2000" b="1" i="1" smtClean="0">
              <a:solidFill>
                <a:srgbClr val="FF3300"/>
              </a:solidFill>
              <a:cs typeface="Times New Roman" pitchFamily="18" charset="0"/>
            </a:endParaRPr>
          </a:p>
          <a:p>
            <a:pPr marL="0" indent="0">
              <a:buFontTx/>
              <a:buNone/>
            </a:pPr>
            <a:r>
              <a:rPr lang="en-GB" sz="2000" b="1" i="1" smtClean="0">
                <a:solidFill>
                  <a:srgbClr val="FF3300"/>
                </a:solidFill>
                <a:cs typeface="Times New Roman" pitchFamily="18" charset="0"/>
              </a:rPr>
              <a:t>moment = F x d</a:t>
            </a:r>
            <a:endParaRPr lang="en-GB" sz="2000" smtClean="0"/>
          </a:p>
          <a:p>
            <a:pPr marL="0" indent="0">
              <a:buFontTx/>
              <a:buNone/>
            </a:pPr>
            <a:r>
              <a:rPr lang="en-GB" sz="2000" smtClean="0"/>
              <a:t>= 80N x 25cm</a:t>
            </a:r>
          </a:p>
          <a:p>
            <a:pPr marL="0" indent="0">
              <a:buFontTx/>
              <a:buNone/>
            </a:pPr>
            <a:r>
              <a:rPr lang="en-GB" sz="2000" smtClean="0"/>
              <a:t>= 80N x 0.25m</a:t>
            </a:r>
          </a:p>
          <a:p>
            <a:pPr marL="0" indent="0">
              <a:buFontTx/>
              <a:buNone/>
            </a:pPr>
            <a:r>
              <a:rPr lang="en-GB" sz="2000" b="1" smtClean="0">
                <a:solidFill>
                  <a:srgbClr val="FF3300"/>
                </a:solidFill>
              </a:rPr>
              <a:t>= 20 Nm CLOCKWISE</a:t>
            </a:r>
            <a:endParaRPr lang="en-GB" sz="2000" smtClean="0"/>
          </a:p>
        </p:txBody>
      </p:sp>
      <p:pic>
        <p:nvPicPr>
          <p:cNvPr id="13316" name="Picture 4" descr="p21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9700" y="1268413"/>
            <a:ext cx="3251200" cy="38877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79450"/>
          </a:xfrm>
        </p:spPr>
        <p:txBody>
          <a:bodyPr/>
          <a:lstStyle/>
          <a:p>
            <a:r>
              <a:rPr lang="en-GB" sz="4000" smtClean="0"/>
              <a:t>Complete:</a:t>
            </a:r>
          </a:p>
        </p:txBody>
      </p:sp>
      <p:graphicFrame>
        <p:nvGraphicFramePr>
          <p:cNvPr id="270340" name="Group 4"/>
          <p:cNvGraphicFramePr>
            <a:graphicFrameLocks noGrp="1"/>
          </p:cNvGraphicFramePr>
          <p:nvPr>
            <p:ph type="tbl" idx="1"/>
          </p:nvPr>
        </p:nvGraphicFramePr>
        <p:xfrm>
          <a:off x="468313" y="1268413"/>
          <a:ext cx="8229600" cy="3484562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6969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Force (N)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Distance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Moment (Nm)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69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 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69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69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69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 cm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0339" name="Text Box 3"/>
          <p:cNvSpPr txBox="1">
            <a:spLocks noChangeArrowheads="1"/>
          </p:cNvSpPr>
          <p:nvPr/>
        </p:nvSpPr>
        <p:spPr bwMode="auto">
          <a:xfrm>
            <a:off x="3398838" y="257175"/>
            <a:ext cx="2424112" cy="701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4000">
                <a:solidFill>
                  <a:srgbClr val="FF3300"/>
                </a:solidFill>
              </a:rPr>
              <a:t> Answers</a:t>
            </a:r>
            <a:r>
              <a:rPr lang="en-GB" sz="40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79450"/>
          </a:xfrm>
        </p:spPr>
        <p:txBody>
          <a:bodyPr/>
          <a:lstStyle/>
          <a:p>
            <a:r>
              <a:rPr lang="en-GB" sz="4000" smtClean="0"/>
              <a:t>Complete:</a:t>
            </a:r>
          </a:p>
        </p:txBody>
      </p:sp>
      <p:graphicFrame>
        <p:nvGraphicFramePr>
          <p:cNvPr id="270340" name="Group 4"/>
          <p:cNvGraphicFramePr>
            <a:graphicFrameLocks noGrp="1"/>
          </p:cNvGraphicFramePr>
          <p:nvPr>
            <p:ph type="tbl" idx="1"/>
          </p:nvPr>
        </p:nvGraphicFramePr>
        <p:xfrm>
          <a:off x="468313" y="1268413"/>
          <a:ext cx="8229600" cy="3484562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6969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Force (N)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Distance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Moment (Nm)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69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 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69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5 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69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69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 cm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0339" name="Text Box 3"/>
          <p:cNvSpPr txBox="1">
            <a:spLocks noChangeArrowheads="1"/>
          </p:cNvSpPr>
          <p:nvPr/>
        </p:nvSpPr>
        <p:spPr bwMode="auto">
          <a:xfrm>
            <a:off x="3398838" y="257175"/>
            <a:ext cx="2424112" cy="701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4000">
                <a:solidFill>
                  <a:srgbClr val="FF3300"/>
                </a:solidFill>
              </a:rPr>
              <a:t> Answers</a:t>
            </a:r>
            <a:r>
              <a:rPr lang="en-GB" sz="4000"/>
              <a:t> </a:t>
            </a:r>
          </a:p>
        </p:txBody>
      </p:sp>
      <p:sp>
        <p:nvSpPr>
          <p:cNvPr id="270366" name="Text Box 30"/>
          <p:cNvSpPr txBox="1">
            <a:spLocks noChangeArrowheads="1"/>
          </p:cNvSpPr>
          <p:nvPr/>
        </p:nvSpPr>
        <p:spPr bwMode="auto">
          <a:xfrm>
            <a:off x="6948488" y="2060575"/>
            <a:ext cx="10080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 b="1">
                <a:solidFill>
                  <a:srgbClr val="FF3300"/>
                </a:solidFill>
              </a:rPr>
              <a:t>120</a:t>
            </a:r>
          </a:p>
        </p:txBody>
      </p:sp>
      <p:sp>
        <p:nvSpPr>
          <p:cNvPr id="270367" name="Text Box 31"/>
          <p:cNvSpPr txBox="1">
            <a:spLocks noChangeArrowheads="1"/>
          </p:cNvSpPr>
          <p:nvPr/>
        </p:nvSpPr>
        <p:spPr bwMode="auto">
          <a:xfrm>
            <a:off x="4211638" y="2708275"/>
            <a:ext cx="10890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 b="1">
                <a:solidFill>
                  <a:srgbClr val="FF3300"/>
                </a:solidFill>
              </a:rPr>
              <a:t>5 m</a:t>
            </a:r>
          </a:p>
        </p:txBody>
      </p:sp>
      <p:sp>
        <p:nvSpPr>
          <p:cNvPr id="270368" name="Text Box 32"/>
          <p:cNvSpPr txBox="1">
            <a:spLocks noChangeArrowheads="1"/>
          </p:cNvSpPr>
          <p:nvPr/>
        </p:nvSpPr>
        <p:spPr bwMode="auto">
          <a:xfrm>
            <a:off x="1476375" y="3429000"/>
            <a:ext cx="10445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 b="1">
                <a:solidFill>
                  <a:srgbClr val="FF3300"/>
                </a:solidFill>
              </a:rPr>
              <a:t>50</a:t>
            </a:r>
          </a:p>
        </p:txBody>
      </p:sp>
      <p:sp>
        <p:nvSpPr>
          <p:cNvPr id="270369" name="Text Box 33"/>
          <p:cNvSpPr txBox="1">
            <a:spLocks noChangeArrowheads="1"/>
          </p:cNvSpPr>
          <p:nvPr/>
        </p:nvSpPr>
        <p:spPr bwMode="auto">
          <a:xfrm>
            <a:off x="7019925" y="4149725"/>
            <a:ext cx="10080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 b="1">
                <a:solidFill>
                  <a:srgbClr val="FF3300"/>
                </a:solidFill>
              </a:rPr>
              <a:t>600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39" grpId="0" animBg="1"/>
      <p:bldP spid="270366" grpId="0"/>
      <p:bldP spid="270367" grpId="0"/>
      <p:bldP spid="270368" grpId="0"/>
      <p:bldP spid="27036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7772400" cy="6477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i="1" smtClean="0">
                <a:solidFill>
                  <a:schemeClr val="tx1"/>
                </a:solidFill>
              </a:rPr>
              <a:t>Question</a:t>
            </a:r>
            <a:endParaRPr lang="en-GB" sz="4000" i="1" smtClean="0">
              <a:solidFill>
                <a:schemeClr val="tx1"/>
              </a:solidFill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395288" y="836613"/>
            <a:ext cx="8375650" cy="38052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800" b="1">
                <a:solidFill>
                  <a:srgbClr val="FF3300"/>
                </a:solidFill>
                <a:latin typeface="Times New Roman" pitchFamily="18" charset="0"/>
              </a:rPr>
              <a:t>Choose appropriate words to fill in the gaps below: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The ‘moment of a force’ is another name for the ‘________ effect of force’.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The moment of a force is equal to the ________ multiplied by the perpendicular _________ between the line of ________ of the force and the turning point.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Turning effect is measured in _________ metres.</a:t>
            </a:r>
            <a:endParaRPr lang="en-GB" sz="2400" b="1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  <a:cs typeface="Times New Roman" pitchFamily="18" charset="0"/>
              </a:rPr>
              <a:t>__________ can be either clockwise or anticlockwise.</a:t>
            </a:r>
          </a:p>
        </p:txBody>
      </p:sp>
      <p:sp>
        <p:nvSpPr>
          <p:cNvPr id="272388" name="Text Box 4"/>
          <p:cNvSpPr txBox="1">
            <a:spLocks noChangeArrowheads="1"/>
          </p:cNvSpPr>
          <p:nvPr/>
        </p:nvSpPr>
        <p:spPr bwMode="auto">
          <a:xfrm>
            <a:off x="1163638" y="5311775"/>
            <a:ext cx="12874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moments</a:t>
            </a:r>
          </a:p>
        </p:txBody>
      </p:sp>
      <p:sp>
        <p:nvSpPr>
          <p:cNvPr id="272389" name="Text Box 5"/>
          <p:cNvSpPr txBox="1">
            <a:spLocks noChangeArrowheads="1"/>
          </p:cNvSpPr>
          <p:nvPr/>
        </p:nvSpPr>
        <p:spPr bwMode="auto">
          <a:xfrm>
            <a:off x="5268913" y="5311775"/>
            <a:ext cx="11795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turning</a:t>
            </a:r>
          </a:p>
        </p:txBody>
      </p:sp>
      <p:sp>
        <p:nvSpPr>
          <p:cNvPr id="272390" name="Text Box 6"/>
          <p:cNvSpPr txBox="1">
            <a:spLocks noChangeArrowheads="1"/>
          </p:cNvSpPr>
          <p:nvPr/>
        </p:nvSpPr>
        <p:spPr bwMode="auto">
          <a:xfrm>
            <a:off x="6348413" y="5313363"/>
            <a:ext cx="10255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action</a:t>
            </a:r>
          </a:p>
        </p:txBody>
      </p:sp>
      <p:sp>
        <p:nvSpPr>
          <p:cNvPr id="272391" name="Text Box 7"/>
          <p:cNvSpPr txBox="1">
            <a:spLocks noChangeArrowheads="1"/>
          </p:cNvSpPr>
          <p:nvPr/>
        </p:nvSpPr>
        <p:spPr bwMode="auto">
          <a:xfrm>
            <a:off x="4260850" y="5311775"/>
            <a:ext cx="11715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newton</a:t>
            </a:r>
          </a:p>
        </p:txBody>
      </p:sp>
      <p:sp>
        <p:nvSpPr>
          <p:cNvPr id="272392" name="Text Box 8"/>
          <p:cNvSpPr txBox="1">
            <a:spLocks noChangeArrowheads="1"/>
          </p:cNvSpPr>
          <p:nvPr/>
        </p:nvSpPr>
        <p:spPr bwMode="auto">
          <a:xfrm>
            <a:off x="3108325" y="5311775"/>
            <a:ext cx="12271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distance</a:t>
            </a:r>
          </a:p>
        </p:txBody>
      </p:sp>
      <p:sp>
        <p:nvSpPr>
          <p:cNvPr id="272393" name="Text Box 9"/>
          <p:cNvSpPr txBox="1">
            <a:spLocks noChangeArrowheads="1"/>
          </p:cNvSpPr>
          <p:nvPr/>
        </p:nvSpPr>
        <p:spPr bwMode="auto">
          <a:xfrm>
            <a:off x="3059113" y="4868863"/>
            <a:ext cx="2663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 i="1"/>
              <a:t>WORD SELECTION:</a:t>
            </a:r>
          </a:p>
        </p:txBody>
      </p:sp>
      <p:sp>
        <p:nvSpPr>
          <p:cNvPr id="272394" name="Text Box 10"/>
          <p:cNvSpPr txBox="1">
            <a:spLocks noChangeArrowheads="1"/>
          </p:cNvSpPr>
          <p:nvPr/>
        </p:nvSpPr>
        <p:spPr bwMode="auto">
          <a:xfrm>
            <a:off x="2316163" y="5311775"/>
            <a:ext cx="815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force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388" grpId="0"/>
      <p:bldP spid="272388" grpId="1"/>
      <p:bldP spid="272389" grpId="0"/>
      <p:bldP spid="272389" grpId="1"/>
      <p:bldP spid="272390" grpId="0"/>
      <p:bldP spid="272390" grpId="1"/>
      <p:bldP spid="272391" grpId="0"/>
      <p:bldP spid="272391" grpId="1"/>
      <p:bldP spid="272392" grpId="0"/>
      <p:bldP spid="272392" grpId="1"/>
      <p:bldP spid="272393" grpId="0"/>
      <p:bldP spid="272393" grpId="1"/>
      <p:bldP spid="272394" grpId="0"/>
      <p:bldP spid="27239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7772400" cy="6477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i="1" smtClean="0">
                <a:solidFill>
                  <a:schemeClr val="tx1"/>
                </a:solidFill>
              </a:rPr>
              <a:t>Question</a:t>
            </a:r>
            <a:endParaRPr lang="en-GB" sz="4000" i="1" smtClean="0">
              <a:solidFill>
                <a:schemeClr val="tx1"/>
              </a:solidFill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95288" y="836613"/>
            <a:ext cx="8375650" cy="38052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800" b="1">
                <a:solidFill>
                  <a:srgbClr val="FF3300"/>
                </a:solidFill>
                <a:latin typeface="Times New Roman" pitchFamily="18" charset="0"/>
              </a:rPr>
              <a:t>Choose appropriate words to fill in the gaps below: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The ‘moment of a force’ is another name for the ‘________ effect of force’.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The moment of a force is equal to the ________ multiplied by the perpendicular _________ between the line of ________ of the force and the turning point.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Turning effect is measured in _________ metres.</a:t>
            </a:r>
            <a:endParaRPr lang="en-GB" sz="2400" b="1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  <a:cs typeface="Times New Roman" pitchFamily="18" charset="0"/>
              </a:rPr>
              <a:t>__________ can be either clockwise or anticlockwise.</a:t>
            </a:r>
          </a:p>
        </p:txBody>
      </p:sp>
      <p:sp>
        <p:nvSpPr>
          <p:cNvPr id="272388" name="Text Box 4"/>
          <p:cNvSpPr txBox="1">
            <a:spLocks noChangeArrowheads="1"/>
          </p:cNvSpPr>
          <p:nvPr/>
        </p:nvSpPr>
        <p:spPr bwMode="auto">
          <a:xfrm>
            <a:off x="1163638" y="5311775"/>
            <a:ext cx="12874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moments</a:t>
            </a:r>
          </a:p>
        </p:txBody>
      </p:sp>
      <p:sp>
        <p:nvSpPr>
          <p:cNvPr id="272389" name="Text Box 5"/>
          <p:cNvSpPr txBox="1">
            <a:spLocks noChangeArrowheads="1"/>
          </p:cNvSpPr>
          <p:nvPr/>
        </p:nvSpPr>
        <p:spPr bwMode="auto">
          <a:xfrm>
            <a:off x="5268913" y="5311775"/>
            <a:ext cx="11795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turning</a:t>
            </a:r>
          </a:p>
        </p:txBody>
      </p:sp>
      <p:sp>
        <p:nvSpPr>
          <p:cNvPr id="272390" name="Text Box 6"/>
          <p:cNvSpPr txBox="1">
            <a:spLocks noChangeArrowheads="1"/>
          </p:cNvSpPr>
          <p:nvPr/>
        </p:nvSpPr>
        <p:spPr bwMode="auto">
          <a:xfrm>
            <a:off x="6348413" y="5313363"/>
            <a:ext cx="10255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action</a:t>
            </a:r>
          </a:p>
        </p:txBody>
      </p:sp>
      <p:sp>
        <p:nvSpPr>
          <p:cNvPr id="272391" name="Text Box 7"/>
          <p:cNvSpPr txBox="1">
            <a:spLocks noChangeArrowheads="1"/>
          </p:cNvSpPr>
          <p:nvPr/>
        </p:nvSpPr>
        <p:spPr bwMode="auto">
          <a:xfrm>
            <a:off x="4260850" y="5311775"/>
            <a:ext cx="11715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newton</a:t>
            </a:r>
          </a:p>
        </p:txBody>
      </p:sp>
      <p:sp>
        <p:nvSpPr>
          <p:cNvPr id="272392" name="Text Box 8"/>
          <p:cNvSpPr txBox="1">
            <a:spLocks noChangeArrowheads="1"/>
          </p:cNvSpPr>
          <p:nvPr/>
        </p:nvSpPr>
        <p:spPr bwMode="auto">
          <a:xfrm>
            <a:off x="3108325" y="5311775"/>
            <a:ext cx="12271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distance</a:t>
            </a:r>
          </a:p>
        </p:txBody>
      </p:sp>
      <p:sp>
        <p:nvSpPr>
          <p:cNvPr id="272393" name="Text Box 9"/>
          <p:cNvSpPr txBox="1">
            <a:spLocks noChangeArrowheads="1"/>
          </p:cNvSpPr>
          <p:nvPr/>
        </p:nvSpPr>
        <p:spPr bwMode="auto">
          <a:xfrm>
            <a:off x="3059113" y="4868863"/>
            <a:ext cx="2663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 i="1"/>
              <a:t>WORD SELECTION:</a:t>
            </a:r>
          </a:p>
        </p:txBody>
      </p:sp>
      <p:sp>
        <p:nvSpPr>
          <p:cNvPr id="272394" name="Text Box 10"/>
          <p:cNvSpPr txBox="1">
            <a:spLocks noChangeArrowheads="1"/>
          </p:cNvSpPr>
          <p:nvPr/>
        </p:nvSpPr>
        <p:spPr bwMode="auto">
          <a:xfrm>
            <a:off x="2316163" y="5311775"/>
            <a:ext cx="815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force</a:t>
            </a:r>
          </a:p>
        </p:txBody>
      </p:sp>
      <p:sp>
        <p:nvSpPr>
          <p:cNvPr id="272395" name="Text Box 11"/>
          <p:cNvSpPr txBox="1">
            <a:spLocks noChangeArrowheads="1"/>
          </p:cNvSpPr>
          <p:nvPr/>
        </p:nvSpPr>
        <p:spPr bwMode="auto">
          <a:xfrm>
            <a:off x="611188" y="4221163"/>
            <a:ext cx="12874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moments</a:t>
            </a:r>
          </a:p>
        </p:txBody>
      </p:sp>
      <p:sp>
        <p:nvSpPr>
          <p:cNvPr id="272396" name="Text Box 12"/>
          <p:cNvSpPr txBox="1">
            <a:spLocks noChangeArrowheads="1"/>
          </p:cNvSpPr>
          <p:nvPr/>
        </p:nvSpPr>
        <p:spPr bwMode="auto">
          <a:xfrm>
            <a:off x="6948488" y="1484313"/>
            <a:ext cx="11795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turning</a:t>
            </a:r>
          </a:p>
        </p:txBody>
      </p:sp>
      <p:sp>
        <p:nvSpPr>
          <p:cNvPr id="272397" name="Text Box 13"/>
          <p:cNvSpPr txBox="1">
            <a:spLocks noChangeArrowheads="1"/>
          </p:cNvSpPr>
          <p:nvPr/>
        </p:nvSpPr>
        <p:spPr bwMode="auto">
          <a:xfrm>
            <a:off x="7019925" y="2781300"/>
            <a:ext cx="1025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action</a:t>
            </a:r>
          </a:p>
        </p:txBody>
      </p:sp>
      <p:sp>
        <p:nvSpPr>
          <p:cNvPr id="272398" name="Text Box 14"/>
          <p:cNvSpPr txBox="1">
            <a:spLocks noChangeArrowheads="1"/>
          </p:cNvSpPr>
          <p:nvPr/>
        </p:nvSpPr>
        <p:spPr bwMode="auto">
          <a:xfrm>
            <a:off x="4572000" y="3716338"/>
            <a:ext cx="11715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newton</a:t>
            </a:r>
          </a:p>
        </p:txBody>
      </p:sp>
      <p:sp>
        <p:nvSpPr>
          <p:cNvPr id="272399" name="Text Box 15"/>
          <p:cNvSpPr txBox="1">
            <a:spLocks noChangeArrowheads="1"/>
          </p:cNvSpPr>
          <p:nvPr/>
        </p:nvSpPr>
        <p:spPr bwMode="auto">
          <a:xfrm>
            <a:off x="2987675" y="2781300"/>
            <a:ext cx="12271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distance</a:t>
            </a:r>
          </a:p>
        </p:txBody>
      </p:sp>
      <p:sp>
        <p:nvSpPr>
          <p:cNvPr id="272400" name="Text Box 16"/>
          <p:cNvSpPr txBox="1">
            <a:spLocks noChangeArrowheads="1"/>
          </p:cNvSpPr>
          <p:nvPr/>
        </p:nvSpPr>
        <p:spPr bwMode="auto">
          <a:xfrm>
            <a:off x="5651500" y="2420938"/>
            <a:ext cx="8159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force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388" grpId="0"/>
      <p:bldP spid="272388" grpId="1"/>
      <p:bldP spid="272389" grpId="0"/>
      <p:bldP spid="272389" grpId="1"/>
      <p:bldP spid="272390" grpId="0"/>
      <p:bldP spid="272390" grpId="1"/>
      <p:bldP spid="272391" grpId="0"/>
      <p:bldP spid="272391" grpId="1"/>
      <p:bldP spid="272392" grpId="0"/>
      <p:bldP spid="272392" grpId="1"/>
      <p:bldP spid="272393" grpId="0"/>
      <p:bldP spid="272393" grpId="1"/>
      <p:bldP spid="272394" grpId="0"/>
      <p:bldP spid="272394" grpId="1"/>
      <p:bldP spid="272395" grpId="0"/>
      <p:bldP spid="272396" grpId="0"/>
      <p:bldP spid="272397" grpId="0"/>
      <p:bldP spid="272398" grpId="0"/>
      <p:bldP spid="272399" grpId="0"/>
      <p:bldP spid="27240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4119563" y="2230438"/>
            <a:ext cx="4033837" cy="2519362"/>
            <a:chOff x="2604" y="1405"/>
            <a:chExt cx="2541" cy="1587"/>
          </a:xfrm>
        </p:grpSpPr>
        <p:sp>
          <p:nvSpPr>
            <p:cNvPr id="18449" name="Oval 3"/>
            <p:cNvSpPr>
              <a:spLocks noChangeArrowheads="1"/>
            </p:cNvSpPr>
            <p:nvPr/>
          </p:nvSpPr>
          <p:spPr bwMode="auto">
            <a:xfrm>
              <a:off x="2604" y="1949"/>
              <a:ext cx="1043" cy="104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0" name="AutoShape 4"/>
            <p:cNvSpPr>
              <a:spLocks noChangeArrowheads="1"/>
            </p:cNvSpPr>
            <p:nvPr/>
          </p:nvSpPr>
          <p:spPr bwMode="auto">
            <a:xfrm>
              <a:off x="3920" y="1858"/>
              <a:ext cx="1225" cy="1088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1" name="Rectangle 5"/>
            <p:cNvSpPr>
              <a:spLocks noChangeArrowheads="1"/>
            </p:cNvSpPr>
            <p:nvPr/>
          </p:nvSpPr>
          <p:spPr bwMode="auto">
            <a:xfrm>
              <a:off x="2740" y="1405"/>
              <a:ext cx="2313" cy="27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8534" name="Text Box 6"/>
          <p:cNvSpPr txBox="1">
            <a:spLocks noChangeArrowheads="1"/>
          </p:cNvSpPr>
          <p:nvPr/>
        </p:nvSpPr>
        <p:spPr bwMode="auto">
          <a:xfrm>
            <a:off x="4132263" y="4940300"/>
            <a:ext cx="434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rgbClr val="FF0000"/>
                </a:solidFill>
              </a:rPr>
              <a:t>centres of gravity</a:t>
            </a:r>
            <a:r>
              <a:rPr lang="en-GB" b="1"/>
              <a:t> of regular shapes</a:t>
            </a:r>
          </a:p>
        </p:txBody>
      </p:sp>
      <p:sp>
        <p:nvSpPr>
          <p:cNvPr id="18436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0075" cy="736600"/>
          </a:xfrm>
        </p:spPr>
        <p:txBody>
          <a:bodyPr/>
          <a:lstStyle/>
          <a:p>
            <a:r>
              <a:rPr lang="en-GB" sz="4000" b="1" smtClean="0"/>
              <a:t>Centre of gravity</a:t>
            </a:r>
          </a:p>
        </p:txBody>
      </p:sp>
      <p:sp>
        <p:nvSpPr>
          <p:cNvPr id="278536" name="Rectangle 8"/>
          <p:cNvSpPr>
            <a:spLocks noGrp="1" noChangeArrowheads="1"/>
          </p:cNvSpPr>
          <p:nvPr>
            <p:ph idx="1"/>
          </p:nvPr>
        </p:nvSpPr>
        <p:spPr>
          <a:xfrm>
            <a:off x="477838" y="1181100"/>
            <a:ext cx="8231187" cy="746125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GB" sz="2400" b="1" smtClean="0">
                <a:solidFill>
                  <a:srgbClr val="FF0000"/>
                </a:solidFill>
              </a:rPr>
              <a:t>The centre of gravity of a body is that point at which the weight of the body acts.</a:t>
            </a:r>
          </a:p>
        </p:txBody>
      </p:sp>
      <p:sp>
        <p:nvSpPr>
          <p:cNvPr id="278537" name="Text Box 9"/>
          <p:cNvSpPr txBox="1">
            <a:spLocks noChangeArrowheads="1"/>
          </p:cNvSpPr>
          <p:nvPr/>
        </p:nvSpPr>
        <p:spPr bwMode="auto">
          <a:xfrm>
            <a:off x="477838" y="2101850"/>
            <a:ext cx="3519487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sz="2400"/>
              <a:t>The </a:t>
            </a:r>
            <a:r>
              <a:rPr lang="en-GB" sz="2400" b="1">
                <a:solidFill>
                  <a:srgbClr val="FF0000"/>
                </a:solidFill>
              </a:rPr>
              <a:t>centre of gravity</a:t>
            </a:r>
            <a:r>
              <a:rPr lang="en-GB" sz="2400"/>
              <a:t> of a symmetrical body is along the axis of symmetry.</a:t>
            </a:r>
          </a:p>
          <a:p>
            <a:pPr eaLnBrk="1" hangingPunct="1"/>
            <a:endParaRPr lang="en-GB" sz="2400"/>
          </a:p>
          <a:p>
            <a:pPr eaLnBrk="1" hangingPunct="1"/>
            <a:r>
              <a:rPr lang="en-GB" sz="2400" b="1">
                <a:solidFill>
                  <a:srgbClr val="FF0000"/>
                </a:solidFill>
              </a:rPr>
              <a:t>Centre of gravity</a:t>
            </a:r>
            <a:r>
              <a:rPr lang="en-GB" sz="2400"/>
              <a:t> is also sometimes called </a:t>
            </a:r>
            <a:r>
              <a:rPr lang="en-GB" sz="2400" b="1">
                <a:solidFill>
                  <a:schemeClr val="accent2"/>
                </a:solidFill>
              </a:rPr>
              <a:t>centre of mass</a:t>
            </a:r>
            <a:r>
              <a:rPr lang="en-GB" sz="2400"/>
              <a:t>.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endParaRPr lang="en-GB" sz="2400"/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4349750" y="2230438"/>
            <a:ext cx="3671888" cy="431800"/>
            <a:chOff x="2740" y="1405"/>
            <a:chExt cx="2313" cy="272"/>
          </a:xfrm>
        </p:grpSpPr>
        <p:sp>
          <p:nvSpPr>
            <p:cNvPr id="18446" name="Line 11"/>
            <p:cNvSpPr>
              <a:spLocks noChangeShapeType="1"/>
            </p:cNvSpPr>
            <p:nvPr/>
          </p:nvSpPr>
          <p:spPr bwMode="auto">
            <a:xfrm flipV="1">
              <a:off x="2740" y="1405"/>
              <a:ext cx="2313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7" name="Line 12"/>
            <p:cNvSpPr>
              <a:spLocks noChangeShapeType="1"/>
            </p:cNvSpPr>
            <p:nvPr/>
          </p:nvSpPr>
          <p:spPr bwMode="auto">
            <a:xfrm>
              <a:off x="2740" y="1405"/>
              <a:ext cx="2313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8" name="Oval 13"/>
            <p:cNvSpPr>
              <a:spLocks noChangeArrowheads="1"/>
            </p:cNvSpPr>
            <p:nvPr/>
          </p:nvSpPr>
          <p:spPr bwMode="auto">
            <a:xfrm>
              <a:off x="3850" y="1489"/>
              <a:ext cx="90" cy="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278542" name="Oval 14"/>
          <p:cNvSpPr>
            <a:spLocks noChangeArrowheads="1"/>
          </p:cNvSpPr>
          <p:nvPr/>
        </p:nvSpPr>
        <p:spPr bwMode="auto">
          <a:xfrm>
            <a:off x="4889500" y="3849688"/>
            <a:ext cx="142875" cy="144462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6223000" y="2949575"/>
            <a:ext cx="1938338" cy="1728788"/>
            <a:chOff x="3920" y="1858"/>
            <a:chExt cx="1221" cy="1089"/>
          </a:xfrm>
        </p:grpSpPr>
        <p:sp>
          <p:nvSpPr>
            <p:cNvPr id="18442" name="Line 16"/>
            <p:cNvSpPr>
              <a:spLocks noChangeShapeType="1"/>
            </p:cNvSpPr>
            <p:nvPr/>
          </p:nvSpPr>
          <p:spPr bwMode="auto">
            <a:xfrm flipV="1">
              <a:off x="4534" y="1858"/>
              <a:ext cx="0" cy="10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3" name="Line 17"/>
            <p:cNvSpPr>
              <a:spLocks noChangeShapeType="1"/>
            </p:cNvSpPr>
            <p:nvPr/>
          </p:nvSpPr>
          <p:spPr bwMode="auto">
            <a:xfrm flipH="1">
              <a:off x="3920" y="2405"/>
              <a:ext cx="918" cy="5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4" name="Line 18"/>
            <p:cNvSpPr>
              <a:spLocks noChangeShapeType="1"/>
            </p:cNvSpPr>
            <p:nvPr/>
          </p:nvSpPr>
          <p:spPr bwMode="auto">
            <a:xfrm flipH="1" flipV="1">
              <a:off x="4232" y="2396"/>
              <a:ext cx="909" cy="5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5" name="Oval 19"/>
            <p:cNvSpPr>
              <a:spLocks noChangeArrowheads="1"/>
            </p:cNvSpPr>
            <p:nvPr/>
          </p:nvSpPr>
          <p:spPr bwMode="auto">
            <a:xfrm>
              <a:off x="4488" y="2530"/>
              <a:ext cx="90" cy="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534" grpId="0"/>
      <p:bldP spid="27854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1650</TotalTime>
  <Words>1288</Words>
  <Application>Microsoft Office PowerPoint</Application>
  <PresentationFormat>On-screen Show (4:3)</PresentationFormat>
  <Paragraphs>286</Paragraphs>
  <Slides>26</Slides>
  <Notes>25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Constantia</vt:lpstr>
      <vt:lpstr>Wingdings 2</vt:lpstr>
      <vt:lpstr>Times New Roman</vt:lpstr>
      <vt:lpstr>Flow</vt:lpstr>
      <vt:lpstr>Bitmap Image</vt:lpstr>
      <vt:lpstr>TURNING EFFECT OF FORCES</vt:lpstr>
      <vt:lpstr>Specification</vt:lpstr>
      <vt:lpstr>The moment of a force</vt:lpstr>
      <vt:lpstr>Question</vt:lpstr>
      <vt:lpstr>Complete:</vt:lpstr>
      <vt:lpstr>Complete:</vt:lpstr>
      <vt:lpstr>Question</vt:lpstr>
      <vt:lpstr>Question</vt:lpstr>
      <vt:lpstr>Centre of gravity</vt:lpstr>
      <vt:lpstr>PowerPoint Presentation</vt:lpstr>
      <vt:lpstr>Finding the centre of gravity of a card</vt:lpstr>
      <vt:lpstr>Stability</vt:lpstr>
      <vt:lpstr>Question</vt:lpstr>
      <vt:lpstr>The principle of moments</vt:lpstr>
      <vt:lpstr>Question 1</vt:lpstr>
      <vt:lpstr>Question 1</vt:lpstr>
      <vt:lpstr>Question 2</vt:lpstr>
      <vt:lpstr>Question 2</vt:lpstr>
      <vt:lpstr>PowerPoint Presentation</vt:lpstr>
      <vt:lpstr>PowerPoint Presentation</vt:lpstr>
      <vt:lpstr>Forces on a beam or bridge</vt:lpstr>
      <vt:lpstr>PowerPoint Presentation</vt:lpstr>
      <vt:lpstr>PowerPoint Presentation</vt:lpstr>
      <vt:lpstr>PowerPoint Presentation</vt:lpstr>
      <vt:lpstr>Question</vt:lpstr>
      <vt:lpstr>Question</vt:lpstr>
    </vt:vector>
  </TitlesOfParts>
  <Company>St Georges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 Georges College</dc:creator>
  <cp:lastModifiedBy>Teacher E-Solutions</cp:lastModifiedBy>
  <cp:revision>149</cp:revision>
  <dcterms:created xsi:type="dcterms:W3CDTF">2008-08-15T17:24:00Z</dcterms:created>
  <dcterms:modified xsi:type="dcterms:W3CDTF">2019-01-18T17:12:08Z</dcterms:modified>
</cp:coreProperties>
</file>