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307" r:id="rId2"/>
    <p:sldId id="277" r:id="rId3"/>
    <p:sldId id="289" r:id="rId4"/>
    <p:sldId id="290" r:id="rId5"/>
    <p:sldId id="291" r:id="rId6"/>
    <p:sldId id="300" r:id="rId7"/>
    <p:sldId id="301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DC5C54-603C-4CFA-A7BB-1F61AF4D8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8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E6EABC-F10C-47AC-97FE-9A0CEBAEC8F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6E940A-5A8E-457A-A1D6-F4F44F7F8A0C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6AE315-1F2F-4F03-A788-5041C4022C4F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8D4172-3345-4BEE-9F0C-5B7225F1C70F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7062A5-61FA-4D0B-B8DF-28B37957612D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B3E44-1667-4F39-8CC4-5A232A0431D6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C2A-37C5-44AF-89BC-765352601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9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B478-C3EB-4070-B234-D847E595E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7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D596-80C0-43CB-8818-645FCAA93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232E-F55A-47E6-9972-864BC1911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8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2691-94DA-4BE1-B936-3DA8852A4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1F00-E8E1-48CE-A17D-B2183BDDE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87DE-BE8B-44D7-BD27-D49838849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1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D22B-9502-4220-A601-741D58FA4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911B-1183-4965-BF77-C71DB003D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1F50-729A-457E-9A38-C7CB29E7C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4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727A-D6C0-4667-80A5-9C2CC908A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8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5FA3-A95D-4B4D-9C4D-0B7A4ACAC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6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AA81-3571-4CD4-B4CE-D8C830AAC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DD1C43-DD63-4844-9497-EF7E64F72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12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3132" y="1604421"/>
            <a:ext cx="83058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EQUILIBRIUM AND CENTRE OF GRAVITY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63" y="2106613"/>
            <a:ext cx="8175625" cy="3409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know that the weight of a body acts through its centre of gravity</a:t>
            </a:r>
            <a:endParaRPr lang="en-GB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19563" y="2230438"/>
            <a:ext cx="4033837" cy="2519362"/>
            <a:chOff x="2604" y="1405"/>
            <a:chExt cx="2541" cy="1587"/>
          </a:xfrm>
        </p:grpSpPr>
        <p:sp>
          <p:nvSpPr>
            <p:cNvPr id="9233" name="Oval 3"/>
            <p:cNvSpPr>
              <a:spLocks noChangeArrowheads="1"/>
            </p:cNvSpPr>
            <p:nvPr/>
          </p:nvSpPr>
          <p:spPr bwMode="auto">
            <a:xfrm>
              <a:off x="2604" y="1949"/>
              <a:ext cx="1043" cy="10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4"/>
            <p:cNvSpPr>
              <a:spLocks noChangeArrowheads="1"/>
            </p:cNvSpPr>
            <p:nvPr/>
          </p:nvSpPr>
          <p:spPr bwMode="auto">
            <a:xfrm>
              <a:off x="3920" y="1858"/>
              <a:ext cx="1225" cy="1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Rectangle 5"/>
            <p:cNvSpPr>
              <a:spLocks noChangeArrowheads="1"/>
            </p:cNvSpPr>
            <p:nvPr/>
          </p:nvSpPr>
          <p:spPr bwMode="auto">
            <a:xfrm>
              <a:off x="2740" y="1405"/>
              <a:ext cx="2313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4132263" y="49403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centres of gravity</a:t>
            </a:r>
            <a:r>
              <a:rPr lang="en-GB" b="1"/>
              <a:t> of regular shapes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736600"/>
          </a:xfrm>
        </p:spPr>
        <p:txBody>
          <a:bodyPr/>
          <a:lstStyle/>
          <a:p>
            <a:pPr eaLnBrk="1" hangingPunct="1"/>
            <a:r>
              <a:rPr lang="en-GB" sz="4000" b="1" smtClean="0"/>
              <a:t>Centre of gravity</a:t>
            </a:r>
          </a:p>
        </p:txBody>
      </p:sp>
      <p:sp>
        <p:nvSpPr>
          <p:cNvPr id="278536" name="Rectangle 8"/>
          <p:cNvSpPr>
            <a:spLocks noGrp="1" noChangeArrowheads="1"/>
          </p:cNvSpPr>
          <p:nvPr>
            <p:ph idx="1"/>
          </p:nvPr>
        </p:nvSpPr>
        <p:spPr>
          <a:xfrm>
            <a:off x="477838" y="1181100"/>
            <a:ext cx="8231187" cy="746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centre of gravity of a body is that point at which the weight of the body acts.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477838" y="2101850"/>
            <a:ext cx="35194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The </a:t>
            </a:r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/>
              <a:t> of a symmetrical body is along the axis of symmetry.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/>
              <a:t> is also sometimes called </a:t>
            </a:r>
            <a:r>
              <a:rPr lang="en-GB" sz="2400" b="1">
                <a:solidFill>
                  <a:schemeClr val="accent2"/>
                </a:solidFill>
              </a:rPr>
              <a:t>centre of mass</a:t>
            </a:r>
            <a:r>
              <a:rPr lang="en-GB" sz="2400"/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240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349750" y="2230438"/>
            <a:ext cx="3671888" cy="431800"/>
            <a:chOff x="2740" y="1405"/>
            <a:chExt cx="2313" cy="272"/>
          </a:xfrm>
        </p:grpSpPr>
        <p:sp>
          <p:nvSpPr>
            <p:cNvPr id="9230" name="Line 11"/>
            <p:cNvSpPr>
              <a:spLocks noChangeShapeType="1"/>
            </p:cNvSpPr>
            <p:nvPr/>
          </p:nvSpPr>
          <p:spPr bwMode="auto">
            <a:xfrm flipV="1">
              <a:off x="2740" y="1405"/>
              <a:ext cx="231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>
              <a:off x="2740" y="1405"/>
              <a:ext cx="231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Oval 13"/>
            <p:cNvSpPr>
              <a:spLocks noChangeArrowheads="1"/>
            </p:cNvSpPr>
            <p:nvPr/>
          </p:nvSpPr>
          <p:spPr bwMode="auto">
            <a:xfrm>
              <a:off x="3850" y="1489"/>
              <a:ext cx="90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78542" name="Oval 14"/>
          <p:cNvSpPr>
            <a:spLocks noChangeArrowheads="1"/>
          </p:cNvSpPr>
          <p:nvPr/>
        </p:nvSpPr>
        <p:spPr bwMode="auto">
          <a:xfrm>
            <a:off x="4889500" y="384968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223000" y="2949575"/>
            <a:ext cx="1938338" cy="1728788"/>
            <a:chOff x="3920" y="1858"/>
            <a:chExt cx="1221" cy="1089"/>
          </a:xfrm>
        </p:grpSpPr>
        <p:sp>
          <p:nvSpPr>
            <p:cNvPr id="9226" name="Line 16"/>
            <p:cNvSpPr>
              <a:spLocks noChangeShapeType="1"/>
            </p:cNvSpPr>
            <p:nvPr/>
          </p:nvSpPr>
          <p:spPr bwMode="auto">
            <a:xfrm flipV="1">
              <a:off x="4534" y="1858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7"/>
            <p:cNvSpPr>
              <a:spLocks noChangeShapeType="1"/>
            </p:cNvSpPr>
            <p:nvPr/>
          </p:nvSpPr>
          <p:spPr bwMode="auto">
            <a:xfrm flipH="1">
              <a:off x="3920" y="2405"/>
              <a:ext cx="918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8"/>
            <p:cNvSpPr>
              <a:spLocks noChangeShapeType="1"/>
            </p:cNvSpPr>
            <p:nvPr/>
          </p:nvSpPr>
          <p:spPr bwMode="auto">
            <a:xfrm flipH="1" flipV="1">
              <a:off x="4232" y="2396"/>
              <a:ext cx="909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Oval 19"/>
            <p:cNvSpPr>
              <a:spLocks noChangeArrowheads="1"/>
            </p:cNvSpPr>
            <p:nvPr/>
          </p:nvSpPr>
          <p:spPr bwMode="auto">
            <a:xfrm>
              <a:off x="4488" y="2530"/>
              <a:ext cx="90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/>
      <p:bldP spid="278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69913" y="500063"/>
            <a:ext cx="8083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If suspended, a body will come to rest with its </a:t>
            </a:r>
            <a:r>
              <a:rPr lang="en-GB" sz="2400" b="1">
                <a:solidFill>
                  <a:srgbClr val="FF0000"/>
                </a:solidFill>
              </a:rPr>
              <a:t>centre of gravity</a:t>
            </a:r>
            <a:r>
              <a:rPr lang="en-GB" sz="2400" b="1"/>
              <a:t> directly below the point of suspension.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2125" y="1450975"/>
            <a:ext cx="5599113" cy="4183063"/>
            <a:chOff x="1110" y="914"/>
            <a:chExt cx="3527" cy="2635"/>
          </a:xfrm>
        </p:grpSpPr>
        <p:pic>
          <p:nvPicPr>
            <p:cNvPr id="10244" name="Picture 2" descr="p21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914"/>
              <a:ext cx="3527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 Box 4"/>
            <p:cNvSpPr txBox="1">
              <a:spLocks noChangeArrowheads="1"/>
            </p:cNvSpPr>
            <p:nvPr/>
          </p:nvSpPr>
          <p:spPr bwMode="auto">
            <a:xfrm>
              <a:off x="2386" y="2331"/>
              <a:ext cx="622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Centre of gravity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365125" y="833438"/>
            <a:ext cx="3843338" cy="4895850"/>
            <a:chOff x="431" y="494"/>
            <a:chExt cx="2421" cy="3084"/>
          </a:xfrm>
        </p:grpSpPr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431" y="494"/>
              <a:ext cx="2421" cy="3084"/>
              <a:chOff x="431" y="572"/>
              <a:chExt cx="2421" cy="3084"/>
            </a:xfrm>
          </p:grpSpPr>
          <p:pic>
            <p:nvPicPr>
              <p:cNvPr id="11271" name="Picture 4" descr="p2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572"/>
                <a:ext cx="2253" cy="3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2" name="Text Box 5"/>
              <p:cNvSpPr txBox="1">
                <a:spLocks noChangeArrowheads="1"/>
              </p:cNvSpPr>
              <p:nvPr/>
            </p:nvSpPr>
            <p:spPr bwMode="auto">
              <a:xfrm>
                <a:off x="2075" y="1829"/>
                <a:ext cx="777" cy="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0000"/>
                    </a:solidFill>
                  </a:rPr>
                  <a:t>Centre of gravity</a:t>
                </a:r>
              </a:p>
            </p:txBody>
          </p:sp>
        </p:grpSp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 flipH="1" flipV="1">
              <a:off x="1389" y="1638"/>
              <a:ext cx="70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b="1" smtClean="0"/>
              <a:t>Finding the </a:t>
            </a:r>
            <a:r>
              <a:rPr lang="en-GB" sz="3200" b="1" smtClean="0">
                <a:solidFill>
                  <a:srgbClr val="FF0000"/>
                </a:solidFill>
              </a:rPr>
              <a:t>centre of gravity</a:t>
            </a:r>
            <a:r>
              <a:rPr lang="en-GB" sz="3200" b="1" smtClean="0"/>
              <a:t> of a card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4356100" y="1125538"/>
            <a:ext cx="43926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Pierce the card in at least two places.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Suspend the card from one of these holes.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Hang a plumbline from the point of suspension.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Using the plumbline as a reference draw a vertical line on the card.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Repeat for the other hole(s).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</a:t>
            </a:r>
            <a:r>
              <a:rPr lang="en-GB" sz="2000" b="1">
                <a:solidFill>
                  <a:srgbClr val="FF0000"/>
                </a:solidFill>
              </a:rPr>
              <a:t>centre of gravity</a:t>
            </a:r>
            <a:r>
              <a:rPr lang="en-GB" sz="2000"/>
              <a:t> is where the lines cross on the card.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Stability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8335963" cy="17827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A body is stable as long as its centre of gravity remains vertically above its base.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If this is not the case, the body will topple.</a:t>
            </a:r>
            <a:endParaRPr lang="en-GB" sz="2800" b="1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8575" y="1039813"/>
            <a:ext cx="1433513" cy="3303587"/>
            <a:chOff x="818" y="655"/>
            <a:chExt cx="903" cy="2081"/>
          </a:xfrm>
        </p:grpSpPr>
        <p:grpSp>
          <p:nvGrpSpPr>
            <p:cNvPr id="1040" name="Group 4"/>
            <p:cNvGrpSpPr>
              <a:grpSpLocks/>
            </p:cNvGrpSpPr>
            <p:nvPr/>
          </p:nvGrpSpPr>
          <p:grpSpPr bwMode="auto">
            <a:xfrm>
              <a:off x="818" y="655"/>
              <a:ext cx="903" cy="2081"/>
              <a:chOff x="779" y="1787"/>
              <a:chExt cx="903" cy="2081"/>
            </a:xfrm>
          </p:grpSpPr>
          <p:graphicFrame>
            <p:nvGraphicFramePr>
              <p:cNvPr id="1028" name="Object 5"/>
              <p:cNvGraphicFramePr>
                <a:graphicFrameLocks noChangeAspect="1"/>
              </p:cNvGraphicFramePr>
              <p:nvPr/>
            </p:nvGraphicFramePr>
            <p:xfrm>
              <a:off x="779" y="1787"/>
              <a:ext cx="903" cy="18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Bitmap Image" r:id="rId4" imgW="1380952" imgH="2752381" progId="Paint.Picture">
                      <p:embed/>
                    </p:oleObj>
                  </mc:Choice>
                  <mc:Fallback>
                    <p:oleObj name="Bitmap Image" r:id="rId4" imgW="1380952" imgH="2752381" progId="Paint.Picture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" y="1787"/>
                            <a:ext cx="903" cy="18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2" name="Text Box 6"/>
              <p:cNvSpPr txBox="1">
                <a:spLocks noChangeArrowheads="1"/>
              </p:cNvSpPr>
              <p:nvPr/>
            </p:nvSpPr>
            <p:spPr bwMode="auto">
              <a:xfrm>
                <a:off x="910" y="3618"/>
                <a:ext cx="7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stable</a:t>
                </a:r>
              </a:p>
            </p:txBody>
          </p:sp>
        </p:grpSp>
        <p:sp>
          <p:nvSpPr>
            <p:cNvPr id="1041" name="Text Box 13"/>
            <p:cNvSpPr txBox="1">
              <a:spLocks noChangeArrowheads="1"/>
            </p:cNvSpPr>
            <p:nvPr/>
          </p:nvSpPr>
          <p:spPr bwMode="auto">
            <a:xfrm>
              <a:off x="923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10263" y="1039813"/>
            <a:ext cx="2616200" cy="3303587"/>
            <a:chOff x="3723" y="655"/>
            <a:chExt cx="1648" cy="2081"/>
          </a:xfrm>
        </p:grpSpPr>
        <p:grpSp>
          <p:nvGrpSpPr>
            <p:cNvPr id="1037" name="Group 7"/>
            <p:cNvGrpSpPr>
              <a:grpSpLocks/>
            </p:cNvGrpSpPr>
            <p:nvPr/>
          </p:nvGrpSpPr>
          <p:grpSpPr bwMode="auto">
            <a:xfrm>
              <a:off x="3723" y="655"/>
              <a:ext cx="1648" cy="2081"/>
              <a:chOff x="3684" y="1787"/>
              <a:chExt cx="1648" cy="2081"/>
            </a:xfrm>
          </p:grpSpPr>
          <p:graphicFrame>
            <p:nvGraphicFramePr>
              <p:cNvPr id="1027" name="Object 8"/>
              <p:cNvGraphicFramePr>
                <a:graphicFrameLocks noChangeAspect="1"/>
              </p:cNvGraphicFramePr>
              <p:nvPr/>
            </p:nvGraphicFramePr>
            <p:xfrm>
              <a:off x="3886" y="1787"/>
              <a:ext cx="1177" cy="17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Bitmap Image" r:id="rId6" imgW="1848108" imgH="2800741" progId="Paint.Picture">
                      <p:embed/>
                    </p:oleObj>
                  </mc:Choice>
                  <mc:Fallback>
                    <p:oleObj name="Bitmap Image" r:id="rId6" imgW="1848108" imgH="2800741" progId="Paint.Picture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6" y="1787"/>
                            <a:ext cx="1177" cy="17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9" name="Text Box 9"/>
              <p:cNvSpPr txBox="1">
                <a:spLocks noChangeArrowheads="1"/>
              </p:cNvSpPr>
              <p:nvPr/>
            </p:nvSpPr>
            <p:spPr bwMode="auto">
              <a:xfrm>
                <a:off x="3684" y="3618"/>
                <a:ext cx="16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unstable - toppling</a:t>
                </a:r>
              </a:p>
            </p:txBody>
          </p:sp>
        </p:grp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4240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73475" y="1039813"/>
            <a:ext cx="1701800" cy="3302000"/>
            <a:chOff x="2314" y="655"/>
            <a:chExt cx="1072" cy="2080"/>
          </a:xfrm>
        </p:grpSpPr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314" y="655"/>
              <a:ext cx="1072" cy="2080"/>
              <a:chOff x="2275" y="1787"/>
              <a:chExt cx="1072" cy="2080"/>
            </a:xfrm>
          </p:grpSpPr>
          <p:graphicFrame>
            <p:nvGraphicFramePr>
              <p:cNvPr id="1026" name="Object 11"/>
              <p:cNvGraphicFramePr>
                <a:graphicFrameLocks noChangeAspect="1"/>
              </p:cNvGraphicFramePr>
              <p:nvPr/>
            </p:nvGraphicFramePr>
            <p:xfrm>
              <a:off x="2275" y="1787"/>
              <a:ext cx="1062" cy="1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Bitmap Image" r:id="rId8" imgW="1647619" imgH="2819794" progId="Paint.Picture">
                      <p:embed/>
                    </p:oleObj>
                  </mc:Choice>
                  <mc:Fallback>
                    <p:oleObj name="Bitmap Image" r:id="rId8" imgW="1647619" imgH="2819794" progId="Paint.Picture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5" y="1787"/>
                            <a:ext cx="1062" cy="1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419" y="3617"/>
                <a:ext cx="9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balanced</a:t>
                </a:r>
              </a:p>
            </p:txBody>
          </p:sp>
        </p:grpSp>
        <p:sp>
          <p:nvSpPr>
            <p:cNvPr id="1035" name="Text Box 15"/>
            <p:cNvSpPr txBox="1">
              <a:spLocks noChangeArrowheads="1"/>
            </p:cNvSpPr>
            <p:nvPr/>
          </p:nvSpPr>
          <p:spPr bwMode="auto">
            <a:xfrm>
              <a:off x="2548" y="987"/>
              <a:ext cx="659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 b="1"/>
                <a:t>Centre of gravity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125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2578100" y="1933575"/>
          <a:ext cx="38401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2029108" imgH="1305107" progId="Paint.Picture">
                  <p:embed/>
                </p:oleObj>
              </mc:Choice>
              <mc:Fallback>
                <p:oleObj name="Bitmap Image" r:id="rId4" imgW="2029108" imgH="130510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933575"/>
                        <a:ext cx="384016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436563" y="1184275"/>
            <a:ext cx="8126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i="1"/>
              <a:t>What factors make a modern racing car as stable as possible?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/>
              <a:t>1.   A wide wheel base.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/>
              <a:t>2.   A low centre of gravity.</a:t>
            </a:r>
            <a:endParaRPr lang="en-GB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1653</TotalTime>
  <Words>246</Words>
  <Application>Microsoft Office PowerPoint</Application>
  <PresentationFormat>On-screen Show (4:3)</PresentationFormat>
  <Paragraphs>43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Flow</vt:lpstr>
      <vt:lpstr>Bitmap Image</vt:lpstr>
      <vt:lpstr>EQUILIBRIUM AND CENTRE OF GRAVITY</vt:lpstr>
      <vt:lpstr>Specification</vt:lpstr>
      <vt:lpstr>Centre of gravity</vt:lpstr>
      <vt:lpstr>PowerPoint Presentation</vt:lpstr>
      <vt:lpstr>Finding the centre of gravity of a card</vt:lpstr>
      <vt:lpstr>Stability</vt:lpstr>
      <vt:lpstr>Question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150</cp:revision>
  <dcterms:created xsi:type="dcterms:W3CDTF">2008-08-15T17:24:00Z</dcterms:created>
  <dcterms:modified xsi:type="dcterms:W3CDTF">2019-01-18T17:12:12Z</dcterms:modified>
</cp:coreProperties>
</file>