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11"/>
  </p:notesMasterIdLst>
  <p:handoutMasterIdLst>
    <p:handoutMasterId r:id="rId12"/>
  </p:handoutMasterIdLst>
  <p:sldIdLst>
    <p:sldId id="270" r:id="rId2"/>
    <p:sldId id="313" r:id="rId3"/>
    <p:sldId id="274" r:id="rId4"/>
    <p:sldId id="272" r:id="rId5"/>
    <p:sldId id="276" r:id="rId6"/>
    <p:sldId id="275" r:id="rId7"/>
    <p:sldId id="314" r:id="rId8"/>
    <p:sldId id="304" r:id="rId9"/>
    <p:sldId id="336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FFC9"/>
    <a:srgbClr val="000000"/>
    <a:srgbClr val="FF0000"/>
    <a:srgbClr val="808080"/>
    <a:srgbClr val="000066"/>
    <a:srgbClr val="009900"/>
    <a:srgbClr val="CC00CC"/>
    <a:srgbClr val="01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547" autoAdjust="0"/>
  </p:normalViewPr>
  <p:slideViewPr>
    <p:cSldViewPr snapToGrid="0">
      <p:cViewPr>
        <p:scale>
          <a:sx n="60" d="100"/>
          <a:sy n="60" d="100"/>
        </p:scale>
        <p:origin x="-120" y="-58"/>
      </p:cViewPr>
      <p:guideLst>
        <p:guide orient="horz" pos="2160"/>
        <p:guide orient="horz" pos="664"/>
        <p:guide pos="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FA23846-46BA-4446-B91C-248D609B01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71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D7168B-5321-4E4E-9B1A-A915B0843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935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A1A05407-C98B-4ABE-B72D-B40116075485}" type="slidenum">
              <a:rPr lang="en-GB" sz="1200" smtClean="0">
                <a:latin typeface="Arial" pitchFamily="34" charset="0"/>
              </a:rPr>
              <a:pPr/>
              <a:t>1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23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06F2E7BB-F5BD-4861-8669-4BA52BB6EBC3}" type="slidenum">
              <a:rPr lang="en-GB" sz="1200" smtClean="0">
                <a:latin typeface="Arial" pitchFamily="34" charset="0"/>
              </a:rPr>
              <a:pPr/>
              <a:t>2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24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C31E433A-727E-44E6-B217-0FF55D86515E}" type="slidenum">
              <a:rPr lang="en-GB" sz="1200" smtClean="0">
                <a:latin typeface="Arial" pitchFamily="34" charset="0"/>
              </a:rPr>
              <a:pPr/>
              <a:t>3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256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608DE0E0-B1BC-48F0-8A5B-B2EAD51B9964}" type="slidenum">
              <a:rPr lang="en-GB" sz="1200" smtClean="0">
                <a:latin typeface="Arial" pitchFamily="34" charset="0"/>
              </a:rPr>
              <a:pPr/>
              <a:t>4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99D0840-19CE-4ED3-AAE3-34EF3D9BDC85}" type="slidenum">
              <a:rPr lang="en-GB" sz="1200" smtClean="0">
                <a:latin typeface="Arial" pitchFamily="34" charset="0"/>
              </a:rPr>
              <a:pPr/>
              <a:t>5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112200A8-FE1B-4AF1-B7D5-609DEFF45B68}" type="slidenum">
              <a:rPr lang="en-GB" sz="1200" smtClean="0">
                <a:latin typeface="Arial" pitchFamily="34" charset="0"/>
              </a:rPr>
              <a:pPr/>
              <a:t>6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F1602184-DABC-4FBA-8262-5EA9A742C079}" type="slidenum">
              <a:rPr lang="en-GB" sz="1200" smtClean="0">
                <a:latin typeface="Arial" pitchFamily="34" charset="0"/>
              </a:rPr>
              <a:pPr/>
              <a:t>7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BC398CF0-3E60-4A25-9C5E-D3B85184EF5F}" type="slidenum">
              <a:rPr lang="en-GB" sz="1200" smtClean="0">
                <a:latin typeface="Arial" pitchFamily="34" charset="0"/>
              </a:rPr>
              <a:pPr/>
              <a:t>8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fld id="{6E96A44B-B582-453B-8745-8ED600E63178}" type="slidenum">
              <a:rPr lang="en-GB" sz="1200" smtClean="0">
                <a:latin typeface="Arial" pitchFamily="34" charset="0"/>
              </a:rPr>
              <a:pPr/>
              <a:t>9</a:t>
            </a:fld>
            <a:endParaRPr lang="en-GB" sz="1200" smtClean="0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" name="Picture 4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607175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7" name="Picture 7" descr="unde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9" name="Picture 9" descr="boardworks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fld id="{020F0481-8EEA-4003-8180-41FF2FC36E05}" type="slidenum"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 of 27</a:t>
            </a:r>
          </a:p>
        </p:txBody>
      </p:sp>
    </p:spTree>
    <p:extLst>
      <p:ext uri="{BB962C8B-B14F-4D97-AF65-F5344CB8AC3E}">
        <p14:creationId xmlns:p14="http://schemas.microsoft.com/office/powerpoint/2010/main" val="35764046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9180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21717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3627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155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284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81684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0539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4924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3302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1932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8152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519503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6516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       Click to edit Master title style</a:t>
            </a:r>
          </a:p>
        </p:txBody>
      </p:sp>
      <p:sp>
        <p:nvSpPr>
          <p:cNvPr id="276483" name="Oval 3"/>
          <p:cNvSpPr>
            <a:spLocks noChangeAspect="1" noChangeArrowheads="1"/>
          </p:cNvSpPr>
          <p:nvPr userDrawn="1"/>
        </p:nvSpPr>
        <p:spPr bwMode="auto">
          <a:xfrm>
            <a:off x="242888" y="80963"/>
            <a:ext cx="360362" cy="360362"/>
          </a:xfrm>
          <a:prstGeom prst="ellipse">
            <a:avLst/>
          </a:prstGeom>
          <a:solidFill>
            <a:srgbClr val="0100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6484" name="Oval 4"/>
          <p:cNvSpPr>
            <a:spLocks noChangeArrowheads="1"/>
          </p:cNvSpPr>
          <p:nvPr userDrawn="1"/>
        </p:nvSpPr>
        <p:spPr bwMode="auto">
          <a:xfrm>
            <a:off x="260350" y="98425"/>
            <a:ext cx="325438" cy="325438"/>
          </a:xfrm>
          <a:prstGeom prst="ellipse">
            <a:avLst/>
          </a:prstGeom>
          <a:solidFill>
            <a:srgbClr val="FF00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101" name="Picture 5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86" name="Text Box 6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2004</a:t>
            </a:r>
          </a:p>
        </p:txBody>
      </p:sp>
      <p:pic>
        <p:nvPicPr>
          <p:cNvPr id="4103" name="Picture 7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right_button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6092825"/>
            <a:ext cx="5016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left_butt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1" name="Text Box 11"/>
          <p:cNvSpPr txBox="1">
            <a:spLocks noChangeArrowheads="1"/>
          </p:cNvSpPr>
          <p:nvPr/>
        </p:nvSpPr>
        <p:spPr bwMode="auto">
          <a:xfrm>
            <a:off x="0" y="6610350"/>
            <a:ext cx="666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1 of 20</a:t>
            </a:r>
            <a:endParaRPr lang="en-US" sz="12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pic>
        <p:nvPicPr>
          <p:cNvPr id="4108" name="Picture 12" descr="underli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3" name="Text Box 13"/>
          <p:cNvSpPr txBox="1">
            <a:spLocks noChangeArrowheads="1"/>
          </p:cNvSpPr>
          <p:nvPr/>
        </p:nvSpPr>
        <p:spPr bwMode="auto">
          <a:xfrm>
            <a:off x="7032625" y="6637338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b="1">
                <a:solidFill>
                  <a:srgbClr val="9900CC"/>
                </a:solidFill>
                <a:latin typeface="Arial" charset="0"/>
                <a:cs typeface="Arial" charset="0"/>
              </a:rPr>
              <a:t>© Boardworks Ltd 2005</a:t>
            </a:r>
          </a:p>
        </p:txBody>
      </p:sp>
      <p:pic>
        <p:nvPicPr>
          <p:cNvPr id="4110" name="Picture 14" descr="swish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72358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boardworks_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7431" r="6938" b="10835"/>
          <a:stretch>
            <a:fillRect/>
          </a:stretch>
        </p:blipFill>
        <p:spPr bwMode="auto">
          <a:xfrm>
            <a:off x="7885113" y="0"/>
            <a:ext cx="12192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 descr="left_button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092825"/>
            <a:ext cx="5429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497" name="Text Box 17"/>
          <p:cNvSpPr txBox="1">
            <a:spLocks noChangeArrowheads="1"/>
          </p:cNvSpPr>
          <p:nvPr userDrawn="1"/>
        </p:nvSpPr>
        <p:spPr bwMode="auto">
          <a:xfrm>
            <a:off x="0" y="6619875"/>
            <a:ext cx="1116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fld id="{366F3EE6-2BC7-4C3C-A758-AE3A13254660}" type="slidenum"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r>
              <a:rPr lang="en-GB" sz="1200" b="1">
                <a:solidFill>
                  <a:schemeClr val="bg1"/>
                </a:solidFill>
                <a:latin typeface="Arial" charset="0"/>
                <a:cs typeface="+mn-cs"/>
              </a:rPr>
              <a:t> of 27</a:t>
            </a:r>
          </a:p>
        </p:txBody>
      </p:sp>
      <p:grpSp>
        <p:nvGrpSpPr>
          <p:cNvPr id="4114" name="Group 42"/>
          <p:cNvGrpSpPr>
            <a:grpSpLocks/>
          </p:cNvGrpSpPr>
          <p:nvPr userDrawn="1"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276500" name="Line 20"/>
            <p:cNvSpPr>
              <a:spLocks noChangeShapeType="1"/>
            </p:cNvSpPr>
            <p:nvPr userDrawn="1"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1" name="Line 21"/>
            <p:cNvSpPr>
              <a:spLocks noChangeShapeType="1"/>
            </p:cNvSpPr>
            <p:nvPr userDrawn="1"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2" name="Line 22"/>
            <p:cNvSpPr>
              <a:spLocks noChangeShapeType="1"/>
            </p:cNvSpPr>
            <p:nvPr userDrawn="1"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3" name="Line 23"/>
            <p:cNvSpPr>
              <a:spLocks noChangeShapeType="1"/>
            </p:cNvSpPr>
            <p:nvPr userDrawn="1"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76504" name="Line 24"/>
            <p:cNvSpPr>
              <a:spLocks noChangeShapeType="1"/>
            </p:cNvSpPr>
            <p:nvPr userDrawn="1"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4120" name="Group 40"/>
            <p:cNvGrpSpPr>
              <a:grpSpLocks/>
            </p:cNvGrpSpPr>
            <p:nvPr userDrawn="1"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276509" name="Line 29"/>
              <p:cNvSpPr>
                <a:spLocks noChangeShapeType="1"/>
              </p:cNvSpPr>
              <p:nvPr userDrawn="1"/>
            </p:nvSpPr>
            <p:spPr bwMode="auto">
              <a:xfrm rot="-1352021">
                <a:off x="2051" y="817"/>
                <a:ext cx="382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10" name="Line 30"/>
              <p:cNvSpPr>
                <a:spLocks noChangeShapeType="1"/>
              </p:cNvSpPr>
              <p:nvPr userDrawn="1"/>
            </p:nvSpPr>
            <p:spPr bwMode="auto">
              <a:xfrm rot="-1352021">
                <a:off x="2071" y="923"/>
                <a:ext cx="387" cy="734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11" name="Line 31"/>
              <p:cNvSpPr>
                <a:spLocks noChangeShapeType="1"/>
              </p:cNvSpPr>
              <p:nvPr userDrawn="1"/>
            </p:nvSpPr>
            <p:spPr bwMode="auto">
              <a:xfrm rot="-1352021">
                <a:off x="2096" y="1036"/>
                <a:ext cx="382" cy="615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12" name="Line 32"/>
              <p:cNvSpPr>
                <a:spLocks noChangeShapeType="1"/>
              </p:cNvSpPr>
              <p:nvPr userDrawn="1"/>
            </p:nvSpPr>
            <p:spPr bwMode="auto">
              <a:xfrm rot="-1352021">
                <a:off x="2115" y="1148"/>
                <a:ext cx="387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76513" name="Line 33"/>
              <p:cNvSpPr>
                <a:spLocks noChangeShapeType="1"/>
              </p:cNvSpPr>
              <p:nvPr userDrawn="1"/>
            </p:nvSpPr>
            <p:spPr bwMode="auto">
              <a:xfrm rot="-1352021">
                <a:off x="2140" y="1255"/>
                <a:ext cx="382" cy="3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CC00CC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657225" y="3324225"/>
            <a:ext cx="51816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Some mirrors are </a:t>
            </a:r>
            <a:r>
              <a:rPr lang="en-GB" b="1">
                <a:solidFill>
                  <a:srgbClr val="CC00CC"/>
                </a:solidFill>
                <a:latin typeface="Arial" pitchFamily="34" charset="0"/>
              </a:rPr>
              <a:t>curved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. These give distorted images.</a:t>
            </a:r>
          </a:p>
          <a:p>
            <a:pPr>
              <a:spcBef>
                <a:spcPct val="50000"/>
              </a:spcBef>
            </a:pPr>
            <a:endParaRPr lang="en-GB" sz="8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endParaRPr lang="en-GB" sz="800">
              <a:solidFill>
                <a:srgbClr val="000066"/>
              </a:solidFill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If a mirror curves inwards then it is a </a:t>
            </a:r>
            <a:r>
              <a:rPr lang="en-GB" b="1">
                <a:solidFill>
                  <a:srgbClr val="CC00CC"/>
                </a:solidFill>
                <a:latin typeface="Arial" pitchFamily="34" charset="0"/>
              </a:rPr>
              <a:t>concave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 mirror; if it curves outwards it is a </a:t>
            </a:r>
            <a:r>
              <a:rPr lang="en-GB" b="1">
                <a:solidFill>
                  <a:srgbClr val="CC00CC"/>
                </a:solidFill>
                <a:latin typeface="Arial" pitchFamily="34" charset="0"/>
              </a:rPr>
              <a:t>convex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 mirror.</a:t>
            </a:r>
          </a:p>
        </p:txBody>
      </p:sp>
      <p:grpSp>
        <p:nvGrpSpPr>
          <p:cNvPr id="16387" name="Group 24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16417" name="Group 25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16419" name="Oval 26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6420" name="Picture 27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418" name="Oval 28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388" name="Text Box 29"/>
          <p:cNvSpPr txBox="1">
            <a:spLocks noChangeArrowheads="1"/>
          </p:cNvSpPr>
          <p:nvPr/>
        </p:nvSpPr>
        <p:spPr bwMode="auto">
          <a:xfrm>
            <a:off x="636588" y="866775"/>
            <a:ext cx="5416550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When we draw a ray diagram we represent a mirror by drawing a line with dashes on the silvered (non-shiny) side. Most mirrors are flat and these are called </a:t>
            </a: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plane </a:t>
            </a: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mirrors. They give non-distorted lifelike images.</a:t>
            </a:r>
          </a:p>
        </p:txBody>
      </p:sp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6864350" y="1209675"/>
            <a:ext cx="1851025" cy="1219200"/>
            <a:chOff x="4324" y="762"/>
            <a:chExt cx="1166" cy="768"/>
          </a:xfrm>
        </p:grpSpPr>
        <p:grpSp>
          <p:nvGrpSpPr>
            <p:cNvPr id="16413" name="Group 50"/>
            <p:cNvGrpSpPr>
              <a:grpSpLocks/>
            </p:cNvGrpSpPr>
            <p:nvPr/>
          </p:nvGrpSpPr>
          <p:grpSpPr bwMode="auto">
            <a:xfrm>
              <a:off x="4324" y="762"/>
              <a:ext cx="128" cy="768"/>
              <a:chOff x="4324" y="762"/>
              <a:chExt cx="128" cy="768"/>
            </a:xfrm>
          </p:grpSpPr>
          <p:sp>
            <p:nvSpPr>
              <p:cNvPr id="16415" name="Rectangle 7" descr="Wide upward diagonal"/>
              <p:cNvSpPr>
                <a:spLocks noChangeArrowheads="1"/>
              </p:cNvSpPr>
              <p:nvPr/>
            </p:nvSpPr>
            <p:spPr bwMode="auto">
              <a:xfrm>
                <a:off x="4356" y="762"/>
                <a:ext cx="96" cy="768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chemeClr val="bg1"/>
                </a:bgClr>
              </a:pattFill>
              <a:ln w="31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6" name="Rectangle 8"/>
              <p:cNvSpPr>
                <a:spLocks noChangeArrowheads="1"/>
              </p:cNvSpPr>
              <p:nvPr/>
            </p:nvSpPr>
            <p:spPr bwMode="auto">
              <a:xfrm>
                <a:off x="4324" y="762"/>
                <a:ext cx="32" cy="76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4" name="Text Box 30"/>
            <p:cNvSpPr txBox="1">
              <a:spLocks noChangeArrowheads="1"/>
            </p:cNvSpPr>
            <p:nvPr/>
          </p:nvSpPr>
          <p:spPr bwMode="auto">
            <a:xfrm>
              <a:off x="4568" y="877"/>
              <a:ext cx="922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CC00CC"/>
                  </a:solidFill>
                  <a:latin typeface="Arial" pitchFamily="34" charset="0"/>
                </a:rPr>
                <a:t>A plane mirror</a:t>
              </a:r>
            </a:p>
          </p:txBody>
        </p:sp>
      </p:grpSp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6153150" y="3019425"/>
            <a:ext cx="2792413" cy="1295400"/>
            <a:chOff x="3876" y="1902"/>
            <a:chExt cx="1759" cy="816"/>
          </a:xfrm>
        </p:grpSpPr>
        <p:grpSp>
          <p:nvGrpSpPr>
            <p:cNvPr id="16409" name="Group 51"/>
            <p:cNvGrpSpPr>
              <a:grpSpLocks/>
            </p:cNvGrpSpPr>
            <p:nvPr/>
          </p:nvGrpSpPr>
          <p:grpSpPr bwMode="auto">
            <a:xfrm>
              <a:off x="3876" y="1902"/>
              <a:ext cx="865" cy="816"/>
              <a:chOff x="3876" y="1902"/>
              <a:chExt cx="865" cy="816"/>
            </a:xfrm>
          </p:grpSpPr>
          <p:sp>
            <p:nvSpPr>
              <p:cNvPr id="16411" name="AutoShape 33"/>
              <p:cNvSpPr>
                <a:spLocks noChangeArrowheads="1"/>
              </p:cNvSpPr>
              <p:nvPr/>
            </p:nvSpPr>
            <p:spPr bwMode="auto">
              <a:xfrm rot="5328505">
                <a:off x="3995" y="1973"/>
                <a:ext cx="720" cy="6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94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99" y="12202"/>
                    </a:moveTo>
                    <a:cubicBezTo>
                      <a:pt x="1627" y="11738"/>
                      <a:pt x="1592" y="11269"/>
                      <a:pt x="1592" y="10800"/>
                    </a:cubicBezTo>
                    <a:cubicBezTo>
                      <a:pt x="1592" y="5714"/>
                      <a:pt x="5714" y="1592"/>
                      <a:pt x="10800" y="1592"/>
                    </a:cubicBezTo>
                    <a:cubicBezTo>
                      <a:pt x="15885" y="1592"/>
                      <a:pt x="20008" y="5714"/>
                      <a:pt x="20008" y="10800"/>
                    </a:cubicBezTo>
                    <a:cubicBezTo>
                      <a:pt x="20008" y="11269"/>
                      <a:pt x="19972" y="11738"/>
                      <a:pt x="19900" y="12202"/>
                    </a:cubicBezTo>
                    <a:lnTo>
                      <a:pt x="21473" y="12445"/>
                    </a:lnTo>
                    <a:cubicBezTo>
                      <a:pt x="21557" y="11901"/>
                      <a:pt x="21600" y="11350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350"/>
                      <a:pt x="42" y="11901"/>
                      <a:pt x="126" y="1244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2" name="AutoShape 34" descr="Wide upward diagonal"/>
              <p:cNvSpPr>
                <a:spLocks noChangeArrowheads="1"/>
              </p:cNvSpPr>
              <p:nvPr/>
            </p:nvSpPr>
            <p:spPr bwMode="auto">
              <a:xfrm rot="5429813">
                <a:off x="3901" y="1877"/>
                <a:ext cx="816" cy="86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81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67" y="10878"/>
                    </a:moveTo>
                    <a:cubicBezTo>
                      <a:pt x="1667" y="10852"/>
                      <a:pt x="1667" y="10826"/>
                      <a:pt x="1667" y="10800"/>
                    </a:cubicBezTo>
                    <a:cubicBezTo>
                      <a:pt x="1667" y="5755"/>
                      <a:pt x="5755" y="1667"/>
                      <a:pt x="10800" y="1667"/>
                    </a:cubicBezTo>
                    <a:cubicBezTo>
                      <a:pt x="15844" y="1667"/>
                      <a:pt x="19933" y="5755"/>
                      <a:pt x="19933" y="10800"/>
                    </a:cubicBezTo>
                    <a:cubicBezTo>
                      <a:pt x="19933" y="10826"/>
                      <a:pt x="19932" y="10852"/>
                      <a:pt x="19932" y="10878"/>
                    </a:cubicBezTo>
                    <a:lnTo>
                      <a:pt x="21599" y="10893"/>
                    </a:lnTo>
                    <a:cubicBezTo>
                      <a:pt x="21599" y="10862"/>
                      <a:pt x="21600" y="10831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831"/>
                      <a:pt x="0" y="10862"/>
                      <a:pt x="0" y="10893"/>
                    </a:cubicBezTo>
                    <a:close/>
                  </a:path>
                </a:pathLst>
              </a:cu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10" name="Text Box 35"/>
            <p:cNvSpPr txBox="1">
              <a:spLocks noChangeArrowheads="1"/>
            </p:cNvSpPr>
            <p:nvPr/>
          </p:nvSpPr>
          <p:spPr bwMode="auto">
            <a:xfrm>
              <a:off x="4713" y="1949"/>
              <a:ext cx="92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CC00CC"/>
                  </a:solidFill>
                  <a:latin typeface="Arial" pitchFamily="34" charset="0"/>
                </a:rPr>
                <a:t>A concave mirror</a:t>
              </a:r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6748463" y="4676775"/>
            <a:ext cx="2195512" cy="1187450"/>
            <a:chOff x="4251" y="2946"/>
            <a:chExt cx="1383" cy="748"/>
          </a:xfrm>
        </p:grpSpPr>
        <p:grpSp>
          <p:nvGrpSpPr>
            <p:cNvPr id="16405" name="Group 52"/>
            <p:cNvGrpSpPr>
              <a:grpSpLocks/>
            </p:cNvGrpSpPr>
            <p:nvPr/>
          </p:nvGrpSpPr>
          <p:grpSpPr bwMode="auto">
            <a:xfrm>
              <a:off x="4251" y="3014"/>
              <a:ext cx="624" cy="624"/>
              <a:chOff x="4251" y="3014"/>
              <a:chExt cx="624" cy="624"/>
            </a:xfrm>
          </p:grpSpPr>
          <p:sp>
            <p:nvSpPr>
              <p:cNvPr id="16407" name="AutoShape 31"/>
              <p:cNvSpPr>
                <a:spLocks noChangeArrowheads="1"/>
              </p:cNvSpPr>
              <p:nvPr/>
            </p:nvSpPr>
            <p:spPr bwMode="auto">
              <a:xfrm rot="-5394088">
                <a:off x="4251" y="3014"/>
                <a:ext cx="624" cy="6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5 w 21600"/>
                  <a:gd name="T13" fmla="*/ 0 h 21600"/>
                  <a:gd name="T14" fmla="*/ 21185 w 21600"/>
                  <a:gd name="T15" fmla="*/ 1329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799" y="10711"/>
                    </a:moveTo>
                    <a:cubicBezTo>
                      <a:pt x="1848" y="5774"/>
                      <a:pt x="5863" y="1798"/>
                      <a:pt x="10800" y="1799"/>
                    </a:cubicBezTo>
                    <a:cubicBezTo>
                      <a:pt x="15736" y="1799"/>
                      <a:pt x="19751" y="5774"/>
                      <a:pt x="19800" y="10711"/>
                    </a:cubicBezTo>
                    <a:lnTo>
                      <a:pt x="21599" y="10693"/>
                    </a:lnTo>
                    <a:cubicBezTo>
                      <a:pt x="21540" y="4770"/>
                      <a:pt x="16723" y="-1"/>
                      <a:pt x="10799" y="0"/>
                    </a:cubicBezTo>
                    <a:cubicBezTo>
                      <a:pt x="4876" y="0"/>
                      <a:pt x="59" y="4770"/>
                      <a:pt x="0" y="1069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8" name="AutoShape 32" descr="Wide upward diagonal"/>
              <p:cNvSpPr>
                <a:spLocks noChangeArrowheads="1"/>
              </p:cNvSpPr>
              <p:nvPr/>
            </p:nvSpPr>
            <p:spPr bwMode="auto">
              <a:xfrm rot="-5383680">
                <a:off x="4275" y="3085"/>
                <a:ext cx="528" cy="48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8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099" y="11427"/>
                    </a:moveTo>
                    <a:cubicBezTo>
                      <a:pt x="2084" y="11218"/>
                      <a:pt x="2077" y="11009"/>
                      <a:pt x="2077" y="10800"/>
                    </a:cubicBezTo>
                    <a:cubicBezTo>
                      <a:pt x="2077" y="5982"/>
                      <a:pt x="5982" y="2077"/>
                      <a:pt x="10800" y="2077"/>
                    </a:cubicBezTo>
                    <a:cubicBezTo>
                      <a:pt x="15617" y="2077"/>
                      <a:pt x="19523" y="5982"/>
                      <a:pt x="19523" y="10800"/>
                    </a:cubicBezTo>
                    <a:cubicBezTo>
                      <a:pt x="19523" y="11009"/>
                      <a:pt x="19515" y="11218"/>
                      <a:pt x="19500" y="11427"/>
                    </a:cubicBezTo>
                    <a:lnTo>
                      <a:pt x="21571" y="11577"/>
                    </a:lnTo>
                    <a:cubicBezTo>
                      <a:pt x="21590" y="11318"/>
                      <a:pt x="21600" y="11059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1059"/>
                      <a:pt x="9" y="11318"/>
                      <a:pt x="28" y="11577"/>
                    </a:cubicBezTo>
                    <a:close/>
                  </a:path>
                </a:pathLst>
              </a:custGeom>
              <a:pattFill prst="wdUpDiag">
                <a:fgClr>
                  <a:schemeClr val="tx2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6" name="Text Box 36"/>
            <p:cNvSpPr txBox="1">
              <a:spLocks noChangeArrowheads="1"/>
            </p:cNvSpPr>
            <p:nvPr/>
          </p:nvSpPr>
          <p:spPr bwMode="auto">
            <a:xfrm>
              <a:off x="4712" y="2946"/>
              <a:ext cx="922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 algn="ctr"/>
              <a:r>
                <a:rPr lang="en-GB" b="1">
                  <a:solidFill>
                    <a:srgbClr val="CC00CC"/>
                  </a:solidFill>
                  <a:latin typeface="Arial" pitchFamily="34" charset="0"/>
                </a:rPr>
                <a:t>A convex mirror</a:t>
              </a:r>
            </a:p>
          </p:txBody>
        </p:sp>
      </p:grpSp>
      <p:sp>
        <p:nvSpPr>
          <p:cNvPr id="16392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Types of mirror</a:t>
            </a:r>
          </a:p>
        </p:txBody>
      </p:sp>
      <p:grpSp>
        <p:nvGrpSpPr>
          <p:cNvPr id="16393" name="Group 38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16394" name="Line 39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5" name="Line 40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6" name="Line 41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7" name="Line 42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Line 43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99" name="Group 44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16400" name="Line 45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1" name="Line 46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2" name="Line 47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3" name="Line 48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Line 49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33413" y="889000"/>
            <a:ext cx="8326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When you look at a mirror you see a virtual image that appears to be behind the mirror. </a:t>
            </a:r>
          </a:p>
        </p:txBody>
      </p:sp>
      <p:grpSp>
        <p:nvGrpSpPr>
          <p:cNvPr id="17411" name="Group 15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17446" name="Group 16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17448" name="Oval 17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7449" name="Picture 18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47" name="Oval 19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4978400" y="3225800"/>
            <a:ext cx="1741488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29" name="Rectangle 21" descr="Wide upward diagonal"/>
          <p:cNvSpPr>
            <a:spLocks noChangeArrowheads="1"/>
          </p:cNvSpPr>
          <p:nvPr/>
        </p:nvSpPr>
        <p:spPr bwMode="auto">
          <a:xfrm>
            <a:off x="6804025" y="3346450"/>
            <a:ext cx="152400" cy="1828800"/>
          </a:xfrm>
          <a:prstGeom prst="rect">
            <a:avLst/>
          </a:prstGeom>
          <a:pattFill prst="wdUpDiag">
            <a:fgClr>
              <a:srgbClr val="000000"/>
            </a:fgClr>
            <a:bgClr>
              <a:schemeClr val="bg1"/>
            </a:bgClr>
          </a:patt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2230" name="Rectangle 22"/>
          <p:cNvSpPr>
            <a:spLocks noChangeArrowheads="1"/>
          </p:cNvSpPr>
          <p:nvPr/>
        </p:nvSpPr>
        <p:spPr bwMode="auto">
          <a:xfrm>
            <a:off x="6727825" y="3346450"/>
            <a:ext cx="76200" cy="1828800"/>
          </a:xfrm>
          <a:prstGeom prst="rect">
            <a:avLst/>
          </a:prstGeom>
          <a:gradFill rotWithShape="0">
            <a:gsLst>
              <a:gs pos="0">
                <a:srgbClr val="00FFFF"/>
              </a:gs>
              <a:gs pos="50000">
                <a:schemeClr val="bg1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22231" name="Picture 23" descr="eye le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3702">
            <a:off x="3052763" y="4819650"/>
            <a:ext cx="1693862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32" name="Line 24"/>
          <p:cNvSpPr>
            <a:spLocks noChangeShapeType="1"/>
          </p:cNvSpPr>
          <p:nvPr/>
        </p:nvSpPr>
        <p:spPr bwMode="auto">
          <a:xfrm flipV="1">
            <a:off x="4991100" y="3938588"/>
            <a:ext cx="1727200" cy="71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3" name="Line 25"/>
          <p:cNvSpPr>
            <a:spLocks noChangeShapeType="1"/>
          </p:cNvSpPr>
          <p:nvPr/>
        </p:nvSpPr>
        <p:spPr bwMode="auto">
          <a:xfrm flipH="1">
            <a:off x="6259513" y="3941763"/>
            <a:ext cx="4603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4" name="Line 26"/>
          <p:cNvSpPr>
            <a:spLocks noChangeShapeType="1"/>
          </p:cNvSpPr>
          <p:nvPr/>
        </p:nvSpPr>
        <p:spPr bwMode="auto">
          <a:xfrm flipH="1">
            <a:off x="6256338" y="4281488"/>
            <a:ext cx="46037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35" name="Line 27"/>
          <p:cNvSpPr>
            <a:spLocks noChangeShapeType="1"/>
          </p:cNvSpPr>
          <p:nvPr/>
        </p:nvSpPr>
        <p:spPr bwMode="auto">
          <a:xfrm flipH="1">
            <a:off x="5875338" y="4168775"/>
            <a:ext cx="280987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5" name="Line 37"/>
          <p:cNvSpPr>
            <a:spLocks noChangeShapeType="1"/>
          </p:cNvSpPr>
          <p:nvPr/>
        </p:nvSpPr>
        <p:spPr bwMode="auto">
          <a:xfrm>
            <a:off x="4960938" y="3224213"/>
            <a:ext cx="1741487" cy="104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4" name="Oval 36"/>
          <p:cNvSpPr>
            <a:spLocks noChangeAspect="1" noChangeArrowheads="1"/>
          </p:cNvSpPr>
          <p:nvPr/>
        </p:nvSpPr>
        <p:spPr bwMode="auto">
          <a:xfrm>
            <a:off x="4932363" y="3136900"/>
            <a:ext cx="176212" cy="1762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46" name="Line 38"/>
          <p:cNvSpPr>
            <a:spLocks noChangeShapeType="1"/>
          </p:cNvSpPr>
          <p:nvPr/>
        </p:nvSpPr>
        <p:spPr bwMode="auto">
          <a:xfrm flipV="1">
            <a:off x="4973638" y="4267200"/>
            <a:ext cx="1741487" cy="1044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7" name="Line 39"/>
          <p:cNvSpPr>
            <a:spLocks noChangeShapeType="1"/>
          </p:cNvSpPr>
          <p:nvPr/>
        </p:nvSpPr>
        <p:spPr bwMode="auto">
          <a:xfrm flipV="1">
            <a:off x="6729413" y="3221038"/>
            <a:ext cx="1741487" cy="10445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48" name="Line 40"/>
          <p:cNvSpPr>
            <a:spLocks noChangeShapeType="1"/>
          </p:cNvSpPr>
          <p:nvPr/>
        </p:nvSpPr>
        <p:spPr bwMode="auto">
          <a:xfrm flipH="1">
            <a:off x="6713538" y="3217863"/>
            <a:ext cx="1741487" cy="71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50" name="Line 42"/>
          <p:cNvSpPr>
            <a:spLocks noChangeShapeType="1"/>
          </p:cNvSpPr>
          <p:nvPr/>
        </p:nvSpPr>
        <p:spPr bwMode="auto">
          <a:xfrm>
            <a:off x="4975225" y="2919413"/>
            <a:ext cx="1755775" cy="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6734175" y="2921000"/>
            <a:ext cx="1736725" cy="0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triangle" w="lg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252" name="Text Box 44"/>
          <p:cNvSpPr txBox="1">
            <a:spLocks noChangeArrowheads="1"/>
          </p:cNvSpPr>
          <p:nvPr/>
        </p:nvSpPr>
        <p:spPr bwMode="auto">
          <a:xfrm>
            <a:off x="5303838" y="2392363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010066"/>
                </a:solidFill>
                <a:latin typeface="Arial" pitchFamily="34" charset="0"/>
              </a:rPr>
              <a:t>distance</a:t>
            </a:r>
          </a:p>
        </p:txBody>
      </p:sp>
      <p:sp>
        <p:nvSpPr>
          <p:cNvPr id="222253" name="Text Box 45"/>
          <p:cNvSpPr txBox="1">
            <a:spLocks noChangeArrowheads="1"/>
          </p:cNvSpPr>
          <p:nvPr/>
        </p:nvSpPr>
        <p:spPr bwMode="auto">
          <a:xfrm>
            <a:off x="7081838" y="2389188"/>
            <a:ext cx="132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r>
              <a:rPr lang="en-GB">
                <a:solidFill>
                  <a:srgbClr val="010066"/>
                </a:solidFill>
                <a:latin typeface="Arial" pitchFamily="34" charset="0"/>
              </a:rPr>
              <a:t>distance</a:t>
            </a:r>
          </a:p>
        </p:txBody>
      </p:sp>
      <p:sp>
        <p:nvSpPr>
          <p:cNvPr id="222255" name="Rectangle 47"/>
          <p:cNvSpPr>
            <a:spLocks noChangeArrowheads="1"/>
          </p:cNvSpPr>
          <p:nvPr/>
        </p:nvSpPr>
        <p:spPr bwMode="auto">
          <a:xfrm>
            <a:off x="647700" y="1863725"/>
            <a:ext cx="29559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The image appears to be the same size as the original object and the same distance behind the mirror as the object is from the mirror.</a:t>
            </a:r>
            <a:r>
              <a:rPr lang="en-GB">
                <a:solidFill>
                  <a:schemeClr val="accent2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222257" name="Text Box 49"/>
          <p:cNvSpPr txBox="1">
            <a:spLocks noChangeArrowheads="1"/>
          </p:cNvSpPr>
          <p:nvPr/>
        </p:nvSpPr>
        <p:spPr bwMode="auto">
          <a:xfrm>
            <a:off x="7585075" y="3586163"/>
            <a:ext cx="13700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GB" b="1">
                <a:solidFill>
                  <a:srgbClr val="010066"/>
                </a:solidFill>
                <a:latin typeface="Arial" pitchFamily="34" charset="0"/>
              </a:rPr>
              <a:t>virtual image</a:t>
            </a:r>
          </a:p>
        </p:txBody>
      </p:sp>
      <p:sp>
        <p:nvSpPr>
          <p:cNvPr id="17431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Virtual images</a:t>
            </a:r>
          </a:p>
        </p:txBody>
      </p:sp>
      <p:grpSp>
        <p:nvGrpSpPr>
          <p:cNvPr id="17432" name="Group 51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17435" name="Line 52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53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54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55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Line 56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40" name="Group 57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17441" name="Line 58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Line 59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Line 60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Line 61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Line 62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22249" name="Oval 41"/>
          <p:cNvSpPr>
            <a:spLocks noChangeAspect="1" noChangeArrowheads="1"/>
          </p:cNvSpPr>
          <p:nvPr/>
        </p:nvSpPr>
        <p:spPr bwMode="auto">
          <a:xfrm>
            <a:off x="8432800" y="3136900"/>
            <a:ext cx="176213" cy="176213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2271" name="Text Box 63"/>
          <p:cNvSpPr txBox="1">
            <a:spLocks noChangeArrowheads="1"/>
          </p:cNvSpPr>
          <p:nvPr/>
        </p:nvSpPr>
        <p:spPr bwMode="auto">
          <a:xfrm>
            <a:off x="4105275" y="3344863"/>
            <a:ext cx="1370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/>
            <a:r>
              <a:rPr lang="en-GB" b="1">
                <a:solidFill>
                  <a:srgbClr val="010066"/>
                </a:solidFill>
                <a:latin typeface="Arial" pitchFamily="34" charset="0"/>
              </a:rPr>
              <a:t>object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22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8" grpId="0" animBg="1"/>
      <p:bldP spid="222229" grpId="0" animBg="1"/>
      <p:bldP spid="222230" grpId="0" animBg="1"/>
      <p:bldP spid="222232" grpId="0" animBg="1"/>
      <p:bldP spid="222233" grpId="0" animBg="1"/>
      <p:bldP spid="222234" grpId="0" animBg="1"/>
      <p:bldP spid="222235" grpId="0" animBg="1"/>
      <p:bldP spid="222245" grpId="0" animBg="1"/>
      <p:bldP spid="222244" grpId="0" animBg="1"/>
      <p:bldP spid="222246" grpId="0" animBg="1"/>
      <p:bldP spid="222247" grpId="0" animBg="1"/>
      <p:bldP spid="222248" grpId="0" animBg="1"/>
      <p:bldP spid="222250" grpId="0" animBg="1"/>
      <p:bldP spid="222251" grpId="0" animBg="1"/>
      <p:bldP spid="222252" grpId="0"/>
      <p:bldP spid="222253" grpId="0"/>
      <p:bldP spid="222255" grpId="0"/>
      <p:bldP spid="222257" grpId="0"/>
      <p:bldP spid="222257" grpId="1"/>
      <p:bldP spid="222249" grpId="0" animBg="1"/>
      <p:bldP spid="222271" grpId="0"/>
      <p:bldP spid="22227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32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18481" name="Group 33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18483" name="Oval 34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484" name="Picture 35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482" name="Oval 36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63877" name="Text Box 37"/>
          <p:cNvSpPr txBox="1">
            <a:spLocks noChangeArrowheads="1"/>
          </p:cNvSpPr>
          <p:nvPr/>
        </p:nvSpPr>
        <p:spPr bwMode="auto">
          <a:xfrm>
            <a:off x="658813" y="5068888"/>
            <a:ext cx="80835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The distance between the mirror and the focal point is called the </a:t>
            </a: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focal length </a:t>
            </a:r>
            <a:r>
              <a:rPr lang="en-GB" b="1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(ƒ)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. </a:t>
            </a:r>
            <a:r>
              <a:rPr lang="en-GB">
                <a:solidFill>
                  <a:srgbClr val="000066"/>
                </a:solidFill>
                <a:latin typeface="Arial" pitchFamily="34" charset="0"/>
              </a:rPr>
              <a:t>The more curved the mirror is the closer the focus is to the lens.</a:t>
            </a:r>
          </a:p>
        </p:txBody>
      </p:sp>
      <p:sp>
        <p:nvSpPr>
          <p:cNvPr id="18436" name="Text Box 40"/>
          <p:cNvSpPr txBox="1">
            <a:spLocks noChangeArrowheads="1"/>
          </p:cNvSpPr>
          <p:nvPr/>
        </p:nvSpPr>
        <p:spPr bwMode="auto">
          <a:xfrm>
            <a:off x="623888" y="750888"/>
            <a:ext cx="395287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Concave</a:t>
            </a:r>
            <a:r>
              <a:rPr lang="en-GB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mirrors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 reflect rays of light to a focal point </a:t>
            </a:r>
            <a:r>
              <a:rPr lang="en-GB" b="1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(F)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Concave mirrors are </a:t>
            </a: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converging</a:t>
            </a:r>
            <a:r>
              <a:rPr lang="en-GB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mirrors,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 as the rays of light converge to a </a:t>
            </a: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focus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. If a light source is placed at the focus they produce a beam of </a:t>
            </a: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parallel light rays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.</a:t>
            </a:r>
            <a:endParaRPr lang="en-GB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8437" name="Rectangle 4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Concave mirrors</a:t>
            </a:r>
          </a:p>
        </p:txBody>
      </p:sp>
      <p:grpSp>
        <p:nvGrpSpPr>
          <p:cNvPr id="18438" name="Group 42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18470" name="Line 43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Line 44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Line 45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Line 46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Line 47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8475" name="Group 48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18476" name="Line 49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7" name="Line 50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8" name="Line 51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Line 52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80" name="Line 53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439" name="Picture 63" descr="mirr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708025"/>
            <a:ext cx="814388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3"/>
          <p:cNvGrpSpPr>
            <a:grpSpLocks/>
          </p:cNvGrpSpPr>
          <p:nvPr/>
        </p:nvGrpSpPr>
        <p:grpSpPr bwMode="auto">
          <a:xfrm>
            <a:off x="4786313" y="1158875"/>
            <a:ext cx="2436812" cy="0"/>
            <a:chOff x="3015" y="954"/>
            <a:chExt cx="1535" cy="0"/>
          </a:xfrm>
        </p:grpSpPr>
        <p:sp>
          <p:nvSpPr>
            <p:cNvPr id="18468" name="Line 65"/>
            <p:cNvSpPr>
              <a:spLocks noChangeShapeType="1"/>
            </p:cNvSpPr>
            <p:nvPr/>
          </p:nvSpPr>
          <p:spPr bwMode="auto">
            <a:xfrm>
              <a:off x="3236" y="954"/>
              <a:ext cx="131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69"/>
            <p:cNvSpPr>
              <a:spLocks noChangeShapeType="1"/>
            </p:cNvSpPr>
            <p:nvPr/>
          </p:nvSpPr>
          <p:spPr bwMode="auto">
            <a:xfrm>
              <a:off x="3015" y="954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4786313" y="3063875"/>
            <a:ext cx="2698750" cy="0"/>
            <a:chOff x="3015" y="2154"/>
            <a:chExt cx="1700" cy="0"/>
          </a:xfrm>
        </p:grpSpPr>
        <p:sp>
          <p:nvSpPr>
            <p:cNvPr id="18466" name="Line 68"/>
            <p:cNvSpPr>
              <a:spLocks noChangeShapeType="1"/>
            </p:cNvSpPr>
            <p:nvPr/>
          </p:nvSpPr>
          <p:spPr bwMode="auto">
            <a:xfrm>
              <a:off x="3236" y="2154"/>
              <a:ext cx="14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7" name="Line 71"/>
            <p:cNvSpPr>
              <a:spLocks noChangeShapeType="1"/>
            </p:cNvSpPr>
            <p:nvPr/>
          </p:nvSpPr>
          <p:spPr bwMode="auto">
            <a:xfrm>
              <a:off x="3015" y="2154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6"/>
          <p:cNvGrpSpPr>
            <a:grpSpLocks/>
          </p:cNvGrpSpPr>
          <p:nvPr/>
        </p:nvGrpSpPr>
        <p:grpSpPr bwMode="auto">
          <a:xfrm>
            <a:off x="4786313" y="4016375"/>
            <a:ext cx="2441575" cy="0"/>
            <a:chOff x="3015" y="2754"/>
            <a:chExt cx="1538" cy="0"/>
          </a:xfrm>
        </p:grpSpPr>
        <p:sp>
          <p:nvSpPr>
            <p:cNvPr id="18464" name="Line 66"/>
            <p:cNvSpPr>
              <a:spLocks noChangeShapeType="1"/>
            </p:cNvSpPr>
            <p:nvPr/>
          </p:nvSpPr>
          <p:spPr bwMode="auto">
            <a:xfrm>
              <a:off x="3236" y="2754"/>
              <a:ext cx="131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5" name="Line 72"/>
            <p:cNvSpPr>
              <a:spLocks noChangeShapeType="1"/>
            </p:cNvSpPr>
            <p:nvPr/>
          </p:nvSpPr>
          <p:spPr bwMode="auto">
            <a:xfrm>
              <a:off x="3015" y="2754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4786313" y="2111375"/>
            <a:ext cx="2698750" cy="0"/>
            <a:chOff x="3015" y="1554"/>
            <a:chExt cx="1700" cy="0"/>
          </a:xfrm>
        </p:grpSpPr>
        <p:sp>
          <p:nvSpPr>
            <p:cNvPr id="18462" name="Line 67"/>
            <p:cNvSpPr>
              <a:spLocks noChangeShapeType="1"/>
            </p:cNvSpPr>
            <p:nvPr/>
          </p:nvSpPr>
          <p:spPr bwMode="auto">
            <a:xfrm>
              <a:off x="3236" y="1554"/>
              <a:ext cx="14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70"/>
            <p:cNvSpPr>
              <a:spLocks noChangeShapeType="1"/>
            </p:cNvSpPr>
            <p:nvPr/>
          </p:nvSpPr>
          <p:spPr bwMode="auto">
            <a:xfrm>
              <a:off x="3015" y="1554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5826125" y="1158875"/>
            <a:ext cx="1398588" cy="1419225"/>
            <a:chOff x="3670" y="730"/>
            <a:chExt cx="881" cy="894"/>
          </a:xfrm>
        </p:grpSpPr>
        <p:sp>
          <p:nvSpPr>
            <p:cNvPr id="18460" name="Line 77"/>
            <p:cNvSpPr>
              <a:spLocks noChangeShapeType="1"/>
            </p:cNvSpPr>
            <p:nvPr/>
          </p:nvSpPr>
          <p:spPr bwMode="auto">
            <a:xfrm flipH="1">
              <a:off x="3670" y="730"/>
              <a:ext cx="881" cy="89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83"/>
            <p:cNvSpPr>
              <a:spLocks noChangeShapeType="1"/>
            </p:cNvSpPr>
            <p:nvPr/>
          </p:nvSpPr>
          <p:spPr bwMode="auto">
            <a:xfrm rot="7598047">
              <a:off x="4183" y="1048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98"/>
          <p:cNvGrpSpPr>
            <a:grpSpLocks/>
          </p:cNvGrpSpPr>
          <p:nvPr/>
        </p:nvGrpSpPr>
        <p:grpSpPr bwMode="auto">
          <a:xfrm>
            <a:off x="5857875" y="2590800"/>
            <a:ext cx="1354138" cy="1374775"/>
            <a:chOff x="3690" y="1632"/>
            <a:chExt cx="853" cy="866"/>
          </a:xfrm>
        </p:grpSpPr>
        <p:sp>
          <p:nvSpPr>
            <p:cNvPr id="18458" name="Line 78"/>
            <p:cNvSpPr>
              <a:spLocks noChangeShapeType="1"/>
            </p:cNvSpPr>
            <p:nvPr/>
          </p:nvSpPr>
          <p:spPr bwMode="auto">
            <a:xfrm flipH="1" flipV="1">
              <a:off x="3690" y="1632"/>
              <a:ext cx="853" cy="86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84"/>
            <p:cNvSpPr>
              <a:spLocks noChangeShapeType="1"/>
            </p:cNvSpPr>
            <p:nvPr/>
          </p:nvSpPr>
          <p:spPr bwMode="auto">
            <a:xfrm rot="14001953" flipV="1">
              <a:off x="4183" y="2185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96"/>
          <p:cNvGrpSpPr>
            <a:grpSpLocks/>
          </p:cNvGrpSpPr>
          <p:nvPr/>
        </p:nvGrpSpPr>
        <p:grpSpPr bwMode="auto">
          <a:xfrm>
            <a:off x="5842000" y="2108200"/>
            <a:ext cx="1646238" cy="473075"/>
            <a:chOff x="3680" y="1328"/>
            <a:chExt cx="1037" cy="298"/>
          </a:xfrm>
        </p:grpSpPr>
        <p:sp>
          <p:nvSpPr>
            <p:cNvPr id="18456" name="Line 79"/>
            <p:cNvSpPr>
              <a:spLocks noChangeShapeType="1"/>
            </p:cNvSpPr>
            <p:nvPr/>
          </p:nvSpPr>
          <p:spPr bwMode="auto">
            <a:xfrm flipH="1">
              <a:off x="3680" y="1328"/>
              <a:ext cx="1037" cy="2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7" name="Line 85"/>
            <p:cNvSpPr>
              <a:spLocks noChangeShapeType="1"/>
            </p:cNvSpPr>
            <p:nvPr/>
          </p:nvSpPr>
          <p:spPr bwMode="auto">
            <a:xfrm rot="9697568">
              <a:off x="4200" y="1458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7"/>
          <p:cNvGrpSpPr>
            <a:grpSpLocks/>
          </p:cNvGrpSpPr>
          <p:nvPr/>
        </p:nvGrpSpPr>
        <p:grpSpPr bwMode="auto">
          <a:xfrm>
            <a:off x="5822950" y="2582863"/>
            <a:ext cx="1652588" cy="484187"/>
            <a:chOff x="3668" y="1627"/>
            <a:chExt cx="1041" cy="305"/>
          </a:xfrm>
        </p:grpSpPr>
        <p:sp>
          <p:nvSpPr>
            <p:cNvPr id="18454" name="Line 80"/>
            <p:cNvSpPr>
              <a:spLocks noChangeShapeType="1"/>
            </p:cNvSpPr>
            <p:nvPr/>
          </p:nvSpPr>
          <p:spPr bwMode="auto">
            <a:xfrm flipH="1" flipV="1">
              <a:off x="3668" y="1627"/>
              <a:ext cx="1041" cy="3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86"/>
            <p:cNvSpPr>
              <a:spLocks noChangeShapeType="1"/>
            </p:cNvSpPr>
            <p:nvPr/>
          </p:nvSpPr>
          <p:spPr bwMode="auto">
            <a:xfrm rot="11902432" flipV="1">
              <a:off x="4200" y="1799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04" name="Oval 64"/>
          <p:cNvSpPr>
            <a:spLocks noChangeArrowheads="1"/>
          </p:cNvSpPr>
          <p:nvPr/>
        </p:nvSpPr>
        <p:spPr bwMode="auto">
          <a:xfrm>
            <a:off x="5776913" y="2533650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2" name="Text Box 92"/>
          <p:cNvSpPr txBox="1">
            <a:spLocks noChangeArrowheads="1"/>
          </p:cNvSpPr>
          <p:nvPr/>
        </p:nvSpPr>
        <p:spPr bwMode="auto">
          <a:xfrm>
            <a:off x="5372100" y="2311400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163933" name="Line 93"/>
          <p:cNvSpPr>
            <a:spLocks noChangeShapeType="1"/>
          </p:cNvSpPr>
          <p:nvPr/>
        </p:nvSpPr>
        <p:spPr bwMode="auto">
          <a:xfrm>
            <a:off x="5816600" y="2578100"/>
            <a:ext cx="0" cy="2298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4" name="Line 94"/>
          <p:cNvSpPr>
            <a:spLocks noChangeShapeType="1"/>
          </p:cNvSpPr>
          <p:nvPr/>
        </p:nvSpPr>
        <p:spPr bwMode="auto">
          <a:xfrm>
            <a:off x="7556500" y="2578100"/>
            <a:ext cx="0" cy="2298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9" name="Line 99"/>
          <p:cNvSpPr>
            <a:spLocks noChangeShapeType="1"/>
          </p:cNvSpPr>
          <p:nvPr/>
        </p:nvSpPr>
        <p:spPr bwMode="auto">
          <a:xfrm>
            <a:off x="5803900" y="4824413"/>
            <a:ext cx="1744663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0" name="Text Box 100"/>
          <p:cNvSpPr txBox="1">
            <a:spLocks noChangeArrowheads="1"/>
          </p:cNvSpPr>
          <p:nvPr/>
        </p:nvSpPr>
        <p:spPr bwMode="auto">
          <a:xfrm>
            <a:off x="6475413" y="4367213"/>
            <a:ext cx="428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1">
                <a:solidFill>
                  <a:srgbClr val="010066"/>
                </a:solidFill>
                <a:latin typeface="Arial" pitchFamily="34" charset="0"/>
              </a:rPr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3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6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6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6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6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7" grpId="0"/>
      <p:bldP spid="163904" grpId="0" animBg="1"/>
      <p:bldP spid="163932" grpId="0"/>
      <p:bldP spid="163933" grpId="0" animBg="1"/>
      <p:bldP spid="163934" grpId="0" animBg="1"/>
      <p:bldP spid="163939" grpId="0" animBg="1"/>
      <p:bldP spid="1639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4159250" y="3176588"/>
            <a:ext cx="1814513" cy="2724150"/>
            <a:chOff x="1954" y="2640"/>
            <a:chExt cx="1152" cy="1296"/>
          </a:xfrm>
        </p:grpSpPr>
        <p:sp>
          <p:nvSpPr>
            <p:cNvPr id="1073" name="Rectangle 5"/>
            <p:cNvSpPr>
              <a:spLocks noChangeArrowheads="1"/>
            </p:cNvSpPr>
            <p:nvPr/>
          </p:nvSpPr>
          <p:spPr bwMode="auto">
            <a:xfrm>
              <a:off x="1954" y="2640"/>
              <a:ext cx="1152" cy="1296"/>
            </a:xfrm>
            <a:prstGeom prst="rect">
              <a:avLst/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2" dir="t"/>
            </a:scene3d>
            <a:sp3d extrusionH="125400" prstMaterial="legacyMatte">
              <a:bevelT w="13500" h="13500" prst="angle"/>
              <a:bevelB w="13500" h="13500" prst="angle"/>
              <a:extrusionClr>
                <a:srgbClr val="FFFF66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GB">
                <a:solidFill>
                  <a:srgbClr val="FF0000"/>
                </a:solidFill>
                <a:latin typeface="Arial" pitchFamily="34" charset="0"/>
              </a:endParaRPr>
            </a:p>
          </p:txBody>
        </p:sp>
        <p:sp>
          <p:nvSpPr>
            <p:cNvPr id="1074" name="Rectangle 34"/>
            <p:cNvSpPr>
              <a:spLocks noChangeArrowheads="1"/>
            </p:cNvSpPr>
            <p:nvPr/>
          </p:nvSpPr>
          <p:spPr bwMode="auto">
            <a:xfrm>
              <a:off x="2075" y="2779"/>
              <a:ext cx="887" cy="8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61836" name="Picture 44" descr="P1010025"/>
          <p:cNvPicPr>
            <a:picLocks noChangeAspect="1" noChangeArrowheads="1"/>
          </p:cNvPicPr>
          <p:nvPr/>
        </p:nvPicPr>
        <p:blipFill>
          <a:blip r:embed="rId4">
            <a:lum bright="30000" contrast="-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413125"/>
            <a:ext cx="1349375" cy="17970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835" name="Picture 43" descr="P1010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52500"/>
            <a:ext cx="1719263" cy="22907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799" name="Rectangle 7"/>
          <p:cNvSpPr>
            <a:spLocks noChangeArrowheads="1"/>
          </p:cNvSpPr>
          <p:nvPr/>
        </p:nvSpPr>
        <p:spPr bwMode="auto">
          <a:xfrm rot="-1716942">
            <a:off x="4416425" y="4872038"/>
            <a:ext cx="4114800" cy="152400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5E47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1800" name="Object 8"/>
          <p:cNvGraphicFramePr>
            <a:graphicFrameLocks noChangeAspect="1"/>
          </p:cNvGraphicFramePr>
          <p:nvPr/>
        </p:nvGraphicFramePr>
        <p:xfrm>
          <a:off x="8031163" y="1281113"/>
          <a:ext cx="7620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CorelDRAW" r:id="rId6" imgW="1187640" imgH="3058200" progId="CorelDraw.Graphic.7">
                  <p:embed/>
                </p:oleObj>
              </mc:Choice>
              <mc:Fallback>
                <p:oleObj name="CorelDRAW" r:id="rId6" imgW="1187640" imgH="3058200" progId="CorelDraw.Graphic.7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1163" y="1281113"/>
                        <a:ext cx="762000" cy="259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01763" y="1662113"/>
            <a:ext cx="7010400" cy="1676400"/>
            <a:chOff x="514" y="1344"/>
            <a:chExt cx="4416" cy="1056"/>
          </a:xfrm>
        </p:grpSpPr>
        <p:sp>
          <p:nvSpPr>
            <p:cNvPr id="1065" name="Line 11"/>
            <p:cNvSpPr>
              <a:spLocks noChangeShapeType="1"/>
            </p:cNvSpPr>
            <p:nvPr/>
          </p:nvSpPr>
          <p:spPr bwMode="auto">
            <a:xfrm>
              <a:off x="514" y="1344"/>
              <a:ext cx="4416" cy="5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Line 12"/>
            <p:cNvSpPr>
              <a:spLocks noChangeShapeType="1"/>
            </p:cNvSpPr>
            <p:nvPr/>
          </p:nvSpPr>
          <p:spPr bwMode="auto">
            <a:xfrm>
              <a:off x="514" y="1344"/>
              <a:ext cx="4416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Line 13"/>
            <p:cNvSpPr>
              <a:spLocks noChangeShapeType="1"/>
            </p:cNvSpPr>
            <p:nvPr/>
          </p:nvSpPr>
          <p:spPr bwMode="auto">
            <a:xfrm>
              <a:off x="514" y="1344"/>
              <a:ext cx="4416" cy="10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Line 14"/>
            <p:cNvSpPr>
              <a:spLocks noChangeShapeType="1"/>
            </p:cNvSpPr>
            <p:nvPr/>
          </p:nvSpPr>
          <p:spPr bwMode="auto">
            <a:xfrm>
              <a:off x="514" y="1344"/>
              <a:ext cx="4416" cy="3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9" name="Line 15"/>
            <p:cNvSpPr>
              <a:spLocks noChangeShapeType="1"/>
            </p:cNvSpPr>
            <p:nvPr/>
          </p:nvSpPr>
          <p:spPr bwMode="auto">
            <a:xfrm>
              <a:off x="514" y="1344"/>
              <a:ext cx="4416" cy="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Line 16"/>
            <p:cNvSpPr>
              <a:spLocks noChangeShapeType="1"/>
            </p:cNvSpPr>
            <p:nvPr/>
          </p:nvSpPr>
          <p:spPr bwMode="auto">
            <a:xfrm>
              <a:off x="3250" y="1392"/>
              <a:ext cx="96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1" name="Line 17"/>
            <p:cNvSpPr>
              <a:spLocks noChangeShapeType="1"/>
            </p:cNvSpPr>
            <p:nvPr/>
          </p:nvSpPr>
          <p:spPr bwMode="auto">
            <a:xfrm rot="471742">
              <a:off x="3250" y="2016"/>
              <a:ext cx="96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Line 18"/>
            <p:cNvSpPr>
              <a:spLocks noChangeShapeType="1"/>
            </p:cNvSpPr>
            <p:nvPr/>
          </p:nvSpPr>
          <p:spPr bwMode="auto">
            <a:xfrm rot="147755">
              <a:off x="3394" y="1728"/>
              <a:ext cx="96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059363" y="1814513"/>
            <a:ext cx="3352800" cy="2819400"/>
            <a:chOff x="2818" y="1440"/>
            <a:chExt cx="2112" cy="1776"/>
          </a:xfrm>
        </p:grpSpPr>
        <p:sp>
          <p:nvSpPr>
            <p:cNvPr id="1058" name="Line 20"/>
            <p:cNvSpPr>
              <a:spLocks noChangeShapeType="1"/>
            </p:cNvSpPr>
            <p:nvPr/>
          </p:nvSpPr>
          <p:spPr bwMode="auto">
            <a:xfrm flipH="1">
              <a:off x="2818" y="1440"/>
              <a:ext cx="2112" cy="177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Line 21"/>
            <p:cNvSpPr>
              <a:spLocks noChangeShapeType="1"/>
            </p:cNvSpPr>
            <p:nvPr/>
          </p:nvSpPr>
          <p:spPr bwMode="auto">
            <a:xfrm flipH="1">
              <a:off x="2818" y="1680"/>
              <a:ext cx="2112" cy="153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22"/>
            <p:cNvSpPr>
              <a:spLocks noChangeShapeType="1"/>
            </p:cNvSpPr>
            <p:nvPr/>
          </p:nvSpPr>
          <p:spPr bwMode="auto">
            <a:xfrm flipH="1">
              <a:off x="2818" y="1920"/>
              <a:ext cx="2112" cy="129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Line 23"/>
            <p:cNvSpPr>
              <a:spLocks noChangeShapeType="1"/>
            </p:cNvSpPr>
            <p:nvPr/>
          </p:nvSpPr>
          <p:spPr bwMode="auto">
            <a:xfrm flipH="1">
              <a:off x="2818" y="2160"/>
              <a:ext cx="2112" cy="10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Line 24"/>
            <p:cNvSpPr>
              <a:spLocks noChangeShapeType="1"/>
            </p:cNvSpPr>
            <p:nvPr/>
          </p:nvSpPr>
          <p:spPr bwMode="auto">
            <a:xfrm flipH="1">
              <a:off x="2818" y="2400"/>
              <a:ext cx="2112" cy="81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Line 25"/>
            <p:cNvSpPr>
              <a:spLocks noChangeShapeType="1"/>
            </p:cNvSpPr>
            <p:nvPr/>
          </p:nvSpPr>
          <p:spPr bwMode="auto">
            <a:xfrm rot="8898677">
              <a:off x="4306" y="2448"/>
              <a:ext cx="96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Line 26"/>
            <p:cNvSpPr>
              <a:spLocks noChangeShapeType="1"/>
            </p:cNvSpPr>
            <p:nvPr/>
          </p:nvSpPr>
          <p:spPr bwMode="auto">
            <a:xfrm rot="8988834">
              <a:off x="3970" y="2352"/>
              <a:ext cx="96" cy="1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19" name="Line 27"/>
          <p:cNvSpPr>
            <a:spLocks noChangeShapeType="1"/>
          </p:cNvSpPr>
          <p:nvPr/>
        </p:nvSpPr>
        <p:spPr bwMode="auto">
          <a:xfrm flipV="1">
            <a:off x="5297488" y="3652838"/>
            <a:ext cx="3081337" cy="1646237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0" name="Text Box 28"/>
          <p:cNvSpPr txBox="1">
            <a:spLocks noChangeArrowheads="1"/>
          </p:cNvSpPr>
          <p:nvPr/>
        </p:nvSpPr>
        <p:spPr bwMode="auto">
          <a:xfrm rot="-2193311">
            <a:off x="6365875" y="3944938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>
                <a:solidFill>
                  <a:srgbClr val="CC00CC"/>
                </a:solidFill>
                <a:latin typeface="Arial" pitchFamily="34" charset="0"/>
              </a:rPr>
              <a:t>ƒ</a:t>
            </a:r>
          </a:p>
        </p:txBody>
      </p:sp>
      <p:sp>
        <p:nvSpPr>
          <p:cNvPr id="161821" name="Text Box 29"/>
          <p:cNvSpPr txBox="1">
            <a:spLocks noChangeArrowheads="1"/>
          </p:cNvSpPr>
          <p:nvPr/>
        </p:nvSpPr>
        <p:spPr bwMode="auto">
          <a:xfrm>
            <a:off x="935038" y="3824288"/>
            <a:ext cx="2286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Chose a distant object (to get parallel rays of light).</a:t>
            </a:r>
          </a:p>
        </p:txBody>
      </p:sp>
      <p:sp>
        <p:nvSpPr>
          <p:cNvPr id="1036" name="Text Box 30"/>
          <p:cNvSpPr txBox="1">
            <a:spLocks noChangeArrowheads="1"/>
          </p:cNvSpPr>
          <p:nvPr/>
        </p:nvSpPr>
        <p:spPr bwMode="auto">
          <a:xfrm>
            <a:off x="3025775" y="91440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Finding </a:t>
            </a:r>
            <a:r>
              <a:rPr lang="en-GB" sz="28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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 of a concave mirror.</a:t>
            </a:r>
            <a:endParaRPr lang="en-GB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61824" name="Text Box 32"/>
          <p:cNvSpPr txBox="1">
            <a:spLocks noChangeArrowheads="1"/>
          </p:cNvSpPr>
          <p:nvPr/>
        </p:nvSpPr>
        <p:spPr bwMode="auto">
          <a:xfrm>
            <a:off x="6943725" y="4833938"/>
            <a:ext cx="1981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Hold a plain white screen in one hand.</a:t>
            </a:r>
          </a:p>
        </p:txBody>
      </p:sp>
      <p:grpSp>
        <p:nvGrpSpPr>
          <p:cNvPr id="1038" name="Group 37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1054" name="Group 38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1056" name="Oval 39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57" name="Picture 40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55" name="Oval 41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039" name="Rectangle 4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Focal length of concave mirrors</a:t>
            </a:r>
          </a:p>
        </p:txBody>
      </p:sp>
      <p:grpSp>
        <p:nvGrpSpPr>
          <p:cNvPr id="1040" name="Group 47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1043" name="Line 48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Line 49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Line 50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51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Line 52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48" name="Group 53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1049" name="Line 54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Line 55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Line 56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Line 57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Line 58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1851" name="Text Box 59"/>
          <p:cNvSpPr txBox="1">
            <a:spLocks noChangeArrowheads="1"/>
          </p:cNvSpPr>
          <p:nvPr/>
        </p:nvSpPr>
        <p:spPr bwMode="auto">
          <a:xfrm>
            <a:off x="895350" y="3671888"/>
            <a:ext cx="23622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Hold the mirror in the other hand and move it closer to the screen until a clear image appears.</a:t>
            </a:r>
          </a:p>
        </p:txBody>
      </p:sp>
      <p:sp>
        <p:nvSpPr>
          <p:cNvPr id="161852" name="Text Box 60"/>
          <p:cNvSpPr txBox="1">
            <a:spLocks noChangeArrowheads="1"/>
          </p:cNvSpPr>
          <p:nvPr/>
        </p:nvSpPr>
        <p:spPr bwMode="auto">
          <a:xfrm>
            <a:off x="750888" y="3600450"/>
            <a:ext cx="281940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</a:rPr>
              <a:t>Use a ruler to measure the distance between the lens and the screen - this is the focal length (ƒ).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1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9" grpId="0" animBg="1"/>
      <p:bldP spid="161819" grpId="0" animBg="1"/>
      <p:bldP spid="161820" grpId="0" autoUpdateAnimBg="0"/>
      <p:bldP spid="161821" grpId="0" autoUpdateAnimBg="0"/>
      <p:bldP spid="161824" grpId="0" autoUpdateAnimBg="0"/>
      <p:bldP spid="161851" grpId="0" autoUpdateAnimBg="0"/>
      <p:bldP spid="1618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108450" y="990600"/>
          <a:ext cx="3773488" cy="353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Image" r:id="rId4" imgW="3774091" imgH="3532651" progId="Photoshop.Image.5">
                  <p:embed/>
                </p:oleObj>
              </mc:Choice>
              <mc:Fallback>
                <p:oleObj name="Image" r:id="rId4" imgW="3774091" imgH="3532651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990600"/>
                        <a:ext cx="3773488" cy="353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609600" y="989013"/>
            <a:ext cx="33956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Concave reflectors are used to focus signals from distant satellites.</a:t>
            </a:r>
            <a:endParaRPr lang="en-GB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609600" y="5148263"/>
            <a:ext cx="7986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Concave mirrors are used in allowing them to be more powerful for their size.</a:t>
            </a:r>
            <a:endParaRPr lang="en-GB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2053" name="Group 8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2067" name="Group 9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2069" name="Oval 10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70" name="Picture 11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68" name="Oval 12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54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Uses of concave mirrors</a:t>
            </a:r>
          </a:p>
        </p:txBody>
      </p: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2056" name="Line 15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" name="Line 16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Line 17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Line 18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Line 19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2062" name="Line 21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Line 22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Line 23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Line 24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Line 25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4"/>
          <p:cNvSpPr txBox="1">
            <a:spLocks noChangeArrowheads="1"/>
          </p:cNvSpPr>
          <p:nvPr/>
        </p:nvSpPr>
        <p:spPr bwMode="auto">
          <a:xfrm>
            <a:off x="635000" y="942975"/>
            <a:ext cx="2881313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Convex</a:t>
            </a:r>
            <a:r>
              <a:rPr lang="en-GB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mirrors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 reflect rays of light away from a focal point.</a:t>
            </a:r>
          </a:p>
          <a:p>
            <a:pPr>
              <a:spcBef>
                <a:spcPct val="50000"/>
              </a:spcBef>
            </a:pPr>
            <a:endParaRPr lang="en-GB">
              <a:solidFill>
                <a:srgbClr val="000066"/>
              </a:solidFill>
              <a:latin typeface="Arial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Convex mirrors are </a:t>
            </a:r>
            <a:r>
              <a:rPr lang="en-GB" b="1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diverging</a:t>
            </a:r>
            <a:r>
              <a:rPr lang="en-GB">
                <a:solidFill>
                  <a:srgbClr val="CC00CC"/>
                </a:solidFill>
                <a:latin typeface="Arial" pitchFamily="34" charset="0"/>
                <a:sym typeface="Wingdings" pitchFamily="2" charset="2"/>
              </a:rPr>
              <a:t> </a:t>
            </a:r>
            <a:r>
              <a:rPr lang="en-GB">
                <a:solidFill>
                  <a:srgbClr val="010066"/>
                </a:solidFill>
                <a:latin typeface="Arial" pitchFamily="34" charset="0"/>
                <a:sym typeface="Wingdings" pitchFamily="2" charset="2"/>
              </a:rPr>
              <a:t>mirrors</a:t>
            </a: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. The parallel are reflected so they appear to have come from a spot called the focus.  </a:t>
            </a:r>
            <a:endParaRPr lang="en-GB">
              <a:solidFill>
                <a:srgbClr val="000066"/>
              </a:solidFill>
              <a:latin typeface="Arial" pitchFamily="34" charset="0"/>
            </a:endParaRPr>
          </a:p>
        </p:txBody>
      </p:sp>
      <p:grpSp>
        <p:nvGrpSpPr>
          <p:cNvPr id="19459" name="Group 39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19508" name="Group 40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19510" name="Oval 41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9511" name="Picture 42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509" name="Oval 43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460" name="Rectangle 4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Convex mirrors</a:t>
            </a:r>
          </a:p>
        </p:txBody>
      </p:sp>
      <p:grpSp>
        <p:nvGrpSpPr>
          <p:cNvPr id="19461" name="Group 45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19497" name="Line 46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8" name="Line 47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9" name="Line 48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0" name="Line 49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01" name="Line 50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502" name="Group 51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19503" name="Line 52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Line 53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Line 54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6" name="Line 55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7" name="Line 56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4471988" y="1911350"/>
            <a:ext cx="2373312" cy="0"/>
            <a:chOff x="3015" y="832"/>
            <a:chExt cx="1495" cy="0"/>
          </a:xfrm>
        </p:grpSpPr>
        <p:sp>
          <p:nvSpPr>
            <p:cNvPr id="19495" name="Line 62"/>
            <p:cNvSpPr>
              <a:spLocks noChangeShapeType="1"/>
            </p:cNvSpPr>
            <p:nvPr/>
          </p:nvSpPr>
          <p:spPr bwMode="auto">
            <a:xfrm>
              <a:off x="3236" y="832"/>
              <a:ext cx="127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63"/>
            <p:cNvSpPr>
              <a:spLocks noChangeShapeType="1"/>
            </p:cNvSpPr>
            <p:nvPr/>
          </p:nvSpPr>
          <p:spPr bwMode="auto">
            <a:xfrm>
              <a:off x="3015" y="832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97"/>
          <p:cNvGrpSpPr>
            <a:grpSpLocks/>
          </p:cNvGrpSpPr>
          <p:nvPr/>
        </p:nvGrpSpPr>
        <p:grpSpPr bwMode="auto">
          <a:xfrm>
            <a:off x="4471988" y="3590925"/>
            <a:ext cx="2184400" cy="0"/>
            <a:chOff x="3015" y="1890"/>
            <a:chExt cx="1376" cy="0"/>
          </a:xfrm>
        </p:grpSpPr>
        <p:sp>
          <p:nvSpPr>
            <p:cNvPr id="19493" name="Line 65"/>
            <p:cNvSpPr>
              <a:spLocks noChangeShapeType="1"/>
            </p:cNvSpPr>
            <p:nvPr/>
          </p:nvSpPr>
          <p:spPr bwMode="auto">
            <a:xfrm>
              <a:off x="3236" y="1890"/>
              <a:ext cx="115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66"/>
            <p:cNvSpPr>
              <a:spLocks noChangeShapeType="1"/>
            </p:cNvSpPr>
            <p:nvPr/>
          </p:nvSpPr>
          <p:spPr bwMode="auto">
            <a:xfrm>
              <a:off x="3015" y="1890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98"/>
          <p:cNvGrpSpPr>
            <a:grpSpLocks/>
          </p:cNvGrpSpPr>
          <p:nvPr/>
        </p:nvGrpSpPr>
        <p:grpSpPr bwMode="auto">
          <a:xfrm>
            <a:off x="4471988" y="4425950"/>
            <a:ext cx="2386012" cy="0"/>
            <a:chOff x="3015" y="2416"/>
            <a:chExt cx="1503" cy="0"/>
          </a:xfrm>
        </p:grpSpPr>
        <p:sp>
          <p:nvSpPr>
            <p:cNvPr id="19491" name="Line 68"/>
            <p:cNvSpPr>
              <a:spLocks noChangeShapeType="1"/>
            </p:cNvSpPr>
            <p:nvPr/>
          </p:nvSpPr>
          <p:spPr bwMode="auto">
            <a:xfrm>
              <a:off x="3236" y="2416"/>
              <a:ext cx="128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69"/>
            <p:cNvSpPr>
              <a:spLocks noChangeShapeType="1"/>
            </p:cNvSpPr>
            <p:nvPr/>
          </p:nvSpPr>
          <p:spPr bwMode="auto">
            <a:xfrm>
              <a:off x="3015" y="2416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6"/>
          <p:cNvGrpSpPr>
            <a:grpSpLocks/>
          </p:cNvGrpSpPr>
          <p:nvPr/>
        </p:nvGrpSpPr>
        <p:grpSpPr bwMode="auto">
          <a:xfrm>
            <a:off x="4471988" y="2755900"/>
            <a:ext cx="2193925" cy="0"/>
            <a:chOff x="3015" y="1364"/>
            <a:chExt cx="1382" cy="0"/>
          </a:xfrm>
        </p:grpSpPr>
        <p:sp>
          <p:nvSpPr>
            <p:cNvPr id="19489" name="Line 71"/>
            <p:cNvSpPr>
              <a:spLocks noChangeShapeType="1"/>
            </p:cNvSpPr>
            <p:nvPr/>
          </p:nvSpPr>
          <p:spPr bwMode="auto">
            <a:xfrm>
              <a:off x="3236" y="1364"/>
              <a:ext cx="11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Line 72"/>
            <p:cNvSpPr>
              <a:spLocks noChangeShapeType="1"/>
            </p:cNvSpPr>
            <p:nvPr/>
          </p:nvSpPr>
          <p:spPr bwMode="auto">
            <a:xfrm>
              <a:off x="3015" y="1364"/>
              <a:ext cx="26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938" name="Line 74"/>
          <p:cNvSpPr>
            <a:spLocks noChangeShapeType="1"/>
          </p:cNvSpPr>
          <p:nvPr/>
        </p:nvSpPr>
        <p:spPr bwMode="auto">
          <a:xfrm flipH="1" flipV="1">
            <a:off x="6864350" y="1903413"/>
            <a:ext cx="1255713" cy="12747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4" name="Line 80"/>
          <p:cNvSpPr>
            <a:spLocks noChangeShapeType="1"/>
          </p:cNvSpPr>
          <p:nvPr/>
        </p:nvSpPr>
        <p:spPr bwMode="auto">
          <a:xfrm flipH="1" flipV="1">
            <a:off x="6661150" y="2759075"/>
            <a:ext cx="1436688" cy="41275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7" name="Line 83"/>
          <p:cNvSpPr>
            <a:spLocks noChangeShapeType="1"/>
          </p:cNvSpPr>
          <p:nvPr/>
        </p:nvSpPr>
        <p:spPr bwMode="auto">
          <a:xfrm flipH="1">
            <a:off x="6667500" y="3173413"/>
            <a:ext cx="1446213" cy="42386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50" name="Text Box 86"/>
          <p:cNvSpPr txBox="1">
            <a:spLocks noChangeArrowheads="1"/>
          </p:cNvSpPr>
          <p:nvPr/>
        </p:nvSpPr>
        <p:spPr bwMode="auto">
          <a:xfrm>
            <a:off x="8166100" y="2901950"/>
            <a:ext cx="40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>
                <a:solidFill>
                  <a:srgbClr val="010066"/>
                </a:solidFill>
                <a:latin typeface="Arial" pitchFamily="34" charset="0"/>
              </a:rPr>
              <a:t>F</a:t>
            </a:r>
          </a:p>
        </p:txBody>
      </p:sp>
      <p:sp>
        <p:nvSpPr>
          <p:cNvPr id="164951" name="Line 87"/>
          <p:cNvSpPr>
            <a:spLocks noChangeShapeType="1"/>
          </p:cNvSpPr>
          <p:nvPr/>
        </p:nvSpPr>
        <p:spPr bwMode="auto">
          <a:xfrm>
            <a:off x="6642100" y="3168650"/>
            <a:ext cx="0" cy="2298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52" name="Line 88"/>
          <p:cNvSpPr>
            <a:spLocks noChangeShapeType="1"/>
          </p:cNvSpPr>
          <p:nvPr/>
        </p:nvSpPr>
        <p:spPr bwMode="auto">
          <a:xfrm>
            <a:off x="8108950" y="3168650"/>
            <a:ext cx="0" cy="22987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53" name="Line 89"/>
          <p:cNvSpPr>
            <a:spLocks noChangeShapeType="1"/>
          </p:cNvSpPr>
          <p:nvPr/>
        </p:nvSpPr>
        <p:spPr bwMode="auto">
          <a:xfrm>
            <a:off x="6623050" y="5414963"/>
            <a:ext cx="1497013" cy="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54" name="Text Box 90"/>
          <p:cNvSpPr txBox="1">
            <a:spLocks noChangeArrowheads="1"/>
          </p:cNvSpPr>
          <p:nvPr/>
        </p:nvSpPr>
        <p:spPr bwMode="auto">
          <a:xfrm>
            <a:off x="7156450" y="4957763"/>
            <a:ext cx="428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800" b="1" i="1">
                <a:solidFill>
                  <a:srgbClr val="010066"/>
                </a:solidFill>
                <a:latin typeface="Arial" pitchFamily="34" charset="0"/>
              </a:rPr>
              <a:t>f</a:t>
            </a:r>
          </a:p>
        </p:txBody>
      </p:sp>
      <p:pic>
        <p:nvPicPr>
          <p:cNvPr id="19474" name="Picture 91" descr="mirror_conv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04925"/>
            <a:ext cx="817563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957" name="Line 93"/>
          <p:cNvSpPr>
            <a:spLocks noChangeShapeType="1"/>
          </p:cNvSpPr>
          <p:nvPr/>
        </p:nvSpPr>
        <p:spPr bwMode="auto">
          <a:xfrm flipH="1">
            <a:off x="6867525" y="3175000"/>
            <a:ext cx="1239838" cy="1258888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949" name="Oval 85"/>
          <p:cNvSpPr>
            <a:spLocks noChangeArrowheads="1"/>
          </p:cNvSpPr>
          <p:nvPr/>
        </p:nvSpPr>
        <p:spPr bwMode="auto">
          <a:xfrm>
            <a:off x="8062913" y="3124200"/>
            <a:ext cx="107950" cy="1079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106"/>
          <p:cNvGrpSpPr>
            <a:grpSpLocks/>
          </p:cNvGrpSpPr>
          <p:nvPr/>
        </p:nvGrpSpPr>
        <p:grpSpPr bwMode="auto">
          <a:xfrm>
            <a:off x="6380163" y="1311275"/>
            <a:ext cx="479425" cy="584200"/>
            <a:chOff x="4217" y="454"/>
            <a:chExt cx="302" cy="368"/>
          </a:xfrm>
        </p:grpSpPr>
        <p:sp>
          <p:nvSpPr>
            <p:cNvPr id="19487" name="Line 104"/>
            <p:cNvSpPr>
              <a:spLocks noChangeShapeType="1"/>
            </p:cNvSpPr>
            <p:nvPr/>
          </p:nvSpPr>
          <p:spPr bwMode="auto">
            <a:xfrm flipH="1" flipV="1">
              <a:off x="4248" y="547"/>
              <a:ext cx="271" cy="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8" name="Line 105"/>
            <p:cNvSpPr>
              <a:spLocks noChangeShapeType="1"/>
            </p:cNvSpPr>
            <p:nvPr/>
          </p:nvSpPr>
          <p:spPr bwMode="auto">
            <a:xfrm rot="14001953" flipV="1">
              <a:off x="4169" y="502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 flipV="1">
            <a:off x="6386513" y="4435475"/>
            <a:ext cx="479425" cy="584200"/>
            <a:chOff x="4217" y="454"/>
            <a:chExt cx="302" cy="368"/>
          </a:xfrm>
        </p:grpSpPr>
        <p:sp>
          <p:nvSpPr>
            <p:cNvPr id="19485" name="Line 108"/>
            <p:cNvSpPr>
              <a:spLocks noChangeShapeType="1"/>
            </p:cNvSpPr>
            <p:nvPr/>
          </p:nvSpPr>
          <p:spPr bwMode="auto">
            <a:xfrm flipH="1" flipV="1">
              <a:off x="4248" y="547"/>
              <a:ext cx="271" cy="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109"/>
            <p:cNvSpPr>
              <a:spLocks noChangeShapeType="1"/>
            </p:cNvSpPr>
            <p:nvPr/>
          </p:nvSpPr>
          <p:spPr bwMode="auto">
            <a:xfrm rot="14001953" flipV="1">
              <a:off x="4169" y="502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5916613" y="2444750"/>
            <a:ext cx="665162" cy="436563"/>
            <a:chOff x="3923" y="1168"/>
            <a:chExt cx="419" cy="275"/>
          </a:xfrm>
        </p:grpSpPr>
        <p:sp>
          <p:nvSpPr>
            <p:cNvPr id="19483" name="Line 111"/>
            <p:cNvSpPr>
              <a:spLocks noChangeShapeType="1"/>
            </p:cNvSpPr>
            <p:nvPr/>
          </p:nvSpPr>
          <p:spPr bwMode="auto">
            <a:xfrm rot="-1786324" flipH="1" flipV="1">
              <a:off x="4071" y="1168"/>
              <a:ext cx="271" cy="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112"/>
            <p:cNvSpPr>
              <a:spLocks noChangeShapeType="1"/>
            </p:cNvSpPr>
            <p:nvPr/>
          </p:nvSpPr>
          <p:spPr bwMode="auto">
            <a:xfrm rot="11796766" flipV="1">
              <a:off x="3923" y="1238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14"/>
          <p:cNvGrpSpPr>
            <a:grpSpLocks/>
          </p:cNvGrpSpPr>
          <p:nvPr/>
        </p:nvGrpSpPr>
        <p:grpSpPr bwMode="auto">
          <a:xfrm flipV="1">
            <a:off x="5916613" y="3467100"/>
            <a:ext cx="665162" cy="436563"/>
            <a:chOff x="3923" y="1168"/>
            <a:chExt cx="419" cy="275"/>
          </a:xfrm>
        </p:grpSpPr>
        <p:sp>
          <p:nvSpPr>
            <p:cNvPr id="19481" name="Line 115"/>
            <p:cNvSpPr>
              <a:spLocks noChangeShapeType="1"/>
            </p:cNvSpPr>
            <p:nvPr/>
          </p:nvSpPr>
          <p:spPr bwMode="auto">
            <a:xfrm rot="-1786324" flipH="1" flipV="1">
              <a:off x="4071" y="1168"/>
              <a:ext cx="271" cy="2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116"/>
            <p:cNvSpPr>
              <a:spLocks noChangeShapeType="1"/>
            </p:cNvSpPr>
            <p:nvPr/>
          </p:nvSpPr>
          <p:spPr bwMode="auto">
            <a:xfrm rot="11796766" flipV="1">
              <a:off x="3923" y="1238"/>
              <a:ext cx="98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64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4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4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4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64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64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64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64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938" grpId="0" animBg="1"/>
      <p:bldP spid="164944" grpId="0" animBg="1"/>
      <p:bldP spid="164947" grpId="0" animBg="1"/>
      <p:bldP spid="164950" grpId="0"/>
      <p:bldP spid="164951" grpId="0" animBg="1"/>
      <p:bldP spid="164952" grpId="0" animBg="1"/>
      <p:bldP spid="164953" grpId="0" animBg="1"/>
      <p:bldP spid="164954" grpId="0"/>
      <p:bldP spid="164957" grpId="0" animBg="1"/>
      <p:bldP spid="1649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601663" y="990600"/>
          <a:ext cx="3309937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mage" r:id="rId4" imgW="6391811" imgH="6912813" progId="Photoshop.Image.5">
                  <p:embed/>
                </p:oleObj>
              </mc:Choice>
              <mc:Fallback>
                <p:oleObj name="Image" r:id="rId4" imgW="6391811" imgH="6912813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990600"/>
                        <a:ext cx="3309937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609600" y="4724400"/>
            <a:ext cx="3886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Convex mirrors are often used to see around corners, here in a busy corridor.</a:t>
            </a: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4603750" y="4724400"/>
            <a:ext cx="4038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000066"/>
                </a:solidFill>
                <a:latin typeface="Arial" pitchFamily="34" charset="0"/>
                <a:sym typeface="Wingdings" pitchFamily="2" charset="2"/>
              </a:rPr>
              <a:t>The rear view mirror in a car is a convex mirror to widen the field of view.</a:t>
            </a:r>
          </a:p>
        </p:txBody>
      </p:sp>
      <p:grpSp>
        <p:nvGrpSpPr>
          <p:cNvPr id="3077" name="Group 8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3092" name="Group 9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3094" name="Oval 10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3095" name="Picture 11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93" name="Oval 12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078" name="Rectangle 1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Uses of convex mirrors</a:t>
            </a:r>
          </a:p>
        </p:txBody>
      </p:sp>
      <p:grpSp>
        <p:nvGrpSpPr>
          <p:cNvPr id="3079" name="Group 14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3081" name="Line 15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" name="Line 16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" name="Line 17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" name="Line 18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" name="Line 19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6" name="Group 20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3087" name="Line 21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Line 22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Line 23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Line 24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Line 25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24282" name="Picture 26" descr="JM_rearview-mirror_smal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2076450"/>
            <a:ext cx="4154487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1" grpId="0"/>
      <p:bldP spid="2242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14"/>
          <p:cNvSpPr>
            <a:spLocks noChangeArrowheads="1"/>
          </p:cNvSpPr>
          <p:nvPr/>
        </p:nvSpPr>
        <p:spPr bwMode="auto">
          <a:xfrm>
            <a:off x="2403475" y="849313"/>
            <a:ext cx="4227513" cy="687387"/>
          </a:xfrm>
          <a:prstGeom prst="roundRect">
            <a:avLst>
              <a:gd name="adj" fmla="val 43579"/>
            </a:avLst>
          </a:prstGeom>
          <a:solidFill>
            <a:srgbClr val="CC00CC"/>
          </a:solidFill>
          <a:ln w="38100">
            <a:solidFill>
              <a:srgbClr val="9900CC"/>
            </a:solidFill>
            <a:round/>
            <a:headEnd/>
            <a:tailEnd/>
          </a:ln>
        </p:spPr>
        <p:txBody>
          <a:bodyPr anchor="ctr"/>
          <a:lstStyle/>
          <a:p>
            <a:pPr marL="342900" indent="-342900">
              <a:lnSpc>
                <a:spcPct val="90000"/>
              </a:lnSpc>
            </a:pPr>
            <a:r>
              <a:rPr lang="en-GB" sz="3200" b="1">
                <a:solidFill>
                  <a:schemeClr val="bg1"/>
                </a:solidFill>
                <a:latin typeface="Arial" pitchFamily="34" charset="0"/>
              </a:rPr>
              <a:t> Summary activities</a:t>
            </a:r>
          </a:p>
        </p:txBody>
      </p:sp>
      <p:grpSp>
        <p:nvGrpSpPr>
          <p:cNvPr id="20483" name="Group 15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20496" name="Group 16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20498" name="Oval 17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0499" name="Picture 18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497" name="Oval 19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484" name="Group 22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20485" name="Line 23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6" name="Line 24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7" name="Line 25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8" name="Line 26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89" name="Line 27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0" name="Group 28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20491" name="Line 29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2" name="Line 30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3" name="Line 31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4" name="Line 32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5" name="Line 33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239713" y="82550"/>
            <a:ext cx="360362" cy="360363"/>
            <a:chOff x="3372" y="430"/>
            <a:chExt cx="1428" cy="1428"/>
          </a:xfrm>
        </p:grpSpPr>
        <p:grpSp>
          <p:nvGrpSpPr>
            <p:cNvPr id="21523" name="Group 3"/>
            <p:cNvGrpSpPr>
              <a:grpSpLocks noChangeAspect="1"/>
            </p:cNvGrpSpPr>
            <p:nvPr/>
          </p:nvGrpSpPr>
          <p:grpSpPr bwMode="auto">
            <a:xfrm>
              <a:off x="3372" y="430"/>
              <a:ext cx="1428" cy="1428"/>
              <a:chOff x="3243" y="231"/>
              <a:chExt cx="1587" cy="1587"/>
            </a:xfrm>
          </p:grpSpPr>
          <p:sp>
            <p:nvSpPr>
              <p:cNvPr id="21525" name="Oval 4"/>
              <p:cNvSpPr>
                <a:spLocks noChangeAspect="1" noChangeArrowheads="1"/>
              </p:cNvSpPr>
              <p:nvPr/>
            </p:nvSpPr>
            <p:spPr bwMode="auto">
              <a:xfrm>
                <a:off x="3243" y="231"/>
                <a:ext cx="1587" cy="1587"/>
              </a:xfrm>
              <a:prstGeom prst="ellipse">
                <a:avLst/>
              </a:prstGeom>
              <a:solidFill>
                <a:srgbClr val="0100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1526" name="Picture 5" descr="chemistry symbol_2_tiff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1" y="345"/>
                <a:ext cx="1360" cy="13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24" name="Oval 6"/>
            <p:cNvSpPr>
              <a:spLocks noChangeArrowheads="1"/>
            </p:cNvSpPr>
            <p:nvPr/>
          </p:nvSpPr>
          <p:spPr bwMode="auto">
            <a:xfrm>
              <a:off x="3492" y="539"/>
              <a:ext cx="1202" cy="1202"/>
            </a:xfrm>
            <a:prstGeom prst="ellipse">
              <a:avLst/>
            </a:prstGeom>
            <a:solidFill>
              <a:srgbClr val="FF00FF"/>
            </a:solidFill>
            <a:ln w="9525" algn="ctr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1507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     Glossary</a:t>
            </a:r>
          </a:p>
        </p:txBody>
      </p:sp>
      <p:grpSp>
        <p:nvGrpSpPr>
          <p:cNvPr id="21508" name="Group 11"/>
          <p:cNvGrpSpPr>
            <a:grpSpLocks/>
          </p:cNvGrpSpPr>
          <p:nvPr/>
        </p:nvGrpSpPr>
        <p:grpSpPr bwMode="auto">
          <a:xfrm>
            <a:off x="266700" y="176213"/>
            <a:ext cx="284163" cy="254000"/>
            <a:chOff x="168" y="111"/>
            <a:chExt cx="179" cy="160"/>
          </a:xfrm>
        </p:grpSpPr>
        <p:sp>
          <p:nvSpPr>
            <p:cNvPr id="21512" name="Line 12"/>
            <p:cNvSpPr>
              <a:spLocks noChangeShapeType="1"/>
            </p:cNvSpPr>
            <p:nvPr/>
          </p:nvSpPr>
          <p:spPr bwMode="auto">
            <a:xfrm rot="20247979" flipH="1">
              <a:off x="177" y="112"/>
              <a:ext cx="161" cy="4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3" name="Line 13"/>
            <p:cNvSpPr>
              <a:spLocks noChangeShapeType="1"/>
            </p:cNvSpPr>
            <p:nvPr/>
          </p:nvSpPr>
          <p:spPr bwMode="auto">
            <a:xfrm rot="20247979" flipH="1">
              <a:off x="181" y="112"/>
              <a:ext cx="162" cy="6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4" name="Line 14"/>
            <p:cNvSpPr>
              <a:spLocks noChangeShapeType="1"/>
            </p:cNvSpPr>
            <p:nvPr/>
          </p:nvSpPr>
          <p:spPr bwMode="auto">
            <a:xfrm rot="20247979" flipH="1">
              <a:off x="186" y="111"/>
              <a:ext cx="161" cy="8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5" name="Line 15"/>
            <p:cNvSpPr>
              <a:spLocks noChangeShapeType="1"/>
            </p:cNvSpPr>
            <p:nvPr/>
          </p:nvSpPr>
          <p:spPr bwMode="auto">
            <a:xfrm rot="20247979" flipH="1">
              <a:off x="172" y="113"/>
              <a:ext cx="162" cy="27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6" name="Line 16"/>
            <p:cNvSpPr>
              <a:spLocks noChangeShapeType="1"/>
            </p:cNvSpPr>
            <p:nvPr/>
          </p:nvSpPr>
          <p:spPr bwMode="auto">
            <a:xfrm rot="20247979" flipH="1">
              <a:off x="168" y="114"/>
              <a:ext cx="161" cy="8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17" name="Group 17"/>
            <p:cNvGrpSpPr>
              <a:grpSpLocks/>
            </p:cNvGrpSpPr>
            <p:nvPr/>
          </p:nvGrpSpPr>
          <p:grpSpPr bwMode="auto">
            <a:xfrm>
              <a:off x="206" y="128"/>
              <a:ext cx="95" cy="143"/>
              <a:chOff x="2051" y="817"/>
              <a:chExt cx="471" cy="846"/>
            </a:xfrm>
          </p:grpSpPr>
          <p:sp>
            <p:nvSpPr>
              <p:cNvPr id="21518" name="Line 18"/>
              <p:cNvSpPr>
                <a:spLocks noChangeShapeType="1"/>
              </p:cNvSpPr>
              <p:nvPr/>
            </p:nvSpPr>
            <p:spPr bwMode="auto">
              <a:xfrm rot="-1352021">
                <a:off x="2051" y="817"/>
                <a:ext cx="384" cy="84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9" name="Line 19"/>
              <p:cNvSpPr>
                <a:spLocks noChangeShapeType="1"/>
              </p:cNvSpPr>
              <p:nvPr/>
            </p:nvSpPr>
            <p:spPr bwMode="auto">
              <a:xfrm rot="-1352021">
                <a:off x="2072" y="926"/>
                <a:ext cx="384" cy="732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0" name="Line 20"/>
              <p:cNvSpPr>
                <a:spLocks noChangeShapeType="1"/>
              </p:cNvSpPr>
              <p:nvPr/>
            </p:nvSpPr>
            <p:spPr bwMode="auto">
              <a:xfrm rot="-1352021">
                <a:off x="2095" y="1037"/>
                <a:ext cx="384" cy="617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1" name="Line 21"/>
              <p:cNvSpPr>
                <a:spLocks noChangeShapeType="1"/>
              </p:cNvSpPr>
              <p:nvPr/>
            </p:nvSpPr>
            <p:spPr bwMode="auto">
              <a:xfrm rot="-1352021">
                <a:off x="2116" y="1146"/>
                <a:ext cx="384" cy="503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Line 22"/>
              <p:cNvSpPr>
                <a:spLocks noChangeShapeType="1"/>
              </p:cNvSpPr>
              <p:nvPr/>
            </p:nvSpPr>
            <p:spPr bwMode="auto">
              <a:xfrm rot="-1352021">
                <a:off x="2138" y="1256"/>
                <a:ext cx="384" cy="389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09" name="Group 24"/>
          <p:cNvGrpSpPr>
            <a:grpSpLocks/>
          </p:cNvGrpSpPr>
          <p:nvPr/>
        </p:nvGrpSpPr>
        <p:grpSpPr bwMode="auto">
          <a:xfrm>
            <a:off x="247650" y="701675"/>
            <a:ext cx="8896350" cy="5705475"/>
            <a:chOff x="156" y="442"/>
            <a:chExt cx="5604" cy="3594"/>
          </a:xfrm>
        </p:grpSpPr>
        <p:sp>
          <p:nvSpPr>
            <p:cNvPr id="21510" name="Text Box 8"/>
            <p:cNvSpPr txBox="1">
              <a:spLocks noChangeArrowheads="1"/>
            </p:cNvSpPr>
            <p:nvPr/>
          </p:nvSpPr>
          <p:spPr bwMode="auto">
            <a:xfrm>
              <a:off x="156" y="442"/>
              <a:ext cx="5604" cy="3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concave mirror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A mirror that curves in at the centre.</a:t>
              </a:r>
              <a:endParaRPr lang="en-GB" sz="60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convex mirror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A mirror that curves out at the centre.</a:t>
              </a:r>
              <a:endParaRPr lang="en-GB" sz="60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incident ray –</a:t>
              </a:r>
              <a:r>
                <a:rPr lang="en-GB" b="1">
                  <a:solidFill>
                    <a:srgbClr val="CC00CC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The light ray that strikes a surface.</a:t>
              </a:r>
              <a:endParaRPr lang="en-GB" sz="600">
                <a:solidFill>
                  <a:srgbClr val="000066"/>
                </a:solidFill>
                <a:latin typeface="Arial" pitchFamily="34" charset="0"/>
              </a:endParaRPr>
            </a:p>
            <a:p>
              <a:pPr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law of reflection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10066"/>
                  </a:solidFill>
                  <a:latin typeface="Arial" pitchFamily="34" charset="0"/>
                </a:rPr>
                <a:t>When light is reflected, the angle of incidence equals the angle of reflection.</a:t>
              </a:r>
              <a:endParaRPr lang="en-GB" sz="2800" b="1">
                <a:solidFill>
                  <a:srgbClr val="CC00CC"/>
                </a:solidFill>
                <a:latin typeface="Arial" pitchFamily="34" charset="0"/>
              </a:endParaRPr>
            </a:p>
            <a:p>
              <a:pPr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lateral inversion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The reversal of an image in a mirror, which means that the left-hand side appears on the right and the right-hand side appears on the left.</a:t>
              </a:r>
              <a:endParaRPr lang="en-GB" sz="600">
                <a:solidFill>
                  <a:srgbClr val="000066"/>
                </a:solidFill>
                <a:latin typeface="Arial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normal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A line on a ray diagram drawn at right angles to </a:t>
              </a:r>
              <a:r>
                <a:rPr lang="en-US">
                  <a:solidFill>
                    <a:srgbClr val="000066"/>
                  </a:solidFill>
                  <a:latin typeface="Arial" pitchFamily="34" charset="0"/>
                </a:rPr>
                <a:t>the surface being hit by the light ray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.</a:t>
              </a:r>
              <a:endParaRPr lang="en-GB" sz="600">
                <a:solidFill>
                  <a:srgbClr val="000066"/>
                </a:solidFill>
                <a:latin typeface="Arial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plane mirror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A mirror with a flat surface.</a:t>
              </a:r>
              <a:endParaRPr lang="en-GB" sz="600">
                <a:solidFill>
                  <a:srgbClr val="000066"/>
                </a:solidFill>
                <a:latin typeface="Arial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reflected ray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The light ray bounced back from a surface.</a:t>
              </a:r>
              <a:endParaRPr lang="en-GB" sz="600">
                <a:solidFill>
                  <a:srgbClr val="000066"/>
                </a:solidFill>
                <a:latin typeface="Arial" pitchFamily="34" charset="0"/>
              </a:endParaRPr>
            </a:p>
            <a:p>
              <a:pPr eaLnBrk="1" hangingPunct="1"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Char char="l"/>
              </a:pPr>
              <a:r>
                <a:rPr lang="en-GB" sz="2800" b="1">
                  <a:solidFill>
                    <a:srgbClr val="CC00CC"/>
                  </a:solidFill>
                  <a:latin typeface="Arial" pitchFamily="34" charset="0"/>
                </a:rPr>
                <a:t>ray diagram –</a:t>
              </a:r>
              <a:r>
                <a:rPr lang="en-GB" b="1">
                  <a:solidFill>
                    <a:srgbClr val="000066"/>
                  </a:solidFill>
                  <a:latin typeface="Arial" pitchFamily="34" charset="0"/>
                </a:rPr>
                <a:t> </a:t>
              </a: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A diagram that shows what happens to</a:t>
              </a:r>
            </a:p>
          </p:txBody>
        </p:sp>
        <p:sp>
          <p:nvSpPr>
            <p:cNvPr id="21511" name="Text Box 23"/>
            <p:cNvSpPr txBox="1">
              <a:spLocks noChangeArrowheads="1"/>
            </p:cNvSpPr>
            <p:nvPr/>
          </p:nvSpPr>
          <p:spPr bwMode="auto">
            <a:xfrm>
              <a:off x="382" y="3782"/>
              <a:ext cx="4032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55600" indent="-355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23000"/>
                </a:spcBef>
                <a:buFont typeface="Wingdings" pitchFamily="2" charset="2"/>
                <a:buNone/>
              </a:pPr>
              <a:r>
                <a:rPr lang="en-GB">
                  <a:solidFill>
                    <a:srgbClr val="000066"/>
                  </a:solidFill>
                  <a:latin typeface="Arial" pitchFamily="34" charset="0"/>
                </a:rPr>
                <a:t>light rays during processes such as reflection.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">
  <a:themeElements>
    <a:clrScheme name="1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4045</TotalTime>
  <Words>572</Words>
  <Application>Microsoft Office PowerPoint</Application>
  <PresentationFormat>On-screen Show (4:3)</PresentationFormat>
  <Paragraphs>62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Wingdings</vt:lpstr>
      <vt:lpstr>Symbol</vt:lpstr>
      <vt:lpstr>1_master</vt:lpstr>
      <vt:lpstr>CorelDRAW 7.0 Graphic</vt:lpstr>
      <vt:lpstr>Adobe Photoshop Image</vt:lpstr>
      <vt:lpstr>      Types of mirror</vt:lpstr>
      <vt:lpstr>      Virtual images</vt:lpstr>
      <vt:lpstr>      Concave mirrors</vt:lpstr>
      <vt:lpstr>      Focal length of concave mirrors</vt:lpstr>
      <vt:lpstr>      Uses of concave mirrors</vt:lpstr>
      <vt:lpstr>      Convex mirrors</vt:lpstr>
      <vt:lpstr>      Uses of convex mirrors</vt:lpstr>
      <vt:lpstr>PowerPoint Presentation</vt:lpstr>
      <vt:lpstr>      Glossary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Waves - Reflection</dc:title>
  <dc:subject>KS4 Physics</dc:subject>
  <dc:creator>Boardworks Ltd</dc:creator>
  <cp:lastModifiedBy>Teacher E-Solutions</cp:lastModifiedBy>
  <cp:revision>171</cp:revision>
  <cp:lastPrinted>2000-07-24T15:04:59Z</cp:lastPrinted>
  <dcterms:created xsi:type="dcterms:W3CDTF">2000-08-23T15:50:39Z</dcterms:created>
  <dcterms:modified xsi:type="dcterms:W3CDTF">2019-01-18T17:12:16Z</dcterms:modified>
</cp:coreProperties>
</file>