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2" r:id="rId2"/>
    <p:sldId id="277" r:id="rId3"/>
    <p:sldId id="295" r:id="rId4"/>
    <p:sldId id="296" r:id="rId5"/>
    <p:sldId id="304" r:id="rId6"/>
    <p:sldId id="305" r:id="rId7"/>
    <p:sldId id="297" r:id="rId8"/>
    <p:sldId id="298" r:id="rId9"/>
    <p:sldId id="306" r:id="rId10"/>
    <p:sldId id="307" r:id="rId11"/>
    <p:sldId id="299" r:id="rId12"/>
    <p:sldId id="303" r:id="rId13"/>
    <p:sldId id="300" r:id="rId14"/>
    <p:sldId id="308" r:id="rId15"/>
    <p:sldId id="301" r:id="rId16"/>
    <p:sldId id="302" r:id="rId17"/>
    <p:sldId id="310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EC"/>
    <a:srgbClr val="FF3300"/>
    <a:srgbClr val="660066"/>
    <a:srgbClr val="FF0066"/>
    <a:srgbClr val="F74F1B"/>
    <a:srgbClr val="E4B236"/>
    <a:srgbClr val="006600"/>
    <a:srgbClr val="D09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4" d="100"/>
          <a:sy n="54" d="100"/>
        </p:scale>
        <p:origin x="-28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BC6D951-98A6-44E3-8B4E-663AB3BEB8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081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20108F-DF79-41BF-ADBA-D6EFB3C15B0E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6B1E0F1-EF8E-428B-9112-4F138A51B3A5}" type="slidenum">
              <a:rPr lang="en-GB" sz="1200"/>
              <a:pPr algn="r" eaLnBrk="1" hangingPunct="1"/>
              <a:t>11</a:t>
            </a:fld>
            <a:endParaRPr lang="en-GB" sz="120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56F35CE-3A09-4900-A783-A32D78E883BA}" type="slidenum">
              <a:rPr lang="en-GB" sz="1200"/>
              <a:pPr algn="r" eaLnBrk="1" hangingPunct="1"/>
              <a:t>12</a:t>
            </a:fld>
            <a:endParaRPr lang="en-GB" sz="120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31FF578-65B9-49B9-AE76-1A11D2E15D73}" type="slidenum">
              <a:rPr lang="en-GB" sz="1200"/>
              <a:pPr algn="r" eaLnBrk="1" hangingPunct="1"/>
              <a:t>13</a:t>
            </a:fld>
            <a:endParaRPr lang="en-GB" sz="120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F7000BE-E1D6-4665-8F8E-D55C3CC2C270}" type="slidenum">
              <a:rPr lang="en-GB" sz="1200"/>
              <a:pPr algn="r" eaLnBrk="1" hangingPunct="1"/>
              <a:t>14</a:t>
            </a:fld>
            <a:endParaRPr lang="en-GB" sz="120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5EE3853-020A-421E-B9C0-9C4ADC39FDAF}" type="slidenum">
              <a:rPr lang="en-GB" sz="1200"/>
              <a:pPr algn="r" eaLnBrk="1" hangingPunct="1"/>
              <a:t>15</a:t>
            </a:fld>
            <a:endParaRPr lang="en-GB" sz="120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90BB617-61C5-464F-9E88-44491CDA829A}" type="slidenum">
              <a:rPr lang="en-GB" sz="1200"/>
              <a:pPr algn="r" eaLnBrk="1" hangingPunct="1"/>
              <a:t>17</a:t>
            </a:fld>
            <a:endParaRPr lang="en-GB" sz="120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433CC88-F1C7-4940-9D0D-8B7165CDBBEE}" type="slidenum">
              <a:rPr lang="en-GB" sz="1200"/>
              <a:pPr algn="r" eaLnBrk="1" hangingPunct="1"/>
              <a:t>18</a:t>
            </a:fld>
            <a:endParaRPr lang="en-GB" sz="120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714D17B-1D1F-4541-AB8F-105BD2464648}" type="slidenum">
              <a:rPr lang="en-GB" smtClean="0"/>
              <a:pPr eaLnBrk="1" hangingPunct="1"/>
              <a:t>19</a:t>
            </a:fld>
            <a:endParaRPr lang="en-GB" smtClean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4A94A5E-0AC3-4F62-9DC2-9D9D2BFC8AFA}" type="slidenum">
              <a:rPr lang="en-GB" sz="1200"/>
              <a:pPr algn="r" eaLnBrk="1" hangingPunct="1"/>
              <a:t>19</a:t>
            </a:fld>
            <a:endParaRPr lang="en-GB" sz="1200"/>
          </a:p>
        </p:txBody>
      </p:sp>
      <p:sp>
        <p:nvSpPr>
          <p:cNvPr id="5120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A42D2C0-E83B-4B28-94C5-0CE085B28E6D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8968C85-AB27-4A0A-A89C-F57F0599593C}" type="slidenum">
              <a:rPr lang="en-GB" sz="1200"/>
              <a:pPr algn="r" eaLnBrk="1" hangingPunct="1"/>
              <a:t>3</a:t>
            </a:fld>
            <a:endParaRPr lang="en-GB" sz="120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90FA77-134E-40AE-B6DB-8DF284EFBC8C}" type="slidenum">
              <a:rPr lang="en-GB" smtClean="0"/>
              <a:pPr eaLnBrk="1" hangingPunct="1"/>
              <a:t>21</a:t>
            </a:fld>
            <a:endParaRPr lang="en-GB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DB0E97-18A5-450F-8418-A6CDCD0C9B6F}" type="slidenum">
              <a:rPr lang="en-GB" smtClean="0"/>
              <a:pPr eaLnBrk="1" hangingPunct="1"/>
              <a:t>22</a:t>
            </a:fld>
            <a:endParaRPr lang="en-GB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F79AAB6-210F-42F4-B7E6-F98358DE4A98}" type="slidenum">
              <a:rPr lang="en-GB" smtClean="0"/>
              <a:pPr eaLnBrk="1" hangingPunct="1"/>
              <a:t>23</a:t>
            </a:fld>
            <a:endParaRPr lang="en-GB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31775A-DDBF-4BE0-8701-90092838214B}" type="slidenum">
              <a:rPr lang="en-GB" smtClean="0"/>
              <a:pPr eaLnBrk="1" hangingPunct="1"/>
              <a:t>24</a:t>
            </a:fld>
            <a:endParaRPr lang="en-GB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CA60AAD-E8F1-499F-8DAE-AEF1B218D03B}" type="slidenum">
              <a:rPr lang="en-GB" smtClean="0"/>
              <a:pPr eaLnBrk="1" hangingPunct="1"/>
              <a:t>25</a:t>
            </a:fld>
            <a:endParaRPr lang="en-GB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2D0948-D0F2-4B26-A4C4-30B9523E0DE3}" type="slidenum">
              <a:rPr lang="en-GB" smtClean="0"/>
              <a:pPr eaLnBrk="1" hangingPunct="1"/>
              <a:t>26</a:t>
            </a:fld>
            <a:endParaRPr lang="en-GB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F71D57-F620-46BF-8BE2-6716DAA3E68E}" type="slidenum">
              <a:rPr lang="en-GB" smtClean="0"/>
              <a:pPr eaLnBrk="1" hangingPunct="1"/>
              <a:t>27</a:t>
            </a:fld>
            <a:endParaRPr lang="en-GB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9E6E20-E23F-45A2-89AF-2EB2F8D89FD8}" type="slidenum">
              <a:rPr lang="en-GB" smtClean="0"/>
              <a:pPr eaLnBrk="1" hangingPunct="1"/>
              <a:t>28</a:t>
            </a:fld>
            <a:endParaRPr lang="en-GB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CCED3F-FD33-4984-9EC2-EC06533FA733}" type="slidenum">
              <a:rPr lang="en-GB" smtClean="0"/>
              <a:pPr eaLnBrk="1" hangingPunct="1"/>
              <a:t>29</a:t>
            </a:fld>
            <a:endParaRPr lang="en-GB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9B22AA-EE34-4CFE-A20B-75F9E2FB8044}" type="slidenum">
              <a:rPr lang="en-GB" smtClean="0"/>
              <a:pPr eaLnBrk="1" hangingPunct="1"/>
              <a:t>30</a:t>
            </a:fld>
            <a:endParaRPr lang="en-GB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BBC884F-95D4-443D-BF0A-D4D2D0905736}" type="slidenum">
              <a:rPr lang="en-GB" sz="1200"/>
              <a:pPr algn="r" eaLnBrk="1" hangingPunct="1"/>
              <a:t>4</a:t>
            </a:fld>
            <a:endParaRPr lang="en-GB" sz="120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D7C7D7F-ACEF-4773-A623-C3C432FE5943}" type="slidenum">
              <a:rPr lang="en-GB" sz="1200"/>
              <a:pPr algn="r" eaLnBrk="1" hangingPunct="1"/>
              <a:t>5</a:t>
            </a:fld>
            <a:endParaRPr lang="en-GB" sz="120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E0E04CC-2E48-425C-863F-8976DD034262}" type="slidenum">
              <a:rPr lang="en-GB" sz="1200"/>
              <a:pPr algn="r" eaLnBrk="1" hangingPunct="1"/>
              <a:t>6</a:t>
            </a:fld>
            <a:endParaRPr lang="en-GB" sz="120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E8EAA72-DDCB-4C63-BBE0-F30D7391EC64}" type="slidenum">
              <a:rPr lang="en-GB" sz="1200"/>
              <a:pPr algn="r" eaLnBrk="1" hangingPunct="1"/>
              <a:t>7</a:t>
            </a:fld>
            <a:endParaRPr lang="en-GB" sz="120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544D126-84A1-4D0E-8B52-1485303E50D9}" type="slidenum">
              <a:rPr lang="en-GB" sz="1200"/>
              <a:pPr algn="r" eaLnBrk="1" hangingPunct="1"/>
              <a:t>8</a:t>
            </a:fld>
            <a:endParaRPr lang="en-GB" sz="120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5D8ECDE-075A-4D4C-86FC-478AD55BD0C0}" type="slidenum">
              <a:rPr lang="en-GB" sz="1200"/>
              <a:pPr algn="r" eaLnBrk="1" hangingPunct="1"/>
              <a:t>9</a:t>
            </a:fld>
            <a:endParaRPr lang="en-GB" sz="120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134C954-32DE-4D6C-95A2-DAAB3AD9B217}" type="slidenum">
              <a:rPr lang="en-GB" sz="1200"/>
              <a:pPr algn="r" eaLnBrk="1" hangingPunct="1"/>
              <a:t>10</a:t>
            </a:fld>
            <a:endParaRPr lang="en-GB" sz="120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8F690-E108-4EC6-ABED-9B1184892B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3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6FA6B-8826-465C-952A-E8B0C85633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22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5283B-6E8F-4854-B1F2-CA9D82923B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614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B09E1-772C-457B-9D54-A3F80278F2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9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FCED8-7C6B-4B54-979A-23D8E94755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38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F7C5F-CF6D-4449-800D-AE9C455A40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24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4696F-2918-4D88-8D4E-00FAE06765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32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74752-C44C-4466-AA58-AED36FCFF4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6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97CE-A0E3-4620-BABA-6AE6FB98C0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12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F1657-5D17-4EE7-8B77-A5CF322B71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39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75640-5298-4D20-A97B-EAA768B52A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2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AA6BF-7BBF-4EEB-B24F-79897409C6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14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18476F5-ECF6-49D0-BDF7-6103899C7E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EFFECT OF ELECTRIC CURRENT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407988"/>
            <a:ext cx="8229600" cy="647700"/>
          </a:xfrm>
        </p:spPr>
        <p:txBody>
          <a:bodyPr/>
          <a:lstStyle/>
          <a:p>
            <a:pPr eaLnBrk="1" hangingPunct="1"/>
            <a:r>
              <a:rPr lang="en-GB" sz="3200" i="1" smtClean="0"/>
              <a:t>Complete the diagrams below:</a:t>
            </a:r>
          </a:p>
        </p:txBody>
      </p:sp>
      <p:sp>
        <p:nvSpPr>
          <p:cNvPr id="11267" name="Text Box 113"/>
          <p:cNvSpPr txBox="1">
            <a:spLocks noChangeArrowheads="1"/>
          </p:cNvSpPr>
          <p:nvPr/>
        </p:nvSpPr>
        <p:spPr bwMode="auto">
          <a:xfrm>
            <a:off x="566738" y="1169988"/>
            <a:ext cx="2176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/>
              <a:t>1. Locate north</a:t>
            </a:r>
          </a:p>
        </p:txBody>
      </p:sp>
      <p:sp>
        <p:nvSpPr>
          <p:cNvPr id="11268" name="Text Box 114"/>
          <p:cNvSpPr txBox="1">
            <a:spLocks noChangeArrowheads="1"/>
          </p:cNvSpPr>
          <p:nvPr/>
        </p:nvSpPr>
        <p:spPr bwMode="auto">
          <a:xfrm>
            <a:off x="715963" y="4814888"/>
            <a:ext cx="2092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/>
              <a:t>4. Add coils</a:t>
            </a:r>
          </a:p>
        </p:txBody>
      </p:sp>
      <p:sp>
        <p:nvSpPr>
          <p:cNvPr id="11269" name="Text Box 116"/>
          <p:cNvSpPr txBox="1">
            <a:spLocks noChangeArrowheads="1"/>
          </p:cNvSpPr>
          <p:nvPr/>
        </p:nvSpPr>
        <p:spPr bwMode="auto">
          <a:xfrm>
            <a:off x="6111875" y="1169988"/>
            <a:ext cx="2798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/>
              <a:t>3. Add current direction</a:t>
            </a:r>
          </a:p>
        </p:txBody>
      </p:sp>
      <p:grpSp>
        <p:nvGrpSpPr>
          <p:cNvPr id="11270" name="Group 277"/>
          <p:cNvGrpSpPr>
            <a:grpSpLocks/>
          </p:cNvGrpSpPr>
          <p:nvPr/>
        </p:nvGrpSpPr>
        <p:grpSpPr bwMode="auto">
          <a:xfrm>
            <a:off x="677863" y="1747838"/>
            <a:ext cx="1870075" cy="1271587"/>
            <a:chOff x="471" y="1389"/>
            <a:chExt cx="1178" cy="801"/>
          </a:xfrm>
        </p:grpSpPr>
        <p:grpSp>
          <p:nvGrpSpPr>
            <p:cNvPr id="11369" name="Group 145"/>
            <p:cNvGrpSpPr>
              <a:grpSpLocks/>
            </p:cNvGrpSpPr>
            <p:nvPr/>
          </p:nvGrpSpPr>
          <p:grpSpPr bwMode="auto">
            <a:xfrm rot="10800000" flipH="1">
              <a:off x="471" y="1389"/>
              <a:ext cx="1178" cy="801"/>
              <a:chOff x="851" y="1088"/>
              <a:chExt cx="1178" cy="801"/>
            </a:xfrm>
          </p:grpSpPr>
          <p:sp>
            <p:nvSpPr>
              <p:cNvPr id="11372" name="Rectangle 146"/>
              <p:cNvSpPr>
                <a:spLocks noChangeArrowheads="1"/>
              </p:cNvSpPr>
              <p:nvPr/>
            </p:nvSpPr>
            <p:spPr bwMode="auto">
              <a:xfrm flipV="1">
                <a:off x="851" y="1323"/>
                <a:ext cx="1178" cy="340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373" name="Group 147"/>
              <p:cNvGrpSpPr>
                <a:grpSpLocks/>
              </p:cNvGrpSpPr>
              <p:nvPr/>
            </p:nvGrpSpPr>
            <p:grpSpPr bwMode="auto">
              <a:xfrm>
                <a:off x="931" y="1187"/>
                <a:ext cx="183" cy="702"/>
                <a:chOff x="550" y="2440"/>
                <a:chExt cx="401" cy="702"/>
              </a:xfrm>
            </p:grpSpPr>
            <p:sp>
              <p:nvSpPr>
                <p:cNvPr id="11397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550" y="2540"/>
                  <a:ext cx="244" cy="60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8" name="Freeform 149"/>
                <p:cNvSpPr>
                  <a:spLocks/>
                </p:cNvSpPr>
                <p:nvPr/>
              </p:nvSpPr>
              <p:spPr bwMode="auto">
                <a:xfrm>
                  <a:off x="785" y="2440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74" name="Group 150"/>
              <p:cNvGrpSpPr>
                <a:grpSpLocks/>
              </p:cNvGrpSpPr>
              <p:nvPr/>
            </p:nvGrpSpPr>
            <p:grpSpPr bwMode="auto">
              <a:xfrm rot="10800000">
                <a:off x="1722" y="1088"/>
                <a:ext cx="235" cy="702"/>
                <a:chOff x="550" y="2440"/>
                <a:chExt cx="401" cy="702"/>
              </a:xfrm>
            </p:grpSpPr>
            <p:sp>
              <p:nvSpPr>
                <p:cNvPr id="11395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550" y="2540"/>
                  <a:ext cx="244" cy="60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6" name="Freeform 152"/>
                <p:cNvSpPr>
                  <a:spLocks/>
                </p:cNvSpPr>
                <p:nvPr/>
              </p:nvSpPr>
              <p:spPr bwMode="auto">
                <a:xfrm>
                  <a:off x="785" y="2440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75" name="Group 153"/>
              <p:cNvGrpSpPr>
                <a:grpSpLocks/>
              </p:cNvGrpSpPr>
              <p:nvPr/>
            </p:nvGrpSpPr>
            <p:grpSpPr bwMode="auto">
              <a:xfrm>
                <a:off x="1035" y="1203"/>
                <a:ext cx="230" cy="576"/>
                <a:chOff x="944" y="2357"/>
                <a:chExt cx="484" cy="576"/>
              </a:xfrm>
            </p:grpSpPr>
            <p:sp>
              <p:nvSpPr>
                <p:cNvPr id="11392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3" name="Freeform 155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4" name="Freeform 156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76" name="Group 157"/>
              <p:cNvGrpSpPr>
                <a:grpSpLocks/>
              </p:cNvGrpSpPr>
              <p:nvPr/>
            </p:nvGrpSpPr>
            <p:grpSpPr bwMode="auto">
              <a:xfrm>
                <a:off x="1171" y="1203"/>
                <a:ext cx="230" cy="576"/>
                <a:chOff x="944" y="2357"/>
                <a:chExt cx="484" cy="576"/>
              </a:xfrm>
            </p:grpSpPr>
            <p:sp>
              <p:nvSpPr>
                <p:cNvPr id="11389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0" name="Freeform 159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1" name="Freeform 160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77" name="Group 161"/>
              <p:cNvGrpSpPr>
                <a:grpSpLocks/>
              </p:cNvGrpSpPr>
              <p:nvPr/>
            </p:nvGrpSpPr>
            <p:grpSpPr bwMode="auto">
              <a:xfrm>
                <a:off x="1307" y="1203"/>
                <a:ext cx="230" cy="576"/>
                <a:chOff x="944" y="2357"/>
                <a:chExt cx="484" cy="576"/>
              </a:xfrm>
            </p:grpSpPr>
            <p:sp>
              <p:nvSpPr>
                <p:cNvPr id="11386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7" name="Freeform 163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8" name="Freeform 164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78" name="Group 165"/>
              <p:cNvGrpSpPr>
                <a:grpSpLocks/>
              </p:cNvGrpSpPr>
              <p:nvPr/>
            </p:nvGrpSpPr>
            <p:grpSpPr bwMode="auto">
              <a:xfrm>
                <a:off x="1443" y="1203"/>
                <a:ext cx="230" cy="576"/>
                <a:chOff x="944" y="2357"/>
                <a:chExt cx="484" cy="576"/>
              </a:xfrm>
            </p:grpSpPr>
            <p:sp>
              <p:nvSpPr>
                <p:cNvPr id="11383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4" name="Freeform 167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5" name="Freeform 168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79" name="Group 169"/>
              <p:cNvGrpSpPr>
                <a:grpSpLocks/>
              </p:cNvGrpSpPr>
              <p:nvPr/>
            </p:nvGrpSpPr>
            <p:grpSpPr bwMode="auto">
              <a:xfrm>
                <a:off x="1579" y="1203"/>
                <a:ext cx="230" cy="576"/>
                <a:chOff x="944" y="2357"/>
                <a:chExt cx="484" cy="576"/>
              </a:xfrm>
            </p:grpSpPr>
            <p:sp>
              <p:nvSpPr>
                <p:cNvPr id="11380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1" name="Freeform 171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2" name="Freeform 172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370" name="Line 173"/>
            <p:cNvSpPr>
              <a:spLocks noChangeShapeType="1"/>
            </p:cNvSpPr>
            <p:nvPr/>
          </p:nvSpPr>
          <p:spPr bwMode="auto">
            <a:xfrm>
              <a:off x="584" y="1588"/>
              <a:ext cx="78" cy="332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Line 174"/>
            <p:cNvSpPr>
              <a:spLocks noChangeShapeType="1"/>
            </p:cNvSpPr>
            <p:nvPr/>
          </p:nvSpPr>
          <p:spPr bwMode="auto">
            <a:xfrm>
              <a:off x="1454" y="1689"/>
              <a:ext cx="78" cy="332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1" name="Text Box 175"/>
          <p:cNvSpPr txBox="1">
            <a:spLocks noChangeArrowheads="1"/>
          </p:cNvSpPr>
          <p:nvPr/>
        </p:nvSpPr>
        <p:spPr bwMode="auto">
          <a:xfrm>
            <a:off x="3317875" y="1169988"/>
            <a:ext cx="1982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/>
              <a:t>2. Locate south</a:t>
            </a:r>
          </a:p>
        </p:txBody>
      </p:sp>
      <p:grpSp>
        <p:nvGrpSpPr>
          <p:cNvPr id="11272" name="Group 178"/>
          <p:cNvGrpSpPr>
            <a:grpSpLocks/>
          </p:cNvGrpSpPr>
          <p:nvPr/>
        </p:nvGrpSpPr>
        <p:grpSpPr bwMode="auto">
          <a:xfrm rot="-1843523">
            <a:off x="4022725" y="1925638"/>
            <a:ext cx="1271588" cy="1870075"/>
            <a:chOff x="2086" y="1529"/>
            <a:chExt cx="801" cy="1178"/>
          </a:xfrm>
        </p:grpSpPr>
        <p:grpSp>
          <p:nvGrpSpPr>
            <p:cNvPr id="11339" name="Group 117"/>
            <p:cNvGrpSpPr>
              <a:grpSpLocks/>
            </p:cNvGrpSpPr>
            <p:nvPr/>
          </p:nvGrpSpPr>
          <p:grpSpPr bwMode="auto">
            <a:xfrm rot="5400000">
              <a:off x="1898" y="1717"/>
              <a:ext cx="1178" cy="801"/>
              <a:chOff x="851" y="1088"/>
              <a:chExt cx="1178" cy="801"/>
            </a:xfrm>
          </p:grpSpPr>
          <p:sp>
            <p:nvSpPr>
              <p:cNvPr id="11342" name="Rectangle 118"/>
              <p:cNvSpPr>
                <a:spLocks noChangeArrowheads="1"/>
              </p:cNvSpPr>
              <p:nvPr/>
            </p:nvSpPr>
            <p:spPr bwMode="auto">
              <a:xfrm>
                <a:off x="851" y="1323"/>
                <a:ext cx="1178" cy="340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343" name="Group 119"/>
              <p:cNvGrpSpPr>
                <a:grpSpLocks/>
              </p:cNvGrpSpPr>
              <p:nvPr/>
            </p:nvGrpSpPr>
            <p:grpSpPr bwMode="auto">
              <a:xfrm>
                <a:off x="931" y="1187"/>
                <a:ext cx="183" cy="702"/>
                <a:chOff x="550" y="2440"/>
                <a:chExt cx="401" cy="702"/>
              </a:xfrm>
            </p:grpSpPr>
            <p:sp>
              <p:nvSpPr>
                <p:cNvPr id="11367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550" y="2540"/>
                  <a:ext cx="244" cy="60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8" name="Freeform 121"/>
                <p:cNvSpPr>
                  <a:spLocks/>
                </p:cNvSpPr>
                <p:nvPr/>
              </p:nvSpPr>
              <p:spPr bwMode="auto">
                <a:xfrm>
                  <a:off x="785" y="2440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44" name="Group 122"/>
              <p:cNvGrpSpPr>
                <a:grpSpLocks/>
              </p:cNvGrpSpPr>
              <p:nvPr/>
            </p:nvGrpSpPr>
            <p:grpSpPr bwMode="auto">
              <a:xfrm rot="10800000">
                <a:off x="1722" y="1088"/>
                <a:ext cx="235" cy="702"/>
                <a:chOff x="550" y="2440"/>
                <a:chExt cx="401" cy="702"/>
              </a:xfrm>
            </p:grpSpPr>
            <p:sp>
              <p:nvSpPr>
                <p:cNvPr id="11365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550" y="2540"/>
                  <a:ext cx="244" cy="60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6" name="Freeform 124"/>
                <p:cNvSpPr>
                  <a:spLocks/>
                </p:cNvSpPr>
                <p:nvPr/>
              </p:nvSpPr>
              <p:spPr bwMode="auto">
                <a:xfrm>
                  <a:off x="785" y="2440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45" name="Group 125"/>
              <p:cNvGrpSpPr>
                <a:grpSpLocks/>
              </p:cNvGrpSpPr>
              <p:nvPr/>
            </p:nvGrpSpPr>
            <p:grpSpPr bwMode="auto">
              <a:xfrm>
                <a:off x="1035" y="1203"/>
                <a:ext cx="230" cy="576"/>
                <a:chOff x="944" y="2357"/>
                <a:chExt cx="484" cy="576"/>
              </a:xfrm>
            </p:grpSpPr>
            <p:sp>
              <p:nvSpPr>
                <p:cNvPr id="11362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3" name="Freeform 127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4" name="Freeform 128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46" name="Group 129"/>
              <p:cNvGrpSpPr>
                <a:grpSpLocks/>
              </p:cNvGrpSpPr>
              <p:nvPr/>
            </p:nvGrpSpPr>
            <p:grpSpPr bwMode="auto">
              <a:xfrm>
                <a:off x="1171" y="1203"/>
                <a:ext cx="230" cy="576"/>
                <a:chOff x="944" y="2357"/>
                <a:chExt cx="484" cy="576"/>
              </a:xfrm>
            </p:grpSpPr>
            <p:sp>
              <p:nvSpPr>
                <p:cNvPr id="11359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0" name="Freeform 131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1" name="Freeform 132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47" name="Group 133"/>
              <p:cNvGrpSpPr>
                <a:grpSpLocks/>
              </p:cNvGrpSpPr>
              <p:nvPr/>
            </p:nvGrpSpPr>
            <p:grpSpPr bwMode="auto">
              <a:xfrm>
                <a:off x="1307" y="1203"/>
                <a:ext cx="230" cy="576"/>
                <a:chOff x="944" y="2357"/>
                <a:chExt cx="484" cy="576"/>
              </a:xfrm>
            </p:grpSpPr>
            <p:sp>
              <p:nvSpPr>
                <p:cNvPr id="11356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7" name="Freeform 135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8" name="Freeform 136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48" name="Group 137"/>
              <p:cNvGrpSpPr>
                <a:grpSpLocks/>
              </p:cNvGrpSpPr>
              <p:nvPr/>
            </p:nvGrpSpPr>
            <p:grpSpPr bwMode="auto">
              <a:xfrm>
                <a:off x="1443" y="1203"/>
                <a:ext cx="230" cy="576"/>
                <a:chOff x="944" y="2357"/>
                <a:chExt cx="484" cy="576"/>
              </a:xfrm>
            </p:grpSpPr>
            <p:sp>
              <p:nvSpPr>
                <p:cNvPr id="11353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4" name="Freeform 139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5" name="Freeform 140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49" name="Group 141"/>
              <p:cNvGrpSpPr>
                <a:grpSpLocks/>
              </p:cNvGrpSpPr>
              <p:nvPr/>
            </p:nvGrpSpPr>
            <p:grpSpPr bwMode="auto">
              <a:xfrm>
                <a:off x="1579" y="1203"/>
                <a:ext cx="230" cy="576"/>
                <a:chOff x="944" y="2357"/>
                <a:chExt cx="484" cy="576"/>
              </a:xfrm>
            </p:grpSpPr>
            <p:sp>
              <p:nvSpPr>
                <p:cNvPr id="11350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1" name="Freeform 143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2" name="Freeform 144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340" name="Line 176"/>
            <p:cNvSpPr>
              <a:spLocks noChangeShapeType="1"/>
            </p:cNvSpPr>
            <p:nvPr/>
          </p:nvSpPr>
          <p:spPr bwMode="auto">
            <a:xfrm flipH="1" flipV="1">
              <a:off x="2383" y="2523"/>
              <a:ext cx="341" cy="61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Line 177"/>
            <p:cNvSpPr>
              <a:spLocks noChangeShapeType="1"/>
            </p:cNvSpPr>
            <p:nvPr/>
          </p:nvSpPr>
          <p:spPr bwMode="auto">
            <a:xfrm flipH="1" flipV="1">
              <a:off x="2362" y="1665"/>
              <a:ext cx="341" cy="61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3" name="Group 271"/>
          <p:cNvGrpSpPr>
            <a:grpSpLocks/>
          </p:cNvGrpSpPr>
          <p:nvPr/>
        </p:nvGrpSpPr>
        <p:grpSpPr bwMode="auto">
          <a:xfrm>
            <a:off x="6503988" y="1647825"/>
            <a:ext cx="1654175" cy="2046288"/>
            <a:chOff x="4123" y="1292"/>
            <a:chExt cx="1042" cy="1289"/>
          </a:xfrm>
        </p:grpSpPr>
        <p:grpSp>
          <p:nvGrpSpPr>
            <p:cNvPr id="11310" name="Group 179"/>
            <p:cNvGrpSpPr>
              <a:grpSpLocks/>
            </p:cNvGrpSpPr>
            <p:nvPr/>
          </p:nvGrpSpPr>
          <p:grpSpPr bwMode="auto">
            <a:xfrm rot="7996595" flipH="1">
              <a:off x="4176" y="1480"/>
              <a:ext cx="1178" cy="801"/>
              <a:chOff x="851" y="1088"/>
              <a:chExt cx="1178" cy="801"/>
            </a:xfrm>
          </p:grpSpPr>
          <p:sp>
            <p:nvSpPr>
              <p:cNvPr id="11312" name="Rectangle 180"/>
              <p:cNvSpPr>
                <a:spLocks noChangeArrowheads="1"/>
              </p:cNvSpPr>
              <p:nvPr/>
            </p:nvSpPr>
            <p:spPr bwMode="auto">
              <a:xfrm flipV="1">
                <a:off x="851" y="1323"/>
                <a:ext cx="1178" cy="340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313" name="Group 181"/>
              <p:cNvGrpSpPr>
                <a:grpSpLocks/>
              </p:cNvGrpSpPr>
              <p:nvPr/>
            </p:nvGrpSpPr>
            <p:grpSpPr bwMode="auto">
              <a:xfrm>
                <a:off x="931" y="1187"/>
                <a:ext cx="183" cy="702"/>
                <a:chOff x="550" y="2440"/>
                <a:chExt cx="401" cy="702"/>
              </a:xfrm>
            </p:grpSpPr>
            <p:sp>
              <p:nvSpPr>
                <p:cNvPr id="11337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550" y="2540"/>
                  <a:ext cx="244" cy="60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8" name="Freeform 183"/>
                <p:cNvSpPr>
                  <a:spLocks/>
                </p:cNvSpPr>
                <p:nvPr/>
              </p:nvSpPr>
              <p:spPr bwMode="auto">
                <a:xfrm>
                  <a:off x="785" y="2440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14" name="Group 184"/>
              <p:cNvGrpSpPr>
                <a:grpSpLocks/>
              </p:cNvGrpSpPr>
              <p:nvPr/>
            </p:nvGrpSpPr>
            <p:grpSpPr bwMode="auto">
              <a:xfrm rot="10800000">
                <a:off x="1722" y="1088"/>
                <a:ext cx="235" cy="702"/>
                <a:chOff x="550" y="2440"/>
                <a:chExt cx="401" cy="702"/>
              </a:xfrm>
            </p:grpSpPr>
            <p:sp>
              <p:nvSpPr>
                <p:cNvPr id="11335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550" y="2540"/>
                  <a:ext cx="244" cy="60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6" name="Freeform 186"/>
                <p:cNvSpPr>
                  <a:spLocks/>
                </p:cNvSpPr>
                <p:nvPr/>
              </p:nvSpPr>
              <p:spPr bwMode="auto">
                <a:xfrm>
                  <a:off x="785" y="2440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15" name="Group 187"/>
              <p:cNvGrpSpPr>
                <a:grpSpLocks/>
              </p:cNvGrpSpPr>
              <p:nvPr/>
            </p:nvGrpSpPr>
            <p:grpSpPr bwMode="auto">
              <a:xfrm>
                <a:off x="1035" y="1203"/>
                <a:ext cx="230" cy="576"/>
                <a:chOff x="944" y="2357"/>
                <a:chExt cx="484" cy="576"/>
              </a:xfrm>
            </p:grpSpPr>
            <p:sp>
              <p:nvSpPr>
                <p:cNvPr id="11332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3" name="Freeform 189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4" name="Freeform 190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16" name="Group 191"/>
              <p:cNvGrpSpPr>
                <a:grpSpLocks/>
              </p:cNvGrpSpPr>
              <p:nvPr/>
            </p:nvGrpSpPr>
            <p:grpSpPr bwMode="auto">
              <a:xfrm>
                <a:off x="1171" y="1203"/>
                <a:ext cx="230" cy="576"/>
                <a:chOff x="944" y="2357"/>
                <a:chExt cx="484" cy="576"/>
              </a:xfrm>
            </p:grpSpPr>
            <p:sp>
              <p:nvSpPr>
                <p:cNvPr id="11329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0" name="Freeform 193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1" name="Freeform 194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17" name="Group 195"/>
              <p:cNvGrpSpPr>
                <a:grpSpLocks/>
              </p:cNvGrpSpPr>
              <p:nvPr/>
            </p:nvGrpSpPr>
            <p:grpSpPr bwMode="auto">
              <a:xfrm>
                <a:off x="1307" y="1203"/>
                <a:ext cx="230" cy="576"/>
                <a:chOff x="944" y="2357"/>
                <a:chExt cx="484" cy="576"/>
              </a:xfrm>
            </p:grpSpPr>
            <p:sp>
              <p:nvSpPr>
                <p:cNvPr id="11326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7" name="Freeform 197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8" name="Freeform 198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18" name="Group 199"/>
              <p:cNvGrpSpPr>
                <a:grpSpLocks/>
              </p:cNvGrpSpPr>
              <p:nvPr/>
            </p:nvGrpSpPr>
            <p:grpSpPr bwMode="auto">
              <a:xfrm>
                <a:off x="1443" y="1203"/>
                <a:ext cx="230" cy="576"/>
                <a:chOff x="944" y="2357"/>
                <a:chExt cx="484" cy="576"/>
              </a:xfrm>
            </p:grpSpPr>
            <p:sp>
              <p:nvSpPr>
                <p:cNvPr id="11323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4" name="Freeform 201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5" name="Freeform 202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19" name="Group 203"/>
              <p:cNvGrpSpPr>
                <a:grpSpLocks/>
              </p:cNvGrpSpPr>
              <p:nvPr/>
            </p:nvGrpSpPr>
            <p:grpSpPr bwMode="auto">
              <a:xfrm>
                <a:off x="1579" y="1203"/>
                <a:ext cx="230" cy="576"/>
                <a:chOff x="944" y="2357"/>
                <a:chExt cx="484" cy="576"/>
              </a:xfrm>
            </p:grpSpPr>
            <p:sp>
              <p:nvSpPr>
                <p:cNvPr id="11320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1" name="Freeform 205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2" name="Freeform 206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311" name="Text Box 209"/>
            <p:cNvSpPr txBox="1">
              <a:spLocks noChangeArrowheads="1"/>
            </p:cNvSpPr>
            <p:nvPr/>
          </p:nvSpPr>
          <p:spPr bwMode="auto">
            <a:xfrm rot="-2846951">
              <a:off x="4094" y="2265"/>
              <a:ext cx="3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660066"/>
                  </a:solidFill>
                </a:rPr>
                <a:t>N</a:t>
              </a:r>
            </a:p>
          </p:txBody>
        </p:sp>
      </p:grpSp>
      <p:sp>
        <p:nvSpPr>
          <p:cNvPr id="90381" name="Text Box 269"/>
          <p:cNvSpPr txBox="1">
            <a:spLocks noChangeArrowheads="1"/>
          </p:cNvSpPr>
          <p:nvPr/>
        </p:nvSpPr>
        <p:spPr bwMode="auto">
          <a:xfrm>
            <a:off x="2582863" y="2179638"/>
            <a:ext cx="53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660066"/>
                </a:solidFill>
              </a:rPr>
              <a:t>N</a:t>
            </a:r>
          </a:p>
        </p:txBody>
      </p:sp>
      <p:sp>
        <p:nvSpPr>
          <p:cNvPr id="90382" name="Text Box 270"/>
          <p:cNvSpPr txBox="1">
            <a:spLocks noChangeArrowheads="1"/>
          </p:cNvSpPr>
          <p:nvPr/>
        </p:nvSpPr>
        <p:spPr bwMode="auto">
          <a:xfrm>
            <a:off x="3802063" y="1601788"/>
            <a:ext cx="53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404EC"/>
                </a:solidFill>
              </a:rPr>
              <a:t>S</a:t>
            </a:r>
          </a:p>
        </p:txBody>
      </p:sp>
      <p:grpSp>
        <p:nvGrpSpPr>
          <p:cNvPr id="29" name="Group 274"/>
          <p:cNvGrpSpPr>
            <a:grpSpLocks/>
          </p:cNvGrpSpPr>
          <p:nvPr/>
        </p:nvGrpSpPr>
        <p:grpSpPr bwMode="auto">
          <a:xfrm>
            <a:off x="6634163" y="2032000"/>
            <a:ext cx="1785937" cy="1166813"/>
            <a:chOff x="4205" y="1533"/>
            <a:chExt cx="1125" cy="735"/>
          </a:xfrm>
        </p:grpSpPr>
        <p:sp>
          <p:nvSpPr>
            <p:cNvPr id="11308" name="Line 272"/>
            <p:cNvSpPr>
              <a:spLocks noChangeShapeType="1"/>
            </p:cNvSpPr>
            <p:nvPr/>
          </p:nvSpPr>
          <p:spPr bwMode="auto">
            <a:xfrm flipH="1" flipV="1">
              <a:off x="4205" y="2016"/>
              <a:ext cx="377" cy="252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273"/>
            <p:cNvSpPr>
              <a:spLocks noChangeShapeType="1"/>
            </p:cNvSpPr>
            <p:nvPr/>
          </p:nvSpPr>
          <p:spPr bwMode="auto">
            <a:xfrm flipH="1" flipV="1">
              <a:off x="4944" y="1533"/>
              <a:ext cx="386" cy="217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7" name="Text Box 238"/>
          <p:cNvSpPr txBox="1">
            <a:spLocks noChangeArrowheads="1"/>
          </p:cNvSpPr>
          <p:nvPr/>
        </p:nvSpPr>
        <p:spPr bwMode="auto">
          <a:xfrm>
            <a:off x="2782888" y="4778375"/>
            <a:ext cx="53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660066"/>
                </a:solidFill>
              </a:rPr>
              <a:t>N</a:t>
            </a:r>
          </a:p>
        </p:txBody>
      </p:sp>
      <p:sp>
        <p:nvSpPr>
          <p:cNvPr id="11278" name="Rectangle 240"/>
          <p:cNvSpPr>
            <a:spLocks noChangeArrowheads="1"/>
          </p:cNvSpPr>
          <p:nvPr/>
        </p:nvSpPr>
        <p:spPr bwMode="auto">
          <a:xfrm rot="10800000" flipH="1" flipV="1">
            <a:off x="3251200" y="4733925"/>
            <a:ext cx="1870075" cy="53975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208"/>
          <p:cNvSpPr>
            <a:spLocks noChangeShapeType="1"/>
          </p:cNvSpPr>
          <p:nvPr/>
        </p:nvSpPr>
        <p:spPr bwMode="auto">
          <a:xfrm flipH="1" flipV="1">
            <a:off x="4932363" y="5392738"/>
            <a:ext cx="28575" cy="63817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275"/>
          <p:cNvSpPr>
            <a:spLocks noChangeShapeType="1"/>
          </p:cNvSpPr>
          <p:nvPr/>
        </p:nvSpPr>
        <p:spPr bwMode="auto">
          <a:xfrm flipH="1" flipV="1">
            <a:off x="3375025" y="3890963"/>
            <a:ext cx="28575" cy="63817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" name="Group 267"/>
          <p:cNvGrpSpPr>
            <a:grpSpLocks/>
          </p:cNvGrpSpPr>
          <p:nvPr/>
        </p:nvGrpSpPr>
        <p:grpSpPr bwMode="auto">
          <a:xfrm>
            <a:off x="3375025" y="4303713"/>
            <a:ext cx="1628775" cy="1271587"/>
            <a:chOff x="4020" y="2869"/>
            <a:chExt cx="1026" cy="801"/>
          </a:xfrm>
        </p:grpSpPr>
        <p:grpSp>
          <p:nvGrpSpPr>
            <p:cNvPr id="11282" name="Group 241"/>
            <p:cNvGrpSpPr>
              <a:grpSpLocks/>
            </p:cNvGrpSpPr>
            <p:nvPr/>
          </p:nvGrpSpPr>
          <p:grpSpPr bwMode="auto">
            <a:xfrm rot="10800000" flipH="1">
              <a:off x="4020" y="2869"/>
              <a:ext cx="183" cy="702"/>
              <a:chOff x="550" y="2440"/>
              <a:chExt cx="401" cy="702"/>
            </a:xfrm>
          </p:grpSpPr>
          <p:sp>
            <p:nvSpPr>
              <p:cNvPr id="11306" name="Line 242"/>
              <p:cNvSpPr>
                <a:spLocks noChangeShapeType="1"/>
              </p:cNvSpPr>
              <p:nvPr/>
            </p:nvSpPr>
            <p:spPr bwMode="auto">
              <a:xfrm flipV="1">
                <a:off x="550" y="2540"/>
                <a:ext cx="244" cy="6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7" name="Freeform 243"/>
              <p:cNvSpPr>
                <a:spLocks/>
              </p:cNvSpPr>
              <p:nvPr/>
            </p:nvSpPr>
            <p:spPr bwMode="auto">
              <a:xfrm>
                <a:off x="785" y="2440"/>
                <a:ext cx="166" cy="117"/>
              </a:xfrm>
              <a:custGeom>
                <a:avLst/>
                <a:gdLst>
                  <a:gd name="T0" fmla="*/ 166 w 166"/>
                  <a:gd name="T1" fmla="*/ 91 h 117"/>
                  <a:gd name="T2" fmla="*/ 70 w 166"/>
                  <a:gd name="T3" fmla="*/ 4 h 117"/>
                  <a:gd name="T4" fmla="*/ 0 w 166"/>
                  <a:gd name="T5" fmla="*/ 117 h 117"/>
                  <a:gd name="T6" fmla="*/ 0 60000 65536"/>
                  <a:gd name="T7" fmla="*/ 0 60000 65536"/>
                  <a:gd name="T8" fmla="*/ 0 60000 65536"/>
                  <a:gd name="T9" fmla="*/ 0 w 166"/>
                  <a:gd name="T10" fmla="*/ 0 h 117"/>
                  <a:gd name="T11" fmla="*/ 166 w 166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" h="117">
                    <a:moveTo>
                      <a:pt x="166" y="91"/>
                    </a:moveTo>
                    <a:cubicBezTo>
                      <a:pt x="132" y="45"/>
                      <a:pt x="98" y="0"/>
                      <a:pt x="70" y="4"/>
                    </a:cubicBezTo>
                    <a:cubicBezTo>
                      <a:pt x="42" y="8"/>
                      <a:pt x="21" y="62"/>
                      <a:pt x="0" y="1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3" name="Group 244"/>
            <p:cNvGrpSpPr>
              <a:grpSpLocks/>
            </p:cNvGrpSpPr>
            <p:nvPr/>
          </p:nvGrpSpPr>
          <p:grpSpPr bwMode="auto">
            <a:xfrm flipH="1">
              <a:off x="4811" y="2968"/>
              <a:ext cx="235" cy="702"/>
              <a:chOff x="550" y="2440"/>
              <a:chExt cx="401" cy="702"/>
            </a:xfrm>
          </p:grpSpPr>
          <p:sp>
            <p:nvSpPr>
              <p:cNvPr id="11304" name="Line 245"/>
              <p:cNvSpPr>
                <a:spLocks noChangeShapeType="1"/>
              </p:cNvSpPr>
              <p:nvPr/>
            </p:nvSpPr>
            <p:spPr bwMode="auto">
              <a:xfrm flipV="1">
                <a:off x="550" y="2540"/>
                <a:ext cx="244" cy="6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Freeform 246"/>
              <p:cNvSpPr>
                <a:spLocks/>
              </p:cNvSpPr>
              <p:nvPr/>
            </p:nvSpPr>
            <p:spPr bwMode="auto">
              <a:xfrm>
                <a:off x="785" y="2440"/>
                <a:ext cx="166" cy="117"/>
              </a:xfrm>
              <a:custGeom>
                <a:avLst/>
                <a:gdLst>
                  <a:gd name="T0" fmla="*/ 166 w 166"/>
                  <a:gd name="T1" fmla="*/ 91 h 117"/>
                  <a:gd name="T2" fmla="*/ 70 w 166"/>
                  <a:gd name="T3" fmla="*/ 4 h 117"/>
                  <a:gd name="T4" fmla="*/ 0 w 166"/>
                  <a:gd name="T5" fmla="*/ 117 h 117"/>
                  <a:gd name="T6" fmla="*/ 0 60000 65536"/>
                  <a:gd name="T7" fmla="*/ 0 60000 65536"/>
                  <a:gd name="T8" fmla="*/ 0 60000 65536"/>
                  <a:gd name="T9" fmla="*/ 0 w 166"/>
                  <a:gd name="T10" fmla="*/ 0 h 117"/>
                  <a:gd name="T11" fmla="*/ 166 w 166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" h="117">
                    <a:moveTo>
                      <a:pt x="166" y="91"/>
                    </a:moveTo>
                    <a:cubicBezTo>
                      <a:pt x="132" y="45"/>
                      <a:pt x="98" y="0"/>
                      <a:pt x="70" y="4"/>
                    </a:cubicBezTo>
                    <a:cubicBezTo>
                      <a:pt x="42" y="8"/>
                      <a:pt x="21" y="62"/>
                      <a:pt x="0" y="1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4" name="Group 247"/>
            <p:cNvGrpSpPr>
              <a:grpSpLocks/>
            </p:cNvGrpSpPr>
            <p:nvPr/>
          </p:nvGrpSpPr>
          <p:grpSpPr bwMode="auto">
            <a:xfrm rot="10800000" flipH="1">
              <a:off x="4125" y="2979"/>
              <a:ext cx="230" cy="576"/>
              <a:chOff x="944" y="2357"/>
              <a:chExt cx="484" cy="576"/>
            </a:xfrm>
          </p:grpSpPr>
          <p:sp>
            <p:nvSpPr>
              <p:cNvPr id="11301" name="Line 248"/>
              <p:cNvSpPr>
                <a:spLocks noChangeShapeType="1"/>
              </p:cNvSpPr>
              <p:nvPr/>
            </p:nvSpPr>
            <p:spPr bwMode="auto">
              <a:xfrm flipV="1">
                <a:off x="1114" y="2457"/>
                <a:ext cx="157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Freeform 249"/>
              <p:cNvSpPr>
                <a:spLocks/>
              </p:cNvSpPr>
              <p:nvPr/>
            </p:nvSpPr>
            <p:spPr bwMode="auto">
              <a:xfrm>
                <a:off x="1262" y="2357"/>
                <a:ext cx="166" cy="117"/>
              </a:xfrm>
              <a:custGeom>
                <a:avLst/>
                <a:gdLst>
                  <a:gd name="T0" fmla="*/ 166 w 166"/>
                  <a:gd name="T1" fmla="*/ 91 h 117"/>
                  <a:gd name="T2" fmla="*/ 70 w 166"/>
                  <a:gd name="T3" fmla="*/ 4 h 117"/>
                  <a:gd name="T4" fmla="*/ 0 w 166"/>
                  <a:gd name="T5" fmla="*/ 117 h 117"/>
                  <a:gd name="T6" fmla="*/ 0 60000 65536"/>
                  <a:gd name="T7" fmla="*/ 0 60000 65536"/>
                  <a:gd name="T8" fmla="*/ 0 60000 65536"/>
                  <a:gd name="T9" fmla="*/ 0 w 166"/>
                  <a:gd name="T10" fmla="*/ 0 h 117"/>
                  <a:gd name="T11" fmla="*/ 166 w 166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" h="117">
                    <a:moveTo>
                      <a:pt x="166" y="91"/>
                    </a:moveTo>
                    <a:cubicBezTo>
                      <a:pt x="132" y="45"/>
                      <a:pt x="98" y="0"/>
                      <a:pt x="70" y="4"/>
                    </a:cubicBezTo>
                    <a:cubicBezTo>
                      <a:pt x="42" y="8"/>
                      <a:pt x="21" y="62"/>
                      <a:pt x="0" y="1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3" name="Freeform 250"/>
              <p:cNvSpPr>
                <a:spLocks/>
              </p:cNvSpPr>
              <p:nvPr/>
            </p:nvSpPr>
            <p:spPr bwMode="auto">
              <a:xfrm flipV="1">
                <a:off x="944" y="2816"/>
                <a:ext cx="166" cy="117"/>
              </a:xfrm>
              <a:custGeom>
                <a:avLst/>
                <a:gdLst>
                  <a:gd name="T0" fmla="*/ 166 w 166"/>
                  <a:gd name="T1" fmla="*/ 91 h 117"/>
                  <a:gd name="T2" fmla="*/ 70 w 166"/>
                  <a:gd name="T3" fmla="*/ 4 h 117"/>
                  <a:gd name="T4" fmla="*/ 0 w 166"/>
                  <a:gd name="T5" fmla="*/ 117 h 117"/>
                  <a:gd name="T6" fmla="*/ 0 60000 65536"/>
                  <a:gd name="T7" fmla="*/ 0 60000 65536"/>
                  <a:gd name="T8" fmla="*/ 0 60000 65536"/>
                  <a:gd name="T9" fmla="*/ 0 w 166"/>
                  <a:gd name="T10" fmla="*/ 0 h 117"/>
                  <a:gd name="T11" fmla="*/ 166 w 166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" h="117">
                    <a:moveTo>
                      <a:pt x="166" y="91"/>
                    </a:moveTo>
                    <a:cubicBezTo>
                      <a:pt x="132" y="45"/>
                      <a:pt x="98" y="0"/>
                      <a:pt x="70" y="4"/>
                    </a:cubicBezTo>
                    <a:cubicBezTo>
                      <a:pt x="42" y="8"/>
                      <a:pt x="21" y="62"/>
                      <a:pt x="0" y="1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5" name="Group 251"/>
            <p:cNvGrpSpPr>
              <a:grpSpLocks/>
            </p:cNvGrpSpPr>
            <p:nvPr/>
          </p:nvGrpSpPr>
          <p:grpSpPr bwMode="auto">
            <a:xfrm rot="10800000" flipH="1">
              <a:off x="4261" y="2979"/>
              <a:ext cx="230" cy="576"/>
              <a:chOff x="944" y="2357"/>
              <a:chExt cx="484" cy="576"/>
            </a:xfrm>
          </p:grpSpPr>
          <p:sp>
            <p:nvSpPr>
              <p:cNvPr id="11298" name="Line 252"/>
              <p:cNvSpPr>
                <a:spLocks noChangeShapeType="1"/>
              </p:cNvSpPr>
              <p:nvPr/>
            </p:nvSpPr>
            <p:spPr bwMode="auto">
              <a:xfrm flipV="1">
                <a:off x="1114" y="2457"/>
                <a:ext cx="157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9" name="Freeform 253"/>
              <p:cNvSpPr>
                <a:spLocks/>
              </p:cNvSpPr>
              <p:nvPr/>
            </p:nvSpPr>
            <p:spPr bwMode="auto">
              <a:xfrm>
                <a:off x="1262" y="2357"/>
                <a:ext cx="166" cy="117"/>
              </a:xfrm>
              <a:custGeom>
                <a:avLst/>
                <a:gdLst>
                  <a:gd name="T0" fmla="*/ 166 w 166"/>
                  <a:gd name="T1" fmla="*/ 91 h 117"/>
                  <a:gd name="T2" fmla="*/ 70 w 166"/>
                  <a:gd name="T3" fmla="*/ 4 h 117"/>
                  <a:gd name="T4" fmla="*/ 0 w 166"/>
                  <a:gd name="T5" fmla="*/ 117 h 117"/>
                  <a:gd name="T6" fmla="*/ 0 60000 65536"/>
                  <a:gd name="T7" fmla="*/ 0 60000 65536"/>
                  <a:gd name="T8" fmla="*/ 0 60000 65536"/>
                  <a:gd name="T9" fmla="*/ 0 w 166"/>
                  <a:gd name="T10" fmla="*/ 0 h 117"/>
                  <a:gd name="T11" fmla="*/ 166 w 166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" h="117">
                    <a:moveTo>
                      <a:pt x="166" y="91"/>
                    </a:moveTo>
                    <a:cubicBezTo>
                      <a:pt x="132" y="45"/>
                      <a:pt x="98" y="0"/>
                      <a:pt x="70" y="4"/>
                    </a:cubicBezTo>
                    <a:cubicBezTo>
                      <a:pt x="42" y="8"/>
                      <a:pt x="21" y="62"/>
                      <a:pt x="0" y="1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Freeform 254"/>
              <p:cNvSpPr>
                <a:spLocks/>
              </p:cNvSpPr>
              <p:nvPr/>
            </p:nvSpPr>
            <p:spPr bwMode="auto">
              <a:xfrm flipV="1">
                <a:off x="944" y="2816"/>
                <a:ext cx="166" cy="117"/>
              </a:xfrm>
              <a:custGeom>
                <a:avLst/>
                <a:gdLst>
                  <a:gd name="T0" fmla="*/ 166 w 166"/>
                  <a:gd name="T1" fmla="*/ 91 h 117"/>
                  <a:gd name="T2" fmla="*/ 70 w 166"/>
                  <a:gd name="T3" fmla="*/ 4 h 117"/>
                  <a:gd name="T4" fmla="*/ 0 w 166"/>
                  <a:gd name="T5" fmla="*/ 117 h 117"/>
                  <a:gd name="T6" fmla="*/ 0 60000 65536"/>
                  <a:gd name="T7" fmla="*/ 0 60000 65536"/>
                  <a:gd name="T8" fmla="*/ 0 60000 65536"/>
                  <a:gd name="T9" fmla="*/ 0 w 166"/>
                  <a:gd name="T10" fmla="*/ 0 h 117"/>
                  <a:gd name="T11" fmla="*/ 166 w 166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" h="117">
                    <a:moveTo>
                      <a:pt x="166" y="91"/>
                    </a:moveTo>
                    <a:cubicBezTo>
                      <a:pt x="132" y="45"/>
                      <a:pt x="98" y="0"/>
                      <a:pt x="70" y="4"/>
                    </a:cubicBezTo>
                    <a:cubicBezTo>
                      <a:pt x="42" y="8"/>
                      <a:pt x="21" y="62"/>
                      <a:pt x="0" y="1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6" name="Group 255"/>
            <p:cNvGrpSpPr>
              <a:grpSpLocks/>
            </p:cNvGrpSpPr>
            <p:nvPr/>
          </p:nvGrpSpPr>
          <p:grpSpPr bwMode="auto">
            <a:xfrm rot="10800000" flipH="1">
              <a:off x="4397" y="2979"/>
              <a:ext cx="230" cy="576"/>
              <a:chOff x="944" y="2357"/>
              <a:chExt cx="484" cy="576"/>
            </a:xfrm>
          </p:grpSpPr>
          <p:sp>
            <p:nvSpPr>
              <p:cNvPr id="11295" name="Line 256"/>
              <p:cNvSpPr>
                <a:spLocks noChangeShapeType="1"/>
              </p:cNvSpPr>
              <p:nvPr/>
            </p:nvSpPr>
            <p:spPr bwMode="auto">
              <a:xfrm flipV="1">
                <a:off x="1114" y="2457"/>
                <a:ext cx="157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6" name="Freeform 257"/>
              <p:cNvSpPr>
                <a:spLocks/>
              </p:cNvSpPr>
              <p:nvPr/>
            </p:nvSpPr>
            <p:spPr bwMode="auto">
              <a:xfrm>
                <a:off x="1262" y="2357"/>
                <a:ext cx="166" cy="117"/>
              </a:xfrm>
              <a:custGeom>
                <a:avLst/>
                <a:gdLst>
                  <a:gd name="T0" fmla="*/ 166 w 166"/>
                  <a:gd name="T1" fmla="*/ 91 h 117"/>
                  <a:gd name="T2" fmla="*/ 70 w 166"/>
                  <a:gd name="T3" fmla="*/ 4 h 117"/>
                  <a:gd name="T4" fmla="*/ 0 w 166"/>
                  <a:gd name="T5" fmla="*/ 117 h 117"/>
                  <a:gd name="T6" fmla="*/ 0 60000 65536"/>
                  <a:gd name="T7" fmla="*/ 0 60000 65536"/>
                  <a:gd name="T8" fmla="*/ 0 60000 65536"/>
                  <a:gd name="T9" fmla="*/ 0 w 166"/>
                  <a:gd name="T10" fmla="*/ 0 h 117"/>
                  <a:gd name="T11" fmla="*/ 166 w 166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" h="117">
                    <a:moveTo>
                      <a:pt x="166" y="91"/>
                    </a:moveTo>
                    <a:cubicBezTo>
                      <a:pt x="132" y="45"/>
                      <a:pt x="98" y="0"/>
                      <a:pt x="70" y="4"/>
                    </a:cubicBezTo>
                    <a:cubicBezTo>
                      <a:pt x="42" y="8"/>
                      <a:pt x="21" y="62"/>
                      <a:pt x="0" y="1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7" name="Freeform 258"/>
              <p:cNvSpPr>
                <a:spLocks/>
              </p:cNvSpPr>
              <p:nvPr/>
            </p:nvSpPr>
            <p:spPr bwMode="auto">
              <a:xfrm flipV="1">
                <a:off x="944" y="2816"/>
                <a:ext cx="166" cy="117"/>
              </a:xfrm>
              <a:custGeom>
                <a:avLst/>
                <a:gdLst>
                  <a:gd name="T0" fmla="*/ 166 w 166"/>
                  <a:gd name="T1" fmla="*/ 91 h 117"/>
                  <a:gd name="T2" fmla="*/ 70 w 166"/>
                  <a:gd name="T3" fmla="*/ 4 h 117"/>
                  <a:gd name="T4" fmla="*/ 0 w 166"/>
                  <a:gd name="T5" fmla="*/ 117 h 117"/>
                  <a:gd name="T6" fmla="*/ 0 60000 65536"/>
                  <a:gd name="T7" fmla="*/ 0 60000 65536"/>
                  <a:gd name="T8" fmla="*/ 0 60000 65536"/>
                  <a:gd name="T9" fmla="*/ 0 w 166"/>
                  <a:gd name="T10" fmla="*/ 0 h 117"/>
                  <a:gd name="T11" fmla="*/ 166 w 166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" h="117">
                    <a:moveTo>
                      <a:pt x="166" y="91"/>
                    </a:moveTo>
                    <a:cubicBezTo>
                      <a:pt x="132" y="45"/>
                      <a:pt x="98" y="0"/>
                      <a:pt x="70" y="4"/>
                    </a:cubicBezTo>
                    <a:cubicBezTo>
                      <a:pt x="42" y="8"/>
                      <a:pt x="21" y="62"/>
                      <a:pt x="0" y="1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7" name="Group 259"/>
            <p:cNvGrpSpPr>
              <a:grpSpLocks/>
            </p:cNvGrpSpPr>
            <p:nvPr/>
          </p:nvGrpSpPr>
          <p:grpSpPr bwMode="auto">
            <a:xfrm rot="10800000" flipH="1">
              <a:off x="4533" y="2979"/>
              <a:ext cx="230" cy="576"/>
              <a:chOff x="944" y="2357"/>
              <a:chExt cx="484" cy="576"/>
            </a:xfrm>
          </p:grpSpPr>
          <p:sp>
            <p:nvSpPr>
              <p:cNvPr id="11292" name="Line 260"/>
              <p:cNvSpPr>
                <a:spLocks noChangeShapeType="1"/>
              </p:cNvSpPr>
              <p:nvPr/>
            </p:nvSpPr>
            <p:spPr bwMode="auto">
              <a:xfrm flipV="1">
                <a:off x="1114" y="2457"/>
                <a:ext cx="157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3" name="Freeform 261"/>
              <p:cNvSpPr>
                <a:spLocks/>
              </p:cNvSpPr>
              <p:nvPr/>
            </p:nvSpPr>
            <p:spPr bwMode="auto">
              <a:xfrm>
                <a:off x="1262" y="2357"/>
                <a:ext cx="166" cy="117"/>
              </a:xfrm>
              <a:custGeom>
                <a:avLst/>
                <a:gdLst>
                  <a:gd name="T0" fmla="*/ 166 w 166"/>
                  <a:gd name="T1" fmla="*/ 91 h 117"/>
                  <a:gd name="T2" fmla="*/ 70 w 166"/>
                  <a:gd name="T3" fmla="*/ 4 h 117"/>
                  <a:gd name="T4" fmla="*/ 0 w 166"/>
                  <a:gd name="T5" fmla="*/ 117 h 117"/>
                  <a:gd name="T6" fmla="*/ 0 60000 65536"/>
                  <a:gd name="T7" fmla="*/ 0 60000 65536"/>
                  <a:gd name="T8" fmla="*/ 0 60000 65536"/>
                  <a:gd name="T9" fmla="*/ 0 w 166"/>
                  <a:gd name="T10" fmla="*/ 0 h 117"/>
                  <a:gd name="T11" fmla="*/ 166 w 166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" h="117">
                    <a:moveTo>
                      <a:pt x="166" y="91"/>
                    </a:moveTo>
                    <a:cubicBezTo>
                      <a:pt x="132" y="45"/>
                      <a:pt x="98" y="0"/>
                      <a:pt x="70" y="4"/>
                    </a:cubicBezTo>
                    <a:cubicBezTo>
                      <a:pt x="42" y="8"/>
                      <a:pt x="21" y="62"/>
                      <a:pt x="0" y="1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Freeform 262"/>
              <p:cNvSpPr>
                <a:spLocks/>
              </p:cNvSpPr>
              <p:nvPr/>
            </p:nvSpPr>
            <p:spPr bwMode="auto">
              <a:xfrm flipV="1">
                <a:off x="944" y="2816"/>
                <a:ext cx="166" cy="117"/>
              </a:xfrm>
              <a:custGeom>
                <a:avLst/>
                <a:gdLst>
                  <a:gd name="T0" fmla="*/ 166 w 166"/>
                  <a:gd name="T1" fmla="*/ 91 h 117"/>
                  <a:gd name="T2" fmla="*/ 70 w 166"/>
                  <a:gd name="T3" fmla="*/ 4 h 117"/>
                  <a:gd name="T4" fmla="*/ 0 w 166"/>
                  <a:gd name="T5" fmla="*/ 117 h 117"/>
                  <a:gd name="T6" fmla="*/ 0 60000 65536"/>
                  <a:gd name="T7" fmla="*/ 0 60000 65536"/>
                  <a:gd name="T8" fmla="*/ 0 60000 65536"/>
                  <a:gd name="T9" fmla="*/ 0 w 166"/>
                  <a:gd name="T10" fmla="*/ 0 h 117"/>
                  <a:gd name="T11" fmla="*/ 166 w 166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" h="117">
                    <a:moveTo>
                      <a:pt x="166" y="91"/>
                    </a:moveTo>
                    <a:cubicBezTo>
                      <a:pt x="132" y="45"/>
                      <a:pt x="98" y="0"/>
                      <a:pt x="70" y="4"/>
                    </a:cubicBezTo>
                    <a:cubicBezTo>
                      <a:pt x="42" y="8"/>
                      <a:pt x="21" y="62"/>
                      <a:pt x="0" y="1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8" name="Group 263"/>
            <p:cNvGrpSpPr>
              <a:grpSpLocks/>
            </p:cNvGrpSpPr>
            <p:nvPr/>
          </p:nvGrpSpPr>
          <p:grpSpPr bwMode="auto">
            <a:xfrm rot="10800000" flipH="1">
              <a:off x="4669" y="2979"/>
              <a:ext cx="230" cy="576"/>
              <a:chOff x="944" y="2357"/>
              <a:chExt cx="484" cy="576"/>
            </a:xfrm>
          </p:grpSpPr>
          <p:sp>
            <p:nvSpPr>
              <p:cNvPr id="11289" name="Line 264"/>
              <p:cNvSpPr>
                <a:spLocks noChangeShapeType="1"/>
              </p:cNvSpPr>
              <p:nvPr/>
            </p:nvSpPr>
            <p:spPr bwMode="auto">
              <a:xfrm flipV="1">
                <a:off x="1114" y="2457"/>
                <a:ext cx="157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" name="Freeform 265"/>
              <p:cNvSpPr>
                <a:spLocks/>
              </p:cNvSpPr>
              <p:nvPr/>
            </p:nvSpPr>
            <p:spPr bwMode="auto">
              <a:xfrm>
                <a:off x="1262" y="2357"/>
                <a:ext cx="166" cy="117"/>
              </a:xfrm>
              <a:custGeom>
                <a:avLst/>
                <a:gdLst>
                  <a:gd name="T0" fmla="*/ 166 w 166"/>
                  <a:gd name="T1" fmla="*/ 91 h 117"/>
                  <a:gd name="T2" fmla="*/ 70 w 166"/>
                  <a:gd name="T3" fmla="*/ 4 h 117"/>
                  <a:gd name="T4" fmla="*/ 0 w 166"/>
                  <a:gd name="T5" fmla="*/ 117 h 117"/>
                  <a:gd name="T6" fmla="*/ 0 60000 65536"/>
                  <a:gd name="T7" fmla="*/ 0 60000 65536"/>
                  <a:gd name="T8" fmla="*/ 0 60000 65536"/>
                  <a:gd name="T9" fmla="*/ 0 w 166"/>
                  <a:gd name="T10" fmla="*/ 0 h 117"/>
                  <a:gd name="T11" fmla="*/ 166 w 166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" h="117">
                    <a:moveTo>
                      <a:pt x="166" y="91"/>
                    </a:moveTo>
                    <a:cubicBezTo>
                      <a:pt x="132" y="45"/>
                      <a:pt x="98" y="0"/>
                      <a:pt x="70" y="4"/>
                    </a:cubicBezTo>
                    <a:cubicBezTo>
                      <a:pt x="42" y="8"/>
                      <a:pt x="21" y="62"/>
                      <a:pt x="0" y="1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Freeform 266"/>
              <p:cNvSpPr>
                <a:spLocks/>
              </p:cNvSpPr>
              <p:nvPr/>
            </p:nvSpPr>
            <p:spPr bwMode="auto">
              <a:xfrm flipV="1">
                <a:off x="944" y="2816"/>
                <a:ext cx="166" cy="117"/>
              </a:xfrm>
              <a:custGeom>
                <a:avLst/>
                <a:gdLst>
                  <a:gd name="T0" fmla="*/ 166 w 166"/>
                  <a:gd name="T1" fmla="*/ 91 h 117"/>
                  <a:gd name="T2" fmla="*/ 70 w 166"/>
                  <a:gd name="T3" fmla="*/ 4 h 117"/>
                  <a:gd name="T4" fmla="*/ 0 w 166"/>
                  <a:gd name="T5" fmla="*/ 117 h 117"/>
                  <a:gd name="T6" fmla="*/ 0 60000 65536"/>
                  <a:gd name="T7" fmla="*/ 0 60000 65536"/>
                  <a:gd name="T8" fmla="*/ 0 60000 65536"/>
                  <a:gd name="T9" fmla="*/ 0 w 166"/>
                  <a:gd name="T10" fmla="*/ 0 h 117"/>
                  <a:gd name="T11" fmla="*/ 166 w 166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6" h="117">
                    <a:moveTo>
                      <a:pt x="166" y="91"/>
                    </a:moveTo>
                    <a:cubicBezTo>
                      <a:pt x="132" y="45"/>
                      <a:pt x="98" y="0"/>
                      <a:pt x="70" y="4"/>
                    </a:cubicBezTo>
                    <a:cubicBezTo>
                      <a:pt x="42" y="8"/>
                      <a:pt x="21" y="62"/>
                      <a:pt x="0" y="1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81" grpId="0"/>
      <p:bldP spid="903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12800"/>
          </a:xfrm>
        </p:spPr>
        <p:txBody>
          <a:bodyPr/>
          <a:lstStyle/>
          <a:p>
            <a:pPr eaLnBrk="1" hangingPunct="1"/>
            <a:r>
              <a:rPr lang="en-GB" smtClean="0"/>
              <a:t>Electromagnets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0688" y="1368425"/>
            <a:ext cx="5233987" cy="16605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smtClean="0"/>
              <a:t>An electromagnet consists of a current carrying coil wrapped around an iron core.</a:t>
            </a: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1504950"/>
            <a:ext cx="3078163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7" descr="electromag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908300"/>
            <a:ext cx="3679825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77850"/>
          </a:xfrm>
        </p:spPr>
        <p:txBody>
          <a:bodyPr/>
          <a:lstStyle/>
          <a:p>
            <a:pPr eaLnBrk="1" hangingPunct="1"/>
            <a:r>
              <a:rPr lang="en-GB" sz="4000" smtClean="0"/>
              <a:t>Uses of electromagnets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2913" y="1087438"/>
            <a:ext cx="4098925" cy="4597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b="1" smtClean="0"/>
              <a:t>1. Scrap yard crane</a:t>
            </a:r>
          </a:p>
          <a:p>
            <a:pPr marL="0" indent="0" eaLnBrk="1" hangingPunct="1">
              <a:buFontTx/>
              <a:buNone/>
            </a:pPr>
            <a:endParaRPr lang="en-GB" sz="2000" smtClean="0"/>
          </a:p>
          <a:p>
            <a:pPr marL="0" indent="0" eaLnBrk="1" hangingPunct="1">
              <a:buFontTx/>
              <a:buNone/>
            </a:pPr>
            <a:r>
              <a:rPr lang="en-GB" sz="2000" smtClean="0"/>
              <a:t>The iron core of the electromagnet is a </a:t>
            </a:r>
            <a:r>
              <a:rPr lang="en-GB" sz="2000" b="1" smtClean="0">
                <a:solidFill>
                  <a:srgbClr val="FF0066"/>
                </a:solidFill>
              </a:rPr>
              <a:t>SOFT </a:t>
            </a:r>
            <a:r>
              <a:rPr lang="en-GB" sz="2000" smtClean="0"/>
              <a:t>magnetic material. </a:t>
            </a:r>
          </a:p>
          <a:p>
            <a:pPr marL="0" indent="0" eaLnBrk="1" hangingPunct="1">
              <a:buFontTx/>
              <a:buNone/>
            </a:pPr>
            <a:endParaRPr lang="en-GB" sz="2000" smtClean="0"/>
          </a:p>
          <a:p>
            <a:pPr marL="0" indent="0" eaLnBrk="1" hangingPunct="1">
              <a:buFontTx/>
              <a:buNone/>
            </a:pPr>
            <a:r>
              <a:rPr lang="en-GB" sz="2000" smtClean="0"/>
              <a:t>When current flows the iron becomes strongly magnetised and so picks up the scrap iron and steel.</a:t>
            </a:r>
          </a:p>
          <a:p>
            <a:pPr marL="0" indent="0" eaLnBrk="1" hangingPunct="1">
              <a:buFontTx/>
              <a:buNone/>
            </a:pPr>
            <a:endParaRPr lang="en-GB" sz="2000" smtClean="0"/>
          </a:p>
          <a:p>
            <a:pPr marL="0" indent="0" eaLnBrk="1" hangingPunct="1">
              <a:buFontTx/>
              <a:buNone/>
            </a:pPr>
            <a:r>
              <a:rPr lang="en-GB" sz="2000" smtClean="0"/>
              <a:t>When the current is turned off the iron loses its magnetisation and so releases the scrap.</a:t>
            </a:r>
          </a:p>
          <a:p>
            <a:pPr marL="0" indent="0" eaLnBrk="1" hangingPunct="1">
              <a:buFontTx/>
              <a:buNone/>
            </a:pPr>
            <a:endParaRPr lang="en-GB" sz="2000" smtClean="0"/>
          </a:p>
          <a:p>
            <a:pPr marL="0" indent="0" eaLnBrk="1" hangingPunct="1">
              <a:buFontTx/>
              <a:buNone/>
            </a:pPr>
            <a:endParaRPr lang="en-GB" sz="2400" smtClean="0"/>
          </a:p>
        </p:txBody>
      </p:sp>
      <p:pic>
        <p:nvPicPr>
          <p:cNvPr id="81931" name="Picture 11" descr="ANd9GcSz69gzWKc-wyWZLi26WTXGWuSAOfbnCnw1XK4sNI6B7R-0qLt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146175"/>
            <a:ext cx="2957513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54025"/>
          </a:xfrm>
        </p:spPr>
        <p:txBody>
          <a:bodyPr/>
          <a:lstStyle/>
          <a:p>
            <a:pPr eaLnBrk="1" hangingPunct="1"/>
            <a:r>
              <a:rPr lang="en-GB" sz="4000" smtClean="0"/>
              <a:t>2. The electric bell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6388" y="1119188"/>
            <a:ext cx="3546475" cy="44862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When the push switch is closed current flows around the circuit turning on the </a:t>
            </a:r>
            <a:r>
              <a:rPr lang="en-GB" sz="1800" b="1" smtClean="0">
                <a:solidFill>
                  <a:srgbClr val="FF0066"/>
                </a:solidFill>
              </a:rPr>
              <a:t>electromagnet.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1800" b="1" smtClean="0">
              <a:solidFill>
                <a:srgbClr val="FF0066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The </a:t>
            </a:r>
            <a:r>
              <a:rPr lang="en-GB" sz="1800" b="1" smtClean="0">
                <a:solidFill>
                  <a:srgbClr val="0404EC"/>
                </a:solidFill>
              </a:rPr>
              <a:t>soft iron armature</a:t>
            </a:r>
            <a:r>
              <a:rPr lang="en-GB" sz="1800" smtClean="0"/>
              <a:t> is pulled towards the electromagnet and the hammer hits the gong.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1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This causes the </a:t>
            </a:r>
            <a:r>
              <a:rPr lang="en-GB" sz="1800" b="1" smtClean="0">
                <a:solidFill>
                  <a:srgbClr val="660066"/>
                </a:solidFill>
              </a:rPr>
              <a:t>contact switch</a:t>
            </a:r>
            <a:r>
              <a:rPr lang="en-GB" sz="1800" smtClean="0"/>
              <a:t> to open cutting off the electric current.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1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The </a:t>
            </a:r>
            <a:r>
              <a:rPr lang="en-GB" sz="1800" b="1" smtClean="0">
                <a:solidFill>
                  <a:srgbClr val="FF3300"/>
                </a:solidFill>
              </a:rPr>
              <a:t>spring</a:t>
            </a:r>
            <a:r>
              <a:rPr lang="en-GB" sz="1800" smtClean="0"/>
              <a:t> now pulls the armature back again closing the contact switch.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1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Current now flows again and the hammer hits the gong again.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1800" smtClean="0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 rot="-631735">
            <a:off x="7115175" y="2370138"/>
            <a:ext cx="401638" cy="2743200"/>
            <a:chOff x="2417" y="1798"/>
            <a:chExt cx="253" cy="1728"/>
          </a:xfrm>
        </p:grpSpPr>
        <p:sp>
          <p:nvSpPr>
            <p:cNvPr id="14418" name="Rectangle 52"/>
            <p:cNvSpPr>
              <a:spLocks noChangeArrowheads="1"/>
            </p:cNvSpPr>
            <p:nvPr/>
          </p:nvSpPr>
          <p:spPr bwMode="auto">
            <a:xfrm>
              <a:off x="2417" y="2330"/>
              <a:ext cx="96" cy="4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9" name="Rectangle 53"/>
            <p:cNvSpPr>
              <a:spLocks noChangeArrowheads="1"/>
            </p:cNvSpPr>
            <p:nvPr/>
          </p:nvSpPr>
          <p:spPr bwMode="auto">
            <a:xfrm>
              <a:off x="2505" y="2243"/>
              <a:ext cx="56" cy="1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0" name="Oval 54"/>
            <p:cNvSpPr>
              <a:spLocks noChangeArrowheads="1"/>
            </p:cNvSpPr>
            <p:nvPr/>
          </p:nvSpPr>
          <p:spPr bwMode="auto">
            <a:xfrm>
              <a:off x="2426" y="3299"/>
              <a:ext cx="244" cy="22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1" name="Rectangle 55"/>
            <p:cNvSpPr>
              <a:spLocks noChangeArrowheads="1"/>
            </p:cNvSpPr>
            <p:nvPr/>
          </p:nvSpPr>
          <p:spPr bwMode="auto">
            <a:xfrm>
              <a:off x="2548" y="1798"/>
              <a:ext cx="56" cy="497"/>
            </a:xfrm>
            <a:prstGeom prst="rect">
              <a:avLst/>
            </a:prstGeom>
            <a:solidFill>
              <a:srgbClr val="E4B23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2" name="Rectangle 56"/>
            <p:cNvSpPr>
              <a:spLocks noChangeArrowheads="1"/>
            </p:cNvSpPr>
            <p:nvPr/>
          </p:nvSpPr>
          <p:spPr bwMode="auto">
            <a:xfrm>
              <a:off x="2610" y="2095"/>
              <a:ext cx="56" cy="768"/>
            </a:xfrm>
            <a:prstGeom prst="rect">
              <a:avLst/>
            </a:prstGeom>
            <a:solidFill>
              <a:srgbClr val="E4B23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1" name="Group 76"/>
          <p:cNvGrpSpPr>
            <a:grpSpLocks/>
          </p:cNvGrpSpPr>
          <p:nvPr/>
        </p:nvGrpSpPr>
        <p:grpSpPr bwMode="auto">
          <a:xfrm>
            <a:off x="4489450" y="885825"/>
            <a:ext cx="3816350" cy="4808538"/>
            <a:chOff x="2916" y="1020"/>
            <a:chExt cx="2404" cy="3029"/>
          </a:xfrm>
        </p:grpSpPr>
        <p:grpSp>
          <p:nvGrpSpPr>
            <p:cNvPr id="14371" name="Group 13"/>
            <p:cNvGrpSpPr>
              <a:grpSpLocks/>
            </p:cNvGrpSpPr>
            <p:nvPr/>
          </p:nvGrpSpPr>
          <p:grpSpPr bwMode="auto">
            <a:xfrm>
              <a:off x="3523" y="2441"/>
              <a:ext cx="837" cy="600"/>
              <a:chOff x="851" y="1088"/>
              <a:chExt cx="1178" cy="801"/>
            </a:xfrm>
          </p:grpSpPr>
          <p:sp>
            <p:nvSpPr>
              <p:cNvPr id="14391" name="Rectangle 14"/>
              <p:cNvSpPr>
                <a:spLocks noChangeArrowheads="1"/>
              </p:cNvSpPr>
              <p:nvPr/>
            </p:nvSpPr>
            <p:spPr bwMode="auto">
              <a:xfrm>
                <a:off x="851" y="1323"/>
                <a:ext cx="1178" cy="340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92" name="Group 15"/>
              <p:cNvGrpSpPr>
                <a:grpSpLocks/>
              </p:cNvGrpSpPr>
              <p:nvPr/>
            </p:nvGrpSpPr>
            <p:grpSpPr bwMode="auto">
              <a:xfrm>
                <a:off x="931" y="1187"/>
                <a:ext cx="183" cy="702"/>
                <a:chOff x="550" y="2440"/>
                <a:chExt cx="401" cy="702"/>
              </a:xfrm>
            </p:grpSpPr>
            <p:sp>
              <p:nvSpPr>
                <p:cNvPr id="1441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50" y="2540"/>
                  <a:ext cx="244" cy="60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7" name="Freeform 17"/>
                <p:cNvSpPr>
                  <a:spLocks/>
                </p:cNvSpPr>
                <p:nvPr/>
              </p:nvSpPr>
              <p:spPr bwMode="auto">
                <a:xfrm>
                  <a:off x="785" y="2440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3" name="Group 18"/>
              <p:cNvGrpSpPr>
                <a:grpSpLocks/>
              </p:cNvGrpSpPr>
              <p:nvPr/>
            </p:nvGrpSpPr>
            <p:grpSpPr bwMode="auto">
              <a:xfrm rot="10800000">
                <a:off x="1722" y="1088"/>
                <a:ext cx="235" cy="702"/>
                <a:chOff x="550" y="2440"/>
                <a:chExt cx="401" cy="702"/>
              </a:xfrm>
            </p:grpSpPr>
            <p:sp>
              <p:nvSpPr>
                <p:cNvPr id="1441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550" y="2540"/>
                  <a:ext cx="244" cy="60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5" name="Freeform 20"/>
                <p:cNvSpPr>
                  <a:spLocks/>
                </p:cNvSpPr>
                <p:nvPr/>
              </p:nvSpPr>
              <p:spPr bwMode="auto">
                <a:xfrm>
                  <a:off x="785" y="2440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4" name="Group 21"/>
              <p:cNvGrpSpPr>
                <a:grpSpLocks/>
              </p:cNvGrpSpPr>
              <p:nvPr/>
            </p:nvGrpSpPr>
            <p:grpSpPr bwMode="auto">
              <a:xfrm>
                <a:off x="1035" y="1203"/>
                <a:ext cx="230" cy="576"/>
                <a:chOff x="944" y="2357"/>
                <a:chExt cx="484" cy="576"/>
              </a:xfrm>
            </p:grpSpPr>
            <p:sp>
              <p:nvSpPr>
                <p:cNvPr id="14411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2" name="Freeform 23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3" name="Freeform 24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5" name="Group 25"/>
              <p:cNvGrpSpPr>
                <a:grpSpLocks/>
              </p:cNvGrpSpPr>
              <p:nvPr/>
            </p:nvGrpSpPr>
            <p:grpSpPr bwMode="auto">
              <a:xfrm>
                <a:off x="1171" y="1203"/>
                <a:ext cx="230" cy="576"/>
                <a:chOff x="944" y="2357"/>
                <a:chExt cx="484" cy="576"/>
              </a:xfrm>
            </p:grpSpPr>
            <p:sp>
              <p:nvSpPr>
                <p:cNvPr id="14408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9" name="Freeform 27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0" name="Freeform 28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6" name="Group 29"/>
              <p:cNvGrpSpPr>
                <a:grpSpLocks/>
              </p:cNvGrpSpPr>
              <p:nvPr/>
            </p:nvGrpSpPr>
            <p:grpSpPr bwMode="auto">
              <a:xfrm>
                <a:off x="1307" y="1203"/>
                <a:ext cx="230" cy="576"/>
                <a:chOff x="944" y="2357"/>
                <a:chExt cx="484" cy="576"/>
              </a:xfrm>
            </p:grpSpPr>
            <p:sp>
              <p:nvSpPr>
                <p:cNvPr id="14405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6" name="Freeform 31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7" name="Freeform 32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7" name="Group 33"/>
              <p:cNvGrpSpPr>
                <a:grpSpLocks/>
              </p:cNvGrpSpPr>
              <p:nvPr/>
            </p:nvGrpSpPr>
            <p:grpSpPr bwMode="auto">
              <a:xfrm>
                <a:off x="1443" y="1203"/>
                <a:ext cx="230" cy="576"/>
                <a:chOff x="944" y="2357"/>
                <a:chExt cx="484" cy="576"/>
              </a:xfrm>
            </p:grpSpPr>
            <p:sp>
              <p:nvSpPr>
                <p:cNvPr id="14402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3" name="Freeform 35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4" name="Freeform 36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8" name="Group 37"/>
              <p:cNvGrpSpPr>
                <a:grpSpLocks/>
              </p:cNvGrpSpPr>
              <p:nvPr/>
            </p:nvGrpSpPr>
            <p:grpSpPr bwMode="auto">
              <a:xfrm>
                <a:off x="1579" y="1203"/>
                <a:ext cx="230" cy="576"/>
                <a:chOff x="944" y="2357"/>
                <a:chExt cx="484" cy="576"/>
              </a:xfrm>
            </p:grpSpPr>
            <p:sp>
              <p:nvSpPr>
                <p:cNvPr id="14399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0" name="Freeform 39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1" name="Freeform 40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372" name="Group 43"/>
            <p:cNvGrpSpPr>
              <a:grpSpLocks/>
            </p:cNvGrpSpPr>
            <p:nvPr/>
          </p:nvGrpSpPr>
          <p:grpSpPr bwMode="auto">
            <a:xfrm>
              <a:off x="3544" y="3124"/>
              <a:ext cx="960" cy="925"/>
              <a:chOff x="2767" y="2880"/>
              <a:chExt cx="960" cy="925"/>
            </a:xfrm>
          </p:grpSpPr>
          <p:sp>
            <p:nvSpPr>
              <p:cNvPr id="14389" name="Oval 41"/>
              <p:cNvSpPr>
                <a:spLocks noChangeArrowheads="1"/>
              </p:cNvSpPr>
              <p:nvPr/>
            </p:nvSpPr>
            <p:spPr bwMode="auto">
              <a:xfrm>
                <a:off x="2767" y="2880"/>
                <a:ext cx="960" cy="925"/>
              </a:xfrm>
              <a:prstGeom prst="ellipse">
                <a:avLst/>
              </a:prstGeom>
              <a:solidFill>
                <a:srgbClr val="F0E2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0" name="Oval 42"/>
              <p:cNvSpPr>
                <a:spLocks noChangeArrowheads="1"/>
              </p:cNvSpPr>
              <p:nvPr/>
            </p:nvSpPr>
            <p:spPr bwMode="auto">
              <a:xfrm>
                <a:off x="3130" y="3229"/>
                <a:ext cx="235" cy="227"/>
              </a:xfrm>
              <a:prstGeom prst="ellipse">
                <a:avLst/>
              </a:prstGeom>
              <a:solidFill>
                <a:srgbClr val="9F981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73" name="Rectangle 49"/>
            <p:cNvSpPr>
              <a:spLocks noChangeArrowheads="1"/>
            </p:cNvSpPr>
            <p:nvPr/>
          </p:nvSpPr>
          <p:spPr bwMode="auto">
            <a:xfrm>
              <a:off x="4398" y="1754"/>
              <a:ext cx="262" cy="2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74" name="Group 60"/>
            <p:cNvGrpSpPr>
              <a:grpSpLocks/>
            </p:cNvGrpSpPr>
            <p:nvPr/>
          </p:nvGrpSpPr>
          <p:grpSpPr bwMode="auto">
            <a:xfrm>
              <a:off x="4811" y="2653"/>
              <a:ext cx="509" cy="253"/>
              <a:chOff x="4142" y="1632"/>
              <a:chExt cx="1260" cy="1423"/>
            </a:xfrm>
          </p:grpSpPr>
          <p:sp>
            <p:nvSpPr>
              <p:cNvPr id="14386" name="AutoShape 57"/>
              <p:cNvSpPr>
                <a:spLocks noChangeArrowheads="1"/>
              </p:cNvSpPr>
              <p:nvPr/>
            </p:nvSpPr>
            <p:spPr bwMode="auto">
              <a:xfrm rot="-5400000">
                <a:off x="4041" y="2121"/>
                <a:ext cx="707" cy="506"/>
              </a:xfrm>
              <a:prstGeom prst="triangle">
                <a:avLst>
                  <a:gd name="adj" fmla="val 50000"/>
                </a:avLst>
              </a:prstGeom>
              <a:solidFill>
                <a:srgbClr val="E4B23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7" name="Rectangle 58"/>
              <p:cNvSpPr>
                <a:spLocks noChangeArrowheads="1"/>
              </p:cNvSpPr>
              <p:nvPr/>
            </p:nvSpPr>
            <p:spPr bwMode="auto">
              <a:xfrm>
                <a:off x="4634" y="2042"/>
                <a:ext cx="768" cy="663"/>
              </a:xfrm>
              <a:prstGeom prst="rect">
                <a:avLst/>
              </a:prstGeom>
              <a:solidFill>
                <a:srgbClr val="E4B23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8" name="Rectangle 59"/>
              <p:cNvSpPr>
                <a:spLocks noChangeArrowheads="1"/>
              </p:cNvSpPr>
              <p:nvPr/>
            </p:nvSpPr>
            <p:spPr bwMode="auto">
              <a:xfrm>
                <a:off x="4992" y="1632"/>
                <a:ext cx="183" cy="1423"/>
              </a:xfrm>
              <a:prstGeom prst="rect">
                <a:avLst/>
              </a:prstGeom>
              <a:solidFill>
                <a:srgbClr val="E4B23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75" name="Line 62"/>
            <p:cNvSpPr>
              <a:spLocks noChangeShapeType="1"/>
            </p:cNvSpPr>
            <p:nvPr/>
          </p:nvSpPr>
          <p:spPr bwMode="auto">
            <a:xfrm flipV="1">
              <a:off x="4303" y="1903"/>
              <a:ext cx="130" cy="55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63"/>
            <p:cNvSpPr>
              <a:spLocks noChangeShapeType="1"/>
            </p:cNvSpPr>
            <p:nvPr/>
          </p:nvSpPr>
          <p:spPr bwMode="auto">
            <a:xfrm flipH="1" flipV="1">
              <a:off x="3037" y="3026"/>
              <a:ext cx="541" cy="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64"/>
            <p:cNvSpPr>
              <a:spLocks noChangeShapeType="1"/>
            </p:cNvSpPr>
            <p:nvPr/>
          </p:nvSpPr>
          <p:spPr bwMode="auto">
            <a:xfrm>
              <a:off x="3055" y="1274"/>
              <a:ext cx="0" cy="17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Line 65"/>
            <p:cNvSpPr>
              <a:spLocks noChangeShapeType="1"/>
            </p:cNvSpPr>
            <p:nvPr/>
          </p:nvSpPr>
          <p:spPr bwMode="auto">
            <a:xfrm>
              <a:off x="3063" y="1292"/>
              <a:ext cx="2200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Line 66"/>
            <p:cNvSpPr>
              <a:spLocks noChangeShapeType="1"/>
            </p:cNvSpPr>
            <p:nvPr/>
          </p:nvSpPr>
          <p:spPr bwMode="auto">
            <a:xfrm>
              <a:off x="5271" y="1300"/>
              <a:ext cx="17" cy="14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Rectangle 67"/>
            <p:cNvSpPr>
              <a:spLocks noChangeArrowheads="1"/>
            </p:cNvSpPr>
            <p:nvPr/>
          </p:nvSpPr>
          <p:spPr bwMode="auto">
            <a:xfrm>
              <a:off x="4032" y="1143"/>
              <a:ext cx="262" cy="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1" name="Line 68"/>
            <p:cNvSpPr>
              <a:spLocks noChangeShapeType="1"/>
            </p:cNvSpPr>
            <p:nvPr/>
          </p:nvSpPr>
          <p:spPr bwMode="auto">
            <a:xfrm>
              <a:off x="4041" y="1020"/>
              <a:ext cx="0" cy="5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Rectangle 69"/>
            <p:cNvSpPr>
              <a:spLocks noChangeArrowheads="1"/>
            </p:cNvSpPr>
            <p:nvPr/>
          </p:nvSpPr>
          <p:spPr bwMode="auto">
            <a:xfrm>
              <a:off x="4198" y="1161"/>
              <a:ext cx="122" cy="2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3" name="Rectangle 70"/>
            <p:cNvSpPr>
              <a:spLocks noChangeArrowheads="1"/>
            </p:cNvSpPr>
            <p:nvPr/>
          </p:nvSpPr>
          <p:spPr bwMode="auto">
            <a:xfrm>
              <a:off x="2916" y="1803"/>
              <a:ext cx="271" cy="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4" name="Oval 71"/>
            <p:cNvSpPr>
              <a:spLocks noChangeArrowheads="1"/>
            </p:cNvSpPr>
            <p:nvPr/>
          </p:nvSpPr>
          <p:spPr bwMode="auto">
            <a:xfrm>
              <a:off x="2982" y="1751"/>
              <a:ext cx="139" cy="1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5" name="Oval 72"/>
            <p:cNvSpPr>
              <a:spLocks noChangeArrowheads="1"/>
            </p:cNvSpPr>
            <p:nvPr/>
          </p:nvSpPr>
          <p:spPr bwMode="auto">
            <a:xfrm>
              <a:off x="2982" y="2192"/>
              <a:ext cx="139" cy="1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4175125" y="2054225"/>
            <a:ext cx="238125" cy="901700"/>
            <a:chOff x="2651" y="1745"/>
            <a:chExt cx="150" cy="568"/>
          </a:xfrm>
        </p:grpSpPr>
        <p:sp>
          <p:nvSpPr>
            <p:cNvPr id="14369" name="Line 73"/>
            <p:cNvSpPr>
              <a:spLocks noChangeShapeType="1"/>
            </p:cNvSpPr>
            <p:nvPr/>
          </p:nvSpPr>
          <p:spPr bwMode="auto">
            <a:xfrm>
              <a:off x="2801" y="1745"/>
              <a:ext cx="0" cy="5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Rectangle 74"/>
            <p:cNvSpPr>
              <a:spLocks noChangeArrowheads="1"/>
            </p:cNvSpPr>
            <p:nvPr/>
          </p:nvSpPr>
          <p:spPr bwMode="auto">
            <a:xfrm>
              <a:off x="2651" y="1894"/>
              <a:ext cx="139" cy="270"/>
            </a:xfrm>
            <a:prstGeom prst="rect">
              <a:avLst/>
            </a:prstGeom>
            <a:solidFill>
              <a:srgbClr val="F74F1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7"/>
          <p:cNvGrpSpPr>
            <a:grpSpLocks/>
          </p:cNvGrpSpPr>
          <p:nvPr/>
        </p:nvGrpSpPr>
        <p:grpSpPr bwMode="auto">
          <a:xfrm>
            <a:off x="4376738" y="2076450"/>
            <a:ext cx="238125" cy="901700"/>
            <a:chOff x="2651" y="1745"/>
            <a:chExt cx="150" cy="568"/>
          </a:xfrm>
        </p:grpSpPr>
        <p:sp>
          <p:nvSpPr>
            <p:cNvPr id="14367" name="Line 78"/>
            <p:cNvSpPr>
              <a:spLocks noChangeShapeType="1"/>
            </p:cNvSpPr>
            <p:nvPr/>
          </p:nvSpPr>
          <p:spPr bwMode="auto">
            <a:xfrm>
              <a:off x="2801" y="1745"/>
              <a:ext cx="0" cy="5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Rectangle 79"/>
            <p:cNvSpPr>
              <a:spLocks noChangeArrowheads="1"/>
            </p:cNvSpPr>
            <p:nvPr/>
          </p:nvSpPr>
          <p:spPr bwMode="auto">
            <a:xfrm>
              <a:off x="2651" y="1894"/>
              <a:ext cx="139" cy="270"/>
            </a:xfrm>
            <a:prstGeom prst="rect">
              <a:avLst/>
            </a:prstGeom>
            <a:solidFill>
              <a:srgbClr val="F74F1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4940300" y="1301750"/>
            <a:ext cx="3306763" cy="2767013"/>
            <a:chOff x="3112" y="820"/>
            <a:chExt cx="2083" cy="1743"/>
          </a:xfrm>
        </p:grpSpPr>
        <p:sp>
          <p:nvSpPr>
            <p:cNvPr id="14362" name="Line 80"/>
            <p:cNvSpPr>
              <a:spLocks noChangeShapeType="1"/>
            </p:cNvSpPr>
            <p:nvPr/>
          </p:nvSpPr>
          <p:spPr bwMode="auto">
            <a:xfrm flipH="1">
              <a:off x="3316" y="820"/>
              <a:ext cx="271" cy="9"/>
            </a:xfrm>
            <a:prstGeom prst="line">
              <a:avLst/>
            </a:prstGeom>
            <a:noFill/>
            <a:ln w="76200">
              <a:solidFill>
                <a:srgbClr val="F74F1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81"/>
            <p:cNvSpPr>
              <a:spLocks noChangeShapeType="1"/>
            </p:cNvSpPr>
            <p:nvPr/>
          </p:nvSpPr>
          <p:spPr bwMode="auto">
            <a:xfrm>
              <a:off x="3112" y="2554"/>
              <a:ext cx="271" cy="9"/>
            </a:xfrm>
            <a:prstGeom prst="line">
              <a:avLst/>
            </a:prstGeom>
            <a:noFill/>
            <a:ln w="76200">
              <a:solidFill>
                <a:srgbClr val="F74F1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82"/>
            <p:cNvSpPr>
              <a:spLocks noChangeShapeType="1"/>
            </p:cNvSpPr>
            <p:nvPr/>
          </p:nvSpPr>
          <p:spPr bwMode="auto">
            <a:xfrm flipV="1">
              <a:off x="4233" y="1661"/>
              <a:ext cx="54" cy="244"/>
            </a:xfrm>
            <a:prstGeom prst="line">
              <a:avLst/>
            </a:prstGeom>
            <a:noFill/>
            <a:ln w="76200">
              <a:solidFill>
                <a:srgbClr val="F74F1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83"/>
            <p:cNvSpPr>
              <a:spLocks noChangeShapeType="1"/>
            </p:cNvSpPr>
            <p:nvPr/>
          </p:nvSpPr>
          <p:spPr bwMode="auto">
            <a:xfrm>
              <a:off x="4557" y="1783"/>
              <a:ext cx="122" cy="253"/>
            </a:xfrm>
            <a:prstGeom prst="line">
              <a:avLst/>
            </a:prstGeom>
            <a:noFill/>
            <a:ln w="76200">
              <a:solidFill>
                <a:srgbClr val="F74F1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84"/>
            <p:cNvSpPr>
              <a:spLocks noChangeShapeType="1"/>
            </p:cNvSpPr>
            <p:nvPr/>
          </p:nvSpPr>
          <p:spPr bwMode="auto">
            <a:xfrm flipH="1" flipV="1">
              <a:off x="5178" y="1285"/>
              <a:ext cx="17" cy="218"/>
            </a:xfrm>
            <a:prstGeom prst="line">
              <a:avLst/>
            </a:prstGeom>
            <a:noFill/>
            <a:ln w="76200">
              <a:solidFill>
                <a:srgbClr val="F74F1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6897688" y="2370138"/>
            <a:ext cx="401637" cy="2743200"/>
            <a:chOff x="2417" y="1798"/>
            <a:chExt cx="253" cy="1728"/>
          </a:xfrm>
        </p:grpSpPr>
        <p:sp>
          <p:nvSpPr>
            <p:cNvPr id="14357" name="Rectangle 44"/>
            <p:cNvSpPr>
              <a:spLocks noChangeArrowheads="1"/>
            </p:cNvSpPr>
            <p:nvPr/>
          </p:nvSpPr>
          <p:spPr bwMode="auto">
            <a:xfrm>
              <a:off x="2417" y="2330"/>
              <a:ext cx="96" cy="4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Rectangle 45"/>
            <p:cNvSpPr>
              <a:spLocks noChangeArrowheads="1"/>
            </p:cNvSpPr>
            <p:nvPr/>
          </p:nvSpPr>
          <p:spPr bwMode="auto">
            <a:xfrm>
              <a:off x="2505" y="2243"/>
              <a:ext cx="56" cy="1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Oval 46"/>
            <p:cNvSpPr>
              <a:spLocks noChangeArrowheads="1"/>
            </p:cNvSpPr>
            <p:nvPr/>
          </p:nvSpPr>
          <p:spPr bwMode="auto">
            <a:xfrm>
              <a:off x="2426" y="3299"/>
              <a:ext cx="244" cy="22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Rectangle 47"/>
            <p:cNvSpPr>
              <a:spLocks noChangeArrowheads="1"/>
            </p:cNvSpPr>
            <p:nvPr/>
          </p:nvSpPr>
          <p:spPr bwMode="auto">
            <a:xfrm>
              <a:off x="2548" y="1798"/>
              <a:ext cx="56" cy="497"/>
            </a:xfrm>
            <a:prstGeom prst="rect">
              <a:avLst/>
            </a:prstGeom>
            <a:solidFill>
              <a:srgbClr val="E4B23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Rectangle 48"/>
            <p:cNvSpPr>
              <a:spLocks noChangeArrowheads="1"/>
            </p:cNvSpPr>
            <p:nvPr/>
          </p:nvSpPr>
          <p:spPr bwMode="auto">
            <a:xfrm>
              <a:off x="2610" y="2095"/>
              <a:ext cx="56" cy="768"/>
            </a:xfrm>
            <a:prstGeom prst="rect">
              <a:avLst/>
            </a:prstGeom>
            <a:solidFill>
              <a:srgbClr val="E4B23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6" name="Text Box 86"/>
          <p:cNvSpPr txBox="1">
            <a:spLocks noChangeArrowheads="1"/>
          </p:cNvSpPr>
          <p:nvPr/>
        </p:nvSpPr>
        <p:spPr bwMode="auto">
          <a:xfrm>
            <a:off x="5916613" y="5665788"/>
            <a:ext cx="1039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/>
              <a:t>gong</a:t>
            </a:r>
          </a:p>
        </p:txBody>
      </p:sp>
      <p:sp>
        <p:nvSpPr>
          <p:cNvPr id="14347" name="Text Box 87"/>
          <p:cNvSpPr txBox="1">
            <a:spLocks noChangeArrowheads="1"/>
          </p:cNvSpPr>
          <p:nvPr/>
        </p:nvSpPr>
        <p:spPr bwMode="auto">
          <a:xfrm>
            <a:off x="7269163" y="5148263"/>
            <a:ext cx="1204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/>
              <a:t>hammer</a:t>
            </a:r>
          </a:p>
        </p:txBody>
      </p:sp>
      <p:sp>
        <p:nvSpPr>
          <p:cNvPr id="14348" name="Text Box 88"/>
          <p:cNvSpPr txBox="1">
            <a:spLocks noChangeArrowheads="1"/>
          </p:cNvSpPr>
          <p:nvPr/>
        </p:nvSpPr>
        <p:spPr bwMode="auto">
          <a:xfrm>
            <a:off x="4999038" y="2224088"/>
            <a:ext cx="18145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0066"/>
                </a:solidFill>
              </a:rPr>
              <a:t>electromagnet</a:t>
            </a:r>
          </a:p>
        </p:txBody>
      </p:sp>
      <p:sp>
        <p:nvSpPr>
          <p:cNvPr id="14349" name="Line 89"/>
          <p:cNvSpPr>
            <a:spLocks noChangeShapeType="1"/>
          </p:cNvSpPr>
          <p:nvPr/>
        </p:nvSpPr>
        <p:spPr bwMode="auto">
          <a:xfrm>
            <a:off x="5984875" y="2590800"/>
            <a:ext cx="28575" cy="49847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Text Box 90"/>
          <p:cNvSpPr txBox="1">
            <a:spLocks noChangeArrowheads="1"/>
          </p:cNvSpPr>
          <p:nvPr/>
        </p:nvSpPr>
        <p:spPr bwMode="auto">
          <a:xfrm>
            <a:off x="3724275" y="1379538"/>
            <a:ext cx="1039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/>
              <a:t>push switch</a:t>
            </a:r>
          </a:p>
        </p:txBody>
      </p:sp>
      <p:sp>
        <p:nvSpPr>
          <p:cNvPr id="14351" name="Text Box 91"/>
          <p:cNvSpPr txBox="1">
            <a:spLocks noChangeArrowheads="1"/>
          </p:cNvSpPr>
          <p:nvPr/>
        </p:nvSpPr>
        <p:spPr bwMode="auto">
          <a:xfrm>
            <a:off x="7253288" y="1616075"/>
            <a:ext cx="1039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</a:rPr>
              <a:t>spring</a:t>
            </a:r>
          </a:p>
        </p:txBody>
      </p:sp>
      <p:sp>
        <p:nvSpPr>
          <p:cNvPr id="14352" name="Line 92"/>
          <p:cNvSpPr>
            <a:spLocks noChangeShapeType="1"/>
          </p:cNvSpPr>
          <p:nvPr/>
        </p:nvSpPr>
        <p:spPr bwMode="auto">
          <a:xfrm flipH="1">
            <a:off x="7265988" y="1962150"/>
            <a:ext cx="444500" cy="64293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Text Box 93"/>
          <p:cNvSpPr txBox="1">
            <a:spLocks noChangeArrowheads="1"/>
          </p:cNvSpPr>
          <p:nvPr/>
        </p:nvSpPr>
        <p:spPr bwMode="auto">
          <a:xfrm>
            <a:off x="7748588" y="4117975"/>
            <a:ext cx="12049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660066"/>
                </a:solidFill>
              </a:rPr>
              <a:t>contact switch</a:t>
            </a:r>
          </a:p>
        </p:txBody>
      </p:sp>
      <p:sp>
        <p:nvSpPr>
          <p:cNvPr id="14354" name="Line 94"/>
          <p:cNvSpPr>
            <a:spLocks noChangeShapeType="1"/>
          </p:cNvSpPr>
          <p:nvPr/>
        </p:nvSpPr>
        <p:spPr bwMode="auto">
          <a:xfrm flipH="1" flipV="1">
            <a:off x="7572375" y="3803650"/>
            <a:ext cx="442913" cy="36195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Text Box 95"/>
          <p:cNvSpPr txBox="1">
            <a:spLocks noChangeArrowheads="1"/>
          </p:cNvSpPr>
          <p:nvPr/>
        </p:nvSpPr>
        <p:spPr bwMode="auto">
          <a:xfrm>
            <a:off x="4135438" y="4933950"/>
            <a:ext cx="1385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0404EC"/>
                </a:solidFill>
              </a:rPr>
              <a:t>soft iron armature</a:t>
            </a:r>
          </a:p>
        </p:txBody>
      </p:sp>
      <p:sp>
        <p:nvSpPr>
          <p:cNvPr id="14356" name="Line 96"/>
          <p:cNvSpPr>
            <a:spLocks noChangeShapeType="1"/>
          </p:cNvSpPr>
          <p:nvPr/>
        </p:nvSpPr>
        <p:spPr bwMode="auto">
          <a:xfrm flipV="1">
            <a:off x="5267325" y="3746500"/>
            <a:ext cx="1800225" cy="144303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2900"/>
            <a:ext cx="8229600" cy="550863"/>
          </a:xfrm>
        </p:spPr>
        <p:txBody>
          <a:bodyPr/>
          <a:lstStyle/>
          <a:p>
            <a:pPr eaLnBrk="1" hangingPunct="1"/>
            <a:r>
              <a:rPr lang="en-GB" sz="3200" i="1" smtClean="0"/>
              <a:t>Label the diagram of the electric bell below: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922338"/>
            <a:ext cx="622776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73238" y="4572000"/>
            <a:ext cx="1704975" cy="457200"/>
            <a:chOff x="1117" y="2880"/>
            <a:chExt cx="1074" cy="288"/>
          </a:xfrm>
        </p:grpSpPr>
        <p:sp>
          <p:nvSpPr>
            <p:cNvPr id="15388" name="Rectangle 7"/>
            <p:cNvSpPr>
              <a:spLocks noChangeArrowheads="1"/>
            </p:cNvSpPr>
            <p:nvPr/>
          </p:nvSpPr>
          <p:spPr bwMode="auto">
            <a:xfrm>
              <a:off x="1117" y="2889"/>
              <a:ext cx="1074" cy="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Text Box 8"/>
            <p:cNvSpPr txBox="1">
              <a:spLocks noChangeArrowheads="1"/>
            </p:cNvSpPr>
            <p:nvPr/>
          </p:nvSpPr>
          <p:spPr bwMode="auto">
            <a:xfrm>
              <a:off x="1527" y="2880"/>
              <a:ext cx="2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1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484313" y="1352550"/>
            <a:ext cx="1163637" cy="457200"/>
            <a:chOff x="1117" y="2880"/>
            <a:chExt cx="1074" cy="306"/>
          </a:xfrm>
        </p:grpSpPr>
        <p:sp>
          <p:nvSpPr>
            <p:cNvPr id="15386" name="Rectangle 11"/>
            <p:cNvSpPr>
              <a:spLocks noChangeArrowheads="1"/>
            </p:cNvSpPr>
            <p:nvPr/>
          </p:nvSpPr>
          <p:spPr bwMode="auto">
            <a:xfrm>
              <a:off x="1117" y="2889"/>
              <a:ext cx="1074" cy="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Text Box 12"/>
            <p:cNvSpPr txBox="1">
              <a:spLocks noChangeArrowheads="1"/>
            </p:cNvSpPr>
            <p:nvPr/>
          </p:nvSpPr>
          <p:spPr bwMode="auto">
            <a:xfrm>
              <a:off x="1527" y="2880"/>
              <a:ext cx="29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2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26188" y="1781175"/>
            <a:ext cx="1039812" cy="457200"/>
            <a:chOff x="1117" y="2880"/>
            <a:chExt cx="1074" cy="288"/>
          </a:xfrm>
        </p:grpSpPr>
        <p:sp>
          <p:nvSpPr>
            <p:cNvPr id="15384" name="Rectangle 14"/>
            <p:cNvSpPr>
              <a:spLocks noChangeArrowheads="1"/>
            </p:cNvSpPr>
            <p:nvPr/>
          </p:nvSpPr>
          <p:spPr bwMode="auto">
            <a:xfrm>
              <a:off x="1117" y="2889"/>
              <a:ext cx="1074" cy="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Text Box 15"/>
            <p:cNvSpPr txBox="1">
              <a:spLocks noChangeArrowheads="1"/>
            </p:cNvSpPr>
            <p:nvPr/>
          </p:nvSpPr>
          <p:spPr bwMode="auto">
            <a:xfrm>
              <a:off x="1527" y="2880"/>
              <a:ext cx="2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3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173788" y="4456113"/>
            <a:ext cx="1220787" cy="457200"/>
            <a:chOff x="1117" y="2880"/>
            <a:chExt cx="1074" cy="288"/>
          </a:xfrm>
        </p:grpSpPr>
        <p:sp>
          <p:nvSpPr>
            <p:cNvPr id="15382" name="Rectangle 17"/>
            <p:cNvSpPr>
              <a:spLocks noChangeArrowheads="1"/>
            </p:cNvSpPr>
            <p:nvPr/>
          </p:nvSpPr>
          <p:spPr bwMode="auto">
            <a:xfrm>
              <a:off x="1117" y="2889"/>
              <a:ext cx="1074" cy="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Text Box 18"/>
            <p:cNvSpPr txBox="1">
              <a:spLocks noChangeArrowheads="1"/>
            </p:cNvSpPr>
            <p:nvPr/>
          </p:nvSpPr>
          <p:spPr bwMode="auto">
            <a:xfrm>
              <a:off x="1527" y="2880"/>
              <a:ext cx="2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4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624263" y="1544638"/>
            <a:ext cx="1081087" cy="457200"/>
            <a:chOff x="1117" y="2880"/>
            <a:chExt cx="1074" cy="288"/>
          </a:xfrm>
        </p:grpSpPr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1117" y="2889"/>
              <a:ext cx="1074" cy="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Text Box 21"/>
            <p:cNvSpPr txBox="1">
              <a:spLocks noChangeArrowheads="1"/>
            </p:cNvSpPr>
            <p:nvPr/>
          </p:nvSpPr>
          <p:spPr bwMode="auto">
            <a:xfrm>
              <a:off x="1527" y="2880"/>
              <a:ext cx="2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5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938838" y="3568700"/>
            <a:ext cx="1801812" cy="457200"/>
            <a:chOff x="1117" y="2880"/>
            <a:chExt cx="1074" cy="288"/>
          </a:xfrm>
        </p:grpSpPr>
        <p:sp>
          <p:nvSpPr>
            <p:cNvPr id="15378" name="Rectangle 23"/>
            <p:cNvSpPr>
              <a:spLocks noChangeArrowheads="1"/>
            </p:cNvSpPr>
            <p:nvPr/>
          </p:nvSpPr>
          <p:spPr bwMode="auto">
            <a:xfrm>
              <a:off x="1117" y="2889"/>
              <a:ext cx="1074" cy="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Text Box 24"/>
            <p:cNvSpPr txBox="1">
              <a:spLocks noChangeArrowheads="1"/>
            </p:cNvSpPr>
            <p:nvPr/>
          </p:nvSpPr>
          <p:spPr bwMode="auto">
            <a:xfrm>
              <a:off x="1527" y="2880"/>
              <a:ext cx="2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6</a:t>
              </a:r>
            </a:p>
          </p:txBody>
        </p:sp>
      </p:grp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6262688" y="2646363"/>
            <a:ext cx="177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Contact switch</a:t>
            </a:r>
          </a:p>
        </p:txBody>
      </p:sp>
      <p:sp>
        <p:nvSpPr>
          <p:cNvPr id="15371" name="Line 29"/>
          <p:cNvSpPr>
            <a:spLocks noChangeShapeType="1"/>
          </p:cNvSpPr>
          <p:nvPr/>
        </p:nvSpPr>
        <p:spPr bwMode="auto">
          <a:xfrm flipH="1">
            <a:off x="5832475" y="2951163"/>
            <a:ext cx="623888" cy="2349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6297613" y="2584450"/>
            <a:ext cx="1704975" cy="457200"/>
            <a:chOff x="1117" y="2880"/>
            <a:chExt cx="1074" cy="288"/>
          </a:xfrm>
        </p:grpSpPr>
        <p:sp>
          <p:nvSpPr>
            <p:cNvPr id="15376" name="Rectangle 26"/>
            <p:cNvSpPr>
              <a:spLocks noChangeArrowheads="1"/>
            </p:cNvSpPr>
            <p:nvPr/>
          </p:nvSpPr>
          <p:spPr bwMode="auto">
            <a:xfrm>
              <a:off x="1117" y="2889"/>
              <a:ext cx="1074" cy="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Text Box 27"/>
            <p:cNvSpPr txBox="1">
              <a:spLocks noChangeArrowheads="1"/>
            </p:cNvSpPr>
            <p:nvPr/>
          </p:nvSpPr>
          <p:spPr bwMode="auto">
            <a:xfrm>
              <a:off x="1527" y="2880"/>
              <a:ext cx="2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7</a:t>
              </a: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4219575" y="4441825"/>
            <a:ext cx="1012825" cy="457200"/>
            <a:chOff x="1117" y="2880"/>
            <a:chExt cx="1074" cy="328"/>
          </a:xfrm>
        </p:grpSpPr>
        <p:sp>
          <p:nvSpPr>
            <p:cNvPr id="15374" name="Rectangle 31"/>
            <p:cNvSpPr>
              <a:spLocks noChangeArrowheads="1"/>
            </p:cNvSpPr>
            <p:nvPr/>
          </p:nvSpPr>
          <p:spPr bwMode="auto">
            <a:xfrm>
              <a:off x="1117" y="2889"/>
              <a:ext cx="1074" cy="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Text Box 32"/>
            <p:cNvSpPr txBox="1">
              <a:spLocks noChangeArrowheads="1"/>
            </p:cNvSpPr>
            <p:nvPr/>
          </p:nvSpPr>
          <p:spPr bwMode="auto">
            <a:xfrm>
              <a:off x="1528" y="2880"/>
              <a:ext cx="298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92137"/>
          </a:xfrm>
        </p:spPr>
        <p:txBody>
          <a:bodyPr/>
          <a:lstStyle/>
          <a:p>
            <a:pPr eaLnBrk="1" hangingPunct="1"/>
            <a:r>
              <a:rPr lang="en-GB" sz="4000" smtClean="0"/>
              <a:t>3. The relay switch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7350" y="1071563"/>
            <a:ext cx="3806825" cy="41275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/>
              <a:t>A relay switch is a way of using a low voltage circuit to switch remotely a high voltage (and possibly dangerous) circuit.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>
                <a:solidFill>
                  <a:srgbClr val="FF0066"/>
                </a:solidFill>
              </a:rPr>
              <a:t>When switch A is closed, the small current provided by the cell causes the electromagnet to become magnetised..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000" smtClean="0">
                <a:solidFill>
                  <a:srgbClr val="0404EC"/>
                </a:solidFill>
              </a:rPr>
              <a:t>The iron armature is then attracted to the electromagnet causing the springy contact switch B to close in the high voltage circuit.</a:t>
            </a:r>
          </a:p>
        </p:txBody>
      </p:sp>
      <p:grpSp>
        <p:nvGrpSpPr>
          <p:cNvPr id="16388" name="Group 80"/>
          <p:cNvGrpSpPr>
            <a:grpSpLocks/>
          </p:cNvGrpSpPr>
          <p:nvPr/>
        </p:nvGrpSpPr>
        <p:grpSpPr bwMode="auto">
          <a:xfrm>
            <a:off x="4211638" y="1395413"/>
            <a:ext cx="2970212" cy="2185987"/>
            <a:chOff x="2566" y="1009"/>
            <a:chExt cx="1871" cy="1377"/>
          </a:xfrm>
        </p:grpSpPr>
        <p:sp>
          <p:nvSpPr>
            <p:cNvPr id="16443" name="Line 63"/>
            <p:cNvSpPr>
              <a:spLocks noChangeShapeType="1"/>
            </p:cNvSpPr>
            <p:nvPr/>
          </p:nvSpPr>
          <p:spPr bwMode="auto">
            <a:xfrm flipH="1">
              <a:off x="2897" y="2374"/>
              <a:ext cx="43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64"/>
            <p:cNvSpPr>
              <a:spLocks noChangeShapeType="1"/>
            </p:cNvSpPr>
            <p:nvPr/>
          </p:nvSpPr>
          <p:spPr bwMode="auto">
            <a:xfrm flipV="1">
              <a:off x="2906" y="1073"/>
              <a:ext cx="26" cy="128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65"/>
            <p:cNvSpPr>
              <a:spLocks noChangeShapeType="1"/>
            </p:cNvSpPr>
            <p:nvPr/>
          </p:nvSpPr>
          <p:spPr bwMode="auto">
            <a:xfrm>
              <a:off x="2941" y="1082"/>
              <a:ext cx="143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66"/>
            <p:cNvSpPr>
              <a:spLocks noChangeShapeType="1"/>
            </p:cNvSpPr>
            <p:nvPr/>
          </p:nvSpPr>
          <p:spPr bwMode="auto">
            <a:xfrm flipV="1">
              <a:off x="4364" y="1082"/>
              <a:ext cx="8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47" name="Group 79"/>
            <p:cNvGrpSpPr>
              <a:grpSpLocks/>
            </p:cNvGrpSpPr>
            <p:nvPr/>
          </p:nvGrpSpPr>
          <p:grpSpPr bwMode="auto">
            <a:xfrm>
              <a:off x="2566" y="1009"/>
              <a:ext cx="1871" cy="1377"/>
              <a:chOff x="2566" y="1009"/>
              <a:chExt cx="1871" cy="1377"/>
            </a:xfrm>
          </p:grpSpPr>
          <p:grpSp>
            <p:nvGrpSpPr>
              <p:cNvPr id="16448" name="Group 7"/>
              <p:cNvGrpSpPr>
                <a:grpSpLocks/>
              </p:cNvGrpSpPr>
              <p:nvPr/>
            </p:nvGrpSpPr>
            <p:grpSpPr bwMode="auto">
              <a:xfrm>
                <a:off x="3259" y="1559"/>
                <a:ext cx="1178" cy="827"/>
                <a:chOff x="851" y="1088"/>
                <a:chExt cx="1178" cy="801"/>
              </a:xfrm>
            </p:grpSpPr>
            <p:sp>
              <p:nvSpPr>
                <p:cNvPr id="16455" name="Rectangle 8"/>
                <p:cNvSpPr>
                  <a:spLocks noChangeArrowheads="1"/>
                </p:cNvSpPr>
                <p:nvPr/>
              </p:nvSpPr>
              <p:spPr bwMode="auto">
                <a:xfrm>
                  <a:off x="851" y="1323"/>
                  <a:ext cx="1178" cy="340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6456" name="Group 9"/>
                <p:cNvGrpSpPr>
                  <a:grpSpLocks/>
                </p:cNvGrpSpPr>
                <p:nvPr/>
              </p:nvGrpSpPr>
              <p:grpSpPr bwMode="auto">
                <a:xfrm>
                  <a:off x="931" y="1187"/>
                  <a:ext cx="183" cy="702"/>
                  <a:chOff x="550" y="2440"/>
                  <a:chExt cx="401" cy="702"/>
                </a:xfrm>
              </p:grpSpPr>
              <p:sp>
                <p:nvSpPr>
                  <p:cNvPr id="16480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0" y="2540"/>
                    <a:ext cx="244" cy="602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1" name="Freeform 11"/>
                  <p:cNvSpPr>
                    <a:spLocks/>
                  </p:cNvSpPr>
                  <p:nvPr/>
                </p:nvSpPr>
                <p:spPr bwMode="auto">
                  <a:xfrm>
                    <a:off x="785" y="2440"/>
                    <a:ext cx="166" cy="117"/>
                  </a:xfrm>
                  <a:custGeom>
                    <a:avLst/>
                    <a:gdLst>
                      <a:gd name="T0" fmla="*/ 166 w 166"/>
                      <a:gd name="T1" fmla="*/ 91 h 117"/>
                      <a:gd name="T2" fmla="*/ 70 w 166"/>
                      <a:gd name="T3" fmla="*/ 4 h 117"/>
                      <a:gd name="T4" fmla="*/ 0 w 166"/>
                      <a:gd name="T5" fmla="*/ 117 h 117"/>
                      <a:gd name="T6" fmla="*/ 0 60000 65536"/>
                      <a:gd name="T7" fmla="*/ 0 60000 65536"/>
                      <a:gd name="T8" fmla="*/ 0 60000 65536"/>
                      <a:gd name="T9" fmla="*/ 0 w 166"/>
                      <a:gd name="T10" fmla="*/ 0 h 117"/>
                      <a:gd name="T11" fmla="*/ 166 w 166"/>
                      <a:gd name="T12" fmla="*/ 117 h 1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6" h="117">
                        <a:moveTo>
                          <a:pt x="166" y="91"/>
                        </a:moveTo>
                        <a:cubicBezTo>
                          <a:pt x="132" y="45"/>
                          <a:pt x="98" y="0"/>
                          <a:pt x="70" y="4"/>
                        </a:cubicBezTo>
                        <a:cubicBezTo>
                          <a:pt x="42" y="8"/>
                          <a:pt x="21" y="62"/>
                          <a:pt x="0" y="117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57" name="Group 12"/>
                <p:cNvGrpSpPr>
                  <a:grpSpLocks/>
                </p:cNvGrpSpPr>
                <p:nvPr/>
              </p:nvGrpSpPr>
              <p:grpSpPr bwMode="auto">
                <a:xfrm rot="10800000">
                  <a:off x="1722" y="1088"/>
                  <a:ext cx="235" cy="702"/>
                  <a:chOff x="550" y="2440"/>
                  <a:chExt cx="401" cy="702"/>
                </a:xfrm>
              </p:grpSpPr>
              <p:sp>
                <p:nvSpPr>
                  <p:cNvPr id="16478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50" y="2540"/>
                    <a:ext cx="244" cy="602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9" name="Freeform 14"/>
                  <p:cNvSpPr>
                    <a:spLocks/>
                  </p:cNvSpPr>
                  <p:nvPr/>
                </p:nvSpPr>
                <p:spPr bwMode="auto">
                  <a:xfrm>
                    <a:off x="785" y="2440"/>
                    <a:ext cx="166" cy="117"/>
                  </a:xfrm>
                  <a:custGeom>
                    <a:avLst/>
                    <a:gdLst>
                      <a:gd name="T0" fmla="*/ 166 w 166"/>
                      <a:gd name="T1" fmla="*/ 91 h 117"/>
                      <a:gd name="T2" fmla="*/ 70 w 166"/>
                      <a:gd name="T3" fmla="*/ 4 h 117"/>
                      <a:gd name="T4" fmla="*/ 0 w 166"/>
                      <a:gd name="T5" fmla="*/ 117 h 117"/>
                      <a:gd name="T6" fmla="*/ 0 60000 65536"/>
                      <a:gd name="T7" fmla="*/ 0 60000 65536"/>
                      <a:gd name="T8" fmla="*/ 0 60000 65536"/>
                      <a:gd name="T9" fmla="*/ 0 w 166"/>
                      <a:gd name="T10" fmla="*/ 0 h 117"/>
                      <a:gd name="T11" fmla="*/ 166 w 166"/>
                      <a:gd name="T12" fmla="*/ 117 h 1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6" h="117">
                        <a:moveTo>
                          <a:pt x="166" y="91"/>
                        </a:moveTo>
                        <a:cubicBezTo>
                          <a:pt x="132" y="45"/>
                          <a:pt x="98" y="0"/>
                          <a:pt x="70" y="4"/>
                        </a:cubicBezTo>
                        <a:cubicBezTo>
                          <a:pt x="42" y="8"/>
                          <a:pt x="21" y="62"/>
                          <a:pt x="0" y="117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58" name="Group 15"/>
                <p:cNvGrpSpPr>
                  <a:grpSpLocks/>
                </p:cNvGrpSpPr>
                <p:nvPr/>
              </p:nvGrpSpPr>
              <p:grpSpPr bwMode="auto">
                <a:xfrm>
                  <a:off x="1035" y="1203"/>
                  <a:ext cx="230" cy="576"/>
                  <a:chOff x="944" y="2357"/>
                  <a:chExt cx="484" cy="576"/>
                </a:xfrm>
              </p:grpSpPr>
              <p:sp>
                <p:nvSpPr>
                  <p:cNvPr id="16475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4" y="2457"/>
                    <a:ext cx="157" cy="38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6" name="Freeform 17"/>
                  <p:cNvSpPr>
                    <a:spLocks/>
                  </p:cNvSpPr>
                  <p:nvPr/>
                </p:nvSpPr>
                <p:spPr bwMode="auto">
                  <a:xfrm>
                    <a:off x="1262" y="2357"/>
                    <a:ext cx="166" cy="117"/>
                  </a:xfrm>
                  <a:custGeom>
                    <a:avLst/>
                    <a:gdLst>
                      <a:gd name="T0" fmla="*/ 166 w 166"/>
                      <a:gd name="T1" fmla="*/ 91 h 117"/>
                      <a:gd name="T2" fmla="*/ 70 w 166"/>
                      <a:gd name="T3" fmla="*/ 4 h 117"/>
                      <a:gd name="T4" fmla="*/ 0 w 166"/>
                      <a:gd name="T5" fmla="*/ 117 h 117"/>
                      <a:gd name="T6" fmla="*/ 0 60000 65536"/>
                      <a:gd name="T7" fmla="*/ 0 60000 65536"/>
                      <a:gd name="T8" fmla="*/ 0 60000 65536"/>
                      <a:gd name="T9" fmla="*/ 0 w 166"/>
                      <a:gd name="T10" fmla="*/ 0 h 117"/>
                      <a:gd name="T11" fmla="*/ 166 w 166"/>
                      <a:gd name="T12" fmla="*/ 117 h 1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6" h="117">
                        <a:moveTo>
                          <a:pt x="166" y="91"/>
                        </a:moveTo>
                        <a:cubicBezTo>
                          <a:pt x="132" y="45"/>
                          <a:pt x="98" y="0"/>
                          <a:pt x="70" y="4"/>
                        </a:cubicBezTo>
                        <a:cubicBezTo>
                          <a:pt x="42" y="8"/>
                          <a:pt x="21" y="62"/>
                          <a:pt x="0" y="117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7" name="Freeform 18"/>
                  <p:cNvSpPr>
                    <a:spLocks/>
                  </p:cNvSpPr>
                  <p:nvPr/>
                </p:nvSpPr>
                <p:spPr bwMode="auto">
                  <a:xfrm flipV="1">
                    <a:off x="944" y="2816"/>
                    <a:ext cx="166" cy="117"/>
                  </a:xfrm>
                  <a:custGeom>
                    <a:avLst/>
                    <a:gdLst>
                      <a:gd name="T0" fmla="*/ 166 w 166"/>
                      <a:gd name="T1" fmla="*/ 91 h 117"/>
                      <a:gd name="T2" fmla="*/ 70 w 166"/>
                      <a:gd name="T3" fmla="*/ 4 h 117"/>
                      <a:gd name="T4" fmla="*/ 0 w 166"/>
                      <a:gd name="T5" fmla="*/ 117 h 117"/>
                      <a:gd name="T6" fmla="*/ 0 60000 65536"/>
                      <a:gd name="T7" fmla="*/ 0 60000 65536"/>
                      <a:gd name="T8" fmla="*/ 0 60000 65536"/>
                      <a:gd name="T9" fmla="*/ 0 w 166"/>
                      <a:gd name="T10" fmla="*/ 0 h 117"/>
                      <a:gd name="T11" fmla="*/ 166 w 166"/>
                      <a:gd name="T12" fmla="*/ 117 h 1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6" h="117">
                        <a:moveTo>
                          <a:pt x="166" y="91"/>
                        </a:moveTo>
                        <a:cubicBezTo>
                          <a:pt x="132" y="45"/>
                          <a:pt x="98" y="0"/>
                          <a:pt x="70" y="4"/>
                        </a:cubicBezTo>
                        <a:cubicBezTo>
                          <a:pt x="42" y="8"/>
                          <a:pt x="21" y="62"/>
                          <a:pt x="0" y="117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59" name="Group 19"/>
                <p:cNvGrpSpPr>
                  <a:grpSpLocks/>
                </p:cNvGrpSpPr>
                <p:nvPr/>
              </p:nvGrpSpPr>
              <p:grpSpPr bwMode="auto">
                <a:xfrm>
                  <a:off x="1171" y="1203"/>
                  <a:ext cx="230" cy="576"/>
                  <a:chOff x="944" y="2357"/>
                  <a:chExt cx="484" cy="576"/>
                </a:xfrm>
              </p:grpSpPr>
              <p:sp>
                <p:nvSpPr>
                  <p:cNvPr id="16472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4" y="2457"/>
                    <a:ext cx="157" cy="38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3" name="Freeform 21"/>
                  <p:cNvSpPr>
                    <a:spLocks/>
                  </p:cNvSpPr>
                  <p:nvPr/>
                </p:nvSpPr>
                <p:spPr bwMode="auto">
                  <a:xfrm>
                    <a:off x="1262" y="2357"/>
                    <a:ext cx="166" cy="117"/>
                  </a:xfrm>
                  <a:custGeom>
                    <a:avLst/>
                    <a:gdLst>
                      <a:gd name="T0" fmla="*/ 166 w 166"/>
                      <a:gd name="T1" fmla="*/ 91 h 117"/>
                      <a:gd name="T2" fmla="*/ 70 w 166"/>
                      <a:gd name="T3" fmla="*/ 4 h 117"/>
                      <a:gd name="T4" fmla="*/ 0 w 166"/>
                      <a:gd name="T5" fmla="*/ 117 h 117"/>
                      <a:gd name="T6" fmla="*/ 0 60000 65536"/>
                      <a:gd name="T7" fmla="*/ 0 60000 65536"/>
                      <a:gd name="T8" fmla="*/ 0 60000 65536"/>
                      <a:gd name="T9" fmla="*/ 0 w 166"/>
                      <a:gd name="T10" fmla="*/ 0 h 117"/>
                      <a:gd name="T11" fmla="*/ 166 w 166"/>
                      <a:gd name="T12" fmla="*/ 117 h 1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6" h="117">
                        <a:moveTo>
                          <a:pt x="166" y="91"/>
                        </a:moveTo>
                        <a:cubicBezTo>
                          <a:pt x="132" y="45"/>
                          <a:pt x="98" y="0"/>
                          <a:pt x="70" y="4"/>
                        </a:cubicBezTo>
                        <a:cubicBezTo>
                          <a:pt x="42" y="8"/>
                          <a:pt x="21" y="62"/>
                          <a:pt x="0" y="117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4" name="Freeform 22"/>
                  <p:cNvSpPr>
                    <a:spLocks/>
                  </p:cNvSpPr>
                  <p:nvPr/>
                </p:nvSpPr>
                <p:spPr bwMode="auto">
                  <a:xfrm flipV="1">
                    <a:off x="944" y="2816"/>
                    <a:ext cx="166" cy="117"/>
                  </a:xfrm>
                  <a:custGeom>
                    <a:avLst/>
                    <a:gdLst>
                      <a:gd name="T0" fmla="*/ 166 w 166"/>
                      <a:gd name="T1" fmla="*/ 91 h 117"/>
                      <a:gd name="T2" fmla="*/ 70 w 166"/>
                      <a:gd name="T3" fmla="*/ 4 h 117"/>
                      <a:gd name="T4" fmla="*/ 0 w 166"/>
                      <a:gd name="T5" fmla="*/ 117 h 117"/>
                      <a:gd name="T6" fmla="*/ 0 60000 65536"/>
                      <a:gd name="T7" fmla="*/ 0 60000 65536"/>
                      <a:gd name="T8" fmla="*/ 0 60000 65536"/>
                      <a:gd name="T9" fmla="*/ 0 w 166"/>
                      <a:gd name="T10" fmla="*/ 0 h 117"/>
                      <a:gd name="T11" fmla="*/ 166 w 166"/>
                      <a:gd name="T12" fmla="*/ 117 h 1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6" h="117">
                        <a:moveTo>
                          <a:pt x="166" y="91"/>
                        </a:moveTo>
                        <a:cubicBezTo>
                          <a:pt x="132" y="45"/>
                          <a:pt x="98" y="0"/>
                          <a:pt x="70" y="4"/>
                        </a:cubicBezTo>
                        <a:cubicBezTo>
                          <a:pt x="42" y="8"/>
                          <a:pt x="21" y="62"/>
                          <a:pt x="0" y="117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60" name="Group 23"/>
                <p:cNvGrpSpPr>
                  <a:grpSpLocks/>
                </p:cNvGrpSpPr>
                <p:nvPr/>
              </p:nvGrpSpPr>
              <p:grpSpPr bwMode="auto">
                <a:xfrm>
                  <a:off x="1307" y="1203"/>
                  <a:ext cx="230" cy="576"/>
                  <a:chOff x="944" y="2357"/>
                  <a:chExt cx="484" cy="576"/>
                </a:xfrm>
              </p:grpSpPr>
              <p:sp>
                <p:nvSpPr>
                  <p:cNvPr id="16469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4" y="2457"/>
                    <a:ext cx="157" cy="38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0" name="Freeform 25"/>
                  <p:cNvSpPr>
                    <a:spLocks/>
                  </p:cNvSpPr>
                  <p:nvPr/>
                </p:nvSpPr>
                <p:spPr bwMode="auto">
                  <a:xfrm>
                    <a:off x="1262" y="2357"/>
                    <a:ext cx="166" cy="117"/>
                  </a:xfrm>
                  <a:custGeom>
                    <a:avLst/>
                    <a:gdLst>
                      <a:gd name="T0" fmla="*/ 166 w 166"/>
                      <a:gd name="T1" fmla="*/ 91 h 117"/>
                      <a:gd name="T2" fmla="*/ 70 w 166"/>
                      <a:gd name="T3" fmla="*/ 4 h 117"/>
                      <a:gd name="T4" fmla="*/ 0 w 166"/>
                      <a:gd name="T5" fmla="*/ 117 h 117"/>
                      <a:gd name="T6" fmla="*/ 0 60000 65536"/>
                      <a:gd name="T7" fmla="*/ 0 60000 65536"/>
                      <a:gd name="T8" fmla="*/ 0 60000 65536"/>
                      <a:gd name="T9" fmla="*/ 0 w 166"/>
                      <a:gd name="T10" fmla="*/ 0 h 117"/>
                      <a:gd name="T11" fmla="*/ 166 w 166"/>
                      <a:gd name="T12" fmla="*/ 117 h 1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6" h="117">
                        <a:moveTo>
                          <a:pt x="166" y="91"/>
                        </a:moveTo>
                        <a:cubicBezTo>
                          <a:pt x="132" y="45"/>
                          <a:pt x="98" y="0"/>
                          <a:pt x="70" y="4"/>
                        </a:cubicBezTo>
                        <a:cubicBezTo>
                          <a:pt x="42" y="8"/>
                          <a:pt x="21" y="62"/>
                          <a:pt x="0" y="117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1" name="Freeform 26"/>
                  <p:cNvSpPr>
                    <a:spLocks/>
                  </p:cNvSpPr>
                  <p:nvPr/>
                </p:nvSpPr>
                <p:spPr bwMode="auto">
                  <a:xfrm flipV="1">
                    <a:off x="944" y="2816"/>
                    <a:ext cx="166" cy="117"/>
                  </a:xfrm>
                  <a:custGeom>
                    <a:avLst/>
                    <a:gdLst>
                      <a:gd name="T0" fmla="*/ 166 w 166"/>
                      <a:gd name="T1" fmla="*/ 91 h 117"/>
                      <a:gd name="T2" fmla="*/ 70 w 166"/>
                      <a:gd name="T3" fmla="*/ 4 h 117"/>
                      <a:gd name="T4" fmla="*/ 0 w 166"/>
                      <a:gd name="T5" fmla="*/ 117 h 117"/>
                      <a:gd name="T6" fmla="*/ 0 60000 65536"/>
                      <a:gd name="T7" fmla="*/ 0 60000 65536"/>
                      <a:gd name="T8" fmla="*/ 0 60000 65536"/>
                      <a:gd name="T9" fmla="*/ 0 w 166"/>
                      <a:gd name="T10" fmla="*/ 0 h 117"/>
                      <a:gd name="T11" fmla="*/ 166 w 166"/>
                      <a:gd name="T12" fmla="*/ 117 h 1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6" h="117">
                        <a:moveTo>
                          <a:pt x="166" y="91"/>
                        </a:moveTo>
                        <a:cubicBezTo>
                          <a:pt x="132" y="45"/>
                          <a:pt x="98" y="0"/>
                          <a:pt x="70" y="4"/>
                        </a:cubicBezTo>
                        <a:cubicBezTo>
                          <a:pt x="42" y="8"/>
                          <a:pt x="21" y="62"/>
                          <a:pt x="0" y="117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61" name="Group 27"/>
                <p:cNvGrpSpPr>
                  <a:grpSpLocks/>
                </p:cNvGrpSpPr>
                <p:nvPr/>
              </p:nvGrpSpPr>
              <p:grpSpPr bwMode="auto">
                <a:xfrm>
                  <a:off x="1443" y="1203"/>
                  <a:ext cx="230" cy="576"/>
                  <a:chOff x="944" y="2357"/>
                  <a:chExt cx="484" cy="576"/>
                </a:xfrm>
              </p:grpSpPr>
              <p:sp>
                <p:nvSpPr>
                  <p:cNvPr id="16466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4" y="2457"/>
                    <a:ext cx="157" cy="38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67" name="Freeform 29"/>
                  <p:cNvSpPr>
                    <a:spLocks/>
                  </p:cNvSpPr>
                  <p:nvPr/>
                </p:nvSpPr>
                <p:spPr bwMode="auto">
                  <a:xfrm>
                    <a:off x="1262" y="2357"/>
                    <a:ext cx="166" cy="117"/>
                  </a:xfrm>
                  <a:custGeom>
                    <a:avLst/>
                    <a:gdLst>
                      <a:gd name="T0" fmla="*/ 166 w 166"/>
                      <a:gd name="T1" fmla="*/ 91 h 117"/>
                      <a:gd name="T2" fmla="*/ 70 w 166"/>
                      <a:gd name="T3" fmla="*/ 4 h 117"/>
                      <a:gd name="T4" fmla="*/ 0 w 166"/>
                      <a:gd name="T5" fmla="*/ 117 h 117"/>
                      <a:gd name="T6" fmla="*/ 0 60000 65536"/>
                      <a:gd name="T7" fmla="*/ 0 60000 65536"/>
                      <a:gd name="T8" fmla="*/ 0 60000 65536"/>
                      <a:gd name="T9" fmla="*/ 0 w 166"/>
                      <a:gd name="T10" fmla="*/ 0 h 117"/>
                      <a:gd name="T11" fmla="*/ 166 w 166"/>
                      <a:gd name="T12" fmla="*/ 117 h 1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6" h="117">
                        <a:moveTo>
                          <a:pt x="166" y="91"/>
                        </a:moveTo>
                        <a:cubicBezTo>
                          <a:pt x="132" y="45"/>
                          <a:pt x="98" y="0"/>
                          <a:pt x="70" y="4"/>
                        </a:cubicBezTo>
                        <a:cubicBezTo>
                          <a:pt x="42" y="8"/>
                          <a:pt x="21" y="62"/>
                          <a:pt x="0" y="117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68" name="Freeform 30"/>
                  <p:cNvSpPr>
                    <a:spLocks/>
                  </p:cNvSpPr>
                  <p:nvPr/>
                </p:nvSpPr>
                <p:spPr bwMode="auto">
                  <a:xfrm flipV="1">
                    <a:off x="944" y="2816"/>
                    <a:ext cx="166" cy="117"/>
                  </a:xfrm>
                  <a:custGeom>
                    <a:avLst/>
                    <a:gdLst>
                      <a:gd name="T0" fmla="*/ 166 w 166"/>
                      <a:gd name="T1" fmla="*/ 91 h 117"/>
                      <a:gd name="T2" fmla="*/ 70 w 166"/>
                      <a:gd name="T3" fmla="*/ 4 h 117"/>
                      <a:gd name="T4" fmla="*/ 0 w 166"/>
                      <a:gd name="T5" fmla="*/ 117 h 117"/>
                      <a:gd name="T6" fmla="*/ 0 60000 65536"/>
                      <a:gd name="T7" fmla="*/ 0 60000 65536"/>
                      <a:gd name="T8" fmla="*/ 0 60000 65536"/>
                      <a:gd name="T9" fmla="*/ 0 w 166"/>
                      <a:gd name="T10" fmla="*/ 0 h 117"/>
                      <a:gd name="T11" fmla="*/ 166 w 166"/>
                      <a:gd name="T12" fmla="*/ 117 h 1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6" h="117">
                        <a:moveTo>
                          <a:pt x="166" y="91"/>
                        </a:moveTo>
                        <a:cubicBezTo>
                          <a:pt x="132" y="45"/>
                          <a:pt x="98" y="0"/>
                          <a:pt x="70" y="4"/>
                        </a:cubicBezTo>
                        <a:cubicBezTo>
                          <a:pt x="42" y="8"/>
                          <a:pt x="21" y="62"/>
                          <a:pt x="0" y="117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62" name="Group 31"/>
                <p:cNvGrpSpPr>
                  <a:grpSpLocks/>
                </p:cNvGrpSpPr>
                <p:nvPr/>
              </p:nvGrpSpPr>
              <p:grpSpPr bwMode="auto">
                <a:xfrm>
                  <a:off x="1579" y="1203"/>
                  <a:ext cx="230" cy="576"/>
                  <a:chOff x="944" y="2357"/>
                  <a:chExt cx="484" cy="576"/>
                </a:xfrm>
              </p:grpSpPr>
              <p:sp>
                <p:nvSpPr>
                  <p:cNvPr id="16463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4" y="2457"/>
                    <a:ext cx="157" cy="38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64" name="Freeform 33"/>
                  <p:cNvSpPr>
                    <a:spLocks/>
                  </p:cNvSpPr>
                  <p:nvPr/>
                </p:nvSpPr>
                <p:spPr bwMode="auto">
                  <a:xfrm>
                    <a:off x="1262" y="2357"/>
                    <a:ext cx="166" cy="117"/>
                  </a:xfrm>
                  <a:custGeom>
                    <a:avLst/>
                    <a:gdLst>
                      <a:gd name="T0" fmla="*/ 166 w 166"/>
                      <a:gd name="T1" fmla="*/ 91 h 117"/>
                      <a:gd name="T2" fmla="*/ 70 w 166"/>
                      <a:gd name="T3" fmla="*/ 4 h 117"/>
                      <a:gd name="T4" fmla="*/ 0 w 166"/>
                      <a:gd name="T5" fmla="*/ 117 h 117"/>
                      <a:gd name="T6" fmla="*/ 0 60000 65536"/>
                      <a:gd name="T7" fmla="*/ 0 60000 65536"/>
                      <a:gd name="T8" fmla="*/ 0 60000 65536"/>
                      <a:gd name="T9" fmla="*/ 0 w 166"/>
                      <a:gd name="T10" fmla="*/ 0 h 117"/>
                      <a:gd name="T11" fmla="*/ 166 w 166"/>
                      <a:gd name="T12" fmla="*/ 117 h 1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6" h="117">
                        <a:moveTo>
                          <a:pt x="166" y="91"/>
                        </a:moveTo>
                        <a:cubicBezTo>
                          <a:pt x="132" y="45"/>
                          <a:pt x="98" y="0"/>
                          <a:pt x="70" y="4"/>
                        </a:cubicBezTo>
                        <a:cubicBezTo>
                          <a:pt x="42" y="8"/>
                          <a:pt x="21" y="62"/>
                          <a:pt x="0" y="117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65" name="Freeform 34"/>
                  <p:cNvSpPr>
                    <a:spLocks/>
                  </p:cNvSpPr>
                  <p:nvPr/>
                </p:nvSpPr>
                <p:spPr bwMode="auto">
                  <a:xfrm flipV="1">
                    <a:off x="944" y="2816"/>
                    <a:ext cx="166" cy="117"/>
                  </a:xfrm>
                  <a:custGeom>
                    <a:avLst/>
                    <a:gdLst>
                      <a:gd name="T0" fmla="*/ 166 w 166"/>
                      <a:gd name="T1" fmla="*/ 91 h 117"/>
                      <a:gd name="T2" fmla="*/ 70 w 166"/>
                      <a:gd name="T3" fmla="*/ 4 h 117"/>
                      <a:gd name="T4" fmla="*/ 0 w 166"/>
                      <a:gd name="T5" fmla="*/ 117 h 117"/>
                      <a:gd name="T6" fmla="*/ 0 60000 65536"/>
                      <a:gd name="T7" fmla="*/ 0 60000 65536"/>
                      <a:gd name="T8" fmla="*/ 0 60000 65536"/>
                      <a:gd name="T9" fmla="*/ 0 w 166"/>
                      <a:gd name="T10" fmla="*/ 0 h 117"/>
                      <a:gd name="T11" fmla="*/ 166 w 166"/>
                      <a:gd name="T12" fmla="*/ 117 h 1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6" h="117">
                        <a:moveTo>
                          <a:pt x="166" y="91"/>
                        </a:moveTo>
                        <a:cubicBezTo>
                          <a:pt x="132" y="45"/>
                          <a:pt x="98" y="0"/>
                          <a:pt x="70" y="4"/>
                        </a:cubicBezTo>
                        <a:cubicBezTo>
                          <a:pt x="42" y="8"/>
                          <a:pt x="21" y="62"/>
                          <a:pt x="0" y="117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6449" name="Rectangle 72"/>
              <p:cNvSpPr>
                <a:spLocks noChangeArrowheads="1"/>
              </p:cNvSpPr>
              <p:nvPr/>
            </p:nvSpPr>
            <p:spPr bwMode="auto">
              <a:xfrm>
                <a:off x="3540" y="1009"/>
                <a:ext cx="393" cy="1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0" name="Oval 75"/>
              <p:cNvSpPr>
                <a:spLocks noChangeArrowheads="1"/>
              </p:cNvSpPr>
              <p:nvPr/>
            </p:nvSpPr>
            <p:spPr bwMode="auto">
              <a:xfrm>
                <a:off x="3517" y="1035"/>
                <a:ext cx="87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1" name="Oval 76"/>
              <p:cNvSpPr>
                <a:spLocks noChangeArrowheads="1"/>
              </p:cNvSpPr>
              <p:nvPr/>
            </p:nvSpPr>
            <p:spPr bwMode="auto">
              <a:xfrm>
                <a:off x="3932" y="1035"/>
                <a:ext cx="87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2" name="Rectangle 71"/>
              <p:cNvSpPr>
                <a:spLocks noChangeArrowheads="1"/>
              </p:cNvSpPr>
              <p:nvPr/>
            </p:nvSpPr>
            <p:spPr bwMode="auto">
              <a:xfrm>
                <a:off x="2793" y="1501"/>
                <a:ext cx="262" cy="1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3" name="Line 73"/>
              <p:cNvSpPr>
                <a:spLocks noChangeShapeType="1"/>
              </p:cNvSpPr>
              <p:nvPr/>
            </p:nvSpPr>
            <p:spPr bwMode="auto">
              <a:xfrm>
                <a:off x="2566" y="1501"/>
                <a:ext cx="69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Rectangle 74"/>
              <p:cNvSpPr>
                <a:spLocks noChangeArrowheads="1"/>
              </p:cNvSpPr>
              <p:nvPr/>
            </p:nvSpPr>
            <p:spPr bwMode="auto">
              <a:xfrm>
                <a:off x="2793" y="1571"/>
                <a:ext cx="235" cy="87"/>
              </a:xfrm>
              <a:prstGeom prst="rect">
                <a:avLst/>
              </a:prstGeom>
              <a:solidFill>
                <a:schemeClr val="tx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7901" name="Line 77"/>
          <p:cNvSpPr>
            <a:spLocks noChangeShapeType="1"/>
          </p:cNvSpPr>
          <p:nvPr/>
        </p:nvSpPr>
        <p:spPr bwMode="auto">
          <a:xfrm flipV="1">
            <a:off x="5861050" y="1233488"/>
            <a:ext cx="650875" cy="2365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01"/>
          <p:cNvGrpSpPr>
            <a:grpSpLocks/>
          </p:cNvGrpSpPr>
          <p:nvPr/>
        </p:nvGrpSpPr>
        <p:grpSpPr bwMode="auto">
          <a:xfrm>
            <a:off x="4889500" y="2509838"/>
            <a:ext cx="2713038" cy="1812925"/>
            <a:chOff x="3526" y="1624"/>
            <a:chExt cx="1709" cy="1142"/>
          </a:xfrm>
        </p:grpSpPr>
        <p:sp>
          <p:nvSpPr>
            <p:cNvPr id="16439" name="Rectangle 81"/>
            <p:cNvSpPr>
              <a:spLocks noChangeArrowheads="1"/>
            </p:cNvSpPr>
            <p:nvPr/>
          </p:nvSpPr>
          <p:spPr bwMode="auto">
            <a:xfrm>
              <a:off x="5053" y="1624"/>
              <a:ext cx="113" cy="83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0" name="Rectangle 84"/>
            <p:cNvSpPr>
              <a:spLocks noChangeArrowheads="1"/>
            </p:cNvSpPr>
            <p:nvPr/>
          </p:nvSpPr>
          <p:spPr bwMode="auto">
            <a:xfrm>
              <a:off x="3526" y="2513"/>
              <a:ext cx="1475" cy="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1" name="Rectangle 85"/>
            <p:cNvSpPr>
              <a:spLocks noChangeArrowheads="1"/>
            </p:cNvSpPr>
            <p:nvPr/>
          </p:nvSpPr>
          <p:spPr bwMode="auto">
            <a:xfrm>
              <a:off x="3587" y="2592"/>
              <a:ext cx="332" cy="17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2" name="Oval 82"/>
            <p:cNvSpPr>
              <a:spLocks noChangeArrowheads="1"/>
            </p:cNvSpPr>
            <p:nvPr/>
          </p:nvSpPr>
          <p:spPr bwMode="auto">
            <a:xfrm>
              <a:off x="4982" y="2435"/>
              <a:ext cx="253" cy="227"/>
            </a:xfrm>
            <a:prstGeom prst="ellipse">
              <a:avLst/>
            </a:prstGeom>
            <a:solidFill>
              <a:srgbClr val="E4B23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916" name="Line 92"/>
          <p:cNvSpPr>
            <a:spLocks noChangeShapeType="1"/>
          </p:cNvSpPr>
          <p:nvPr/>
        </p:nvSpPr>
        <p:spPr bwMode="auto">
          <a:xfrm flipV="1">
            <a:off x="5842000" y="1504950"/>
            <a:ext cx="692150" cy="14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98"/>
          <p:cNvGrpSpPr>
            <a:grpSpLocks/>
          </p:cNvGrpSpPr>
          <p:nvPr/>
        </p:nvGrpSpPr>
        <p:grpSpPr bwMode="auto">
          <a:xfrm>
            <a:off x="4756150" y="1504950"/>
            <a:ext cx="2332038" cy="1822450"/>
            <a:chOff x="3423" y="1018"/>
            <a:chExt cx="1469" cy="1148"/>
          </a:xfrm>
        </p:grpSpPr>
        <p:sp>
          <p:nvSpPr>
            <p:cNvPr id="16434" name="Line 93"/>
            <p:cNvSpPr>
              <a:spLocks noChangeShapeType="1"/>
            </p:cNvSpPr>
            <p:nvPr/>
          </p:nvSpPr>
          <p:spPr bwMode="auto">
            <a:xfrm>
              <a:off x="3604" y="1030"/>
              <a:ext cx="245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94"/>
            <p:cNvSpPr>
              <a:spLocks noChangeShapeType="1"/>
            </p:cNvSpPr>
            <p:nvPr/>
          </p:nvSpPr>
          <p:spPr bwMode="auto">
            <a:xfrm>
              <a:off x="4630" y="1018"/>
              <a:ext cx="245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95"/>
            <p:cNvSpPr>
              <a:spLocks noChangeShapeType="1"/>
            </p:cNvSpPr>
            <p:nvPr/>
          </p:nvSpPr>
          <p:spPr bwMode="auto">
            <a:xfrm flipH="1">
              <a:off x="4884" y="1288"/>
              <a:ext cx="8" cy="253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96"/>
            <p:cNvSpPr>
              <a:spLocks noChangeShapeType="1"/>
            </p:cNvSpPr>
            <p:nvPr/>
          </p:nvSpPr>
          <p:spPr bwMode="auto">
            <a:xfrm flipH="1">
              <a:off x="4322" y="1782"/>
              <a:ext cx="43" cy="262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Line 97"/>
            <p:cNvSpPr>
              <a:spLocks noChangeShapeType="1"/>
            </p:cNvSpPr>
            <p:nvPr/>
          </p:nvSpPr>
          <p:spPr bwMode="auto">
            <a:xfrm flipV="1">
              <a:off x="3423" y="1826"/>
              <a:ext cx="9" cy="34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02"/>
          <p:cNvGrpSpPr>
            <a:grpSpLocks/>
          </p:cNvGrpSpPr>
          <p:nvPr/>
        </p:nvGrpSpPr>
        <p:grpSpPr bwMode="auto">
          <a:xfrm rot="-337213">
            <a:off x="4845050" y="2641600"/>
            <a:ext cx="2713038" cy="1812925"/>
            <a:chOff x="3526" y="1624"/>
            <a:chExt cx="1709" cy="1142"/>
          </a:xfrm>
        </p:grpSpPr>
        <p:sp>
          <p:nvSpPr>
            <p:cNvPr id="16430" name="Rectangle 103"/>
            <p:cNvSpPr>
              <a:spLocks noChangeArrowheads="1"/>
            </p:cNvSpPr>
            <p:nvPr/>
          </p:nvSpPr>
          <p:spPr bwMode="auto">
            <a:xfrm>
              <a:off x="5053" y="1624"/>
              <a:ext cx="113" cy="83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1" name="Rectangle 104"/>
            <p:cNvSpPr>
              <a:spLocks noChangeArrowheads="1"/>
            </p:cNvSpPr>
            <p:nvPr/>
          </p:nvSpPr>
          <p:spPr bwMode="auto">
            <a:xfrm>
              <a:off x="3526" y="2513"/>
              <a:ext cx="1475" cy="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2" name="Rectangle 105"/>
            <p:cNvSpPr>
              <a:spLocks noChangeArrowheads="1"/>
            </p:cNvSpPr>
            <p:nvPr/>
          </p:nvSpPr>
          <p:spPr bwMode="auto">
            <a:xfrm>
              <a:off x="3587" y="2592"/>
              <a:ext cx="332" cy="17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3" name="Oval 106"/>
            <p:cNvSpPr>
              <a:spLocks noChangeArrowheads="1"/>
            </p:cNvSpPr>
            <p:nvPr/>
          </p:nvSpPr>
          <p:spPr bwMode="auto">
            <a:xfrm>
              <a:off x="4982" y="2435"/>
              <a:ext cx="253" cy="227"/>
            </a:xfrm>
            <a:prstGeom prst="ellipse">
              <a:avLst/>
            </a:prstGeom>
            <a:solidFill>
              <a:srgbClr val="E4B23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16"/>
          <p:cNvGrpSpPr>
            <a:grpSpLocks/>
          </p:cNvGrpSpPr>
          <p:nvPr/>
        </p:nvGrpSpPr>
        <p:grpSpPr bwMode="auto">
          <a:xfrm>
            <a:off x="4767263" y="4221163"/>
            <a:ext cx="3697287" cy="754062"/>
            <a:chOff x="2741" y="2633"/>
            <a:chExt cx="2329" cy="475"/>
          </a:xfrm>
        </p:grpSpPr>
        <p:grpSp>
          <p:nvGrpSpPr>
            <p:cNvPr id="16420" name="Group 110"/>
            <p:cNvGrpSpPr>
              <a:grpSpLocks/>
            </p:cNvGrpSpPr>
            <p:nvPr/>
          </p:nvGrpSpPr>
          <p:grpSpPr bwMode="auto">
            <a:xfrm>
              <a:off x="2741" y="2677"/>
              <a:ext cx="1789" cy="126"/>
              <a:chOff x="3392" y="2990"/>
              <a:chExt cx="1789" cy="126"/>
            </a:xfrm>
          </p:grpSpPr>
          <p:sp>
            <p:nvSpPr>
              <p:cNvPr id="16428" name="Rectangle 100"/>
              <p:cNvSpPr>
                <a:spLocks noChangeArrowheads="1"/>
              </p:cNvSpPr>
              <p:nvPr/>
            </p:nvSpPr>
            <p:spPr bwMode="auto">
              <a:xfrm>
                <a:off x="3392" y="2990"/>
                <a:ext cx="1789" cy="60"/>
              </a:xfrm>
              <a:prstGeom prst="rect">
                <a:avLst/>
              </a:prstGeom>
              <a:solidFill>
                <a:srgbClr val="D09B3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9" name="Rectangle 107"/>
              <p:cNvSpPr>
                <a:spLocks noChangeArrowheads="1"/>
              </p:cNvSpPr>
              <p:nvPr/>
            </p:nvSpPr>
            <p:spPr bwMode="auto">
              <a:xfrm>
                <a:off x="3500" y="3055"/>
                <a:ext cx="279" cy="6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21" name="Group 109"/>
            <p:cNvGrpSpPr>
              <a:grpSpLocks/>
            </p:cNvGrpSpPr>
            <p:nvPr/>
          </p:nvGrpSpPr>
          <p:grpSpPr bwMode="auto">
            <a:xfrm>
              <a:off x="2744" y="2930"/>
              <a:ext cx="1789" cy="124"/>
              <a:chOff x="3404" y="3392"/>
              <a:chExt cx="1789" cy="124"/>
            </a:xfrm>
          </p:grpSpPr>
          <p:sp>
            <p:nvSpPr>
              <p:cNvPr id="16426" name="Rectangle 99"/>
              <p:cNvSpPr>
                <a:spLocks noChangeArrowheads="1"/>
              </p:cNvSpPr>
              <p:nvPr/>
            </p:nvSpPr>
            <p:spPr bwMode="auto">
              <a:xfrm>
                <a:off x="3404" y="3456"/>
                <a:ext cx="1789" cy="60"/>
              </a:xfrm>
              <a:prstGeom prst="rect">
                <a:avLst/>
              </a:prstGeom>
              <a:solidFill>
                <a:srgbClr val="D09B3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27" name="Rectangle 108"/>
              <p:cNvSpPr>
                <a:spLocks noChangeArrowheads="1"/>
              </p:cNvSpPr>
              <p:nvPr/>
            </p:nvSpPr>
            <p:spPr bwMode="auto">
              <a:xfrm>
                <a:off x="3523" y="3392"/>
                <a:ext cx="279" cy="6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22" name="Oval 111"/>
            <p:cNvSpPr>
              <a:spLocks noChangeArrowheads="1"/>
            </p:cNvSpPr>
            <p:nvPr/>
          </p:nvSpPr>
          <p:spPr bwMode="auto">
            <a:xfrm>
              <a:off x="4397" y="2951"/>
              <a:ext cx="192" cy="15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3" name="Oval 112"/>
            <p:cNvSpPr>
              <a:spLocks noChangeArrowheads="1"/>
            </p:cNvSpPr>
            <p:nvPr/>
          </p:nvSpPr>
          <p:spPr bwMode="auto">
            <a:xfrm>
              <a:off x="4396" y="2633"/>
              <a:ext cx="192" cy="15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4" name="Line 113"/>
            <p:cNvSpPr>
              <a:spLocks noChangeShapeType="1"/>
            </p:cNvSpPr>
            <p:nvPr/>
          </p:nvSpPr>
          <p:spPr bwMode="auto">
            <a:xfrm>
              <a:off x="4512" y="2697"/>
              <a:ext cx="55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114"/>
            <p:cNvSpPr>
              <a:spLocks noChangeShapeType="1"/>
            </p:cNvSpPr>
            <p:nvPr/>
          </p:nvSpPr>
          <p:spPr bwMode="auto">
            <a:xfrm>
              <a:off x="4512" y="3016"/>
              <a:ext cx="55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35"/>
          <p:cNvGrpSpPr>
            <a:grpSpLocks/>
          </p:cNvGrpSpPr>
          <p:nvPr/>
        </p:nvGrpSpPr>
        <p:grpSpPr bwMode="auto">
          <a:xfrm>
            <a:off x="4738688" y="4343400"/>
            <a:ext cx="3692525" cy="652463"/>
            <a:chOff x="2365" y="3557"/>
            <a:chExt cx="2326" cy="411"/>
          </a:xfrm>
        </p:grpSpPr>
        <p:grpSp>
          <p:nvGrpSpPr>
            <p:cNvPr id="16404" name="Group 122"/>
            <p:cNvGrpSpPr>
              <a:grpSpLocks/>
            </p:cNvGrpSpPr>
            <p:nvPr/>
          </p:nvGrpSpPr>
          <p:grpSpPr bwMode="auto">
            <a:xfrm>
              <a:off x="2365" y="3790"/>
              <a:ext cx="1789" cy="124"/>
              <a:chOff x="3404" y="3392"/>
              <a:chExt cx="1789" cy="124"/>
            </a:xfrm>
          </p:grpSpPr>
          <p:sp>
            <p:nvSpPr>
              <p:cNvPr id="16418" name="Rectangle 123"/>
              <p:cNvSpPr>
                <a:spLocks noChangeArrowheads="1"/>
              </p:cNvSpPr>
              <p:nvPr/>
            </p:nvSpPr>
            <p:spPr bwMode="auto">
              <a:xfrm>
                <a:off x="3404" y="3456"/>
                <a:ext cx="1789" cy="60"/>
              </a:xfrm>
              <a:prstGeom prst="rect">
                <a:avLst/>
              </a:prstGeom>
              <a:solidFill>
                <a:srgbClr val="D09B3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9" name="Rectangle 124"/>
              <p:cNvSpPr>
                <a:spLocks noChangeArrowheads="1"/>
              </p:cNvSpPr>
              <p:nvPr/>
            </p:nvSpPr>
            <p:spPr bwMode="auto">
              <a:xfrm>
                <a:off x="3523" y="3392"/>
                <a:ext cx="279" cy="6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05" name="Oval 125"/>
            <p:cNvSpPr>
              <a:spLocks noChangeArrowheads="1"/>
            </p:cNvSpPr>
            <p:nvPr/>
          </p:nvSpPr>
          <p:spPr bwMode="auto">
            <a:xfrm>
              <a:off x="4018" y="3811"/>
              <a:ext cx="192" cy="15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06" name="Group 129"/>
            <p:cNvGrpSpPr>
              <a:grpSpLocks/>
            </p:cNvGrpSpPr>
            <p:nvPr/>
          </p:nvGrpSpPr>
          <p:grpSpPr bwMode="auto">
            <a:xfrm rot="-366638">
              <a:off x="2379" y="3562"/>
              <a:ext cx="1847" cy="170"/>
              <a:chOff x="2362" y="3493"/>
              <a:chExt cx="1847" cy="170"/>
            </a:xfrm>
          </p:grpSpPr>
          <p:grpSp>
            <p:nvGrpSpPr>
              <p:cNvPr id="16414" name="Group 119"/>
              <p:cNvGrpSpPr>
                <a:grpSpLocks/>
              </p:cNvGrpSpPr>
              <p:nvPr/>
            </p:nvGrpSpPr>
            <p:grpSpPr bwMode="auto">
              <a:xfrm>
                <a:off x="2362" y="3537"/>
                <a:ext cx="1789" cy="126"/>
                <a:chOff x="3392" y="2990"/>
                <a:chExt cx="1789" cy="126"/>
              </a:xfrm>
            </p:grpSpPr>
            <p:sp>
              <p:nvSpPr>
                <p:cNvPr id="16416" name="Rectangle 120"/>
                <p:cNvSpPr>
                  <a:spLocks noChangeArrowheads="1"/>
                </p:cNvSpPr>
                <p:nvPr/>
              </p:nvSpPr>
              <p:spPr bwMode="auto">
                <a:xfrm>
                  <a:off x="3392" y="2990"/>
                  <a:ext cx="1789" cy="60"/>
                </a:xfrm>
                <a:prstGeom prst="rect">
                  <a:avLst/>
                </a:prstGeom>
                <a:solidFill>
                  <a:srgbClr val="D09B3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7" name="Rectangle 121"/>
                <p:cNvSpPr>
                  <a:spLocks noChangeArrowheads="1"/>
                </p:cNvSpPr>
                <p:nvPr/>
              </p:nvSpPr>
              <p:spPr bwMode="auto">
                <a:xfrm>
                  <a:off x="3500" y="3055"/>
                  <a:ext cx="279" cy="61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415" name="Oval 126"/>
              <p:cNvSpPr>
                <a:spLocks noChangeArrowheads="1"/>
              </p:cNvSpPr>
              <p:nvPr/>
            </p:nvSpPr>
            <p:spPr bwMode="auto">
              <a:xfrm>
                <a:off x="4017" y="3493"/>
                <a:ext cx="192" cy="15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07" name="Line 127"/>
            <p:cNvSpPr>
              <a:spLocks noChangeShapeType="1"/>
            </p:cNvSpPr>
            <p:nvPr/>
          </p:nvSpPr>
          <p:spPr bwMode="auto">
            <a:xfrm>
              <a:off x="4133" y="3557"/>
              <a:ext cx="55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128"/>
            <p:cNvSpPr>
              <a:spLocks noChangeShapeType="1"/>
            </p:cNvSpPr>
            <p:nvPr/>
          </p:nvSpPr>
          <p:spPr bwMode="auto">
            <a:xfrm>
              <a:off x="4133" y="3876"/>
              <a:ext cx="55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130"/>
            <p:cNvSpPr>
              <a:spLocks noChangeShapeType="1"/>
            </p:cNvSpPr>
            <p:nvPr/>
          </p:nvSpPr>
          <p:spPr bwMode="auto">
            <a:xfrm flipH="1">
              <a:off x="4311" y="3561"/>
              <a:ext cx="262" cy="0"/>
            </a:xfrm>
            <a:prstGeom prst="line">
              <a:avLst/>
            </a:prstGeom>
            <a:noFill/>
            <a:ln w="76200">
              <a:solidFill>
                <a:srgbClr val="0404E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131"/>
            <p:cNvSpPr>
              <a:spLocks noChangeShapeType="1"/>
            </p:cNvSpPr>
            <p:nvPr/>
          </p:nvSpPr>
          <p:spPr bwMode="auto">
            <a:xfrm flipH="1">
              <a:off x="3007" y="3636"/>
              <a:ext cx="271" cy="8"/>
            </a:xfrm>
            <a:prstGeom prst="line">
              <a:avLst/>
            </a:prstGeom>
            <a:noFill/>
            <a:ln w="76200">
              <a:solidFill>
                <a:srgbClr val="0404E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132"/>
            <p:cNvSpPr>
              <a:spLocks noChangeShapeType="1"/>
            </p:cNvSpPr>
            <p:nvPr/>
          </p:nvSpPr>
          <p:spPr bwMode="auto">
            <a:xfrm>
              <a:off x="2667" y="3636"/>
              <a:ext cx="8" cy="305"/>
            </a:xfrm>
            <a:prstGeom prst="line">
              <a:avLst/>
            </a:prstGeom>
            <a:noFill/>
            <a:ln w="76200">
              <a:solidFill>
                <a:srgbClr val="0404E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133"/>
            <p:cNvSpPr>
              <a:spLocks noChangeShapeType="1"/>
            </p:cNvSpPr>
            <p:nvPr/>
          </p:nvSpPr>
          <p:spPr bwMode="auto">
            <a:xfrm flipV="1">
              <a:off x="3365" y="3871"/>
              <a:ext cx="261" cy="9"/>
            </a:xfrm>
            <a:prstGeom prst="line">
              <a:avLst/>
            </a:prstGeom>
            <a:noFill/>
            <a:ln w="76200">
              <a:solidFill>
                <a:srgbClr val="0404E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134"/>
            <p:cNvSpPr>
              <a:spLocks noChangeShapeType="1"/>
            </p:cNvSpPr>
            <p:nvPr/>
          </p:nvSpPr>
          <p:spPr bwMode="auto">
            <a:xfrm flipV="1">
              <a:off x="4339" y="3867"/>
              <a:ext cx="261" cy="9"/>
            </a:xfrm>
            <a:prstGeom prst="line">
              <a:avLst/>
            </a:prstGeom>
            <a:noFill/>
            <a:ln w="76200">
              <a:solidFill>
                <a:srgbClr val="0404E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6" name="Text Box 136"/>
          <p:cNvSpPr txBox="1">
            <a:spLocks noChangeArrowheads="1"/>
          </p:cNvSpPr>
          <p:nvPr/>
        </p:nvSpPr>
        <p:spPr bwMode="auto">
          <a:xfrm>
            <a:off x="6513513" y="955675"/>
            <a:ext cx="1230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0066"/>
                </a:solidFill>
              </a:rPr>
              <a:t>switch A</a:t>
            </a:r>
          </a:p>
        </p:txBody>
      </p:sp>
      <p:sp>
        <p:nvSpPr>
          <p:cNvPr id="16397" name="Text Box 137"/>
          <p:cNvSpPr txBox="1">
            <a:spLocks noChangeArrowheads="1"/>
          </p:cNvSpPr>
          <p:nvPr/>
        </p:nvSpPr>
        <p:spPr bwMode="auto">
          <a:xfrm>
            <a:off x="4651375" y="4981575"/>
            <a:ext cx="12303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0404EC"/>
                </a:solidFill>
              </a:rPr>
              <a:t>springy contact switch B</a:t>
            </a:r>
          </a:p>
        </p:txBody>
      </p:sp>
      <p:sp>
        <p:nvSpPr>
          <p:cNvPr id="16398" name="Text Box 138"/>
          <p:cNvSpPr txBox="1">
            <a:spLocks noChangeArrowheads="1"/>
          </p:cNvSpPr>
          <p:nvPr/>
        </p:nvSpPr>
        <p:spPr bwMode="auto">
          <a:xfrm>
            <a:off x="7581900" y="1706563"/>
            <a:ext cx="1230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/>
              <a:t>iron armature</a:t>
            </a:r>
          </a:p>
        </p:txBody>
      </p:sp>
      <p:sp>
        <p:nvSpPr>
          <p:cNvPr id="16399" name="Line 139"/>
          <p:cNvSpPr>
            <a:spLocks noChangeShapeType="1"/>
          </p:cNvSpPr>
          <p:nvPr/>
        </p:nvSpPr>
        <p:spPr bwMode="auto">
          <a:xfrm flipH="1">
            <a:off x="7634288" y="2327275"/>
            <a:ext cx="512762" cy="30321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Text Box 140"/>
          <p:cNvSpPr txBox="1">
            <a:spLocks noChangeArrowheads="1"/>
          </p:cNvSpPr>
          <p:nvPr/>
        </p:nvSpPr>
        <p:spPr bwMode="auto">
          <a:xfrm>
            <a:off x="7381875" y="3806825"/>
            <a:ext cx="1230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/>
              <a:t>hinge</a:t>
            </a:r>
          </a:p>
        </p:txBody>
      </p:sp>
      <p:sp>
        <p:nvSpPr>
          <p:cNvPr id="16401" name="Text Box 141"/>
          <p:cNvSpPr txBox="1">
            <a:spLocks noChangeArrowheads="1"/>
          </p:cNvSpPr>
          <p:nvPr/>
        </p:nvSpPr>
        <p:spPr bwMode="auto">
          <a:xfrm>
            <a:off x="5340350" y="3384550"/>
            <a:ext cx="199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/>
              <a:t>electromagnet</a:t>
            </a:r>
          </a:p>
        </p:txBody>
      </p:sp>
      <p:sp>
        <p:nvSpPr>
          <p:cNvPr id="16402" name="Text Box 142"/>
          <p:cNvSpPr txBox="1">
            <a:spLocks noChangeArrowheads="1"/>
          </p:cNvSpPr>
          <p:nvPr/>
        </p:nvSpPr>
        <p:spPr bwMode="auto">
          <a:xfrm>
            <a:off x="7913688" y="4989513"/>
            <a:ext cx="12303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0404EC"/>
                </a:solidFill>
              </a:rPr>
              <a:t>to high voltage circuit</a:t>
            </a:r>
          </a:p>
        </p:txBody>
      </p:sp>
      <p:sp>
        <p:nvSpPr>
          <p:cNvPr id="16403" name="Line 143"/>
          <p:cNvSpPr>
            <a:spLocks noChangeShapeType="1"/>
          </p:cNvSpPr>
          <p:nvPr/>
        </p:nvSpPr>
        <p:spPr bwMode="auto">
          <a:xfrm flipV="1">
            <a:off x="8556625" y="4568825"/>
            <a:ext cx="41275" cy="43021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01" grpId="0" animBg="1"/>
      <p:bldP spid="77901" grpId="1" animBg="1"/>
      <p:bldP spid="77901" grpId="2" animBg="1"/>
      <p:bldP spid="77901" grpId="3" animBg="1"/>
      <p:bldP spid="77916" grpId="0" animBg="1"/>
      <p:bldP spid="77916" grpId="1" animBg="1"/>
      <p:bldP spid="77916" grpId="2" animBg="1"/>
      <p:bldP spid="77916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222250" y="1157288"/>
            <a:ext cx="4305300" cy="3797300"/>
            <a:chOff x="0" y="813"/>
            <a:chExt cx="2712" cy="2392"/>
          </a:xfrm>
        </p:grpSpPr>
        <p:grpSp>
          <p:nvGrpSpPr>
            <p:cNvPr id="17434" name="Group 3"/>
            <p:cNvGrpSpPr>
              <a:grpSpLocks/>
            </p:cNvGrpSpPr>
            <p:nvPr/>
          </p:nvGrpSpPr>
          <p:grpSpPr bwMode="auto">
            <a:xfrm>
              <a:off x="0" y="813"/>
              <a:ext cx="2712" cy="2349"/>
              <a:chOff x="0" y="813"/>
              <a:chExt cx="2712" cy="2349"/>
            </a:xfrm>
          </p:grpSpPr>
          <p:pic>
            <p:nvPicPr>
              <p:cNvPr id="17437" name="Picture 4" descr="circuit-break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813"/>
                <a:ext cx="2712" cy="2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38" name="Line 5"/>
              <p:cNvSpPr>
                <a:spLocks noChangeShapeType="1"/>
              </p:cNvSpPr>
              <p:nvPr/>
            </p:nvSpPr>
            <p:spPr bwMode="auto">
              <a:xfrm>
                <a:off x="2494" y="2430"/>
                <a:ext cx="0" cy="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Line 6"/>
              <p:cNvSpPr>
                <a:spLocks noChangeShapeType="1"/>
              </p:cNvSpPr>
              <p:nvPr/>
            </p:nvSpPr>
            <p:spPr bwMode="auto">
              <a:xfrm flipH="1">
                <a:off x="379" y="3098"/>
                <a:ext cx="211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Oval 7"/>
              <p:cNvSpPr>
                <a:spLocks noChangeArrowheads="1"/>
              </p:cNvSpPr>
              <p:nvPr/>
            </p:nvSpPr>
            <p:spPr bwMode="auto">
              <a:xfrm>
                <a:off x="306" y="3028"/>
                <a:ext cx="134" cy="13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Oval 8"/>
              <p:cNvSpPr>
                <a:spLocks noChangeArrowheads="1"/>
              </p:cNvSpPr>
              <p:nvPr/>
            </p:nvSpPr>
            <p:spPr bwMode="auto">
              <a:xfrm>
                <a:off x="306" y="2510"/>
                <a:ext cx="134" cy="13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35" name="Text Box 9"/>
            <p:cNvSpPr txBox="1">
              <a:spLocks noChangeArrowheads="1"/>
            </p:cNvSpPr>
            <p:nvPr/>
          </p:nvSpPr>
          <p:spPr bwMode="auto">
            <a:xfrm>
              <a:off x="102" y="2451"/>
              <a:ext cx="3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A</a:t>
              </a:r>
            </a:p>
          </p:txBody>
        </p:sp>
        <p:sp>
          <p:nvSpPr>
            <p:cNvPr id="17436" name="Text Box 10"/>
            <p:cNvSpPr txBox="1">
              <a:spLocks noChangeArrowheads="1"/>
            </p:cNvSpPr>
            <p:nvPr/>
          </p:nvSpPr>
          <p:spPr bwMode="auto">
            <a:xfrm>
              <a:off x="103" y="2974"/>
              <a:ext cx="3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B</a:t>
              </a:r>
            </a:p>
          </p:txBody>
        </p:sp>
      </p:grpSp>
      <p:sp>
        <p:nvSpPr>
          <p:cNvPr id="17411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2762"/>
          </a:xfrm>
        </p:spPr>
        <p:txBody>
          <a:bodyPr/>
          <a:lstStyle/>
          <a:p>
            <a:r>
              <a:rPr lang="en-GB" sz="4000" smtClean="0"/>
              <a:t>4. Circuit breaker</a:t>
            </a:r>
          </a:p>
        </p:txBody>
      </p:sp>
      <p:sp>
        <p:nvSpPr>
          <p:cNvPr id="7988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730750" y="941388"/>
            <a:ext cx="4157663" cy="4167187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smtClean="0"/>
              <a:t>Current normally flows between terminals </a:t>
            </a:r>
            <a:r>
              <a:rPr lang="en-GB" sz="2000" b="1" smtClean="0"/>
              <a:t>A</a:t>
            </a:r>
            <a:r>
              <a:rPr lang="en-GB" sz="2000" smtClean="0"/>
              <a:t> and </a:t>
            </a:r>
            <a:r>
              <a:rPr lang="en-GB" sz="2000" b="1" smtClean="0"/>
              <a:t>B</a:t>
            </a:r>
            <a:r>
              <a:rPr lang="en-GB" sz="2000" smtClean="0"/>
              <a:t> through the contact and the electromagnet.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smtClean="0"/>
              <a:t>When the current in a circuit increases, the strength of the electromagnet will also increase. This will pull the soft iron armature towards the electromagnet.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000" smtClean="0"/>
              <a:t>As a result, spring 1 pulls apart the contact and disconnecting the circuit immediately, and stopping current flow.</a:t>
            </a:r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>
            <a:off x="1019175" y="3959225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>
            <a:off x="1481138" y="3959225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>
            <a:off x="1979613" y="3873500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>
            <a:off x="2824163" y="4089400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>
            <a:off x="3694113" y="3556000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 rot="5400000">
            <a:off x="4087813" y="4235450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 flipH="1">
            <a:off x="3281363" y="4781550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 flipH="1">
            <a:off x="1427163" y="4781550"/>
            <a:ext cx="17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3" name="Freeform 21"/>
          <p:cNvSpPr>
            <a:spLocks/>
          </p:cNvSpPr>
          <p:nvPr/>
        </p:nvSpPr>
        <p:spPr bwMode="auto">
          <a:xfrm>
            <a:off x="2425700" y="3232150"/>
            <a:ext cx="635000" cy="368300"/>
          </a:xfrm>
          <a:custGeom>
            <a:avLst/>
            <a:gdLst>
              <a:gd name="T0" fmla="*/ 0 w 400"/>
              <a:gd name="T1" fmla="*/ 0 h 232"/>
              <a:gd name="T2" fmla="*/ 2147483647 w 400"/>
              <a:gd name="T3" fmla="*/ 2147483647 h 232"/>
              <a:gd name="T4" fmla="*/ 2147483647 w 400"/>
              <a:gd name="T5" fmla="*/ 2147483647 h 232"/>
              <a:gd name="T6" fmla="*/ 0 60000 65536"/>
              <a:gd name="T7" fmla="*/ 0 60000 65536"/>
              <a:gd name="T8" fmla="*/ 0 60000 65536"/>
              <a:gd name="T9" fmla="*/ 0 w 400"/>
              <a:gd name="T10" fmla="*/ 0 h 232"/>
              <a:gd name="T11" fmla="*/ 400 w 400"/>
              <a:gd name="T12" fmla="*/ 232 h 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232">
                <a:moveTo>
                  <a:pt x="0" y="0"/>
                </a:moveTo>
                <a:cubicBezTo>
                  <a:pt x="40" y="68"/>
                  <a:pt x="81" y="137"/>
                  <a:pt x="148" y="176"/>
                </a:cubicBezTo>
                <a:cubicBezTo>
                  <a:pt x="215" y="215"/>
                  <a:pt x="307" y="223"/>
                  <a:pt x="400" y="232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765300" y="3673475"/>
            <a:ext cx="457200" cy="279400"/>
            <a:chOff x="1112" y="2314"/>
            <a:chExt cx="288" cy="176"/>
          </a:xfrm>
        </p:grpSpPr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 flipV="1">
              <a:off x="1112" y="2314"/>
              <a:ext cx="288" cy="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auto">
            <a:xfrm>
              <a:off x="1249" y="2392"/>
              <a:ext cx="60" cy="46"/>
            </a:xfrm>
            <a:custGeom>
              <a:avLst/>
              <a:gdLst>
                <a:gd name="T0" fmla="*/ 0 w 60"/>
                <a:gd name="T1" fmla="*/ 25 h 46"/>
                <a:gd name="T2" fmla="*/ 45 w 60"/>
                <a:gd name="T3" fmla="*/ 0 h 46"/>
                <a:gd name="T4" fmla="*/ 60 w 60"/>
                <a:gd name="T5" fmla="*/ 33 h 46"/>
                <a:gd name="T6" fmla="*/ 13 w 60"/>
                <a:gd name="T7" fmla="*/ 46 h 46"/>
                <a:gd name="T8" fmla="*/ 0 w 60"/>
                <a:gd name="T9" fmla="*/ 25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6"/>
                <a:gd name="T17" fmla="*/ 60 w 60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6">
                  <a:moveTo>
                    <a:pt x="0" y="25"/>
                  </a:moveTo>
                  <a:lnTo>
                    <a:pt x="45" y="0"/>
                  </a:lnTo>
                  <a:lnTo>
                    <a:pt x="60" y="33"/>
                  </a:lnTo>
                  <a:lnTo>
                    <a:pt x="13" y="4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 rot="-2043679">
              <a:off x="1308" y="2355"/>
              <a:ext cx="59" cy="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98" name="Line 26"/>
          <p:cNvSpPr>
            <a:spLocks noChangeShapeType="1"/>
          </p:cNvSpPr>
          <p:nvPr/>
        </p:nvSpPr>
        <p:spPr bwMode="auto">
          <a:xfrm>
            <a:off x="2130425" y="1404938"/>
            <a:ext cx="0" cy="6921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9" name="Rectangle 27"/>
          <p:cNvSpPr>
            <a:spLocks noChangeArrowheads="1"/>
          </p:cNvSpPr>
          <p:nvPr/>
        </p:nvSpPr>
        <p:spPr bwMode="auto">
          <a:xfrm>
            <a:off x="663575" y="5172075"/>
            <a:ext cx="46847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000"/>
              <a:t>The reset button can be pushed to bring the contact back to its original position to reconnect the circuit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sz="2000"/>
          </a:p>
        </p:txBody>
      </p:sp>
      <p:sp>
        <p:nvSpPr>
          <p:cNvPr id="79900" name="Freeform 28"/>
          <p:cNvSpPr>
            <a:spLocks/>
          </p:cNvSpPr>
          <p:nvPr/>
        </p:nvSpPr>
        <p:spPr bwMode="auto">
          <a:xfrm>
            <a:off x="1809750" y="3714750"/>
            <a:ext cx="508000" cy="228600"/>
          </a:xfrm>
          <a:custGeom>
            <a:avLst/>
            <a:gdLst>
              <a:gd name="T0" fmla="*/ 0 w 320"/>
              <a:gd name="T1" fmla="*/ 2147483647 h 144"/>
              <a:gd name="T2" fmla="*/ 2147483647 w 320"/>
              <a:gd name="T3" fmla="*/ 0 h 144"/>
              <a:gd name="T4" fmla="*/ 2147483647 w 320"/>
              <a:gd name="T5" fmla="*/ 2147483647 h 144"/>
              <a:gd name="T6" fmla="*/ 0 w 320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320"/>
              <a:gd name="T13" fmla="*/ 0 h 144"/>
              <a:gd name="T14" fmla="*/ 320 w 32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" h="144">
                <a:moveTo>
                  <a:pt x="0" y="144"/>
                </a:moveTo>
                <a:lnTo>
                  <a:pt x="304" y="0"/>
                </a:lnTo>
                <a:lnTo>
                  <a:pt x="320" y="96"/>
                </a:lnTo>
                <a:lnTo>
                  <a:pt x="0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Text Box 29"/>
          <p:cNvSpPr txBox="1">
            <a:spLocks noChangeArrowheads="1"/>
          </p:cNvSpPr>
          <p:nvPr/>
        </p:nvSpPr>
        <p:spPr bwMode="auto">
          <a:xfrm>
            <a:off x="457200" y="290512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1</a:t>
            </a:r>
          </a:p>
        </p:txBody>
      </p:sp>
      <p:sp>
        <p:nvSpPr>
          <p:cNvPr id="17427" name="Text Box 30"/>
          <p:cNvSpPr txBox="1">
            <a:spLocks noChangeArrowheads="1"/>
          </p:cNvSpPr>
          <p:nvPr/>
        </p:nvSpPr>
        <p:spPr bwMode="auto">
          <a:xfrm>
            <a:off x="3321050" y="150336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2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649913" y="4667250"/>
            <a:ext cx="3124200" cy="1944688"/>
            <a:chOff x="3559" y="2940"/>
            <a:chExt cx="1732" cy="1126"/>
          </a:xfrm>
        </p:grpSpPr>
        <p:pic>
          <p:nvPicPr>
            <p:cNvPr id="17429" name="Picture 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" y="2940"/>
              <a:ext cx="1126" cy="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0" name="Text Box 32"/>
            <p:cNvSpPr txBox="1">
              <a:spLocks noChangeArrowheads="1"/>
            </p:cNvSpPr>
            <p:nvPr/>
          </p:nvSpPr>
          <p:spPr bwMode="auto">
            <a:xfrm>
              <a:off x="4559" y="3147"/>
              <a:ext cx="73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b="1"/>
                <a:t>Domestic circuit breakers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5" grpId="0" animBg="1"/>
      <p:bldP spid="79885" grpId="1" animBg="1"/>
      <p:bldP spid="79886" grpId="0" animBg="1"/>
      <p:bldP spid="79886" grpId="1" animBg="1"/>
      <p:bldP spid="79887" grpId="0" animBg="1"/>
      <p:bldP spid="79887" grpId="1" animBg="1"/>
      <p:bldP spid="79888" grpId="0" animBg="1"/>
      <p:bldP spid="79888" grpId="1" animBg="1"/>
      <p:bldP spid="79889" grpId="0" animBg="1"/>
      <p:bldP spid="79889" grpId="1" animBg="1"/>
      <p:bldP spid="79890" grpId="0" animBg="1"/>
      <p:bldP spid="79890" grpId="1" animBg="1"/>
      <p:bldP spid="79891" grpId="0" animBg="1"/>
      <p:bldP spid="79891" grpId="1" animBg="1"/>
      <p:bldP spid="79892" grpId="0" animBg="1"/>
      <p:bldP spid="79892" grpId="1" animBg="1"/>
      <p:bldP spid="79893" grpId="0" animBg="1"/>
      <p:bldP spid="79893" grpId="1" animBg="1"/>
      <p:bldP spid="79898" grpId="0" animBg="1"/>
      <p:bldP spid="799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27038" y="468313"/>
            <a:ext cx="8135937" cy="4352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 wire carrying an electric ______ produces a magnetic field. This field increases in ________ if the current is increased.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 ________ is a coil of wire carrying an electric current. The field produced increases in strength if the number of _____ in the coil is increased or if _____ is placed inside the coil.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An ____________ consists of a coil of a solenoid wrapped around an iron core. Iron is a ______ magnetic material that loses its magnetisation once the current in the coil is switched off.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108075" y="5229225"/>
            <a:ext cx="1268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solenoid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2808288" y="5229225"/>
            <a:ext cx="1254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strength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2190750" y="5229225"/>
            <a:ext cx="731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iron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7258050" y="5229225"/>
            <a:ext cx="777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soft</a:t>
            </a: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3865563" y="5229225"/>
            <a:ext cx="841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turns</a:t>
            </a: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6246813" y="5229225"/>
            <a:ext cx="1373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current</a:t>
            </a: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4554538" y="5229225"/>
            <a:ext cx="1878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electromagnet</a:t>
            </a: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3175000" y="4876800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/>
      <p:bldP spid="164868" grpId="1"/>
      <p:bldP spid="164870" grpId="0"/>
      <p:bldP spid="164870" grpId="1"/>
      <p:bldP spid="164871" grpId="0"/>
      <p:bldP spid="164871" grpId="1"/>
      <p:bldP spid="164872" grpId="0"/>
      <p:bldP spid="164872" grpId="1"/>
      <p:bldP spid="164873" grpId="0"/>
      <p:bldP spid="164873" grpId="1"/>
      <p:bldP spid="164874" grpId="0"/>
      <p:bldP spid="164874" grpId="1"/>
      <p:bldP spid="164875" grpId="0"/>
      <p:bldP spid="164875" grpId="1"/>
      <p:bldP spid="164876" grpId="0"/>
      <p:bldP spid="16487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427038" y="468313"/>
            <a:ext cx="8135937" cy="4352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 wire carrying an electric ______ produces a magnetic field. This field increases in ________ if the current is increased.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 ________ is a coil of wire carrying an electric current. The field produced increases in strength if the number of _____ in the coil is increased or if _____ is placed inside the coil.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An ____________ consists of a coil of a solenoid wrapped around an iron core. Iron is a ______ magnetic material that loses its magnetisation once the current in the coil is switched off.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108075" y="5229225"/>
            <a:ext cx="1268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solenoid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2808288" y="5229225"/>
            <a:ext cx="1254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strength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2190750" y="5229225"/>
            <a:ext cx="731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iron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7258050" y="5229225"/>
            <a:ext cx="777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soft</a:t>
            </a: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3865563" y="5229225"/>
            <a:ext cx="841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turns</a:t>
            </a: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6246813" y="5229225"/>
            <a:ext cx="1373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current</a:t>
            </a: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4554538" y="5229225"/>
            <a:ext cx="1878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electromagnet</a:t>
            </a: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3175000" y="4876800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09625" y="2057400"/>
            <a:ext cx="1268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solenoid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465513" y="1503363"/>
            <a:ext cx="1254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strength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108450" y="2763838"/>
            <a:ext cx="731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iron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21200" y="3692525"/>
            <a:ext cx="777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soft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432675" y="2390775"/>
            <a:ext cx="841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turns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95738" y="1143000"/>
            <a:ext cx="1373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current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001713" y="3346450"/>
            <a:ext cx="1878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electromagnet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/>
      <p:bldP spid="164868" grpId="1"/>
      <p:bldP spid="164870" grpId="0"/>
      <p:bldP spid="164870" grpId="1"/>
      <p:bldP spid="164871" grpId="0"/>
      <p:bldP spid="164871" grpId="1"/>
      <p:bldP spid="164872" grpId="0"/>
      <p:bldP spid="164872" grpId="1"/>
      <p:bldP spid="164873" grpId="0"/>
      <p:bldP spid="164873" grpId="1"/>
      <p:bldP spid="164874" grpId="0"/>
      <p:bldP spid="164874" grpId="1"/>
      <p:bldP spid="164875" grpId="0"/>
      <p:bldP spid="164875" grpId="1"/>
      <p:bldP spid="164876" grpId="0"/>
      <p:bldP spid="164876" grpId="1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68313" y="330200"/>
            <a:ext cx="8229600" cy="706438"/>
          </a:xfrm>
        </p:spPr>
        <p:txBody>
          <a:bodyPr/>
          <a:lstStyle/>
          <a:p>
            <a:pPr eaLnBrk="1" hangingPunct="1"/>
            <a:r>
              <a:rPr lang="en-GB" sz="3600" smtClean="0"/>
              <a:t>Charge deflection by a magnetic field</a:t>
            </a:r>
          </a:p>
        </p:txBody>
      </p:sp>
      <p:sp>
        <p:nvSpPr>
          <p:cNvPr id="166997" name="Text Box 85"/>
          <p:cNvSpPr txBox="1">
            <a:spLocks noChangeArrowheads="1"/>
          </p:cNvSpPr>
          <p:nvPr/>
        </p:nvSpPr>
        <p:spPr bwMode="auto">
          <a:xfrm>
            <a:off x="4716463" y="1196975"/>
            <a:ext cx="403225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Electric charges are deflected by magnetic fields provided they are not travelling parallel to the field lines.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Positive and negative charges are deflected in opposite directions.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631825" y="1435100"/>
            <a:ext cx="3508375" cy="3783013"/>
            <a:chOff x="398" y="904"/>
            <a:chExt cx="2210" cy="2383"/>
          </a:xfrm>
        </p:grpSpPr>
        <p:sp>
          <p:nvSpPr>
            <p:cNvPr id="20495" name="AutoShape 43"/>
            <p:cNvSpPr>
              <a:spLocks noChangeArrowheads="1"/>
            </p:cNvSpPr>
            <p:nvPr/>
          </p:nvSpPr>
          <p:spPr bwMode="auto">
            <a:xfrm>
              <a:off x="1929" y="904"/>
              <a:ext cx="679" cy="575"/>
            </a:xfrm>
            <a:prstGeom prst="cube">
              <a:avLst>
                <a:gd name="adj" fmla="val 3704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AutoShape 44"/>
            <p:cNvSpPr>
              <a:spLocks noChangeArrowheads="1"/>
            </p:cNvSpPr>
            <p:nvPr/>
          </p:nvSpPr>
          <p:spPr bwMode="auto">
            <a:xfrm>
              <a:off x="1726" y="1111"/>
              <a:ext cx="679" cy="575"/>
            </a:xfrm>
            <a:prstGeom prst="cube">
              <a:avLst>
                <a:gd name="adj" fmla="val 37042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Text Box 45"/>
            <p:cNvSpPr txBox="1">
              <a:spLocks noChangeArrowheads="1"/>
            </p:cNvSpPr>
            <p:nvPr/>
          </p:nvSpPr>
          <p:spPr bwMode="auto">
            <a:xfrm>
              <a:off x="1962" y="1086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S</a:t>
              </a:r>
            </a:p>
          </p:txBody>
        </p:sp>
        <p:grpSp>
          <p:nvGrpSpPr>
            <p:cNvPr id="20498" name="Group 82"/>
            <p:cNvGrpSpPr>
              <a:grpSpLocks/>
            </p:cNvGrpSpPr>
            <p:nvPr/>
          </p:nvGrpSpPr>
          <p:grpSpPr bwMode="auto">
            <a:xfrm>
              <a:off x="1068" y="1429"/>
              <a:ext cx="1167" cy="941"/>
              <a:chOff x="1077" y="1420"/>
              <a:chExt cx="1062" cy="818"/>
            </a:xfrm>
          </p:grpSpPr>
          <p:sp>
            <p:nvSpPr>
              <p:cNvPr id="20502" name="Line 48"/>
              <p:cNvSpPr>
                <a:spLocks noChangeShapeType="1"/>
              </p:cNvSpPr>
              <p:nvPr/>
            </p:nvSpPr>
            <p:spPr bwMode="auto">
              <a:xfrm rot="457182" flipV="1">
                <a:off x="1077" y="1773"/>
                <a:ext cx="309" cy="41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Line 49"/>
              <p:cNvSpPr>
                <a:spLocks noChangeShapeType="1"/>
              </p:cNvSpPr>
              <p:nvPr/>
            </p:nvSpPr>
            <p:spPr bwMode="auto">
              <a:xfrm rot="457182" flipV="1">
                <a:off x="1420" y="1420"/>
                <a:ext cx="309" cy="41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Line 51"/>
              <p:cNvSpPr>
                <a:spLocks noChangeShapeType="1"/>
              </p:cNvSpPr>
              <p:nvPr/>
            </p:nvSpPr>
            <p:spPr bwMode="auto">
              <a:xfrm rot="457182" flipV="1">
                <a:off x="1282" y="1801"/>
                <a:ext cx="309" cy="41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Line 52"/>
              <p:cNvSpPr>
                <a:spLocks noChangeShapeType="1"/>
              </p:cNvSpPr>
              <p:nvPr/>
            </p:nvSpPr>
            <p:spPr bwMode="auto">
              <a:xfrm rot="457182" flipV="1">
                <a:off x="1625" y="1448"/>
                <a:ext cx="309" cy="41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Line 54"/>
              <p:cNvSpPr>
                <a:spLocks noChangeShapeType="1"/>
              </p:cNvSpPr>
              <p:nvPr/>
            </p:nvSpPr>
            <p:spPr bwMode="auto">
              <a:xfrm rot="457182" flipV="1">
                <a:off x="1487" y="1828"/>
                <a:ext cx="309" cy="41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Line 55"/>
              <p:cNvSpPr>
                <a:spLocks noChangeShapeType="1"/>
              </p:cNvSpPr>
              <p:nvPr/>
            </p:nvSpPr>
            <p:spPr bwMode="auto">
              <a:xfrm rot="457182" flipV="1">
                <a:off x="1830" y="1475"/>
                <a:ext cx="309" cy="41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99" name="AutoShape 57"/>
            <p:cNvSpPr>
              <a:spLocks noChangeArrowheads="1"/>
            </p:cNvSpPr>
            <p:nvPr/>
          </p:nvSpPr>
          <p:spPr bwMode="auto">
            <a:xfrm>
              <a:off x="666" y="2215"/>
              <a:ext cx="914" cy="777"/>
            </a:xfrm>
            <a:prstGeom prst="cube">
              <a:avLst>
                <a:gd name="adj" fmla="val 3704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AutoShape 58"/>
            <p:cNvSpPr>
              <a:spLocks noChangeArrowheads="1"/>
            </p:cNvSpPr>
            <p:nvPr/>
          </p:nvSpPr>
          <p:spPr bwMode="auto">
            <a:xfrm>
              <a:off x="398" y="2491"/>
              <a:ext cx="908" cy="796"/>
            </a:xfrm>
            <a:prstGeom prst="cube">
              <a:avLst>
                <a:gd name="adj" fmla="val 3577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Text Box 59"/>
            <p:cNvSpPr txBox="1">
              <a:spLocks noChangeArrowheads="1"/>
            </p:cNvSpPr>
            <p:nvPr/>
          </p:nvSpPr>
          <p:spPr bwMode="auto">
            <a:xfrm>
              <a:off x="1042" y="2159"/>
              <a:ext cx="35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800" b="1"/>
                <a:t>N</a:t>
              </a:r>
            </a:p>
          </p:txBody>
        </p:sp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1190625" y="2260600"/>
            <a:ext cx="2784475" cy="892175"/>
            <a:chOff x="2487" y="3501"/>
            <a:chExt cx="1754" cy="562"/>
          </a:xfrm>
        </p:grpSpPr>
        <p:sp>
          <p:nvSpPr>
            <p:cNvPr id="20491" name="Freeform 68"/>
            <p:cNvSpPr>
              <a:spLocks/>
            </p:cNvSpPr>
            <p:nvPr/>
          </p:nvSpPr>
          <p:spPr bwMode="auto">
            <a:xfrm>
              <a:off x="2706" y="3501"/>
              <a:ext cx="1535" cy="394"/>
            </a:xfrm>
            <a:custGeom>
              <a:avLst/>
              <a:gdLst>
                <a:gd name="T0" fmla="*/ 0 w 1535"/>
                <a:gd name="T1" fmla="*/ 392 h 394"/>
                <a:gd name="T2" fmla="*/ 436 w 1535"/>
                <a:gd name="T3" fmla="*/ 366 h 394"/>
                <a:gd name="T4" fmla="*/ 993 w 1535"/>
                <a:gd name="T5" fmla="*/ 226 h 394"/>
                <a:gd name="T6" fmla="*/ 1535 w 1535"/>
                <a:gd name="T7" fmla="*/ 0 h 3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5"/>
                <a:gd name="T13" fmla="*/ 0 h 394"/>
                <a:gd name="T14" fmla="*/ 1535 w 1535"/>
                <a:gd name="T15" fmla="*/ 394 h 3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5" h="394">
                  <a:moveTo>
                    <a:pt x="0" y="392"/>
                  </a:moveTo>
                  <a:cubicBezTo>
                    <a:pt x="73" y="386"/>
                    <a:pt x="271" y="394"/>
                    <a:pt x="436" y="366"/>
                  </a:cubicBezTo>
                  <a:cubicBezTo>
                    <a:pt x="601" y="338"/>
                    <a:pt x="810" y="287"/>
                    <a:pt x="993" y="226"/>
                  </a:cubicBezTo>
                  <a:cubicBezTo>
                    <a:pt x="1176" y="165"/>
                    <a:pt x="1357" y="82"/>
                    <a:pt x="1535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492" name="Group 77"/>
            <p:cNvGrpSpPr>
              <a:grpSpLocks/>
            </p:cNvGrpSpPr>
            <p:nvPr/>
          </p:nvGrpSpPr>
          <p:grpSpPr bwMode="auto">
            <a:xfrm>
              <a:off x="2487" y="3736"/>
              <a:ext cx="427" cy="327"/>
              <a:chOff x="2487" y="3736"/>
              <a:chExt cx="427" cy="327"/>
            </a:xfrm>
          </p:grpSpPr>
          <p:sp>
            <p:nvSpPr>
              <p:cNvPr id="20493" name="Oval 70"/>
              <p:cNvSpPr>
                <a:spLocks noChangeArrowheads="1"/>
              </p:cNvSpPr>
              <p:nvPr/>
            </p:nvSpPr>
            <p:spPr bwMode="auto">
              <a:xfrm>
                <a:off x="2487" y="3770"/>
                <a:ext cx="271" cy="236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4" name="Text Box 71"/>
              <p:cNvSpPr txBox="1">
                <a:spLocks noChangeArrowheads="1"/>
              </p:cNvSpPr>
              <p:nvPr/>
            </p:nvSpPr>
            <p:spPr bwMode="auto">
              <a:xfrm>
                <a:off x="2495" y="3736"/>
                <a:ext cx="41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2800" b="1"/>
                  <a:t>+</a:t>
                </a:r>
              </a:p>
            </p:txBody>
          </p:sp>
        </p:grpSp>
      </p:grp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1157288" y="2557463"/>
            <a:ext cx="2825750" cy="919162"/>
            <a:chOff x="1951" y="2955"/>
            <a:chExt cx="1780" cy="579"/>
          </a:xfrm>
        </p:grpSpPr>
        <p:grpSp>
          <p:nvGrpSpPr>
            <p:cNvPr id="20487" name="Group 76"/>
            <p:cNvGrpSpPr>
              <a:grpSpLocks/>
            </p:cNvGrpSpPr>
            <p:nvPr/>
          </p:nvGrpSpPr>
          <p:grpSpPr bwMode="auto">
            <a:xfrm>
              <a:off x="1951" y="2955"/>
              <a:ext cx="452" cy="365"/>
              <a:chOff x="1951" y="2955"/>
              <a:chExt cx="452" cy="365"/>
            </a:xfrm>
          </p:grpSpPr>
          <p:sp>
            <p:nvSpPr>
              <p:cNvPr id="20489" name="Oval 74"/>
              <p:cNvSpPr>
                <a:spLocks noChangeArrowheads="1"/>
              </p:cNvSpPr>
              <p:nvPr/>
            </p:nvSpPr>
            <p:spPr bwMode="auto">
              <a:xfrm>
                <a:off x="1951" y="3033"/>
                <a:ext cx="271" cy="236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0" name="Text Box 75"/>
              <p:cNvSpPr txBox="1">
                <a:spLocks noChangeArrowheads="1"/>
              </p:cNvSpPr>
              <p:nvPr/>
            </p:nvSpPr>
            <p:spPr bwMode="auto">
              <a:xfrm>
                <a:off x="1984" y="2955"/>
                <a:ext cx="419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3200" b="1"/>
                  <a:t>-</a:t>
                </a:r>
              </a:p>
            </p:txBody>
          </p:sp>
        </p:grpSp>
        <p:sp>
          <p:nvSpPr>
            <p:cNvPr id="20488" name="Freeform 79"/>
            <p:cNvSpPr>
              <a:spLocks/>
            </p:cNvSpPr>
            <p:nvPr/>
          </p:nvSpPr>
          <p:spPr bwMode="auto">
            <a:xfrm flipV="1">
              <a:off x="2196" y="3140"/>
              <a:ext cx="1535" cy="394"/>
            </a:xfrm>
            <a:custGeom>
              <a:avLst/>
              <a:gdLst>
                <a:gd name="T0" fmla="*/ 0 w 1535"/>
                <a:gd name="T1" fmla="*/ 392 h 394"/>
                <a:gd name="T2" fmla="*/ 436 w 1535"/>
                <a:gd name="T3" fmla="*/ 366 h 394"/>
                <a:gd name="T4" fmla="*/ 993 w 1535"/>
                <a:gd name="T5" fmla="*/ 226 h 394"/>
                <a:gd name="T6" fmla="*/ 1535 w 1535"/>
                <a:gd name="T7" fmla="*/ 0 h 3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5"/>
                <a:gd name="T13" fmla="*/ 0 h 394"/>
                <a:gd name="T14" fmla="*/ 1535 w 1535"/>
                <a:gd name="T15" fmla="*/ 394 h 3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5" h="394">
                  <a:moveTo>
                    <a:pt x="0" y="392"/>
                  </a:moveTo>
                  <a:cubicBezTo>
                    <a:pt x="73" y="386"/>
                    <a:pt x="271" y="394"/>
                    <a:pt x="436" y="366"/>
                  </a:cubicBezTo>
                  <a:cubicBezTo>
                    <a:pt x="601" y="338"/>
                    <a:pt x="810" y="287"/>
                    <a:pt x="993" y="226"/>
                  </a:cubicBezTo>
                  <a:cubicBezTo>
                    <a:pt x="1176" y="165"/>
                    <a:pt x="1357" y="82"/>
                    <a:pt x="1535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Specification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660650" y="1600200"/>
            <a:ext cx="3957638" cy="27797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u="sng" smtClean="0"/>
              <a:t>Electromagnetism</a:t>
            </a:r>
          </a:p>
          <a:p>
            <a:pPr marL="0" indent="0">
              <a:buFontTx/>
              <a:buNone/>
            </a:pPr>
            <a:r>
              <a:rPr lang="en-GB" sz="1600" smtClean="0"/>
              <a:t>understand that an electric current in a conductor produces a magnetic field round it</a:t>
            </a:r>
            <a:endParaRPr lang="en-GB" sz="1600" b="1" smtClean="0"/>
          </a:p>
          <a:p>
            <a:pPr marL="0" indent="0">
              <a:buFontTx/>
              <a:buNone/>
            </a:pPr>
            <a:r>
              <a:rPr lang="en-GB" sz="1600" smtClean="0">
                <a:solidFill>
                  <a:srgbClr val="FF0000"/>
                </a:solidFill>
              </a:rPr>
              <a:t>describe the construction of electromagnets</a:t>
            </a:r>
          </a:p>
          <a:p>
            <a:pPr marL="0" indent="0">
              <a:buFontTx/>
              <a:buNone/>
            </a:pPr>
            <a:r>
              <a:rPr lang="en-GB" sz="1600" smtClean="0">
                <a:solidFill>
                  <a:srgbClr val="FF0000"/>
                </a:solidFill>
              </a:rPr>
              <a:t>sketch and recognise magnetic field patterns for a straight wire, a flat circular coil and a solenoid when each is carrying a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91038" y="2527300"/>
            <a:ext cx="4652962" cy="701675"/>
            <a:chOff x="780" y="3474"/>
            <a:chExt cx="2931" cy="442"/>
          </a:xfrm>
        </p:grpSpPr>
        <p:grpSp>
          <p:nvGrpSpPr>
            <p:cNvPr id="21551" name="Group 3"/>
            <p:cNvGrpSpPr>
              <a:grpSpLocks/>
            </p:cNvGrpSpPr>
            <p:nvPr/>
          </p:nvGrpSpPr>
          <p:grpSpPr bwMode="auto">
            <a:xfrm>
              <a:off x="1018" y="3577"/>
              <a:ext cx="2355" cy="318"/>
              <a:chOff x="2405" y="2917"/>
              <a:chExt cx="2355" cy="318"/>
            </a:xfrm>
          </p:grpSpPr>
          <p:sp>
            <p:nvSpPr>
              <p:cNvPr id="21555" name="AutoShape 4"/>
              <p:cNvSpPr>
                <a:spLocks noChangeArrowheads="1"/>
              </p:cNvSpPr>
              <p:nvPr/>
            </p:nvSpPr>
            <p:spPr bwMode="auto">
              <a:xfrm rot="5400000" flipH="1">
                <a:off x="3512" y="1896"/>
                <a:ext cx="142" cy="2355"/>
              </a:xfrm>
              <a:prstGeom prst="can">
                <a:avLst>
                  <a:gd name="adj" fmla="val 102809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6" name="AutoShape 5"/>
              <p:cNvSpPr>
                <a:spLocks noChangeArrowheads="1"/>
              </p:cNvSpPr>
              <p:nvPr/>
            </p:nvSpPr>
            <p:spPr bwMode="auto">
              <a:xfrm rot="5400000">
                <a:off x="2691" y="2945"/>
                <a:ext cx="308" cy="25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7" name="AutoShape 6"/>
              <p:cNvSpPr>
                <a:spLocks noChangeArrowheads="1"/>
              </p:cNvSpPr>
              <p:nvPr/>
            </p:nvSpPr>
            <p:spPr bwMode="auto">
              <a:xfrm rot="5400000">
                <a:off x="4247" y="2955"/>
                <a:ext cx="308" cy="25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52" name="Group 7"/>
            <p:cNvGrpSpPr>
              <a:grpSpLocks/>
            </p:cNvGrpSpPr>
            <p:nvPr/>
          </p:nvGrpSpPr>
          <p:grpSpPr bwMode="auto">
            <a:xfrm>
              <a:off x="780" y="3474"/>
              <a:ext cx="2931" cy="442"/>
              <a:chOff x="2829" y="3161"/>
              <a:chExt cx="2931" cy="442"/>
            </a:xfrm>
          </p:grpSpPr>
          <p:sp>
            <p:nvSpPr>
              <p:cNvPr id="21553" name="Text Box 8"/>
              <p:cNvSpPr txBox="1">
                <a:spLocks noChangeArrowheads="1"/>
              </p:cNvSpPr>
              <p:nvPr/>
            </p:nvSpPr>
            <p:spPr bwMode="auto">
              <a:xfrm>
                <a:off x="2829" y="3223"/>
                <a:ext cx="30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3200" b="1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21554" name="Text Box 9"/>
              <p:cNvSpPr txBox="1">
                <a:spLocks noChangeArrowheads="1"/>
              </p:cNvSpPr>
              <p:nvPr/>
            </p:nvSpPr>
            <p:spPr bwMode="auto">
              <a:xfrm>
                <a:off x="5452" y="3161"/>
                <a:ext cx="30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4000" b="1">
                    <a:solidFill>
                      <a:schemeClr val="accent2"/>
                    </a:solidFill>
                  </a:rPr>
                  <a:t>-</a:t>
                </a:r>
              </a:p>
            </p:txBody>
          </p:sp>
        </p:grpSp>
      </p:grpSp>
      <p:sp>
        <p:nvSpPr>
          <p:cNvPr id="266250" name="AutoShape 10"/>
          <p:cNvSpPr>
            <a:spLocks noChangeArrowheads="1"/>
          </p:cNvSpPr>
          <p:nvPr/>
        </p:nvSpPr>
        <p:spPr bwMode="auto">
          <a:xfrm rot="5400000" flipH="1">
            <a:off x="6690519" y="1073944"/>
            <a:ext cx="225425" cy="3738563"/>
          </a:xfrm>
          <a:prstGeom prst="can">
            <a:avLst>
              <a:gd name="adj" fmla="val 102809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538663" y="2525713"/>
            <a:ext cx="4605337" cy="1117600"/>
            <a:chOff x="2646" y="3571"/>
            <a:chExt cx="2901" cy="704"/>
          </a:xfrm>
        </p:grpSpPr>
        <p:grpSp>
          <p:nvGrpSpPr>
            <p:cNvPr id="21544" name="Group 12"/>
            <p:cNvGrpSpPr>
              <a:grpSpLocks/>
            </p:cNvGrpSpPr>
            <p:nvPr/>
          </p:nvGrpSpPr>
          <p:grpSpPr bwMode="auto">
            <a:xfrm>
              <a:off x="2885" y="3682"/>
              <a:ext cx="2355" cy="318"/>
              <a:chOff x="2580" y="3755"/>
              <a:chExt cx="2355" cy="318"/>
            </a:xfrm>
          </p:grpSpPr>
          <p:sp>
            <p:nvSpPr>
              <p:cNvPr id="21548" name="AutoShape 13"/>
              <p:cNvSpPr>
                <a:spLocks noChangeArrowheads="1"/>
              </p:cNvSpPr>
              <p:nvPr/>
            </p:nvSpPr>
            <p:spPr bwMode="auto">
              <a:xfrm rot="5400000" flipH="1">
                <a:off x="3687" y="2734"/>
                <a:ext cx="142" cy="2355"/>
              </a:xfrm>
              <a:prstGeom prst="can">
                <a:avLst>
                  <a:gd name="adj" fmla="val 102809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9" name="AutoShape 14"/>
              <p:cNvSpPr>
                <a:spLocks noChangeArrowheads="1"/>
              </p:cNvSpPr>
              <p:nvPr/>
            </p:nvSpPr>
            <p:spPr bwMode="auto">
              <a:xfrm rot="16200000" flipH="1">
                <a:off x="2866" y="3783"/>
                <a:ext cx="308" cy="25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0" name="AutoShape 15"/>
              <p:cNvSpPr>
                <a:spLocks noChangeArrowheads="1"/>
              </p:cNvSpPr>
              <p:nvPr/>
            </p:nvSpPr>
            <p:spPr bwMode="auto">
              <a:xfrm rot="16200000" flipH="1">
                <a:off x="4422" y="3793"/>
                <a:ext cx="308" cy="25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45" name="Line 16"/>
            <p:cNvSpPr>
              <a:spLocks noChangeShapeType="1"/>
            </p:cNvSpPr>
            <p:nvPr/>
          </p:nvSpPr>
          <p:spPr bwMode="auto">
            <a:xfrm>
              <a:off x="3990" y="3904"/>
              <a:ext cx="6" cy="3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Text Box 17"/>
            <p:cNvSpPr txBox="1">
              <a:spLocks noChangeArrowheads="1"/>
            </p:cNvSpPr>
            <p:nvPr/>
          </p:nvSpPr>
          <p:spPr bwMode="auto">
            <a:xfrm>
              <a:off x="5239" y="3641"/>
              <a:ext cx="3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1547" name="Text Box 18"/>
            <p:cNvSpPr txBox="1">
              <a:spLocks noChangeArrowheads="1"/>
            </p:cNvSpPr>
            <p:nvPr/>
          </p:nvSpPr>
          <p:spPr bwMode="auto">
            <a:xfrm>
              <a:off x="2646" y="3571"/>
              <a:ext cx="3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000" b="1">
                  <a:solidFill>
                    <a:schemeClr val="accent2"/>
                  </a:solidFill>
                </a:rPr>
                <a:t>-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586288" y="3540125"/>
            <a:ext cx="4557712" cy="701675"/>
            <a:chOff x="344" y="3374"/>
            <a:chExt cx="2871" cy="442"/>
          </a:xfrm>
        </p:grpSpPr>
        <p:grpSp>
          <p:nvGrpSpPr>
            <p:cNvPr id="21538" name="Group 20"/>
            <p:cNvGrpSpPr>
              <a:grpSpLocks/>
            </p:cNvGrpSpPr>
            <p:nvPr/>
          </p:nvGrpSpPr>
          <p:grpSpPr bwMode="auto">
            <a:xfrm>
              <a:off x="577" y="3474"/>
              <a:ext cx="2355" cy="318"/>
              <a:chOff x="2580" y="3755"/>
              <a:chExt cx="2355" cy="318"/>
            </a:xfrm>
          </p:grpSpPr>
          <p:sp>
            <p:nvSpPr>
              <p:cNvPr id="21541" name="AutoShape 21"/>
              <p:cNvSpPr>
                <a:spLocks noChangeArrowheads="1"/>
              </p:cNvSpPr>
              <p:nvPr/>
            </p:nvSpPr>
            <p:spPr bwMode="auto">
              <a:xfrm rot="5400000" flipH="1">
                <a:off x="3687" y="2734"/>
                <a:ext cx="142" cy="2355"/>
              </a:xfrm>
              <a:prstGeom prst="can">
                <a:avLst>
                  <a:gd name="adj" fmla="val 102809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2" name="AutoShape 22"/>
              <p:cNvSpPr>
                <a:spLocks noChangeArrowheads="1"/>
              </p:cNvSpPr>
              <p:nvPr/>
            </p:nvSpPr>
            <p:spPr bwMode="auto">
              <a:xfrm rot="16200000" flipH="1">
                <a:off x="2866" y="3783"/>
                <a:ext cx="308" cy="25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3" name="AutoShape 23"/>
              <p:cNvSpPr>
                <a:spLocks noChangeArrowheads="1"/>
              </p:cNvSpPr>
              <p:nvPr/>
            </p:nvSpPr>
            <p:spPr bwMode="auto">
              <a:xfrm rot="16200000" flipH="1">
                <a:off x="4422" y="3793"/>
                <a:ext cx="308" cy="25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39" name="Text Box 24"/>
            <p:cNvSpPr txBox="1">
              <a:spLocks noChangeArrowheads="1"/>
            </p:cNvSpPr>
            <p:nvPr/>
          </p:nvSpPr>
          <p:spPr bwMode="auto">
            <a:xfrm>
              <a:off x="2907" y="3439"/>
              <a:ext cx="3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1540" name="Text Box 25"/>
            <p:cNvSpPr txBox="1">
              <a:spLocks noChangeArrowheads="1"/>
            </p:cNvSpPr>
            <p:nvPr/>
          </p:nvSpPr>
          <p:spPr bwMode="auto">
            <a:xfrm>
              <a:off x="344" y="3374"/>
              <a:ext cx="3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000" b="1">
                  <a:solidFill>
                    <a:schemeClr val="accent2"/>
                  </a:solidFill>
                </a:rPr>
                <a:t>-</a:t>
              </a:r>
            </a:p>
          </p:txBody>
        </p:sp>
      </p:grpSp>
      <p:sp>
        <p:nvSpPr>
          <p:cNvPr id="21510" name="Rectangle 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/>
          <a:lstStyle/>
          <a:p>
            <a:pPr eaLnBrk="1" hangingPunct="1"/>
            <a:r>
              <a:rPr lang="en-GB" sz="4000" smtClean="0"/>
              <a:t>The motor effect</a:t>
            </a:r>
          </a:p>
        </p:txBody>
      </p:sp>
      <p:sp>
        <p:nvSpPr>
          <p:cNvPr id="26626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57188" y="1135063"/>
            <a:ext cx="3668712" cy="36290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When a current carrying conductor carrying an electric current is placed in a magnetic field, it will experience a force provided that the conductor is not placed parallel to the field lines.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This is called the </a:t>
            </a:r>
            <a:r>
              <a:rPr lang="en-GB" sz="2400" b="1" smtClean="0">
                <a:solidFill>
                  <a:srgbClr val="FF0000"/>
                </a:solidFill>
              </a:rPr>
              <a:t>motor effect</a:t>
            </a:r>
            <a:r>
              <a:rPr lang="en-GB" sz="2400" smtClean="0"/>
              <a:t>.</a:t>
            </a:r>
          </a:p>
        </p:txBody>
      </p: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6680200" y="1441450"/>
            <a:ext cx="1400175" cy="1241425"/>
            <a:chOff x="4208" y="924"/>
            <a:chExt cx="882" cy="782"/>
          </a:xfrm>
        </p:grpSpPr>
        <p:sp>
          <p:nvSpPr>
            <p:cNvPr id="21535" name="AutoShape 29"/>
            <p:cNvSpPr>
              <a:spLocks noChangeArrowheads="1"/>
            </p:cNvSpPr>
            <p:nvPr/>
          </p:nvSpPr>
          <p:spPr bwMode="auto">
            <a:xfrm>
              <a:off x="4411" y="924"/>
              <a:ext cx="679" cy="575"/>
            </a:xfrm>
            <a:prstGeom prst="cube">
              <a:avLst>
                <a:gd name="adj" fmla="val 3704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AutoShape 30"/>
            <p:cNvSpPr>
              <a:spLocks noChangeArrowheads="1"/>
            </p:cNvSpPr>
            <p:nvPr/>
          </p:nvSpPr>
          <p:spPr bwMode="auto">
            <a:xfrm>
              <a:off x="4208" y="1131"/>
              <a:ext cx="679" cy="575"/>
            </a:xfrm>
            <a:prstGeom prst="cube">
              <a:avLst>
                <a:gd name="adj" fmla="val 37042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Text Box 31"/>
            <p:cNvSpPr txBox="1">
              <a:spLocks noChangeArrowheads="1"/>
            </p:cNvSpPr>
            <p:nvPr/>
          </p:nvSpPr>
          <p:spPr bwMode="auto">
            <a:xfrm>
              <a:off x="4444" y="1106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S</a:t>
              </a: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 rot="457182">
            <a:off x="5688013" y="2271713"/>
            <a:ext cx="1612900" cy="1279525"/>
            <a:chOff x="3669" y="1461"/>
            <a:chExt cx="961" cy="544"/>
          </a:xfrm>
        </p:grpSpPr>
        <p:grpSp>
          <p:nvGrpSpPr>
            <p:cNvPr id="21526" name="Group 33"/>
            <p:cNvGrpSpPr>
              <a:grpSpLocks/>
            </p:cNvGrpSpPr>
            <p:nvPr/>
          </p:nvGrpSpPr>
          <p:grpSpPr bwMode="auto">
            <a:xfrm>
              <a:off x="3669" y="1461"/>
              <a:ext cx="570" cy="544"/>
              <a:chOff x="3669" y="1421"/>
              <a:chExt cx="570" cy="544"/>
            </a:xfrm>
          </p:grpSpPr>
          <p:sp>
            <p:nvSpPr>
              <p:cNvPr id="21533" name="Line 34"/>
              <p:cNvSpPr>
                <a:spLocks noChangeShapeType="1"/>
              </p:cNvSpPr>
              <p:nvPr/>
            </p:nvSpPr>
            <p:spPr bwMode="auto">
              <a:xfrm flipV="1">
                <a:off x="3669" y="1688"/>
                <a:ext cx="292" cy="277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4" name="Line 35"/>
              <p:cNvSpPr>
                <a:spLocks noChangeShapeType="1"/>
              </p:cNvSpPr>
              <p:nvPr/>
            </p:nvSpPr>
            <p:spPr bwMode="auto">
              <a:xfrm flipV="1">
                <a:off x="3947" y="1421"/>
                <a:ext cx="292" cy="277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7" name="Group 36"/>
            <p:cNvGrpSpPr>
              <a:grpSpLocks/>
            </p:cNvGrpSpPr>
            <p:nvPr/>
          </p:nvGrpSpPr>
          <p:grpSpPr bwMode="auto">
            <a:xfrm>
              <a:off x="3865" y="1461"/>
              <a:ext cx="570" cy="544"/>
              <a:chOff x="3669" y="1421"/>
              <a:chExt cx="570" cy="544"/>
            </a:xfrm>
          </p:grpSpPr>
          <p:sp>
            <p:nvSpPr>
              <p:cNvPr id="21531" name="Line 37"/>
              <p:cNvSpPr>
                <a:spLocks noChangeShapeType="1"/>
              </p:cNvSpPr>
              <p:nvPr/>
            </p:nvSpPr>
            <p:spPr bwMode="auto">
              <a:xfrm flipV="1">
                <a:off x="3669" y="1688"/>
                <a:ext cx="292" cy="277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2" name="Line 38"/>
              <p:cNvSpPr>
                <a:spLocks noChangeShapeType="1"/>
              </p:cNvSpPr>
              <p:nvPr/>
            </p:nvSpPr>
            <p:spPr bwMode="auto">
              <a:xfrm flipV="1">
                <a:off x="3947" y="1421"/>
                <a:ext cx="292" cy="277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8" name="Group 39"/>
            <p:cNvGrpSpPr>
              <a:grpSpLocks/>
            </p:cNvGrpSpPr>
            <p:nvPr/>
          </p:nvGrpSpPr>
          <p:grpSpPr bwMode="auto">
            <a:xfrm>
              <a:off x="4060" y="1461"/>
              <a:ext cx="570" cy="544"/>
              <a:chOff x="3669" y="1421"/>
              <a:chExt cx="570" cy="544"/>
            </a:xfrm>
          </p:grpSpPr>
          <p:sp>
            <p:nvSpPr>
              <p:cNvPr id="21529" name="Line 40"/>
              <p:cNvSpPr>
                <a:spLocks noChangeShapeType="1"/>
              </p:cNvSpPr>
              <p:nvPr/>
            </p:nvSpPr>
            <p:spPr bwMode="auto">
              <a:xfrm flipV="1">
                <a:off x="3669" y="1688"/>
                <a:ext cx="292" cy="277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Line 41"/>
              <p:cNvSpPr>
                <a:spLocks noChangeShapeType="1"/>
              </p:cNvSpPr>
              <p:nvPr/>
            </p:nvSpPr>
            <p:spPr bwMode="auto">
              <a:xfrm flipV="1">
                <a:off x="3947" y="1421"/>
                <a:ext cx="292" cy="277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4294188" y="3338513"/>
            <a:ext cx="2084387" cy="1884362"/>
            <a:chOff x="1648" y="2821"/>
            <a:chExt cx="1313" cy="1187"/>
          </a:xfrm>
        </p:grpSpPr>
        <p:sp>
          <p:nvSpPr>
            <p:cNvPr id="21523" name="AutoShape 43"/>
            <p:cNvSpPr>
              <a:spLocks noChangeArrowheads="1"/>
            </p:cNvSpPr>
            <p:nvPr/>
          </p:nvSpPr>
          <p:spPr bwMode="auto">
            <a:xfrm>
              <a:off x="1951" y="2840"/>
              <a:ext cx="1010" cy="838"/>
            </a:xfrm>
            <a:prstGeom prst="cube">
              <a:avLst>
                <a:gd name="adj" fmla="val 3704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AutoShape 44"/>
            <p:cNvSpPr>
              <a:spLocks noChangeArrowheads="1"/>
            </p:cNvSpPr>
            <p:nvPr/>
          </p:nvSpPr>
          <p:spPr bwMode="auto">
            <a:xfrm>
              <a:off x="1648" y="3149"/>
              <a:ext cx="1003" cy="859"/>
            </a:xfrm>
            <a:prstGeom prst="cube">
              <a:avLst>
                <a:gd name="adj" fmla="val 3577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Text Box 45"/>
            <p:cNvSpPr txBox="1">
              <a:spLocks noChangeArrowheads="1"/>
            </p:cNvSpPr>
            <p:nvPr/>
          </p:nvSpPr>
          <p:spPr bwMode="auto">
            <a:xfrm>
              <a:off x="2327" y="2821"/>
              <a:ext cx="3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800" b="1"/>
                <a:t>N</a:t>
              </a:r>
            </a:p>
          </p:txBody>
        </p:sp>
      </p:grp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4429125" y="1577975"/>
            <a:ext cx="4714875" cy="701675"/>
            <a:chOff x="1058" y="3411"/>
            <a:chExt cx="2970" cy="442"/>
          </a:xfrm>
        </p:grpSpPr>
        <p:grpSp>
          <p:nvGrpSpPr>
            <p:cNvPr id="21517" name="Group 47"/>
            <p:cNvGrpSpPr>
              <a:grpSpLocks/>
            </p:cNvGrpSpPr>
            <p:nvPr/>
          </p:nvGrpSpPr>
          <p:grpSpPr bwMode="auto">
            <a:xfrm>
              <a:off x="1358" y="3518"/>
              <a:ext cx="2355" cy="318"/>
              <a:chOff x="2405" y="2917"/>
              <a:chExt cx="2355" cy="318"/>
            </a:xfrm>
          </p:grpSpPr>
          <p:sp>
            <p:nvSpPr>
              <p:cNvPr id="21520" name="AutoShape 48"/>
              <p:cNvSpPr>
                <a:spLocks noChangeArrowheads="1"/>
              </p:cNvSpPr>
              <p:nvPr/>
            </p:nvSpPr>
            <p:spPr bwMode="auto">
              <a:xfrm rot="5400000" flipH="1">
                <a:off x="3512" y="1896"/>
                <a:ext cx="142" cy="2355"/>
              </a:xfrm>
              <a:prstGeom prst="can">
                <a:avLst>
                  <a:gd name="adj" fmla="val 102809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1" name="AutoShape 49"/>
              <p:cNvSpPr>
                <a:spLocks noChangeArrowheads="1"/>
              </p:cNvSpPr>
              <p:nvPr/>
            </p:nvSpPr>
            <p:spPr bwMode="auto">
              <a:xfrm rot="5400000">
                <a:off x="2691" y="2945"/>
                <a:ext cx="308" cy="25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2" name="AutoShape 50"/>
              <p:cNvSpPr>
                <a:spLocks noChangeArrowheads="1"/>
              </p:cNvSpPr>
              <p:nvPr/>
            </p:nvSpPr>
            <p:spPr bwMode="auto">
              <a:xfrm rot="5400000">
                <a:off x="4247" y="2955"/>
                <a:ext cx="308" cy="252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8" name="Text Box 51"/>
            <p:cNvSpPr txBox="1">
              <a:spLocks noChangeArrowheads="1"/>
            </p:cNvSpPr>
            <p:nvPr/>
          </p:nvSpPr>
          <p:spPr bwMode="auto">
            <a:xfrm>
              <a:off x="1058" y="3465"/>
              <a:ext cx="3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 b="1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21519" name="Text Box 52"/>
            <p:cNvSpPr txBox="1">
              <a:spLocks noChangeArrowheads="1"/>
            </p:cNvSpPr>
            <p:nvPr/>
          </p:nvSpPr>
          <p:spPr bwMode="auto">
            <a:xfrm>
              <a:off x="3720" y="3411"/>
              <a:ext cx="3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000" b="1">
                  <a:solidFill>
                    <a:schemeClr val="accent2"/>
                  </a:solidFill>
                </a:rPr>
                <a:t>-</a:t>
              </a:r>
            </a:p>
          </p:txBody>
        </p:sp>
      </p:grpSp>
      <p:sp>
        <p:nvSpPr>
          <p:cNvPr id="266293" name="Line 53"/>
          <p:cNvSpPr>
            <a:spLocks noChangeShapeType="1"/>
          </p:cNvSpPr>
          <p:nvPr/>
        </p:nvSpPr>
        <p:spPr bwMode="auto">
          <a:xfrm flipH="1" flipV="1">
            <a:off x="6651625" y="2008188"/>
            <a:ext cx="11113" cy="796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0" grpId="0" animBg="1"/>
      <p:bldP spid="266250" grpId="1" animBg="1"/>
      <p:bldP spid="266293" grpId="0" animBg="1"/>
      <p:bldP spid="266293" grpId="1" animBg="1"/>
      <p:bldP spid="266293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88" y="366713"/>
            <a:ext cx="8258175" cy="50990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mtClean="0"/>
              <a:t>The force increases if:</a:t>
            </a:r>
          </a:p>
          <a:p>
            <a:pPr marL="830263" lvl="1" eaLnBrk="1" hangingPunct="1">
              <a:buFontTx/>
              <a:buNone/>
            </a:pPr>
            <a:r>
              <a:rPr lang="en-GB" smtClean="0"/>
              <a:t>– the strength of the magnetic field is increased</a:t>
            </a:r>
          </a:p>
          <a:p>
            <a:pPr marL="830263" lvl="1" eaLnBrk="1" hangingPunct="1">
              <a:buFontTx/>
              <a:buNone/>
            </a:pPr>
            <a:r>
              <a:rPr lang="en-GB" smtClean="0"/>
              <a:t>– the current is increased</a:t>
            </a:r>
          </a:p>
          <a:p>
            <a:pPr marL="0" indent="0" eaLnBrk="1" hangingPunct="1">
              <a:buFontTx/>
              <a:buNone/>
            </a:pPr>
            <a:endParaRPr lang="en-GB" smtClean="0"/>
          </a:p>
          <a:p>
            <a:pPr marL="0" indent="0" eaLnBrk="1" hangingPunct="1">
              <a:buFontTx/>
              <a:buNone/>
            </a:pPr>
            <a:r>
              <a:rPr lang="en-GB" smtClean="0">
                <a:solidFill>
                  <a:srgbClr val="FF0000"/>
                </a:solidFill>
              </a:rPr>
              <a:t>The direction of the force is reversed if either the direction of the current or the direction of the magnetic field is reversed.</a:t>
            </a:r>
            <a:endParaRPr lang="en-GB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7375"/>
          </a:xfrm>
        </p:spPr>
        <p:txBody>
          <a:bodyPr/>
          <a:lstStyle/>
          <a:p>
            <a:pPr eaLnBrk="1" hangingPunct="1"/>
            <a:r>
              <a:rPr lang="en-GB" sz="4000" smtClean="0"/>
              <a:t>Fleming’s left-hand motor rule</a:t>
            </a:r>
          </a:p>
        </p:txBody>
      </p:sp>
      <p:pic>
        <p:nvPicPr>
          <p:cNvPr id="270339" name="Picture 3" descr="p25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887413"/>
            <a:ext cx="4957763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1003300" y="4483100"/>
            <a:ext cx="75406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400" b="1" i="1"/>
              <a:t>Note: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400"/>
              <a:t>Magnetic field direction is from </a:t>
            </a:r>
            <a:r>
              <a:rPr lang="en-GB" sz="2400" b="1">
                <a:solidFill>
                  <a:srgbClr val="FF0000"/>
                </a:solidFill>
              </a:rPr>
              <a:t>NORTH</a:t>
            </a:r>
            <a:r>
              <a:rPr lang="en-GB" sz="2400"/>
              <a:t> to </a:t>
            </a:r>
            <a:r>
              <a:rPr lang="en-GB" sz="2400" b="1">
                <a:solidFill>
                  <a:schemeClr val="accent2"/>
                </a:solidFill>
              </a:rPr>
              <a:t>SOUTH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400"/>
              <a:t>Current direction is from </a:t>
            </a:r>
            <a:r>
              <a:rPr lang="en-GB" sz="2400" b="1">
                <a:solidFill>
                  <a:srgbClr val="FF0000"/>
                </a:solidFill>
              </a:rPr>
              <a:t>PLUS</a:t>
            </a:r>
            <a:r>
              <a:rPr lang="en-GB" sz="2400"/>
              <a:t> to </a:t>
            </a:r>
            <a:r>
              <a:rPr lang="en-GB" sz="2400" b="1">
                <a:solidFill>
                  <a:schemeClr val="accent2"/>
                </a:solidFill>
              </a:rPr>
              <a:t>MINUS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42300" cy="717550"/>
          </a:xfrm>
        </p:spPr>
        <p:txBody>
          <a:bodyPr/>
          <a:lstStyle/>
          <a:p>
            <a:pPr eaLnBrk="1" hangingPunct="1"/>
            <a:r>
              <a:rPr lang="en-GB" sz="4000" smtClean="0"/>
              <a:t>Insert the missing information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871663" y="4537075"/>
            <a:ext cx="4503737" cy="438150"/>
            <a:chOff x="1179" y="2858"/>
            <a:chExt cx="2837" cy="276"/>
          </a:xfrm>
        </p:grpSpPr>
        <p:sp>
          <p:nvSpPr>
            <p:cNvPr id="24659" name="Text Box 4"/>
            <p:cNvSpPr txBox="1">
              <a:spLocks noChangeArrowheads="1"/>
            </p:cNvSpPr>
            <p:nvPr/>
          </p:nvSpPr>
          <p:spPr bwMode="auto">
            <a:xfrm>
              <a:off x="1179" y="2881"/>
              <a:ext cx="4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Note:</a:t>
              </a:r>
            </a:p>
          </p:txBody>
        </p:sp>
        <p:grpSp>
          <p:nvGrpSpPr>
            <p:cNvPr id="24660" name="Group 5"/>
            <p:cNvGrpSpPr>
              <a:grpSpLocks/>
            </p:cNvGrpSpPr>
            <p:nvPr/>
          </p:nvGrpSpPr>
          <p:grpSpPr bwMode="auto">
            <a:xfrm>
              <a:off x="1684" y="2858"/>
              <a:ext cx="276" cy="276"/>
              <a:chOff x="1941" y="2083"/>
              <a:chExt cx="276" cy="276"/>
            </a:xfrm>
          </p:grpSpPr>
          <p:sp>
            <p:nvSpPr>
              <p:cNvPr id="24662" name="Oval 6"/>
              <p:cNvSpPr>
                <a:spLocks noChangeArrowheads="1"/>
              </p:cNvSpPr>
              <p:nvPr/>
            </p:nvSpPr>
            <p:spPr bwMode="auto">
              <a:xfrm>
                <a:off x="1941" y="2083"/>
                <a:ext cx="276" cy="27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3" name="Oval 7"/>
              <p:cNvSpPr>
                <a:spLocks noChangeArrowheads="1"/>
              </p:cNvSpPr>
              <p:nvPr/>
            </p:nvSpPr>
            <p:spPr bwMode="auto">
              <a:xfrm>
                <a:off x="2036" y="2182"/>
                <a:ext cx="87" cy="79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61" name="Text Box 8"/>
            <p:cNvSpPr txBox="1">
              <a:spLocks noChangeArrowheads="1"/>
            </p:cNvSpPr>
            <p:nvPr/>
          </p:nvSpPr>
          <p:spPr bwMode="auto">
            <a:xfrm>
              <a:off x="1933" y="2881"/>
              <a:ext cx="20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means current out of the page</a:t>
              </a:r>
            </a:p>
          </p:txBody>
        </p:sp>
      </p:grpSp>
      <p:grpSp>
        <p:nvGrpSpPr>
          <p:cNvPr id="24580" name="Group 9"/>
          <p:cNvGrpSpPr>
            <a:grpSpLocks/>
          </p:cNvGrpSpPr>
          <p:nvPr/>
        </p:nvGrpSpPr>
        <p:grpSpPr bwMode="auto">
          <a:xfrm>
            <a:off x="2674938" y="5062538"/>
            <a:ext cx="3475037" cy="438150"/>
            <a:chOff x="1685" y="3189"/>
            <a:chExt cx="2189" cy="276"/>
          </a:xfrm>
        </p:grpSpPr>
        <p:grpSp>
          <p:nvGrpSpPr>
            <p:cNvPr id="24654" name="Group 10"/>
            <p:cNvGrpSpPr>
              <a:grpSpLocks/>
            </p:cNvGrpSpPr>
            <p:nvPr/>
          </p:nvGrpSpPr>
          <p:grpSpPr bwMode="auto">
            <a:xfrm>
              <a:off x="1685" y="3189"/>
              <a:ext cx="276" cy="276"/>
              <a:chOff x="2392" y="2066"/>
              <a:chExt cx="276" cy="276"/>
            </a:xfrm>
          </p:grpSpPr>
          <p:sp>
            <p:nvSpPr>
              <p:cNvPr id="24656" name="Oval 11"/>
              <p:cNvSpPr>
                <a:spLocks noChangeArrowheads="1"/>
              </p:cNvSpPr>
              <p:nvPr/>
            </p:nvSpPr>
            <p:spPr bwMode="auto">
              <a:xfrm>
                <a:off x="2392" y="2066"/>
                <a:ext cx="276" cy="27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7" name="Line 12"/>
              <p:cNvSpPr>
                <a:spLocks noChangeShapeType="1"/>
              </p:cNvSpPr>
              <p:nvPr/>
            </p:nvSpPr>
            <p:spPr bwMode="auto">
              <a:xfrm>
                <a:off x="2439" y="2118"/>
                <a:ext cx="180" cy="174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8" name="Line 13"/>
              <p:cNvSpPr>
                <a:spLocks noChangeShapeType="1"/>
              </p:cNvSpPr>
              <p:nvPr/>
            </p:nvSpPr>
            <p:spPr bwMode="auto">
              <a:xfrm flipH="1">
                <a:off x="2443" y="2119"/>
                <a:ext cx="180" cy="174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55" name="Text Box 14"/>
            <p:cNvSpPr txBox="1">
              <a:spLocks noChangeArrowheads="1"/>
            </p:cNvSpPr>
            <p:nvPr/>
          </p:nvSpPr>
          <p:spPr bwMode="auto">
            <a:xfrm>
              <a:off x="1933" y="3211"/>
              <a:ext cx="19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means current into the page</a:t>
              </a:r>
            </a:p>
          </p:txBody>
        </p:sp>
      </p:grpSp>
      <p:grpSp>
        <p:nvGrpSpPr>
          <p:cNvPr id="24581" name="Group 15"/>
          <p:cNvGrpSpPr>
            <a:grpSpLocks/>
          </p:cNvGrpSpPr>
          <p:nvPr/>
        </p:nvGrpSpPr>
        <p:grpSpPr bwMode="auto">
          <a:xfrm>
            <a:off x="774700" y="1617663"/>
            <a:ext cx="3362325" cy="576262"/>
            <a:chOff x="495" y="1343"/>
            <a:chExt cx="2118" cy="363"/>
          </a:xfrm>
        </p:grpSpPr>
        <p:grpSp>
          <p:nvGrpSpPr>
            <p:cNvPr id="24642" name="Group 16"/>
            <p:cNvGrpSpPr>
              <a:grpSpLocks/>
            </p:cNvGrpSpPr>
            <p:nvPr/>
          </p:nvGrpSpPr>
          <p:grpSpPr bwMode="auto">
            <a:xfrm>
              <a:off x="1426" y="1386"/>
              <a:ext cx="276" cy="276"/>
              <a:chOff x="2392" y="2066"/>
              <a:chExt cx="276" cy="276"/>
            </a:xfrm>
          </p:grpSpPr>
          <p:sp>
            <p:nvSpPr>
              <p:cNvPr id="24651" name="Oval 17"/>
              <p:cNvSpPr>
                <a:spLocks noChangeArrowheads="1"/>
              </p:cNvSpPr>
              <p:nvPr/>
            </p:nvSpPr>
            <p:spPr bwMode="auto">
              <a:xfrm>
                <a:off x="2392" y="2066"/>
                <a:ext cx="276" cy="27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2" name="Line 18"/>
              <p:cNvSpPr>
                <a:spLocks noChangeShapeType="1"/>
              </p:cNvSpPr>
              <p:nvPr/>
            </p:nvSpPr>
            <p:spPr bwMode="auto">
              <a:xfrm>
                <a:off x="2439" y="2118"/>
                <a:ext cx="180" cy="174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3" name="Line 19"/>
              <p:cNvSpPr>
                <a:spLocks noChangeShapeType="1"/>
              </p:cNvSpPr>
              <p:nvPr/>
            </p:nvSpPr>
            <p:spPr bwMode="auto">
              <a:xfrm flipH="1">
                <a:off x="2443" y="2119"/>
                <a:ext cx="180" cy="174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643" name="Group 20"/>
            <p:cNvGrpSpPr>
              <a:grpSpLocks/>
            </p:cNvGrpSpPr>
            <p:nvPr/>
          </p:nvGrpSpPr>
          <p:grpSpPr bwMode="auto">
            <a:xfrm>
              <a:off x="495" y="1343"/>
              <a:ext cx="734" cy="363"/>
              <a:chOff x="450" y="1760"/>
              <a:chExt cx="734" cy="363"/>
            </a:xfrm>
          </p:grpSpPr>
          <p:sp>
            <p:nvSpPr>
              <p:cNvPr id="24648" name="Rectangle 21"/>
              <p:cNvSpPr>
                <a:spLocks noChangeArrowheads="1"/>
              </p:cNvSpPr>
              <p:nvPr/>
            </p:nvSpPr>
            <p:spPr bwMode="auto">
              <a:xfrm>
                <a:off x="450" y="1760"/>
                <a:ext cx="734" cy="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9" name="Rectangle 22"/>
              <p:cNvSpPr>
                <a:spLocks noChangeArrowheads="1"/>
              </p:cNvSpPr>
              <p:nvPr/>
            </p:nvSpPr>
            <p:spPr bwMode="auto">
              <a:xfrm>
                <a:off x="821" y="1767"/>
                <a:ext cx="363" cy="35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0" name="Text Box 23"/>
              <p:cNvSpPr txBox="1">
                <a:spLocks noChangeArrowheads="1"/>
              </p:cNvSpPr>
              <p:nvPr/>
            </p:nvSpPr>
            <p:spPr bwMode="auto">
              <a:xfrm>
                <a:off x="892" y="1823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N</a:t>
                </a:r>
              </a:p>
            </p:txBody>
          </p:sp>
        </p:grpSp>
        <p:grpSp>
          <p:nvGrpSpPr>
            <p:cNvPr id="24644" name="Group 24"/>
            <p:cNvGrpSpPr>
              <a:grpSpLocks/>
            </p:cNvGrpSpPr>
            <p:nvPr/>
          </p:nvGrpSpPr>
          <p:grpSpPr bwMode="auto">
            <a:xfrm flipH="1">
              <a:off x="1879" y="1343"/>
              <a:ext cx="734" cy="363"/>
              <a:chOff x="649" y="2661"/>
              <a:chExt cx="734" cy="363"/>
            </a:xfrm>
          </p:grpSpPr>
          <p:sp>
            <p:nvSpPr>
              <p:cNvPr id="24645" name="Rectangle 25"/>
              <p:cNvSpPr>
                <a:spLocks noChangeArrowheads="1"/>
              </p:cNvSpPr>
              <p:nvPr/>
            </p:nvSpPr>
            <p:spPr bwMode="auto">
              <a:xfrm flipH="1">
                <a:off x="649" y="2661"/>
                <a:ext cx="734" cy="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6" name="Rectangle 26"/>
              <p:cNvSpPr>
                <a:spLocks noChangeArrowheads="1"/>
              </p:cNvSpPr>
              <p:nvPr/>
            </p:nvSpPr>
            <p:spPr bwMode="auto">
              <a:xfrm>
                <a:off x="1020" y="2668"/>
                <a:ext cx="363" cy="35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7" name="Text Box 27"/>
              <p:cNvSpPr txBox="1">
                <a:spLocks noChangeArrowheads="1"/>
              </p:cNvSpPr>
              <p:nvPr/>
            </p:nvSpPr>
            <p:spPr bwMode="auto">
              <a:xfrm>
                <a:off x="1091" y="2724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S</a:t>
                </a:r>
              </a:p>
            </p:txBody>
          </p:sp>
        </p:grpSp>
      </p:grpSp>
      <p:grpSp>
        <p:nvGrpSpPr>
          <p:cNvPr id="24582" name="Group 28"/>
          <p:cNvGrpSpPr>
            <a:grpSpLocks/>
          </p:cNvGrpSpPr>
          <p:nvPr/>
        </p:nvGrpSpPr>
        <p:grpSpPr bwMode="auto">
          <a:xfrm>
            <a:off x="5046663" y="1617663"/>
            <a:ext cx="3371850" cy="969962"/>
            <a:chOff x="3186" y="1343"/>
            <a:chExt cx="2124" cy="611"/>
          </a:xfrm>
        </p:grpSpPr>
        <p:grpSp>
          <p:nvGrpSpPr>
            <p:cNvPr id="24632" name="Group 29"/>
            <p:cNvGrpSpPr>
              <a:grpSpLocks/>
            </p:cNvGrpSpPr>
            <p:nvPr/>
          </p:nvGrpSpPr>
          <p:grpSpPr bwMode="auto">
            <a:xfrm>
              <a:off x="3186" y="1343"/>
              <a:ext cx="734" cy="363"/>
              <a:chOff x="649" y="2661"/>
              <a:chExt cx="734" cy="363"/>
            </a:xfrm>
          </p:grpSpPr>
          <p:sp>
            <p:nvSpPr>
              <p:cNvPr id="24639" name="Rectangle 30"/>
              <p:cNvSpPr>
                <a:spLocks noChangeArrowheads="1"/>
              </p:cNvSpPr>
              <p:nvPr/>
            </p:nvSpPr>
            <p:spPr bwMode="auto">
              <a:xfrm>
                <a:off x="649" y="2661"/>
                <a:ext cx="734" cy="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0" name="Rectangle 31"/>
              <p:cNvSpPr>
                <a:spLocks noChangeArrowheads="1"/>
              </p:cNvSpPr>
              <p:nvPr/>
            </p:nvSpPr>
            <p:spPr bwMode="auto">
              <a:xfrm>
                <a:off x="1020" y="2668"/>
                <a:ext cx="363" cy="35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1" name="Text Box 32"/>
              <p:cNvSpPr txBox="1">
                <a:spLocks noChangeArrowheads="1"/>
              </p:cNvSpPr>
              <p:nvPr/>
            </p:nvSpPr>
            <p:spPr bwMode="auto">
              <a:xfrm>
                <a:off x="1091" y="2724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S</a:t>
                </a:r>
              </a:p>
            </p:txBody>
          </p:sp>
        </p:grpSp>
        <p:grpSp>
          <p:nvGrpSpPr>
            <p:cNvPr id="24633" name="Group 33"/>
            <p:cNvGrpSpPr>
              <a:grpSpLocks/>
            </p:cNvGrpSpPr>
            <p:nvPr/>
          </p:nvGrpSpPr>
          <p:grpSpPr bwMode="auto">
            <a:xfrm flipH="1">
              <a:off x="4576" y="1343"/>
              <a:ext cx="734" cy="363"/>
              <a:chOff x="450" y="1760"/>
              <a:chExt cx="734" cy="363"/>
            </a:xfrm>
          </p:grpSpPr>
          <p:sp>
            <p:nvSpPr>
              <p:cNvPr id="24636" name="Rectangle 34"/>
              <p:cNvSpPr>
                <a:spLocks noChangeArrowheads="1"/>
              </p:cNvSpPr>
              <p:nvPr/>
            </p:nvSpPr>
            <p:spPr bwMode="auto">
              <a:xfrm flipH="1">
                <a:off x="450" y="1760"/>
                <a:ext cx="734" cy="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Rectangle 35"/>
              <p:cNvSpPr>
                <a:spLocks noChangeArrowheads="1"/>
              </p:cNvSpPr>
              <p:nvPr/>
            </p:nvSpPr>
            <p:spPr bwMode="auto">
              <a:xfrm>
                <a:off x="821" y="1767"/>
                <a:ext cx="363" cy="35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8" name="Text Box 36"/>
              <p:cNvSpPr txBox="1">
                <a:spLocks noChangeArrowheads="1"/>
              </p:cNvSpPr>
              <p:nvPr/>
            </p:nvSpPr>
            <p:spPr bwMode="auto">
              <a:xfrm>
                <a:off x="892" y="1823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N</a:t>
                </a:r>
              </a:p>
            </p:txBody>
          </p:sp>
        </p:grpSp>
        <p:sp>
          <p:nvSpPr>
            <p:cNvPr id="24634" name="Oval 37"/>
            <p:cNvSpPr>
              <a:spLocks noChangeArrowheads="1"/>
            </p:cNvSpPr>
            <p:nvPr/>
          </p:nvSpPr>
          <p:spPr bwMode="auto">
            <a:xfrm>
              <a:off x="4082" y="1386"/>
              <a:ext cx="276" cy="2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5" name="Line 38"/>
            <p:cNvSpPr>
              <a:spLocks noChangeShapeType="1"/>
            </p:cNvSpPr>
            <p:nvPr/>
          </p:nvSpPr>
          <p:spPr bwMode="auto">
            <a:xfrm>
              <a:off x="4228" y="1663"/>
              <a:ext cx="0" cy="29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3" name="Group 39"/>
          <p:cNvGrpSpPr>
            <a:grpSpLocks/>
          </p:cNvGrpSpPr>
          <p:nvPr/>
        </p:nvGrpSpPr>
        <p:grpSpPr bwMode="auto">
          <a:xfrm>
            <a:off x="4352925" y="3452813"/>
            <a:ext cx="4206875" cy="588962"/>
            <a:chOff x="2749" y="2622"/>
            <a:chExt cx="2650" cy="371"/>
          </a:xfrm>
        </p:grpSpPr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3839" y="2746"/>
              <a:ext cx="472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17" name="Group 41"/>
            <p:cNvGrpSpPr>
              <a:grpSpLocks/>
            </p:cNvGrpSpPr>
            <p:nvPr/>
          </p:nvGrpSpPr>
          <p:grpSpPr bwMode="auto">
            <a:xfrm>
              <a:off x="4301" y="2674"/>
              <a:ext cx="276" cy="276"/>
              <a:chOff x="2392" y="2066"/>
              <a:chExt cx="276" cy="276"/>
            </a:xfrm>
          </p:grpSpPr>
          <p:sp>
            <p:nvSpPr>
              <p:cNvPr id="24629" name="Oval 42"/>
              <p:cNvSpPr>
                <a:spLocks noChangeArrowheads="1"/>
              </p:cNvSpPr>
              <p:nvPr/>
            </p:nvSpPr>
            <p:spPr bwMode="auto">
              <a:xfrm>
                <a:off x="2392" y="2066"/>
                <a:ext cx="276" cy="27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0" name="Line 43"/>
              <p:cNvSpPr>
                <a:spLocks noChangeShapeType="1"/>
              </p:cNvSpPr>
              <p:nvPr/>
            </p:nvSpPr>
            <p:spPr bwMode="auto">
              <a:xfrm>
                <a:off x="2439" y="2118"/>
                <a:ext cx="180" cy="174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Line 44"/>
              <p:cNvSpPr>
                <a:spLocks noChangeShapeType="1"/>
              </p:cNvSpPr>
              <p:nvPr/>
            </p:nvSpPr>
            <p:spPr bwMode="auto">
              <a:xfrm flipH="1">
                <a:off x="2443" y="2119"/>
                <a:ext cx="180" cy="174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618" name="Group 45"/>
            <p:cNvGrpSpPr>
              <a:grpSpLocks/>
            </p:cNvGrpSpPr>
            <p:nvPr/>
          </p:nvGrpSpPr>
          <p:grpSpPr bwMode="auto">
            <a:xfrm>
              <a:off x="2749" y="2630"/>
              <a:ext cx="734" cy="363"/>
              <a:chOff x="450" y="1760"/>
              <a:chExt cx="734" cy="363"/>
            </a:xfrm>
          </p:grpSpPr>
          <p:sp>
            <p:nvSpPr>
              <p:cNvPr id="24626" name="Rectangle 46"/>
              <p:cNvSpPr>
                <a:spLocks noChangeArrowheads="1"/>
              </p:cNvSpPr>
              <p:nvPr/>
            </p:nvSpPr>
            <p:spPr bwMode="auto">
              <a:xfrm>
                <a:off x="450" y="1760"/>
                <a:ext cx="734" cy="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Rectangle 47"/>
              <p:cNvSpPr>
                <a:spLocks noChangeArrowheads="1"/>
              </p:cNvSpPr>
              <p:nvPr/>
            </p:nvSpPr>
            <p:spPr bwMode="auto">
              <a:xfrm>
                <a:off x="821" y="1767"/>
                <a:ext cx="363" cy="35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8" name="Text Box 48"/>
              <p:cNvSpPr txBox="1">
                <a:spLocks noChangeArrowheads="1"/>
              </p:cNvSpPr>
              <p:nvPr/>
            </p:nvSpPr>
            <p:spPr bwMode="auto">
              <a:xfrm>
                <a:off x="892" y="1823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N</a:t>
                </a:r>
              </a:p>
            </p:txBody>
          </p:sp>
        </p:grpSp>
        <p:grpSp>
          <p:nvGrpSpPr>
            <p:cNvPr id="24619" name="Group 49"/>
            <p:cNvGrpSpPr>
              <a:grpSpLocks/>
            </p:cNvGrpSpPr>
            <p:nvPr/>
          </p:nvGrpSpPr>
          <p:grpSpPr bwMode="auto">
            <a:xfrm flipH="1">
              <a:off x="4665" y="2622"/>
              <a:ext cx="734" cy="363"/>
              <a:chOff x="649" y="2661"/>
              <a:chExt cx="734" cy="363"/>
            </a:xfrm>
          </p:grpSpPr>
          <p:sp>
            <p:nvSpPr>
              <p:cNvPr id="24623" name="Rectangle 50"/>
              <p:cNvSpPr>
                <a:spLocks noChangeArrowheads="1"/>
              </p:cNvSpPr>
              <p:nvPr/>
            </p:nvSpPr>
            <p:spPr bwMode="auto">
              <a:xfrm flipH="1">
                <a:off x="649" y="2661"/>
                <a:ext cx="734" cy="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4" name="Rectangle 51"/>
              <p:cNvSpPr>
                <a:spLocks noChangeArrowheads="1"/>
              </p:cNvSpPr>
              <p:nvPr/>
            </p:nvSpPr>
            <p:spPr bwMode="auto">
              <a:xfrm>
                <a:off x="1020" y="2668"/>
                <a:ext cx="363" cy="35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5" name="Text Box 52"/>
              <p:cNvSpPr txBox="1">
                <a:spLocks noChangeArrowheads="1"/>
              </p:cNvSpPr>
              <p:nvPr/>
            </p:nvSpPr>
            <p:spPr bwMode="auto">
              <a:xfrm>
                <a:off x="1091" y="2724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S</a:t>
                </a:r>
              </a:p>
            </p:txBody>
          </p:sp>
        </p:grpSp>
        <p:grpSp>
          <p:nvGrpSpPr>
            <p:cNvPr id="24620" name="Group 53"/>
            <p:cNvGrpSpPr>
              <a:grpSpLocks/>
            </p:cNvGrpSpPr>
            <p:nvPr/>
          </p:nvGrpSpPr>
          <p:grpSpPr bwMode="auto">
            <a:xfrm>
              <a:off x="3578" y="2670"/>
              <a:ext cx="276" cy="276"/>
              <a:chOff x="1941" y="2083"/>
              <a:chExt cx="276" cy="276"/>
            </a:xfrm>
          </p:grpSpPr>
          <p:sp>
            <p:nvSpPr>
              <p:cNvPr id="24621" name="Oval 54"/>
              <p:cNvSpPr>
                <a:spLocks noChangeArrowheads="1"/>
              </p:cNvSpPr>
              <p:nvPr/>
            </p:nvSpPr>
            <p:spPr bwMode="auto">
              <a:xfrm>
                <a:off x="1941" y="2083"/>
                <a:ext cx="276" cy="27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2" name="Oval 55"/>
              <p:cNvSpPr>
                <a:spLocks noChangeArrowheads="1"/>
              </p:cNvSpPr>
              <p:nvPr/>
            </p:nvSpPr>
            <p:spPr bwMode="auto">
              <a:xfrm>
                <a:off x="2036" y="2182"/>
                <a:ext cx="87" cy="79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2440" name="Text Box 56"/>
          <p:cNvSpPr txBox="1">
            <a:spLocks noChangeArrowheads="1"/>
          </p:cNvSpPr>
          <p:nvPr/>
        </p:nvSpPr>
        <p:spPr bwMode="auto">
          <a:xfrm>
            <a:off x="1279525" y="1195388"/>
            <a:ext cx="2384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Q1. Force direction ?</a:t>
            </a:r>
          </a:p>
        </p:txBody>
      </p:sp>
      <p:sp>
        <p:nvSpPr>
          <p:cNvPr id="272441" name="Text Box 57"/>
          <p:cNvSpPr txBox="1">
            <a:spLocks noChangeArrowheads="1"/>
          </p:cNvSpPr>
          <p:nvPr/>
        </p:nvSpPr>
        <p:spPr bwMode="auto">
          <a:xfrm>
            <a:off x="5484813" y="1196975"/>
            <a:ext cx="2446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Q2 Current direction ?</a:t>
            </a:r>
          </a:p>
        </p:txBody>
      </p:sp>
      <p:sp>
        <p:nvSpPr>
          <p:cNvPr id="272442" name="Text Box 58"/>
          <p:cNvSpPr txBox="1">
            <a:spLocks noChangeArrowheads="1"/>
          </p:cNvSpPr>
          <p:nvPr/>
        </p:nvSpPr>
        <p:spPr bwMode="auto">
          <a:xfrm>
            <a:off x="1252538" y="2728913"/>
            <a:ext cx="2200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Q3 N and S poles ?</a:t>
            </a:r>
          </a:p>
        </p:txBody>
      </p:sp>
      <p:sp>
        <p:nvSpPr>
          <p:cNvPr id="272443" name="Text Box 59"/>
          <p:cNvSpPr txBox="1">
            <a:spLocks noChangeArrowheads="1"/>
          </p:cNvSpPr>
          <p:nvPr/>
        </p:nvSpPr>
        <p:spPr bwMode="auto">
          <a:xfrm>
            <a:off x="5338763" y="2984500"/>
            <a:ext cx="246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Q4 Force directions ?</a:t>
            </a:r>
          </a:p>
        </p:txBody>
      </p:sp>
      <p:sp>
        <p:nvSpPr>
          <p:cNvPr id="272444" name="Line 60"/>
          <p:cNvSpPr>
            <a:spLocks noChangeShapeType="1"/>
          </p:cNvSpPr>
          <p:nvPr/>
        </p:nvSpPr>
        <p:spPr bwMode="auto">
          <a:xfrm>
            <a:off x="2463800" y="2139950"/>
            <a:ext cx="0" cy="4619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9" name="Group 61"/>
          <p:cNvGrpSpPr>
            <a:grpSpLocks/>
          </p:cNvGrpSpPr>
          <p:nvPr/>
        </p:nvGrpSpPr>
        <p:grpSpPr bwMode="auto">
          <a:xfrm>
            <a:off x="527050" y="3073400"/>
            <a:ext cx="3365500" cy="958850"/>
            <a:chOff x="339" y="2383"/>
            <a:chExt cx="2120" cy="604"/>
          </a:xfrm>
        </p:grpSpPr>
        <p:grpSp>
          <p:nvGrpSpPr>
            <p:cNvPr id="24605" name="Group 62"/>
            <p:cNvGrpSpPr>
              <a:grpSpLocks/>
            </p:cNvGrpSpPr>
            <p:nvPr/>
          </p:nvGrpSpPr>
          <p:grpSpPr bwMode="auto">
            <a:xfrm>
              <a:off x="1274" y="2670"/>
              <a:ext cx="276" cy="276"/>
              <a:chOff x="1941" y="2083"/>
              <a:chExt cx="276" cy="276"/>
            </a:xfrm>
          </p:grpSpPr>
          <p:sp>
            <p:nvSpPr>
              <p:cNvPr id="24614" name="Oval 63"/>
              <p:cNvSpPr>
                <a:spLocks noChangeArrowheads="1"/>
              </p:cNvSpPr>
              <p:nvPr/>
            </p:nvSpPr>
            <p:spPr bwMode="auto">
              <a:xfrm>
                <a:off x="1941" y="2083"/>
                <a:ext cx="276" cy="27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5" name="Oval 64"/>
              <p:cNvSpPr>
                <a:spLocks noChangeArrowheads="1"/>
              </p:cNvSpPr>
              <p:nvPr/>
            </p:nvSpPr>
            <p:spPr bwMode="auto">
              <a:xfrm>
                <a:off x="2036" y="2182"/>
                <a:ext cx="87" cy="79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06" name="Line 65"/>
            <p:cNvSpPr>
              <a:spLocks noChangeShapeType="1"/>
            </p:cNvSpPr>
            <p:nvPr/>
          </p:nvSpPr>
          <p:spPr bwMode="auto">
            <a:xfrm flipV="1">
              <a:off x="1419" y="2383"/>
              <a:ext cx="0" cy="29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07" name="Group 66"/>
            <p:cNvGrpSpPr>
              <a:grpSpLocks/>
            </p:cNvGrpSpPr>
            <p:nvPr/>
          </p:nvGrpSpPr>
          <p:grpSpPr bwMode="auto">
            <a:xfrm>
              <a:off x="339" y="2619"/>
              <a:ext cx="2120" cy="368"/>
              <a:chOff x="332" y="2625"/>
              <a:chExt cx="2120" cy="368"/>
            </a:xfrm>
          </p:grpSpPr>
          <p:grpSp>
            <p:nvGrpSpPr>
              <p:cNvPr id="24608" name="Group 67"/>
              <p:cNvGrpSpPr>
                <a:grpSpLocks/>
              </p:cNvGrpSpPr>
              <p:nvPr/>
            </p:nvGrpSpPr>
            <p:grpSpPr bwMode="auto">
              <a:xfrm>
                <a:off x="332" y="2630"/>
                <a:ext cx="734" cy="363"/>
                <a:chOff x="1847" y="3634"/>
                <a:chExt cx="734" cy="363"/>
              </a:xfrm>
            </p:grpSpPr>
            <p:sp>
              <p:nvSpPr>
                <p:cNvPr id="24612" name="Rectangle 68"/>
                <p:cNvSpPr>
                  <a:spLocks noChangeArrowheads="1"/>
                </p:cNvSpPr>
                <p:nvPr/>
              </p:nvSpPr>
              <p:spPr bwMode="auto">
                <a:xfrm>
                  <a:off x="1847" y="3634"/>
                  <a:ext cx="734" cy="3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13" name="Rectangle 69"/>
                <p:cNvSpPr>
                  <a:spLocks noChangeArrowheads="1"/>
                </p:cNvSpPr>
                <p:nvPr/>
              </p:nvSpPr>
              <p:spPr bwMode="auto">
                <a:xfrm flipH="1">
                  <a:off x="1847" y="3641"/>
                  <a:ext cx="363" cy="3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609" name="Group 70"/>
              <p:cNvGrpSpPr>
                <a:grpSpLocks/>
              </p:cNvGrpSpPr>
              <p:nvPr/>
            </p:nvGrpSpPr>
            <p:grpSpPr bwMode="auto">
              <a:xfrm>
                <a:off x="1718" y="2625"/>
                <a:ext cx="734" cy="363"/>
                <a:chOff x="1847" y="3634"/>
                <a:chExt cx="734" cy="363"/>
              </a:xfrm>
            </p:grpSpPr>
            <p:sp>
              <p:nvSpPr>
                <p:cNvPr id="24610" name="Rectangle 71"/>
                <p:cNvSpPr>
                  <a:spLocks noChangeArrowheads="1"/>
                </p:cNvSpPr>
                <p:nvPr/>
              </p:nvSpPr>
              <p:spPr bwMode="auto">
                <a:xfrm>
                  <a:off x="1847" y="3634"/>
                  <a:ext cx="734" cy="36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11" name="Rectangle 72"/>
                <p:cNvSpPr>
                  <a:spLocks noChangeArrowheads="1"/>
                </p:cNvSpPr>
                <p:nvPr/>
              </p:nvSpPr>
              <p:spPr bwMode="auto">
                <a:xfrm flipH="1">
                  <a:off x="1847" y="3641"/>
                  <a:ext cx="363" cy="35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3" name="Group 73"/>
          <p:cNvGrpSpPr>
            <a:grpSpLocks/>
          </p:cNvGrpSpPr>
          <p:nvPr/>
        </p:nvGrpSpPr>
        <p:grpSpPr bwMode="auto">
          <a:xfrm>
            <a:off x="6461125" y="1682750"/>
            <a:ext cx="438150" cy="438150"/>
            <a:chOff x="1941" y="2083"/>
            <a:chExt cx="276" cy="276"/>
          </a:xfrm>
        </p:grpSpPr>
        <p:sp>
          <p:nvSpPr>
            <p:cNvPr id="24603" name="Oval 74"/>
            <p:cNvSpPr>
              <a:spLocks noChangeArrowheads="1"/>
            </p:cNvSpPr>
            <p:nvPr/>
          </p:nvSpPr>
          <p:spPr bwMode="auto">
            <a:xfrm>
              <a:off x="1941" y="2083"/>
              <a:ext cx="276" cy="2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Oval 75"/>
            <p:cNvSpPr>
              <a:spLocks noChangeArrowheads="1"/>
            </p:cNvSpPr>
            <p:nvPr/>
          </p:nvSpPr>
          <p:spPr bwMode="auto">
            <a:xfrm>
              <a:off x="2036" y="2182"/>
              <a:ext cx="87" cy="79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76"/>
          <p:cNvGrpSpPr>
            <a:grpSpLocks/>
          </p:cNvGrpSpPr>
          <p:nvPr/>
        </p:nvGrpSpPr>
        <p:grpSpPr bwMode="auto">
          <a:xfrm>
            <a:off x="5888038" y="3040063"/>
            <a:ext cx="1171575" cy="1416050"/>
            <a:chOff x="3716" y="2362"/>
            <a:chExt cx="738" cy="892"/>
          </a:xfrm>
        </p:grpSpPr>
        <p:sp>
          <p:nvSpPr>
            <p:cNvPr id="24601" name="Line 77"/>
            <p:cNvSpPr>
              <a:spLocks noChangeShapeType="1"/>
            </p:cNvSpPr>
            <p:nvPr/>
          </p:nvSpPr>
          <p:spPr bwMode="auto">
            <a:xfrm>
              <a:off x="4454" y="2963"/>
              <a:ext cx="0" cy="29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Line 78"/>
            <p:cNvSpPr>
              <a:spLocks noChangeShapeType="1"/>
            </p:cNvSpPr>
            <p:nvPr/>
          </p:nvSpPr>
          <p:spPr bwMode="auto">
            <a:xfrm flipV="1">
              <a:off x="3716" y="2362"/>
              <a:ext cx="0" cy="29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79"/>
          <p:cNvGrpSpPr>
            <a:grpSpLocks/>
          </p:cNvGrpSpPr>
          <p:nvPr/>
        </p:nvGrpSpPr>
        <p:grpSpPr bwMode="auto">
          <a:xfrm>
            <a:off x="530225" y="3444875"/>
            <a:ext cx="3362325" cy="576263"/>
            <a:chOff x="340" y="2637"/>
            <a:chExt cx="2118" cy="363"/>
          </a:xfrm>
        </p:grpSpPr>
        <p:grpSp>
          <p:nvGrpSpPr>
            <p:cNvPr id="24593" name="Group 80"/>
            <p:cNvGrpSpPr>
              <a:grpSpLocks/>
            </p:cNvGrpSpPr>
            <p:nvPr/>
          </p:nvGrpSpPr>
          <p:grpSpPr bwMode="auto">
            <a:xfrm>
              <a:off x="340" y="2637"/>
              <a:ext cx="734" cy="363"/>
              <a:chOff x="450" y="1760"/>
              <a:chExt cx="734" cy="363"/>
            </a:xfrm>
          </p:grpSpPr>
          <p:sp>
            <p:nvSpPr>
              <p:cNvPr id="24598" name="Rectangle 81"/>
              <p:cNvSpPr>
                <a:spLocks noChangeArrowheads="1"/>
              </p:cNvSpPr>
              <p:nvPr/>
            </p:nvSpPr>
            <p:spPr bwMode="auto">
              <a:xfrm>
                <a:off x="450" y="1760"/>
                <a:ext cx="734" cy="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Rectangle 82"/>
              <p:cNvSpPr>
                <a:spLocks noChangeArrowheads="1"/>
              </p:cNvSpPr>
              <p:nvPr/>
            </p:nvSpPr>
            <p:spPr bwMode="auto">
              <a:xfrm>
                <a:off x="821" y="1767"/>
                <a:ext cx="363" cy="35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Text Box 83"/>
              <p:cNvSpPr txBox="1">
                <a:spLocks noChangeArrowheads="1"/>
              </p:cNvSpPr>
              <p:nvPr/>
            </p:nvSpPr>
            <p:spPr bwMode="auto">
              <a:xfrm>
                <a:off x="892" y="1823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N</a:t>
                </a:r>
              </a:p>
            </p:txBody>
          </p:sp>
        </p:grpSp>
        <p:grpSp>
          <p:nvGrpSpPr>
            <p:cNvPr id="24594" name="Group 84"/>
            <p:cNvGrpSpPr>
              <a:grpSpLocks/>
            </p:cNvGrpSpPr>
            <p:nvPr/>
          </p:nvGrpSpPr>
          <p:grpSpPr bwMode="auto">
            <a:xfrm flipH="1">
              <a:off x="1724" y="2637"/>
              <a:ext cx="734" cy="363"/>
              <a:chOff x="649" y="2661"/>
              <a:chExt cx="734" cy="363"/>
            </a:xfrm>
          </p:grpSpPr>
          <p:sp>
            <p:nvSpPr>
              <p:cNvPr id="24595" name="Rectangle 85"/>
              <p:cNvSpPr>
                <a:spLocks noChangeArrowheads="1"/>
              </p:cNvSpPr>
              <p:nvPr/>
            </p:nvSpPr>
            <p:spPr bwMode="auto">
              <a:xfrm flipH="1">
                <a:off x="649" y="2661"/>
                <a:ext cx="734" cy="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Rectangle 86"/>
              <p:cNvSpPr>
                <a:spLocks noChangeArrowheads="1"/>
              </p:cNvSpPr>
              <p:nvPr/>
            </p:nvSpPr>
            <p:spPr bwMode="auto">
              <a:xfrm>
                <a:off x="1020" y="2668"/>
                <a:ext cx="363" cy="35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Text Box 87"/>
              <p:cNvSpPr txBox="1">
                <a:spLocks noChangeArrowheads="1"/>
              </p:cNvSpPr>
              <p:nvPr/>
            </p:nvSpPr>
            <p:spPr bwMode="auto">
              <a:xfrm>
                <a:off x="1091" y="2724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b="1"/>
                  <a:t>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440" grpId="0"/>
      <p:bldP spid="2724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1037"/>
          </a:xfrm>
        </p:spPr>
        <p:txBody>
          <a:bodyPr/>
          <a:lstStyle/>
          <a:p>
            <a:pPr eaLnBrk="1" hangingPunct="1"/>
            <a:r>
              <a:rPr lang="en-GB" sz="4000" smtClean="0"/>
              <a:t>Model electric motor</a:t>
            </a:r>
          </a:p>
        </p:txBody>
      </p:sp>
      <p:pic>
        <p:nvPicPr>
          <p:cNvPr id="25603" name="Picture 3" descr="p26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066800"/>
            <a:ext cx="6669087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2150"/>
          </a:xfrm>
        </p:spPr>
        <p:txBody>
          <a:bodyPr/>
          <a:lstStyle/>
          <a:p>
            <a:pPr eaLnBrk="1" hangingPunct="1"/>
            <a:r>
              <a:rPr lang="en-GB" sz="4000" smtClean="0"/>
              <a:t>The loudspeaker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5925" y="1147763"/>
            <a:ext cx="4089400" cy="47418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The sound signal consists of an alternating current supplied by the amplifier.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1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This current flows through the coil of the loudspeaker.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1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Due to the motor effect, the magnetic field around the coil causes the coil to vibrate in step with the alternating current.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1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The coil causes the diaphragm (speaker cone) to vibrate in step with the original sound signal.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1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800" smtClean="0"/>
              <a:t>The diaphragm causes air to vibrate and so produces a sound wave.</a:t>
            </a:r>
          </a:p>
          <a:p>
            <a:pPr marL="0" indent="0" eaLnBrk="1" hangingPunct="1">
              <a:lnSpc>
                <a:spcPct val="80000"/>
              </a:lnSpc>
            </a:pPr>
            <a:endParaRPr lang="en-GB" sz="1800" smtClean="0"/>
          </a:p>
        </p:txBody>
      </p:sp>
      <p:pic>
        <p:nvPicPr>
          <p:cNvPr id="26628" name="Picture 4" descr="p25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1346200"/>
            <a:ext cx="4246562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6477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Question</a:t>
            </a:r>
            <a:endParaRPr lang="en-GB" sz="4000" smtClean="0">
              <a:solidFill>
                <a:schemeClr val="tx1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8375650" cy="417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motor effect occurs when a _______ carrying wire is placed inside a ________ field.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force exerted is __________ when the wire is at 90</a:t>
            </a:r>
            <a:r>
              <a:rPr lang="en-GB" sz="2400" b="1">
                <a:latin typeface="Times New Roman" pitchFamily="18" charset="0"/>
                <a:cs typeface="Times New Roman" pitchFamily="18" charset="0"/>
              </a:rPr>
              <a:t>° to the magnetic field __________ but is zero if the wire is ________ to the field.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  <a:cs typeface="Times New Roman" pitchFamily="18" charset="0"/>
              </a:rPr>
              <a:t>The force increases with _________ or current strength, the force __________ in direction if either are reversed.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  <a:cs typeface="Times New Roman" pitchFamily="18" charset="0"/>
              </a:rPr>
              <a:t>Applications include the electric motor and ___________.</a:t>
            </a:r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3089275" y="5800725"/>
            <a:ext cx="1287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magnetic</a:t>
            </a:r>
          </a:p>
        </p:txBody>
      </p:sp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1792288" y="5502275"/>
            <a:ext cx="1179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parallel</a:t>
            </a:r>
          </a:p>
        </p:txBody>
      </p:sp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5491163" y="58007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maximum</a:t>
            </a:r>
          </a:p>
        </p:txBody>
      </p:sp>
      <p:sp>
        <p:nvSpPr>
          <p:cNvPr id="282631" name="Text Box 7"/>
          <p:cNvSpPr txBox="1">
            <a:spLocks noChangeArrowheads="1"/>
          </p:cNvSpPr>
          <p:nvPr/>
        </p:nvSpPr>
        <p:spPr bwMode="auto">
          <a:xfrm>
            <a:off x="5822950" y="5502275"/>
            <a:ext cx="117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direction</a:t>
            </a:r>
          </a:p>
        </p:txBody>
      </p:sp>
      <p:sp>
        <p:nvSpPr>
          <p:cNvPr id="282632" name="Text Box 8"/>
          <p:cNvSpPr txBox="1">
            <a:spLocks noChangeArrowheads="1"/>
          </p:cNvSpPr>
          <p:nvPr/>
        </p:nvSpPr>
        <p:spPr bwMode="auto">
          <a:xfrm>
            <a:off x="4137025" y="5502275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loudspeaker</a:t>
            </a:r>
          </a:p>
        </p:txBody>
      </p:sp>
      <p:sp>
        <p:nvSpPr>
          <p:cNvPr id="282633" name="Text Box 9"/>
          <p:cNvSpPr txBox="1">
            <a:spLocks noChangeArrowheads="1"/>
          </p:cNvSpPr>
          <p:nvPr/>
        </p:nvSpPr>
        <p:spPr bwMode="auto">
          <a:xfrm>
            <a:off x="2035175" y="580072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current</a:t>
            </a:r>
          </a:p>
        </p:txBody>
      </p:sp>
      <p:sp>
        <p:nvSpPr>
          <p:cNvPr id="282634" name="Text Box 10"/>
          <p:cNvSpPr txBox="1">
            <a:spLocks noChangeArrowheads="1"/>
          </p:cNvSpPr>
          <p:nvPr/>
        </p:nvSpPr>
        <p:spPr bwMode="auto">
          <a:xfrm>
            <a:off x="3082925" y="514667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282635" name="Text Box 11"/>
          <p:cNvSpPr txBox="1">
            <a:spLocks noChangeArrowheads="1"/>
          </p:cNvSpPr>
          <p:nvPr/>
        </p:nvSpPr>
        <p:spPr bwMode="auto">
          <a:xfrm>
            <a:off x="2892425" y="5502275"/>
            <a:ext cx="1141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reverses</a:t>
            </a:r>
          </a:p>
        </p:txBody>
      </p:sp>
      <p:sp>
        <p:nvSpPr>
          <p:cNvPr id="282644" name="Text Box 20"/>
          <p:cNvSpPr txBox="1">
            <a:spLocks noChangeArrowheads="1"/>
          </p:cNvSpPr>
          <p:nvPr/>
        </p:nvSpPr>
        <p:spPr bwMode="auto">
          <a:xfrm>
            <a:off x="4513263" y="5799138"/>
            <a:ext cx="73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8" grpId="0" build="allAtOnce"/>
      <p:bldP spid="282629" grpId="0" build="allAtOnce"/>
      <p:bldP spid="282630" grpId="0" build="allAtOnce"/>
      <p:bldP spid="282631" grpId="0" build="allAtOnce"/>
      <p:bldP spid="282632" grpId="0" build="allAtOnce"/>
      <p:bldP spid="282633" grpId="0" build="allAtOnce"/>
      <p:bldP spid="282634" grpId="0" build="allAtOnce"/>
      <p:bldP spid="282635" grpId="0" build="allAtOnce"/>
      <p:bldP spid="282644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8487"/>
          </a:xfrm>
        </p:spPr>
        <p:txBody>
          <a:bodyPr/>
          <a:lstStyle/>
          <a:p>
            <a:pPr eaLnBrk="1" hangingPunct="1"/>
            <a:r>
              <a:rPr lang="en-GB" sz="4000" smtClean="0"/>
              <a:t>The electric motor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3375" y="1250950"/>
            <a:ext cx="4070350" cy="47513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Electric current flowing around the coil of the electric motor produces oppositely directed forces on each side of the coil.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These forces cause the coil to rotate.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smtClean="0"/>
              <a:t>Every half revolution the split ring commutator causes the current in the coil to reverse otherwise the coil would stop in the vertical position.</a:t>
            </a:r>
          </a:p>
        </p:txBody>
      </p:sp>
      <p:pic>
        <p:nvPicPr>
          <p:cNvPr id="28676" name="Picture 4" descr="p25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263650"/>
            <a:ext cx="4389437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401763" y="425450"/>
            <a:ext cx="2832100" cy="2671763"/>
            <a:chOff x="906" y="136"/>
            <a:chExt cx="1811" cy="1683"/>
          </a:xfrm>
        </p:grpSpPr>
        <p:sp>
          <p:nvSpPr>
            <p:cNvPr id="29880" name="AutoShape 3"/>
            <p:cNvSpPr>
              <a:spLocks noChangeArrowheads="1"/>
            </p:cNvSpPr>
            <p:nvPr/>
          </p:nvSpPr>
          <p:spPr bwMode="auto">
            <a:xfrm>
              <a:off x="906" y="136"/>
              <a:ext cx="1811" cy="1683"/>
            </a:xfrm>
            <a:prstGeom prst="cube">
              <a:avLst>
                <a:gd name="adj" fmla="val 55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1" name="Text Box 4"/>
            <p:cNvSpPr txBox="1">
              <a:spLocks noChangeArrowheads="1"/>
            </p:cNvSpPr>
            <p:nvPr/>
          </p:nvSpPr>
          <p:spPr bwMode="auto">
            <a:xfrm>
              <a:off x="1126" y="1119"/>
              <a:ext cx="64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6000"/>
                <a:t>N</a:t>
              </a:r>
            </a:p>
          </p:txBody>
        </p:sp>
      </p:grpSp>
      <p:grpSp>
        <p:nvGrpSpPr>
          <p:cNvPr id="29699" name="Group 5"/>
          <p:cNvGrpSpPr>
            <a:grpSpLocks/>
          </p:cNvGrpSpPr>
          <p:nvPr/>
        </p:nvGrpSpPr>
        <p:grpSpPr bwMode="auto">
          <a:xfrm>
            <a:off x="668338" y="3898900"/>
            <a:ext cx="4119562" cy="2305050"/>
            <a:chOff x="421" y="2456"/>
            <a:chExt cx="2595" cy="1452"/>
          </a:xfrm>
        </p:grpSpPr>
        <p:sp>
          <p:nvSpPr>
            <p:cNvPr id="29869" name="Line 6"/>
            <p:cNvSpPr>
              <a:spLocks noChangeShapeType="1"/>
            </p:cNvSpPr>
            <p:nvPr/>
          </p:nvSpPr>
          <p:spPr bwMode="auto">
            <a:xfrm flipV="1">
              <a:off x="2537" y="2514"/>
              <a:ext cx="47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0" name="Line 7"/>
            <p:cNvSpPr>
              <a:spLocks noChangeShapeType="1"/>
            </p:cNvSpPr>
            <p:nvPr/>
          </p:nvSpPr>
          <p:spPr bwMode="auto">
            <a:xfrm flipH="1">
              <a:off x="421" y="3666"/>
              <a:ext cx="12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1" name="Rectangle 8"/>
            <p:cNvSpPr>
              <a:spLocks noChangeArrowheads="1"/>
            </p:cNvSpPr>
            <p:nvPr/>
          </p:nvSpPr>
          <p:spPr bwMode="auto">
            <a:xfrm>
              <a:off x="900" y="2463"/>
              <a:ext cx="420" cy="1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2" name="Rectangle 9"/>
            <p:cNvSpPr>
              <a:spLocks noChangeArrowheads="1"/>
            </p:cNvSpPr>
            <p:nvPr/>
          </p:nvSpPr>
          <p:spPr bwMode="auto">
            <a:xfrm>
              <a:off x="2262" y="2456"/>
              <a:ext cx="393" cy="11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3" name="Line 10"/>
            <p:cNvSpPr>
              <a:spLocks noChangeShapeType="1"/>
            </p:cNvSpPr>
            <p:nvPr/>
          </p:nvSpPr>
          <p:spPr bwMode="auto">
            <a:xfrm flipV="1">
              <a:off x="434" y="2498"/>
              <a:ext cx="1" cy="11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4" name="Line 11"/>
            <p:cNvSpPr>
              <a:spLocks noChangeShapeType="1"/>
            </p:cNvSpPr>
            <p:nvPr/>
          </p:nvSpPr>
          <p:spPr bwMode="auto">
            <a:xfrm>
              <a:off x="428" y="2514"/>
              <a:ext cx="47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5" name="Line 12"/>
            <p:cNvSpPr>
              <a:spLocks noChangeShapeType="1"/>
            </p:cNvSpPr>
            <p:nvPr/>
          </p:nvSpPr>
          <p:spPr bwMode="auto">
            <a:xfrm>
              <a:off x="1871" y="3666"/>
              <a:ext cx="114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6" name="Line 13"/>
            <p:cNvSpPr>
              <a:spLocks noChangeShapeType="1"/>
            </p:cNvSpPr>
            <p:nvPr/>
          </p:nvSpPr>
          <p:spPr bwMode="auto">
            <a:xfrm>
              <a:off x="3010" y="2517"/>
              <a:ext cx="1" cy="1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7" name="Line 14"/>
            <p:cNvSpPr>
              <a:spLocks noChangeShapeType="1"/>
            </p:cNvSpPr>
            <p:nvPr/>
          </p:nvSpPr>
          <p:spPr bwMode="auto">
            <a:xfrm>
              <a:off x="1852" y="3391"/>
              <a:ext cx="1" cy="5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8" name="Rectangle 15"/>
            <p:cNvSpPr>
              <a:spLocks noChangeArrowheads="1"/>
            </p:cNvSpPr>
            <p:nvPr/>
          </p:nvSpPr>
          <p:spPr bwMode="auto">
            <a:xfrm>
              <a:off x="1651" y="3565"/>
              <a:ext cx="91" cy="2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9" name="Text Box 16"/>
            <p:cNvSpPr txBox="1">
              <a:spLocks noChangeArrowheads="1"/>
            </p:cNvSpPr>
            <p:nvPr/>
          </p:nvSpPr>
          <p:spPr bwMode="auto">
            <a:xfrm>
              <a:off x="1813" y="3333"/>
              <a:ext cx="2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/>
                <a:t>+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024063" y="655638"/>
            <a:ext cx="4759325" cy="4048125"/>
            <a:chOff x="225" y="632"/>
            <a:chExt cx="2998" cy="2550"/>
          </a:xfrm>
        </p:grpSpPr>
        <p:sp>
          <p:nvSpPr>
            <p:cNvPr id="29849" name="Line 18"/>
            <p:cNvSpPr>
              <a:spLocks noChangeShapeType="1"/>
            </p:cNvSpPr>
            <p:nvPr/>
          </p:nvSpPr>
          <p:spPr bwMode="auto">
            <a:xfrm flipV="1">
              <a:off x="711" y="632"/>
              <a:ext cx="2388" cy="2078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0" name="Line 19"/>
            <p:cNvSpPr>
              <a:spLocks noChangeShapeType="1"/>
            </p:cNvSpPr>
            <p:nvPr/>
          </p:nvSpPr>
          <p:spPr bwMode="auto">
            <a:xfrm>
              <a:off x="454" y="2700"/>
              <a:ext cx="1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1" name="Line 20"/>
            <p:cNvSpPr>
              <a:spLocks noChangeShapeType="1"/>
            </p:cNvSpPr>
            <p:nvPr/>
          </p:nvSpPr>
          <p:spPr bwMode="auto">
            <a:xfrm flipV="1">
              <a:off x="560" y="1988"/>
              <a:ext cx="848" cy="7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2" name="Line 21"/>
            <p:cNvSpPr>
              <a:spLocks noChangeShapeType="1"/>
            </p:cNvSpPr>
            <p:nvPr/>
          </p:nvSpPr>
          <p:spPr bwMode="auto">
            <a:xfrm flipH="1" flipV="1">
              <a:off x="979" y="1990"/>
              <a:ext cx="432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3" name="Line 22"/>
            <p:cNvSpPr>
              <a:spLocks noChangeShapeType="1"/>
            </p:cNvSpPr>
            <p:nvPr/>
          </p:nvSpPr>
          <p:spPr bwMode="auto">
            <a:xfrm flipV="1">
              <a:off x="983" y="968"/>
              <a:ext cx="1262" cy="10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4" name="Line 23"/>
            <p:cNvSpPr>
              <a:spLocks noChangeShapeType="1"/>
            </p:cNvSpPr>
            <p:nvPr/>
          </p:nvSpPr>
          <p:spPr bwMode="auto">
            <a:xfrm flipV="1">
              <a:off x="2227" y="967"/>
              <a:ext cx="99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5" name="Line 24"/>
            <p:cNvSpPr>
              <a:spLocks noChangeShapeType="1"/>
            </p:cNvSpPr>
            <p:nvPr/>
          </p:nvSpPr>
          <p:spPr bwMode="auto">
            <a:xfrm flipH="1">
              <a:off x="886" y="2716"/>
              <a:ext cx="1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6" name="Line 25"/>
            <p:cNvSpPr>
              <a:spLocks noChangeShapeType="1"/>
            </p:cNvSpPr>
            <p:nvPr/>
          </p:nvSpPr>
          <p:spPr bwMode="auto">
            <a:xfrm flipV="1">
              <a:off x="870" y="2009"/>
              <a:ext cx="814" cy="7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7" name="Line 26"/>
            <p:cNvSpPr>
              <a:spLocks noChangeShapeType="1"/>
            </p:cNvSpPr>
            <p:nvPr/>
          </p:nvSpPr>
          <p:spPr bwMode="auto">
            <a:xfrm>
              <a:off x="1677" y="2020"/>
              <a:ext cx="342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8" name="Line 27"/>
            <p:cNvSpPr>
              <a:spLocks noChangeShapeType="1"/>
            </p:cNvSpPr>
            <p:nvPr/>
          </p:nvSpPr>
          <p:spPr bwMode="auto">
            <a:xfrm flipV="1">
              <a:off x="2026" y="968"/>
              <a:ext cx="1197" cy="10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859" name="Group 28"/>
            <p:cNvGrpSpPr>
              <a:grpSpLocks/>
            </p:cNvGrpSpPr>
            <p:nvPr/>
          </p:nvGrpSpPr>
          <p:grpSpPr bwMode="auto">
            <a:xfrm>
              <a:off x="225" y="2269"/>
              <a:ext cx="1023" cy="913"/>
              <a:chOff x="1336" y="1835"/>
              <a:chExt cx="660" cy="674"/>
            </a:xfrm>
          </p:grpSpPr>
          <p:sp>
            <p:nvSpPr>
              <p:cNvPr id="29867" name="AutoShape 29"/>
              <p:cNvSpPr>
                <a:spLocks noChangeArrowheads="1"/>
              </p:cNvSpPr>
              <p:nvPr/>
            </p:nvSpPr>
            <p:spPr bwMode="auto">
              <a:xfrm rot="-5400000">
                <a:off x="1281" y="1890"/>
                <a:ext cx="674" cy="5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68" name="AutoShape 30"/>
              <p:cNvSpPr>
                <a:spLocks noChangeArrowheads="1"/>
              </p:cNvSpPr>
              <p:nvPr/>
            </p:nvSpPr>
            <p:spPr bwMode="auto">
              <a:xfrm rot="5400000" flipH="1">
                <a:off x="1378" y="1890"/>
                <a:ext cx="674" cy="5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860" name="Line 31"/>
            <p:cNvSpPr>
              <a:spLocks noChangeShapeType="1"/>
            </p:cNvSpPr>
            <p:nvPr/>
          </p:nvSpPr>
          <p:spPr bwMode="auto">
            <a:xfrm flipV="1">
              <a:off x="1210" y="2258"/>
              <a:ext cx="194" cy="16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1" name="Line 32"/>
            <p:cNvSpPr>
              <a:spLocks noChangeShapeType="1"/>
            </p:cNvSpPr>
            <p:nvPr/>
          </p:nvSpPr>
          <p:spPr bwMode="auto">
            <a:xfrm flipV="1">
              <a:off x="2174" y="1727"/>
              <a:ext cx="194" cy="16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2" name="Line 33"/>
            <p:cNvSpPr>
              <a:spLocks noChangeShapeType="1"/>
            </p:cNvSpPr>
            <p:nvPr/>
          </p:nvSpPr>
          <p:spPr bwMode="auto">
            <a:xfrm flipH="1" flipV="1">
              <a:off x="2550" y="970"/>
              <a:ext cx="363" cy="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3" name="Line 34"/>
            <p:cNvSpPr>
              <a:spLocks noChangeShapeType="1"/>
            </p:cNvSpPr>
            <p:nvPr/>
          </p:nvSpPr>
          <p:spPr bwMode="auto">
            <a:xfrm flipH="1">
              <a:off x="1468" y="1429"/>
              <a:ext cx="214" cy="17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4" name="Line 35"/>
            <p:cNvSpPr>
              <a:spLocks noChangeShapeType="1"/>
            </p:cNvSpPr>
            <p:nvPr/>
          </p:nvSpPr>
          <p:spPr bwMode="auto">
            <a:xfrm flipH="1">
              <a:off x="1054" y="2105"/>
              <a:ext cx="201" cy="17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5" name="Line 36"/>
            <p:cNvSpPr>
              <a:spLocks noChangeShapeType="1"/>
            </p:cNvSpPr>
            <p:nvPr/>
          </p:nvSpPr>
          <p:spPr bwMode="auto">
            <a:xfrm flipV="1">
              <a:off x="1313" y="1094"/>
              <a:ext cx="0" cy="621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6" name="Line 37"/>
            <p:cNvSpPr>
              <a:spLocks noChangeShapeType="1"/>
            </p:cNvSpPr>
            <p:nvPr/>
          </p:nvSpPr>
          <p:spPr bwMode="auto">
            <a:xfrm>
              <a:off x="2472" y="1664"/>
              <a:ext cx="0" cy="621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027238" y="647700"/>
            <a:ext cx="4759325" cy="4048125"/>
            <a:chOff x="2244" y="936"/>
            <a:chExt cx="2998" cy="2550"/>
          </a:xfrm>
        </p:grpSpPr>
        <p:sp>
          <p:nvSpPr>
            <p:cNvPr id="29829" name="Line 39"/>
            <p:cNvSpPr>
              <a:spLocks noChangeShapeType="1"/>
            </p:cNvSpPr>
            <p:nvPr/>
          </p:nvSpPr>
          <p:spPr bwMode="auto">
            <a:xfrm flipV="1">
              <a:off x="2730" y="936"/>
              <a:ext cx="2388" cy="2078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0" name="Line 40"/>
            <p:cNvSpPr>
              <a:spLocks noChangeShapeType="1"/>
            </p:cNvSpPr>
            <p:nvPr/>
          </p:nvSpPr>
          <p:spPr bwMode="auto">
            <a:xfrm>
              <a:off x="2473" y="3004"/>
              <a:ext cx="1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1" name="Line 41"/>
            <p:cNvSpPr>
              <a:spLocks noChangeShapeType="1"/>
            </p:cNvSpPr>
            <p:nvPr/>
          </p:nvSpPr>
          <p:spPr bwMode="auto">
            <a:xfrm flipV="1">
              <a:off x="2579" y="2292"/>
              <a:ext cx="848" cy="7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2" name="Line 42"/>
            <p:cNvSpPr>
              <a:spLocks noChangeShapeType="1"/>
            </p:cNvSpPr>
            <p:nvPr/>
          </p:nvSpPr>
          <p:spPr bwMode="auto">
            <a:xfrm flipH="1" flipV="1">
              <a:off x="2998" y="2294"/>
              <a:ext cx="432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3" name="Line 43"/>
            <p:cNvSpPr>
              <a:spLocks noChangeShapeType="1"/>
            </p:cNvSpPr>
            <p:nvPr/>
          </p:nvSpPr>
          <p:spPr bwMode="auto">
            <a:xfrm flipV="1">
              <a:off x="3002" y="1272"/>
              <a:ext cx="1262" cy="102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4" name="Line 44"/>
            <p:cNvSpPr>
              <a:spLocks noChangeShapeType="1"/>
            </p:cNvSpPr>
            <p:nvPr/>
          </p:nvSpPr>
          <p:spPr bwMode="auto">
            <a:xfrm flipV="1">
              <a:off x="4246" y="1271"/>
              <a:ext cx="99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5" name="Line 45"/>
            <p:cNvSpPr>
              <a:spLocks noChangeShapeType="1"/>
            </p:cNvSpPr>
            <p:nvPr/>
          </p:nvSpPr>
          <p:spPr bwMode="auto">
            <a:xfrm flipH="1">
              <a:off x="2905" y="3020"/>
              <a:ext cx="1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6" name="Line 46"/>
            <p:cNvSpPr>
              <a:spLocks noChangeShapeType="1"/>
            </p:cNvSpPr>
            <p:nvPr/>
          </p:nvSpPr>
          <p:spPr bwMode="auto">
            <a:xfrm flipV="1">
              <a:off x="2889" y="2313"/>
              <a:ext cx="814" cy="7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7" name="Line 47"/>
            <p:cNvSpPr>
              <a:spLocks noChangeShapeType="1"/>
            </p:cNvSpPr>
            <p:nvPr/>
          </p:nvSpPr>
          <p:spPr bwMode="auto">
            <a:xfrm>
              <a:off x="3696" y="2324"/>
              <a:ext cx="342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8" name="Line 48"/>
            <p:cNvSpPr>
              <a:spLocks noChangeShapeType="1"/>
            </p:cNvSpPr>
            <p:nvPr/>
          </p:nvSpPr>
          <p:spPr bwMode="auto">
            <a:xfrm flipV="1">
              <a:off x="4045" y="1272"/>
              <a:ext cx="1197" cy="10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839" name="Group 49"/>
            <p:cNvGrpSpPr>
              <a:grpSpLocks/>
            </p:cNvGrpSpPr>
            <p:nvPr/>
          </p:nvGrpSpPr>
          <p:grpSpPr bwMode="auto">
            <a:xfrm>
              <a:off x="2244" y="2573"/>
              <a:ext cx="1023" cy="913"/>
              <a:chOff x="1336" y="1835"/>
              <a:chExt cx="660" cy="674"/>
            </a:xfrm>
          </p:grpSpPr>
          <p:sp>
            <p:nvSpPr>
              <p:cNvPr id="29847" name="AutoShape 50"/>
              <p:cNvSpPr>
                <a:spLocks noChangeArrowheads="1"/>
              </p:cNvSpPr>
              <p:nvPr/>
            </p:nvSpPr>
            <p:spPr bwMode="auto">
              <a:xfrm rot="-5400000">
                <a:off x="1281" y="1890"/>
                <a:ext cx="674" cy="5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8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1378" y="1890"/>
                <a:ext cx="674" cy="5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840" name="Line 52"/>
            <p:cNvSpPr>
              <a:spLocks noChangeShapeType="1"/>
            </p:cNvSpPr>
            <p:nvPr/>
          </p:nvSpPr>
          <p:spPr bwMode="auto">
            <a:xfrm flipV="1">
              <a:off x="3229" y="2562"/>
              <a:ext cx="194" cy="16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1" name="Line 53"/>
            <p:cNvSpPr>
              <a:spLocks noChangeShapeType="1"/>
            </p:cNvSpPr>
            <p:nvPr/>
          </p:nvSpPr>
          <p:spPr bwMode="auto">
            <a:xfrm flipV="1">
              <a:off x="4193" y="2031"/>
              <a:ext cx="194" cy="16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2" name="Line 54"/>
            <p:cNvSpPr>
              <a:spLocks noChangeShapeType="1"/>
            </p:cNvSpPr>
            <p:nvPr/>
          </p:nvSpPr>
          <p:spPr bwMode="auto">
            <a:xfrm flipH="1" flipV="1">
              <a:off x="4569" y="1274"/>
              <a:ext cx="363" cy="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3" name="Line 55"/>
            <p:cNvSpPr>
              <a:spLocks noChangeShapeType="1"/>
            </p:cNvSpPr>
            <p:nvPr/>
          </p:nvSpPr>
          <p:spPr bwMode="auto">
            <a:xfrm flipH="1">
              <a:off x="3487" y="1733"/>
              <a:ext cx="214" cy="17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4" name="Line 56"/>
            <p:cNvSpPr>
              <a:spLocks noChangeShapeType="1"/>
            </p:cNvSpPr>
            <p:nvPr/>
          </p:nvSpPr>
          <p:spPr bwMode="auto">
            <a:xfrm flipH="1">
              <a:off x="3073" y="2409"/>
              <a:ext cx="201" cy="17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5" name="Line 57"/>
            <p:cNvSpPr>
              <a:spLocks noChangeShapeType="1"/>
            </p:cNvSpPr>
            <p:nvPr/>
          </p:nvSpPr>
          <p:spPr bwMode="auto">
            <a:xfrm flipV="1">
              <a:off x="3332" y="1398"/>
              <a:ext cx="0" cy="621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6" name="Line 58"/>
            <p:cNvSpPr>
              <a:spLocks noChangeShapeType="1"/>
            </p:cNvSpPr>
            <p:nvPr/>
          </p:nvSpPr>
          <p:spPr bwMode="auto">
            <a:xfrm>
              <a:off x="4491" y="1968"/>
              <a:ext cx="0" cy="621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2116138" y="503238"/>
            <a:ext cx="4475162" cy="4287837"/>
            <a:chOff x="1247" y="869"/>
            <a:chExt cx="2819" cy="2701"/>
          </a:xfrm>
        </p:grpSpPr>
        <p:sp>
          <p:nvSpPr>
            <p:cNvPr id="29816" name="Line 60"/>
            <p:cNvSpPr>
              <a:spLocks noChangeShapeType="1"/>
            </p:cNvSpPr>
            <p:nvPr/>
          </p:nvSpPr>
          <p:spPr bwMode="auto">
            <a:xfrm flipV="1">
              <a:off x="1678" y="965"/>
              <a:ext cx="2388" cy="2078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7" name="Line 61"/>
            <p:cNvSpPr>
              <a:spLocks noChangeShapeType="1"/>
            </p:cNvSpPr>
            <p:nvPr/>
          </p:nvSpPr>
          <p:spPr bwMode="auto">
            <a:xfrm>
              <a:off x="1660" y="2755"/>
              <a:ext cx="3" cy="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8" name="Line 62"/>
            <p:cNvSpPr>
              <a:spLocks noChangeShapeType="1"/>
            </p:cNvSpPr>
            <p:nvPr/>
          </p:nvSpPr>
          <p:spPr bwMode="auto">
            <a:xfrm flipV="1">
              <a:off x="1658" y="2241"/>
              <a:ext cx="821" cy="6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9" name="Line 63"/>
            <p:cNvSpPr>
              <a:spLocks noChangeShapeType="1"/>
            </p:cNvSpPr>
            <p:nvPr/>
          </p:nvSpPr>
          <p:spPr bwMode="auto">
            <a:xfrm flipH="1" flipV="1">
              <a:off x="2462" y="1907"/>
              <a:ext cx="8" cy="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0" name="Line 64"/>
            <p:cNvSpPr>
              <a:spLocks noChangeShapeType="1"/>
            </p:cNvSpPr>
            <p:nvPr/>
          </p:nvSpPr>
          <p:spPr bwMode="auto">
            <a:xfrm flipV="1">
              <a:off x="2458" y="869"/>
              <a:ext cx="1274" cy="10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1" name="Line 65"/>
            <p:cNvSpPr>
              <a:spLocks noChangeShapeType="1"/>
            </p:cNvSpPr>
            <p:nvPr/>
          </p:nvSpPr>
          <p:spPr bwMode="auto">
            <a:xfrm flipH="1">
              <a:off x="3725" y="881"/>
              <a:ext cx="5" cy="7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2" name="Line 66"/>
            <p:cNvSpPr>
              <a:spLocks noChangeShapeType="1"/>
            </p:cNvSpPr>
            <p:nvPr/>
          </p:nvSpPr>
          <p:spPr bwMode="auto">
            <a:xfrm flipH="1" flipV="1">
              <a:off x="1712" y="3141"/>
              <a:ext cx="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3" name="Line 67"/>
            <p:cNvSpPr>
              <a:spLocks noChangeShapeType="1"/>
            </p:cNvSpPr>
            <p:nvPr/>
          </p:nvSpPr>
          <p:spPr bwMode="auto">
            <a:xfrm flipV="1">
              <a:off x="1721" y="2469"/>
              <a:ext cx="774" cy="6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4" name="Line 68"/>
            <p:cNvSpPr>
              <a:spLocks noChangeShapeType="1"/>
            </p:cNvSpPr>
            <p:nvPr/>
          </p:nvSpPr>
          <p:spPr bwMode="auto">
            <a:xfrm>
              <a:off x="2484" y="2477"/>
              <a:ext cx="18" cy="3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5" name="Line 69"/>
            <p:cNvSpPr>
              <a:spLocks noChangeShapeType="1"/>
            </p:cNvSpPr>
            <p:nvPr/>
          </p:nvSpPr>
          <p:spPr bwMode="auto">
            <a:xfrm flipV="1">
              <a:off x="2505" y="1633"/>
              <a:ext cx="1217" cy="12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826" name="Group 70"/>
            <p:cNvGrpSpPr>
              <a:grpSpLocks/>
            </p:cNvGrpSpPr>
            <p:nvPr/>
          </p:nvGrpSpPr>
          <p:grpSpPr bwMode="auto">
            <a:xfrm rot="5400000">
              <a:off x="1192" y="2602"/>
              <a:ext cx="1023" cy="913"/>
              <a:chOff x="1336" y="1835"/>
              <a:chExt cx="660" cy="674"/>
            </a:xfrm>
          </p:grpSpPr>
          <p:sp>
            <p:nvSpPr>
              <p:cNvPr id="29827" name="AutoShape 71"/>
              <p:cNvSpPr>
                <a:spLocks noChangeArrowheads="1"/>
              </p:cNvSpPr>
              <p:nvPr/>
            </p:nvSpPr>
            <p:spPr bwMode="auto">
              <a:xfrm rot="-5400000">
                <a:off x="1281" y="1890"/>
                <a:ext cx="674" cy="5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1378" y="1890"/>
                <a:ext cx="674" cy="5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2108200" y="509588"/>
            <a:ext cx="4475163" cy="4287837"/>
            <a:chOff x="1111" y="532"/>
            <a:chExt cx="2819" cy="2701"/>
          </a:xfrm>
        </p:grpSpPr>
        <p:sp>
          <p:nvSpPr>
            <p:cNvPr id="29803" name="Line 74"/>
            <p:cNvSpPr>
              <a:spLocks noChangeShapeType="1"/>
            </p:cNvSpPr>
            <p:nvPr/>
          </p:nvSpPr>
          <p:spPr bwMode="auto">
            <a:xfrm flipV="1">
              <a:off x="1542" y="628"/>
              <a:ext cx="2388" cy="2078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Line 75"/>
            <p:cNvSpPr>
              <a:spLocks noChangeShapeType="1"/>
            </p:cNvSpPr>
            <p:nvPr/>
          </p:nvSpPr>
          <p:spPr bwMode="auto">
            <a:xfrm>
              <a:off x="1524" y="2418"/>
              <a:ext cx="3" cy="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5" name="Line 76"/>
            <p:cNvSpPr>
              <a:spLocks noChangeShapeType="1"/>
            </p:cNvSpPr>
            <p:nvPr/>
          </p:nvSpPr>
          <p:spPr bwMode="auto">
            <a:xfrm flipV="1">
              <a:off x="1522" y="1904"/>
              <a:ext cx="821" cy="6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6" name="Line 77"/>
            <p:cNvSpPr>
              <a:spLocks noChangeShapeType="1"/>
            </p:cNvSpPr>
            <p:nvPr/>
          </p:nvSpPr>
          <p:spPr bwMode="auto">
            <a:xfrm flipH="1" flipV="1">
              <a:off x="2326" y="1570"/>
              <a:ext cx="8" cy="3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7" name="Line 78"/>
            <p:cNvSpPr>
              <a:spLocks noChangeShapeType="1"/>
            </p:cNvSpPr>
            <p:nvPr/>
          </p:nvSpPr>
          <p:spPr bwMode="auto">
            <a:xfrm flipV="1">
              <a:off x="2322" y="532"/>
              <a:ext cx="1274" cy="103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8" name="Line 79"/>
            <p:cNvSpPr>
              <a:spLocks noChangeShapeType="1"/>
            </p:cNvSpPr>
            <p:nvPr/>
          </p:nvSpPr>
          <p:spPr bwMode="auto">
            <a:xfrm flipH="1">
              <a:off x="3589" y="544"/>
              <a:ext cx="5" cy="7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9" name="Line 80"/>
            <p:cNvSpPr>
              <a:spLocks noChangeShapeType="1"/>
            </p:cNvSpPr>
            <p:nvPr/>
          </p:nvSpPr>
          <p:spPr bwMode="auto">
            <a:xfrm flipH="1" flipV="1">
              <a:off x="1576" y="2804"/>
              <a:ext cx="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0" name="Line 81"/>
            <p:cNvSpPr>
              <a:spLocks noChangeShapeType="1"/>
            </p:cNvSpPr>
            <p:nvPr/>
          </p:nvSpPr>
          <p:spPr bwMode="auto">
            <a:xfrm flipV="1">
              <a:off x="1585" y="2132"/>
              <a:ext cx="774" cy="6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1" name="Line 82"/>
            <p:cNvSpPr>
              <a:spLocks noChangeShapeType="1"/>
            </p:cNvSpPr>
            <p:nvPr/>
          </p:nvSpPr>
          <p:spPr bwMode="auto">
            <a:xfrm>
              <a:off x="2348" y="2140"/>
              <a:ext cx="18" cy="3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2" name="Line 83"/>
            <p:cNvSpPr>
              <a:spLocks noChangeShapeType="1"/>
            </p:cNvSpPr>
            <p:nvPr/>
          </p:nvSpPr>
          <p:spPr bwMode="auto">
            <a:xfrm flipV="1">
              <a:off x="2369" y="1296"/>
              <a:ext cx="1217" cy="1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813" name="Group 84"/>
            <p:cNvGrpSpPr>
              <a:grpSpLocks/>
            </p:cNvGrpSpPr>
            <p:nvPr/>
          </p:nvGrpSpPr>
          <p:grpSpPr bwMode="auto">
            <a:xfrm rot="5400000">
              <a:off x="1056" y="2265"/>
              <a:ext cx="1023" cy="913"/>
              <a:chOff x="1336" y="1835"/>
              <a:chExt cx="660" cy="674"/>
            </a:xfrm>
          </p:grpSpPr>
          <p:sp>
            <p:nvSpPr>
              <p:cNvPr id="29814" name="AutoShape 85"/>
              <p:cNvSpPr>
                <a:spLocks noChangeArrowheads="1"/>
              </p:cNvSpPr>
              <p:nvPr/>
            </p:nvSpPr>
            <p:spPr bwMode="auto">
              <a:xfrm rot="-5400000">
                <a:off x="1281" y="1890"/>
                <a:ext cx="674" cy="5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5" name="AutoShape 86"/>
              <p:cNvSpPr>
                <a:spLocks noChangeArrowheads="1"/>
              </p:cNvSpPr>
              <p:nvPr/>
            </p:nvSpPr>
            <p:spPr bwMode="auto">
              <a:xfrm rot="5400000" flipH="1">
                <a:off x="1378" y="1890"/>
                <a:ext cx="674" cy="5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87"/>
          <p:cNvGrpSpPr>
            <a:grpSpLocks/>
          </p:cNvGrpSpPr>
          <p:nvPr/>
        </p:nvGrpSpPr>
        <p:grpSpPr bwMode="auto">
          <a:xfrm>
            <a:off x="2125663" y="623888"/>
            <a:ext cx="4475162" cy="4173537"/>
            <a:chOff x="2689" y="1585"/>
            <a:chExt cx="2819" cy="2629"/>
          </a:xfrm>
        </p:grpSpPr>
        <p:sp>
          <p:nvSpPr>
            <p:cNvPr id="29783" name="Line 88"/>
            <p:cNvSpPr>
              <a:spLocks noChangeShapeType="1"/>
            </p:cNvSpPr>
            <p:nvPr/>
          </p:nvSpPr>
          <p:spPr bwMode="auto">
            <a:xfrm flipV="1">
              <a:off x="3120" y="1609"/>
              <a:ext cx="2388" cy="2078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Line 89"/>
            <p:cNvSpPr>
              <a:spLocks noChangeShapeType="1"/>
            </p:cNvSpPr>
            <p:nvPr/>
          </p:nvSpPr>
          <p:spPr bwMode="auto">
            <a:xfrm>
              <a:off x="2927" y="3489"/>
              <a:ext cx="114" cy="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5" name="Line 90"/>
            <p:cNvSpPr>
              <a:spLocks noChangeShapeType="1"/>
            </p:cNvSpPr>
            <p:nvPr/>
          </p:nvSpPr>
          <p:spPr bwMode="auto">
            <a:xfrm flipV="1">
              <a:off x="3028" y="2885"/>
              <a:ext cx="893" cy="7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Line 91"/>
            <p:cNvSpPr>
              <a:spLocks noChangeShapeType="1"/>
            </p:cNvSpPr>
            <p:nvPr/>
          </p:nvSpPr>
          <p:spPr bwMode="auto">
            <a:xfrm flipH="1" flipV="1">
              <a:off x="3688" y="2623"/>
              <a:ext cx="224" cy="2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7" name="Line 92"/>
            <p:cNvSpPr>
              <a:spLocks noChangeShapeType="1"/>
            </p:cNvSpPr>
            <p:nvPr/>
          </p:nvSpPr>
          <p:spPr bwMode="auto">
            <a:xfrm flipV="1">
              <a:off x="3688" y="1589"/>
              <a:ext cx="1262" cy="10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8" name="Line 93"/>
            <p:cNvSpPr>
              <a:spLocks noChangeShapeType="1"/>
            </p:cNvSpPr>
            <p:nvPr/>
          </p:nvSpPr>
          <p:spPr bwMode="auto">
            <a:xfrm>
              <a:off x="4936" y="1589"/>
              <a:ext cx="527" cy="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Line 94"/>
            <p:cNvSpPr>
              <a:spLocks noChangeShapeType="1"/>
            </p:cNvSpPr>
            <p:nvPr/>
          </p:nvSpPr>
          <p:spPr bwMode="auto">
            <a:xfrm flipH="1" flipV="1">
              <a:off x="3190" y="3773"/>
              <a:ext cx="144" cy="1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Line 95"/>
            <p:cNvSpPr>
              <a:spLocks noChangeShapeType="1"/>
            </p:cNvSpPr>
            <p:nvPr/>
          </p:nvSpPr>
          <p:spPr bwMode="auto">
            <a:xfrm flipV="1">
              <a:off x="3175" y="3029"/>
              <a:ext cx="858" cy="7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Line 96"/>
            <p:cNvSpPr>
              <a:spLocks noChangeShapeType="1"/>
            </p:cNvSpPr>
            <p:nvPr/>
          </p:nvSpPr>
          <p:spPr bwMode="auto">
            <a:xfrm>
              <a:off x="4018" y="3029"/>
              <a:ext cx="19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Line 97"/>
            <p:cNvSpPr>
              <a:spLocks noChangeShapeType="1"/>
            </p:cNvSpPr>
            <p:nvPr/>
          </p:nvSpPr>
          <p:spPr bwMode="auto">
            <a:xfrm flipV="1">
              <a:off x="4191" y="2141"/>
              <a:ext cx="1273" cy="112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93" name="Group 98"/>
            <p:cNvGrpSpPr>
              <a:grpSpLocks/>
            </p:cNvGrpSpPr>
            <p:nvPr/>
          </p:nvGrpSpPr>
          <p:grpSpPr bwMode="auto">
            <a:xfrm rot="2995107">
              <a:off x="2634" y="3246"/>
              <a:ext cx="1023" cy="913"/>
              <a:chOff x="1336" y="1835"/>
              <a:chExt cx="660" cy="674"/>
            </a:xfrm>
          </p:grpSpPr>
          <p:sp>
            <p:nvSpPr>
              <p:cNvPr id="29801" name="AutoShape 99"/>
              <p:cNvSpPr>
                <a:spLocks noChangeArrowheads="1"/>
              </p:cNvSpPr>
              <p:nvPr/>
            </p:nvSpPr>
            <p:spPr bwMode="auto">
              <a:xfrm rot="-5400000">
                <a:off x="1281" y="1890"/>
                <a:ext cx="674" cy="5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2" name="AutoShape 100"/>
              <p:cNvSpPr>
                <a:spLocks noChangeArrowheads="1"/>
              </p:cNvSpPr>
              <p:nvPr/>
            </p:nvSpPr>
            <p:spPr bwMode="auto">
              <a:xfrm rot="5400000" flipH="1">
                <a:off x="1378" y="1890"/>
                <a:ext cx="674" cy="5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94" name="Line 101"/>
            <p:cNvSpPr>
              <a:spLocks noChangeShapeType="1"/>
            </p:cNvSpPr>
            <p:nvPr/>
          </p:nvSpPr>
          <p:spPr bwMode="auto">
            <a:xfrm flipH="1">
              <a:off x="3987" y="2219"/>
              <a:ext cx="188" cy="15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5" name="Line 102"/>
            <p:cNvSpPr>
              <a:spLocks noChangeShapeType="1"/>
            </p:cNvSpPr>
            <p:nvPr/>
          </p:nvSpPr>
          <p:spPr bwMode="auto">
            <a:xfrm flipH="1" flipV="1">
              <a:off x="5089" y="1755"/>
              <a:ext cx="155" cy="169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Line 103"/>
            <p:cNvSpPr>
              <a:spLocks noChangeShapeType="1"/>
            </p:cNvSpPr>
            <p:nvPr/>
          </p:nvSpPr>
          <p:spPr bwMode="auto">
            <a:xfrm flipV="1">
              <a:off x="4434" y="2887"/>
              <a:ext cx="194" cy="16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Line 104"/>
            <p:cNvSpPr>
              <a:spLocks noChangeShapeType="1"/>
            </p:cNvSpPr>
            <p:nvPr/>
          </p:nvSpPr>
          <p:spPr bwMode="auto">
            <a:xfrm flipV="1">
              <a:off x="3696" y="3171"/>
              <a:ext cx="194" cy="16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Line 105"/>
            <p:cNvSpPr>
              <a:spLocks noChangeShapeType="1"/>
            </p:cNvSpPr>
            <p:nvPr/>
          </p:nvSpPr>
          <p:spPr bwMode="auto">
            <a:xfrm flipH="1">
              <a:off x="3501" y="3048"/>
              <a:ext cx="195" cy="16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Line 106"/>
            <p:cNvSpPr>
              <a:spLocks noChangeShapeType="1"/>
            </p:cNvSpPr>
            <p:nvPr/>
          </p:nvSpPr>
          <p:spPr bwMode="auto">
            <a:xfrm>
              <a:off x="4724" y="2783"/>
              <a:ext cx="0" cy="615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Line 107"/>
            <p:cNvSpPr>
              <a:spLocks noChangeShapeType="1"/>
            </p:cNvSpPr>
            <p:nvPr/>
          </p:nvSpPr>
          <p:spPr bwMode="auto">
            <a:xfrm flipV="1">
              <a:off x="4181" y="1585"/>
              <a:ext cx="0" cy="615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08"/>
          <p:cNvGrpSpPr>
            <a:grpSpLocks/>
          </p:cNvGrpSpPr>
          <p:nvPr/>
        </p:nvGrpSpPr>
        <p:grpSpPr bwMode="auto">
          <a:xfrm>
            <a:off x="2112963" y="606425"/>
            <a:ext cx="4475162" cy="4173538"/>
            <a:chOff x="1251" y="1078"/>
            <a:chExt cx="2819" cy="2629"/>
          </a:xfrm>
        </p:grpSpPr>
        <p:sp>
          <p:nvSpPr>
            <p:cNvPr id="29763" name="Line 109"/>
            <p:cNvSpPr>
              <a:spLocks noChangeShapeType="1"/>
            </p:cNvSpPr>
            <p:nvPr/>
          </p:nvSpPr>
          <p:spPr bwMode="auto">
            <a:xfrm flipV="1">
              <a:off x="1682" y="1102"/>
              <a:ext cx="2388" cy="2078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Line 110"/>
            <p:cNvSpPr>
              <a:spLocks noChangeShapeType="1"/>
            </p:cNvSpPr>
            <p:nvPr/>
          </p:nvSpPr>
          <p:spPr bwMode="auto">
            <a:xfrm>
              <a:off x="1489" y="2982"/>
              <a:ext cx="114" cy="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Line 111"/>
            <p:cNvSpPr>
              <a:spLocks noChangeShapeType="1"/>
            </p:cNvSpPr>
            <p:nvPr/>
          </p:nvSpPr>
          <p:spPr bwMode="auto">
            <a:xfrm flipV="1">
              <a:off x="1590" y="2378"/>
              <a:ext cx="893" cy="7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Line 112"/>
            <p:cNvSpPr>
              <a:spLocks noChangeShapeType="1"/>
            </p:cNvSpPr>
            <p:nvPr/>
          </p:nvSpPr>
          <p:spPr bwMode="auto">
            <a:xfrm flipH="1" flipV="1">
              <a:off x="2250" y="2116"/>
              <a:ext cx="224" cy="2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Line 113"/>
            <p:cNvSpPr>
              <a:spLocks noChangeShapeType="1"/>
            </p:cNvSpPr>
            <p:nvPr/>
          </p:nvSpPr>
          <p:spPr bwMode="auto">
            <a:xfrm flipV="1">
              <a:off x="2250" y="1082"/>
              <a:ext cx="1262" cy="102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Line 114"/>
            <p:cNvSpPr>
              <a:spLocks noChangeShapeType="1"/>
            </p:cNvSpPr>
            <p:nvPr/>
          </p:nvSpPr>
          <p:spPr bwMode="auto">
            <a:xfrm>
              <a:off x="3498" y="1082"/>
              <a:ext cx="527" cy="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Line 115"/>
            <p:cNvSpPr>
              <a:spLocks noChangeShapeType="1"/>
            </p:cNvSpPr>
            <p:nvPr/>
          </p:nvSpPr>
          <p:spPr bwMode="auto">
            <a:xfrm flipH="1" flipV="1">
              <a:off x="1752" y="3266"/>
              <a:ext cx="144" cy="1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Line 116"/>
            <p:cNvSpPr>
              <a:spLocks noChangeShapeType="1"/>
            </p:cNvSpPr>
            <p:nvPr/>
          </p:nvSpPr>
          <p:spPr bwMode="auto">
            <a:xfrm flipV="1">
              <a:off x="1737" y="2522"/>
              <a:ext cx="858" cy="7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Line 117"/>
            <p:cNvSpPr>
              <a:spLocks noChangeShapeType="1"/>
            </p:cNvSpPr>
            <p:nvPr/>
          </p:nvSpPr>
          <p:spPr bwMode="auto">
            <a:xfrm>
              <a:off x="2580" y="2522"/>
              <a:ext cx="19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Line 118"/>
            <p:cNvSpPr>
              <a:spLocks noChangeShapeType="1"/>
            </p:cNvSpPr>
            <p:nvPr/>
          </p:nvSpPr>
          <p:spPr bwMode="auto">
            <a:xfrm flipV="1">
              <a:off x="2753" y="1634"/>
              <a:ext cx="1273" cy="11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73" name="Group 119"/>
            <p:cNvGrpSpPr>
              <a:grpSpLocks/>
            </p:cNvGrpSpPr>
            <p:nvPr/>
          </p:nvGrpSpPr>
          <p:grpSpPr bwMode="auto">
            <a:xfrm rot="2995107">
              <a:off x="1196" y="2739"/>
              <a:ext cx="1023" cy="913"/>
              <a:chOff x="1336" y="1835"/>
              <a:chExt cx="660" cy="674"/>
            </a:xfrm>
          </p:grpSpPr>
          <p:sp>
            <p:nvSpPr>
              <p:cNvPr id="29781" name="AutoShape 120"/>
              <p:cNvSpPr>
                <a:spLocks noChangeArrowheads="1"/>
              </p:cNvSpPr>
              <p:nvPr/>
            </p:nvSpPr>
            <p:spPr bwMode="auto">
              <a:xfrm rot="-5400000">
                <a:off x="1281" y="1890"/>
                <a:ext cx="674" cy="5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2" name="AutoShape 121"/>
              <p:cNvSpPr>
                <a:spLocks noChangeArrowheads="1"/>
              </p:cNvSpPr>
              <p:nvPr/>
            </p:nvSpPr>
            <p:spPr bwMode="auto">
              <a:xfrm rot="5400000" flipH="1">
                <a:off x="1378" y="1890"/>
                <a:ext cx="674" cy="5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74" name="Line 122"/>
            <p:cNvSpPr>
              <a:spLocks noChangeShapeType="1"/>
            </p:cNvSpPr>
            <p:nvPr/>
          </p:nvSpPr>
          <p:spPr bwMode="auto">
            <a:xfrm flipH="1">
              <a:off x="2549" y="1712"/>
              <a:ext cx="188" cy="15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Line 123"/>
            <p:cNvSpPr>
              <a:spLocks noChangeShapeType="1"/>
            </p:cNvSpPr>
            <p:nvPr/>
          </p:nvSpPr>
          <p:spPr bwMode="auto">
            <a:xfrm flipH="1" flipV="1">
              <a:off x="3651" y="1248"/>
              <a:ext cx="155" cy="169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Line 124"/>
            <p:cNvSpPr>
              <a:spLocks noChangeShapeType="1"/>
            </p:cNvSpPr>
            <p:nvPr/>
          </p:nvSpPr>
          <p:spPr bwMode="auto">
            <a:xfrm flipV="1">
              <a:off x="2996" y="2380"/>
              <a:ext cx="194" cy="16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Line 125"/>
            <p:cNvSpPr>
              <a:spLocks noChangeShapeType="1"/>
            </p:cNvSpPr>
            <p:nvPr/>
          </p:nvSpPr>
          <p:spPr bwMode="auto">
            <a:xfrm flipV="1">
              <a:off x="2258" y="2664"/>
              <a:ext cx="194" cy="16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Line 126"/>
            <p:cNvSpPr>
              <a:spLocks noChangeShapeType="1"/>
            </p:cNvSpPr>
            <p:nvPr/>
          </p:nvSpPr>
          <p:spPr bwMode="auto">
            <a:xfrm flipH="1">
              <a:off x="2063" y="2541"/>
              <a:ext cx="195" cy="16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Line 127"/>
            <p:cNvSpPr>
              <a:spLocks noChangeShapeType="1"/>
            </p:cNvSpPr>
            <p:nvPr/>
          </p:nvSpPr>
          <p:spPr bwMode="auto">
            <a:xfrm>
              <a:off x="3286" y="2276"/>
              <a:ext cx="0" cy="615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Line 128"/>
            <p:cNvSpPr>
              <a:spLocks noChangeShapeType="1"/>
            </p:cNvSpPr>
            <p:nvPr/>
          </p:nvSpPr>
          <p:spPr bwMode="auto">
            <a:xfrm flipV="1">
              <a:off x="2743" y="1078"/>
              <a:ext cx="0" cy="615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2095500" y="650875"/>
            <a:ext cx="4475163" cy="4135438"/>
            <a:chOff x="2690" y="1493"/>
            <a:chExt cx="2819" cy="2605"/>
          </a:xfrm>
        </p:grpSpPr>
        <p:sp>
          <p:nvSpPr>
            <p:cNvPr id="29745" name="Line 130"/>
            <p:cNvSpPr>
              <a:spLocks noChangeShapeType="1"/>
            </p:cNvSpPr>
            <p:nvPr/>
          </p:nvSpPr>
          <p:spPr bwMode="auto">
            <a:xfrm flipV="1">
              <a:off x="4226" y="2026"/>
              <a:ext cx="0" cy="706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Line 131"/>
            <p:cNvSpPr>
              <a:spLocks noChangeShapeType="1"/>
            </p:cNvSpPr>
            <p:nvPr/>
          </p:nvSpPr>
          <p:spPr bwMode="auto">
            <a:xfrm flipV="1">
              <a:off x="3121" y="1493"/>
              <a:ext cx="2388" cy="2078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Line 132"/>
            <p:cNvSpPr>
              <a:spLocks noChangeShapeType="1"/>
            </p:cNvSpPr>
            <p:nvPr/>
          </p:nvSpPr>
          <p:spPr bwMode="auto">
            <a:xfrm flipH="1">
              <a:off x="3246" y="3342"/>
              <a:ext cx="78" cy="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Line 133"/>
            <p:cNvSpPr>
              <a:spLocks noChangeShapeType="1"/>
            </p:cNvSpPr>
            <p:nvPr/>
          </p:nvSpPr>
          <p:spPr bwMode="auto">
            <a:xfrm flipV="1">
              <a:off x="3267" y="2835"/>
              <a:ext cx="665" cy="5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Line 134"/>
            <p:cNvSpPr>
              <a:spLocks noChangeShapeType="1"/>
            </p:cNvSpPr>
            <p:nvPr/>
          </p:nvSpPr>
          <p:spPr bwMode="auto">
            <a:xfrm flipV="1">
              <a:off x="3933" y="2679"/>
              <a:ext cx="100" cy="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Line 135"/>
            <p:cNvSpPr>
              <a:spLocks noChangeShapeType="1"/>
            </p:cNvSpPr>
            <p:nvPr/>
          </p:nvSpPr>
          <p:spPr bwMode="auto">
            <a:xfrm flipV="1">
              <a:off x="4033" y="1613"/>
              <a:ext cx="1230" cy="10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Line 136"/>
            <p:cNvSpPr>
              <a:spLocks noChangeShapeType="1"/>
            </p:cNvSpPr>
            <p:nvPr/>
          </p:nvSpPr>
          <p:spPr bwMode="auto">
            <a:xfrm flipH="1">
              <a:off x="4992" y="1625"/>
              <a:ext cx="257" cy="4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Line 137"/>
            <p:cNvSpPr>
              <a:spLocks noChangeShapeType="1"/>
            </p:cNvSpPr>
            <p:nvPr/>
          </p:nvSpPr>
          <p:spPr bwMode="auto">
            <a:xfrm flipV="1">
              <a:off x="2975" y="3669"/>
              <a:ext cx="112" cy="1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Line 138"/>
            <p:cNvSpPr>
              <a:spLocks noChangeShapeType="1"/>
            </p:cNvSpPr>
            <p:nvPr/>
          </p:nvSpPr>
          <p:spPr bwMode="auto">
            <a:xfrm flipV="1">
              <a:off x="3092" y="2969"/>
              <a:ext cx="774" cy="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Line 139"/>
            <p:cNvSpPr>
              <a:spLocks noChangeShapeType="1"/>
            </p:cNvSpPr>
            <p:nvPr/>
          </p:nvSpPr>
          <p:spPr bwMode="auto">
            <a:xfrm flipH="1">
              <a:off x="3761" y="2977"/>
              <a:ext cx="102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Line 140"/>
            <p:cNvSpPr>
              <a:spLocks noChangeShapeType="1"/>
            </p:cNvSpPr>
            <p:nvPr/>
          </p:nvSpPr>
          <p:spPr bwMode="auto">
            <a:xfrm flipV="1">
              <a:off x="3784" y="2053"/>
              <a:ext cx="1209" cy="10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56" name="Group 141"/>
            <p:cNvGrpSpPr>
              <a:grpSpLocks/>
            </p:cNvGrpSpPr>
            <p:nvPr/>
          </p:nvGrpSpPr>
          <p:grpSpPr bwMode="auto">
            <a:xfrm rot="7613757">
              <a:off x="2635" y="3130"/>
              <a:ext cx="1023" cy="913"/>
              <a:chOff x="1336" y="1835"/>
              <a:chExt cx="660" cy="674"/>
            </a:xfrm>
          </p:grpSpPr>
          <p:sp>
            <p:nvSpPr>
              <p:cNvPr id="29761" name="AutoShape 142"/>
              <p:cNvSpPr>
                <a:spLocks noChangeArrowheads="1"/>
              </p:cNvSpPr>
              <p:nvPr/>
            </p:nvSpPr>
            <p:spPr bwMode="auto">
              <a:xfrm rot="-5400000">
                <a:off x="1281" y="1890"/>
                <a:ext cx="674" cy="5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2" name="AutoShape 143"/>
              <p:cNvSpPr>
                <a:spLocks noChangeArrowheads="1"/>
              </p:cNvSpPr>
              <p:nvPr/>
            </p:nvSpPr>
            <p:spPr bwMode="auto">
              <a:xfrm rot="5400000" flipH="1">
                <a:off x="1378" y="1890"/>
                <a:ext cx="674" cy="5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57" name="Line 144"/>
            <p:cNvSpPr>
              <a:spLocks noChangeShapeType="1"/>
            </p:cNvSpPr>
            <p:nvPr/>
          </p:nvSpPr>
          <p:spPr bwMode="auto">
            <a:xfrm flipH="1">
              <a:off x="5056" y="1781"/>
              <a:ext cx="103" cy="18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Line 145"/>
            <p:cNvSpPr>
              <a:spLocks noChangeShapeType="1"/>
            </p:cNvSpPr>
            <p:nvPr/>
          </p:nvSpPr>
          <p:spPr bwMode="auto">
            <a:xfrm flipH="1">
              <a:off x="4058" y="2699"/>
              <a:ext cx="219" cy="19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Line 146"/>
            <p:cNvSpPr>
              <a:spLocks noChangeShapeType="1"/>
            </p:cNvSpPr>
            <p:nvPr/>
          </p:nvSpPr>
          <p:spPr bwMode="auto">
            <a:xfrm flipV="1">
              <a:off x="4363" y="2227"/>
              <a:ext cx="188" cy="15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Line 147"/>
            <p:cNvSpPr>
              <a:spLocks noChangeShapeType="1"/>
            </p:cNvSpPr>
            <p:nvPr/>
          </p:nvSpPr>
          <p:spPr bwMode="auto">
            <a:xfrm>
              <a:off x="4582" y="2200"/>
              <a:ext cx="0" cy="706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48"/>
          <p:cNvGrpSpPr>
            <a:grpSpLocks/>
          </p:cNvGrpSpPr>
          <p:nvPr/>
        </p:nvGrpSpPr>
        <p:grpSpPr bwMode="auto">
          <a:xfrm>
            <a:off x="2125663" y="663575"/>
            <a:ext cx="4475162" cy="4135438"/>
            <a:chOff x="2121" y="1020"/>
            <a:chExt cx="2819" cy="2605"/>
          </a:xfrm>
        </p:grpSpPr>
        <p:sp>
          <p:nvSpPr>
            <p:cNvPr id="29727" name="Line 149"/>
            <p:cNvSpPr>
              <a:spLocks noChangeShapeType="1"/>
            </p:cNvSpPr>
            <p:nvPr/>
          </p:nvSpPr>
          <p:spPr bwMode="auto">
            <a:xfrm flipV="1">
              <a:off x="3657" y="1553"/>
              <a:ext cx="0" cy="706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150"/>
            <p:cNvSpPr>
              <a:spLocks noChangeShapeType="1"/>
            </p:cNvSpPr>
            <p:nvPr/>
          </p:nvSpPr>
          <p:spPr bwMode="auto">
            <a:xfrm flipV="1">
              <a:off x="2552" y="1020"/>
              <a:ext cx="2388" cy="2078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Line 151"/>
            <p:cNvSpPr>
              <a:spLocks noChangeShapeType="1"/>
            </p:cNvSpPr>
            <p:nvPr/>
          </p:nvSpPr>
          <p:spPr bwMode="auto">
            <a:xfrm flipH="1">
              <a:off x="2677" y="2869"/>
              <a:ext cx="78" cy="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Line 152"/>
            <p:cNvSpPr>
              <a:spLocks noChangeShapeType="1"/>
            </p:cNvSpPr>
            <p:nvPr/>
          </p:nvSpPr>
          <p:spPr bwMode="auto">
            <a:xfrm flipV="1">
              <a:off x="2698" y="2362"/>
              <a:ext cx="665" cy="5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Line 153"/>
            <p:cNvSpPr>
              <a:spLocks noChangeShapeType="1"/>
            </p:cNvSpPr>
            <p:nvPr/>
          </p:nvSpPr>
          <p:spPr bwMode="auto">
            <a:xfrm flipV="1">
              <a:off x="3364" y="2206"/>
              <a:ext cx="100" cy="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Line 154"/>
            <p:cNvSpPr>
              <a:spLocks noChangeShapeType="1"/>
            </p:cNvSpPr>
            <p:nvPr/>
          </p:nvSpPr>
          <p:spPr bwMode="auto">
            <a:xfrm flipV="1">
              <a:off x="3464" y="1140"/>
              <a:ext cx="1230" cy="105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Line 155"/>
            <p:cNvSpPr>
              <a:spLocks noChangeShapeType="1"/>
            </p:cNvSpPr>
            <p:nvPr/>
          </p:nvSpPr>
          <p:spPr bwMode="auto">
            <a:xfrm flipH="1">
              <a:off x="4423" y="1152"/>
              <a:ext cx="257" cy="4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Line 156"/>
            <p:cNvSpPr>
              <a:spLocks noChangeShapeType="1"/>
            </p:cNvSpPr>
            <p:nvPr/>
          </p:nvSpPr>
          <p:spPr bwMode="auto">
            <a:xfrm flipV="1">
              <a:off x="2406" y="3196"/>
              <a:ext cx="112" cy="1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157"/>
            <p:cNvSpPr>
              <a:spLocks noChangeShapeType="1"/>
            </p:cNvSpPr>
            <p:nvPr/>
          </p:nvSpPr>
          <p:spPr bwMode="auto">
            <a:xfrm flipV="1">
              <a:off x="2523" y="2496"/>
              <a:ext cx="774" cy="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Line 158"/>
            <p:cNvSpPr>
              <a:spLocks noChangeShapeType="1"/>
            </p:cNvSpPr>
            <p:nvPr/>
          </p:nvSpPr>
          <p:spPr bwMode="auto">
            <a:xfrm flipH="1">
              <a:off x="3192" y="2504"/>
              <a:ext cx="102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Line 159"/>
            <p:cNvSpPr>
              <a:spLocks noChangeShapeType="1"/>
            </p:cNvSpPr>
            <p:nvPr/>
          </p:nvSpPr>
          <p:spPr bwMode="auto">
            <a:xfrm flipV="1">
              <a:off x="3215" y="1580"/>
              <a:ext cx="1209" cy="10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38" name="Group 160"/>
            <p:cNvGrpSpPr>
              <a:grpSpLocks/>
            </p:cNvGrpSpPr>
            <p:nvPr/>
          </p:nvGrpSpPr>
          <p:grpSpPr bwMode="auto">
            <a:xfrm rot="7613757">
              <a:off x="2066" y="2657"/>
              <a:ext cx="1023" cy="913"/>
              <a:chOff x="1336" y="1835"/>
              <a:chExt cx="660" cy="674"/>
            </a:xfrm>
          </p:grpSpPr>
          <p:sp>
            <p:nvSpPr>
              <p:cNvPr id="29743" name="AutoShape 161"/>
              <p:cNvSpPr>
                <a:spLocks noChangeArrowheads="1"/>
              </p:cNvSpPr>
              <p:nvPr/>
            </p:nvSpPr>
            <p:spPr bwMode="auto">
              <a:xfrm rot="-5400000">
                <a:off x="1281" y="1890"/>
                <a:ext cx="674" cy="5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4" name="AutoShape 162"/>
              <p:cNvSpPr>
                <a:spLocks noChangeArrowheads="1"/>
              </p:cNvSpPr>
              <p:nvPr/>
            </p:nvSpPr>
            <p:spPr bwMode="auto">
              <a:xfrm rot="5400000" flipH="1">
                <a:off x="1378" y="1890"/>
                <a:ext cx="674" cy="5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39" name="Line 163"/>
            <p:cNvSpPr>
              <a:spLocks noChangeShapeType="1"/>
            </p:cNvSpPr>
            <p:nvPr/>
          </p:nvSpPr>
          <p:spPr bwMode="auto">
            <a:xfrm flipH="1">
              <a:off x="4487" y="1308"/>
              <a:ext cx="103" cy="18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Line 164"/>
            <p:cNvSpPr>
              <a:spLocks noChangeShapeType="1"/>
            </p:cNvSpPr>
            <p:nvPr/>
          </p:nvSpPr>
          <p:spPr bwMode="auto">
            <a:xfrm flipH="1">
              <a:off x="3489" y="2226"/>
              <a:ext cx="219" cy="19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Line 165"/>
            <p:cNvSpPr>
              <a:spLocks noChangeShapeType="1"/>
            </p:cNvSpPr>
            <p:nvPr/>
          </p:nvSpPr>
          <p:spPr bwMode="auto">
            <a:xfrm flipV="1">
              <a:off x="3794" y="1754"/>
              <a:ext cx="188" cy="15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Line 166"/>
            <p:cNvSpPr>
              <a:spLocks noChangeShapeType="1"/>
            </p:cNvSpPr>
            <p:nvPr/>
          </p:nvSpPr>
          <p:spPr bwMode="auto">
            <a:xfrm>
              <a:off x="4013" y="1727"/>
              <a:ext cx="0" cy="706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8" name="Group 167"/>
          <p:cNvGrpSpPr>
            <a:grpSpLocks/>
          </p:cNvGrpSpPr>
          <p:nvPr/>
        </p:nvGrpSpPr>
        <p:grpSpPr bwMode="auto">
          <a:xfrm>
            <a:off x="5835650" y="425450"/>
            <a:ext cx="2874963" cy="2671763"/>
            <a:chOff x="3533" y="136"/>
            <a:chExt cx="1811" cy="1683"/>
          </a:xfrm>
        </p:grpSpPr>
        <p:sp>
          <p:nvSpPr>
            <p:cNvPr id="29725" name="AutoShape 168"/>
            <p:cNvSpPr>
              <a:spLocks noChangeArrowheads="1"/>
            </p:cNvSpPr>
            <p:nvPr/>
          </p:nvSpPr>
          <p:spPr bwMode="auto">
            <a:xfrm>
              <a:off x="3533" y="136"/>
              <a:ext cx="1811" cy="1683"/>
            </a:xfrm>
            <a:prstGeom prst="cube">
              <a:avLst>
                <a:gd name="adj" fmla="val 55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Text Box 169"/>
            <p:cNvSpPr txBox="1">
              <a:spLocks noChangeArrowheads="1"/>
            </p:cNvSpPr>
            <p:nvPr/>
          </p:nvSpPr>
          <p:spPr bwMode="auto">
            <a:xfrm>
              <a:off x="3760" y="1125"/>
              <a:ext cx="815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6000"/>
                <a:t>S</a:t>
              </a:r>
            </a:p>
          </p:txBody>
        </p:sp>
      </p:grpSp>
      <p:grpSp>
        <p:nvGrpSpPr>
          <p:cNvPr id="21" name="Group 170"/>
          <p:cNvGrpSpPr>
            <a:grpSpLocks/>
          </p:cNvGrpSpPr>
          <p:nvPr/>
        </p:nvGrpSpPr>
        <p:grpSpPr bwMode="auto">
          <a:xfrm>
            <a:off x="677863" y="3992563"/>
            <a:ext cx="4092575" cy="1831975"/>
            <a:chOff x="431" y="2510"/>
            <a:chExt cx="2578" cy="1154"/>
          </a:xfrm>
        </p:grpSpPr>
        <p:sp>
          <p:nvSpPr>
            <p:cNvPr id="29719" name="Line 171"/>
            <p:cNvSpPr>
              <a:spLocks noChangeShapeType="1"/>
            </p:cNvSpPr>
            <p:nvPr/>
          </p:nvSpPr>
          <p:spPr bwMode="auto">
            <a:xfrm>
              <a:off x="2264" y="3661"/>
              <a:ext cx="285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172"/>
            <p:cNvSpPr>
              <a:spLocks noChangeShapeType="1"/>
            </p:cNvSpPr>
            <p:nvPr/>
          </p:nvSpPr>
          <p:spPr bwMode="auto">
            <a:xfrm>
              <a:off x="851" y="3664"/>
              <a:ext cx="285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173"/>
            <p:cNvSpPr>
              <a:spLocks noChangeShapeType="1"/>
            </p:cNvSpPr>
            <p:nvPr/>
          </p:nvSpPr>
          <p:spPr bwMode="auto">
            <a:xfrm flipH="1" flipV="1">
              <a:off x="3003" y="2890"/>
              <a:ext cx="6" cy="26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174"/>
            <p:cNvSpPr>
              <a:spLocks noChangeShapeType="1"/>
            </p:cNvSpPr>
            <p:nvPr/>
          </p:nvSpPr>
          <p:spPr bwMode="auto">
            <a:xfrm flipH="1">
              <a:off x="431" y="2920"/>
              <a:ext cx="6" cy="26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175"/>
            <p:cNvSpPr>
              <a:spLocks noChangeShapeType="1"/>
            </p:cNvSpPr>
            <p:nvPr/>
          </p:nvSpPr>
          <p:spPr bwMode="auto">
            <a:xfrm flipH="1">
              <a:off x="2598" y="2519"/>
              <a:ext cx="285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176"/>
            <p:cNvSpPr>
              <a:spLocks noChangeShapeType="1"/>
            </p:cNvSpPr>
            <p:nvPr/>
          </p:nvSpPr>
          <p:spPr bwMode="auto">
            <a:xfrm flipH="1">
              <a:off x="584" y="2510"/>
              <a:ext cx="285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57" name="Text Box 177"/>
          <p:cNvSpPr txBox="1">
            <a:spLocks noChangeArrowheads="1"/>
          </p:cNvSpPr>
          <p:nvPr/>
        </p:nvSpPr>
        <p:spPr bwMode="auto">
          <a:xfrm>
            <a:off x="5491163" y="3654425"/>
            <a:ext cx="321627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Brushes lose contact with the split ring commutator.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Current no longer flows through the motor coil.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The coil will continue to rotate clockwise due to its momentum.</a:t>
            </a:r>
          </a:p>
        </p:txBody>
      </p:sp>
      <p:sp>
        <p:nvSpPr>
          <p:cNvPr id="276658" name="Text Box 178"/>
          <p:cNvSpPr txBox="1">
            <a:spLocks noChangeArrowheads="1"/>
          </p:cNvSpPr>
          <p:nvPr/>
        </p:nvSpPr>
        <p:spPr bwMode="auto">
          <a:xfrm>
            <a:off x="5491163" y="3654425"/>
            <a:ext cx="32162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Brushes in contact with the split ring commutator.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Current flows through the motor coil.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Forces exert a clockwise turning effect on the coil</a:t>
            </a:r>
          </a:p>
        </p:txBody>
      </p:sp>
      <p:sp>
        <p:nvSpPr>
          <p:cNvPr id="276659" name="Text Box 179"/>
          <p:cNvSpPr txBox="1">
            <a:spLocks noChangeArrowheads="1"/>
          </p:cNvSpPr>
          <p:nvPr/>
        </p:nvSpPr>
        <p:spPr bwMode="auto">
          <a:xfrm>
            <a:off x="5491163" y="3654425"/>
            <a:ext cx="321627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Brushes regain contact with the split ring commutator.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Current flows through the motor coil but in the opposite direction.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Forces exert a clockwise turning effect on the coil.</a:t>
            </a:r>
          </a:p>
        </p:txBody>
      </p:sp>
      <p:sp>
        <p:nvSpPr>
          <p:cNvPr id="276660" name="Text Box 180"/>
          <p:cNvSpPr txBox="1">
            <a:spLocks noChangeArrowheads="1"/>
          </p:cNvSpPr>
          <p:nvPr/>
        </p:nvSpPr>
        <p:spPr bwMode="auto">
          <a:xfrm>
            <a:off x="5491163" y="3654425"/>
            <a:ext cx="321627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Brushes lose contact with the split ring commutator.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Current no longer flows through the motor coil.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The coil will continue to rotate clockwise due to its momentum.</a:t>
            </a:r>
          </a:p>
        </p:txBody>
      </p:sp>
      <p:sp>
        <p:nvSpPr>
          <p:cNvPr id="276661" name="Text Box 181"/>
          <p:cNvSpPr txBox="1">
            <a:spLocks noChangeArrowheads="1"/>
          </p:cNvSpPr>
          <p:nvPr/>
        </p:nvSpPr>
        <p:spPr bwMode="auto">
          <a:xfrm>
            <a:off x="5491163" y="3654425"/>
            <a:ext cx="32162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000"/>
              <a:t>Brushes regain contact with the split ring commutator.</a:t>
            </a:r>
          </a:p>
          <a:p>
            <a:pPr eaLnBrk="1" hangingPunct="1">
              <a:spcBef>
                <a:spcPct val="50000"/>
              </a:spcBef>
            </a:pPr>
            <a:r>
              <a:rPr lang="en-GB" sz="1000"/>
              <a:t>Current flows through the motor coil but in the original direction.</a:t>
            </a:r>
          </a:p>
          <a:p>
            <a:pPr eaLnBrk="1" hangingPunct="1">
              <a:spcBef>
                <a:spcPct val="50000"/>
              </a:spcBef>
            </a:pPr>
            <a:r>
              <a:rPr lang="en-GB" sz="1000"/>
              <a:t>Forces exert a clockwise turning effect on the coil</a:t>
            </a:r>
            <a:r>
              <a:rPr lang="en-GB"/>
              <a:t>.</a:t>
            </a:r>
          </a:p>
        </p:txBody>
      </p:sp>
      <p:sp>
        <p:nvSpPr>
          <p:cNvPr id="29715" name="Text Box 182"/>
          <p:cNvSpPr txBox="1">
            <a:spLocks noChangeArrowheads="1"/>
          </p:cNvSpPr>
          <p:nvPr/>
        </p:nvSpPr>
        <p:spPr bwMode="auto">
          <a:xfrm>
            <a:off x="1589088" y="4794250"/>
            <a:ext cx="2741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FF9900"/>
                </a:solidFill>
              </a:rPr>
              <a:t>split-ring commutator</a:t>
            </a:r>
          </a:p>
        </p:txBody>
      </p:sp>
      <p:sp>
        <p:nvSpPr>
          <p:cNvPr id="29716" name="Text Box 183"/>
          <p:cNvSpPr txBox="1">
            <a:spLocks noChangeArrowheads="1"/>
          </p:cNvSpPr>
          <p:nvPr/>
        </p:nvSpPr>
        <p:spPr bwMode="auto">
          <a:xfrm>
            <a:off x="198438" y="3132138"/>
            <a:ext cx="177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/>
              <a:t>contact brush</a:t>
            </a:r>
          </a:p>
        </p:txBody>
      </p:sp>
      <p:sp>
        <p:nvSpPr>
          <p:cNvPr id="29717" name="Line 184"/>
          <p:cNvSpPr>
            <a:spLocks noChangeShapeType="1"/>
          </p:cNvSpPr>
          <p:nvPr/>
        </p:nvSpPr>
        <p:spPr bwMode="auto">
          <a:xfrm>
            <a:off x="1482725" y="3478213"/>
            <a:ext cx="209550" cy="315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Text Box 185"/>
          <p:cNvSpPr txBox="1">
            <a:spLocks noChangeArrowheads="1"/>
          </p:cNvSpPr>
          <p:nvPr/>
        </p:nvSpPr>
        <p:spPr bwMode="auto">
          <a:xfrm>
            <a:off x="6091238" y="0"/>
            <a:ext cx="1274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>
                <a:solidFill>
                  <a:srgbClr val="006600"/>
                </a:solidFill>
              </a:rPr>
              <a:t>rotation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6477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Question</a:t>
            </a:r>
            <a:endParaRPr lang="en-GB" sz="4000" smtClean="0">
              <a:solidFill>
                <a:schemeClr val="tx1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8375650" cy="417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motor effect occurs when a _______ carrying wire is placed inside a ________ field.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force exerted is __________ when the wire is at 90</a:t>
            </a:r>
            <a:r>
              <a:rPr lang="en-GB" sz="2400" b="1">
                <a:latin typeface="Times New Roman" pitchFamily="18" charset="0"/>
                <a:cs typeface="Times New Roman" pitchFamily="18" charset="0"/>
              </a:rPr>
              <a:t>° to the magnetic field __________ but is zero if the wire is ________ to the field.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  <a:cs typeface="Times New Roman" pitchFamily="18" charset="0"/>
              </a:rPr>
              <a:t>The force increases with _________ or current strength, the force __________ in direction if either are reversed.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  <a:cs typeface="Times New Roman" pitchFamily="18" charset="0"/>
              </a:rPr>
              <a:t>Applications include the electric motor and ___________.</a:t>
            </a:r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3089275" y="5800725"/>
            <a:ext cx="1287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magnetic</a:t>
            </a:r>
          </a:p>
        </p:txBody>
      </p:sp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1792288" y="5502275"/>
            <a:ext cx="1179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parallel</a:t>
            </a:r>
          </a:p>
        </p:txBody>
      </p:sp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5491163" y="58007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maximum</a:t>
            </a:r>
          </a:p>
        </p:txBody>
      </p:sp>
      <p:sp>
        <p:nvSpPr>
          <p:cNvPr id="282631" name="Text Box 7"/>
          <p:cNvSpPr txBox="1">
            <a:spLocks noChangeArrowheads="1"/>
          </p:cNvSpPr>
          <p:nvPr/>
        </p:nvSpPr>
        <p:spPr bwMode="auto">
          <a:xfrm>
            <a:off x="5822950" y="5502275"/>
            <a:ext cx="117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direction</a:t>
            </a:r>
          </a:p>
        </p:txBody>
      </p:sp>
      <p:sp>
        <p:nvSpPr>
          <p:cNvPr id="282632" name="Text Box 8"/>
          <p:cNvSpPr txBox="1">
            <a:spLocks noChangeArrowheads="1"/>
          </p:cNvSpPr>
          <p:nvPr/>
        </p:nvSpPr>
        <p:spPr bwMode="auto">
          <a:xfrm>
            <a:off x="4137025" y="5502275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loudspeaker</a:t>
            </a:r>
          </a:p>
        </p:txBody>
      </p:sp>
      <p:sp>
        <p:nvSpPr>
          <p:cNvPr id="282633" name="Text Box 9"/>
          <p:cNvSpPr txBox="1">
            <a:spLocks noChangeArrowheads="1"/>
          </p:cNvSpPr>
          <p:nvPr/>
        </p:nvSpPr>
        <p:spPr bwMode="auto">
          <a:xfrm>
            <a:off x="2035175" y="580072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current</a:t>
            </a:r>
          </a:p>
        </p:txBody>
      </p:sp>
      <p:sp>
        <p:nvSpPr>
          <p:cNvPr id="282634" name="Text Box 10"/>
          <p:cNvSpPr txBox="1">
            <a:spLocks noChangeArrowheads="1"/>
          </p:cNvSpPr>
          <p:nvPr/>
        </p:nvSpPr>
        <p:spPr bwMode="auto">
          <a:xfrm>
            <a:off x="3082925" y="514667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282635" name="Text Box 11"/>
          <p:cNvSpPr txBox="1">
            <a:spLocks noChangeArrowheads="1"/>
          </p:cNvSpPr>
          <p:nvPr/>
        </p:nvSpPr>
        <p:spPr bwMode="auto">
          <a:xfrm>
            <a:off x="2892425" y="5502275"/>
            <a:ext cx="1141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reverses</a:t>
            </a:r>
          </a:p>
        </p:txBody>
      </p:sp>
      <p:sp>
        <p:nvSpPr>
          <p:cNvPr id="282644" name="Text Box 20"/>
          <p:cNvSpPr txBox="1">
            <a:spLocks noChangeArrowheads="1"/>
          </p:cNvSpPr>
          <p:nvPr/>
        </p:nvSpPr>
        <p:spPr bwMode="auto">
          <a:xfrm>
            <a:off x="4513263" y="5799138"/>
            <a:ext cx="73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8" grpId="0" build="allAtOnce"/>
      <p:bldP spid="282629" grpId="0" build="allAtOnce"/>
      <p:bldP spid="282630" grpId="0" build="allAtOnce"/>
      <p:bldP spid="282631" grpId="0" build="allAtOnce"/>
      <p:bldP spid="282632" grpId="0" build="allAtOnce"/>
      <p:bldP spid="282633" grpId="0" build="allAtOnce"/>
      <p:bldP spid="282634" grpId="0" build="allAtOnce"/>
      <p:bldP spid="282635" grpId="0" build="allAtOnce"/>
      <p:bldP spid="28264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28662"/>
          </a:xfrm>
        </p:spPr>
        <p:txBody>
          <a:bodyPr/>
          <a:lstStyle/>
          <a:p>
            <a:pPr eaLnBrk="1" hangingPunct="1"/>
            <a:r>
              <a:rPr lang="en-GB" sz="4000" smtClean="0"/>
              <a:t>Electromagnetism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5125" y="3825875"/>
            <a:ext cx="3960813" cy="15779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smtClean="0"/>
              <a:t>In 1820 Hans Ørsted noticed that a wire carrying an electric current caused a compass needle to deflect.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249363"/>
            <a:ext cx="1862138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376738" y="1249363"/>
            <a:ext cx="2035175" cy="3867150"/>
            <a:chOff x="2784" y="904"/>
            <a:chExt cx="1282" cy="2436"/>
          </a:xfrm>
        </p:grpSpPr>
        <p:pic>
          <p:nvPicPr>
            <p:cNvPr id="820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6" y="904"/>
              <a:ext cx="1249" cy="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Text Box 9"/>
            <p:cNvSpPr txBox="1">
              <a:spLocks noChangeArrowheads="1"/>
            </p:cNvSpPr>
            <p:nvPr/>
          </p:nvSpPr>
          <p:spPr bwMode="auto">
            <a:xfrm>
              <a:off x="2784" y="2706"/>
              <a:ext cx="1282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000" b="1"/>
                <a:t>No current, compass points to north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537325" y="1249363"/>
            <a:ext cx="2057400" cy="3871912"/>
            <a:chOff x="4145" y="901"/>
            <a:chExt cx="1296" cy="2439"/>
          </a:xfrm>
        </p:grpSpPr>
        <p:pic>
          <p:nvPicPr>
            <p:cNvPr id="8199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" y="901"/>
              <a:ext cx="1272" cy="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Text Box 10"/>
            <p:cNvSpPr txBox="1">
              <a:spLocks noChangeArrowheads="1"/>
            </p:cNvSpPr>
            <p:nvPr/>
          </p:nvSpPr>
          <p:spPr bwMode="auto">
            <a:xfrm>
              <a:off x="4159" y="2706"/>
              <a:ext cx="1282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000" b="1"/>
                <a:t>Current, compass deflected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6477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Question</a:t>
            </a:r>
            <a:endParaRPr lang="en-GB" sz="4000" smtClean="0">
              <a:solidFill>
                <a:schemeClr val="tx1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8375650" cy="417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motor effect occurs when a _______ carrying wire is placed inside a ________ field.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The force exerted is __________ when the wire is at 90</a:t>
            </a:r>
            <a:r>
              <a:rPr lang="en-GB" sz="2400" b="1">
                <a:latin typeface="Times New Roman" pitchFamily="18" charset="0"/>
                <a:cs typeface="Times New Roman" pitchFamily="18" charset="0"/>
              </a:rPr>
              <a:t>° to the magnetic field __________ but is zero if the wire is ________ to the field.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  <a:cs typeface="Times New Roman" pitchFamily="18" charset="0"/>
              </a:rPr>
              <a:t>The force increases with _________ or current strength, the force __________ in direction if either are reversed.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  <a:cs typeface="Times New Roman" pitchFamily="18" charset="0"/>
              </a:rPr>
              <a:t>Applications include the electric motor and ___________.</a:t>
            </a:r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3089275" y="5800725"/>
            <a:ext cx="1287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magnetic</a:t>
            </a:r>
          </a:p>
        </p:txBody>
      </p:sp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1792288" y="5502275"/>
            <a:ext cx="1179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parallel</a:t>
            </a:r>
          </a:p>
        </p:txBody>
      </p:sp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5491163" y="58007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maximum</a:t>
            </a:r>
          </a:p>
        </p:txBody>
      </p:sp>
      <p:sp>
        <p:nvSpPr>
          <p:cNvPr id="282631" name="Text Box 7"/>
          <p:cNvSpPr txBox="1">
            <a:spLocks noChangeArrowheads="1"/>
          </p:cNvSpPr>
          <p:nvPr/>
        </p:nvSpPr>
        <p:spPr bwMode="auto">
          <a:xfrm>
            <a:off x="5822950" y="5502275"/>
            <a:ext cx="117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direction</a:t>
            </a:r>
          </a:p>
        </p:txBody>
      </p:sp>
      <p:sp>
        <p:nvSpPr>
          <p:cNvPr id="282632" name="Text Box 8"/>
          <p:cNvSpPr txBox="1">
            <a:spLocks noChangeArrowheads="1"/>
          </p:cNvSpPr>
          <p:nvPr/>
        </p:nvSpPr>
        <p:spPr bwMode="auto">
          <a:xfrm>
            <a:off x="4137025" y="5502275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loudspeaker</a:t>
            </a:r>
          </a:p>
        </p:txBody>
      </p:sp>
      <p:sp>
        <p:nvSpPr>
          <p:cNvPr id="282633" name="Text Box 9"/>
          <p:cNvSpPr txBox="1">
            <a:spLocks noChangeArrowheads="1"/>
          </p:cNvSpPr>
          <p:nvPr/>
        </p:nvSpPr>
        <p:spPr bwMode="auto">
          <a:xfrm>
            <a:off x="2035175" y="580072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current</a:t>
            </a:r>
          </a:p>
        </p:txBody>
      </p:sp>
      <p:sp>
        <p:nvSpPr>
          <p:cNvPr id="282634" name="Text Box 10"/>
          <p:cNvSpPr txBox="1">
            <a:spLocks noChangeArrowheads="1"/>
          </p:cNvSpPr>
          <p:nvPr/>
        </p:nvSpPr>
        <p:spPr bwMode="auto">
          <a:xfrm>
            <a:off x="3082925" y="5146675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282635" name="Text Box 11"/>
          <p:cNvSpPr txBox="1">
            <a:spLocks noChangeArrowheads="1"/>
          </p:cNvSpPr>
          <p:nvPr/>
        </p:nvSpPr>
        <p:spPr bwMode="auto">
          <a:xfrm>
            <a:off x="2892425" y="5502275"/>
            <a:ext cx="1141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reverses</a:t>
            </a:r>
          </a:p>
        </p:txBody>
      </p:sp>
      <p:sp>
        <p:nvSpPr>
          <p:cNvPr id="282636" name="Text Box 12"/>
          <p:cNvSpPr txBox="1">
            <a:spLocks noChangeArrowheads="1"/>
          </p:cNvSpPr>
          <p:nvPr/>
        </p:nvSpPr>
        <p:spPr bwMode="auto">
          <a:xfrm>
            <a:off x="2439988" y="1879600"/>
            <a:ext cx="1287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magnetic</a:t>
            </a:r>
          </a:p>
        </p:txBody>
      </p:sp>
      <p:sp>
        <p:nvSpPr>
          <p:cNvPr id="282637" name="Text Box 13"/>
          <p:cNvSpPr txBox="1">
            <a:spLocks noChangeArrowheads="1"/>
          </p:cNvSpPr>
          <p:nvPr/>
        </p:nvSpPr>
        <p:spPr bwMode="auto">
          <a:xfrm>
            <a:off x="7154863" y="2790825"/>
            <a:ext cx="1179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parallel</a:t>
            </a:r>
          </a:p>
        </p:txBody>
      </p:sp>
      <p:sp>
        <p:nvSpPr>
          <p:cNvPr id="282638" name="Text Box 14"/>
          <p:cNvSpPr txBox="1">
            <a:spLocks noChangeArrowheads="1"/>
          </p:cNvSpPr>
          <p:nvPr/>
        </p:nvSpPr>
        <p:spPr bwMode="auto">
          <a:xfrm>
            <a:off x="3259138" y="24241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maximum</a:t>
            </a:r>
          </a:p>
        </p:txBody>
      </p:sp>
      <p:sp>
        <p:nvSpPr>
          <p:cNvPr id="282639" name="Text Box 15"/>
          <p:cNvSpPr txBox="1">
            <a:spLocks noChangeArrowheads="1"/>
          </p:cNvSpPr>
          <p:nvPr/>
        </p:nvSpPr>
        <p:spPr bwMode="auto">
          <a:xfrm>
            <a:off x="2595563" y="2768600"/>
            <a:ext cx="117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direction</a:t>
            </a:r>
          </a:p>
        </p:txBody>
      </p:sp>
      <p:sp>
        <p:nvSpPr>
          <p:cNvPr id="282640" name="Text Box 16"/>
          <p:cNvSpPr txBox="1">
            <a:spLocks noChangeArrowheads="1"/>
          </p:cNvSpPr>
          <p:nvPr/>
        </p:nvSpPr>
        <p:spPr bwMode="auto">
          <a:xfrm>
            <a:off x="6161088" y="4608513"/>
            <a:ext cx="1689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loudspeaker</a:t>
            </a:r>
          </a:p>
        </p:txBody>
      </p:sp>
      <p:sp>
        <p:nvSpPr>
          <p:cNvPr id="282641" name="Text Box 17"/>
          <p:cNvSpPr txBox="1">
            <a:spLocks noChangeArrowheads="1"/>
          </p:cNvSpPr>
          <p:nvPr/>
        </p:nvSpPr>
        <p:spPr bwMode="auto">
          <a:xfrm>
            <a:off x="4613275" y="1500188"/>
            <a:ext cx="104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current</a:t>
            </a:r>
          </a:p>
        </p:txBody>
      </p:sp>
      <p:sp>
        <p:nvSpPr>
          <p:cNvPr id="282642" name="Text Box 18"/>
          <p:cNvSpPr txBox="1">
            <a:spLocks noChangeArrowheads="1"/>
          </p:cNvSpPr>
          <p:nvPr/>
        </p:nvSpPr>
        <p:spPr bwMode="auto">
          <a:xfrm>
            <a:off x="3916363" y="3678238"/>
            <a:ext cx="73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field</a:t>
            </a:r>
          </a:p>
        </p:txBody>
      </p:sp>
      <p:sp>
        <p:nvSpPr>
          <p:cNvPr id="282643" name="Text Box 19"/>
          <p:cNvSpPr txBox="1">
            <a:spLocks noChangeArrowheads="1"/>
          </p:cNvSpPr>
          <p:nvPr/>
        </p:nvSpPr>
        <p:spPr bwMode="auto">
          <a:xfrm>
            <a:off x="1420813" y="4052888"/>
            <a:ext cx="1141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reverses</a:t>
            </a:r>
          </a:p>
        </p:txBody>
      </p:sp>
      <p:sp>
        <p:nvSpPr>
          <p:cNvPr id="282644" name="Text Box 20"/>
          <p:cNvSpPr txBox="1">
            <a:spLocks noChangeArrowheads="1"/>
          </p:cNvSpPr>
          <p:nvPr/>
        </p:nvSpPr>
        <p:spPr bwMode="auto">
          <a:xfrm>
            <a:off x="4513263" y="5799138"/>
            <a:ext cx="73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8" grpId="0" build="allAtOnce"/>
      <p:bldP spid="282629" grpId="0" build="allAtOnce"/>
      <p:bldP spid="282630" grpId="0" build="allAtOnce"/>
      <p:bldP spid="282631" grpId="0" build="allAtOnce"/>
      <p:bldP spid="282632" grpId="0" build="allAtOnce"/>
      <p:bldP spid="282633" grpId="0" build="allAtOnce"/>
      <p:bldP spid="282634" grpId="0" build="allAtOnce"/>
      <p:bldP spid="282635" grpId="0" build="allAtOnce"/>
      <p:bldP spid="282637" grpId="0"/>
      <p:bldP spid="282639" grpId="0"/>
      <p:bldP spid="28264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407988"/>
            <a:ext cx="8229600" cy="812800"/>
          </a:xfrm>
        </p:spPr>
        <p:txBody>
          <a:bodyPr/>
          <a:lstStyle/>
          <a:p>
            <a:pPr eaLnBrk="1" hangingPunct="1"/>
            <a:r>
              <a:rPr lang="en-GB" sz="3200" smtClean="0"/>
              <a:t>Magnetic field patterns around wires</a:t>
            </a:r>
            <a:br>
              <a:rPr lang="en-GB" sz="3200" smtClean="0"/>
            </a:br>
            <a:r>
              <a:rPr lang="en-GB" sz="3200" smtClean="0"/>
              <a:t>1. Straight wire</a:t>
            </a:r>
          </a:p>
        </p:txBody>
      </p:sp>
      <p:pic>
        <p:nvPicPr>
          <p:cNvPr id="67592" name="Picture 8" descr="electromagnetism-magnetic_f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655763"/>
            <a:ext cx="3690938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4310063" y="1525588"/>
            <a:ext cx="43497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The magnetic field consists of concentric circles centred on the wire.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The magnetic field is strongest near the wire. 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This is shown by the field lines being closest  together near to the wire.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The strength of the field increases if the electric current is increased.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407988"/>
            <a:ext cx="8229600" cy="647700"/>
          </a:xfrm>
        </p:spPr>
        <p:txBody>
          <a:bodyPr/>
          <a:lstStyle/>
          <a:p>
            <a:pPr eaLnBrk="1" hangingPunct="1"/>
            <a:r>
              <a:rPr lang="en-GB" sz="3200" smtClean="0"/>
              <a:t>The right-hand grip rule (for fields)</a:t>
            </a:r>
          </a:p>
        </p:txBody>
      </p:sp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755650" y="1282700"/>
          <a:ext cx="3871913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4" imgW="2610214" imgH="2933333" progId="Paint.Picture">
                  <p:embed/>
                </p:oleObj>
              </mc:Choice>
              <mc:Fallback>
                <p:oleObj name="Bitmap Image" r:id="rId4" imgW="2610214" imgH="293333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282700"/>
                        <a:ext cx="3871913" cy="435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137150" y="1431925"/>
            <a:ext cx="352583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Grip the wire with the </a:t>
            </a:r>
            <a:r>
              <a:rPr lang="en-GB" sz="2400" b="1">
                <a:solidFill>
                  <a:srgbClr val="FF0000"/>
                </a:solidFill>
              </a:rPr>
              <a:t>RIGHT</a:t>
            </a:r>
            <a:r>
              <a:rPr lang="en-GB" sz="2400"/>
              <a:t> hand.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The thumb is placed in the direction of the electric current.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The fingers show the direction of the circular magnetic field.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407988"/>
            <a:ext cx="8229600" cy="647700"/>
          </a:xfrm>
        </p:spPr>
        <p:txBody>
          <a:bodyPr/>
          <a:lstStyle/>
          <a:p>
            <a:pPr eaLnBrk="1" hangingPunct="1"/>
            <a:r>
              <a:rPr lang="en-GB" sz="3200" i="1" smtClean="0"/>
              <a:t>Complete the diagrams below:</a:t>
            </a:r>
          </a:p>
        </p:txBody>
      </p:sp>
      <p:grpSp>
        <p:nvGrpSpPr>
          <p:cNvPr id="10243" name="Group 140"/>
          <p:cNvGrpSpPr>
            <a:grpSpLocks/>
          </p:cNvGrpSpPr>
          <p:nvPr/>
        </p:nvGrpSpPr>
        <p:grpSpPr bwMode="auto">
          <a:xfrm>
            <a:off x="2565400" y="3989388"/>
            <a:ext cx="307975" cy="771525"/>
            <a:chOff x="1738" y="3098"/>
            <a:chExt cx="88" cy="198"/>
          </a:xfrm>
        </p:grpSpPr>
        <p:grpSp>
          <p:nvGrpSpPr>
            <p:cNvPr id="10352" name="Group 41"/>
            <p:cNvGrpSpPr>
              <a:grpSpLocks/>
            </p:cNvGrpSpPr>
            <p:nvPr/>
          </p:nvGrpSpPr>
          <p:grpSpPr bwMode="auto">
            <a:xfrm>
              <a:off x="1738" y="3098"/>
              <a:ext cx="88" cy="78"/>
              <a:chOff x="2568" y="2466"/>
              <a:chExt cx="88" cy="78"/>
            </a:xfrm>
          </p:grpSpPr>
          <p:sp>
            <p:nvSpPr>
              <p:cNvPr id="10354" name="Oval 42"/>
              <p:cNvSpPr>
                <a:spLocks noChangeArrowheads="1"/>
              </p:cNvSpPr>
              <p:nvPr/>
            </p:nvSpPr>
            <p:spPr bwMode="auto">
              <a:xfrm>
                <a:off x="2568" y="2466"/>
                <a:ext cx="88" cy="78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5" name="Oval 43"/>
              <p:cNvSpPr>
                <a:spLocks noChangeArrowheads="1"/>
              </p:cNvSpPr>
              <p:nvPr/>
            </p:nvSpPr>
            <p:spPr bwMode="auto">
              <a:xfrm>
                <a:off x="2596" y="2492"/>
                <a:ext cx="30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53" name="AutoShape 44"/>
            <p:cNvSpPr>
              <a:spLocks noChangeArrowheads="1"/>
            </p:cNvSpPr>
            <p:nvPr/>
          </p:nvSpPr>
          <p:spPr bwMode="auto">
            <a:xfrm>
              <a:off x="1742" y="3222"/>
              <a:ext cx="84" cy="74"/>
            </a:xfrm>
            <a:prstGeom prst="flowChartSummingJunction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4" name="Group 45"/>
          <p:cNvGrpSpPr>
            <a:grpSpLocks/>
          </p:cNvGrpSpPr>
          <p:nvPr/>
        </p:nvGrpSpPr>
        <p:grpSpPr bwMode="auto">
          <a:xfrm>
            <a:off x="819150" y="2262188"/>
            <a:ext cx="1439863" cy="1400175"/>
            <a:chOff x="822" y="1398"/>
            <a:chExt cx="907" cy="882"/>
          </a:xfrm>
        </p:grpSpPr>
        <p:sp>
          <p:nvSpPr>
            <p:cNvPr id="10348" name="Oval 7"/>
            <p:cNvSpPr>
              <a:spLocks noChangeArrowheads="1"/>
            </p:cNvSpPr>
            <p:nvPr/>
          </p:nvSpPr>
          <p:spPr bwMode="auto">
            <a:xfrm>
              <a:off x="1010" y="1577"/>
              <a:ext cx="532" cy="5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9" name="Oval 8"/>
            <p:cNvSpPr>
              <a:spLocks noChangeArrowheads="1"/>
            </p:cNvSpPr>
            <p:nvPr/>
          </p:nvSpPr>
          <p:spPr bwMode="auto">
            <a:xfrm>
              <a:off x="822" y="1398"/>
              <a:ext cx="907" cy="8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0" name="Oval 9"/>
            <p:cNvSpPr>
              <a:spLocks noChangeArrowheads="1"/>
            </p:cNvSpPr>
            <p:nvPr/>
          </p:nvSpPr>
          <p:spPr bwMode="auto">
            <a:xfrm>
              <a:off x="1123" y="1690"/>
              <a:ext cx="305" cy="29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1" name="AutoShape 30"/>
            <p:cNvSpPr>
              <a:spLocks noChangeArrowheads="1"/>
            </p:cNvSpPr>
            <p:nvPr/>
          </p:nvSpPr>
          <p:spPr bwMode="auto">
            <a:xfrm>
              <a:off x="1234" y="1802"/>
              <a:ext cx="84" cy="74"/>
            </a:xfrm>
            <a:prstGeom prst="flowChartSummingJunction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696913" y="2625725"/>
            <a:ext cx="1658937" cy="676275"/>
            <a:chOff x="823" y="1662"/>
            <a:chExt cx="1045" cy="426"/>
          </a:xfrm>
        </p:grpSpPr>
        <p:grpSp>
          <p:nvGrpSpPr>
            <p:cNvPr id="10330" name="Group 22"/>
            <p:cNvGrpSpPr>
              <a:grpSpLocks/>
            </p:cNvGrpSpPr>
            <p:nvPr/>
          </p:nvGrpSpPr>
          <p:grpSpPr bwMode="auto">
            <a:xfrm>
              <a:off x="823" y="1833"/>
              <a:ext cx="136" cy="68"/>
              <a:chOff x="588" y="2536"/>
              <a:chExt cx="412" cy="260"/>
            </a:xfrm>
          </p:grpSpPr>
          <p:sp>
            <p:nvSpPr>
              <p:cNvPr id="10346" name="Line 19"/>
              <p:cNvSpPr>
                <a:spLocks noChangeShapeType="1"/>
              </p:cNvSpPr>
              <p:nvPr/>
            </p:nvSpPr>
            <p:spPr bwMode="auto">
              <a:xfrm flipV="1">
                <a:off x="588" y="2556"/>
                <a:ext cx="222" cy="24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Line 21"/>
              <p:cNvSpPr>
                <a:spLocks noChangeShapeType="1"/>
              </p:cNvSpPr>
              <p:nvPr/>
            </p:nvSpPr>
            <p:spPr bwMode="auto">
              <a:xfrm flipH="1" flipV="1">
                <a:off x="802" y="2536"/>
                <a:ext cx="198" cy="25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1" name="Group 52"/>
            <p:cNvGrpSpPr>
              <a:grpSpLocks/>
            </p:cNvGrpSpPr>
            <p:nvPr/>
          </p:nvGrpSpPr>
          <p:grpSpPr bwMode="auto">
            <a:xfrm>
              <a:off x="1020" y="1833"/>
              <a:ext cx="136" cy="68"/>
              <a:chOff x="588" y="2536"/>
              <a:chExt cx="412" cy="260"/>
            </a:xfrm>
          </p:grpSpPr>
          <p:sp>
            <p:nvSpPr>
              <p:cNvPr id="10344" name="Line 53"/>
              <p:cNvSpPr>
                <a:spLocks noChangeShapeType="1"/>
              </p:cNvSpPr>
              <p:nvPr/>
            </p:nvSpPr>
            <p:spPr bwMode="auto">
              <a:xfrm flipV="1">
                <a:off x="588" y="2556"/>
                <a:ext cx="222" cy="24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" name="Line 54"/>
              <p:cNvSpPr>
                <a:spLocks noChangeShapeType="1"/>
              </p:cNvSpPr>
              <p:nvPr/>
            </p:nvSpPr>
            <p:spPr bwMode="auto">
              <a:xfrm flipH="1" flipV="1">
                <a:off x="802" y="2536"/>
                <a:ext cx="198" cy="25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2" name="Group 55"/>
            <p:cNvGrpSpPr>
              <a:grpSpLocks/>
            </p:cNvGrpSpPr>
            <p:nvPr/>
          </p:nvGrpSpPr>
          <p:grpSpPr bwMode="auto">
            <a:xfrm rot="-5400000">
              <a:off x="1289" y="1986"/>
              <a:ext cx="136" cy="68"/>
              <a:chOff x="588" y="2536"/>
              <a:chExt cx="412" cy="260"/>
            </a:xfrm>
          </p:grpSpPr>
          <p:sp>
            <p:nvSpPr>
              <p:cNvPr id="10342" name="Line 56"/>
              <p:cNvSpPr>
                <a:spLocks noChangeShapeType="1"/>
              </p:cNvSpPr>
              <p:nvPr/>
            </p:nvSpPr>
            <p:spPr bwMode="auto">
              <a:xfrm flipV="1">
                <a:off x="588" y="2556"/>
                <a:ext cx="222" cy="24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" name="Line 57"/>
              <p:cNvSpPr>
                <a:spLocks noChangeShapeType="1"/>
              </p:cNvSpPr>
              <p:nvPr/>
            </p:nvSpPr>
            <p:spPr bwMode="auto">
              <a:xfrm flipH="1" flipV="1">
                <a:off x="802" y="2536"/>
                <a:ext cx="198" cy="25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3" name="Group 67"/>
            <p:cNvGrpSpPr>
              <a:grpSpLocks/>
            </p:cNvGrpSpPr>
            <p:nvPr/>
          </p:nvGrpSpPr>
          <p:grpSpPr bwMode="auto">
            <a:xfrm flipV="1">
              <a:off x="1541" y="1833"/>
              <a:ext cx="136" cy="68"/>
              <a:chOff x="588" y="2536"/>
              <a:chExt cx="412" cy="260"/>
            </a:xfrm>
          </p:grpSpPr>
          <p:sp>
            <p:nvSpPr>
              <p:cNvPr id="10340" name="Line 68"/>
              <p:cNvSpPr>
                <a:spLocks noChangeShapeType="1"/>
              </p:cNvSpPr>
              <p:nvPr/>
            </p:nvSpPr>
            <p:spPr bwMode="auto">
              <a:xfrm flipV="1">
                <a:off x="588" y="2556"/>
                <a:ext cx="222" cy="24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1" name="Line 69"/>
              <p:cNvSpPr>
                <a:spLocks noChangeShapeType="1"/>
              </p:cNvSpPr>
              <p:nvPr/>
            </p:nvSpPr>
            <p:spPr bwMode="auto">
              <a:xfrm flipH="1" flipV="1">
                <a:off x="802" y="2536"/>
                <a:ext cx="198" cy="25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4" name="Group 73"/>
            <p:cNvGrpSpPr>
              <a:grpSpLocks/>
            </p:cNvGrpSpPr>
            <p:nvPr/>
          </p:nvGrpSpPr>
          <p:grpSpPr bwMode="auto">
            <a:xfrm flipV="1">
              <a:off x="1732" y="1833"/>
              <a:ext cx="136" cy="68"/>
              <a:chOff x="588" y="2536"/>
              <a:chExt cx="412" cy="260"/>
            </a:xfrm>
          </p:grpSpPr>
          <p:sp>
            <p:nvSpPr>
              <p:cNvPr id="10338" name="Line 74"/>
              <p:cNvSpPr>
                <a:spLocks noChangeShapeType="1"/>
              </p:cNvSpPr>
              <p:nvPr/>
            </p:nvSpPr>
            <p:spPr bwMode="auto">
              <a:xfrm flipV="1">
                <a:off x="588" y="2556"/>
                <a:ext cx="222" cy="24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9" name="Line 75"/>
              <p:cNvSpPr>
                <a:spLocks noChangeShapeType="1"/>
              </p:cNvSpPr>
              <p:nvPr/>
            </p:nvSpPr>
            <p:spPr bwMode="auto">
              <a:xfrm flipH="1" flipV="1">
                <a:off x="802" y="2536"/>
                <a:ext cx="198" cy="25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5" name="Group 79"/>
            <p:cNvGrpSpPr>
              <a:grpSpLocks/>
            </p:cNvGrpSpPr>
            <p:nvPr/>
          </p:nvGrpSpPr>
          <p:grpSpPr bwMode="auto">
            <a:xfrm rot="5400000" flipH="1">
              <a:off x="1281" y="1696"/>
              <a:ext cx="136" cy="68"/>
              <a:chOff x="588" y="2536"/>
              <a:chExt cx="412" cy="260"/>
            </a:xfrm>
          </p:grpSpPr>
          <p:sp>
            <p:nvSpPr>
              <p:cNvPr id="10336" name="Line 80"/>
              <p:cNvSpPr>
                <a:spLocks noChangeShapeType="1"/>
              </p:cNvSpPr>
              <p:nvPr/>
            </p:nvSpPr>
            <p:spPr bwMode="auto">
              <a:xfrm flipV="1">
                <a:off x="588" y="2556"/>
                <a:ext cx="222" cy="24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7" name="Line 81"/>
              <p:cNvSpPr>
                <a:spLocks noChangeShapeType="1"/>
              </p:cNvSpPr>
              <p:nvPr/>
            </p:nvSpPr>
            <p:spPr bwMode="auto">
              <a:xfrm flipH="1" flipV="1">
                <a:off x="802" y="2536"/>
                <a:ext cx="198" cy="25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46" name="Group 46"/>
          <p:cNvGrpSpPr>
            <a:grpSpLocks/>
          </p:cNvGrpSpPr>
          <p:nvPr/>
        </p:nvGrpSpPr>
        <p:grpSpPr bwMode="auto">
          <a:xfrm>
            <a:off x="7043738" y="2286000"/>
            <a:ext cx="1439862" cy="1400175"/>
            <a:chOff x="2620" y="1414"/>
            <a:chExt cx="907" cy="882"/>
          </a:xfrm>
        </p:grpSpPr>
        <p:sp>
          <p:nvSpPr>
            <p:cNvPr id="10324" name="Oval 25"/>
            <p:cNvSpPr>
              <a:spLocks noChangeArrowheads="1"/>
            </p:cNvSpPr>
            <p:nvPr/>
          </p:nvSpPr>
          <p:spPr bwMode="auto">
            <a:xfrm>
              <a:off x="2808" y="1593"/>
              <a:ext cx="532" cy="5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Oval 26"/>
            <p:cNvSpPr>
              <a:spLocks noChangeArrowheads="1"/>
            </p:cNvSpPr>
            <p:nvPr/>
          </p:nvSpPr>
          <p:spPr bwMode="auto">
            <a:xfrm>
              <a:off x="2620" y="1414"/>
              <a:ext cx="907" cy="8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Oval 27"/>
            <p:cNvSpPr>
              <a:spLocks noChangeArrowheads="1"/>
            </p:cNvSpPr>
            <p:nvPr/>
          </p:nvSpPr>
          <p:spPr bwMode="auto">
            <a:xfrm>
              <a:off x="2921" y="1706"/>
              <a:ext cx="305" cy="29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27" name="Group 32"/>
            <p:cNvGrpSpPr>
              <a:grpSpLocks/>
            </p:cNvGrpSpPr>
            <p:nvPr/>
          </p:nvGrpSpPr>
          <p:grpSpPr bwMode="auto">
            <a:xfrm>
              <a:off x="3030" y="1816"/>
              <a:ext cx="88" cy="78"/>
              <a:chOff x="2568" y="2466"/>
              <a:chExt cx="88" cy="78"/>
            </a:xfrm>
          </p:grpSpPr>
          <p:sp>
            <p:nvSpPr>
              <p:cNvPr id="10328" name="Oval 29"/>
              <p:cNvSpPr>
                <a:spLocks noChangeArrowheads="1"/>
              </p:cNvSpPr>
              <p:nvPr/>
            </p:nvSpPr>
            <p:spPr bwMode="auto">
              <a:xfrm>
                <a:off x="2568" y="2466"/>
                <a:ext cx="88" cy="78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9" name="Oval 31"/>
              <p:cNvSpPr>
                <a:spLocks noChangeArrowheads="1"/>
              </p:cNvSpPr>
              <p:nvPr/>
            </p:nvSpPr>
            <p:spPr bwMode="auto">
              <a:xfrm>
                <a:off x="2596" y="2492"/>
                <a:ext cx="30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83"/>
          <p:cNvGrpSpPr>
            <a:grpSpLocks/>
          </p:cNvGrpSpPr>
          <p:nvPr/>
        </p:nvGrpSpPr>
        <p:grpSpPr bwMode="auto">
          <a:xfrm flipH="1">
            <a:off x="6935788" y="2667000"/>
            <a:ext cx="1658937" cy="676275"/>
            <a:chOff x="823" y="1662"/>
            <a:chExt cx="1045" cy="426"/>
          </a:xfrm>
        </p:grpSpPr>
        <p:grpSp>
          <p:nvGrpSpPr>
            <p:cNvPr id="10306" name="Group 84"/>
            <p:cNvGrpSpPr>
              <a:grpSpLocks/>
            </p:cNvGrpSpPr>
            <p:nvPr/>
          </p:nvGrpSpPr>
          <p:grpSpPr bwMode="auto">
            <a:xfrm>
              <a:off x="823" y="1833"/>
              <a:ext cx="136" cy="68"/>
              <a:chOff x="588" y="2536"/>
              <a:chExt cx="412" cy="260"/>
            </a:xfrm>
          </p:grpSpPr>
          <p:sp>
            <p:nvSpPr>
              <p:cNvPr id="10322" name="Line 85"/>
              <p:cNvSpPr>
                <a:spLocks noChangeShapeType="1"/>
              </p:cNvSpPr>
              <p:nvPr/>
            </p:nvSpPr>
            <p:spPr bwMode="auto">
              <a:xfrm flipV="1">
                <a:off x="588" y="2556"/>
                <a:ext cx="222" cy="24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Line 86"/>
              <p:cNvSpPr>
                <a:spLocks noChangeShapeType="1"/>
              </p:cNvSpPr>
              <p:nvPr/>
            </p:nvSpPr>
            <p:spPr bwMode="auto">
              <a:xfrm flipH="1" flipV="1">
                <a:off x="802" y="2536"/>
                <a:ext cx="198" cy="25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07" name="Group 87"/>
            <p:cNvGrpSpPr>
              <a:grpSpLocks/>
            </p:cNvGrpSpPr>
            <p:nvPr/>
          </p:nvGrpSpPr>
          <p:grpSpPr bwMode="auto">
            <a:xfrm>
              <a:off x="1020" y="1833"/>
              <a:ext cx="136" cy="68"/>
              <a:chOff x="588" y="2536"/>
              <a:chExt cx="412" cy="260"/>
            </a:xfrm>
          </p:grpSpPr>
          <p:sp>
            <p:nvSpPr>
              <p:cNvPr id="10320" name="Line 88"/>
              <p:cNvSpPr>
                <a:spLocks noChangeShapeType="1"/>
              </p:cNvSpPr>
              <p:nvPr/>
            </p:nvSpPr>
            <p:spPr bwMode="auto">
              <a:xfrm flipV="1">
                <a:off x="588" y="2556"/>
                <a:ext cx="222" cy="24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1" name="Line 89"/>
              <p:cNvSpPr>
                <a:spLocks noChangeShapeType="1"/>
              </p:cNvSpPr>
              <p:nvPr/>
            </p:nvSpPr>
            <p:spPr bwMode="auto">
              <a:xfrm flipH="1" flipV="1">
                <a:off x="802" y="2536"/>
                <a:ext cx="198" cy="25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08" name="Group 90"/>
            <p:cNvGrpSpPr>
              <a:grpSpLocks/>
            </p:cNvGrpSpPr>
            <p:nvPr/>
          </p:nvGrpSpPr>
          <p:grpSpPr bwMode="auto">
            <a:xfrm rot="-5400000">
              <a:off x="1289" y="1986"/>
              <a:ext cx="136" cy="68"/>
              <a:chOff x="588" y="2536"/>
              <a:chExt cx="412" cy="260"/>
            </a:xfrm>
          </p:grpSpPr>
          <p:sp>
            <p:nvSpPr>
              <p:cNvPr id="10318" name="Line 91"/>
              <p:cNvSpPr>
                <a:spLocks noChangeShapeType="1"/>
              </p:cNvSpPr>
              <p:nvPr/>
            </p:nvSpPr>
            <p:spPr bwMode="auto">
              <a:xfrm flipV="1">
                <a:off x="588" y="2556"/>
                <a:ext cx="222" cy="24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9" name="Line 92"/>
              <p:cNvSpPr>
                <a:spLocks noChangeShapeType="1"/>
              </p:cNvSpPr>
              <p:nvPr/>
            </p:nvSpPr>
            <p:spPr bwMode="auto">
              <a:xfrm flipH="1" flipV="1">
                <a:off x="802" y="2536"/>
                <a:ext cx="198" cy="25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09" name="Group 93"/>
            <p:cNvGrpSpPr>
              <a:grpSpLocks/>
            </p:cNvGrpSpPr>
            <p:nvPr/>
          </p:nvGrpSpPr>
          <p:grpSpPr bwMode="auto">
            <a:xfrm flipV="1">
              <a:off x="1541" y="1833"/>
              <a:ext cx="136" cy="68"/>
              <a:chOff x="588" y="2536"/>
              <a:chExt cx="412" cy="260"/>
            </a:xfrm>
          </p:grpSpPr>
          <p:sp>
            <p:nvSpPr>
              <p:cNvPr id="10316" name="Line 94"/>
              <p:cNvSpPr>
                <a:spLocks noChangeShapeType="1"/>
              </p:cNvSpPr>
              <p:nvPr/>
            </p:nvSpPr>
            <p:spPr bwMode="auto">
              <a:xfrm flipV="1">
                <a:off x="588" y="2556"/>
                <a:ext cx="222" cy="24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Line 95"/>
              <p:cNvSpPr>
                <a:spLocks noChangeShapeType="1"/>
              </p:cNvSpPr>
              <p:nvPr/>
            </p:nvSpPr>
            <p:spPr bwMode="auto">
              <a:xfrm flipH="1" flipV="1">
                <a:off x="802" y="2536"/>
                <a:ext cx="198" cy="25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10" name="Group 96"/>
            <p:cNvGrpSpPr>
              <a:grpSpLocks/>
            </p:cNvGrpSpPr>
            <p:nvPr/>
          </p:nvGrpSpPr>
          <p:grpSpPr bwMode="auto">
            <a:xfrm flipV="1">
              <a:off x="1732" y="1833"/>
              <a:ext cx="136" cy="68"/>
              <a:chOff x="588" y="2536"/>
              <a:chExt cx="412" cy="260"/>
            </a:xfrm>
          </p:grpSpPr>
          <p:sp>
            <p:nvSpPr>
              <p:cNvPr id="10314" name="Line 97"/>
              <p:cNvSpPr>
                <a:spLocks noChangeShapeType="1"/>
              </p:cNvSpPr>
              <p:nvPr/>
            </p:nvSpPr>
            <p:spPr bwMode="auto">
              <a:xfrm flipV="1">
                <a:off x="588" y="2556"/>
                <a:ext cx="222" cy="24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5" name="Line 98"/>
              <p:cNvSpPr>
                <a:spLocks noChangeShapeType="1"/>
              </p:cNvSpPr>
              <p:nvPr/>
            </p:nvSpPr>
            <p:spPr bwMode="auto">
              <a:xfrm flipH="1" flipV="1">
                <a:off x="802" y="2536"/>
                <a:ext cx="198" cy="25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" name="Group 99"/>
            <p:cNvGrpSpPr>
              <a:grpSpLocks/>
            </p:cNvGrpSpPr>
            <p:nvPr/>
          </p:nvGrpSpPr>
          <p:grpSpPr bwMode="auto">
            <a:xfrm rot="5400000" flipH="1">
              <a:off x="1281" y="1696"/>
              <a:ext cx="136" cy="68"/>
              <a:chOff x="588" y="2536"/>
              <a:chExt cx="412" cy="260"/>
            </a:xfrm>
          </p:grpSpPr>
          <p:sp>
            <p:nvSpPr>
              <p:cNvPr id="10312" name="Line 100"/>
              <p:cNvSpPr>
                <a:spLocks noChangeShapeType="1"/>
              </p:cNvSpPr>
              <p:nvPr/>
            </p:nvSpPr>
            <p:spPr bwMode="auto">
              <a:xfrm flipV="1">
                <a:off x="588" y="2556"/>
                <a:ext cx="222" cy="24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Line 101"/>
              <p:cNvSpPr>
                <a:spLocks noChangeShapeType="1"/>
              </p:cNvSpPr>
              <p:nvPr/>
            </p:nvSpPr>
            <p:spPr bwMode="auto">
              <a:xfrm flipH="1" flipV="1">
                <a:off x="802" y="2536"/>
                <a:ext cx="198" cy="25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48" name="Group 150"/>
          <p:cNvGrpSpPr>
            <a:grpSpLocks/>
          </p:cNvGrpSpPr>
          <p:nvPr/>
        </p:nvGrpSpPr>
        <p:grpSpPr bwMode="auto">
          <a:xfrm>
            <a:off x="2863850" y="2252663"/>
            <a:ext cx="1658938" cy="1400175"/>
            <a:chOff x="4344" y="1410"/>
            <a:chExt cx="1045" cy="882"/>
          </a:xfrm>
        </p:grpSpPr>
        <p:grpSp>
          <p:nvGrpSpPr>
            <p:cNvPr id="10282" name="Group 47"/>
            <p:cNvGrpSpPr>
              <a:grpSpLocks/>
            </p:cNvGrpSpPr>
            <p:nvPr/>
          </p:nvGrpSpPr>
          <p:grpSpPr bwMode="auto">
            <a:xfrm>
              <a:off x="4392" y="1410"/>
              <a:ext cx="907" cy="882"/>
              <a:chOff x="3244" y="2278"/>
              <a:chExt cx="907" cy="882"/>
            </a:xfrm>
          </p:grpSpPr>
          <p:sp>
            <p:nvSpPr>
              <p:cNvPr id="10302" name="Oval 48"/>
              <p:cNvSpPr>
                <a:spLocks noChangeArrowheads="1"/>
              </p:cNvSpPr>
              <p:nvPr/>
            </p:nvSpPr>
            <p:spPr bwMode="auto">
              <a:xfrm>
                <a:off x="3654" y="2680"/>
                <a:ext cx="88" cy="78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3" name="Oval 49"/>
              <p:cNvSpPr>
                <a:spLocks noChangeArrowheads="1"/>
              </p:cNvSpPr>
              <p:nvPr/>
            </p:nvSpPr>
            <p:spPr bwMode="auto">
              <a:xfrm>
                <a:off x="3432" y="2457"/>
                <a:ext cx="532" cy="5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4" name="Oval 50"/>
              <p:cNvSpPr>
                <a:spLocks noChangeArrowheads="1"/>
              </p:cNvSpPr>
              <p:nvPr/>
            </p:nvSpPr>
            <p:spPr bwMode="auto">
              <a:xfrm>
                <a:off x="3244" y="2278"/>
                <a:ext cx="907" cy="88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5" name="Oval 51"/>
              <p:cNvSpPr>
                <a:spLocks noChangeArrowheads="1"/>
              </p:cNvSpPr>
              <p:nvPr/>
            </p:nvSpPr>
            <p:spPr bwMode="auto">
              <a:xfrm>
                <a:off x="3545" y="2570"/>
                <a:ext cx="305" cy="29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83" name="Group 102"/>
            <p:cNvGrpSpPr>
              <a:grpSpLocks/>
            </p:cNvGrpSpPr>
            <p:nvPr/>
          </p:nvGrpSpPr>
          <p:grpSpPr bwMode="auto">
            <a:xfrm flipH="1">
              <a:off x="4344" y="1645"/>
              <a:ext cx="1045" cy="426"/>
              <a:chOff x="823" y="1662"/>
              <a:chExt cx="1045" cy="426"/>
            </a:xfrm>
          </p:grpSpPr>
          <p:grpSp>
            <p:nvGrpSpPr>
              <p:cNvPr id="10284" name="Group 103"/>
              <p:cNvGrpSpPr>
                <a:grpSpLocks/>
              </p:cNvGrpSpPr>
              <p:nvPr/>
            </p:nvGrpSpPr>
            <p:grpSpPr bwMode="auto">
              <a:xfrm>
                <a:off x="823" y="1833"/>
                <a:ext cx="136" cy="68"/>
                <a:chOff x="588" y="2536"/>
                <a:chExt cx="412" cy="260"/>
              </a:xfrm>
            </p:grpSpPr>
            <p:sp>
              <p:nvSpPr>
                <p:cNvPr id="10300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588" y="2556"/>
                  <a:ext cx="222" cy="24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1" name="Line 105"/>
                <p:cNvSpPr>
                  <a:spLocks noChangeShapeType="1"/>
                </p:cNvSpPr>
                <p:nvPr/>
              </p:nvSpPr>
              <p:spPr bwMode="auto">
                <a:xfrm flipH="1" flipV="1">
                  <a:off x="802" y="2536"/>
                  <a:ext cx="198" cy="25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85" name="Group 106"/>
              <p:cNvGrpSpPr>
                <a:grpSpLocks/>
              </p:cNvGrpSpPr>
              <p:nvPr/>
            </p:nvGrpSpPr>
            <p:grpSpPr bwMode="auto">
              <a:xfrm>
                <a:off x="1020" y="1833"/>
                <a:ext cx="136" cy="68"/>
                <a:chOff x="588" y="2536"/>
                <a:chExt cx="412" cy="260"/>
              </a:xfrm>
            </p:grpSpPr>
            <p:sp>
              <p:nvSpPr>
                <p:cNvPr id="10298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588" y="2556"/>
                  <a:ext cx="222" cy="24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9" name="Line 108"/>
                <p:cNvSpPr>
                  <a:spLocks noChangeShapeType="1"/>
                </p:cNvSpPr>
                <p:nvPr/>
              </p:nvSpPr>
              <p:spPr bwMode="auto">
                <a:xfrm flipH="1" flipV="1">
                  <a:off x="802" y="2536"/>
                  <a:ext cx="198" cy="25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86" name="Group 109"/>
              <p:cNvGrpSpPr>
                <a:grpSpLocks/>
              </p:cNvGrpSpPr>
              <p:nvPr/>
            </p:nvGrpSpPr>
            <p:grpSpPr bwMode="auto">
              <a:xfrm rot="-5400000">
                <a:off x="1289" y="1986"/>
                <a:ext cx="136" cy="68"/>
                <a:chOff x="588" y="2536"/>
                <a:chExt cx="412" cy="260"/>
              </a:xfrm>
            </p:grpSpPr>
            <p:sp>
              <p:nvSpPr>
                <p:cNvPr id="10296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588" y="2556"/>
                  <a:ext cx="222" cy="24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7" name="Line 111"/>
                <p:cNvSpPr>
                  <a:spLocks noChangeShapeType="1"/>
                </p:cNvSpPr>
                <p:nvPr/>
              </p:nvSpPr>
              <p:spPr bwMode="auto">
                <a:xfrm flipH="1" flipV="1">
                  <a:off x="802" y="2536"/>
                  <a:ext cx="198" cy="25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87" name="Group 112"/>
              <p:cNvGrpSpPr>
                <a:grpSpLocks/>
              </p:cNvGrpSpPr>
              <p:nvPr/>
            </p:nvGrpSpPr>
            <p:grpSpPr bwMode="auto">
              <a:xfrm flipV="1">
                <a:off x="1541" y="1833"/>
                <a:ext cx="136" cy="68"/>
                <a:chOff x="588" y="2536"/>
                <a:chExt cx="412" cy="260"/>
              </a:xfrm>
            </p:grpSpPr>
            <p:sp>
              <p:nvSpPr>
                <p:cNvPr id="10294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588" y="2556"/>
                  <a:ext cx="222" cy="24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5" name="Line 114"/>
                <p:cNvSpPr>
                  <a:spLocks noChangeShapeType="1"/>
                </p:cNvSpPr>
                <p:nvPr/>
              </p:nvSpPr>
              <p:spPr bwMode="auto">
                <a:xfrm flipH="1" flipV="1">
                  <a:off x="802" y="2536"/>
                  <a:ext cx="198" cy="25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88" name="Group 115"/>
              <p:cNvGrpSpPr>
                <a:grpSpLocks/>
              </p:cNvGrpSpPr>
              <p:nvPr/>
            </p:nvGrpSpPr>
            <p:grpSpPr bwMode="auto">
              <a:xfrm flipV="1">
                <a:off x="1732" y="1833"/>
                <a:ext cx="136" cy="68"/>
                <a:chOff x="588" y="2536"/>
                <a:chExt cx="412" cy="260"/>
              </a:xfrm>
            </p:grpSpPr>
            <p:sp>
              <p:nvSpPr>
                <p:cNvPr id="10292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588" y="2556"/>
                  <a:ext cx="222" cy="24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Line 117"/>
                <p:cNvSpPr>
                  <a:spLocks noChangeShapeType="1"/>
                </p:cNvSpPr>
                <p:nvPr/>
              </p:nvSpPr>
              <p:spPr bwMode="auto">
                <a:xfrm flipH="1" flipV="1">
                  <a:off x="802" y="2536"/>
                  <a:ext cx="198" cy="25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89" name="Group 118"/>
              <p:cNvGrpSpPr>
                <a:grpSpLocks/>
              </p:cNvGrpSpPr>
              <p:nvPr/>
            </p:nvGrpSpPr>
            <p:grpSpPr bwMode="auto">
              <a:xfrm rot="5400000" flipH="1">
                <a:off x="1281" y="1696"/>
                <a:ext cx="136" cy="68"/>
                <a:chOff x="588" y="2536"/>
                <a:chExt cx="412" cy="260"/>
              </a:xfrm>
            </p:grpSpPr>
            <p:sp>
              <p:nvSpPr>
                <p:cNvPr id="10290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588" y="2556"/>
                  <a:ext cx="222" cy="24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Line 120"/>
                <p:cNvSpPr>
                  <a:spLocks noChangeShapeType="1"/>
                </p:cNvSpPr>
                <p:nvPr/>
              </p:nvSpPr>
              <p:spPr bwMode="auto">
                <a:xfrm flipH="1" flipV="1">
                  <a:off x="802" y="2536"/>
                  <a:ext cx="198" cy="25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249" name="Group 151"/>
          <p:cNvGrpSpPr>
            <a:grpSpLocks/>
          </p:cNvGrpSpPr>
          <p:nvPr/>
        </p:nvGrpSpPr>
        <p:grpSpPr bwMode="auto">
          <a:xfrm>
            <a:off x="4953000" y="2286000"/>
            <a:ext cx="1658938" cy="1400175"/>
            <a:chOff x="1740" y="1396"/>
            <a:chExt cx="1045" cy="882"/>
          </a:xfrm>
        </p:grpSpPr>
        <p:sp>
          <p:nvSpPr>
            <p:cNvPr id="10260" name="Oval 34"/>
            <p:cNvSpPr>
              <a:spLocks noChangeArrowheads="1"/>
            </p:cNvSpPr>
            <p:nvPr/>
          </p:nvSpPr>
          <p:spPr bwMode="auto">
            <a:xfrm>
              <a:off x="2221" y="1798"/>
              <a:ext cx="88" cy="78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Oval 36"/>
            <p:cNvSpPr>
              <a:spLocks noChangeArrowheads="1"/>
            </p:cNvSpPr>
            <p:nvPr/>
          </p:nvSpPr>
          <p:spPr bwMode="auto">
            <a:xfrm>
              <a:off x="1999" y="1575"/>
              <a:ext cx="532" cy="5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Oval 37"/>
            <p:cNvSpPr>
              <a:spLocks noChangeArrowheads="1"/>
            </p:cNvSpPr>
            <p:nvPr/>
          </p:nvSpPr>
          <p:spPr bwMode="auto">
            <a:xfrm>
              <a:off x="1811" y="1396"/>
              <a:ext cx="907" cy="8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Oval 38"/>
            <p:cNvSpPr>
              <a:spLocks noChangeArrowheads="1"/>
            </p:cNvSpPr>
            <p:nvPr/>
          </p:nvSpPr>
          <p:spPr bwMode="auto">
            <a:xfrm>
              <a:off x="2112" y="1688"/>
              <a:ext cx="305" cy="29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64" name="Group 122"/>
            <p:cNvGrpSpPr>
              <a:grpSpLocks/>
            </p:cNvGrpSpPr>
            <p:nvPr/>
          </p:nvGrpSpPr>
          <p:grpSpPr bwMode="auto">
            <a:xfrm>
              <a:off x="1740" y="1789"/>
              <a:ext cx="136" cy="68"/>
              <a:chOff x="588" y="2536"/>
              <a:chExt cx="412" cy="260"/>
            </a:xfrm>
          </p:grpSpPr>
          <p:sp>
            <p:nvSpPr>
              <p:cNvPr id="10280" name="Line 123"/>
              <p:cNvSpPr>
                <a:spLocks noChangeShapeType="1"/>
              </p:cNvSpPr>
              <p:nvPr/>
            </p:nvSpPr>
            <p:spPr bwMode="auto">
              <a:xfrm flipV="1">
                <a:off x="588" y="2556"/>
                <a:ext cx="222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Line 124"/>
              <p:cNvSpPr>
                <a:spLocks noChangeShapeType="1"/>
              </p:cNvSpPr>
              <p:nvPr/>
            </p:nvSpPr>
            <p:spPr bwMode="auto">
              <a:xfrm flipH="1" flipV="1">
                <a:off x="802" y="2536"/>
                <a:ext cx="198" cy="25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5" name="Group 125"/>
            <p:cNvGrpSpPr>
              <a:grpSpLocks/>
            </p:cNvGrpSpPr>
            <p:nvPr/>
          </p:nvGrpSpPr>
          <p:grpSpPr bwMode="auto">
            <a:xfrm>
              <a:off x="1937" y="1789"/>
              <a:ext cx="136" cy="68"/>
              <a:chOff x="588" y="2536"/>
              <a:chExt cx="412" cy="260"/>
            </a:xfrm>
          </p:grpSpPr>
          <p:sp>
            <p:nvSpPr>
              <p:cNvPr id="10278" name="Line 126"/>
              <p:cNvSpPr>
                <a:spLocks noChangeShapeType="1"/>
              </p:cNvSpPr>
              <p:nvPr/>
            </p:nvSpPr>
            <p:spPr bwMode="auto">
              <a:xfrm flipV="1">
                <a:off x="588" y="2556"/>
                <a:ext cx="222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Line 127"/>
              <p:cNvSpPr>
                <a:spLocks noChangeShapeType="1"/>
              </p:cNvSpPr>
              <p:nvPr/>
            </p:nvSpPr>
            <p:spPr bwMode="auto">
              <a:xfrm flipH="1" flipV="1">
                <a:off x="802" y="2536"/>
                <a:ext cx="198" cy="25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6" name="Group 128"/>
            <p:cNvGrpSpPr>
              <a:grpSpLocks/>
            </p:cNvGrpSpPr>
            <p:nvPr/>
          </p:nvGrpSpPr>
          <p:grpSpPr bwMode="auto">
            <a:xfrm rot="-5400000">
              <a:off x="2206" y="1942"/>
              <a:ext cx="136" cy="68"/>
              <a:chOff x="588" y="2536"/>
              <a:chExt cx="412" cy="260"/>
            </a:xfrm>
          </p:grpSpPr>
          <p:sp>
            <p:nvSpPr>
              <p:cNvPr id="10276" name="Line 129"/>
              <p:cNvSpPr>
                <a:spLocks noChangeShapeType="1"/>
              </p:cNvSpPr>
              <p:nvPr/>
            </p:nvSpPr>
            <p:spPr bwMode="auto">
              <a:xfrm flipV="1">
                <a:off x="588" y="2556"/>
                <a:ext cx="222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Line 130"/>
              <p:cNvSpPr>
                <a:spLocks noChangeShapeType="1"/>
              </p:cNvSpPr>
              <p:nvPr/>
            </p:nvSpPr>
            <p:spPr bwMode="auto">
              <a:xfrm flipH="1" flipV="1">
                <a:off x="802" y="2536"/>
                <a:ext cx="198" cy="25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7" name="Group 131"/>
            <p:cNvGrpSpPr>
              <a:grpSpLocks/>
            </p:cNvGrpSpPr>
            <p:nvPr/>
          </p:nvGrpSpPr>
          <p:grpSpPr bwMode="auto">
            <a:xfrm flipV="1">
              <a:off x="2458" y="1789"/>
              <a:ext cx="136" cy="68"/>
              <a:chOff x="588" y="2536"/>
              <a:chExt cx="412" cy="260"/>
            </a:xfrm>
          </p:grpSpPr>
          <p:sp>
            <p:nvSpPr>
              <p:cNvPr id="10274" name="Line 132"/>
              <p:cNvSpPr>
                <a:spLocks noChangeShapeType="1"/>
              </p:cNvSpPr>
              <p:nvPr/>
            </p:nvSpPr>
            <p:spPr bwMode="auto">
              <a:xfrm flipV="1">
                <a:off x="588" y="2556"/>
                <a:ext cx="222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Line 133"/>
              <p:cNvSpPr>
                <a:spLocks noChangeShapeType="1"/>
              </p:cNvSpPr>
              <p:nvPr/>
            </p:nvSpPr>
            <p:spPr bwMode="auto">
              <a:xfrm flipH="1" flipV="1">
                <a:off x="802" y="2536"/>
                <a:ext cx="198" cy="25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8" name="Group 134"/>
            <p:cNvGrpSpPr>
              <a:grpSpLocks/>
            </p:cNvGrpSpPr>
            <p:nvPr/>
          </p:nvGrpSpPr>
          <p:grpSpPr bwMode="auto">
            <a:xfrm flipV="1">
              <a:off x="2649" y="1789"/>
              <a:ext cx="136" cy="68"/>
              <a:chOff x="588" y="2536"/>
              <a:chExt cx="412" cy="260"/>
            </a:xfrm>
          </p:grpSpPr>
          <p:sp>
            <p:nvSpPr>
              <p:cNvPr id="10272" name="Line 135"/>
              <p:cNvSpPr>
                <a:spLocks noChangeShapeType="1"/>
              </p:cNvSpPr>
              <p:nvPr/>
            </p:nvSpPr>
            <p:spPr bwMode="auto">
              <a:xfrm flipV="1">
                <a:off x="588" y="2556"/>
                <a:ext cx="222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Line 136"/>
              <p:cNvSpPr>
                <a:spLocks noChangeShapeType="1"/>
              </p:cNvSpPr>
              <p:nvPr/>
            </p:nvSpPr>
            <p:spPr bwMode="auto">
              <a:xfrm flipH="1" flipV="1">
                <a:off x="802" y="2536"/>
                <a:ext cx="198" cy="25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9" name="Group 137"/>
            <p:cNvGrpSpPr>
              <a:grpSpLocks/>
            </p:cNvGrpSpPr>
            <p:nvPr/>
          </p:nvGrpSpPr>
          <p:grpSpPr bwMode="auto">
            <a:xfrm rot="5400000" flipH="1">
              <a:off x="2198" y="1652"/>
              <a:ext cx="136" cy="68"/>
              <a:chOff x="588" y="2536"/>
              <a:chExt cx="412" cy="260"/>
            </a:xfrm>
          </p:grpSpPr>
          <p:sp>
            <p:nvSpPr>
              <p:cNvPr id="10270" name="Line 138"/>
              <p:cNvSpPr>
                <a:spLocks noChangeShapeType="1"/>
              </p:cNvSpPr>
              <p:nvPr/>
            </p:nvSpPr>
            <p:spPr bwMode="auto">
              <a:xfrm flipV="1">
                <a:off x="588" y="2556"/>
                <a:ext cx="222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1" name="Line 139"/>
              <p:cNvSpPr>
                <a:spLocks noChangeShapeType="1"/>
              </p:cNvSpPr>
              <p:nvPr/>
            </p:nvSpPr>
            <p:spPr bwMode="auto">
              <a:xfrm flipH="1" flipV="1">
                <a:off x="802" y="2536"/>
                <a:ext cx="198" cy="25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311" name="Group 152"/>
          <p:cNvGrpSpPr>
            <a:grpSpLocks/>
          </p:cNvGrpSpPr>
          <p:nvPr/>
        </p:nvGrpSpPr>
        <p:grpSpPr bwMode="auto">
          <a:xfrm>
            <a:off x="3509963" y="2795588"/>
            <a:ext cx="307975" cy="303212"/>
            <a:chOff x="3096" y="2850"/>
            <a:chExt cx="194" cy="191"/>
          </a:xfrm>
        </p:grpSpPr>
        <p:sp>
          <p:nvSpPr>
            <p:cNvPr id="10258" name="Oval 147"/>
            <p:cNvSpPr>
              <a:spLocks noChangeArrowheads="1"/>
            </p:cNvSpPr>
            <p:nvPr/>
          </p:nvSpPr>
          <p:spPr bwMode="auto">
            <a:xfrm>
              <a:off x="3096" y="2850"/>
              <a:ext cx="194" cy="191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Oval 148"/>
            <p:cNvSpPr>
              <a:spLocks noChangeArrowheads="1"/>
            </p:cNvSpPr>
            <p:nvPr/>
          </p:nvSpPr>
          <p:spPr bwMode="auto">
            <a:xfrm>
              <a:off x="3158" y="2914"/>
              <a:ext cx="66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165" name="AutoShape 149"/>
          <p:cNvSpPr>
            <a:spLocks noChangeArrowheads="1"/>
          </p:cNvSpPr>
          <p:nvPr/>
        </p:nvSpPr>
        <p:spPr bwMode="auto">
          <a:xfrm>
            <a:off x="5637213" y="2836863"/>
            <a:ext cx="293687" cy="288925"/>
          </a:xfrm>
          <a:prstGeom prst="flowChartSummingJunction">
            <a:avLst/>
          </a:prstGeom>
          <a:solidFill>
            <a:srgbClr val="B2B2B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153"/>
          <p:cNvSpPr txBox="1">
            <a:spLocks noChangeArrowheads="1"/>
          </p:cNvSpPr>
          <p:nvPr/>
        </p:nvSpPr>
        <p:spPr bwMode="auto">
          <a:xfrm>
            <a:off x="3048000" y="3948113"/>
            <a:ext cx="3617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Electric current out of the page</a:t>
            </a:r>
          </a:p>
        </p:txBody>
      </p:sp>
      <p:sp>
        <p:nvSpPr>
          <p:cNvPr id="10253" name="Text Box 154"/>
          <p:cNvSpPr txBox="1">
            <a:spLocks noChangeArrowheads="1"/>
          </p:cNvSpPr>
          <p:nvPr/>
        </p:nvSpPr>
        <p:spPr bwMode="auto">
          <a:xfrm>
            <a:off x="3048000" y="4427538"/>
            <a:ext cx="3408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Electric current into the page</a:t>
            </a:r>
          </a:p>
        </p:txBody>
      </p:sp>
      <p:sp>
        <p:nvSpPr>
          <p:cNvPr id="10254" name="Text Box 155"/>
          <p:cNvSpPr txBox="1">
            <a:spLocks noChangeArrowheads="1"/>
          </p:cNvSpPr>
          <p:nvPr/>
        </p:nvSpPr>
        <p:spPr bwMode="auto">
          <a:xfrm>
            <a:off x="954088" y="1503363"/>
            <a:ext cx="128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/>
              <a:t>Add field arrows</a:t>
            </a:r>
          </a:p>
        </p:txBody>
      </p:sp>
      <p:sp>
        <p:nvSpPr>
          <p:cNvPr id="10255" name="Text Box 156"/>
          <p:cNvSpPr txBox="1">
            <a:spLocks noChangeArrowheads="1"/>
          </p:cNvSpPr>
          <p:nvPr/>
        </p:nvSpPr>
        <p:spPr bwMode="auto">
          <a:xfrm>
            <a:off x="7129463" y="1503363"/>
            <a:ext cx="128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/>
              <a:t>Add field arrows</a:t>
            </a:r>
          </a:p>
        </p:txBody>
      </p:sp>
      <p:sp>
        <p:nvSpPr>
          <p:cNvPr id="10256" name="Text Box 157"/>
          <p:cNvSpPr txBox="1">
            <a:spLocks noChangeArrowheads="1"/>
          </p:cNvSpPr>
          <p:nvPr/>
        </p:nvSpPr>
        <p:spPr bwMode="auto">
          <a:xfrm>
            <a:off x="2916238" y="1503363"/>
            <a:ext cx="1649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/>
              <a:t>Add current direction</a:t>
            </a:r>
          </a:p>
        </p:txBody>
      </p:sp>
      <p:sp>
        <p:nvSpPr>
          <p:cNvPr id="10257" name="Text Box 158"/>
          <p:cNvSpPr txBox="1">
            <a:spLocks noChangeArrowheads="1"/>
          </p:cNvSpPr>
          <p:nvPr/>
        </p:nvSpPr>
        <p:spPr bwMode="auto">
          <a:xfrm>
            <a:off x="5016500" y="1503363"/>
            <a:ext cx="1649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/>
              <a:t>Add current 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407988"/>
            <a:ext cx="8229600" cy="631825"/>
          </a:xfrm>
        </p:spPr>
        <p:txBody>
          <a:bodyPr/>
          <a:lstStyle/>
          <a:p>
            <a:pPr eaLnBrk="1" hangingPunct="1"/>
            <a:r>
              <a:rPr lang="en-GB" sz="3200" smtClean="0"/>
              <a:t>2. Flat circular coil</a:t>
            </a:r>
          </a:p>
        </p:txBody>
      </p:sp>
      <p:pic>
        <p:nvPicPr>
          <p:cNvPr id="69638" name="Picture 6" descr="field-pattern-of-co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063"/>
            <a:ext cx="492442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27625" y="1900238"/>
            <a:ext cx="3609975" cy="2741612"/>
            <a:chOff x="3230" y="1197"/>
            <a:chExt cx="2274" cy="1727"/>
          </a:xfrm>
        </p:grpSpPr>
        <p:graphicFrame>
          <p:nvGraphicFramePr>
            <p:cNvPr id="2050" name="Object 7"/>
            <p:cNvGraphicFramePr>
              <a:graphicFrameLocks noChangeAspect="1"/>
            </p:cNvGraphicFramePr>
            <p:nvPr/>
          </p:nvGraphicFramePr>
          <p:xfrm>
            <a:off x="3230" y="1197"/>
            <a:ext cx="2274" cy="1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Bitmap Image" r:id="rId5" imgW="2924583" imgH="1848108" progId="Paint.Picture">
                    <p:embed/>
                  </p:oleObj>
                </mc:Choice>
                <mc:Fallback>
                  <p:oleObj name="Bitmap Image" r:id="rId5" imgW="2924583" imgH="1848108" progId="Paint.Picture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0" y="1197"/>
                          <a:ext cx="2274" cy="1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4" name="Text Box 8"/>
            <p:cNvSpPr txBox="1">
              <a:spLocks noChangeArrowheads="1"/>
            </p:cNvSpPr>
            <p:nvPr/>
          </p:nvSpPr>
          <p:spPr bwMode="auto">
            <a:xfrm>
              <a:off x="3832" y="2636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/>
                <a:t>Plan view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407988"/>
            <a:ext cx="8229600" cy="563562"/>
          </a:xfrm>
        </p:spPr>
        <p:txBody>
          <a:bodyPr/>
          <a:lstStyle/>
          <a:p>
            <a:pPr eaLnBrk="1" hangingPunct="1"/>
            <a:r>
              <a:rPr lang="en-GB" sz="3200" smtClean="0"/>
              <a:t>3. Solenoid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3863" y="1074738"/>
            <a:ext cx="4611687" cy="45577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smtClean="0"/>
              <a:t>A solenoid is a coil of wire carrying an electric current.</a:t>
            </a:r>
          </a:p>
          <a:p>
            <a:pPr marL="0" indent="0" eaLnBrk="1" hangingPunct="1">
              <a:buFontTx/>
              <a:buNone/>
            </a:pPr>
            <a:endParaRPr lang="en-GB" sz="2400" smtClean="0"/>
          </a:p>
          <a:p>
            <a:pPr marL="0" indent="0" eaLnBrk="1" hangingPunct="1">
              <a:buFontTx/>
              <a:buNone/>
            </a:pPr>
            <a:r>
              <a:rPr lang="en-GB" sz="2400" smtClean="0"/>
              <a:t>The magnetic field is similar in shape to that around a bar magnet.</a:t>
            </a:r>
          </a:p>
          <a:p>
            <a:pPr marL="0" indent="0" eaLnBrk="1" hangingPunct="1">
              <a:buFontTx/>
              <a:buNone/>
            </a:pPr>
            <a:endParaRPr lang="en-GB" sz="2400" smtClean="0"/>
          </a:p>
          <a:p>
            <a:pPr marL="0" indent="0" eaLnBrk="1" hangingPunct="1">
              <a:buFontTx/>
              <a:buNone/>
            </a:pPr>
            <a:r>
              <a:rPr lang="en-GB" sz="2400" smtClean="0"/>
              <a:t>The strength of the field increases with:</a:t>
            </a:r>
          </a:p>
          <a:p>
            <a:pPr marL="0" indent="0" eaLnBrk="1" hangingPunct="1">
              <a:buFontTx/>
              <a:buAutoNum type="arabicPeriod"/>
            </a:pPr>
            <a:r>
              <a:rPr lang="en-GB" sz="2400" smtClean="0"/>
              <a:t> the electric current</a:t>
            </a:r>
          </a:p>
          <a:p>
            <a:pPr marL="0" indent="0" eaLnBrk="1" hangingPunct="1">
              <a:buFontTx/>
              <a:buAutoNum type="arabicPeriod"/>
            </a:pPr>
            <a:r>
              <a:rPr lang="en-GB" sz="2400" smtClean="0"/>
              <a:t> the number of turns in the coil</a:t>
            </a:r>
          </a:p>
          <a:p>
            <a:pPr marL="0" indent="0" eaLnBrk="1" hangingPunct="1">
              <a:buFontTx/>
              <a:buNone/>
            </a:pPr>
            <a:endParaRPr lang="en-GB" sz="2400" smtClean="0"/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268413"/>
            <a:ext cx="26590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48113" y="2374900"/>
            <a:ext cx="5195887" cy="2903538"/>
            <a:chOff x="2487" y="1496"/>
            <a:chExt cx="3273" cy="1829"/>
          </a:xfrm>
        </p:grpSpPr>
        <p:graphicFrame>
          <p:nvGraphicFramePr>
            <p:cNvPr id="3074" name="Object 7"/>
            <p:cNvGraphicFramePr>
              <a:graphicFrameLocks noChangeAspect="1"/>
            </p:cNvGraphicFramePr>
            <p:nvPr/>
          </p:nvGraphicFramePr>
          <p:xfrm>
            <a:off x="2722" y="1496"/>
            <a:ext cx="2846" cy="1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Bitmap Image" r:id="rId5" imgW="3228571" imgH="2381582" progId="Paint.Picture">
                    <p:embed/>
                  </p:oleObj>
                </mc:Choice>
                <mc:Fallback>
                  <p:oleObj name="Bitmap Image" r:id="rId5" imgW="3228571" imgH="2381582" progId="Paint.Picture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2" y="1496"/>
                          <a:ext cx="2846" cy="18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9" name="Text Box 8"/>
            <p:cNvSpPr txBox="1">
              <a:spLocks noChangeArrowheads="1"/>
            </p:cNvSpPr>
            <p:nvPr/>
          </p:nvSpPr>
          <p:spPr bwMode="auto">
            <a:xfrm>
              <a:off x="2487" y="225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008000"/>
                  </a:solidFill>
                </a:rPr>
                <a:t>N</a:t>
              </a:r>
            </a:p>
          </p:txBody>
        </p:sp>
        <p:sp>
          <p:nvSpPr>
            <p:cNvPr id="3080" name="Text Box 9"/>
            <p:cNvSpPr txBox="1">
              <a:spLocks noChangeArrowheads="1"/>
            </p:cNvSpPr>
            <p:nvPr/>
          </p:nvSpPr>
          <p:spPr bwMode="auto">
            <a:xfrm>
              <a:off x="5516" y="2249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 b="1">
                  <a:solidFill>
                    <a:srgbClr val="008000"/>
                  </a:solidFill>
                </a:rPr>
                <a:t>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407988"/>
            <a:ext cx="8229600" cy="647700"/>
          </a:xfrm>
        </p:spPr>
        <p:txBody>
          <a:bodyPr/>
          <a:lstStyle/>
          <a:p>
            <a:pPr eaLnBrk="1" hangingPunct="1"/>
            <a:r>
              <a:rPr lang="en-GB" sz="3200" smtClean="0"/>
              <a:t>The right-hand grip rule (for poles)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137150" y="1431925"/>
            <a:ext cx="3525838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Grip the coil with the </a:t>
            </a:r>
            <a:r>
              <a:rPr lang="en-GB" sz="2400" b="1">
                <a:solidFill>
                  <a:srgbClr val="FF0000"/>
                </a:solidFill>
              </a:rPr>
              <a:t>RIGHT</a:t>
            </a:r>
            <a:r>
              <a:rPr lang="en-GB" sz="2400"/>
              <a:t> hand.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The fingers are placed in the direction that the eclectic current flows around the coil. 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The thumb points towards the north pole end of the coil.</a:t>
            </a:r>
          </a:p>
          <a:p>
            <a:pPr eaLnBrk="1" hangingPunct="1">
              <a:spcBef>
                <a:spcPct val="50000"/>
              </a:spcBef>
            </a:pPr>
            <a:endParaRPr lang="en-GB" sz="2400"/>
          </a:p>
        </p:txBody>
      </p: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1262063" y="1511300"/>
            <a:ext cx="2543175" cy="1839913"/>
            <a:chOff x="795" y="952"/>
            <a:chExt cx="1602" cy="1159"/>
          </a:xfrm>
        </p:grpSpPr>
        <p:grpSp>
          <p:nvGrpSpPr>
            <p:cNvPr id="4114" name="Group 97"/>
            <p:cNvGrpSpPr>
              <a:grpSpLocks/>
            </p:cNvGrpSpPr>
            <p:nvPr/>
          </p:nvGrpSpPr>
          <p:grpSpPr bwMode="auto">
            <a:xfrm>
              <a:off x="795" y="952"/>
              <a:ext cx="1602" cy="1159"/>
              <a:chOff x="795" y="952"/>
              <a:chExt cx="1026" cy="801"/>
            </a:xfrm>
          </p:grpSpPr>
          <p:grpSp>
            <p:nvGrpSpPr>
              <p:cNvPr id="4123" name="Group 9"/>
              <p:cNvGrpSpPr>
                <a:grpSpLocks/>
              </p:cNvGrpSpPr>
              <p:nvPr/>
            </p:nvGrpSpPr>
            <p:grpSpPr bwMode="auto">
              <a:xfrm>
                <a:off x="795" y="1051"/>
                <a:ext cx="183" cy="702"/>
                <a:chOff x="550" y="2440"/>
                <a:chExt cx="401" cy="702"/>
              </a:xfrm>
            </p:grpSpPr>
            <p:sp>
              <p:nvSpPr>
                <p:cNvPr id="4147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550" y="2540"/>
                  <a:ext cx="244" cy="60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" name="Freeform 8"/>
                <p:cNvSpPr>
                  <a:spLocks/>
                </p:cNvSpPr>
                <p:nvPr/>
              </p:nvSpPr>
              <p:spPr bwMode="auto">
                <a:xfrm>
                  <a:off x="785" y="2440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4" name="Group 10"/>
              <p:cNvGrpSpPr>
                <a:grpSpLocks/>
              </p:cNvGrpSpPr>
              <p:nvPr/>
            </p:nvGrpSpPr>
            <p:grpSpPr bwMode="auto">
              <a:xfrm rot="10800000">
                <a:off x="1586" y="952"/>
                <a:ext cx="235" cy="702"/>
                <a:chOff x="550" y="2440"/>
                <a:chExt cx="401" cy="702"/>
              </a:xfrm>
            </p:grpSpPr>
            <p:sp>
              <p:nvSpPr>
                <p:cNvPr id="414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50" y="2540"/>
                  <a:ext cx="244" cy="60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6" name="Freeform 12"/>
                <p:cNvSpPr>
                  <a:spLocks/>
                </p:cNvSpPr>
                <p:nvPr/>
              </p:nvSpPr>
              <p:spPr bwMode="auto">
                <a:xfrm>
                  <a:off x="785" y="2440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5" name="Group 17"/>
              <p:cNvGrpSpPr>
                <a:grpSpLocks/>
              </p:cNvGrpSpPr>
              <p:nvPr/>
            </p:nvGrpSpPr>
            <p:grpSpPr bwMode="auto">
              <a:xfrm>
                <a:off x="899" y="1067"/>
                <a:ext cx="230" cy="576"/>
                <a:chOff x="944" y="2357"/>
                <a:chExt cx="484" cy="576"/>
              </a:xfrm>
            </p:grpSpPr>
            <p:sp>
              <p:nvSpPr>
                <p:cNvPr id="414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3" name="Freeform 15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Freeform 16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6" name="Group 18"/>
              <p:cNvGrpSpPr>
                <a:grpSpLocks/>
              </p:cNvGrpSpPr>
              <p:nvPr/>
            </p:nvGrpSpPr>
            <p:grpSpPr bwMode="auto">
              <a:xfrm>
                <a:off x="1035" y="1067"/>
                <a:ext cx="230" cy="576"/>
                <a:chOff x="944" y="2357"/>
                <a:chExt cx="484" cy="576"/>
              </a:xfrm>
            </p:grpSpPr>
            <p:sp>
              <p:nvSpPr>
                <p:cNvPr id="413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0" name="Freeform 20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Freeform 21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7" name="Group 22"/>
              <p:cNvGrpSpPr>
                <a:grpSpLocks/>
              </p:cNvGrpSpPr>
              <p:nvPr/>
            </p:nvGrpSpPr>
            <p:grpSpPr bwMode="auto">
              <a:xfrm>
                <a:off x="1171" y="1067"/>
                <a:ext cx="230" cy="576"/>
                <a:chOff x="944" y="2357"/>
                <a:chExt cx="484" cy="576"/>
              </a:xfrm>
            </p:grpSpPr>
            <p:sp>
              <p:nvSpPr>
                <p:cNvPr id="413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7" name="Freeform 24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" name="Freeform 25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8" name="Group 26"/>
              <p:cNvGrpSpPr>
                <a:grpSpLocks/>
              </p:cNvGrpSpPr>
              <p:nvPr/>
            </p:nvGrpSpPr>
            <p:grpSpPr bwMode="auto">
              <a:xfrm>
                <a:off x="1307" y="1067"/>
                <a:ext cx="230" cy="576"/>
                <a:chOff x="944" y="2357"/>
                <a:chExt cx="484" cy="576"/>
              </a:xfrm>
            </p:grpSpPr>
            <p:sp>
              <p:nvSpPr>
                <p:cNvPr id="4133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" name="Freeform 28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5" name="Freeform 29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29" name="Group 30"/>
              <p:cNvGrpSpPr>
                <a:grpSpLocks/>
              </p:cNvGrpSpPr>
              <p:nvPr/>
            </p:nvGrpSpPr>
            <p:grpSpPr bwMode="auto">
              <a:xfrm>
                <a:off x="1443" y="1067"/>
                <a:ext cx="230" cy="576"/>
                <a:chOff x="944" y="2357"/>
                <a:chExt cx="484" cy="576"/>
              </a:xfrm>
            </p:grpSpPr>
            <p:sp>
              <p:nvSpPr>
                <p:cNvPr id="4130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1114" y="2457"/>
                  <a:ext cx="157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1" name="Freeform 32"/>
                <p:cNvSpPr>
                  <a:spLocks/>
                </p:cNvSpPr>
                <p:nvPr/>
              </p:nvSpPr>
              <p:spPr bwMode="auto">
                <a:xfrm>
                  <a:off x="1262" y="2357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Freeform 33"/>
                <p:cNvSpPr>
                  <a:spLocks/>
                </p:cNvSpPr>
                <p:nvPr/>
              </p:nvSpPr>
              <p:spPr bwMode="auto">
                <a:xfrm flipV="1">
                  <a:off x="944" y="2816"/>
                  <a:ext cx="166" cy="117"/>
                </a:xfrm>
                <a:custGeom>
                  <a:avLst/>
                  <a:gdLst>
                    <a:gd name="T0" fmla="*/ 166 w 166"/>
                    <a:gd name="T1" fmla="*/ 91 h 117"/>
                    <a:gd name="T2" fmla="*/ 70 w 166"/>
                    <a:gd name="T3" fmla="*/ 4 h 117"/>
                    <a:gd name="T4" fmla="*/ 0 w 166"/>
                    <a:gd name="T5" fmla="*/ 117 h 117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117"/>
                    <a:gd name="T11" fmla="*/ 166 w 166"/>
                    <a:gd name="T12" fmla="*/ 117 h 1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117">
                      <a:moveTo>
                        <a:pt x="166" y="91"/>
                      </a:moveTo>
                      <a:cubicBezTo>
                        <a:pt x="132" y="45"/>
                        <a:pt x="98" y="0"/>
                        <a:pt x="70" y="4"/>
                      </a:cubicBezTo>
                      <a:cubicBezTo>
                        <a:pt x="42" y="8"/>
                        <a:pt x="21" y="62"/>
                        <a:pt x="0" y="117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15" name="Group 105"/>
            <p:cNvGrpSpPr>
              <a:grpSpLocks/>
            </p:cNvGrpSpPr>
            <p:nvPr/>
          </p:nvGrpSpPr>
          <p:grpSpPr bwMode="auto">
            <a:xfrm>
              <a:off x="864" y="1401"/>
              <a:ext cx="1428" cy="262"/>
              <a:chOff x="864" y="1401"/>
              <a:chExt cx="1428" cy="262"/>
            </a:xfrm>
          </p:grpSpPr>
          <p:sp>
            <p:nvSpPr>
              <p:cNvPr id="4116" name="Line 98"/>
              <p:cNvSpPr>
                <a:spLocks noChangeShapeType="1"/>
              </p:cNvSpPr>
              <p:nvPr/>
            </p:nvSpPr>
            <p:spPr bwMode="auto">
              <a:xfrm flipV="1">
                <a:off x="864" y="1401"/>
                <a:ext cx="61" cy="262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Line 99"/>
              <p:cNvSpPr>
                <a:spLocks noChangeShapeType="1"/>
              </p:cNvSpPr>
              <p:nvPr/>
            </p:nvSpPr>
            <p:spPr bwMode="auto">
              <a:xfrm flipV="1">
                <a:off x="1096" y="1401"/>
                <a:ext cx="61" cy="262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Line 100"/>
              <p:cNvSpPr>
                <a:spLocks noChangeShapeType="1"/>
              </p:cNvSpPr>
              <p:nvPr/>
            </p:nvSpPr>
            <p:spPr bwMode="auto">
              <a:xfrm flipV="1">
                <a:off x="1323" y="1401"/>
                <a:ext cx="61" cy="262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Line 101"/>
              <p:cNvSpPr>
                <a:spLocks noChangeShapeType="1"/>
              </p:cNvSpPr>
              <p:nvPr/>
            </p:nvSpPr>
            <p:spPr bwMode="auto">
              <a:xfrm flipV="1">
                <a:off x="1559" y="1401"/>
                <a:ext cx="61" cy="262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Line 102"/>
              <p:cNvSpPr>
                <a:spLocks noChangeShapeType="1"/>
              </p:cNvSpPr>
              <p:nvPr/>
            </p:nvSpPr>
            <p:spPr bwMode="auto">
              <a:xfrm flipV="1">
                <a:off x="1759" y="1401"/>
                <a:ext cx="61" cy="262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Line 103"/>
              <p:cNvSpPr>
                <a:spLocks noChangeShapeType="1"/>
              </p:cNvSpPr>
              <p:nvPr/>
            </p:nvSpPr>
            <p:spPr bwMode="auto">
              <a:xfrm flipV="1">
                <a:off x="1986" y="1401"/>
                <a:ext cx="61" cy="262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Line 104"/>
              <p:cNvSpPr>
                <a:spLocks noChangeShapeType="1"/>
              </p:cNvSpPr>
              <p:nvPr/>
            </p:nvSpPr>
            <p:spPr bwMode="auto">
              <a:xfrm flipV="1">
                <a:off x="2231" y="1401"/>
                <a:ext cx="61" cy="262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96"/>
          <p:cNvGrpSpPr>
            <a:grpSpLocks/>
          </p:cNvGrpSpPr>
          <p:nvPr/>
        </p:nvGrpSpPr>
        <p:grpSpPr bwMode="auto">
          <a:xfrm>
            <a:off x="1190625" y="1423988"/>
            <a:ext cx="2557463" cy="2081212"/>
            <a:chOff x="2156" y="1508"/>
            <a:chExt cx="983" cy="883"/>
          </a:xfrm>
        </p:grpSpPr>
        <p:sp>
          <p:nvSpPr>
            <p:cNvPr id="4110" name="Freeform 92"/>
            <p:cNvSpPr>
              <a:spLocks/>
            </p:cNvSpPr>
            <p:nvPr/>
          </p:nvSpPr>
          <p:spPr bwMode="auto">
            <a:xfrm>
              <a:off x="2156" y="1508"/>
              <a:ext cx="983" cy="883"/>
            </a:xfrm>
            <a:custGeom>
              <a:avLst/>
              <a:gdLst>
                <a:gd name="T0" fmla="*/ 227 w 983"/>
                <a:gd name="T1" fmla="*/ 857 h 883"/>
                <a:gd name="T2" fmla="*/ 331 w 983"/>
                <a:gd name="T3" fmla="*/ 491 h 883"/>
                <a:gd name="T4" fmla="*/ 35 w 983"/>
                <a:gd name="T5" fmla="*/ 395 h 883"/>
                <a:gd name="T6" fmla="*/ 122 w 983"/>
                <a:gd name="T7" fmla="*/ 290 h 883"/>
                <a:gd name="T8" fmla="*/ 331 w 983"/>
                <a:gd name="T9" fmla="*/ 281 h 883"/>
                <a:gd name="T10" fmla="*/ 436 w 983"/>
                <a:gd name="T11" fmla="*/ 28 h 883"/>
                <a:gd name="T12" fmla="*/ 549 w 983"/>
                <a:gd name="T13" fmla="*/ 115 h 883"/>
                <a:gd name="T14" fmla="*/ 637 w 983"/>
                <a:gd name="T15" fmla="*/ 19 h 883"/>
                <a:gd name="T16" fmla="*/ 724 w 983"/>
                <a:gd name="T17" fmla="*/ 133 h 883"/>
                <a:gd name="T18" fmla="*/ 811 w 983"/>
                <a:gd name="T19" fmla="*/ 72 h 883"/>
                <a:gd name="T20" fmla="*/ 890 w 983"/>
                <a:gd name="T21" fmla="*/ 150 h 883"/>
                <a:gd name="T22" fmla="*/ 977 w 983"/>
                <a:gd name="T23" fmla="*/ 133 h 883"/>
                <a:gd name="T24" fmla="*/ 916 w 983"/>
                <a:gd name="T25" fmla="*/ 290 h 883"/>
                <a:gd name="T26" fmla="*/ 576 w 983"/>
                <a:gd name="T27" fmla="*/ 613 h 883"/>
                <a:gd name="T28" fmla="*/ 462 w 983"/>
                <a:gd name="T29" fmla="*/ 883 h 8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3"/>
                <a:gd name="T46" fmla="*/ 0 h 883"/>
                <a:gd name="T47" fmla="*/ 983 w 983"/>
                <a:gd name="T48" fmla="*/ 883 h 8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3" h="883">
                  <a:moveTo>
                    <a:pt x="227" y="857"/>
                  </a:moveTo>
                  <a:cubicBezTo>
                    <a:pt x="295" y="712"/>
                    <a:pt x="363" y="568"/>
                    <a:pt x="331" y="491"/>
                  </a:cubicBezTo>
                  <a:cubicBezTo>
                    <a:pt x="299" y="414"/>
                    <a:pt x="70" y="428"/>
                    <a:pt x="35" y="395"/>
                  </a:cubicBezTo>
                  <a:cubicBezTo>
                    <a:pt x="0" y="362"/>
                    <a:pt x="73" y="309"/>
                    <a:pt x="122" y="290"/>
                  </a:cubicBezTo>
                  <a:cubicBezTo>
                    <a:pt x="171" y="271"/>
                    <a:pt x="279" y="325"/>
                    <a:pt x="331" y="281"/>
                  </a:cubicBezTo>
                  <a:cubicBezTo>
                    <a:pt x="383" y="237"/>
                    <a:pt x="400" y="56"/>
                    <a:pt x="436" y="28"/>
                  </a:cubicBezTo>
                  <a:cubicBezTo>
                    <a:pt x="472" y="0"/>
                    <a:pt x="516" y="116"/>
                    <a:pt x="549" y="115"/>
                  </a:cubicBezTo>
                  <a:cubicBezTo>
                    <a:pt x="582" y="114"/>
                    <a:pt x="608" y="16"/>
                    <a:pt x="637" y="19"/>
                  </a:cubicBezTo>
                  <a:cubicBezTo>
                    <a:pt x="666" y="22"/>
                    <a:pt x="695" y="124"/>
                    <a:pt x="724" y="133"/>
                  </a:cubicBezTo>
                  <a:cubicBezTo>
                    <a:pt x="753" y="142"/>
                    <a:pt x="783" y="69"/>
                    <a:pt x="811" y="72"/>
                  </a:cubicBezTo>
                  <a:cubicBezTo>
                    <a:pt x="839" y="75"/>
                    <a:pt x="862" y="140"/>
                    <a:pt x="890" y="150"/>
                  </a:cubicBezTo>
                  <a:cubicBezTo>
                    <a:pt x="918" y="160"/>
                    <a:pt x="973" y="110"/>
                    <a:pt x="977" y="133"/>
                  </a:cubicBezTo>
                  <a:cubicBezTo>
                    <a:pt x="981" y="156"/>
                    <a:pt x="983" y="210"/>
                    <a:pt x="916" y="290"/>
                  </a:cubicBezTo>
                  <a:cubicBezTo>
                    <a:pt x="849" y="370"/>
                    <a:pt x="652" y="514"/>
                    <a:pt x="576" y="613"/>
                  </a:cubicBezTo>
                  <a:cubicBezTo>
                    <a:pt x="500" y="712"/>
                    <a:pt x="481" y="797"/>
                    <a:pt x="462" y="883"/>
                  </a:cubicBezTo>
                </a:path>
              </a:pathLst>
            </a:custGeom>
            <a:solidFill>
              <a:srgbClr val="E4B236">
                <a:alpha val="5098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93"/>
            <p:cNvSpPr>
              <a:spLocks noChangeShapeType="1"/>
            </p:cNvSpPr>
            <p:nvPr/>
          </p:nvSpPr>
          <p:spPr bwMode="auto">
            <a:xfrm flipH="1">
              <a:off x="2644" y="1606"/>
              <a:ext cx="53" cy="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94"/>
            <p:cNvSpPr>
              <a:spLocks noChangeShapeType="1"/>
            </p:cNvSpPr>
            <p:nvPr/>
          </p:nvSpPr>
          <p:spPr bwMode="auto">
            <a:xfrm flipH="1">
              <a:off x="2784" y="1641"/>
              <a:ext cx="113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95"/>
            <p:cNvSpPr>
              <a:spLocks noChangeShapeType="1"/>
            </p:cNvSpPr>
            <p:nvPr/>
          </p:nvSpPr>
          <p:spPr bwMode="auto">
            <a:xfrm flipH="1">
              <a:off x="2950" y="1658"/>
              <a:ext cx="10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170" name="Text Box 106"/>
          <p:cNvSpPr txBox="1">
            <a:spLocks noChangeArrowheads="1"/>
          </p:cNvSpPr>
          <p:nvPr/>
        </p:nvSpPr>
        <p:spPr bwMode="auto">
          <a:xfrm>
            <a:off x="582613" y="2041525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>
                <a:solidFill>
                  <a:schemeClr val="hlink"/>
                </a:solidFill>
              </a:rPr>
              <a:t>N</a:t>
            </a:r>
          </a:p>
        </p:txBody>
      </p:sp>
      <p:grpSp>
        <p:nvGrpSpPr>
          <p:cNvPr id="13" name="Group 107"/>
          <p:cNvGrpSpPr>
            <a:grpSpLocks/>
          </p:cNvGrpSpPr>
          <p:nvPr/>
        </p:nvGrpSpPr>
        <p:grpSpPr bwMode="auto">
          <a:xfrm>
            <a:off x="1184275" y="1431925"/>
            <a:ext cx="2557463" cy="2081213"/>
            <a:chOff x="2156" y="1508"/>
            <a:chExt cx="983" cy="883"/>
          </a:xfrm>
        </p:grpSpPr>
        <p:sp>
          <p:nvSpPr>
            <p:cNvPr id="4106" name="Freeform 108"/>
            <p:cNvSpPr>
              <a:spLocks/>
            </p:cNvSpPr>
            <p:nvPr/>
          </p:nvSpPr>
          <p:spPr bwMode="auto">
            <a:xfrm>
              <a:off x="2156" y="1508"/>
              <a:ext cx="983" cy="883"/>
            </a:xfrm>
            <a:custGeom>
              <a:avLst/>
              <a:gdLst>
                <a:gd name="T0" fmla="*/ 227 w 983"/>
                <a:gd name="T1" fmla="*/ 857 h 883"/>
                <a:gd name="T2" fmla="*/ 331 w 983"/>
                <a:gd name="T3" fmla="*/ 491 h 883"/>
                <a:gd name="T4" fmla="*/ 35 w 983"/>
                <a:gd name="T5" fmla="*/ 395 h 883"/>
                <a:gd name="T6" fmla="*/ 122 w 983"/>
                <a:gd name="T7" fmla="*/ 290 h 883"/>
                <a:gd name="T8" fmla="*/ 331 w 983"/>
                <a:gd name="T9" fmla="*/ 281 h 883"/>
                <a:gd name="T10" fmla="*/ 436 w 983"/>
                <a:gd name="T11" fmla="*/ 28 h 883"/>
                <a:gd name="T12" fmla="*/ 549 w 983"/>
                <a:gd name="T13" fmla="*/ 115 h 883"/>
                <a:gd name="T14" fmla="*/ 637 w 983"/>
                <a:gd name="T15" fmla="*/ 19 h 883"/>
                <a:gd name="T16" fmla="*/ 724 w 983"/>
                <a:gd name="T17" fmla="*/ 133 h 883"/>
                <a:gd name="T18" fmla="*/ 811 w 983"/>
                <a:gd name="T19" fmla="*/ 72 h 883"/>
                <a:gd name="T20" fmla="*/ 890 w 983"/>
                <a:gd name="T21" fmla="*/ 150 h 883"/>
                <a:gd name="T22" fmla="*/ 977 w 983"/>
                <a:gd name="T23" fmla="*/ 133 h 883"/>
                <a:gd name="T24" fmla="*/ 916 w 983"/>
                <a:gd name="T25" fmla="*/ 290 h 883"/>
                <a:gd name="T26" fmla="*/ 576 w 983"/>
                <a:gd name="T27" fmla="*/ 613 h 883"/>
                <a:gd name="T28" fmla="*/ 462 w 983"/>
                <a:gd name="T29" fmla="*/ 883 h 8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3"/>
                <a:gd name="T46" fmla="*/ 0 h 883"/>
                <a:gd name="T47" fmla="*/ 983 w 983"/>
                <a:gd name="T48" fmla="*/ 883 h 8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3" h="883">
                  <a:moveTo>
                    <a:pt x="227" y="857"/>
                  </a:moveTo>
                  <a:cubicBezTo>
                    <a:pt x="295" y="712"/>
                    <a:pt x="363" y="568"/>
                    <a:pt x="331" y="491"/>
                  </a:cubicBezTo>
                  <a:cubicBezTo>
                    <a:pt x="299" y="414"/>
                    <a:pt x="70" y="428"/>
                    <a:pt x="35" y="395"/>
                  </a:cubicBezTo>
                  <a:cubicBezTo>
                    <a:pt x="0" y="362"/>
                    <a:pt x="73" y="309"/>
                    <a:pt x="122" y="290"/>
                  </a:cubicBezTo>
                  <a:cubicBezTo>
                    <a:pt x="171" y="271"/>
                    <a:pt x="279" y="325"/>
                    <a:pt x="331" y="281"/>
                  </a:cubicBezTo>
                  <a:cubicBezTo>
                    <a:pt x="383" y="237"/>
                    <a:pt x="400" y="56"/>
                    <a:pt x="436" y="28"/>
                  </a:cubicBezTo>
                  <a:cubicBezTo>
                    <a:pt x="472" y="0"/>
                    <a:pt x="516" y="116"/>
                    <a:pt x="549" y="115"/>
                  </a:cubicBezTo>
                  <a:cubicBezTo>
                    <a:pt x="582" y="114"/>
                    <a:pt x="608" y="16"/>
                    <a:pt x="637" y="19"/>
                  </a:cubicBezTo>
                  <a:cubicBezTo>
                    <a:pt x="666" y="22"/>
                    <a:pt x="695" y="124"/>
                    <a:pt x="724" y="133"/>
                  </a:cubicBezTo>
                  <a:cubicBezTo>
                    <a:pt x="753" y="142"/>
                    <a:pt x="783" y="69"/>
                    <a:pt x="811" y="72"/>
                  </a:cubicBezTo>
                  <a:cubicBezTo>
                    <a:pt x="839" y="75"/>
                    <a:pt x="862" y="140"/>
                    <a:pt x="890" y="150"/>
                  </a:cubicBezTo>
                  <a:cubicBezTo>
                    <a:pt x="918" y="160"/>
                    <a:pt x="973" y="110"/>
                    <a:pt x="977" y="133"/>
                  </a:cubicBezTo>
                  <a:cubicBezTo>
                    <a:pt x="981" y="156"/>
                    <a:pt x="983" y="210"/>
                    <a:pt x="916" y="290"/>
                  </a:cubicBezTo>
                  <a:cubicBezTo>
                    <a:pt x="849" y="370"/>
                    <a:pt x="652" y="514"/>
                    <a:pt x="576" y="613"/>
                  </a:cubicBezTo>
                  <a:cubicBezTo>
                    <a:pt x="500" y="712"/>
                    <a:pt x="481" y="797"/>
                    <a:pt x="462" y="883"/>
                  </a:cubicBezTo>
                </a:path>
              </a:pathLst>
            </a:custGeom>
            <a:solidFill>
              <a:srgbClr val="E4B23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109"/>
            <p:cNvSpPr>
              <a:spLocks noChangeShapeType="1"/>
            </p:cNvSpPr>
            <p:nvPr/>
          </p:nvSpPr>
          <p:spPr bwMode="auto">
            <a:xfrm flipH="1">
              <a:off x="2644" y="1606"/>
              <a:ext cx="53" cy="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110"/>
            <p:cNvSpPr>
              <a:spLocks noChangeShapeType="1"/>
            </p:cNvSpPr>
            <p:nvPr/>
          </p:nvSpPr>
          <p:spPr bwMode="auto">
            <a:xfrm flipH="1">
              <a:off x="2784" y="1641"/>
              <a:ext cx="113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Line 111"/>
            <p:cNvSpPr>
              <a:spLocks noChangeShapeType="1"/>
            </p:cNvSpPr>
            <p:nvPr/>
          </p:nvSpPr>
          <p:spPr bwMode="auto">
            <a:xfrm flipH="1">
              <a:off x="2950" y="1658"/>
              <a:ext cx="105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8177" name="Object 113"/>
          <p:cNvGraphicFramePr>
            <a:graphicFrameLocks noChangeAspect="1"/>
          </p:cNvGraphicFramePr>
          <p:nvPr/>
        </p:nvGraphicFramePr>
        <p:xfrm>
          <a:off x="687388" y="3840163"/>
          <a:ext cx="38100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Bitmap Image" r:id="rId4" imgW="3809524" imgH="2057143" progId="Paint.Picture">
                  <p:embed/>
                </p:oleObj>
              </mc:Choice>
              <mc:Fallback>
                <p:oleObj name="Bitmap Image" r:id="rId4" imgW="3809524" imgH="2057143" progId="Paint.Picture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3840163"/>
                        <a:ext cx="38100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178" name="Text Box 114"/>
          <p:cNvSpPr txBox="1">
            <a:spLocks noChangeArrowheads="1"/>
          </p:cNvSpPr>
          <p:nvPr/>
        </p:nvSpPr>
        <p:spPr bwMode="auto">
          <a:xfrm>
            <a:off x="3846513" y="2043113"/>
            <a:ext cx="69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>
                <a:solidFill>
                  <a:srgbClr val="660066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70" grpId="0"/>
      <p:bldP spid="8817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1736</Words>
  <Application>Microsoft Office PowerPoint</Application>
  <PresentationFormat>On-screen Show (4:3)</PresentationFormat>
  <Paragraphs>311</Paragraphs>
  <Slides>30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Times New Roman</vt:lpstr>
      <vt:lpstr>Default Design</vt:lpstr>
      <vt:lpstr>Bitmap Image</vt:lpstr>
      <vt:lpstr>MAGNETIC EFFECT OF ELECTRIC CURRENT</vt:lpstr>
      <vt:lpstr>Specification</vt:lpstr>
      <vt:lpstr>Electromagnetism</vt:lpstr>
      <vt:lpstr>Magnetic field patterns around wires 1. Straight wire</vt:lpstr>
      <vt:lpstr>The right-hand grip rule (for fields)</vt:lpstr>
      <vt:lpstr>Complete the diagrams below:</vt:lpstr>
      <vt:lpstr>2. Flat circular coil</vt:lpstr>
      <vt:lpstr>3. Solenoid</vt:lpstr>
      <vt:lpstr>The right-hand grip rule (for poles)</vt:lpstr>
      <vt:lpstr>Complete the diagrams below:</vt:lpstr>
      <vt:lpstr>Electromagnets</vt:lpstr>
      <vt:lpstr>Uses of electromagnets</vt:lpstr>
      <vt:lpstr>2. The electric bell</vt:lpstr>
      <vt:lpstr>Label the diagram of the electric bell below:</vt:lpstr>
      <vt:lpstr>3. The relay switch</vt:lpstr>
      <vt:lpstr>4. Circuit breaker</vt:lpstr>
      <vt:lpstr>PowerPoint Presentation</vt:lpstr>
      <vt:lpstr>PowerPoint Presentation</vt:lpstr>
      <vt:lpstr>Charge deflection by a magnetic field</vt:lpstr>
      <vt:lpstr>The motor effect</vt:lpstr>
      <vt:lpstr>PowerPoint Presentation</vt:lpstr>
      <vt:lpstr>Fleming’s left-hand motor rule</vt:lpstr>
      <vt:lpstr>Insert the missing information</vt:lpstr>
      <vt:lpstr>Model electric motor</vt:lpstr>
      <vt:lpstr>The loudspeaker</vt:lpstr>
      <vt:lpstr>Question</vt:lpstr>
      <vt:lpstr>The electric motor</vt:lpstr>
      <vt:lpstr>PowerPoint Presentation</vt:lpstr>
      <vt:lpstr>Question</vt:lpstr>
      <vt:lpstr>Question</vt:lpstr>
    </vt:vector>
  </TitlesOfParts>
  <Company>St Georges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Georges College</dc:creator>
  <cp:lastModifiedBy>Teacher E-Solutions</cp:lastModifiedBy>
  <cp:revision>204</cp:revision>
  <dcterms:created xsi:type="dcterms:W3CDTF">2008-08-15T17:24:00Z</dcterms:created>
  <dcterms:modified xsi:type="dcterms:W3CDTF">2019-01-18T17:12:21Z</dcterms:modified>
</cp:coreProperties>
</file>