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7" r:id="rId3"/>
    <p:sldId id="326" r:id="rId4"/>
    <p:sldId id="327" r:id="rId5"/>
    <p:sldId id="328" r:id="rId6"/>
    <p:sldId id="321" r:id="rId7"/>
    <p:sldId id="322" r:id="rId8"/>
    <p:sldId id="323" r:id="rId9"/>
    <p:sldId id="298" r:id="rId10"/>
    <p:sldId id="300" r:id="rId11"/>
    <p:sldId id="333" r:id="rId12"/>
    <p:sldId id="299" r:id="rId13"/>
    <p:sldId id="324" r:id="rId14"/>
    <p:sldId id="325" r:id="rId15"/>
    <p:sldId id="330" r:id="rId16"/>
    <p:sldId id="334" r:id="rId1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ECFF"/>
    <a:srgbClr val="CCFFCC"/>
    <a:srgbClr val="FF9999"/>
    <a:srgbClr val="663300"/>
    <a:srgbClr val="333333"/>
    <a:srgbClr val="FF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7433FB1-EC7C-4D69-B490-8E7A9E612B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389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3EBD825-66C2-4F40-A920-FE43E6B1746F}" type="slidenum">
              <a:rPr lang="en-GB" smtClean="0"/>
              <a:pPr eaLnBrk="1" hangingPunct="1"/>
              <a:t>1</a:t>
            </a:fld>
            <a:endParaRPr lang="en-GB" smtClean="0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1759A7A-D556-434D-B363-BF72107D72D6}" type="slidenum">
              <a:rPr lang="en-GB" smtClean="0"/>
              <a:pPr eaLnBrk="1" hangingPunct="1"/>
              <a:t>10</a:t>
            </a:fld>
            <a:endParaRPr lang="en-GB" smtClean="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7C4C87F-8B30-4060-B2AF-2AB5644ADB7E}" type="slidenum">
              <a:rPr lang="en-GB" smtClean="0"/>
              <a:pPr eaLnBrk="1" hangingPunct="1"/>
              <a:t>11</a:t>
            </a:fld>
            <a:endParaRPr lang="en-GB" smtClean="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22AC9A6-5B1F-46AB-8631-DA6893087D48}" type="slidenum">
              <a:rPr lang="en-GB" smtClean="0"/>
              <a:pPr eaLnBrk="1" hangingPunct="1"/>
              <a:t>12</a:t>
            </a:fld>
            <a:endParaRPr lang="en-GB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3A69F35-1877-44FA-911D-B0B8209631AF}" type="slidenum">
              <a:rPr lang="en-GB" smtClean="0"/>
              <a:pPr eaLnBrk="1" hangingPunct="1"/>
              <a:t>13</a:t>
            </a:fld>
            <a:endParaRPr lang="en-GB" smtClean="0"/>
          </a:p>
        </p:txBody>
      </p:sp>
      <p:sp>
        <p:nvSpPr>
          <p:cNvPr id="3174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6152683-8FC8-4E29-8607-6473CF0EC93A}" type="slidenum">
              <a:rPr lang="en-GB" sz="1200"/>
              <a:pPr algn="r" eaLnBrk="1" hangingPunct="1"/>
              <a:t>13</a:t>
            </a:fld>
            <a:endParaRPr lang="en-GB" sz="1200"/>
          </a:p>
        </p:txBody>
      </p:sp>
      <p:sp>
        <p:nvSpPr>
          <p:cNvPr id="3174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E42B42D-BDEF-4BAD-A40F-0CC103201663}" type="slidenum">
              <a:rPr lang="en-GB" smtClean="0"/>
              <a:pPr eaLnBrk="1" hangingPunct="1"/>
              <a:t>14</a:t>
            </a:fld>
            <a:endParaRPr lang="en-GB" smtClean="0"/>
          </a:p>
        </p:txBody>
      </p:sp>
      <p:sp>
        <p:nvSpPr>
          <p:cNvPr id="327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933E964-42EE-4C9B-BFAF-E3B053A30A0C}" type="slidenum">
              <a:rPr lang="en-GB" sz="1200"/>
              <a:pPr algn="r" eaLnBrk="1" hangingPunct="1"/>
              <a:t>14</a:t>
            </a:fld>
            <a:endParaRPr lang="en-GB" sz="1200"/>
          </a:p>
        </p:txBody>
      </p:sp>
      <p:sp>
        <p:nvSpPr>
          <p:cNvPr id="3277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02FEDC3-02A0-41C3-8B73-0DFF575AF490}" type="slidenum">
              <a:rPr lang="en-GB" smtClean="0"/>
              <a:pPr eaLnBrk="1" hangingPunct="1"/>
              <a:t>15</a:t>
            </a:fld>
            <a:endParaRPr lang="en-GB" smtClean="0"/>
          </a:p>
        </p:txBody>
      </p:sp>
      <p:sp>
        <p:nvSpPr>
          <p:cNvPr id="3379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04A90B1-0CB1-4E3C-95F3-759A340BE597}" type="slidenum">
              <a:rPr lang="en-GB" sz="1200"/>
              <a:pPr algn="r" eaLnBrk="1" hangingPunct="1"/>
              <a:t>15</a:t>
            </a:fld>
            <a:endParaRPr lang="en-GB" sz="1200"/>
          </a:p>
        </p:txBody>
      </p:sp>
      <p:sp>
        <p:nvSpPr>
          <p:cNvPr id="3379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ED5F64A-AE1B-4284-8305-0A8B279E213D}" type="slidenum">
              <a:rPr lang="en-GB" smtClean="0"/>
              <a:pPr eaLnBrk="1" hangingPunct="1"/>
              <a:t>16</a:t>
            </a:fld>
            <a:endParaRPr lang="en-GB" smtClean="0"/>
          </a:p>
        </p:txBody>
      </p:sp>
      <p:sp>
        <p:nvSpPr>
          <p:cNvPr id="3481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BCBB496-A5C8-40D2-88C5-55CEA45EED08}" type="slidenum">
              <a:rPr lang="en-GB" sz="1200"/>
              <a:pPr algn="r" eaLnBrk="1" hangingPunct="1"/>
              <a:t>16</a:t>
            </a:fld>
            <a:endParaRPr lang="en-GB" sz="1200"/>
          </a:p>
        </p:txBody>
      </p:sp>
      <p:sp>
        <p:nvSpPr>
          <p:cNvPr id="3482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F7FE77A-5363-44E2-BAB9-CD42C2E7C9BB}" type="slidenum">
              <a:rPr lang="en-GB" smtClean="0"/>
              <a:pPr eaLnBrk="1" hangingPunct="1"/>
              <a:t>2</a:t>
            </a:fld>
            <a:endParaRPr lang="en-GB" smtClean="0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1ED16AA-EA2F-41E5-9243-B421F8BA9915}" type="slidenum">
              <a:rPr lang="en-GB" smtClean="0"/>
              <a:pPr eaLnBrk="1" hangingPunct="1"/>
              <a:t>3</a:t>
            </a:fld>
            <a:endParaRPr lang="en-GB" smtClean="0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69D83FF-E5B8-4D25-BF90-ECA1F8C96DF5}" type="slidenum">
              <a:rPr lang="en-GB" smtClean="0"/>
              <a:pPr eaLnBrk="1" hangingPunct="1"/>
              <a:t>4</a:t>
            </a:fld>
            <a:endParaRPr lang="en-GB" smtClean="0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CFE3662-2F10-4920-AA4B-7E0F06A19D0D}" type="slidenum">
              <a:rPr lang="en-GB" smtClean="0"/>
              <a:pPr eaLnBrk="1" hangingPunct="1"/>
              <a:t>5</a:t>
            </a:fld>
            <a:endParaRPr lang="en-GB" smtClean="0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AD6013E-1D63-4D81-9583-701C76E0EA35}" type="slidenum">
              <a:rPr lang="en-GB" smtClean="0"/>
              <a:pPr eaLnBrk="1" hangingPunct="1"/>
              <a:t>6</a:t>
            </a:fld>
            <a:endParaRPr lang="en-GB" smtClean="0"/>
          </a:p>
        </p:txBody>
      </p:sp>
      <p:sp>
        <p:nvSpPr>
          <p:cNvPr id="2457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6C7BAE3-83EB-4D07-926E-D76416C047BB}" type="slidenum">
              <a:rPr lang="en-GB" sz="1200"/>
              <a:pPr algn="r" eaLnBrk="1" hangingPunct="1"/>
              <a:t>6</a:t>
            </a:fld>
            <a:endParaRPr lang="en-GB" sz="1200"/>
          </a:p>
        </p:txBody>
      </p:sp>
      <p:sp>
        <p:nvSpPr>
          <p:cNvPr id="2458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21923F3-FE5A-4799-A816-132138629C9F}" type="slidenum">
              <a:rPr lang="en-GB" smtClean="0"/>
              <a:pPr eaLnBrk="1" hangingPunct="1"/>
              <a:t>7</a:t>
            </a:fld>
            <a:endParaRPr lang="en-GB" smtClean="0"/>
          </a:p>
        </p:txBody>
      </p:sp>
      <p:sp>
        <p:nvSpPr>
          <p:cNvPr id="2560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C40D60E-4CF5-44FD-85DA-992896009274}" type="slidenum">
              <a:rPr lang="en-GB" sz="1200"/>
              <a:pPr algn="r" eaLnBrk="1" hangingPunct="1"/>
              <a:t>7</a:t>
            </a:fld>
            <a:endParaRPr lang="en-GB" sz="1200"/>
          </a:p>
        </p:txBody>
      </p:sp>
      <p:sp>
        <p:nvSpPr>
          <p:cNvPr id="2560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8DA0F42-309C-4BA7-8BAE-359FDD1FB8E4}" type="slidenum">
              <a:rPr lang="en-GB" smtClean="0"/>
              <a:pPr eaLnBrk="1" hangingPunct="1"/>
              <a:t>8</a:t>
            </a:fld>
            <a:endParaRPr lang="en-GB" smtClean="0"/>
          </a:p>
        </p:txBody>
      </p:sp>
      <p:sp>
        <p:nvSpPr>
          <p:cNvPr id="2662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05A87CD-E59A-45B1-AB83-16B20C38A668}" type="slidenum">
              <a:rPr lang="en-GB" sz="1200"/>
              <a:pPr algn="r" eaLnBrk="1" hangingPunct="1"/>
              <a:t>8</a:t>
            </a:fld>
            <a:endParaRPr lang="en-GB" sz="1200"/>
          </a:p>
        </p:txBody>
      </p:sp>
      <p:sp>
        <p:nvSpPr>
          <p:cNvPr id="2662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8444465-FFC4-4BEE-A75A-6B554AF89A82}" type="slidenum">
              <a:rPr lang="en-GB" smtClean="0"/>
              <a:pPr eaLnBrk="1" hangingPunct="1"/>
              <a:t>9</a:t>
            </a:fld>
            <a:endParaRPr lang="en-GB" smtClean="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FDEE1-AD1D-46DA-9C5B-E2149BCF0A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832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23D58-CB61-4EB7-B0BA-4A3E09673A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036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C0F83-2F48-4159-8F58-5B812D92DF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41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A88F6-85C1-449D-BF36-61606E7A8E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208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728BD-2946-4AFF-8161-F0020DA162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52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44933-B357-478E-B985-C16AA483A3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909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94D4A-BE4D-4048-9F82-E341511CF7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00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26B30-1408-4DAF-BAD2-29B02DB679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71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0C02D-985E-41CB-BD34-66EE4C8B48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09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B224B-CC13-461A-BFFD-F6AE38C93D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783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8ADE4-8C4F-4BA5-8710-922119F55B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656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D7C64-7BCE-4D63-BF77-37D4CA2097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802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46513-3456-4941-9D5F-2654A65367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99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D8514BAA-2876-4D43-95B8-A9F4AF9E59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aftsperson.net/index.php?title=Image:Spring_Sample.pn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0238" y="690563"/>
            <a:ext cx="7772400" cy="1470025"/>
          </a:xfrm>
        </p:spPr>
        <p:txBody>
          <a:bodyPr/>
          <a:lstStyle/>
          <a:p>
            <a:pPr eaLnBrk="1" hangingPunct="1"/>
            <a:r>
              <a:rPr lang="en-GB" sz="2400" smtClean="0"/>
              <a:t/>
            </a:r>
            <a:br>
              <a:rPr lang="en-GB" sz="2400" smtClean="0"/>
            </a:br>
            <a:r>
              <a:rPr lang="en-GB" smtClean="0"/>
              <a:t>HOOKE’S LAW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Question</a:t>
            </a:r>
            <a:endParaRPr lang="el-GR" smtClean="0">
              <a:cs typeface="Arial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075613" cy="48958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i="1" smtClean="0"/>
              <a:t>A spring of original length 150mm is extended by 30mm by a force of 4N. Calculate the length of the spring if a force of 12N is applied. </a:t>
            </a:r>
          </a:p>
          <a:p>
            <a:pPr marL="0" indent="0" eaLnBrk="1" hangingPunct="1">
              <a:buFontTx/>
              <a:buNone/>
            </a:pPr>
            <a:endParaRPr lang="en-GB" sz="28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Question</a:t>
            </a:r>
            <a:endParaRPr lang="el-GR" smtClean="0">
              <a:cs typeface="Arial" pitchFamily="34" charset="0"/>
            </a:endParaRP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075613" cy="48958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i="1" smtClean="0"/>
              <a:t>A spring of original length 150mm is extended by 30mm by a force of 4N. Calculate the length of the spring if a force of 12N is applied. </a:t>
            </a:r>
          </a:p>
          <a:p>
            <a:pPr marL="0" indent="0" eaLnBrk="1" hangingPunct="1">
              <a:buFontTx/>
              <a:buNone/>
            </a:pPr>
            <a:endParaRPr lang="en-GB" sz="2800" i="1" smtClean="0"/>
          </a:p>
          <a:p>
            <a:pPr marL="0" indent="0" eaLnBrk="1" hangingPunct="1">
              <a:buFontTx/>
              <a:buNone/>
            </a:pPr>
            <a:r>
              <a:rPr lang="en-GB" sz="2800" smtClean="0"/>
              <a:t>12N is three times 4N</a:t>
            </a:r>
          </a:p>
          <a:p>
            <a:pPr marL="0" indent="0" eaLnBrk="1" hangingPunct="1">
              <a:buFontTx/>
              <a:buNone/>
            </a:pPr>
            <a:r>
              <a:rPr lang="en-GB" sz="2800" smtClean="0"/>
              <a:t>Therefore the new extension should be 3 x 30mm</a:t>
            </a:r>
          </a:p>
          <a:p>
            <a:pPr marL="0" indent="0" eaLnBrk="1" hangingPunct="1">
              <a:buFontTx/>
              <a:buNone/>
            </a:pPr>
            <a:r>
              <a:rPr lang="en-GB" sz="2800" smtClean="0"/>
              <a:t>= 90mm</a:t>
            </a:r>
          </a:p>
          <a:p>
            <a:pPr marL="0" indent="0" eaLnBrk="1" hangingPunct="1">
              <a:buFontTx/>
              <a:buNone/>
            </a:pPr>
            <a:r>
              <a:rPr lang="en-GB" sz="2800" smtClean="0"/>
              <a:t>New spring length = 150mm + 90mm</a:t>
            </a:r>
          </a:p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= 240mm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Elastic limit</a:t>
            </a:r>
            <a:endParaRPr lang="el-GR" sz="4000" smtClean="0">
              <a:cs typeface="Arial" pitchFamily="34" charset="0"/>
            </a:endParaRP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125538"/>
            <a:ext cx="5483225" cy="463708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Up to a certain extension if the force is removed the spring will return to its original length. The spring is behaving </a:t>
            </a:r>
            <a:r>
              <a:rPr lang="en-GB" sz="2400" b="1" smtClean="0">
                <a:solidFill>
                  <a:srgbClr val="FF0000"/>
                </a:solidFill>
              </a:rPr>
              <a:t>elastically</a:t>
            </a:r>
            <a:r>
              <a:rPr lang="en-GB" sz="2400" smtClean="0"/>
              <a:t>.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If this critical extension is exceeded, known as the </a:t>
            </a:r>
            <a:r>
              <a:rPr lang="en-GB" sz="2400" b="1" smtClean="0">
                <a:solidFill>
                  <a:srgbClr val="FF0000"/>
                </a:solidFill>
              </a:rPr>
              <a:t>elastic limit</a:t>
            </a:r>
            <a:r>
              <a:rPr lang="en-GB" sz="2400" smtClean="0"/>
              <a:t>, the spring will be permanently stretched.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Hooke’s law is no longer obeyed by the spring if its elastic limit is exceeded.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867400" y="1196975"/>
            <a:ext cx="2916238" cy="3929063"/>
            <a:chOff x="3696" y="754"/>
            <a:chExt cx="1837" cy="2475"/>
          </a:xfrm>
        </p:grpSpPr>
        <p:graphicFrame>
          <p:nvGraphicFramePr>
            <p:cNvPr id="3074" name="Object 4"/>
            <p:cNvGraphicFramePr>
              <a:graphicFrameLocks noChangeAspect="1"/>
            </p:cNvGraphicFramePr>
            <p:nvPr/>
          </p:nvGraphicFramePr>
          <p:xfrm>
            <a:off x="3878" y="754"/>
            <a:ext cx="1584" cy="1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Bitmap Image" r:id="rId4" imgW="2514286" imgH="2362530" progId="Paint.Picture">
                    <p:embed/>
                  </p:oleObj>
                </mc:Choice>
                <mc:Fallback>
                  <p:oleObj name="Bitmap Image" r:id="rId4" imgW="2514286" imgH="2362530" progId="Paint.Picture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8" y="754"/>
                          <a:ext cx="1584" cy="1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78" name="Text Box 6"/>
            <p:cNvSpPr txBox="1">
              <a:spLocks noChangeArrowheads="1"/>
            </p:cNvSpPr>
            <p:nvPr/>
          </p:nvSpPr>
          <p:spPr bwMode="auto">
            <a:xfrm>
              <a:off x="3696" y="2251"/>
              <a:ext cx="1837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400" b="1"/>
                <a:t>The right hand spring has been stretched beyond its elastic limit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260350"/>
            <a:ext cx="7138987" cy="1282700"/>
          </a:xfrm>
        </p:spPr>
        <p:txBody>
          <a:bodyPr/>
          <a:lstStyle/>
          <a:p>
            <a:pPr eaLnBrk="1" hangingPunct="1"/>
            <a:r>
              <a:rPr lang="en-GB" sz="3200" smtClean="0"/>
              <a:t>Force against extension graph if the elastic limit is exceeded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08175" y="1628775"/>
            <a:ext cx="4968875" cy="4429125"/>
            <a:chOff x="839" y="799"/>
            <a:chExt cx="3130" cy="2790"/>
          </a:xfrm>
        </p:grpSpPr>
        <p:sp>
          <p:nvSpPr>
            <p:cNvPr id="14347" name="Line 4"/>
            <p:cNvSpPr>
              <a:spLocks noChangeShapeType="1"/>
            </p:cNvSpPr>
            <p:nvPr/>
          </p:nvSpPr>
          <p:spPr bwMode="auto">
            <a:xfrm flipV="1">
              <a:off x="1247" y="799"/>
              <a:ext cx="0" cy="25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8" name="Line 5"/>
            <p:cNvSpPr>
              <a:spLocks noChangeShapeType="1"/>
            </p:cNvSpPr>
            <p:nvPr/>
          </p:nvSpPr>
          <p:spPr bwMode="auto">
            <a:xfrm>
              <a:off x="1111" y="3249"/>
              <a:ext cx="285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9" name="Text Box 6"/>
            <p:cNvSpPr txBox="1">
              <a:spLocks noChangeArrowheads="1"/>
            </p:cNvSpPr>
            <p:nvPr/>
          </p:nvSpPr>
          <p:spPr bwMode="auto">
            <a:xfrm>
              <a:off x="1111" y="3339"/>
              <a:ext cx="3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/>
                <a:t>0</a:t>
              </a:r>
            </a:p>
          </p:txBody>
        </p:sp>
        <p:sp>
          <p:nvSpPr>
            <p:cNvPr id="14350" name="Text Box 7"/>
            <p:cNvSpPr txBox="1">
              <a:spLocks noChangeArrowheads="1"/>
            </p:cNvSpPr>
            <p:nvPr/>
          </p:nvSpPr>
          <p:spPr bwMode="auto">
            <a:xfrm rot="-5400000">
              <a:off x="510" y="1219"/>
              <a:ext cx="9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/>
                <a:t>Force (N)</a:t>
              </a:r>
            </a:p>
          </p:txBody>
        </p:sp>
        <p:sp>
          <p:nvSpPr>
            <p:cNvPr id="14351" name="Text Box 8"/>
            <p:cNvSpPr txBox="1">
              <a:spLocks noChangeArrowheads="1"/>
            </p:cNvSpPr>
            <p:nvPr/>
          </p:nvSpPr>
          <p:spPr bwMode="auto">
            <a:xfrm>
              <a:off x="884" y="3113"/>
              <a:ext cx="3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/>
                <a:t>0</a:t>
              </a:r>
            </a:p>
          </p:txBody>
        </p:sp>
        <p:sp>
          <p:nvSpPr>
            <p:cNvPr id="14352" name="Text Box 9"/>
            <p:cNvSpPr txBox="1">
              <a:spLocks noChangeArrowheads="1"/>
            </p:cNvSpPr>
            <p:nvPr/>
          </p:nvSpPr>
          <p:spPr bwMode="auto">
            <a:xfrm>
              <a:off x="2290" y="3294"/>
              <a:ext cx="140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/>
                <a:t>Extension (mm)</a:t>
              </a: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555875" y="2205038"/>
            <a:ext cx="4248150" cy="3313112"/>
            <a:chOff x="1474" y="1616"/>
            <a:chExt cx="2676" cy="2087"/>
          </a:xfrm>
        </p:grpSpPr>
        <p:sp>
          <p:nvSpPr>
            <p:cNvPr id="14345" name="Line 10"/>
            <p:cNvSpPr>
              <a:spLocks noChangeShapeType="1"/>
            </p:cNvSpPr>
            <p:nvPr/>
          </p:nvSpPr>
          <p:spPr bwMode="auto">
            <a:xfrm flipV="1">
              <a:off x="1474" y="2205"/>
              <a:ext cx="1451" cy="149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6" name="Freeform 11"/>
            <p:cNvSpPr>
              <a:spLocks/>
            </p:cNvSpPr>
            <p:nvPr/>
          </p:nvSpPr>
          <p:spPr bwMode="auto">
            <a:xfrm>
              <a:off x="2925" y="1616"/>
              <a:ext cx="1225" cy="590"/>
            </a:xfrm>
            <a:custGeom>
              <a:avLst/>
              <a:gdLst>
                <a:gd name="T0" fmla="*/ 0 w 1225"/>
                <a:gd name="T1" fmla="*/ 590 h 590"/>
                <a:gd name="T2" fmla="*/ 499 w 1225"/>
                <a:gd name="T3" fmla="*/ 181 h 590"/>
                <a:gd name="T4" fmla="*/ 1225 w 1225"/>
                <a:gd name="T5" fmla="*/ 0 h 590"/>
                <a:gd name="T6" fmla="*/ 0 60000 65536"/>
                <a:gd name="T7" fmla="*/ 0 60000 65536"/>
                <a:gd name="T8" fmla="*/ 0 60000 65536"/>
                <a:gd name="T9" fmla="*/ 0 w 1225"/>
                <a:gd name="T10" fmla="*/ 0 h 590"/>
                <a:gd name="T11" fmla="*/ 1225 w 1225"/>
                <a:gd name="T12" fmla="*/ 590 h 5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25" h="590">
                  <a:moveTo>
                    <a:pt x="0" y="590"/>
                  </a:moveTo>
                  <a:cubicBezTo>
                    <a:pt x="147" y="434"/>
                    <a:pt x="295" y="279"/>
                    <a:pt x="499" y="181"/>
                  </a:cubicBezTo>
                  <a:cubicBezTo>
                    <a:pt x="703" y="83"/>
                    <a:pt x="964" y="41"/>
                    <a:pt x="1225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4932363" y="2852738"/>
            <a:ext cx="2376487" cy="1393825"/>
            <a:chOff x="2971" y="2024"/>
            <a:chExt cx="1497" cy="878"/>
          </a:xfrm>
        </p:grpSpPr>
        <p:sp>
          <p:nvSpPr>
            <p:cNvPr id="14342" name="Oval 12"/>
            <p:cNvSpPr>
              <a:spLocks noChangeArrowheads="1"/>
            </p:cNvSpPr>
            <p:nvPr/>
          </p:nvSpPr>
          <p:spPr bwMode="auto">
            <a:xfrm>
              <a:off x="2971" y="2024"/>
              <a:ext cx="136" cy="136"/>
            </a:xfrm>
            <a:prstGeom prst="ellipse">
              <a:avLst/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3" name="Text Box 13"/>
            <p:cNvSpPr txBox="1">
              <a:spLocks noChangeArrowheads="1"/>
            </p:cNvSpPr>
            <p:nvPr/>
          </p:nvSpPr>
          <p:spPr bwMode="auto">
            <a:xfrm>
              <a:off x="3198" y="2614"/>
              <a:ext cx="12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elastic limit</a:t>
              </a:r>
            </a:p>
          </p:txBody>
        </p:sp>
        <p:sp>
          <p:nvSpPr>
            <p:cNvPr id="14344" name="Line 14"/>
            <p:cNvSpPr>
              <a:spLocks noChangeShapeType="1"/>
            </p:cNvSpPr>
            <p:nvPr/>
          </p:nvSpPr>
          <p:spPr bwMode="auto">
            <a:xfrm flipH="1" flipV="1">
              <a:off x="3107" y="2205"/>
              <a:ext cx="317" cy="40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/>
            <a:r>
              <a:rPr lang="en-GB" sz="4000" smtClean="0"/>
              <a:t>Stretching an elastic band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27088" y="1268413"/>
            <a:ext cx="4391025" cy="4395787"/>
            <a:chOff x="840" y="799"/>
            <a:chExt cx="3129" cy="2792"/>
          </a:xfrm>
        </p:grpSpPr>
        <p:sp>
          <p:nvSpPr>
            <p:cNvPr id="15366" name="Line 4"/>
            <p:cNvSpPr>
              <a:spLocks noChangeShapeType="1"/>
            </p:cNvSpPr>
            <p:nvPr/>
          </p:nvSpPr>
          <p:spPr bwMode="auto">
            <a:xfrm flipV="1">
              <a:off x="1247" y="799"/>
              <a:ext cx="0" cy="25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Line 5"/>
            <p:cNvSpPr>
              <a:spLocks noChangeShapeType="1"/>
            </p:cNvSpPr>
            <p:nvPr/>
          </p:nvSpPr>
          <p:spPr bwMode="auto">
            <a:xfrm>
              <a:off x="1111" y="3249"/>
              <a:ext cx="285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Text Box 6"/>
            <p:cNvSpPr txBox="1">
              <a:spLocks noChangeArrowheads="1"/>
            </p:cNvSpPr>
            <p:nvPr/>
          </p:nvSpPr>
          <p:spPr bwMode="auto">
            <a:xfrm>
              <a:off x="1111" y="3339"/>
              <a:ext cx="31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/>
                <a:t>0</a:t>
              </a:r>
            </a:p>
          </p:txBody>
        </p:sp>
        <p:sp>
          <p:nvSpPr>
            <p:cNvPr id="15369" name="Text Box 7"/>
            <p:cNvSpPr txBox="1">
              <a:spLocks noChangeArrowheads="1"/>
            </p:cNvSpPr>
            <p:nvPr/>
          </p:nvSpPr>
          <p:spPr bwMode="auto">
            <a:xfrm rot="-5400000">
              <a:off x="528" y="1201"/>
              <a:ext cx="907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/>
                <a:t>Force</a:t>
              </a:r>
            </a:p>
          </p:txBody>
        </p:sp>
        <p:sp>
          <p:nvSpPr>
            <p:cNvPr id="15370" name="Text Box 8"/>
            <p:cNvSpPr txBox="1">
              <a:spLocks noChangeArrowheads="1"/>
            </p:cNvSpPr>
            <p:nvPr/>
          </p:nvSpPr>
          <p:spPr bwMode="auto">
            <a:xfrm>
              <a:off x="884" y="3113"/>
              <a:ext cx="31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/>
                <a:t>0</a:t>
              </a:r>
            </a:p>
          </p:txBody>
        </p:sp>
        <p:sp>
          <p:nvSpPr>
            <p:cNvPr id="15371" name="Text Box 9"/>
            <p:cNvSpPr txBox="1">
              <a:spLocks noChangeArrowheads="1"/>
            </p:cNvSpPr>
            <p:nvPr/>
          </p:nvSpPr>
          <p:spPr bwMode="auto">
            <a:xfrm>
              <a:off x="2290" y="3294"/>
              <a:ext cx="140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/>
                <a:t>Extension</a:t>
              </a:r>
            </a:p>
          </p:txBody>
        </p:sp>
      </p:grpSp>
      <p:sp>
        <p:nvSpPr>
          <p:cNvPr id="353292" name="Freeform 12"/>
          <p:cNvSpPr>
            <a:spLocks/>
          </p:cNvSpPr>
          <p:nvPr/>
        </p:nvSpPr>
        <p:spPr bwMode="auto">
          <a:xfrm>
            <a:off x="1401763" y="1555750"/>
            <a:ext cx="3527425" cy="3600450"/>
          </a:xfrm>
          <a:custGeom>
            <a:avLst/>
            <a:gdLst>
              <a:gd name="T0" fmla="*/ 0 w 2222"/>
              <a:gd name="T1" fmla="*/ 2147483647 h 2268"/>
              <a:gd name="T2" fmla="*/ 2147483647 w 2222"/>
              <a:gd name="T3" fmla="*/ 2147483647 h 2268"/>
              <a:gd name="T4" fmla="*/ 2147483647 w 2222"/>
              <a:gd name="T5" fmla="*/ 2147483647 h 2268"/>
              <a:gd name="T6" fmla="*/ 2147483647 w 2222"/>
              <a:gd name="T7" fmla="*/ 2147483647 h 2268"/>
              <a:gd name="T8" fmla="*/ 2147483647 w 2222"/>
              <a:gd name="T9" fmla="*/ 0 h 22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22"/>
              <a:gd name="T16" fmla="*/ 0 h 2268"/>
              <a:gd name="T17" fmla="*/ 2222 w 2222"/>
              <a:gd name="T18" fmla="*/ 2268 h 22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22" h="2268">
                <a:moveTo>
                  <a:pt x="0" y="2268"/>
                </a:moveTo>
                <a:cubicBezTo>
                  <a:pt x="26" y="2121"/>
                  <a:pt x="15" y="1997"/>
                  <a:pt x="226" y="1806"/>
                </a:cubicBezTo>
                <a:cubicBezTo>
                  <a:pt x="437" y="1615"/>
                  <a:pt x="994" y="1326"/>
                  <a:pt x="1266" y="1123"/>
                </a:cubicBezTo>
                <a:cubicBezTo>
                  <a:pt x="1538" y="920"/>
                  <a:pt x="1700" y="775"/>
                  <a:pt x="1859" y="588"/>
                </a:cubicBezTo>
                <a:cubicBezTo>
                  <a:pt x="2018" y="401"/>
                  <a:pt x="2138" y="189"/>
                  <a:pt x="2222" y="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3293" name="Text Box 13"/>
          <p:cNvSpPr txBox="1">
            <a:spLocks noChangeArrowheads="1"/>
          </p:cNvSpPr>
          <p:nvPr/>
        </p:nvSpPr>
        <p:spPr bwMode="auto">
          <a:xfrm>
            <a:off x="5508625" y="2492375"/>
            <a:ext cx="3024188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/>
              <a:t>An elastic band does not obey Hooke’s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92" grpId="0" animBg="1"/>
      <p:bldP spid="35329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353425" cy="4718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Hooke’s law states that when a wire or spring is _________ the increase in length or _________ is proportional to the load ______ applied.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This law is not obeyed if the spring is taken beyond its ______ limit after which it will become _____________ stretched. 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 ________ band does not obey Hooke’s law.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 graph illustrating Hooke’s law will have a line that is ___________ and passes through the _______. </a:t>
            </a:r>
          </a:p>
          <a:p>
            <a:pPr>
              <a:spcBef>
                <a:spcPct val="50000"/>
              </a:spcBef>
            </a:pPr>
            <a:endParaRPr lang="en-GB" sz="2400" b="1">
              <a:latin typeface="Times New Roman" pitchFamily="18" charset="0"/>
            </a:endParaRPr>
          </a:p>
        </p:txBody>
      </p:sp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5076825" y="5661025"/>
            <a:ext cx="1146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straight</a:t>
            </a:r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3060700" y="5229225"/>
            <a:ext cx="1030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elastic</a:t>
            </a: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2665413" y="5661025"/>
            <a:ext cx="869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origin</a:t>
            </a:r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1836738" y="5229225"/>
            <a:ext cx="1439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stretched</a:t>
            </a:r>
          </a:p>
        </p:txBody>
      </p:sp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4141788" y="5661025"/>
            <a:ext cx="968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rubber</a:t>
            </a:r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3421063" y="5661025"/>
            <a:ext cx="866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force</a:t>
            </a:r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5508625" y="5229225"/>
            <a:ext cx="1441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extension</a:t>
            </a:r>
          </a:p>
        </p:txBody>
      </p:sp>
      <p:sp>
        <p:nvSpPr>
          <p:cNvPr id="97290" name="Text Box 10"/>
          <p:cNvSpPr txBox="1">
            <a:spLocks noChangeArrowheads="1"/>
          </p:cNvSpPr>
          <p:nvPr/>
        </p:nvSpPr>
        <p:spPr bwMode="auto">
          <a:xfrm>
            <a:off x="3059113" y="4797425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3924300" y="5229225"/>
            <a:ext cx="17795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permanently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/>
      <p:bldP spid="97283" grpId="1"/>
      <p:bldP spid="97284" grpId="0"/>
      <p:bldP spid="97284" grpId="1"/>
      <p:bldP spid="97285" grpId="0"/>
      <p:bldP spid="97285" grpId="1"/>
      <p:bldP spid="97286" grpId="0"/>
      <p:bldP spid="97286" grpId="1"/>
      <p:bldP spid="97287" grpId="0"/>
      <p:bldP spid="97287" grpId="1"/>
      <p:bldP spid="97288" grpId="0"/>
      <p:bldP spid="97288" grpId="1"/>
      <p:bldP spid="97289" grpId="0"/>
      <p:bldP spid="97289" grpId="1"/>
      <p:bldP spid="97290" grpId="0"/>
      <p:bldP spid="97290" grpId="1"/>
      <p:bldP spid="97291" grpId="0"/>
      <p:bldP spid="97291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353425" cy="4718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Hooke’s law states that when a wire or spring is _________ the increase in length or _________ is proportional to the load ______ applied.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This law is not obeyed if the spring is taken beyond its ______ limit after which it will become _____________ stretched. 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 ________ band does not obey Hooke’s law.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 graph illustrating Hooke’s law will have a line that is ___________ and passes through the _______. </a:t>
            </a:r>
          </a:p>
          <a:p>
            <a:pPr>
              <a:spcBef>
                <a:spcPct val="50000"/>
              </a:spcBef>
            </a:pPr>
            <a:endParaRPr lang="en-GB" sz="2400" b="1">
              <a:latin typeface="Times New Roman" pitchFamily="18" charset="0"/>
            </a:endParaRPr>
          </a:p>
        </p:txBody>
      </p:sp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5076825" y="5661025"/>
            <a:ext cx="1146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straight</a:t>
            </a:r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3060700" y="5229225"/>
            <a:ext cx="1030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elastic</a:t>
            </a: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2665413" y="5661025"/>
            <a:ext cx="869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origin</a:t>
            </a:r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1836738" y="5229225"/>
            <a:ext cx="1439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stretched</a:t>
            </a:r>
          </a:p>
        </p:txBody>
      </p:sp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4141788" y="5661025"/>
            <a:ext cx="968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rubber</a:t>
            </a:r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3421063" y="5661025"/>
            <a:ext cx="866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force</a:t>
            </a:r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5508625" y="5229225"/>
            <a:ext cx="1441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extension</a:t>
            </a:r>
          </a:p>
        </p:txBody>
      </p:sp>
      <p:sp>
        <p:nvSpPr>
          <p:cNvPr id="97290" name="Text Box 10"/>
          <p:cNvSpPr txBox="1">
            <a:spLocks noChangeArrowheads="1"/>
          </p:cNvSpPr>
          <p:nvPr/>
        </p:nvSpPr>
        <p:spPr bwMode="auto">
          <a:xfrm>
            <a:off x="3059113" y="4797425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3924300" y="5229225"/>
            <a:ext cx="17795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permanently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827088" y="4076700"/>
            <a:ext cx="1146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straight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7596188" y="2276475"/>
            <a:ext cx="10302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elastic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435600" y="4076700"/>
            <a:ext cx="869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origin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732588" y="981075"/>
            <a:ext cx="1439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stretched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042988" y="3213100"/>
            <a:ext cx="968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rubber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539750" y="1700213"/>
            <a:ext cx="8667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force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276600" y="1341438"/>
            <a:ext cx="1441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extension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4787900" y="2636838"/>
            <a:ext cx="17795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permanently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/>
      <p:bldP spid="97283" grpId="1"/>
      <p:bldP spid="97284" grpId="0"/>
      <p:bldP spid="97284" grpId="1"/>
      <p:bldP spid="97285" grpId="0"/>
      <p:bldP spid="97285" grpId="1"/>
      <p:bldP spid="97286" grpId="0"/>
      <p:bldP spid="97286" grpId="1"/>
      <p:bldP spid="97287" grpId="0"/>
      <p:bldP spid="97287" grpId="1"/>
      <p:bldP spid="97288" grpId="0"/>
      <p:bldP spid="97288" grpId="1"/>
      <p:bldP spid="97289" grpId="0"/>
      <p:bldP spid="97289" grpId="1"/>
      <p:bldP spid="97290" grpId="0"/>
      <p:bldP spid="97290" grpId="1"/>
      <p:bldP spid="97291" grpId="0"/>
      <p:bldP spid="97291" grpId="1"/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Specification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46088" y="1400175"/>
            <a:ext cx="8086725" cy="3757613"/>
          </a:xfrm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GB" sz="1600" smtClean="0"/>
              <a:t>Describe experiments to investigate how extension varies with applied force for helical springs, metal wires and rubber bands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600" smtClean="0"/>
              <a:t>understand that the initial linear region of a force-extension graph is associated with Hooke’s law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600" smtClean="0"/>
              <a:t>describe elastic behaviour as the ability of a material to recover its original shape after the forces causing deformation have been removed.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smtClean="0"/>
              <a:t>Changing shape</a:t>
            </a:r>
            <a:endParaRPr lang="el-GR" sz="4000" smtClean="0">
              <a:cs typeface="Arial" pitchFamily="34" charset="0"/>
            </a:endParaRP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5483225" cy="403225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Force can also change the shape of an object.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8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A stretching force puts an object such as a wire or spring under </a:t>
            </a:r>
            <a:r>
              <a:rPr lang="en-GB" sz="2800" b="1" smtClean="0">
                <a:solidFill>
                  <a:srgbClr val="FF0000"/>
                </a:solidFill>
              </a:rPr>
              <a:t>tension</a:t>
            </a:r>
            <a:r>
              <a:rPr lang="en-GB" sz="2800" smtClean="0"/>
              <a:t>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8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A squashing force puts an object under </a:t>
            </a:r>
            <a:r>
              <a:rPr lang="en-GB" sz="2800" b="1" smtClean="0">
                <a:solidFill>
                  <a:srgbClr val="FF0000"/>
                </a:solidFill>
              </a:rPr>
              <a:t>compression</a:t>
            </a:r>
            <a:r>
              <a:rPr lang="en-GB" sz="2800" smtClean="0"/>
              <a:t>.</a:t>
            </a:r>
          </a:p>
        </p:txBody>
      </p:sp>
      <p:sp>
        <p:nvSpPr>
          <p:cNvPr id="355332" name="Rectangle 4"/>
          <p:cNvSpPr>
            <a:spLocks noChangeArrowheads="1"/>
          </p:cNvSpPr>
          <p:nvPr/>
        </p:nvSpPr>
        <p:spPr bwMode="auto">
          <a:xfrm>
            <a:off x="6948488" y="2422525"/>
            <a:ext cx="865187" cy="13668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6443663" y="2205038"/>
            <a:ext cx="1943100" cy="1800225"/>
            <a:chOff x="2699" y="2931"/>
            <a:chExt cx="1224" cy="1134"/>
          </a:xfrm>
        </p:grpSpPr>
        <p:sp>
          <p:nvSpPr>
            <p:cNvPr id="7177" name="Rectangle 6"/>
            <p:cNvSpPr>
              <a:spLocks noChangeArrowheads="1"/>
            </p:cNvSpPr>
            <p:nvPr/>
          </p:nvSpPr>
          <p:spPr bwMode="auto">
            <a:xfrm>
              <a:off x="2699" y="3249"/>
              <a:ext cx="1224" cy="49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8" name="Line 9"/>
            <p:cNvSpPr>
              <a:spLocks noChangeShapeType="1"/>
            </p:cNvSpPr>
            <p:nvPr/>
          </p:nvSpPr>
          <p:spPr bwMode="auto">
            <a:xfrm flipV="1">
              <a:off x="3288" y="3748"/>
              <a:ext cx="0" cy="317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10"/>
            <p:cNvSpPr>
              <a:spLocks noChangeShapeType="1"/>
            </p:cNvSpPr>
            <p:nvPr/>
          </p:nvSpPr>
          <p:spPr bwMode="auto">
            <a:xfrm>
              <a:off x="3288" y="2931"/>
              <a:ext cx="0" cy="317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7092950" y="1341438"/>
            <a:ext cx="647700" cy="3673475"/>
            <a:chOff x="3923" y="572"/>
            <a:chExt cx="408" cy="2314"/>
          </a:xfrm>
        </p:grpSpPr>
        <p:sp>
          <p:nvSpPr>
            <p:cNvPr id="7175" name="Line 7"/>
            <p:cNvSpPr>
              <a:spLocks noChangeShapeType="1"/>
            </p:cNvSpPr>
            <p:nvPr/>
          </p:nvSpPr>
          <p:spPr bwMode="auto">
            <a:xfrm>
              <a:off x="4150" y="572"/>
              <a:ext cx="0" cy="2314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6" name="Rectangle 5"/>
            <p:cNvSpPr>
              <a:spLocks noChangeArrowheads="1"/>
            </p:cNvSpPr>
            <p:nvPr/>
          </p:nvSpPr>
          <p:spPr bwMode="auto">
            <a:xfrm>
              <a:off x="3923" y="935"/>
              <a:ext cx="408" cy="163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32" grpId="0" animBg="1"/>
      <p:bldP spid="35533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404813"/>
            <a:ext cx="4608512" cy="46799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Brittle</a:t>
            </a:r>
            <a:r>
              <a:rPr lang="en-GB" sz="2800" smtClean="0"/>
              <a:t> materials such as glass do not change shape easily and break before noticeably stretching. </a:t>
            </a:r>
          </a:p>
          <a:p>
            <a:pPr marL="0" indent="0" eaLnBrk="1" hangingPunct="1">
              <a:buFontTx/>
              <a:buNone/>
            </a:pPr>
            <a:endParaRPr lang="en-GB" sz="2800" smtClean="0"/>
          </a:p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Resilient</a:t>
            </a:r>
            <a:r>
              <a:rPr lang="en-GB" sz="2800" smtClean="0"/>
              <a:t> materials do not break easily.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5292725" y="692150"/>
          <a:ext cx="3381375" cy="345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Bitmap Image" r:id="rId4" imgW="3381847" imgH="3457143" progId="Paint.Picture">
                  <p:embed/>
                </p:oleObj>
              </mc:Choice>
              <mc:Fallback>
                <p:oleObj name="Bitmap Image" r:id="rId4" imgW="3381847" imgH="3457143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692150"/>
                        <a:ext cx="3381375" cy="345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549275"/>
            <a:ext cx="467995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Elastic </a:t>
            </a:r>
            <a:r>
              <a:rPr lang="en-GB" sz="2800" smtClean="0"/>
              <a:t>materials return to their original shape when the forces on them are removed. </a:t>
            </a:r>
          </a:p>
          <a:p>
            <a:pPr marL="0" indent="0" eaLnBrk="1" hangingPunct="1">
              <a:buFontTx/>
              <a:buNone/>
            </a:pPr>
            <a:endParaRPr lang="en-GB" sz="2800" smtClean="0"/>
          </a:p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Plastic</a:t>
            </a:r>
            <a:r>
              <a:rPr lang="en-GB" sz="2800" smtClean="0"/>
              <a:t> materials retain their new shape.</a:t>
            </a:r>
          </a:p>
        </p:txBody>
      </p:sp>
      <p:pic>
        <p:nvPicPr>
          <p:cNvPr id="360456" name="Picture 8" descr="plasticine%20man%202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84888" y="2060575"/>
            <a:ext cx="1895475" cy="2187575"/>
          </a:xfrm>
          <a:noFill/>
        </p:spPr>
      </p:pic>
      <p:graphicFrame>
        <p:nvGraphicFramePr>
          <p:cNvPr id="360459" name="Object 11"/>
          <p:cNvGraphicFramePr>
            <a:graphicFrameLocks noChangeAspect="1"/>
          </p:cNvGraphicFramePr>
          <p:nvPr/>
        </p:nvGraphicFramePr>
        <p:xfrm>
          <a:off x="5724525" y="765175"/>
          <a:ext cx="220027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Bitmap Image" r:id="rId5" imgW="2200582" imgH="1104762" progId="Paint.Picture">
                  <p:embed/>
                </p:oleObj>
              </mc:Choice>
              <mc:Fallback>
                <p:oleObj name="Bitmap Image" r:id="rId5" imgW="2200582" imgH="1104762" progId="Paint.Picture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765175"/>
                        <a:ext cx="2200275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/>
            <a:r>
              <a:rPr lang="en-GB" sz="4000" smtClean="0"/>
              <a:t>Stretching Springs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052513"/>
            <a:ext cx="4764087" cy="481488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b="1" smtClean="0"/>
              <a:t>Experimental procedure: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1. Place the weight holder only on the spring and note the position of the pin against the metre rule.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2. Add 1N (100g) to the holder and note the new position of the pin.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3. Calculate the extension of the spring.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4. Repeat stages 1 to 3 for 2N, 3N, 4N, 5N and 6N. </a:t>
            </a:r>
            <a:r>
              <a:rPr lang="en-GB" sz="2400" b="1" smtClean="0">
                <a:solidFill>
                  <a:srgbClr val="FF0000"/>
                </a:solidFill>
              </a:rPr>
              <a:t>DO NOT EXCEED 6N.</a:t>
            </a:r>
            <a:endParaRPr lang="en-GB" sz="2000" b="1" smtClean="0">
              <a:solidFill>
                <a:srgbClr val="FF0000"/>
              </a:solidFill>
            </a:endParaRP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795963" y="1052513"/>
            <a:ext cx="2808287" cy="4535487"/>
            <a:chOff x="3651" y="845"/>
            <a:chExt cx="1769" cy="2857"/>
          </a:xfrm>
        </p:grpSpPr>
        <p:sp>
          <p:nvSpPr>
            <p:cNvPr id="8197" name="Rectangle 33" descr="Light horizontal"/>
            <p:cNvSpPr>
              <a:spLocks noChangeArrowheads="1"/>
            </p:cNvSpPr>
            <p:nvPr/>
          </p:nvSpPr>
          <p:spPr bwMode="auto">
            <a:xfrm>
              <a:off x="3651" y="845"/>
              <a:ext cx="318" cy="2767"/>
            </a:xfrm>
            <a:prstGeom prst="rect">
              <a:avLst/>
            </a:prstGeom>
            <a:pattFill prst="ltHorz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8" name="Text Box 13"/>
            <p:cNvSpPr txBox="1">
              <a:spLocks noChangeArrowheads="1"/>
            </p:cNvSpPr>
            <p:nvPr/>
          </p:nvSpPr>
          <p:spPr bwMode="auto">
            <a:xfrm>
              <a:off x="3923" y="3294"/>
              <a:ext cx="90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/>
                <a:t>metre rule</a:t>
              </a:r>
            </a:p>
          </p:txBody>
        </p:sp>
        <p:sp>
          <p:nvSpPr>
            <p:cNvPr id="8199" name="Text Box 16"/>
            <p:cNvSpPr txBox="1">
              <a:spLocks noChangeArrowheads="1"/>
            </p:cNvSpPr>
            <p:nvPr/>
          </p:nvSpPr>
          <p:spPr bwMode="auto">
            <a:xfrm>
              <a:off x="4332" y="2976"/>
              <a:ext cx="53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pin</a:t>
              </a:r>
            </a:p>
          </p:txBody>
        </p:sp>
        <p:sp>
          <p:nvSpPr>
            <p:cNvPr id="8200" name="Rectangle 23"/>
            <p:cNvSpPr>
              <a:spLocks noChangeArrowheads="1"/>
            </p:cNvSpPr>
            <p:nvPr/>
          </p:nvSpPr>
          <p:spPr bwMode="auto">
            <a:xfrm>
              <a:off x="3923" y="3612"/>
              <a:ext cx="1497" cy="9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" name="Rectangle 24"/>
            <p:cNvSpPr>
              <a:spLocks noChangeArrowheads="1"/>
            </p:cNvSpPr>
            <p:nvPr/>
          </p:nvSpPr>
          <p:spPr bwMode="auto">
            <a:xfrm>
              <a:off x="5057" y="845"/>
              <a:ext cx="91" cy="2767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" name="Rectangle 25"/>
            <p:cNvSpPr>
              <a:spLocks noChangeArrowheads="1"/>
            </p:cNvSpPr>
            <p:nvPr/>
          </p:nvSpPr>
          <p:spPr bwMode="auto">
            <a:xfrm>
              <a:off x="4195" y="1026"/>
              <a:ext cx="1134" cy="91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8203" name="Picture 27" descr="Image:Spring Sample.png">
              <a:hlinkClick r:id="rId3" tooltip="Image:Spring Sample.png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9" y="1253"/>
              <a:ext cx="720" cy="10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4" name="Line 28"/>
            <p:cNvSpPr>
              <a:spLocks noChangeShapeType="1"/>
            </p:cNvSpPr>
            <p:nvPr/>
          </p:nvSpPr>
          <p:spPr bwMode="auto">
            <a:xfrm>
              <a:off x="4422" y="1117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Line 29"/>
            <p:cNvSpPr>
              <a:spLocks noChangeShapeType="1"/>
            </p:cNvSpPr>
            <p:nvPr/>
          </p:nvSpPr>
          <p:spPr bwMode="auto">
            <a:xfrm>
              <a:off x="4422" y="2160"/>
              <a:ext cx="0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Rectangle 30"/>
            <p:cNvSpPr>
              <a:spLocks noChangeArrowheads="1"/>
            </p:cNvSpPr>
            <p:nvPr/>
          </p:nvSpPr>
          <p:spPr bwMode="auto">
            <a:xfrm>
              <a:off x="4150" y="2478"/>
              <a:ext cx="544" cy="9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7" name="Rectangle 31"/>
            <p:cNvSpPr>
              <a:spLocks noChangeArrowheads="1"/>
            </p:cNvSpPr>
            <p:nvPr/>
          </p:nvSpPr>
          <p:spPr bwMode="auto">
            <a:xfrm>
              <a:off x="4150" y="2568"/>
              <a:ext cx="544" cy="9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" name="Line 32"/>
            <p:cNvSpPr>
              <a:spLocks noChangeShapeType="1"/>
            </p:cNvSpPr>
            <p:nvPr/>
          </p:nvSpPr>
          <p:spPr bwMode="auto">
            <a:xfrm flipH="1">
              <a:off x="3742" y="2659"/>
              <a:ext cx="99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Text Box 10"/>
            <p:cNvSpPr txBox="1">
              <a:spLocks noChangeArrowheads="1"/>
            </p:cNvSpPr>
            <p:nvPr/>
          </p:nvSpPr>
          <p:spPr bwMode="auto">
            <a:xfrm>
              <a:off x="4604" y="1616"/>
              <a:ext cx="713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spring</a:t>
              </a:r>
            </a:p>
          </p:txBody>
        </p:sp>
        <p:sp>
          <p:nvSpPr>
            <p:cNvPr id="8210" name="Text Box 11"/>
            <p:cNvSpPr txBox="1">
              <a:spLocks noChangeArrowheads="1"/>
            </p:cNvSpPr>
            <p:nvPr/>
          </p:nvSpPr>
          <p:spPr bwMode="auto">
            <a:xfrm>
              <a:off x="4649" y="2251"/>
              <a:ext cx="731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weights</a:t>
              </a:r>
            </a:p>
          </p:txBody>
        </p:sp>
        <p:sp>
          <p:nvSpPr>
            <p:cNvPr id="8211" name="Line 34"/>
            <p:cNvSpPr>
              <a:spLocks noChangeShapeType="1"/>
            </p:cNvSpPr>
            <p:nvPr/>
          </p:nvSpPr>
          <p:spPr bwMode="auto">
            <a:xfrm flipH="1" flipV="1">
              <a:off x="4059" y="2704"/>
              <a:ext cx="273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/>
            <a:r>
              <a:rPr lang="en-GB" sz="4000" smtClean="0"/>
              <a:t>Typical results</a:t>
            </a:r>
          </a:p>
        </p:txBody>
      </p:sp>
      <p:graphicFrame>
        <p:nvGraphicFramePr>
          <p:cNvPr id="347201" name="Group 65"/>
          <p:cNvGraphicFramePr>
            <a:graphicFrameLocks noGrp="1"/>
          </p:cNvGraphicFramePr>
          <p:nvPr/>
        </p:nvGraphicFramePr>
        <p:xfrm>
          <a:off x="639763" y="1046163"/>
          <a:ext cx="8045450" cy="4554537"/>
        </p:xfrm>
        <a:graphic>
          <a:graphicData uri="http://schemas.openxmlformats.org/drawingml/2006/table">
            <a:tbl>
              <a:tblPr/>
              <a:tblGrid>
                <a:gridCol w="2011362"/>
                <a:gridCol w="2012950"/>
                <a:gridCol w="2009775"/>
                <a:gridCol w="2011363"/>
              </a:tblGrid>
              <a:tr h="10059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Pin position with holder only (mm)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Added weight or Force (N)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Pin position with weight (mm)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Extension (mm)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6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450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2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450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509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6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450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2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450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6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450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2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450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629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179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7202" name="Rectangle 66"/>
          <p:cNvSpPr>
            <a:spLocks noChangeArrowheads="1"/>
          </p:cNvSpPr>
          <p:nvPr/>
        </p:nvSpPr>
        <p:spPr bwMode="auto">
          <a:xfrm>
            <a:off x="1131888" y="2147888"/>
            <a:ext cx="6967537" cy="406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20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/>
            <a:r>
              <a:rPr lang="en-GB" sz="4000" smtClean="0"/>
              <a:t>Force against extension graph</a:t>
            </a: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1908175" y="1196975"/>
            <a:ext cx="4968875" cy="4429125"/>
            <a:chOff x="839" y="799"/>
            <a:chExt cx="3130" cy="2790"/>
          </a:xfrm>
        </p:grpSpPr>
        <p:sp>
          <p:nvSpPr>
            <p:cNvPr id="10245" name="Line 48"/>
            <p:cNvSpPr>
              <a:spLocks noChangeShapeType="1"/>
            </p:cNvSpPr>
            <p:nvPr/>
          </p:nvSpPr>
          <p:spPr bwMode="auto">
            <a:xfrm flipV="1">
              <a:off x="1247" y="799"/>
              <a:ext cx="0" cy="25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6" name="Line 49"/>
            <p:cNvSpPr>
              <a:spLocks noChangeShapeType="1"/>
            </p:cNvSpPr>
            <p:nvPr/>
          </p:nvSpPr>
          <p:spPr bwMode="auto">
            <a:xfrm>
              <a:off x="1111" y="3249"/>
              <a:ext cx="285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7" name="Text Box 50"/>
            <p:cNvSpPr txBox="1">
              <a:spLocks noChangeArrowheads="1"/>
            </p:cNvSpPr>
            <p:nvPr/>
          </p:nvSpPr>
          <p:spPr bwMode="auto">
            <a:xfrm>
              <a:off x="1111" y="3339"/>
              <a:ext cx="3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/>
                <a:t>0</a:t>
              </a:r>
            </a:p>
          </p:txBody>
        </p:sp>
        <p:sp>
          <p:nvSpPr>
            <p:cNvPr id="10248" name="Text Box 51"/>
            <p:cNvSpPr txBox="1">
              <a:spLocks noChangeArrowheads="1"/>
            </p:cNvSpPr>
            <p:nvPr/>
          </p:nvSpPr>
          <p:spPr bwMode="auto">
            <a:xfrm rot="-5400000">
              <a:off x="510" y="1219"/>
              <a:ext cx="9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/>
                <a:t>Force (N)</a:t>
              </a:r>
            </a:p>
          </p:txBody>
        </p:sp>
        <p:sp>
          <p:nvSpPr>
            <p:cNvPr id="10249" name="Text Box 52"/>
            <p:cNvSpPr txBox="1">
              <a:spLocks noChangeArrowheads="1"/>
            </p:cNvSpPr>
            <p:nvPr/>
          </p:nvSpPr>
          <p:spPr bwMode="auto">
            <a:xfrm>
              <a:off x="884" y="3113"/>
              <a:ext cx="3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/>
                <a:t>0</a:t>
              </a:r>
            </a:p>
          </p:txBody>
        </p:sp>
        <p:sp>
          <p:nvSpPr>
            <p:cNvPr id="10250" name="Text Box 53"/>
            <p:cNvSpPr txBox="1">
              <a:spLocks noChangeArrowheads="1"/>
            </p:cNvSpPr>
            <p:nvPr/>
          </p:nvSpPr>
          <p:spPr bwMode="auto">
            <a:xfrm>
              <a:off x="2290" y="3294"/>
              <a:ext cx="140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/>
                <a:t>Extension (mm)</a:t>
              </a:r>
            </a:p>
          </p:txBody>
        </p:sp>
      </p:grpSp>
      <p:sp>
        <p:nvSpPr>
          <p:cNvPr id="349239" name="Line 55"/>
          <p:cNvSpPr>
            <a:spLocks noChangeShapeType="1"/>
          </p:cNvSpPr>
          <p:nvPr/>
        </p:nvSpPr>
        <p:spPr bwMode="auto">
          <a:xfrm flipV="1">
            <a:off x="2555875" y="1412875"/>
            <a:ext cx="3529013" cy="36734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2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en-GB" smtClean="0"/>
              <a:t>Hooke’s law</a:t>
            </a:r>
            <a:endParaRPr lang="el-GR" smtClean="0">
              <a:cs typeface="Arial" pitchFamily="34" charset="0"/>
            </a:endParaRP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91513" cy="43195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Hooke’s law states that the extension of a spring is proportional to the force used to stretch the spring. </a:t>
            </a:r>
          </a:p>
          <a:p>
            <a:pPr marL="0" indent="0" eaLnBrk="1" hangingPunct="1">
              <a:buFontTx/>
              <a:buNone/>
            </a:pPr>
            <a:r>
              <a:rPr lang="en-GB" sz="2800" b="1" i="1" smtClean="0"/>
              <a:t>	</a:t>
            </a:r>
          </a:p>
          <a:p>
            <a:pPr marL="0" indent="0" eaLnBrk="1" hangingPunct="1">
              <a:buFontTx/>
              <a:buNone/>
            </a:pPr>
            <a:r>
              <a:rPr lang="en-GB" sz="2800" smtClean="0"/>
              <a:t>‘</a:t>
            </a:r>
            <a:r>
              <a:rPr lang="en-GB" sz="2800" b="1" smtClean="0">
                <a:solidFill>
                  <a:schemeClr val="accent2"/>
                </a:solidFill>
              </a:rPr>
              <a:t>Proportional</a:t>
            </a:r>
            <a:r>
              <a:rPr lang="en-GB" sz="2800" smtClean="0"/>
              <a:t>’ means that if the force is doubled then the extension also doubles. </a:t>
            </a:r>
          </a:p>
          <a:p>
            <a:pPr marL="0" indent="0" eaLnBrk="1" hangingPunct="1">
              <a:buFontTx/>
              <a:buNone/>
            </a:pPr>
            <a:endParaRPr lang="en-GB" sz="2800" smtClean="0"/>
          </a:p>
          <a:p>
            <a:pPr marL="0" indent="0" eaLnBrk="1" hangingPunct="1">
              <a:buFontTx/>
              <a:buNone/>
            </a:pPr>
            <a:r>
              <a:rPr lang="en-GB" sz="2800" smtClean="0"/>
              <a:t>The line on a graph of force against extension will be a straight </a:t>
            </a:r>
            <a:r>
              <a:rPr lang="en-GB" sz="2800" b="1" smtClean="0">
                <a:solidFill>
                  <a:schemeClr val="accent2"/>
                </a:solidFill>
              </a:rPr>
              <a:t>AND</a:t>
            </a:r>
            <a:r>
              <a:rPr lang="en-GB" sz="2800" smtClean="0"/>
              <a:t> go through the origin.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2080</TotalTime>
  <Words>729</Words>
  <Application>Microsoft Office PowerPoint</Application>
  <PresentationFormat>On-screen Show (4:3)</PresentationFormat>
  <Paragraphs>155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Times New Roman</vt:lpstr>
      <vt:lpstr>Default Design</vt:lpstr>
      <vt:lpstr>Bitmap Image</vt:lpstr>
      <vt:lpstr> HOOKE’S LAW</vt:lpstr>
      <vt:lpstr>Specification</vt:lpstr>
      <vt:lpstr>Changing shape</vt:lpstr>
      <vt:lpstr>PowerPoint Presentation</vt:lpstr>
      <vt:lpstr>PowerPoint Presentation</vt:lpstr>
      <vt:lpstr>Stretching Springs</vt:lpstr>
      <vt:lpstr>Typical results</vt:lpstr>
      <vt:lpstr>Force against extension graph</vt:lpstr>
      <vt:lpstr>Hooke’s law</vt:lpstr>
      <vt:lpstr>Question</vt:lpstr>
      <vt:lpstr>Question</vt:lpstr>
      <vt:lpstr>Elastic limit</vt:lpstr>
      <vt:lpstr>Force against extension graph if the elastic limit is exceeded</vt:lpstr>
      <vt:lpstr>Stretching an elastic band</vt:lpstr>
      <vt:lpstr>PowerPoint Presentation</vt:lpstr>
      <vt:lpstr>PowerPoint Presentation</vt:lpstr>
    </vt:vector>
  </TitlesOfParts>
  <Company>St Georges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 Georges College</dc:creator>
  <cp:lastModifiedBy>Teacher E-Solutions</cp:lastModifiedBy>
  <cp:revision>167</cp:revision>
  <dcterms:created xsi:type="dcterms:W3CDTF">2008-08-15T17:24:00Z</dcterms:created>
  <dcterms:modified xsi:type="dcterms:W3CDTF">2019-01-18T17:12:26Z</dcterms:modified>
</cp:coreProperties>
</file>