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09" r:id="rId2"/>
    <p:sldId id="283" r:id="rId3"/>
    <p:sldId id="300" r:id="rId4"/>
    <p:sldId id="299" r:id="rId5"/>
    <p:sldId id="301" r:id="rId6"/>
    <p:sldId id="284" r:id="rId7"/>
    <p:sldId id="285" r:id="rId8"/>
    <p:sldId id="302" r:id="rId9"/>
    <p:sldId id="303" r:id="rId10"/>
    <p:sldId id="304" r:id="rId11"/>
    <p:sldId id="286" r:id="rId12"/>
    <p:sldId id="287" r:id="rId13"/>
    <p:sldId id="310" r:id="rId14"/>
    <p:sldId id="288" r:id="rId15"/>
    <p:sldId id="311" r:id="rId16"/>
    <p:sldId id="305" r:id="rId17"/>
    <p:sldId id="312" r:id="rId18"/>
    <p:sldId id="306" r:id="rId19"/>
    <p:sldId id="313" r:id="rId2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ECFF"/>
    <a:srgbClr val="CCFFCC"/>
    <a:srgbClr val="FF9999"/>
    <a:srgbClr val="663300"/>
    <a:srgbClr val="333333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3AF1D59-88D7-4ADE-817E-DDC3D13C42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863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2644CB1-4712-45F5-A000-8F8D15225E0A}" type="slidenum">
              <a:rPr lang="en-GB" smtClean="0"/>
              <a:pPr eaLnBrk="1" hangingPunct="1"/>
              <a:t>2</a:t>
            </a:fld>
            <a:endParaRPr lang="en-GB" smtClean="0"/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A6C66A1-9308-434B-A1C1-0DF7DE70E06F}" type="slidenum">
              <a:rPr lang="en-GB" sz="1200"/>
              <a:pPr algn="r" eaLnBrk="1" hangingPunct="1"/>
              <a:t>2</a:t>
            </a:fld>
            <a:endParaRPr lang="en-GB" sz="1200"/>
          </a:p>
        </p:txBody>
      </p:sp>
      <p:sp>
        <p:nvSpPr>
          <p:cNvPr id="2253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9F50A22-FDA8-48FB-9423-BFC9E9209023}" type="slidenum">
              <a:rPr lang="en-GB" smtClean="0"/>
              <a:pPr eaLnBrk="1" hangingPunct="1"/>
              <a:t>11</a:t>
            </a:fld>
            <a:endParaRPr lang="en-GB" smtClean="0"/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04B66C-4D4C-48EC-A08F-C143BCA2BE19}" type="slidenum">
              <a:rPr lang="en-GB" sz="1200"/>
              <a:pPr algn="r" eaLnBrk="1" hangingPunct="1"/>
              <a:t>11</a:t>
            </a:fld>
            <a:endParaRPr lang="en-GB" sz="1200"/>
          </a:p>
        </p:txBody>
      </p:sp>
      <p:sp>
        <p:nvSpPr>
          <p:cNvPr id="3174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C59AFFA-F93F-48B5-B0CF-541BCAFF3E8B}" type="slidenum">
              <a:rPr lang="en-GB" smtClean="0"/>
              <a:pPr eaLnBrk="1" hangingPunct="1"/>
              <a:t>12</a:t>
            </a:fld>
            <a:endParaRPr lang="en-GB" smtClean="0"/>
          </a:p>
        </p:txBody>
      </p:sp>
      <p:sp>
        <p:nvSpPr>
          <p:cNvPr id="327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1D965D3-EF8F-415C-AB42-D86CFCEF1982}" type="slidenum">
              <a:rPr lang="en-GB" sz="1200"/>
              <a:pPr algn="r" eaLnBrk="1" hangingPunct="1"/>
              <a:t>12</a:t>
            </a:fld>
            <a:endParaRPr lang="en-GB" sz="1200"/>
          </a:p>
        </p:txBody>
      </p:sp>
      <p:sp>
        <p:nvSpPr>
          <p:cNvPr id="3277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8A15CC2-74B0-4948-98E0-225638170E7E}" type="slidenum">
              <a:rPr lang="en-GB" smtClean="0"/>
              <a:pPr eaLnBrk="1" hangingPunct="1"/>
              <a:t>13</a:t>
            </a:fld>
            <a:endParaRPr lang="en-GB" smtClean="0"/>
          </a:p>
        </p:txBody>
      </p:sp>
      <p:sp>
        <p:nvSpPr>
          <p:cNvPr id="3379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4D9A7E6-3B17-4714-A6C0-0B557D9D2507}" type="slidenum">
              <a:rPr lang="en-GB" sz="1200"/>
              <a:pPr algn="r" eaLnBrk="1" hangingPunct="1"/>
              <a:t>13</a:t>
            </a:fld>
            <a:endParaRPr lang="en-GB" sz="1200"/>
          </a:p>
        </p:txBody>
      </p:sp>
      <p:sp>
        <p:nvSpPr>
          <p:cNvPr id="3379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FEBD27F-BCC6-40F8-A09F-15450EC47060}" type="slidenum">
              <a:rPr lang="en-GB" smtClean="0"/>
              <a:pPr eaLnBrk="1" hangingPunct="1"/>
              <a:t>14</a:t>
            </a:fld>
            <a:endParaRPr lang="en-GB" smtClean="0"/>
          </a:p>
        </p:txBody>
      </p:sp>
      <p:sp>
        <p:nvSpPr>
          <p:cNvPr id="348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80EF564-7EE9-4873-899B-987D580D0957}" type="slidenum">
              <a:rPr lang="en-GB" sz="1200"/>
              <a:pPr algn="r" eaLnBrk="1" hangingPunct="1"/>
              <a:t>14</a:t>
            </a:fld>
            <a:endParaRPr lang="en-GB" sz="1200"/>
          </a:p>
        </p:txBody>
      </p:sp>
      <p:sp>
        <p:nvSpPr>
          <p:cNvPr id="3482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945E3CD-E8FB-407A-94B9-8A3227F6CCA9}" type="slidenum">
              <a:rPr lang="en-GB" smtClean="0"/>
              <a:pPr eaLnBrk="1" hangingPunct="1"/>
              <a:t>15</a:t>
            </a:fld>
            <a:endParaRPr lang="en-GB" smtClean="0"/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2F9F3A4-BE01-4A86-B2E2-078F79502A11}" type="slidenum">
              <a:rPr lang="en-GB" sz="1200"/>
              <a:pPr algn="r" eaLnBrk="1" hangingPunct="1"/>
              <a:t>15</a:t>
            </a:fld>
            <a:endParaRPr lang="en-GB" sz="1200"/>
          </a:p>
        </p:txBody>
      </p:sp>
      <p:sp>
        <p:nvSpPr>
          <p:cNvPr id="3584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308EF48-F3D2-4062-8224-AA5F7A09D321}" type="slidenum">
              <a:rPr lang="en-GB" smtClean="0"/>
              <a:pPr eaLnBrk="1" hangingPunct="1"/>
              <a:t>16</a:t>
            </a:fld>
            <a:endParaRPr lang="en-GB" smtClean="0"/>
          </a:p>
        </p:txBody>
      </p:sp>
      <p:sp>
        <p:nvSpPr>
          <p:cNvPr id="368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C7FB0AE-9C3A-4060-AAE1-DCF0F014FB47}" type="slidenum">
              <a:rPr lang="en-GB" sz="1200"/>
              <a:pPr algn="r" eaLnBrk="1" hangingPunct="1"/>
              <a:t>16</a:t>
            </a:fld>
            <a:endParaRPr lang="en-GB" sz="1200"/>
          </a:p>
        </p:txBody>
      </p:sp>
      <p:sp>
        <p:nvSpPr>
          <p:cNvPr id="3686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945B567-0F2D-4123-A774-3AAC349FE9F0}" type="slidenum">
              <a:rPr lang="en-GB" smtClean="0"/>
              <a:pPr eaLnBrk="1" hangingPunct="1"/>
              <a:t>17</a:t>
            </a:fld>
            <a:endParaRPr lang="en-GB" smtClean="0"/>
          </a:p>
        </p:txBody>
      </p:sp>
      <p:sp>
        <p:nvSpPr>
          <p:cNvPr id="378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C3F13A8-46D8-4BD2-BB05-5884D8B2D675}" type="slidenum">
              <a:rPr lang="en-GB" sz="1200"/>
              <a:pPr algn="r" eaLnBrk="1" hangingPunct="1"/>
              <a:t>17</a:t>
            </a:fld>
            <a:endParaRPr lang="en-GB" sz="1200"/>
          </a:p>
        </p:txBody>
      </p:sp>
      <p:sp>
        <p:nvSpPr>
          <p:cNvPr id="3789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4CADF09-57E2-4FC1-A13C-774BCF84468D}" type="slidenum">
              <a:rPr lang="en-GB" smtClean="0"/>
              <a:pPr eaLnBrk="1" hangingPunct="1"/>
              <a:t>18</a:t>
            </a:fld>
            <a:endParaRPr lang="en-GB" smtClean="0"/>
          </a:p>
        </p:txBody>
      </p:sp>
      <p:sp>
        <p:nvSpPr>
          <p:cNvPr id="389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D177AA0-7EA9-4119-A6DC-D0709BE45D40}" type="slidenum">
              <a:rPr lang="en-GB" sz="1200"/>
              <a:pPr algn="r" eaLnBrk="1" hangingPunct="1"/>
              <a:t>18</a:t>
            </a:fld>
            <a:endParaRPr lang="en-GB" sz="1200"/>
          </a:p>
        </p:txBody>
      </p:sp>
      <p:sp>
        <p:nvSpPr>
          <p:cNvPr id="3891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B2684D6-9B8A-40D3-B11A-7B6BA59DFED7}" type="slidenum">
              <a:rPr lang="en-GB" smtClean="0"/>
              <a:pPr eaLnBrk="1" hangingPunct="1"/>
              <a:t>19</a:t>
            </a:fld>
            <a:endParaRPr lang="en-GB" smtClean="0"/>
          </a:p>
        </p:txBody>
      </p:sp>
      <p:sp>
        <p:nvSpPr>
          <p:cNvPr id="399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E916381-8A55-4678-B8CE-662073DF0C62}" type="slidenum">
              <a:rPr lang="en-GB" sz="1200"/>
              <a:pPr algn="r" eaLnBrk="1" hangingPunct="1"/>
              <a:t>19</a:t>
            </a:fld>
            <a:endParaRPr lang="en-GB" sz="1200"/>
          </a:p>
        </p:txBody>
      </p:sp>
      <p:sp>
        <p:nvSpPr>
          <p:cNvPr id="3994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7B2C612-3E92-454F-A7AB-C0F344DCFDF1}" type="slidenum">
              <a:rPr lang="en-GB" smtClean="0"/>
              <a:pPr eaLnBrk="1" hangingPunct="1"/>
              <a:t>3</a:t>
            </a:fld>
            <a:endParaRPr lang="en-GB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856B312-CA54-4893-A88D-82F69C03EF1F}" type="slidenum">
              <a:rPr lang="en-GB" smtClean="0"/>
              <a:pPr eaLnBrk="1" hangingPunct="1"/>
              <a:t>4</a:t>
            </a:fld>
            <a:endParaRPr lang="en-GB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F336C-11FF-4F4F-B1BC-5303ED1D7373}" type="slidenum">
              <a:rPr lang="en-GB" smtClean="0"/>
              <a:pPr eaLnBrk="1" hangingPunct="1"/>
              <a:t>5</a:t>
            </a:fld>
            <a:endParaRPr lang="en-GB" smtClean="0"/>
          </a:p>
        </p:txBody>
      </p:sp>
      <p:sp>
        <p:nvSpPr>
          <p:cNvPr id="2560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A8551ED-67BA-4E1F-B2F4-8FE6B74AA03C}" type="slidenum">
              <a:rPr lang="en-GB" sz="1200"/>
              <a:pPr algn="r" eaLnBrk="1" hangingPunct="1"/>
              <a:t>5</a:t>
            </a:fld>
            <a:endParaRPr lang="en-GB" sz="1200"/>
          </a:p>
        </p:txBody>
      </p:sp>
      <p:sp>
        <p:nvSpPr>
          <p:cNvPr id="2560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3F4D627-086F-4C1B-AC3E-2C0D343C581F}" type="slidenum">
              <a:rPr lang="en-GB" smtClean="0"/>
              <a:pPr eaLnBrk="1" hangingPunct="1"/>
              <a:t>6</a:t>
            </a:fld>
            <a:endParaRPr lang="en-GB" smtClean="0"/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53473E6-8C46-461C-B71F-B780A89026F2}" type="slidenum">
              <a:rPr lang="en-GB" sz="1200"/>
              <a:pPr algn="r" eaLnBrk="1" hangingPunct="1"/>
              <a:t>6</a:t>
            </a:fld>
            <a:endParaRPr lang="en-GB" sz="1200"/>
          </a:p>
        </p:txBody>
      </p:sp>
      <p:sp>
        <p:nvSpPr>
          <p:cNvPr id="2662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D05B4FD-C2BD-4635-8160-35B12EC7FAAE}" type="slidenum">
              <a:rPr lang="en-GB" smtClean="0"/>
              <a:pPr eaLnBrk="1" hangingPunct="1"/>
              <a:t>7</a:t>
            </a:fld>
            <a:endParaRPr lang="en-GB" smtClean="0"/>
          </a:p>
        </p:txBody>
      </p:sp>
      <p:sp>
        <p:nvSpPr>
          <p:cNvPr id="2765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36E2E54-C967-499B-87D6-0A72FDCD073A}" type="slidenum">
              <a:rPr lang="en-GB" sz="1200"/>
              <a:pPr algn="r" eaLnBrk="1" hangingPunct="1"/>
              <a:t>7</a:t>
            </a:fld>
            <a:endParaRPr lang="en-GB" sz="1200"/>
          </a:p>
        </p:txBody>
      </p:sp>
      <p:sp>
        <p:nvSpPr>
          <p:cNvPr id="2765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BA6DDBF-81FA-405F-ADA6-86E455BD8F39}" type="slidenum">
              <a:rPr lang="en-GB" smtClean="0"/>
              <a:pPr eaLnBrk="1" hangingPunct="1"/>
              <a:t>8</a:t>
            </a:fld>
            <a:endParaRPr lang="en-GB" smtClean="0"/>
          </a:p>
        </p:txBody>
      </p:sp>
      <p:sp>
        <p:nvSpPr>
          <p:cNvPr id="2867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5147FCA-695E-4911-86B0-0EE3CE5E3B65}" type="slidenum">
              <a:rPr lang="en-GB" sz="1200"/>
              <a:pPr algn="r" eaLnBrk="1" hangingPunct="1"/>
              <a:t>8</a:t>
            </a:fld>
            <a:endParaRPr lang="en-GB" sz="1200"/>
          </a:p>
        </p:txBody>
      </p:sp>
      <p:sp>
        <p:nvSpPr>
          <p:cNvPr id="2867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E0603F1-ED71-4FF1-8C80-008A977A8B6E}" type="slidenum">
              <a:rPr lang="en-GB" smtClean="0"/>
              <a:pPr eaLnBrk="1" hangingPunct="1"/>
              <a:t>9</a:t>
            </a:fld>
            <a:endParaRPr lang="en-GB" smtClean="0"/>
          </a:p>
        </p:txBody>
      </p:sp>
      <p:sp>
        <p:nvSpPr>
          <p:cNvPr id="2969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D30EC43-FC32-4459-889D-A19A4A2B6DF8}" type="slidenum">
              <a:rPr lang="en-GB" sz="1200"/>
              <a:pPr algn="r" eaLnBrk="1" hangingPunct="1"/>
              <a:t>9</a:t>
            </a:fld>
            <a:endParaRPr lang="en-GB" sz="1200"/>
          </a:p>
        </p:txBody>
      </p:sp>
      <p:sp>
        <p:nvSpPr>
          <p:cNvPr id="2970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61A9908-5D02-4208-B3B1-E5071F71D38D}" type="slidenum">
              <a:rPr lang="en-GB" smtClean="0"/>
              <a:pPr eaLnBrk="1" hangingPunct="1"/>
              <a:t>10</a:t>
            </a:fld>
            <a:endParaRPr lang="en-GB" smtClean="0"/>
          </a:p>
        </p:txBody>
      </p:sp>
      <p:sp>
        <p:nvSpPr>
          <p:cNvPr id="307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3D2BC42-0586-4B7A-B586-CC78727FC988}" type="slidenum">
              <a:rPr lang="en-GB" sz="1200"/>
              <a:pPr algn="r" eaLnBrk="1" hangingPunct="1"/>
              <a:t>10</a:t>
            </a:fld>
            <a:endParaRPr lang="en-GB" sz="1200"/>
          </a:p>
        </p:txBody>
      </p:sp>
      <p:sp>
        <p:nvSpPr>
          <p:cNvPr id="3072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FC042-1F4D-47FA-B808-466EB2C7A4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833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42C9D-0F2C-4716-8321-CE921762A9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691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57CF0-36F9-4F1F-A367-8C53661953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958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6E9F6-A225-4CDB-B2AB-98E41A25DA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946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8F4A9-1041-4C85-8F80-351EBD7FCB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46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8A6F9-7770-448F-BAA2-ABA702BC03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798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0EF55-4D9A-49FF-89E4-133FD70B0C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16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F3B95-7A7F-4B68-BE6B-963A4D66AC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79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EDBE1-40AF-49C2-BFDB-0F703178FF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327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912DF-80D7-4956-A753-E74EC28226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853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CF3D9-84A5-46A5-A2F2-18B4CFE19B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488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0D1BD-C619-4751-BEBC-76C94DA1DC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66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E6BEC-E104-412C-A55B-352C08F28E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08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3713404C-4112-4741-884E-E9141B29A3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PROPERTIES OF WAVES</a:t>
            </a:r>
            <a:endParaRPr 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Question 2 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125538"/>
            <a:ext cx="8196262" cy="436562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i="1" smtClean="0"/>
              <a:t>Calculate the time period of a wave of frequency 50Hz.</a:t>
            </a:r>
          </a:p>
          <a:p>
            <a:pPr marL="0" indent="0" eaLnBrk="1" hangingPunct="1">
              <a:buFontTx/>
              <a:buNone/>
            </a:pPr>
            <a:endParaRPr lang="en-GB" i="1" smtClean="0"/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0000"/>
                </a:solidFill>
              </a:rPr>
              <a:t>T </a:t>
            </a:r>
            <a:r>
              <a:rPr lang="en-GB" b="1" i="1" smtClean="0"/>
              <a:t>=</a:t>
            </a:r>
            <a:r>
              <a:rPr lang="en-GB" b="1" i="1" smtClean="0">
                <a:solidFill>
                  <a:srgbClr val="FF0000"/>
                </a:solidFill>
              </a:rPr>
              <a:t> 1 </a:t>
            </a:r>
            <a:r>
              <a:rPr lang="en-GB" b="1" i="1" smtClean="0"/>
              <a:t>/</a:t>
            </a:r>
            <a:r>
              <a:rPr lang="en-GB" b="1" i="1" smtClean="0">
                <a:solidFill>
                  <a:srgbClr val="FF0000"/>
                </a:solidFill>
              </a:rPr>
              <a:t> f</a:t>
            </a:r>
            <a:endParaRPr lang="en-GB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mtClean="0"/>
              <a:t>= 1 / 50</a:t>
            </a:r>
          </a:p>
          <a:p>
            <a:pPr marL="0" indent="0" eaLnBrk="1" hangingPunct="1">
              <a:buFontTx/>
              <a:buNone/>
            </a:pPr>
            <a:r>
              <a:rPr lang="en-US" b="1" smtClean="0">
                <a:solidFill>
                  <a:schemeClr val="accent2"/>
                </a:solidFill>
                <a:cs typeface="Arial" pitchFamily="34" charset="0"/>
              </a:rPr>
              <a:t>time period = 0.020 second</a:t>
            </a:r>
          </a:p>
          <a:p>
            <a:pPr marL="0" indent="0" eaLnBrk="1" hangingPunct="1">
              <a:buFontTx/>
              <a:buNone/>
            </a:pPr>
            <a:endParaRPr lang="en-US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b="1" smtClean="0"/>
              <a:t>The wave equation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125538"/>
            <a:ext cx="8372475" cy="5307012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GB" sz="3600" b="1" smtClean="0">
                <a:solidFill>
                  <a:srgbClr val="FF0000"/>
                </a:solidFill>
              </a:rPr>
              <a:t>speed = frequency x wavelength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GB" sz="3600" b="1" i="1" smtClean="0">
                <a:solidFill>
                  <a:srgbClr val="FF0000"/>
                </a:solidFill>
              </a:rPr>
              <a:t>v</a:t>
            </a:r>
            <a:r>
              <a:rPr lang="en-GB" sz="3600" b="1" smtClean="0">
                <a:solidFill>
                  <a:srgbClr val="FF0000"/>
                </a:solidFill>
              </a:rPr>
              <a:t> </a:t>
            </a:r>
            <a:r>
              <a:rPr lang="en-GB" sz="3600" b="1" smtClean="0"/>
              <a:t>=</a:t>
            </a:r>
            <a:r>
              <a:rPr lang="en-GB" sz="3600" b="1" smtClean="0">
                <a:solidFill>
                  <a:srgbClr val="FF0000"/>
                </a:solidFill>
              </a:rPr>
              <a:t> </a:t>
            </a:r>
            <a:r>
              <a:rPr lang="en-GB" sz="3600" b="1" i="1" smtClean="0">
                <a:solidFill>
                  <a:srgbClr val="FF0000"/>
                </a:solidFill>
              </a:rPr>
              <a:t>f</a:t>
            </a:r>
            <a:r>
              <a:rPr lang="en-GB" sz="3600" b="1" smtClean="0">
                <a:solidFill>
                  <a:srgbClr val="FF0000"/>
                </a:solidFill>
              </a:rPr>
              <a:t> </a:t>
            </a:r>
            <a:r>
              <a:rPr lang="en-GB" sz="3600" b="1" smtClean="0"/>
              <a:t>x</a:t>
            </a:r>
            <a:r>
              <a:rPr lang="en-GB" sz="3600" b="1" smtClean="0">
                <a:solidFill>
                  <a:srgbClr val="FF0000"/>
                </a:solidFill>
              </a:rPr>
              <a:t> </a:t>
            </a:r>
            <a:r>
              <a:rPr lang="el-GR" sz="3600" b="1" i="1" smtClean="0">
                <a:solidFill>
                  <a:srgbClr val="FF0000"/>
                </a:solidFill>
                <a:cs typeface="Arial" pitchFamily="34" charset="0"/>
              </a:rPr>
              <a:t>λ</a:t>
            </a:r>
            <a:endParaRPr lang="en-GB" sz="3600" b="1" i="1" smtClean="0">
              <a:solidFill>
                <a:srgbClr val="FF0000"/>
              </a:solidFill>
              <a:cs typeface="Arial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endParaRPr lang="en-GB" sz="3600" b="1" i="1" smtClean="0">
              <a:solidFill>
                <a:srgbClr val="FF0066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b="1" smtClean="0"/>
              <a:t>speed in </a:t>
            </a:r>
            <a:r>
              <a:rPr lang="en-GB" sz="2800" b="1" smtClean="0">
                <a:solidFill>
                  <a:schemeClr val="accent2"/>
                </a:solidFill>
              </a:rPr>
              <a:t>metres per second (m/s)</a:t>
            </a:r>
            <a:r>
              <a:rPr lang="en-GB" sz="2800" b="1" smtClean="0"/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b="1" smtClean="0"/>
              <a:t>wavelength in </a:t>
            </a:r>
            <a:r>
              <a:rPr lang="en-GB" sz="2800" b="1" smtClean="0">
                <a:solidFill>
                  <a:schemeClr val="accent2"/>
                </a:solidFill>
              </a:rPr>
              <a:t>metres (m)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b="1" smtClean="0"/>
              <a:t>frequency in </a:t>
            </a:r>
            <a:r>
              <a:rPr lang="en-GB" sz="2800" b="1" smtClean="0">
                <a:solidFill>
                  <a:schemeClr val="accent2"/>
                </a:solidFill>
              </a:rPr>
              <a:t>hertz (Hz)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b="1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b="1" i="1" smtClean="0"/>
              <a:t>	also:</a:t>
            </a:r>
            <a:r>
              <a:rPr lang="en-GB" sz="2800" b="1" smtClean="0"/>
              <a:t>  </a:t>
            </a:r>
            <a:r>
              <a:rPr lang="en-GB" sz="3600" b="1" i="1" smtClean="0">
                <a:solidFill>
                  <a:srgbClr val="FF0000"/>
                </a:solidFill>
              </a:rPr>
              <a:t>f</a:t>
            </a:r>
            <a:r>
              <a:rPr lang="en-GB" sz="2800" b="1" smtClean="0">
                <a:solidFill>
                  <a:srgbClr val="FF0000"/>
                </a:solidFill>
              </a:rPr>
              <a:t> </a:t>
            </a:r>
            <a:r>
              <a:rPr lang="en-GB" sz="2800" b="1" smtClean="0"/>
              <a:t>=</a:t>
            </a:r>
            <a:r>
              <a:rPr lang="en-GB" sz="2800" b="1" smtClean="0">
                <a:solidFill>
                  <a:srgbClr val="FF0000"/>
                </a:solidFill>
              </a:rPr>
              <a:t> </a:t>
            </a:r>
            <a:r>
              <a:rPr lang="en-GB" sz="3600" b="1" i="1" smtClean="0">
                <a:solidFill>
                  <a:srgbClr val="FF0000"/>
                </a:solidFill>
              </a:rPr>
              <a:t>v</a:t>
            </a:r>
            <a:r>
              <a:rPr lang="en-GB" sz="2800" b="1" smtClean="0">
                <a:solidFill>
                  <a:srgbClr val="FF0000"/>
                </a:solidFill>
              </a:rPr>
              <a:t> </a:t>
            </a:r>
            <a:r>
              <a:rPr lang="en-US" sz="2800" b="1" smtClean="0">
                <a:cs typeface="Arial" pitchFamily="34" charset="0"/>
              </a:rPr>
              <a:t>÷</a:t>
            </a:r>
            <a:r>
              <a:rPr lang="en-US" sz="2800" b="1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l-GR" sz="3600" b="1" i="1" smtClean="0">
                <a:solidFill>
                  <a:srgbClr val="FF0000"/>
                </a:solidFill>
                <a:cs typeface="Arial" pitchFamily="34" charset="0"/>
              </a:rPr>
              <a:t>λ</a:t>
            </a:r>
            <a:r>
              <a:rPr lang="en-GB" sz="3600" b="1" i="1" smtClean="0">
                <a:solidFill>
                  <a:srgbClr val="FF0000"/>
                </a:solidFill>
                <a:cs typeface="Arial" pitchFamily="34" charset="0"/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800" b="1" i="1" smtClean="0">
                <a:cs typeface="Arial" pitchFamily="34" charset="0"/>
              </a:rPr>
              <a:t>	and:  </a:t>
            </a:r>
            <a:r>
              <a:rPr lang="el-GR" sz="3600" b="1" i="1" smtClean="0">
                <a:solidFill>
                  <a:srgbClr val="FF0000"/>
                </a:solidFill>
                <a:cs typeface="Arial" pitchFamily="34" charset="0"/>
              </a:rPr>
              <a:t>λ</a:t>
            </a:r>
            <a:r>
              <a:rPr lang="en-GB" sz="3600" b="1" i="1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GB" sz="2800" b="1" smtClean="0"/>
              <a:t>=</a:t>
            </a:r>
            <a:r>
              <a:rPr lang="en-GB" sz="2800" b="1" smtClean="0">
                <a:solidFill>
                  <a:srgbClr val="FF0000"/>
                </a:solidFill>
              </a:rPr>
              <a:t> </a:t>
            </a:r>
            <a:r>
              <a:rPr lang="en-GB" sz="3600" b="1" i="1" smtClean="0">
                <a:solidFill>
                  <a:srgbClr val="FF0000"/>
                </a:solidFill>
              </a:rPr>
              <a:t>v</a:t>
            </a:r>
            <a:r>
              <a:rPr lang="en-GB" sz="2800" b="1" smtClean="0">
                <a:solidFill>
                  <a:srgbClr val="FF0000"/>
                </a:solidFill>
              </a:rPr>
              <a:t> </a:t>
            </a:r>
            <a:r>
              <a:rPr lang="en-US" sz="2800" b="1" smtClean="0">
                <a:cs typeface="Arial" pitchFamily="34" charset="0"/>
              </a:rPr>
              <a:t>÷</a:t>
            </a:r>
            <a:r>
              <a:rPr lang="en-US" sz="2800" b="1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GB" sz="3600" b="1" i="1" smtClean="0">
                <a:solidFill>
                  <a:srgbClr val="FF0000"/>
                </a:solidFill>
              </a:rPr>
              <a:t>f</a:t>
            </a:r>
            <a:endParaRPr lang="en-US" sz="3600" b="1" i="1" smtClean="0">
              <a:solidFill>
                <a:srgbClr val="FF0000"/>
              </a:solidFill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394325" y="3990975"/>
            <a:ext cx="2368550" cy="1966913"/>
            <a:chOff x="3424" y="2387"/>
            <a:chExt cx="2132" cy="1633"/>
          </a:xfrm>
        </p:grpSpPr>
        <p:sp>
          <p:nvSpPr>
            <p:cNvPr id="12297" name="AutoShape 4"/>
            <p:cNvSpPr>
              <a:spLocks noChangeArrowheads="1"/>
            </p:cNvSpPr>
            <p:nvPr/>
          </p:nvSpPr>
          <p:spPr bwMode="auto">
            <a:xfrm>
              <a:off x="3424" y="2387"/>
              <a:ext cx="2132" cy="1633"/>
            </a:xfrm>
            <a:prstGeom prst="triangle">
              <a:avLst>
                <a:gd name="adj" fmla="val 50000"/>
              </a:avLst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Line 5"/>
            <p:cNvSpPr>
              <a:spLocks noChangeShapeType="1"/>
            </p:cNvSpPr>
            <p:nvPr/>
          </p:nvSpPr>
          <p:spPr bwMode="auto">
            <a:xfrm>
              <a:off x="3878" y="3294"/>
              <a:ext cx="12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9" name="Line 6"/>
            <p:cNvSpPr>
              <a:spLocks noChangeShapeType="1"/>
            </p:cNvSpPr>
            <p:nvPr/>
          </p:nvSpPr>
          <p:spPr bwMode="auto">
            <a:xfrm>
              <a:off x="4513" y="3294"/>
              <a:ext cx="0" cy="72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4936" name="Text Box 8"/>
          <p:cNvSpPr txBox="1">
            <a:spLocks noChangeArrowheads="1"/>
          </p:cNvSpPr>
          <p:nvPr/>
        </p:nvSpPr>
        <p:spPr bwMode="auto">
          <a:xfrm>
            <a:off x="6269038" y="4286250"/>
            <a:ext cx="762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800" b="1" i="1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124937" name="Text Box 9"/>
          <p:cNvSpPr txBox="1">
            <a:spLocks noChangeArrowheads="1"/>
          </p:cNvSpPr>
          <p:nvPr/>
        </p:nvSpPr>
        <p:spPr bwMode="auto">
          <a:xfrm>
            <a:off x="6773863" y="5060950"/>
            <a:ext cx="94615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sz="4800" b="1" i="1">
                <a:solidFill>
                  <a:srgbClr val="FF0000"/>
                </a:solidFill>
                <a:cs typeface="Arial" pitchFamily="34" charset="0"/>
              </a:rPr>
              <a:t>λ</a:t>
            </a:r>
          </a:p>
        </p:txBody>
      </p:sp>
      <p:sp>
        <p:nvSpPr>
          <p:cNvPr id="124938" name="Text Box 10"/>
          <p:cNvSpPr txBox="1">
            <a:spLocks noChangeArrowheads="1"/>
          </p:cNvSpPr>
          <p:nvPr/>
        </p:nvSpPr>
        <p:spPr bwMode="auto">
          <a:xfrm>
            <a:off x="5973763" y="5060950"/>
            <a:ext cx="7143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800" b="1" i="1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272396" name="Rectangle 12"/>
          <p:cNvSpPr>
            <a:spLocks noChangeArrowheads="1"/>
          </p:cNvSpPr>
          <p:nvPr/>
        </p:nvSpPr>
        <p:spPr bwMode="auto">
          <a:xfrm>
            <a:off x="3700463" y="1712913"/>
            <a:ext cx="2003425" cy="59531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6" grpId="0"/>
      <p:bldP spid="124937" grpId="0"/>
      <p:bldP spid="124938" grpId="0"/>
      <p:bldP spid="27239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Question 1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125538"/>
            <a:ext cx="7848600" cy="41767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i="1" smtClean="0"/>
              <a:t>Calculate the speed of a water wave of wavelength 3m and frequency 6Hz.</a:t>
            </a:r>
          </a:p>
          <a:p>
            <a:pPr marL="0" indent="0" eaLnBrk="1" hangingPunct="1">
              <a:buFontTx/>
              <a:buNone/>
            </a:pPr>
            <a:endParaRPr lang="en-US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Question 1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125538"/>
            <a:ext cx="7848600" cy="41767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i="1" smtClean="0"/>
              <a:t>Calculate the speed of a water wave of wavelength 3m and frequency 6Hz.</a:t>
            </a: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0000"/>
                </a:solidFill>
              </a:rPr>
              <a:t>v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smtClean="0"/>
              <a:t>=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i="1" smtClean="0">
                <a:solidFill>
                  <a:srgbClr val="FF0000"/>
                </a:solidFill>
              </a:rPr>
              <a:t>f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smtClean="0"/>
              <a:t>x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l-GR" b="1" i="1" smtClean="0">
                <a:solidFill>
                  <a:srgbClr val="FF0000"/>
                </a:solidFill>
                <a:cs typeface="Arial" pitchFamily="34" charset="0"/>
              </a:rPr>
              <a:t>λ</a:t>
            </a:r>
            <a:endParaRPr lang="en-GB" b="1" i="1" smtClean="0">
              <a:solidFill>
                <a:srgbClr val="FF0066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mtClean="0"/>
              <a:t>= 6Hz x 3m</a:t>
            </a:r>
          </a:p>
          <a:p>
            <a:pPr marL="0" indent="0" eaLnBrk="1" hangingPunct="1">
              <a:buFontTx/>
              <a:buNone/>
            </a:pPr>
            <a:r>
              <a:rPr lang="en-US" b="1" smtClean="0">
                <a:solidFill>
                  <a:schemeClr val="accent2"/>
                </a:solidFill>
                <a:cs typeface="Arial" pitchFamily="34" charset="0"/>
              </a:rPr>
              <a:t>speed = 18 m/s</a:t>
            </a:r>
          </a:p>
          <a:p>
            <a:pPr marL="0" indent="0" eaLnBrk="1" hangingPunct="1">
              <a:buFontTx/>
              <a:buNone/>
            </a:pPr>
            <a:endParaRPr lang="en-US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Question 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125538"/>
            <a:ext cx="8280400" cy="41767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i="1" smtClean="0"/>
              <a:t>Calculate the frequency of a wave in water of wavelength 2.0m if its speed is 16m/s.</a:t>
            </a:r>
          </a:p>
          <a:p>
            <a:pPr marL="0" indent="0" eaLnBrk="1" hangingPunct="1">
              <a:buFontTx/>
              <a:buNone/>
            </a:pPr>
            <a:endParaRPr lang="en-US" sz="2800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Question 2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125538"/>
            <a:ext cx="8280400" cy="41767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i="1" smtClean="0"/>
              <a:t>Calculate the frequency of a wave in water of wavelength 2.0m if its speed is 16m/s.</a:t>
            </a: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0000"/>
                </a:solidFill>
              </a:rPr>
              <a:t>v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smtClean="0"/>
              <a:t>=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i="1" smtClean="0">
                <a:solidFill>
                  <a:srgbClr val="FF0000"/>
                </a:solidFill>
              </a:rPr>
              <a:t>f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smtClean="0"/>
              <a:t>x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l-GR" b="1" i="1" smtClean="0">
                <a:solidFill>
                  <a:srgbClr val="FF0000"/>
                </a:solidFill>
                <a:cs typeface="Arial" pitchFamily="34" charset="0"/>
              </a:rPr>
              <a:t>λ</a:t>
            </a:r>
            <a:endParaRPr lang="en-GB" b="1" i="1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i="1" smtClean="0"/>
              <a:t>becomes: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b="1" i="1" smtClean="0">
                <a:solidFill>
                  <a:srgbClr val="FF0000"/>
                </a:solidFill>
              </a:rPr>
              <a:t>f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smtClean="0"/>
              <a:t>=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i="1" smtClean="0">
                <a:solidFill>
                  <a:srgbClr val="FF0000"/>
                </a:solidFill>
              </a:rPr>
              <a:t>v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US" b="1" smtClean="0">
                <a:cs typeface="Arial" pitchFamily="34" charset="0"/>
              </a:rPr>
              <a:t>÷</a:t>
            </a:r>
            <a:r>
              <a:rPr lang="en-US" b="1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l-GR" b="1" i="1" smtClean="0">
                <a:solidFill>
                  <a:srgbClr val="FF0000"/>
                </a:solidFill>
                <a:cs typeface="Arial" pitchFamily="34" charset="0"/>
              </a:rPr>
              <a:t>λ</a:t>
            </a:r>
            <a:r>
              <a:rPr lang="en-GB" b="1" i="1" smtClean="0">
                <a:solidFill>
                  <a:srgbClr val="FF0000"/>
                </a:solidFill>
                <a:cs typeface="Arial" pitchFamily="34" charset="0"/>
              </a:rPr>
              <a:t>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mtClean="0"/>
              <a:t>= 16 m/s  </a:t>
            </a:r>
            <a:r>
              <a:rPr lang="en-US" smtClean="0">
                <a:cs typeface="Arial" pitchFamily="34" charset="0"/>
              </a:rPr>
              <a:t>÷  2m</a:t>
            </a:r>
            <a:endParaRPr lang="en-US" smtClean="0">
              <a:solidFill>
                <a:srgbClr val="FF0000"/>
              </a:solidFill>
              <a:cs typeface="Arial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b="1" smtClean="0">
                <a:solidFill>
                  <a:schemeClr val="accent2"/>
                </a:solidFill>
                <a:cs typeface="Arial" pitchFamily="34" charset="0"/>
              </a:rPr>
              <a:t>frequency = 8 Hz</a:t>
            </a:r>
          </a:p>
          <a:p>
            <a:pPr marL="0" indent="0" eaLnBrk="1" hangingPunct="1">
              <a:buFontTx/>
              <a:buNone/>
            </a:pPr>
            <a:endParaRPr lang="en-US" sz="2800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Question 3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995363"/>
            <a:ext cx="8280400" cy="41767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i="1" smtClean="0"/>
              <a:t>Calculate the wavelength of a sound wave in water of frequency 300Hz if its speed is 1500m/s.</a:t>
            </a:r>
          </a:p>
          <a:p>
            <a:pPr marL="0" indent="0" eaLnBrk="1" hangingPunct="1">
              <a:buFontTx/>
              <a:buNone/>
            </a:pPr>
            <a:endParaRPr lang="en-US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Question 3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995363"/>
            <a:ext cx="8280400" cy="41767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i="1" smtClean="0"/>
              <a:t>Calculate the wavelength of a sound wave in water of frequency 300Hz if its speed is 1500m/s.</a:t>
            </a: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0000"/>
                </a:solidFill>
              </a:rPr>
              <a:t>v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smtClean="0"/>
              <a:t>=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i="1" smtClean="0">
                <a:solidFill>
                  <a:srgbClr val="FF0000"/>
                </a:solidFill>
              </a:rPr>
              <a:t>f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smtClean="0"/>
              <a:t>x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l-GR" b="1" i="1" smtClean="0">
                <a:solidFill>
                  <a:srgbClr val="FF0000"/>
                </a:solidFill>
                <a:cs typeface="Arial" pitchFamily="34" charset="0"/>
              </a:rPr>
              <a:t>λ</a:t>
            </a:r>
            <a:endParaRPr lang="en-GB" b="1" i="1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i="1" smtClean="0"/>
              <a:t>becomes:</a:t>
            </a:r>
          </a:p>
          <a:p>
            <a:pPr marL="0" indent="0" eaLnBrk="1" hangingPunct="1">
              <a:buFontTx/>
              <a:buNone/>
            </a:pPr>
            <a:r>
              <a:rPr lang="el-GR" b="1" i="1" smtClean="0">
                <a:solidFill>
                  <a:srgbClr val="FF0000"/>
                </a:solidFill>
                <a:cs typeface="Arial" pitchFamily="34" charset="0"/>
              </a:rPr>
              <a:t>λ</a:t>
            </a:r>
            <a:r>
              <a:rPr lang="en-GB" b="1" i="1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GB" b="1" smtClean="0"/>
              <a:t>=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i="1" smtClean="0">
                <a:solidFill>
                  <a:srgbClr val="FF0000"/>
                </a:solidFill>
              </a:rPr>
              <a:t>v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US" b="1" smtClean="0">
                <a:cs typeface="Arial" pitchFamily="34" charset="0"/>
              </a:rPr>
              <a:t>÷</a:t>
            </a:r>
            <a:r>
              <a:rPr lang="en-US" b="1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GB" b="1" i="1" smtClean="0">
                <a:solidFill>
                  <a:srgbClr val="FF0000"/>
                </a:solidFill>
              </a:rPr>
              <a:t>f</a:t>
            </a:r>
            <a:endParaRPr lang="en-US" b="1" i="1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mtClean="0"/>
              <a:t>= 1500 m/s  </a:t>
            </a:r>
            <a:r>
              <a:rPr lang="en-US" smtClean="0">
                <a:cs typeface="Arial" pitchFamily="34" charset="0"/>
              </a:rPr>
              <a:t>÷  300 Hz</a:t>
            </a:r>
            <a:endParaRPr lang="en-US" smtClean="0">
              <a:solidFill>
                <a:srgbClr val="FF0000"/>
              </a:solidFill>
              <a:cs typeface="Arial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b="1" smtClean="0">
                <a:solidFill>
                  <a:schemeClr val="accent2"/>
                </a:solidFill>
                <a:cs typeface="Arial" pitchFamily="34" charset="0"/>
              </a:rPr>
              <a:t>wavelength = 5 metres</a:t>
            </a:r>
          </a:p>
          <a:p>
            <a:pPr marL="0" indent="0" eaLnBrk="1" hangingPunct="1">
              <a:buFontTx/>
              <a:buNone/>
            </a:pPr>
            <a:endParaRPr lang="en-US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Question 4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125538"/>
            <a:ext cx="8280400" cy="41767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i="1" smtClean="0"/>
              <a:t>Calculate the speed of a wave that has a wavelength of 30m and time period 0.04s.</a:t>
            </a:r>
          </a:p>
          <a:p>
            <a:pPr marL="0" indent="0" eaLnBrk="1" hangingPunct="1">
              <a:buFontTx/>
              <a:buNone/>
            </a:pPr>
            <a:endParaRPr lang="en-US" b="1" smtClean="0">
              <a:solidFill>
                <a:schemeClr val="accent2"/>
              </a:solidFill>
              <a:cs typeface="Arial" pitchFamily="34" charset="0"/>
            </a:endParaRPr>
          </a:p>
          <a:p>
            <a:pPr marL="0" indent="0" eaLnBrk="1" hangingPunct="1">
              <a:buFontTx/>
              <a:buNone/>
            </a:pPr>
            <a:endParaRPr lang="en-US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Question 4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125538"/>
            <a:ext cx="8280400" cy="41767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i="1" smtClean="0"/>
              <a:t>Calculate the speed of a wave that has a wavelength of 30m and time period 0.04s.</a:t>
            </a: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0000"/>
                </a:solidFill>
              </a:rPr>
              <a:t>f </a:t>
            </a:r>
            <a:r>
              <a:rPr lang="en-GB" b="1" i="1" smtClean="0"/>
              <a:t>=</a:t>
            </a:r>
            <a:r>
              <a:rPr lang="en-GB" b="1" i="1" smtClean="0">
                <a:solidFill>
                  <a:srgbClr val="FF0000"/>
                </a:solidFill>
              </a:rPr>
              <a:t> 1 </a:t>
            </a:r>
            <a:r>
              <a:rPr lang="en-GB" b="1" i="1" smtClean="0"/>
              <a:t>/</a:t>
            </a:r>
            <a:r>
              <a:rPr lang="en-GB" b="1" i="1" smtClean="0">
                <a:solidFill>
                  <a:srgbClr val="FF0000"/>
                </a:solidFill>
              </a:rPr>
              <a:t> T</a:t>
            </a:r>
            <a:r>
              <a:rPr lang="en-GB" smtClean="0"/>
              <a:t>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mtClean="0"/>
              <a:t>= 1 / 0.04s</a:t>
            </a: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0000"/>
                </a:solidFill>
              </a:rPr>
              <a:t>f</a:t>
            </a:r>
            <a:r>
              <a:rPr lang="en-US" b="1" smtClean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smtClean="0">
                <a:cs typeface="Arial" pitchFamily="34" charset="0"/>
              </a:rPr>
              <a:t>= 25 hertz</a:t>
            </a: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0000"/>
                </a:solidFill>
              </a:rPr>
              <a:t>v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smtClean="0"/>
              <a:t>=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i="1" smtClean="0">
                <a:solidFill>
                  <a:srgbClr val="FF0000"/>
                </a:solidFill>
              </a:rPr>
              <a:t>f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smtClean="0"/>
              <a:t>x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l-GR" b="1" i="1" smtClean="0">
                <a:solidFill>
                  <a:srgbClr val="FF0000"/>
                </a:solidFill>
                <a:cs typeface="Arial" pitchFamily="34" charset="0"/>
              </a:rPr>
              <a:t>λ</a:t>
            </a:r>
            <a:endParaRPr lang="en-GB" b="1" i="1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mtClean="0"/>
              <a:t>= 25Hz x 30m</a:t>
            </a:r>
          </a:p>
          <a:p>
            <a:pPr marL="0" indent="0" eaLnBrk="1" hangingPunct="1">
              <a:buFontTx/>
              <a:buNone/>
            </a:pPr>
            <a:r>
              <a:rPr lang="en-US" b="1" smtClean="0">
                <a:solidFill>
                  <a:schemeClr val="accent2"/>
                </a:solidFill>
                <a:cs typeface="Arial" pitchFamily="34" charset="0"/>
              </a:rPr>
              <a:t>speed = 750 m/s</a:t>
            </a:r>
          </a:p>
          <a:p>
            <a:pPr marL="0" indent="0" eaLnBrk="1" hangingPunct="1">
              <a:buFontTx/>
              <a:buNone/>
            </a:pPr>
            <a:endParaRPr lang="en-US" b="1" smtClean="0">
              <a:solidFill>
                <a:schemeClr val="accent2"/>
              </a:solidFill>
              <a:cs typeface="Arial" pitchFamily="34" charset="0"/>
            </a:endParaRPr>
          </a:p>
          <a:p>
            <a:pPr marL="0" indent="0" eaLnBrk="1" hangingPunct="1">
              <a:buFontTx/>
              <a:buNone/>
            </a:pPr>
            <a:endParaRPr lang="en-US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3600" smtClean="0"/>
              <a:t>Waves 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41338" y="1125538"/>
            <a:ext cx="7888287" cy="1223962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en-GB" sz="2400" b="1" smtClean="0">
                <a:solidFill>
                  <a:srgbClr val="FF0000"/>
                </a:solidFill>
              </a:rPr>
              <a:t>A wave is a means of transferring energy and information from one point to another without there being any transfer of matter between the two points.</a:t>
            </a:r>
          </a:p>
        </p:txBody>
      </p:sp>
      <p:graphicFrame>
        <p:nvGraphicFramePr>
          <p:cNvPr id="149508" name="Object 4"/>
          <p:cNvGraphicFramePr>
            <a:graphicFrameLocks noChangeAspect="1"/>
          </p:cNvGraphicFramePr>
          <p:nvPr>
            <p:ph sz="half" idx="4294967295"/>
          </p:nvPr>
        </p:nvGraphicFramePr>
        <p:xfrm>
          <a:off x="2308225" y="2481263"/>
          <a:ext cx="4721225" cy="324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Bitmap Image" r:id="rId4" imgW="4571429" imgH="3142857" progId="Paint.Picture">
                  <p:embed/>
                </p:oleObj>
              </mc:Choice>
              <mc:Fallback>
                <p:oleObj name="Bitmap Image" r:id="rId4" imgW="4571429" imgH="3142857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8225" y="2481263"/>
                        <a:ext cx="4721225" cy="324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65175"/>
          </a:xfrm>
        </p:spPr>
        <p:txBody>
          <a:bodyPr/>
          <a:lstStyle/>
          <a:p>
            <a:pPr eaLnBrk="1" hangingPunct="1"/>
            <a:r>
              <a:rPr lang="en-GB" smtClean="0"/>
              <a:t>Transverse Waves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341438"/>
            <a:ext cx="5208587" cy="28860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rgbClr val="FF0000"/>
                </a:solidFill>
              </a:rPr>
              <a:t>Transverse</a:t>
            </a:r>
            <a:r>
              <a:rPr lang="en-GB" sz="2400" b="1" smtClean="0"/>
              <a:t> waves are waves where the direction of vibrations is at 90</a:t>
            </a:r>
            <a:r>
              <a:rPr lang="en-US" sz="2400" b="1" smtClean="0">
                <a:cs typeface="Arial" pitchFamily="34" charset="0"/>
              </a:rPr>
              <a:t>°</a:t>
            </a:r>
            <a:r>
              <a:rPr lang="en-GB" sz="2400" b="1" smtClean="0"/>
              <a:t> to the direction in which the wave travels. </a:t>
            </a:r>
          </a:p>
          <a:p>
            <a:pPr marL="0" indent="0" eaLnBrk="1" hangingPunct="1">
              <a:buFontTx/>
              <a:buNone/>
            </a:pPr>
            <a:endParaRPr lang="en-GB" sz="2400" b="1" i="1" smtClean="0"/>
          </a:p>
          <a:p>
            <a:pPr marL="0" indent="0" eaLnBrk="1" hangingPunct="1">
              <a:buFontTx/>
              <a:buNone/>
            </a:pPr>
            <a:r>
              <a:rPr lang="en-GB" sz="2400" b="1" i="1" smtClean="0"/>
              <a:t>example: water waves</a:t>
            </a:r>
          </a:p>
          <a:p>
            <a:pPr marL="0" indent="0" eaLnBrk="1" hangingPunct="1">
              <a:buFontTx/>
              <a:buNone/>
            </a:pPr>
            <a:endParaRPr lang="en-GB" sz="2400" b="1" i="1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618163" y="1423988"/>
            <a:ext cx="3148012" cy="2093912"/>
            <a:chOff x="2835" y="2750"/>
            <a:chExt cx="1983" cy="1319"/>
          </a:xfrm>
        </p:grpSpPr>
        <p:sp>
          <p:nvSpPr>
            <p:cNvPr id="2054" name="Line 5"/>
            <p:cNvSpPr>
              <a:spLocks noChangeShapeType="1"/>
            </p:cNvSpPr>
            <p:nvPr/>
          </p:nvSpPr>
          <p:spPr bwMode="auto">
            <a:xfrm flipH="1" flipV="1">
              <a:off x="3606" y="2795"/>
              <a:ext cx="11" cy="989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5" name="Line 6"/>
            <p:cNvSpPr>
              <a:spLocks noChangeShapeType="1"/>
            </p:cNvSpPr>
            <p:nvPr/>
          </p:nvSpPr>
          <p:spPr bwMode="auto">
            <a:xfrm>
              <a:off x="3107" y="3294"/>
              <a:ext cx="1044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6" name="Text Box 7"/>
            <p:cNvSpPr txBox="1">
              <a:spLocks noChangeArrowheads="1"/>
            </p:cNvSpPr>
            <p:nvPr/>
          </p:nvSpPr>
          <p:spPr bwMode="auto">
            <a:xfrm>
              <a:off x="3742" y="3339"/>
              <a:ext cx="1076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0000"/>
                  </a:solidFill>
                </a:rPr>
                <a:t>wave direction</a:t>
              </a:r>
              <a:endParaRPr lang="en-GB"/>
            </a:p>
          </p:txBody>
        </p:sp>
        <p:sp>
          <p:nvSpPr>
            <p:cNvPr id="2057" name="Text Box 8"/>
            <p:cNvSpPr txBox="1">
              <a:spLocks noChangeArrowheads="1"/>
            </p:cNvSpPr>
            <p:nvPr/>
          </p:nvSpPr>
          <p:spPr bwMode="auto">
            <a:xfrm>
              <a:off x="3696" y="2750"/>
              <a:ext cx="771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00FF"/>
                  </a:solidFill>
                </a:rPr>
                <a:t>vibrations</a:t>
              </a:r>
              <a:endParaRPr lang="en-GB"/>
            </a:p>
          </p:txBody>
        </p:sp>
        <p:sp>
          <p:nvSpPr>
            <p:cNvPr id="2058" name="Text Box 9"/>
            <p:cNvSpPr txBox="1">
              <a:spLocks noChangeArrowheads="1"/>
            </p:cNvSpPr>
            <p:nvPr/>
          </p:nvSpPr>
          <p:spPr bwMode="auto">
            <a:xfrm>
              <a:off x="2835" y="3838"/>
              <a:ext cx="181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66"/>
                  </a:solidFill>
                </a:rPr>
                <a:t>TRANSVERSE WAVE</a:t>
              </a:r>
            </a:p>
          </p:txBody>
        </p:sp>
      </p:grpSp>
      <p:graphicFrame>
        <p:nvGraphicFramePr>
          <p:cNvPr id="301066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1825625" y="3870325"/>
          <a:ext cx="5840413" cy="244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Bitmap Image" r:id="rId4" imgW="3753374" imgH="1571844" progId="Paint.Picture">
                  <p:embed/>
                </p:oleObj>
              </mc:Choice>
              <mc:Fallback>
                <p:oleObj name="Bitmap Image" r:id="rId4" imgW="3753374" imgH="1571844" progId="Paint.Picture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625" y="3870325"/>
                        <a:ext cx="5840413" cy="244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Longitudinal Waves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98600"/>
            <a:ext cx="4400550" cy="24225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smtClean="0">
                <a:solidFill>
                  <a:srgbClr val="FF0000"/>
                </a:solidFill>
              </a:rPr>
              <a:t>Longitudinal</a:t>
            </a:r>
            <a:r>
              <a:rPr lang="en-GB" sz="2400" b="1" smtClean="0"/>
              <a:t> waves are waves where the vibrations of the particles are along the direction in which the wave travels.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b="1" i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i="1" smtClean="0"/>
              <a:t>example: sound waves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794375" y="1393825"/>
            <a:ext cx="2879725" cy="1447800"/>
            <a:chOff x="3198" y="935"/>
            <a:chExt cx="1814" cy="912"/>
          </a:xfrm>
        </p:grpSpPr>
        <p:sp>
          <p:nvSpPr>
            <p:cNvPr id="3080" name="Line 5"/>
            <p:cNvSpPr>
              <a:spLocks noChangeShapeType="1"/>
            </p:cNvSpPr>
            <p:nvPr/>
          </p:nvSpPr>
          <p:spPr bwMode="auto">
            <a:xfrm>
              <a:off x="3334" y="1207"/>
              <a:ext cx="1522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"/>
            <p:cNvSpPr>
              <a:spLocks noChangeShapeType="1"/>
            </p:cNvSpPr>
            <p:nvPr/>
          </p:nvSpPr>
          <p:spPr bwMode="auto">
            <a:xfrm>
              <a:off x="3379" y="1389"/>
              <a:ext cx="1404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Text Box 7"/>
            <p:cNvSpPr txBox="1">
              <a:spLocks noChangeArrowheads="1"/>
            </p:cNvSpPr>
            <p:nvPr/>
          </p:nvSpPr>
          <p:spPr bwMode="auto">
            <a:xfrm>
              <a:off x="3560" y="1389"/>
              <a:ext cx="1270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0000"/>
                  </a:solidFill>
                </a:rPr>
                <a:t>wave direction</a:t>
              </a:r>
              <a:endParaRPr lang="en-GB"/>
            </a:p>
          </p:txBody>
        </p:sp>
        <p:sp>
          <p:nvSpPr>
            <p:cNvPr id="3083" name="Text Box 8"/>
            <p:cNvSpPr txBox="1">
              <a:spLocks noChangeArrowheads="1"/>
            </p:cNvSpPr>
            <p:nvPr/>
          </p:nvSpPr>
          <p:spPr bwMode="auto">
            <a:xfrm>
              <a:off x="3606" y="935"/>
              <a:ext cx="1134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00FF"/>
                  </a:solidFill>
                </a:rPr>
                <a:t>vibrations</a:t>
              </a:r>
              <a:endParaRPr lang="en-GB"/>
            </a:p>
          </p:txBody>
        </p:sp>
        <p:sp>
          <p:nvSpPr>
            <p:cNvPr id="3084" name="Text Box 9"/>
            <p:cNvSpPr txBox="1">
              <a:spLocks noChangeArrowheads="1"/>
            </p:cNvSpPr>
            <p:nvPr/>
          </p:nvSpPr>
          <p:spPr bwMode="auto">
            <a:xfrm>
              <a:off x="3198" y="1616"/>
              <a:ext cx="181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66"/>
                  </a:solidFill>
                </a:rPr>
                <a:t>LONGITUDINAL WAVE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112838" y="4132263"/>
            <a:ext cx="7037387" cy="1519237"/>
            <a:chOff x="701" y="2603"/>
            <a:chExt cx="4433" cy="957"/>
          </a:xfrm>
        </p:grpSpPr>
        <p:graphicFrame>
          <p:nvGraphicFramePr>
            <p:cNvPr id="3074" name="Object 10"/>
            <p:cNvGraphicFramePr>
              <a:graphicFrameLocks noChangeAspect="1"/>
            </p:cNvGraphicFramePr>
            <p:nvPr/>
          </p:nvGraphicFramePr>
          <p:xfrm>
            <a:off x="701" y="2603"/>
            <a:ext cx="4433" cy="7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Bitmap Image" r:id="rId4" imgW="4828571" imgH="809738" progId="Paint.Picture">
                    <p:embed/>
                  </p:oleObj>
                </mc:Choice>
                <mc:Fallback>
                  <p:oleObj name="Bitmap Image" r:id="rId4" imgW="4828571" imgH="809738" progId="Paint.Picture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1" y="2603"/>
                          <a:ext cx="4433" cy="7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79" name="Text Box 12"/>
            <p:cNvSpPr txBox="1">
              <a:spLocks noChangeArrowheads="1"/>
            </p:cNvSpPr>
            <p:nvPr/>
          </p:nvSpPr>
          <p:spPr bwMode="auto">
            <a:xfrm>
              <a:off x="1792" y="3310"/>
              <a:ext cx="231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longitudinal wave in slinky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b="1" smtClean="0"/>
              <a:t>Describing Waves</a:t>
            </a:r>
            <a:br>
              <a:rPr lang="en-GB" sz="3600" b="1" smtClean="0"/>
            </a:br>
            <a:r>
              <a:rPr lang="en-GB" sz="2800" b="1" smtClean="0"/>
              <a:t>1. Amplitude (</a:t>
            </a:r>
            <a:r>
              <a:rPr lang="en-GB" sz="2800" b="1" i="1" smtClean="0">
                <a:solidFill>
                  <a:srgbClr val="FF0000"/>
                </a:solidFill>
              </a:rPr>
              <a:t>A</a:t>
            </a:r>
            <a:r>
              <a:rPr lang="en-GB" sz="2800" b="1" smtClean="0"/>
              <a:t>)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5650" y="1169988"/>
            <a:ext cx="7862888" cy="12763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Amplitude</a:t>
            </a:r>
            <a:r>
              <a:rPr lang="en-GB" sz="2800" b="1" smtClean="0"/>
              <a:t> is the maximum movement of the particles that make up a wave from their rest position.</a:t>
            </a:r>
          </a:p>
        </p:txBody>
      </p:sp>
      <p:sp>
        <p:nvSpPr>
          <p:cNvPr id="304137" name="Freeform 9"/>
          <p:cNvSpPr>
            <a:spLocks/>
          </p:cNvSpPr>
          <p:nvPr/>
        </p:nvSpPr>
        <p:spPr bwMode="auto">
          <a:xfrm>
            <a:off x="1770063" y="2554288"/>
            <a:ext cx="5427662" cy="2927350"/>
          </a:xfrm>
          <a:custGeom>
            <a:avLst/>
            <a:gdLst>
              <a:gd name="T0" fmla="*/ 0 w 3419"/>
              <a:gd name="T1" fmla="*/ 2147483647 h 1844"/>
              <a:gd name="T2" fmla="*/ 2147483647 w 3419"/>
              <a:gd name="T3" fmla="*/ 2147483647 h 1844"/>
              <a:gd name="T4" fmla="*/ 2147483647 w 3419"/>
              <a:gd name="T5" fmla="*/ 2147483647 h 1844"/>
              <a:gd name="T6" fmla="*/ 2147483647 w 3419"/>
              <a:gd name="T7" fmla="*/ 2147483647 h 1844"/>
              <a:gd name="T8" fmla="*/ 2147483647 w 3419"/>
              <a:gd name="T9" fmla="*/ 2147483647 h 1844"/>
              <a:gd name="T10" fmla="*/ 2147483647 w 3419"/>
              <a:gd name="T11" fmla="*/ 2147483647 h 1844"/>
              <a:gd name="T12" fmla="*/ 2147483647 w 3419"/>
              <a:gd name="T13" fmla="*/ 2147483647 h 1844"/>
              <a:gd name="T14" fmla="*/ 2147483647 w 3419"/>
              <a:gd name="T15" fmla="*/ 2147483647 h 1844"/>
              <a:gd name="T16" fmla="*/ 2147483647 w 3419"/>
              <a:gd name="T17" fmla="*/ 2147483647 h 1844"/>
              <a:gd name="T18" fmla="*/ 2147483647 w 3419"/>
              <a:gd name="T19" fmla="*/ 2147483647 h 184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419"/>
              <a:gd name="T31" fmla="*/ 0 h 1844"/>
              <a:gd name="T32" fmla="*/ 3419 w 3419"/>
              <a:gd name="T33" fmla="*/ 1844 h 184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419" h="1844">
                <a:moveTo>
                  <a:pt x="0" y="869"/>
                </a:moveTo>
                <a:cubicBezTo>
                  <a:pt x="49" y="1011"/>
                  <a:pt x="180" y="1844"/>
                  <a:pt x="293" y="1719"/>
                </a:cubicBezTo>
                <a:cubicBezTo>
                  <a:pt x="406" y="1594"/>
                  <a:pt x="546" y="119"/>
                  <a:pt x="677" y="119"/>
                </a:cubicBezTo>
                <a:cubicBezTo>
                  <a:pt x="808" y="119"/>
                  <a:pt x="945" y="1719"/>
                  <a:pt x="1079" y="1719"/>
                </a:cubicBezTo>
                <a:cubicBezTo>
                  <a:pt x="1213" y="1719"/>
                  <a:pt x="1344" y="119"/>
                  <a:pt x="1481" y="119"/>
                </a:cubicBezTo>
                <a:cubicBezTo>
                  <a:pt x="1618" y="119"/>
                  <a:pt x="1768" y="1719"/>
                  <a:pt x="1902" y="1719"/>
                </a:cubicBezTo>
                <a:cubicBezTo>
                  <a:pt x="2036" y="1719"/>
                  <a:pt x="2147" y="116"/>
                  <a:pt x="2286" y="119"/>
                </a:cubicBezTo>
                <a:cubicBezTo>
                  <a:pt x="2425" y="122"/>
                  <a:pt x="2597" y="1737"/>
                  <a:pt x="2734" y="1737"/>
                </a:cubicBezTo>
                <a:cubicBezTo>
                  <a:pt x="2871" y="1737"/>
                  <a:pt x="2995" y="238"/>
                  <a:pt x="3109" y="119"/>
                </a:cubicBezTo>
                <a:cubicBezTo>
                  <a:pt x="3223" y="0"/>
                  <a:pt x="3354" y="835"/>
                  <a:pt x="3419" y="1024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076325" y="2714625"/>
            <a:ext cx="2566988" cy="1262063"/>
            <a:chOff x="678" y="1710"/>
            <a:chExt cx="1617" cy="795"/>
          </a:xfrm>
        </p:grpSpPr>
        <p:sp>
          <p:nvSpPr>
            <p:cNvPr id="6159" name="Text Box 7"/>
            <p:cNvSpPr txBox="1">
              <a:spLocks noChangeArrowheads="1"/>
            </p:cNvSpPr>
            <p:nvPr/>
          </p:nvSpPr>
          <p:spPr bwMode="auto">
            <a:xfrm>
              <a:off x="678" y="1992"/>
              <a:ext cx="844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b="1">
                  <a:solidFill>
                    <a:srgbClr val="FF0000"/>
                  </a:solidFill>
                </a:rPr>
                <a:t>amplitude</a:t>
              </a:r>
              <a:endParaRPr lang="en-GB"/>
            </a:p>
          </p:txBody>
        </p:sp>
        <p:grpSp>
          <p:nvGrpSpPr>
            <p:cNvPr id="6160" name="Group 14"/>
            <p:cNvGrpSpPr>
              <a:grpSpLocks/>
            </p:cNvGrpSpPr>
            <p:nvPr/>
          </p:nvGrpSpPr>
          <p:grpSpPr bwMode="auto">
            <a:xfrm>
              <a:off x="1170" y="1710"/>
              <a:ext cx="1125" cy="795"/>
              <a:chOff x="1170" y="1710"/>
              <a:chExt cx="1125" cy="795"/>
            </a:xfrm>
          </p:grpSpPr>
          <p:sp>
            <p:nvSpPr>
              <p:cNvPr id="6161" name="Line 12"/>
              <p:cNvSpPr>
                <a:spLocks noChangeShapeType="1"/>
              </p:cNvSpPr>
              <p:nvPr/>
            </p:nvSpPr>
            <p:spPr bwMode="auto">
              <a:xfrm flipH="1" flipV="1">
                <a:off x="1490" y="1719"/>
                <a:ext cx="9" cy="78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2" name="Line 13"/>
              <p:cNvSpPr>
                <a:spLocks noChangeShapeType="1"/>
              </p:cNvSpPr>
              <p:nvPr/>
            </p:nvSpPr>
            <p:spPr bwMode="auto">
              <a:xfrm flipV="1">
                <a:off x="1170" y="1710"/>
                <a:ext cx="1125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5962650" y="4062413"/>
            <a:ext cx="1879600" cy="1262062"/>
            <a:chOff x="3756" y="2559"/>
            <a:chExt cx="1184" cy="795"/>
          </a:xfrm>
        </p:grpSpPr>
        <p:grpSp>
          <p:nvGrpSpPr>
            <p:cNvPr id="6155" name="Group 15"/>
            <p:cNvGrpSpPr>
              <a:grpSpLocks/>
            </p:cNvGrpSpPr>
            <p:nvPr/>
          </p:nvGrpSpPr>
          <p:grpSpPr bwMode="auto">
            <a:xfrm flipV="1">
              <a:off x="3756" y="2559"/>
              <a:ext cx="1125" cy="795"/>
              <a:chOff x="1170" y="1710"/>
              <a:chExt cx="1125" cy="795"/>
            </a:xfrm>
          </p:grpSpPr>
          <p:sp>
            <p:nvSpPr>
              <p:cNvPr id="6157" name="Line 16"/>
              <p:cNvSpPr>
                <a:spLocks noChangeShapeType="1"/>
              </p:cNvSpPr>
              <p:nvPr/>
            </p:nvSpPr>
            <p:spPr bwMode="auto">
              <a:xfrm flipH="1" flipV="1">
                <a:off x="1490" y="1719"/>
                <a:ext cx="9" cy="78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8" name="Line 17"/>
              <p:cNvSpPr>
                <a:spLocks noChangeShapeType="1"/>
              </p:cNvSpPr>
              <p:nvPr/>
            </p:nvSpPr>
            <p:spPr bwMode="auto">
              <a:xfrm flipV="1">
                <a:off x="1170" y="1710"/>
                <a:ext cx="1125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56" name="Text Box 7"/>
            <p:cNvSpPr txBox="1">
              <a:spLocks noChangeArrowheads="1"/>
            </p:cNvSpPr>
            <p:nvPr/>
          </p:nvSpPr>
          <p:spPr bwMode="auto">
            <a:xfrm>
              <a:off x="4096" y="2896"/>
              <a:ext cx="844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b="1">
                  <a:solidFill>
                    <a:srgbClr val="FF0000"/>
                  </a:solidFill>
                </a:rPr>
                <a:t>amplitude</a:t>
              </a:r>
              <a:endParaRPr lang="en-GB"/>
            </a:p>
          </p:txBody>
        </p:sp>
      </p:grpSp>
      <p:sp>
        <p:nvSpPr>
          <p:cNvPr id="304147" name="Text Box 19"/>
          <p:cNvSpPr txBox="1">
            <a:spLocks noChangeArrowheads="1"/>
          </p:cNvSpPr>
          <p:nvPr/>
        </p:nvSpPr>
        <p:spPr bwMode="auto">
          <a:xfrm>
            <a:off x="579438" y="5618163"/>
            <a:ext cx="7910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/>
              <a:t>The amplitude is the height of a crest OR the depth of a trough</a:t>
            </a: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276225" y="3643313"/>
            <a:ext cx="7364413" cy="701675"/>
            <a:chOff x="174" y="2267"/>
            <a:chExt cx="4639" cy="442"/>
          </a:xfrm>
        </p:grpSpPr>
        <p:sp>
          <p:nvSpPr>
            <p:cNvPr id="6153" name="Line 5"/>
            <p:cNvSpPr>
              <a:spLocks noChangeShapeType="1"/>
            </p:cNvSpPr>
            <p:nvPr/>
          </p:nvSpPr>
          <p:spPr bwMode="auto">
            <a:xfrm>
              <a:off x="852" y="2499"/>
              <a:ext cx="3961" cy="1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Text Box 20"/>
            <p:cNvSpPr txBox="1">
              <a:spLocks noChangeArrowheads="1"/>
            </p:cNvSpPr>
            <p:nvPr/>
          </p:nvSpPr>
          <p:spPr bwMode="auto">
            <a:xfrm>
              <a:off x="174" y="2267"/>
              <a:ext cx="841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 b="1"/>
                <a:t>rest position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7" grpId="0" animBg="1"/>
      <p:bldP spid="3041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2800" b="1" smtClean="0"/>
              <a:t>2. Wavelength (</a:t>
            </a:r>
            <a:r>
              <a:rPr lang="el-GR" sz="2800" b="1" i="1" smtClean="0">
                <a:solidFill>
                  <a:srgbClr val="FF0000"/>
                </a:solidFill>
                <a:cs typeface="Arial" pitchFamily="34" charset="0"/>
              </a:rPr>
              <a:t>λ</a:t>
            </a:r>
            <a:r>
              <a:rPr lang="en-GB" sz="2800" b="1" smtClean="0">
                <a:cs typeface="Arial" pitchFamily="34" charset="0"/>
              </a:rPr>
              <a:t>)</a:t>
            </a:r>
            <a:endParaRPr lang="el-GR" sz="2800" b="1" smtClean="0">
              <a:cs typeface="Arial" pitchFamily="34" charset="0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5650" y="981075"/>
            <a:ext cx="7848600" cy="14652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rgbClr val="FF0000"/>
                </a:solidFill>
              </a:rPr>
              <a:t>Wavelength</a:t>
            </a:r>
            <a:r>
              <a:rPr lang="en-GB" sz="2400" b="1" smtClean="0"/>
              <a:t> is the distance between one wave peak and the next wave peak along the path of a wave. </a:t>
            </a: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rgbClr val="FF0000"/>
                </a:solidFill>
              </a:rPr>
              <a:t>Wavelength</a:t>
            </a:r>
            <a:r>
              <a:rPr lang="en-GB" sz="2400" b="1" smtClean="0"/>
              <a:t> is measured in </a:t>
            </a:r>
            <a:r>
              <a:rPr lang="en-GB" sz="2400" b="1" smtClean="0">
                <a:solidFill>
                  <a:schemeClr val="accent2"/>
                </a:solidFill>
              </a:rPr>
              <a:t>metres.</a:t>
            </a:r>
          </a:p>
        </p:txBody>
      </p:sp>
      <p:sp>
        <p:nvSpPr>
          <p:cNvPr id="268297" name="Freeform 9"/>
          <p:cNvSpPr>
            <a:spLocks/>
          </p:cNvSpPr>
          <p:nvPr/>
        </p:nvSpPr>
        <p:spPr bwMode="auto">
          <a:xfrm>
            <a:off x="1103313" y="2773363"/>
            <a:ext cx="6470650" cy="1968500"/>
          </a:xfrm>
          <a:custGeom>
            <a:avLst/>
            <a:gdLst>
              <a:gd name="T0" fmla="*/ 0 w 3419"/>
              <a:gd name="T1" fmla="*/ 2147483647 h 1844"/>
              <a:gd name="T2" fmla="*/ 2147483647 w 3419"/>
              <a:gd name="T3" fmla="*/ 2147483647 h 1844"/>
              <a:gd name="T4" fmla="*/ 2147483647 w 3419"/>
              <a:gd name="T5" fmla="*/ 2147483647 h 1844"/>
              <a:gd name="T6" fmla="*/ 2147483647 w 3419"/>
              <a:gd name="T7" fmla="*/ 2147483647 h 1844"/>
              <a:gd name="T8" fmla="*/ 2147483647 w 3419"/>
              <a:gd name="T9" fmla="*/ 2147483647 h 1844"/>
              <a:gd name="T10" fmla="*/ 2147483647 w 3419"/>
              <a:gd name="T11" fmla="*/ 2147483647 h 1844"/>
              <a:gd name="T12" fmla="*/ 2147483647 w 3419"/>
              <a:gd name="T13" fmla="*/ 2147483647 h 1844"/>
              <a:gd name="T14" fmla="*/ 2147483647 w 3419"/>
              <a:gd name="T15" fmla="*/ 2147483647 h 1844"/>
              <a:gd name="T16" fmla="*/ 2147483647 w 3419"/>
              <a:gd name="T17" fmla="*/ 2147483647 h 1844"/>
              <a:gd name="T18" fmla="*/ 2147483647 w 3419"/>
              <a:gd name="T19" fmla="*/ 2147483647 h 184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419"/>
              <a:gd name="T31" fmla="*/ 0 h 1844"/>
              <a:gd name="T32" fmla="*/ 3419 w 3419"/>
              <a:gd name="T33" fmla="*/ 1844 h 184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419" h="1844">
                <a:moveTo>
                  <a:pt x="0" y="869"/>
                </a:moveTo>
                <a:cubicBezTo>
                  <a:pt x="49" y="1011"/>
                  <a:pt x="180" y="1844"/>
                  <a:pt x="293" y="1719"/>
                </a:cubicBezTo>
                <a:cubicBezTo>
                  <a:pt x="406" y="1594"/>
                  <a:pt x="546" y="119"/>
                  <a:pt x="677" y="119"/>
                </a:cubicBezTo>
                <a:cubicBezTo>
                  <a:pt x="808" y="119"/>
                  <a:pt x="945" y="1719"/>
                  <a:pt x="1079" y="1719"/>
                </a:cubicBezTo>
                <a:cubicBezTo>
                  <a:pt x="1213" y="1719"/>
                  <a:pt x="1344" y="119"/>
                  <a:pt x="1481" y="119"/>
                </a:cubicBezTo>
                <a:cubicBezTo>
                  <a:pt x="1618" y="119"/>
                  <a:pt x="1768" y="1719"/>
                  <a:pt x="1902" y="1719"/>
                </a:cubicBezTo>
                <a:cubicBezTo>
                  <a:pt x="2036" y="1719"/>
                  <a:pt x="2147" y="116"/>
                  <a:pt x="2286" y="119"/>
                </a:cubicBezTo>
                <a:cubicBezTo>
                  <a:pt x="2425" y="122"/>
                  <a:pt x="2597" y="1737"/>
                  <a:pt x="2734" y="1737"/>
                </a:cubicBezTo>
                <a:cubicBezTo>
                  <a:pt x="2871" y="1737"/>
                  <a:pt x="2995" y="238"/>
                  <a:pt x="3109" y="119"/>
                </a:cubicBezTo>
                <a:cubicBezTo>
                  <a:pt x="3223" y="0"/>
                  <a:pt x="3354" y="835"/>
                  <a:pt x="3419" y="1024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8308" name="Text Box 20"/>
          <p:cNvSpPr txBox="1">
            <a:spLocks noChangeArrowheads="1"/>
          </p:cNvSpPr>
          <p:nvPr/>
        </p:nvSpPr>
        <p:spPr bwMode="auto">
          <a:xfrm>
            <a:off x="652463" y="5341938"/>
            <a:ext cx="79105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/>
              <a:t>Wavelength is also the distance between the bottom of one trough to the next.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2365375" y="2290763"/>
            <a:ext cx="1554163" cy="1668462"/>
            <a:chOff x="1490" y="1626"/>
            <a:chExt cx="979" cy="1051"/>
          </a:xfrm>
        </p:grpSpPr>
        <p:grpSp>
          <p:nvGrpSpPr>
            <p:cNvPr id="7180" name="Group 27"/>
            <p:cNvGrpSpPr>
              <a:grpSpLocks/>
            </p:cNvGrpSpPr>
            <p:nvPr/>
          </p:nvGrpSpPr>
          <p:grpSpPr bwMode="auto">
            <a:xfrm>
              <a:off x="1490" y="1708"/>
              <a:ext cx="979" cy="969"/>
              <a:chOff x="1490" y="1708"/>
              <a:chExt cx="979" cy="969"/>
            </a:xfrm>
          </p:grpSpPr>
          <p:sp>
            <p:nvSpPr>
              <p:cNvPr id="7182" name="Line 24"/>
              <p:cNvSpPr>
                <a:spLocks noChangeShapeType="1"/>
              </p:cNvSpPr>
              <p:nvPr/>
            </p:nvSpPr>
            <p:spPr bwMode="auto">
              <a:xfrm flipH="1">
                <a:off x="1490" y="1708"/>
                <a:ext cx="18" cy="9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3" name="Line 25"/>
              <p:cNvSpPr>
                <a:spLocks noChangeShapeType="1"/>
              </p:cNvSpPr>
              <p:nvPr/>
            </p:nvSpPr>
            <p:spPr bwMode="auto">
              <a:xfrm flipH="1">
                <a:off x="2451" y="1708"/>
                <a:ext cx="18" cy="9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4" name="Line 26"/>
              <p:cNvSpPr>
                <a:spLocks noChangeShapeType="1"/>
              </p:cNvSpPr>
              <p:nvPr/>
            </p:nvSpPr>
            <p:spPr bwMode="auto">
              <a:xfrm>
                <a:off x="1497" y="1881"/>
                <a:ext cx="96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81" name="Text Box 32"/>
            <p:cNvSpPr txBox="1">
              <a:spLocks noChangeArrowheads="1"/>
            </p:cNvSpPr>
            <p:nvPr/>
          </p:nvSpPr>
          <p:spPr bwMode="auto">
            <a:xfrm>
              <a:off x="1530" y="1626"/>
              <a:ext cx="9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FF0000"/>
                  </a:solidFill>
                </a:rPr>
                <a:t>wavelength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4694238" y="3522663"/>
            <a:ext cx="1604962" cy="1655762"/>
            <a:chOff x="2957" y="2402"/>
            <a:chExt cx="1011" cy="1043"/>
          </a:xfrm>
        </p:grpSpPr>
        <p:sp>
          <p:nvSpPr>
            <p:cNvPr id="7176" name="Line 29"/>
            <p:cNvSpPr>
              <a:spLocks noChangeShapeType="1"/>
            </p:cNvSpPr>
            <p:nvPr/>
          </p:nvSpPr>
          <p:spPr bwMode="auto">
            <a:xfrm flipH="1" flipV="1">
              <a:off x="2957" y="2402"/>
              <a:ext cx="18" cy="9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30"/>
            <p:cNvSpPr>
              <a:spLocks noChangeShapeType="1"/>
            </p:cNvSpPr>
            <p:nvPr/>
          </p:nvSpPr>
          <p:spPr bwMode="auto">
            <a:xfrm flipH="1" flipV="1">
              <a:off x="3950" y="2410"/>
              <a:ext cx="18" cy="9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31"/>
            <p:cNvSpPr>
              <a:spLocks noChangeShapeType="1"/>
            </p:cNvSpPr>
            <p:nvPr/>
          </p:nvSpPr>
          <p:spPr bwMode="auto">
            <a:xfrm flipV="1">
              <a:off x="2964" y="3198"/>
              <a:ext cx="100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Text Box 33"/>
            <p:cNvSpPr txBox="1">
              <a:spLocks noChangeArrowheads="1"/>
            </p:cNvSpPr>
            <p:nvPr/>
          </p:nvSpPr>
          <p:spPr bwMode="auto">
            <a:xfrm>
              <a:off x="3027" y="3195"/>
              <a:ext cx="9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FF0000"/>
                  </a:solidFill>
                </a:rPr>
                <a:t>wavelength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allAtOnce" autoUpdateAnimBg="0"/>
      <p:bldP spid="268297" grpId="0" animBg="1"/>
      <p:bldP spid="2683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2800" b="1" smtClean="0"/>
              <a:t>3. Frequency (</a:t>
            </a:r>
            <a:r>
              <a:rPr lang="en-GB" sz="2800" b="1" i="1" smtClean="0">
                <a:solidFill>
                  <a:srgbClr val="FF0000"/>
                </a:solidFill>
              </a:rPr>
              <a:t>f </a:t>
            </a:r>
            <a:r>
              <a:rPr lang="en-GB" sz="2800" b="1" smtClean="0"/>
              <a:t>)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5650" y="1052513"/>
            <a:ext cx="8137525" cy="52562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rgbClr val="FF0000"/>
                </a:solidFill>
              </a:rPr>
              <a:t>Frequency</a:t>
            </a:r>
            <a:r>
              <a:rPr lang="en-GB" sz="2400" b="1" smtClean="0"/>
              <a:t> is the number of wave peaks that pass a point in one second. </a:t>
            </a:r>
          </a:p>
          <a:p>
            <a:pPr marL="0" indent="0" eaLnBrk="1" hangingPunct="1">
              <a:buFontTx/>
              <a:buNone/>
            </a:pPr>
            <a:endParaRPr lang="en-GB" sz="2400" b="1" smtClean="0"/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rgbClr val="FF0000"/>
                </a:solidFill>
              </a:rPr>
              <a:t>Frequency</a:t>
            </a:r>
            <a:r>
              <a:rPr lang="en-GB" sz="2400" b="1" smtClean="0"/>
              <a:t> is measured in </a:t>
            </a:r>
            <a:r>
              <a:rPr lang="en-GB" sz="2400" b="1" smtClean="0">
                <a:solidFill>
                  <a:schemeClr val="accent2"/>
                </a:solidFill>
              </a:rPr>
              <a:t>hertz (Hz)</a:t>
            </a:r>
          </a:p>
          <a:p>
            <a:pPr marL="0" indent="0" eaLnBrk="1" hangingPunct="1"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1 Hz = 1 peak per second</a:t>
            </a: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2 Hz = 2 peaks per second   </a:t>
            </a:r>
            <a:r>
              <a:rPr lang="en-GB" sz="2400" b="1" i="1" smtClean="0">
                <a:solidFill>
                  <a:schemeClr val="accent2"/>
                </a:solidFill>
              </a:rPr>
              <a:t>and so on….</a:t>
            </a:r>
          </a:p>
          <a:p>
            <a:pPr marL="0" indent="0" eaLnBrk="1" hangingPunct="1">
              <a:buFontTx/>
              <a:buNone/>
            </a:pPr>
            <a:endParaRPr lang="en-GB" sz="2400" b="1" smtClean="0">
              <a:solidFill>
                <a:schemeClr val="folHlink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rgbClr val="008000"/>
                </a:solidFill>
              </a:rPr>
              <a:t>1 kilohertz (1kHz) = 1 000 Hz</a:t>
            </a: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rgbClr val="008000"/>
                </a:solidFill>
              </a:rPr>
              <a:t>1 megahertz (1MHz) = 1 000 000 Hz</a:t>
            </a: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rgbClr val="008000"/>
                </a:solidFill>
              </a:rPr>
              <a:t>1 gigahertz (1GHz) = 1 000 000 000 Hz</a:t>
            </a: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rgbClr val="008000"/>
                </a:solidFill>
              </a:rPr>
              <a:t>1 terahertz (1THz) = 1 000 000 000 000 Hz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2800" b="1" smtClean="0"/>
              <a:t>4. Time period (</a:t>
            </a:r>
            <a:r>
              <a:rPr lang="en-GB" sz="2800" b="1" i="1" smtClean="0">
                <a:solidFill>
                  <a:srgbClr val="FF0000"/>
                </a:solidFill>
              </a:rPr>
              <a:t>T </a:t>
            </a:r>
            <a:r>
              <a:rPr lang="en-GB" sz="2800" b="1" smtClean="0"/>
              <a:t>)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5650" y="1052513"/>
            <a:ext cx="7948613" cy="43703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Time period</a:t>
            </a:r>
            <a:r>
              <a:rPr lang="en-GB" sz="2800" b="1" smtClean="0"/>
              <a:t> is the time taken for a source to produce one wave.</a:t>
            </a:r>
          </a:p>
          <a:p>
            <a:pPr marL="0" indent="0" eaLnBrk="1" hangingPunct="1">
              <a:buFontTx/>
              <a:buNone/>
            </a:pPr>
            <a:endParaRPr lang="en-GB" sz="2800" b="1" smtClean="0"/>
          </a:p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time period   </a:t>
            </a:r>
            <a:r>
              <a:rPr lang="en-GB" sz="2800" b="1" smtClean="0"/>
              <a:t>=</a:t>
            </a:r>
            <a:r>
              <a:rPr lang="en-GB" sz="2800" b="1" smtClean="0">
                <a:solidFill>
                  <a:srgbClr val="FF0000"/>
                </a:solidFill>
              </a:rPr>
              <a:t>         1</a:t>
            </a:r>
            <a:r>
              <a:rPr lang="en-GB" sz="2800" b="1" u="sng" smtClean="0">
                <a:solidFill>
                  <a:srgbClr val="FF0000"/>
                </a:solidFill>
              </a:rPr>
              <a:t> </a:t>
            </a:r>
            <a:endParaRPr lang="en-GB" sz="2800" b="1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		        frequency</a:t>
            </a:r>
            <a:r>
              <a:rPr lang="en-GB" sz="2800" b="1" u="sng" smtClean="0"/>
              <a:t> </a:t>
            </a:r>
          </a:p>
          <a:p>
            <a:pPr marL="0" indent="0" eaLnBrk="1" hangingPunct="1">
              <a:buFontTx/>
              <a:buNone/>
            </a:pPr>
            <a:r>
              <a:rPr lang="en-GB" sz="2800" i="1" smtClean="0"/>
              <a:t>and:</a:t>
            </a:r>
          </a:p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frequency   </a:t>
            </a:r>
            <a:r>
              <a:rPr lang="en-GB" sz="2800" b="1" smtClean="0"/>
              <a:t>=</a:t>
            </a:r>
            <a:r>
              <a:rPr lang="en-GB" sz="2800" b="1" smtClean="0">
                <a:solidFill>
                  <a:srgbClr val="FF0000"/>
                </a:solidFill>
              </a:rPr>
              <a:t>           1</a:t>
            </a:r>
            <a:r>
              <a:rPr lang="en-GB" sz="2800" b="1" u="sng" smtClean="0">
                <a:solidFill>
                  <a:srgbClr val="FF0000"/>
                </a:solidFill>
              </a:rPr>
              <a:t> </a:t>
            </a:r>
            <a:endParaRPr lang="en-GB" sz="2800" b="1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		        time period</a:t>
            </a:r>
            <a:endParaRPr lang="en-GB" sz="2800" b="1" u="sng" smtClean="0"/>
          </a:p>
        </p:txBody>
      </p:sp>
      <p:sp>
        <p:nvSpPr>
          <p:cNvPr id="306180" name="Line 4"/>
          <p:cNvSpPr>
            <a:spLocks noChangeShapeType="1"/>
          </p:cNvSpPr>
          <p:nvPr/>
        </p:nvSpPr>
        <p:spPr bwMode="auto">
          <a:xfrm>
            <a:off x="3424238" y="3019425"/>
            <a:ext cx="172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6181" name="Line 5"/>
          <p:cNvSpPr>
            <a:spLocks noChangeShapeType="1"/>
          </p:cNvSpPr>
          <p:nvPr/>
        </p:nvSpPr>
        <p:spPr bwMode="auto">
          <a:xfrm>
            <a:off x="3452813" y="4527550"/>
            <a:ext cx="18716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238875" y="2554288"/>
            <a:ext cx="1960563" cy="798512"/>
            <a:chOff x="3930" y="1609"/>
            <a:chExt cx="1235" cy="503"/>
          </a:xfrm>
        </p:grpSpPr>
        <p:sp>
          <p:nvSpPr>
            <p:cNvPr id="9226" name="Text Box 6"/>
            <p:cNvSpPr txBox="1">
              <a:spLocks noChangeArrowheads="1"/>
            </p:cNvSpPr>
            <p:nvPr/>
          </p:nvSpPr>
          <p:spPr bwMode="auto">
            <a:xfrm>
              <a:off x="4021" y="1682"/>
              <a:ext cx="114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 b="1" i="1">
                  <a:solidFill>
                    <a:srgbClr val="FF0000"/>
                  </a:solidFill>
                </a:rPr>
                <a:t>T </a:t>
              </a:r>
              <a:r>
                <a:rPr lang="en-GB" sz="3200" b="1" i="1"/>
                <a:t>=</a:t>
              </a:r>
              <a:r>
                <a:rPr lang="en-GB" sz="3200" b="1" i="1">
                  <a:solidFill>
                    <a:srgbClr val="FF0000"/>
                  </a:solidFill>
                </a:rPr>
                <a:t> 1 </a:t>
              </a:r>
              <a:r>
                <a:rPr lang="en-GB" sz="3200" b="1" i="1"/>
                <a:t>/</a:t>
              </a:r>
              <a:r>
                <a:rPr lang="en-GB" sz="3200" b="1" i="1">
                  <a:solidFill>
                    <a:srgbClr val="FF0000"/>
                  </a:solidFill>
                </a:rPr>
                <a:t> f</a:t>
              </a:r>
            </a:p>
          </p:txBody>
        </p:sp>
        <p:sp>
          <p:nvSpPr>
            <p:cNvPr id="9227" name="Rectangle 8"/>
            <p:cNvSpPr>
              <a:spLocks noChangeArrowheads="1"/>
            </p:cNvSpPr>
            <p:nvPr/>
          </p:nvSpPr>
          <p:spPr bwMode="auto">
            <a:xfrm>
              <a:off x="3930" y="1609"/>
              <a:ext cx="1235" cy="50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6238875" y="4076700"/>
            <a:ext cx="1960563" cy="798513"/>
            <a:chOff x="3930" y="2568"/>
            <a:chExt cx="1235" cy="503"/>
          </a:xfrm>
        </p:grpSpPr>
        <p:sp>
          <p:nvSpPr>
            <p:cNvPr id="9224" name="Text Box 7"/>
            <p:cNvSpPr txBox="1">
              <a:spLocks noChangeArrowheads="1"/>
            </p:cNvSpPr>
            <p:nvPr/>
          </p:nvSpPr>
          <p:spPr bwMode="auto">
            <a:xfrm>
              <a:off x="4021" y="2613"/>
              <a:ext cx="114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 b="1" i="1">
                  <a:solidFill>
                    <a:srgbClr val="FF0000"/>
                  </a:solidFill>
                </a:rPr>
                <a:t>f </a:t>
              </a:r>
              <a:r>
                <a:rPr lang="en-GB" sz="3200" b="1" i="1"/>
                <a:t>=</a:t>
              </a:r>
              <a:r>
                <a:rPr lang="en-GB" sz="3200" b="1" i="1">
                  <a:solidFill>
                    <a:srgbClr val="FF0000"/>
                  </a:solidFill>
                </a:rPr>
                <a:t> 1 </a:t>
              </a:r>
              <a:r>
                <a:rPr lang="en-GB" sz="3200" b="1" i="1"/>
                <a:t>/</a:t>
              </a:r>
              <a:r>
                <a:rPr lang="en-GB" sz="3200" b="1" i="1">
                  <a:solidFill>
                    <a:srgbClr val="FF0000"/>
                  </a:solidFill>
                </a:rPr>
                <a:t> T</a:t>
              </a:r>
            </a:p>
          </p:txBody>
        </p:sp>
        <p:sp>
          <p:nvSpPr>
            <p:cNvPr id="9225" name="Rectangle 9"/>
            <p:cNvSpPr>
              <a:spLocks noChangeArrowheads="1"/>
            </p:cNvSpPr>
            <p:nvPr/>
          </p:nvSpPr>
          <p:spPr bwMode="auto">
            <a:xfrm>
              <a:off x="3930" y="2568"/>
              <a:ext cx="1235" cy="50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0" grpId="0" animBg="1"/>
      <p:bldP spid="30618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Question 1 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125538"/>
            <a:ext cx="7848600" cy="41767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i="1" smtClean="0"/>
              <a:t>Calculate the frequency of a wave of time period 8.0 seconds.</a:t>
            </a:r>
          </a:p>
          <a:p>
            <a:pPr marL="0" indent="0" eaLnBrk="1" hangingPunct="1">
              <a:buFontTx/>
              <a:buNone/>
            </a:pPr>
            <a:endParaRPr lang="en-GB" b="1" i="1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0000"/>
                </a:solidFill>
              </a:rPr>
              <a:t>f </a:t>
            </a:r>
            <a:r>
              <a:rPr lang="en-GB" b="1" i="1" smtClean="0"/>
              <a:t>=</a:t>
            </a:r>
            <a:r>
              <a:rPr lang="en-GB" b="1" i="1" smtClean="0">
                <a:solidFill>
                  <a:srgbClr val="FF0000"/>
                </a:solidFill>
              </a:rPr>
              <a:t> 1 </a:t>
            </a:r>
            <a:r>
              <a:rPr lang="en-GB" b="1" i="1" smtClean="0"/>
              <a:t>/</a:t>
            </a:r>
            <a:r>
              <a:rPr lang="en-GB" b="1" i="1" smtClean="0">
                <a:solidFill>
                  <a:srgbClr val="FF0000"/>
                </a:solidFill>
              </a:rPr>
              <a:t> T</a:t>
            </a:r>
            <a:r>
              <a:rPr lang="en-GB" smtClean="0"/>
              <a:t>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mtClean="0"/>
              <a:t>= 1 / 8</a:t>
            </a:r>
          </a:p>
          <a:p>
            <a:pPr marL="0" indent="0" eaLnBrk="1" hangingPunct="1">
              <a:buFontTx/>
              <a:buNone/>
            </a:pPr>
            <a:r>
              <a:rPr lang="en-US" b="1" smtClean="0">
                <a:solidFill>
                  <a:schemeClr val="accent2"/>
                </a:solidFill>
                <a:cs typeface="Arial" pitchFamily="34" charset="0"/>
              </a:rPr>
              <a:t>frequency = 0.125 hertz</a:t>
            </a:r>
          </a:p>
          <a:p>
            <a:pPr marL="0" indent="0" eaLnBrk="1" hangingPunct="1">
              <a:buFontTx/>
              <a:buNone/>
            </a:pPr>
            <a:endParaRPr lang="en-US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1658</TotalTime>
  <Words>664</Words>
  <Application>Microsoft Office PowerPoint</Application>
  <PresentationFormat>On-screen Show (4:3)</PresentationFormat>
  <Paragraphs>146</Paragraphs>
  <Slides>19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Default Design</vt:lpstr>
      <vt:lpstr>Bitmap Image</vt:lpstr>
      <vt:lpstr>PROPERTIES OF WAVES</vt:lpstr>
      <vt:lpstr>Waves </vt:lpstr>
      <vt:lpstr>Transverse Waves</vt:lpstr>
      <vt:lpstr>Longitudinal Waves</vt:lpstr>
      <vt:lpstr>Describing Waves 1. Amplitude (A)</vt:lpstr>
      <vt:lpstr>2. Wavelength (λ)</vt:lpstr>
      <vt:lpstr>3. Frequency (f )</vt:lpstr>
      <vt:lpstr>4. Time period (T )</vt:lpstr>
      <vt:lpstr>Question 1 </vt:lpstr>
      <vt:lpstr>Question 2 </vt:lpstr>
      <vt:lpstr>The wave equation</vt:lpstr>
      <vt:lpstr>Question 1</vt:lpstr>
      <vt:lpstr>Question 1</vt:lpstr>
      <vt:lpstr>Question 2</vt:lpstr>
      <vt:lpstr>Question 2</vt:lpstr>
      <vt:lpstr>Question 3</vt:lpstr>
      <vt:lpstr>Question 3</vt:lpstr>
      <vt:lpstr>Question 4</vt:lpstr>
      <vt:lpstr>Question 4</vt:lpstr>
    </vt:vector>
  </TitlesOfParts>
  <Company>St Georges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 Georges College</dc:creator>
  <cp:lastModifiedBy>Teacher E-Solutions</cp:lastModifiedBy>
  <cp:revision>153</cp:revision>
  <dcterms:created xsi:type="dcterms:W3CDTF">2008-08-15T17:24:00Z</dcterms:created>
  <dcterms:modified xsi:type="dcterms:W3CDTF">2019-01-18T17:12:30Z</dcterms:modified>
</cp:coreProperties>
</file>