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2" r:id="rId2"/>
    <p:sldId id="277" r:id="rId3"/>
    <p:sldId id="283" r:id="rId4"/>
    <p:sldId id="284" r:id="rId5"/>
    <p:sldId id="328" r:id="rId6"/>
    <p:sldId id="288" r:id="rId7"/>
    <p:sldId id="327" r:id="rId8"/>
    <p:sldId id="321" r:id="rId9"/>
    <p:sldId id="309" r:id="rId10"/>
    <p:sldId id="287" r:id="rId11"/>
    <p:sldId id="289" r:id="rId12"/>
    <p:sldId id="290" r:id="rId13"/>
    <p:sldId id="314" r:id="rId14"/>
    <p:sldId id="310" r:id="rId15"/>
    <p:sldId id="323" r:id="rId16"/>
    <p:sldId id="286" r:id="rId17"/>
    <p:sldId id="312" r:id="rId18"/>
    <p:sldId id="313" r:id="rId19"/>
    <p:sldId id="324" r:id="rId20"/>
    <p:sldId id="285" r:id="rId21"/>
    <p:sldId id="316" r:id="rId22"/>
    <p:sldId id="311" r:id="rId23"/>
    <p:sldId id="318" r:id="rId24"/>
    <p:sldId id="325" r:id="rId25"/>
    <p:sldId id="293" r:id="rId26"/>
    <p:sldId id="294" r:id="rId27"/>
    <p:sldId id="295" r:id="rId28"/>
    <p:sldId id="297" r:id="rId29"/>
    <p:sldId id="319" r:id="rId30"/>
    <p:sldId id="320" r:id="rId31"/>
    <p:sldId id="326" r:id="rId32"/>
    <p:sldId id="298" r:id="rId3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ECFF"/>
    <a:srgbClr val="CCFFCC"/>
    <a:srgbClr val="FF9999"/>
    <a:srgbClr val="663300"/>
    <a:srgbClr val="333333"/>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5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6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645EEFA-DF31-4653-B0E5-510EAC8F90B0}" type="slidenum">
              <a:rPr lang="en-GB"/>
              <a:pPr>
                <a:defRPr/>
              </a:pPr>
              <a:t>‹#›</a:t>
            </a:fld>
            <a:endParaRPr lang="en-GB"/>
          </a:p>
        </p:txBody>
      </p:sp>
    </p:spTree>
    <p:extLst>
      <p:ext uri="{BB962C8B-B14F-4D97-AF65-F5344CB8AC3E}">
        <p14:creationId xmlns:p14="http://schemas.microsoft.com/office/powerpoint/2010/main" val="3036078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2823CD-BEC7-4152-B7C7-4CDF48817E5D}" type="slidenum">
              <a:rPr lang="en-GB" smtClean="0"/>
              <a:pPr eaLnBrk="1" hangingPunct="1"/>
              <a:t>2</a:t>
            </a:fld>
            <a:endParaRPr lang="en-GB"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8B55DA-5407-4514-804F-E540951CBE94}" type="slidenum">
              <a:rPr lang="en-GB" smtClean="0"/>
              <a:pPr eaLnBrk="1" hangingPunct="1"/>
              <a:t>13</a:t>
            </a:fld>
            <a:endParaRPr lang="en-GB"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D6066E0-DFA7-4C48-A00F-D670D68ECDE5}" type="slidenum">
              <a:rPr lang="en-GB" smtClean="0"/>
              <a:pPr eaLnBrk="1" hangingPunct="1"/>
              <a:t>14</a:t>
            </a:fld>
            <a:endParaRPr lang="en-GB"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E5D0B8-B3AC-46D9-8E39-963E3A1DB567}" type="slidenum">
              <a:rPr lang="en-GB" smtClean="0"/>
              <a:pPr eaLnBrk="1" hangingPunct="1"/>
              <a:t>15</a:t>
            </a:fld>
            <a:endParaRPr lang="en-GB"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C34246-3195-4DAE-B924-2A23239502F1}" type="slidenum">
              <a:rPr lang="en-GB" smtClean="0"/>
              <a:pPr eaLnBrk="1" hangingPunct="1"/>
              <a:t>16</a:t>
            </a:fld>
            <a:endParaRPr lang="en-GB"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1E2D2DE-7400-463B-BA4F-2F3522677D01}" type="slidenum">
              <a:rPr lang="en-GB" smtClean="0"/>
              <a:pPr eaLnBrk="1" hangingPunct="1"/>
              <a:t>17</a:t>
            </a:fld>
            <a:endParaRPr lang="en-GB"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A9E3CA-5510-4570-B82C-C416ECF8AF71}" type="slidenum">
              <a:rPr lang="en-GB" smtClean="0"/>
              <a:pPr eaLnBrk="1" hangingPunct="1"/>
              <a:t>18</a:t>
            </a:fld>
            <a:endParaRPr lang="en-GB"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60C91F-9AD4-4F4F-9055-F97DA6915949}" type="slidenum">
              <a:rPr lang="en-GB" smtClean="0"/>
              <a:pPr eaLnBrk="1" hangingPunct="1"/>
              <a:t>19</a:t>
            </a:fld>
            <a:endParaRPr lang="en-GB"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49BBED-68DC-411A-9E93-F62322E02604}" type="slidenum">
              <a:rPr lang="en-GB" smtClean="0"/>
              <a:pPr eaLnBrk="1" hangingPunct="1"/>
              <a:t>20</a:t>
            </a:fld>
            <a:endParaRPr lang="en-GB"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830CF8-88CF-4AC3-BBC9-CD7C8C160EBD}" type="slidenum">
              <a:rPr lang="en-GB" smtClean="0"/>
              <a:pPr eaLnBrk="1" hangingPunct="1"/>
              <a:t>21</a:t>
            </a:fld>
            <a:endParaRPr lang="en-GB"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3A5832-100C-4C25-B7F7-EBD9707D4AE2}" type="slidenum">
              <a:rPr lang="en-GB" smtClean="0"/>
              <a:pPr eaLnBrk="1" hangingPunct="1"/>
              <a:t>22</a:t>
            </a:fld>
            <a:endParaRPr lang="en-GB"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6EB543-3EB0-4A54-AAA3-B33B8C4D5C28}" type="slidenum">
              <a:rPr lang="en-GB" smtClean="0"/>
              <a:pPr eaLnBrk="1" hangingPunct="1"/>
              <a:t>3</a:t>
            </a:fld>
            <a:endParaRPr lang="en-GB"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E056A43-6827-45C6-9BB3-7F8431B2F42D}" type="slidenum">
              <a:rPr lang="en-GB" smtClean="0"/>
              <a:pPr eaLnBrk="1" hangingPunct="1"/>
              <a:t>23</a:t>
            </a:fld>
            <a:endParaRPr lang="en-GB"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7ACA89-8CBD-4235-B3E4-A4844D43191D}" type="slidenum">
              <a:rPr lang="en-GB" smtClean="0"/>
              <a:pPr eaLnBrk="1" hangingPunct="1"/>
              <a:t>24</a:t>
            </a:fld>
            <a:endParaRPr lang="en-GB"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9C35FD-904D-4699-8DBD-1F4BFC1CA802}" type="slidenum">
              <a:rPr lang="en-GB" smtClean="0"/>
              <a:pPr eaLnBrk="1" hangingPunct="1"/>
              <a:t>25</a:t>
            </a:fld>
            <a:endParaRPr lang="en-GB"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848C39-2B07-4B71-9C6D-E6F7ECC5D949}" type="slidenum">
              <a:rPr lang="en-GB" smtClean="0"/>
              <a:pPr eaLnBrk="1" hangingPunct="1"/>
              <a:t>26</a:t>
            </a:fld>
            <a:endParaRPr lang="en-GB"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D0B2E24-8047-4FB5-B280-9CDCBDC93F35}" type="slidenum">
              <a:rPr lang="en-GB" smtClean="0"/>
              <a:pPr eaLnBrk="1" hangingPunct="1"/>
              <a:t>27</a:t>
            </a:fld>
            <a:endParaRPr lang="en-GB"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63C68F-C1C0-43F3-BF98-273B78009CC0}" type="slidenum">
              <a:rPr lang="en-GB" smtClean="0"/>
              <a:pPr eaLnBrk="1" hangingPunct="1"/>
              <a:t>28</a:t>
            </a:fld>
            <a:endParaRPr lang="en-GB"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E6D8B4B-B708-4111-8FA2-6D14205E8290}" type="slidenum">
              <a:rPr lang="en-GB" smtClean="0"/>
              <a:pPr eaLnBrk="1" hangingPunct="1"/>
              <a:t>29</a:t>
            </a:fld>
            <a:endParaRPr lang="en-GB"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BF4A01-750F-4193-B2CE-83371382B693}" type="slidenum">
              <a:rPr lang="en-GB" smtClean="0"/>
              <a:pPr eaLnBrk="1" hangingPunct="1"/>
              <a:t>30</a:t>
            </a:fld>
            <a:endParaRPr lang="en-GB"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5C13E1A-1C5B-460E-BC37-8366C160BAE8}" type="slidenum">
              <a:rPr lang="en-GB" smtClean="0"/>
              <a:pPr eaLnBrk="1" hangingPunct="1"/>
              <a:t>31</a:t>
            </a:fld>
            <a:endParaRPr lang="en-GB"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42DFB4-584D-4633-98C1-8409E8C268BC}" type="slidenum">
              <a:rPr lang="en-GB" smtClean="0"/>
              <a:pPr eaLnBrk="1" hangingPunct="1"/>
              <a:t>32</a:t>
            </a:fld>
            <a:endParaRPr lang="en-GB"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CD2F29-B968-41FB-A366-A0B3EC3F11CD}" type="slidenum">
              <a:rPr lang="en-GB" smtClean="0"/>
              <a:pPr eaLnBrk="1" hangingPunct="1"/>
              <a:t>4</a:t>
            </a:fld>
            <a:endParaRPr lang="en-GB"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254BDD-21B1-471B-A847-29D4618215D2}" type="slidenum">
              <a:rPr lang="en-GB" smtClean="0"/>
              <a:pPr eaLnBrk="1" hangingPunct="1"/>
              <a:t>6</a:t>
            </a:fld>
            <a:endParaRPr lang="en-GB"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F372A2-F211-4ED2-A024-9F7534856898}" type="slidenum">
              <a:rPr lang="en-GB" smtClean="0"/>
              <a:pPr eaLnBrk="1" hangingPunct="1"/>
              <a:t>8</a:t>
            </a:fld>
            <a:endParaRPr lang="en-GB"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65015FD-B4A5-4F2F-9639-FAB0C1CC0FD4}" type="slidenum">
              <a:rPr lang="en-GB" smtClean="0"/>
              <a:pPr eaLnBrk="1" hangingPunct="1"/>
              <a:t>9</a:t>
            </a:fld>
            <a:endParaRPr lang="en-GB"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B1160B-30D7-4A1C-8559-357373ADF49D}" type="slidenum">
              <a:rPr lang="en-GB" smtClean="0"/>
              <a:pPr eaLnBrk="1" hangingPunct="1"/>
              <a:t>10</a:t>
            </a:fld>
            <a:endParaRPr lang="en-GB"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47F10A4-C9AA-41EB-9AA0-61AB43938E90}" type="slidenum">
              <a:rPr lang="en-GB" smtClean="0"/>
              <a:pPr eaLnBrk="1" hangingPunct="1"/>
              <a:t>11</a:t>
            </a:fld>
            <a:endParaRPr lang="en-GB"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C2A068-44E3-478B-8B46-DCF5C70BF946}" type="slidenum">
              <a:rPr lang="en-GB" smtClean="0"/>
              <a:pPr eaLnBrk="1" hangingPunct="1"/>
              <a:t>12</a:t>
            </a:fld>
            <a:endParaRPr lang="en-GB"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635AB47-7392-4A86-A814-1385BA60C7C7}" type="slidenum">
              <a:rPr lang="en-GB"/>
              <a:pPr>
                <a:defRPr/>
              </a:pPr>
              <a:t>‹#›</a:t>
            </a:fld>
            <a:endParaRPr lang="en-GB"/>
          </a:p>
        </p:txBody>
      </p:sp>
    </p:spTree>
    <p:extLst>
      <p:ext uri="{BB962C8B-B14F-4D97-AF65-F5344CB8AC3E}">
        <p14:creationId xmlns:p14="http://schemas.microsoft.com/office/powerpoint/2010/main" val="301940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2E42219-7B29-4F7F-8B36-ECFC37AD7EBD}" type="slidenum">
              <a:rPr lang="en-GB"/>
              <a:pPr>
                <a:defRPr/>
              </a:pPr>
              <a:t>‹#›</a:t>
            </a:fld>
            <a:endParaRPr lang="en-GB"/>
          </a:p>
        </p:txBody>
      </p:sp>
    </p:spTree>
    <p:extLst>
      <p:ext uri="{BB962C8B-B14F-4D97-AF65-F5344CB8AC3E}">
        <p14:creationId xmlns:p14="http://schemas.microsoft.com/office/powerpoint/2010/main" val="351223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7B75160-877F-4146-8B87-2F5E8C909159}" type="slidenum">
              <a:rPr lang="en-GB"/>
              <a:pPr>
                <a:defRPr/>
              </a:pPr>
              <a:t>‹#›</a:t>
            </a:fld>
            <a:endParaRPr lang="en-GB"/>
          </a:p>
        </p:txBody>
      </p:sp>
    </p:spTree>
    <p:extLst>
      <p:ext uri="{BB962C8B-B14F-4D97-AF65-F5344CB8AC3E}">
        <p14:creationId xmlns:p14="http://schemas.microsoft.com/office/powerpoint/2010/main" val="2607376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D8A0DAA-DAC6-498E-B187-26E132E4F248}" type="slidenum">
              <a:rPr lang="en-GB"/>
              <a:pPr>
                <a:defRPr/>
              </a:pPr>
              <a:t>‹#›</a:t>
            </a:fld>
            <a:endParaRPr lang="en-GB"/>
          </a:p>
        </p:txBody>
      </p:sp>
    </p:spTree>
    <p:extLst>
      <p:ext uri="{BB962C8B-B14F-4D97-AF65-F5344CB8AC3E}">
        <p14:creationId xmlns:p14="http://schemas.microsoft.com/office/powerpoint/2010/main" val="185125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C2ECED0C-BB7D-42D7-95C4-DE943358D646}" type="slidenum">
              <a:rPr lang="en-GB"/>
              <a:pPr>
                <a:defRPr/>
              </a:pPr>
              <a:t>‹#›</a:t>
            </a:fld>
            <a:endParaRPr lang="en-GB"/>
          </a:p>
        </p:txBody>
      </p:sp>
    </p:spTree>
    <p:extLst>
      <p:ext uri="{BB962C8B-B14F-4D97-AF65-F5344CB8AC3E}">
        <p14:creationId xmlns:p14="http://schemas.microsoft.com/office/powerpoint/2010/main" val="413436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A749EAB-B5F6-4D92-84F5-C7EB68A51F9E}" type="slidenum">
              <a:rPr lang="en-GB"/>
              <a:pPr>
                <a:defRPr/>
              </a:pPr>
              <a:t>‹#›</a:t>
            </a:fld>
            <a:endParaRPr lang="en-GB"/>
          </a:p>
        </p:txBody>
      </p:sp>
    </p:spTree>
    <p:extLst>
      <p:ext uri="{BB962C8B-B14F-4D97-AF65-F5344CB8AC3E}">
        <p14:creationId xmlns:p14="http://schemas.microsoft.com/office/powerpoint/2010/main" val="277927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F8CBF2-AE9B-4B35-9344-E5C698542C8A}" type="slidenum">
              <a:rPr lang="en-GB"/>
              <a:pPr>
                <a:defRPr/>
              </a:pPr>
              <a:t>‹#›</a:t>
            </a:fld>
            <a:endParaRPr lang="en-GB"/>
          </a:p>
        </p:txBody>
      </p:sp>
    </p:spTree>
    <p:extLst>
      <p:ext uri="{BB962C8B-B14F-4D97-AF65-F5344CB8AC3E}">
        <p14:creationId xmlns:p14="http://schemas.microsoft.com/office/powerpoint/2010/main" val="124598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E182AEB-73CF-4752-8495-ECD9E2AA8FE8}" type="slidenum">
              <a:rPr lang="en-GB"/>
              <a:pPr>
                <a:defRPr/>
              </a:pPr>
              <a:t>‹#›</a:t>
            </a:fld>
            <a:endParaRPr lang="en-GB"/>
          </a:p>
        </p:txBody>
      </p:sp>
    </p:spTree>
    <p:extLst>
      <p:ext uri="{BB962C8B-B14F-4D97-AF65-F5344CB8AC3E}">
        <p14:creationId xmlns:p14="http://schemas.microsoft.com/office/powerpoint/2010/main" val="328920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3726669-1B7C-452A-9744-B70369F0A7FE}" type="slidenum">
              <a:rPr lang="en-GB"/>
              <a:pPr>
                <a:defRPr/>
              </a:pPr>
              <a:t>‹#›</a:t>
            </a:fld>
            <a:endParaRPr lang="en-GB"/>
          </a:p>
        </p:txBody>
      </p:sp>
    </p:spTree>
    <p:extLst>
      <p:ext uri="{BB962C8B-B14F-4D97-AF65-F5344CB8AC3E}">
        <p14:creationId xmlns:p14="http://schemas.microsoft.com/office/powerpoint/2010/main" val="18809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68292DE-D2CA-4048-B790-ED8D5FB458BB}" type="slidenum">
              <a:rPr lang="en-GB"/>
              <a:pPr>
                <a:defRPr/>
              </a:pPr>
              <a:t>‹#›</a:t>
            </a:fld>
            <a:endParaRPr lang="en-GB"/>
          </a:p>
        </p:txBody>
      </p:sp>
    </p:spTree>
    <p:extLst>
      <p:ext uri="{BB962C8B-B14F-4D97-AF65-F5344CB8AC3E}">
        <p14:creationId xmlns:p14="http://schemas.microsoft.com/office/powerpoint/2010/main" val="185916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843E206-AC35-473B-9F1D-9EE28A56F172}" type="slidenum">
              <a:rPr lang="en-GB"/>
              <a:pPr>
                <a:defRPr/>
              </a:pPr>
              <a:t>‹#›</a:t>
            </a:fld>
            <a:endParaRPr lang="en-GB"/>
          </a:p>
        </p:txBody>
      </p:sp>
    </p:spTree>
    <p:extLst>
      <p:ext uri="{BB962C8B-B14F-4D97-AF65-F5344CB8AC3E}">
        <p14:creationId xmlns:p14="http://schemas.microsoft.com/office/powerpoint/2010/main" val="54641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EA9BB20-F83A-4CA8-9AF7-F63D7E22C6CA}" type="slidenum">
              <a:rPr lang="en-GB"/>
              <a:pPr>
                <a:defRPr/>
              </a:pPr>
              <a:t>‹#›</a:t>
            </a:fld>
            <a:endParaRPr lang="en-GB"/>
          </a:p>
        </p:txBody>
      </p:sp>
    </p:spTree>
    <p:extLst>
      <p:ext uri="{BB962C8B-B14F-4D97-AF65-F5344CB8AC3E}">
        <p14:creationId xmlns:p14="http://schemas.microsoft.com/office/powerpoint/2010/main" val="211264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88F75C-E3E2-4459-A8D2-A86A3B87B5EB}" type="slidenum">
              <a:rPr lang="en-GB"/>
              <a:pPr>
                <a:defRPr/>
              </a:pPr>
              <a:t>‹#›</a:t>
            </a:fld>
            <a:endParaRPr lang="en-GB"/>
          </a:p>
        </p:txBody>
      </p:sp>
    </p:spTree>
    <p:extLst>
      <p:ext uri="{BB962C8B-B14F-4D97-AF65-F5344CB8AC3E}">
        <p14:creationId xmlns:p14="http://schemas.microsoft.com/office/powerpoint/2010/main" val="170914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347FB28-4FA4-4F79-BBAA-1EB5E793CB5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23.png"/><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uk/imgres?imgurl=http://searchcio-midmarket.techtarget.com/WhatIs/images/oscilloscope.gif&amp;imgrefurl=http://searchcio-midmarket.techtarget.com/sDefinition/0,,sid183_gci214508,00.html&amp;usg=__4LwrXTcMF5HfHqvvqsWElGQHtMg=&amp;h=266&amp;w=265&amp;sz=5&amp;hl=en&amp;start=59&amp;um=1&amp;tbnid=XOOYT-M6cZtXDM:&amp;tbnh=113&amp;tbnw=113&amp;prev=/images%3Fq%3Doscilloscope%26ndsp%3D20%26hl%3Den%26sa%3DN%26start%3D40%26um%3D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images.google.co.uk/imgres?imgurl=http://img.directindustry.com/images_di/photo-g/analog-oscilloscope-279419.jpg&amp;imgrefurl=http://www.directindustry.com/prod/b-k-precision/analog-oscilloscope-18583-279419.html&amp;usg=__aPVA4qdDIjoxVlMH3-c4YOnvCpc=&amp;h=444&amp;w=600&amp;sz=108&amp;hl=en&amp;start=37&amp;um=1&amp;tbnid=I9dYoDGVFxlc-M:&amp;tbnh=100&amp;tbnw=135&amp;prev=/images%3Fq%3Doscilloscope%26ndsp%3D20%26hl%3Den%26sa%3DN%26start%3D20%26um%3D1" TargetMode="Externa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google.co.ke/url?sa=i&amp;rct=j&amp;q=&amp;esrc=s&amp;frm=1&amp;source=images&amp;cd=&amp;cad=rja&amp;docid=PcDhei6vFFLnRM&amp;tbnid=VR44-NN7RQ_6kM:&amp;ved=0CAUQjRw&amp;url=http%3A%2F%2Fwww.jameselsey.co.uk%2Fblogs%2Ftechblog%2Ftag%2Fcore-java-2%2F&amp;ei=u5BuUa2PEYql0QXqloCgCA&amp;bvm=bv.45368065,d.ZG4&amp;psig=AFQjCNEmmFNUZSJ_wyJfrtK55R4N6YnzoQ&amp;ust=1366286773176857"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mtClean="0"/>
              <a:t>SOUND WAVES</a:t>
            </a:r>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785812"/>
          </a:xfrm>
        </p:spPr>
        <p:txBody>
          <a:bodyPr/>
          <a:lstStyle/>
          <a:p>
            <a:pPr eaLnBrk="1" hangingPunct="1"/>
            <a:r>
              <a:rPr lang="en-GB" sz="4000" smtClean="0"/>
              <a:t>Bell jar experiment</a:t>
            </a:r>
          </a:p>
        </p:txBody>
      </p:sp>
      <p:sp>
        <p:nvSpPr>
          <p:cNvPr id="274435" name="Rectangle 3"/>
          <p:cNvSpPr>
            <a:spLocks noGrp="1" noChangeArrowheads="1"/>
          </p:cNvSpPr>
          <p:nvPr>
            <p:ph type="body" sz="half" idx="1"/>
          </p:nvPr>
        </p:nvSpPr>
        <p:spPr>
          <a:xfrm>
            <a:off x="4703763" y="1187450"/>
            <a:ext cx="4038600" cy="4525963"/>
          </a:xfrm>
        </p:spPr>
        <p:txBody>
          <a:bodyPr/>
          <a:lstStyle/>
          <a:p>
            <a:pPr marL="0" indent="0" eaLnBrk="1" hangingPunct="1">
              <a:lnSpc>
                <a:spcPct val="90000"/>
              </a:lnSpc>
              <a:buFontTx/>
              <a:buNone/>
            </a:pPr>
            <a:r>
              <a:rPr lang="en-GB" sz="2000" smtClean="0"/>
              <a:t>This experiment shows that sound needs a material medium for transmission.</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As the air pressure inside the bell jar is reduced the loudness of the sound heard outside decreases.</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The bell can be still seen to be working normally.</a:t>
            </a:r>
          </a:p>
          <a:p>
            <a:pPr marL="0" indent="0" eaLnBrk="1" hangingPunct="1">
              <a:lnSpc>
                <a:spcPct val="90000"/>
              </a:lnSpc>
              <a:buFontTx/>
              <a:buNone/>
            </a:pPr>
            <a:endParaRPr lang="en-GB" sz="2000" smtClean="0"/>
          </a:p>
        </p:txBody>
      </p:sp>
      <p:graphicFrame>
        <p:nvGraphicFramePr>
          <p:cNvPr id="274436" name="Object 4"/>
          <p:cNvGraphicFramePr>
            <a:graphicFrameLocks noGrp="1" noChangeAspect="1"/>
          </p:cNvGraphicFramePr>
          <p:nvPr>
            <p:ph sz="half" idx="2"/>
          </p:nvPr>
        </p:nvGraphicFramePr>
        <p:xfrm>
          <a:off x="338138" y="1198563"/>
          <a:ext cx="4038600" cy="3822700"/>
        </p:xfrm>
        <a:graphic>
          <a:graphicData uri="http://schemas.openxmlformats.org/presentationml/2006/ole">
            <mc:AlternateContent xmlns:mc="http://schemas.openxmlformats.org/markup-compatibility/2006">
              <mc:Choice xmlns:v="urn:schemas-microsoft-com:vml" Requires="v">
                <p:oleObj spid="_x0000_s3077" name="Bitmap Image" r:id="rId4" imgW="4629796" imgH="4382112" progId="Paint.Picture">
                  <p:embed/>
                </p:oleObj>
              </mc:Choice>
              <mc:Fallback>
                <p:oleObj name="Bitmap Image" r:id="rId4" imgW="4629796" imgH="4382112" progId="Paint.Picture">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198563"/>
                        <a:ext cx="40386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4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44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4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4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36525"/>
            <a:ext cx="8229600" cy="633413"/>
          </a:xfrm>
        </p:spPr>
        <p:txBody>
          <a:bodyPr/>
          <a:lstStyle/>
          <a:p>
            <a:pPr eaLnBrk="1" hangingPunct="1"/>
            <a:r>
              <a:rPr lang="en-GB" sz="4000" smtClean="0"/>
              <a:t>Reflection of sound</a:t>
            </a:r>
          </a:p>
        </p:txBody>
      </p:sp>
      <p:sp>
        <p:nvSpPr>
          <p:cNvPr id="278531" name="Rectangle 3"/>
          <p:cNvSpPr>
            <a:spLocks noGrp="1" noChangeArrowheads="1"/>
          </p:cNvSpPr>
          <p:nvPr>
            <p:ph type="body" idx="1"/>
          </p:nvPr>
        </p:nvSpPr>
        <p:spPr>
          <a:xfrm>
            <a:off x="342900" y="1454150"/>
            <a:ext cx="4745038" cy="1682750"/>
          </a:xfrm>
        </p:spPr>
        <p:txBody>
          <a:bodyPr/>
          <a:lstStyle/>
          <a:p>
            <a:pPr marL="0" indent="0" eaLnBrk="1" hangingPunct="1">
              <a:lnSpc>
                <a:spcPct val="80000"/>
              </a:lnSpc>
              <a:spcBef>
                <a:spcPct val="0"/>
              </a:spcBef>
              <a:buFontTx/>
              <a:buNone/>
            </a:pPr>
            <a:r>
              <a:rPr lang="en-GB" sz="2000" i="1" smtClean="0"/>
              <a:t>Question:</a:t>
            </a:r>
          </a:p>
          <a:p>
            <a:pPr marL="0" indent="0" eaLnBrk="1" hangingPunct="1">
              <a:lnSpc>
                <a:spcPct val="80000"/>
              </a:lnSpc>
              <a:spcBef>
                <a:spcPct val="0"/>
              </a:spcBef>
              <a:buFontTx/>
              <a:buNone/>
            </a:pPr>
            <a:r>
              <a:rPr lang="en-GB" sz="2000" i="1" smtClean="0"/>
              <a:t>A misguided child shouts ‘Chelsea!’ at a nearby cliff and hears an echo 1.4 s later. How far away is the cliff?</a:t>
            </a:r>
          </a:p>
          <a:p>
            <a:pPr marL="0" indent="0" eaLnBrk="1" hangingPunct="1">
              <a:lnSpc>
                <a:spcPct val="80000"/>
              </a:lnSpc>
              <a:spcBef>
                <a:spcPct val="0"/>
              </a:spcBef>
              <a:buFontTx/>
              <a:buNone/>
            </a:pPr>
            <a:r>
              <a:rPr lang="en-GB" sz="2000" i="1" smtClean="0"/>
              <a:t>Take the speed of sound = 340 m/s.</a:t>
            </a:r>
            <a:endParaRPr lang="en-GB" sz="2000" smtClean="0"/>
          </a:p>
          <a:p>
            <a:pPr marL="0" indent="0" eaLnBrk="1" hangingPunct="1">
              <a:lnSpc>
                <a:spcPct val="80000"/>
              </a:lnSpc>
              <a:buFontTx/>
              <a:buNone/>
            </a:pPr>
            <a:endParaRPr lang="en-GB" sz="2000" smtClean="0"/>
          </a:p>
        </p:txBody>
      </p:sp>
      <p:grpSp>
        <p:nvGrpSpPr>
          <p:cNvPr id="2" name="Group 4"/>
          <p:cNvGrpSpPr>
            <a:grpSpLocks/>
          </p:cNvGrpSpPr>
          <p:nvPr/>
        </p:nvGrpSpPr>
        <p:grpSpPr bwMode="auto">
          <a:xfrm>
            <a:off x="5202238" y="1341438"/>
            <a:ext cx="3252787" cy="1530350"/>
            <a:chOff x="3277" y="845"/>
            <a:chExt cx="2049" cy="964"/>
          </a:xfrm>
        </p:grpSpPr>
        <p:sp>
          <p:nvSpPr>
            <p:cNvPr id="13319" name="Rectangle 5" descr="Granite"/>
            <p:cNvSpPr>
              <a:spLocks noChangeArrowheads="1"/>
            </p:cNvSpPr>
            <p:nvPr/>
          </p:nvSpPr>
          <p:spPr bwMode="auto">
            <a:xfrm>
              <a:off x="5137" y="845"/>
              <a:ext cx="189" cy="71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3320" name="Group 6"/>
            <p:cNvGrpSpPr>
              <a:grpSpLocks/>
            </p:cNvGrpSpPr>
            <p:nvPr/>
          </p:nvGrpSpPr>
          <p:grpSpPr bwMode="auto">
            <a:xfrm>
              <a:off x="3277" y="1126"/>
              <a:ext cx="85" cy="378"/>
              <a:chOff x="2920" y="2044"/>
              <a:chExt cx="148" cy="654"/>
            </a:xfrm>
          </p:grpSpPr>
          <p:sp>
            <p:nvSpPr>
              <p:cNvPr id="13326" name="Oval 7"/>
              <p:cNvSpPr>
                <a:spLocks noChangeArrowheads="1"/>
              </p:cNvSpPr>
              <p:nvPr/>
            </p:nvSpPr>
            <p:spPr bwMode="auto">
              <a:xfrm>
                <a:off x="2920" y="2343"/>
                <a:ext cx="70" cy="355"/>
              </a:xfrm>
              <a:prstGeom prst="ellipse">
                <a:avLst/>
              </a:prstGeom>
              <a:solidFill>
                <a:schemeClr val="bg1"/>
              </a:solidFill>
              <a:ln w="9525">
                <a:solidFill>
                  <a:schemeClr val="tx1"/>
                </a:solidFill>
                <a:round/>
                <a:headEnd/>
                <a:tailEnd/>
              </a:ln>
            </p:spPr>
            <p:txBody>
              <a:bodyPr wrap="none" anchor="ctr"/>
              <a:lstStyle/>
              <a:p>
                <a:endParaRPr lang="en-US"/>
              </a:p>
            </p:txBody>
          </p:sp>
          <p:sp>
            <p:nvSpPr>
              <p:cNvPr id="13327" name="Oval 8"/>
              <p:cNvSpPr>
                <a:spLocks noChangeArrowheads="1"/>
              </p:cNvSpPr>
              <p:nvPr/>
            </p:nvSpPr>
            <p:spPr bwMode="auto">
              <a:xfrm>
                <a:off x="3009" y="2337"/>
                <a:ext cx="59" cy="355"/>
              </a:xfrm>
              <a:prstGeom prst="ellipse">
                <a:avLst/>
              </a:prstGeom>
              <a:solidFill>
                <a:schemeClr val="bg1"/>
              </a:solidFill>
              <a:ln w="9525">
                <a:solidFill>
                  <a:schemeClr val="tx1"/>
                </a:solidFill>
                <a:round/>
                <a:headEnd/>
                <a:tailEnd/>
              </a:ln>
            </p:spPr>
            <p:txBody>
              <a:bodyPr wrap="none" anchor="ctr"/>
              <a:lstStyle/>
              <a:p>
                <a:endParaRPr lang="en-US"/>
              </a:p>
            </p:txBody>
          </p:sp>
          <p:sp>
            <p:nvSpPr>
              <p:cNvPr id="13328" name="Oval 9"/>
              <p:cNvSpPr>
                <a:spLocks noChangeArrowheads="1"/>
              </p:cNvSpPr>
              <p:nvPr/>
            </p:nvSpPr>
            <p:spPr bwMode="auto">
              <a:xfrm>
                <a:off x="2920" y="2146"/>
                <a:ext cx="142" cy="292"/>
              </a:xfrm>
              <a:prstGeom prst="ellipse">
                <a:avLst/>
              </a:prstGeom>
              <a:solidFill>
                <a:schemeClr val="bg1"/>
              </a:solidFill>
              <a:ln w="9525">
                <a:solidFill>
                  <a:schemeClr val="tx1"/>
                </a:solidFill>
                <a:round/>
                <a:headEnd/>
                <a:tailEnd/>
              </a:ln>
            </p:spPr>
            <p:txBody>
              <a:bodyPr wrap="none" anchor="ctr"/>
              <a:lstStyle/>
              <a:p>
                <a:endParaRPr lang="en-US"/>
              </a:p>
            </p:txBody>
          </p:sp>
          <p:sp>
            <p:nvSpPr>
              <p:cNvPr id="13329" name="AutoShape 10"/>
              <p:cNvSpPr>
                <a:spLocks noChangeArrowheads="1"/>
              </p:cNvSpPr>
              <p:nvPr/>
            </p:nvSpPr>
            <p:spPr bwMode="auto">
              <a:xfrm>
                <a:off x="2935" y="2044"/>
                <a:ext cx="118" cy="103"/>
              </a:xfrm>
              <a:prstGeom prst="smileyFace">
                <a:avLst>
                  <a:gd name="adj" fmla="val 4653"/>
                </a:avLst>
              </a:prstGeom>
              <a:solidFill>
                <a:schemeClr val="bg1"/>
              </a:solidFill>
              <a:ln w="9525">
                <a:solidFill>
                  <a:schemeClr val="tx1"/>
                </a:solidFill>
                <a:round/>
                <a:headEnd/>
                <a:tailEnd/>
              </a:ln>
            </p:spPr>
            <p:txBody>
              <a:bodyPr wrap="none" anchor="ctr"/>
              <a:lstStyle/>
              <a:p>
                <a:endParaRPr lang="en-US"/>
              </a:p>
            </p:txBody>
          </p:sp>
        </p:grpSp>
        <p:sp>
          <p:nvSpPr>
            <p:cNvPr id="13321" name="Line 11"/>
            <p:cNvSpPr>
              <a:spLocks noChangeShapeType="1"/>
            </p:cNvSpPr>
            <p:nvPr/>
          </p:nvSpPr>
          <p:spPr bwMode="auto">
            <a:xfrm>
              <a:off x="3337" y="1471"/>
              <a:ext cx="0" cy="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Line 12"/>
            <p:cNvSpPr>
              <a:spLocks noChangeShapeType="1"/>
            </p:cNvSpPr>
            <p:nvPr/>
          </p:nvSpPr>
          <p:spPr bwMode="auto">
            <a:xfrm>
              <a:off x="5130" y="1471"/>
              <a:ext cx="0" cy="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Line 13"/>
            <p:cNvSpPr>
              <a:spLocks noChangeShapeType="1"/>
            </p:cNvSpPr>
            <p:nvPr/>
          </p:nvSpPr>
          <p:spPr bwMode="auto">
            <a:xfrm>
              <a:off x="3354" y="1610"/>
              <a:ext cx="174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4" name="Text Box 14"/>
            <p:cNvSpPr txBox="1">
              <a:spLocks noChangeArrowheads="1"/>
            </p:cNvSpPr>
            <p:nvPr/>
          </p:nvSpPr>
          <p:spPr bwMode="auto">
            <a:xfrm>
              <a:off x="3788" y="1578"/>
              <a:ext cx="106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t>distance, D</a:t>
              </a:r>
            </a:p>
          </p:txBody>
        </p:sp>
        <p:sp>
          <p:nvSpPr>
            <p:cNvPr id="13325" name="Freeform 15"/>
            <p:cNvSpPr>
              <a:spLocks/>
            </p:cNvSpPr>
            <p:nvPr/>
          </p:nvSpPr>
          <p:spPr bwMode="auto">
            <a:xfrm>
              <a:off x="3417" y="1089"/>
              <a:ext cx="1752" cy="90"/>
            </a:xfrm>
            <a:custGeom>
              <a:avLst/>
              <a:gdLst>
                <a:gd name="T0" fmla="*/ 0 w 1752"/>
                <a:gd name="T1" fmla="*/ 64 h 90"/>
                <a:gd name="T2" fmla="*/ 1752 w 1752"/>
                <a:gd name="T3" fmla="*/ 79 h 90"/>
                <a:gd name="T4" fmla="*/ 0 w 1752"/>
                <a:gd name="T5" fmla="*/ 0 h 90"/>
                <a:gd name="T6" fmla="*/ 0 60000 65536"/>
                <a:gd name="T7" fmla="*/ 0 60000 65536"/>
                <a:gd name="T8" fmla="*/ 0 60000 65536"/>
                <a:gd name="T9" fmla="*/ 0 w 1752"/>
                <a:gd name="T10" fmla="*/ 0 h 90"/>
                <a:gd name="T11" fmla="*/ 1752 w 1752"/>
                <a:gd name="T12" fmla="*/ 90 h 90"/>
              </a:gdLst>
              <a:ahLst/>
              <a:cxnLst>
                <a:cxn ang="T6">
                  <a:pos x="T0" y="T1"/>
                </a:cxn>
                <a:cxn ang="T7">
                  <a:pos x="T2" y="T3"/>
                </a:cxn>
                <a:cxn ang="T8">
                  <a:pos x="T4" y="T5"/>
                </a:cxn>
              </a:cxnLst>
              <a:rect l="T9" t="T10" r="T11" b="T12"/>
              <a:pathLst>
                <a:path w="1752" h="90">
                  <a:moveTo>
                    <a:pt x="0" y="64"/>
                  </a:moveTo>
                  <a:cubicBezTo>
                    <a:pt x="292" y="67"/>
                    <a:pt x="1752" y="90"/>
                    <a:pt x="1752" y="79"/>
                  </a:cubicBezTo>
                  <a:cubicBezTo>
                    <a:pt x="1752" y="68"/>
                    <a:pt x="365" y="17"/>
                    <a:pt x="0" y="0"/>
                  </a:cubicBez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8544" name="Text Box 16"/>
          <p:cNvSpPr txBox="1">
            <a:spLocks noChangeArrowheads="1"/>
          </p:cNvSpPr>
          <p:nvPr/>
        </p:nvSpPr>
        <p:spPr bwMode="auto">
          <a:xfrm>
            <a:off x="412750" y="3157538"/>
            <a:ext cx="85058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60000"/>
              </a:lnSpc>
              <a:spcBef>
                <a:spcPct val="50000"/>
              </a:spcBef>
            </a:pPr>
            <a:r>
              <a:rPr lang="en-GB" sz="2400"/>
              <a:t>The sound travels to and from the cliff, a total distance of 2D</a:t>
            </a:r>
          </a:p>
          <a:p>
            <a:pPr eaLnBrk="1" hangingPunct="1">
              <a:lnSpc>
                <a:spcPct val="60000"/>
              </a:lnSpc>
              <a:spcBef>
                <a:spcPct val="50000"/>
              </a:spcBef>
            </a:pPr>
            <a:r>
              <a:rPr lang="en-GB" sz="2400" b="1" i="1">
                <a:solidFill>
                  <a:srgbClr val="FF0000"/>
                </a:solidFill>
              </a:rPr>
              <a:t>speed = distance / time</a:t>
            </a:r>
            <a:r>
              <a:rPr lang="en-GB" sz="2400"/>
              <a:t> </a:t>
            </a:r>
          </a:p>
          <a:p>
            <a:pPr eaLnBrk="1" hangingPunct="1">
              <a:lnSpc>
                <a:spcPct val="60000"/>
              </a:lnSpc>
              <a:spcBef>
                <a:spcPct val="50000"/>
              </a:spcBef>
            </a:pPr>
            <a:r>
              <a:rPr lang="en-GB" sz="2400"/>
              <a:t>becomes: </a:t>
            </a:r>
            <a:r>
              <a:rPr lang="en-GB" sz="2400" b="1" i="1">
                <a:solidFill>
                  <a:srgbClr val="FF0000"/>
                </a:solidFill>
              </a:rPr>
              <a:t>distance = speed x time</a:t>
            </a:r>
          </a:p>
          <a:p>
            <a:pPr eaLnBrk="1" hangingPunct="1">
              <a:lnSpc>
                <a:spcPct val="60000"/>
              </a:lnSpc>
              <a:spcBef>
                <a:spcPct val="50000"/>
              </a:spcBef>
            </a:pPr>
            <a:r>
              <a:rPr lang="en-GB" sz="2400"/>
              <a:t>= 340 m/s  x  1.4 s</a:t>
            </a:r>
          </a:p>
          <a:p>
            <a:pPr eaLnBrk="1" hangingPunct="1">
              <a:lnSpc>
                <a:spcPct val="60000"/>
              </a:lnSpc>
              <a:spcBef>
                <a:spcPct val="50000"/>
              </a:spcBef>
            </a:pPr>
            <a:r>
              <a:rPr lang="en-GB" sz="2400"/>
              <a:t>= 476 m</a:t>
            </a:r>
          </a:p>
          <a:p>
            <a:pPr eaLnBrk="1" hangingPunct="1">
              <a:lnSpc>
                <a:spcPct val="60000"/>
              </a:lnSpc>
              <a:spcBef>
                <a:spcPct val="50000"/>
              </a:spcBef>
            </a:pPr>
            <a:r>
              <a:rPr lang="en-GB" sz="2400"/>
              <a:t>= 2D !</a:t>
            </a:r>
          </a:p>
          <a:p>
            <a:pPr eaLnBrk="1" hangingPunct="1">
              <a:lnSpc>
                <a:spcPct val="60000"/>
              </a:lnSpc>
              <a:spcBef>
                <a:spcPct val="50000"/>
              </a:spcBef>
            </a:pPr>
            <a:r>
              <a:rPr lang="en-GB" sz="2400" b="1">
                <a:solidFill>
                  <a:srgbClr val="333399"/>
                </a:solidFill>
              </a:rPr>
              <a:t>Therefore distance to the cliff = 238 m</a:t>
            </a:r>
            <a:r>
              <a:rPr lang="en-GB" sz="1600">
                <a:solidFill>
                  <a:srgbClr val="333399"/>
                </a:solidFill>
              </a:rPr>
              <a:t>.</a:t>
            </a:r>
          </a:p>
        </p:txBody>
      </p:sp>
      <p:sp>
        <p:nvSpPr>
          <p:cNvPr id="278545" name="Text Box 17"/>
          <p:cNvSpPr txBox="1">
            <a:spLocks noChangeArrowheads="1"/>
          </p:cNvSpPr>
          <p:nvPr/>
        </p:nvSpPr>
        <p:spPr bwMode="auto">
          <a:xfrm>
            <a:off x="1639888" y="827088"/>
            <a:ext cx="6000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a:t>An </a:t>
            </a:r>
            <a:r>
              <a:rPr lang="en-GB" sz="2800" b="1">
                <a:solidFill>
                  <a:srgbClr val="FF0000"/>
                </a:solidFill>
              </a:rPr>
              <a:t>echo</a:t>
            </a:r>
            <a:r>
              <a:rPr lang="en-GB" sz="2800"/>
              <a:t> is a reflected sound wave</a:t>
            </a:r>
            <a:r>
              <a:rPr lang="en-GB"/>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85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8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854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8544">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8544">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78544">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78544">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78544">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785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92125" y="363538"/>
            <a:ext cx="8116888" cy="792162"/>
          </a:xfrm>
        </p:spPr>
        <p:txBody>
          <a:bodyPr/>
          <a:lstStyle/>
          <a:p>
            <a:pPr marL="0" indent="0" eaLnBrk="1" hangingPunct="1">
              <a:lnSpc>
                <a:spcPct val="80000"/>
              </a:lnSpc>
              <a:spcBef>
                <a:spcPct val="0"/>
              </a:spcBef>
              <a:buFontTx/>
              <a:buNone/>
            </a:pPr>
            <a:endParaRPr lang="en-GB" sz="2400" smtClean="0"/>
          </a:p>
          <a:p>
            <a:pPr marL="0" indent="0" eaLnBrk="1" hangingPunct="1">
              <a:lnSpc>
                <a:spcPct val="80000"/>
              </a:lnSpc>
              <a:buFontTx/>
              <a:buNone/>
            </a:pPr>
            <a:endParaRPr lang="en-GB" sz="2400" smtClean="0"/>
          </a:p>
        </p:txBody>
      </p:sp>
      <p:grpSp>
        <p:nvGrpSpPr>
          <p:cNvPr id="2" name="Group 3"/>
          <p:cNvGrpSpPr>
            <a:grpSpLocks/>
          </p:cNvGrpSpPr>
          <p:nvPr/>
        </p:nvGrpSpPr>
        <p:grpSpPr bwMode="auto">
          <a:xfrm>
            <a:off x="581025" y="1303338"/>
            <a:ext cx="7874000" cy="2466975"/>
            <a:chOff x="366" y="821"/>
            <a:chExt cx="4960" cy="1554"/>
          </a:xfrm>
        </p:grpSpPr>
        <p:grpSp>
          <p:nvGrpSpPr>
            <p:cNvPr id="14342" name="Group 4"/>
            <p:cNvGrpSpPr>
              <a:grpSpLocks/>
            </p:cNvGrpSpPr>
            <p:nvPr/>
          </p:nvGrpSpPr>
          <p:grpSpPr bwMode="auto">
            <a:xfrm>
              <a:off x="425" y="2091"/>
              <a:ext cx="4901" cy="284"/>
              <a:chOff x="544" y="2880"/>
              <a:chExt cx="4901" cy="284"/>
            </a:xfrm>
          </p:grpSpPr>
          <p:sp>
            <p:nvSpPr>
              <p:cNvPr id="14372" name="Rectangle 5"/>
              <p:cNvSpPr>
                <a:spLocks noChangeArrowheads="1"/>
              </p:cNvSpPr>
              <p:nvPr/>
            </p:nvSpPr>
            <p:spPr bwMode="auto">
              <a:xfrm>
                <a:off x="544" y="2880"/>
                <a:ext cx="1388" cy="27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73" name="Rectangle 6" descr="Zig zag"/>
              <p:cNvSpPr>
                <a:spLocks noChangeArrowheads="1"/>
              </p:cNvSpPr>
              <p:nvPr/>
            </p:nvSpPr>
            <p:spPr bwMode="auto">
              <a:xfrm>
                <a:off x="1933" y="2880"/>
                <a:ext cx="2130" cy="284"/>
              </a:xfrm>
              <a:prstGeom prst="rect">
                <a:avLst/>
              </a:prstGeom>
              <a:pattFill prst="zigZag">
                <a:fgClr>
                  <a:schemeClr val="accent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74" name="Rectangle 7"/>
              <p:cNvSpPr>
                <a:spLocks noChangeArrowheads="1"/>
              </p:cNvSpPr>
              <p:nvPr/>
            </p:nvSpPr>
            <p:spPr bwMode="auto">
              <a:xfrm>
                <a:off x="4057" y="2881"/>
                <a:ext cx="1388" cy="27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4343" name="Group 8"/>
            <p:cNvGrpSpPr>
              <a:grpSpLocks/>
            </p:cNvGrpSpPr>
            <p:nvPr/>
          </p:nvGrpSpPr>
          <p:grpSpPr bwMode="auto">
            <a:xfrm>
              <a:off x="3953" y="1744"/>
              <a:ext cx="125" cy="370"/>
              <a:chOff x="2920" y="2044"/>
              <a:chExt cx="148" cy="654"/>
            </a:xfrm>
          </p:grpSpPr>
          <p:sp>
            <p:nvSpPr>
              <p:cNvPr id="14368" name="Oval 9"/>
              <p:cNvSpPr>
                <a:spLocks noChangeArrowheads="1"/>
              </p:cNvSpPr>
              <p:nvPr/>
            </p:nvSpPr>
            <p:spPr bwMode="auto">
              <a:xfrm>
                <a:off x="2920" y="2343"/>
                <a:ext cx="70" cy="355"/>
              </a:xfrm>
              <a:prstGeom prst="ellipse">
                <a:avLst/>
              </a:prstGeom>
              <a:solidFill>
                <a:schemeClr val="bg1"/>
              </a:solidFill>
              <a:ln w="9525">
                <a:solidFill>
                  <a:schemeClr val="tx1"/>
                </a:solidFill>
                <a:round/>
                <a:headEnd/>
                <a:tailEnd/>
              </a:ln>
            </p:spPr>
            <p:txBody>
              <a:bodyPr wrap="none" anchor="ctr"/>
              <a:lstStyle/>
              <a:p>
                <a:endParaRPr lang="en-US"/>
              </a:p>
            </p:txBody>
          </p:sp>
          <p:sp>
            <p:nvSpPr>
              <p:cNvPr id="14369" name="Oval 10"/>
              <p:cNvSpPr>
                <a:spLocks noChangeArrowheads="1"/>
              </p:cNvSpPr>
              <p:nvPr/>
            </p:nvSpPr>
            <p:spPr bwMode="auto">
              <a:xfrm>
                <a:off x="3009" y="2337"/>
                <a:ext cx="59" cy="355"/>
              </a:xfrm>
              <a:prstGeom prst="ellipse">
                <a:avLst/>
              </a:prstGeom>
              <a:solidFill>
                <a:schemeClr val="bg1"/>
              </a:solidFill>
              <a:ln w="9525">
                <a:solidFill>
                  <a:schemeClr val="tx1"/>
                </a:solidFill>
                <a:round/>
                <a:headEnd/>
                <a:tailEnd/>
              </a:ln>
            </p:spPr>
            <p:txBody>
              <a:bodyPr wrap="none" anchor="ctr"/>
              <a:lstStyle/>
              <a:p>
                <a:endParaRPr lang="en-US"/>
              </a:p>
            </p:txBody>
          </p:sp>
          <p:sp>
            <p:nvSpPr>
              <p:cNvPr id="14370" name="Oval 11"/>
              <p:cNvSpPr>
                <a:spLocks noChangeArrowheads="1"/>
              </p:cNvSpPr>
              <p:nvPr/>
            </p:nvSpPr>
            <p:spPr bwMode="auto">
              <a:xfrm>
                <a:off x="2920" y="2146"/>
                <a:ext cx="142" cy="292"/>
              </a:xfrm>
              <a:prstGeom prst="ellipse">
                <a:avLst/>
              </a:prstGeom>
              <a:solidFill>
                <a:schemeClr val="bg1"/>
              </a:solidFill>
              <a:ln w="9525">
                <a:solidFill>
                  <a:schemeClr val="tx1"/>
                </a:solidFill>
                <a:round/>
                <a:headEnd/>
                <a:tailEnd/>
              </a:ln>
            </p:spPr>
            <p:txBody>
              <a:bodyPr wrap="none" anchor="ctr"/>
              <a:lstStyle/>
              <a:p>
                <a:endParaRPr lang="en-US"/>
              </a:p>
            </p:txBody>
          </p:sp>
          <p:sp>
            <p:nvSpPr>
              <p:cNvPr id="14371" name="AutoShape 12"/>
              <p:cNvSpPr>
                <a:spLocks noChangeArrowheads="1"/>
              </p:cNvSpPr>
              <p:nvPr/>
            </p:nvSpPr>
            <p:spPr bwMode="auto">
              <a:xfrm>
                <a:off x="2935" y="2044"/>
                <a:ext cx="118" cy="103"/>
              </a:xfrm>
              <a:prstGeom prst="smileyFace">
                <a:avLst>
                  <a:gd name="adj" fmla="val 4653"/>
                </a:avLst>
              </a:prstGeom>
              <a:solidFill>
                <a:schemeClr val="bg1"/>
              </a:solidFill>
              <a:ln w="9525">
                <a:solidFill>
                  <a:schemeClr val="tx1"/>
                </a:solidFill>
                <a:round/>
                <a:headEnd/>
                <a:tailEnd/>
              </a:ln>
            </p:spPr>
            <p:txBody>
              <a:bodyPr wrap="none" anchor="ctr"/>
              <a:lstStyle/>
              <a:p>
                <a:endParaRPr lang="en-US"/>
              </a:p>
            </p:txBody>
          </p:sp>
        </p:grpSp>
        <p:grpSp>
          <p:nvGrpSpPr>
            <p:cNvPr id="14344" name="Group 13"/>
            <p:cNvGrpSpPr>
              <a:grpSpLocks/>
            </p:cNvGrpSpPr>
            <p:nvPr/>
          </p:nvGrpSpPr>
          <p:grpSpPr bwMode="auto">
            <a:xfrm>
              <a:off x="1730" y="1748"/>
              <a:ext cx="85" cy="378"/>
              <a:chOff x="2920" y="2044"/>
              <a:chExt cx="148" cy="654"/>
            </a:xfrm>
          </p:grpSpPr>
          <p:sp>
            <p:nvSpPr>
              <p:cNvPr id="14364" name="Oval 14"/>
              <p:cNvSpPr>
                <a:spLocks noChangeArrowheads="1"/>
              </p:cNvSpPr>
              <p:nvPr/>
            </p:nvSpPr>
            <p:spPr bwMode="auto">
              <a:xfrm>
                <a:off x="2920" y="2343"/>
                <a:ext cx="70" cy="355"/>
              </a:xfrm>
              <a:prstGeom prst="ellipse">
                <a:avLst/>
              </a:prstGeom>
              <a:solidFill>
                <a:schemeClr val="bg1"/>
              </a:solidFill>
              <a:ln w="9525">
                <a:solidFill>
                  <a:schemeClr val="tx1"/>
                </a:solidFill>
                <a:round/>
                <a:headEnd/>
                <a:tailEnd/>
              </a:ln>
            </p:spPr>
            <p:txBody>
              <a:bodyPr wrap="none" anchor="ctr"/>
              <a:lstStyle/>
              <a:p>
                <a:endParaRPr lang="en-US"/>
              </a:p>
            </p:txBody>
          </p:sp>
          <p:sp>
            <p:nvSpPr>
              <p:cNvPr id="14365" name="Oval 15"/>
              <p:cNvSpPr>
                <a:spLocks noChangeArrowheads="1"/>
              </p:cNvSpPr>
              <p:nvPr/>
            </p:nvSpPr>
            <p:spPr bwMode="auto">
              <a:xfrm>
                <a:off x="3009" y="2337"/>
                <a:ext cx="59" cy="355"/>
              </a:xfrm>
              <a:prstGeom prst="ellipse">
                <a:avLst/>
              </a:prstGeom>
              <a:solidFill>
                <a:schemeClr val="bg1"/>
              </a:solidFill>
              <a:ln w="9525">
                <a:solidFill>
                  <a:schemeClr val="tx1"/>
                </a:solidFill>
                <a:round/>
                <a:headEnd/>
                <a:tailEnd/>
              </a:ln>
            </p:spPr>
            <p:txBody>
              <a:bodyPr wrap="none" anchor="ctr"/>
              <a:lstStyle/>
              <a:p>
                <a:endParaRPr lang="en-US"/>
              </a:p>
            </p:txBody>
          </p:sp>
          <p:sp>
            <p:nvSpPr>
              <p:cNvPr id="14366" name="Oval 16"/>
              <p:cNvSpPr>
                <a:spLocks noChangeArrowheads="1"/>
              </p:cNvSpPr>
              <p:nvPr/>
            </p:nvSpPr>
            <p:spPr bwMode="auto">
              <a:xfrm>
                <a:off x="2920" y="2146"/>
                <a:ext cx="142" cy="292"/>
              </a:xfrm>
              <a:prstGeom prst="ellipse">
                <a:avLst/>
              </a:prstGeom>
              <a:solidFill>
                <a:schemeClr val="bg1"/>
              </a:solidFill>
              <a:ln w="9525">
                <a:solidFill>
                  <a:schemeClr val="tx1"/>
                </a:solidFill>
                <a:round/>
                <a:headEnd/>
                <a:tailEnd/>
              </a:ln>
            </p:spPr>
            <p:txBody>
              <a:bodyPr wrap="none" anchor="ctr"/>
              <a:lstStyle/>
              <a:p>
                <a:endParaRPr lang="en-US"/>
              </a:p>
            </p:txBody>
          </p:sp>
          <p:sp>
            <p:nvSpPr>
              <p:cNvPr id="14367" name="AutoShape 17"/>
              <p:cNvSpPr>
                <a:spLocks noChangeArrowheads="1"/>
              </p:cNvSpPr>
              <p:nvPr/>
            </p:nvSpPr>
            <p:spPr bwMode="auto">
              <a:xfrm>
                <a:off x="2935" y="2044"/>
                <a:ext cx="118" cy="103"/>
              </a:xfrm>
              <a:prstGeom prst="smileyFace">
                <a:avLst>
                  <a:gd name="adj" fmla="val 4653"/>
                </a:avLst>
              </a:prstGeom>
              <a:solidFill>
                <a:schemeClr val="bg1"/>
              </a:solidFill>
              <a:ln w="9525">
                <a:solidFill>
                  <a:schemeClr val="tx1"/>
                </a:solidFill>
                <a:round/>
                <a:headEnd/>
                <a:tailEnd/>
              </a:ln>
            </p:spPr>
            <p:txBody>
              <a:bodyPr wrap="none" anchor="ctr"/>
              <a:lstStyle/>
              <a:p>
                <a:endParaRPr lang="en-US"/>
              </a:p>
            </p:txBody>
          </p:sp>
        </p:grpSp>
        <p:grpSp>
          <p:nvGrpSpPr>
            <p:cNvPr id="14345" name="Group 18"/>
            <p:cNvGrpSpPr>
              <a:grpSpLocks/>
            </p:cNvGrpSpPr>
            <p:nvPr/>
          </p:nvGrpSpPr>
          <p:grpSpPr bwMode="auto">
            <a:xfrm>
              <a:off x="422" y="1648"/>
              <a:ext cx="92" cy="480"/>
              <a:chOff x="2920" y="2044"/>
              <a:chExt cx="148" cy="654"/>
            </a:xfrm>
          </p:grpSpPr>
          <p:sp>
            <p:nvSpPr>
              <p:cNvPr id="14360" name="Oval 19"/>
              <p:cNvSpPr>
                <a:spLocks noChangeArrowheads="1"/>
              </p:cNvSpPr>
              <p:nvPr/>
            </p:nvSpPr>
            <p:spPr bwMode="auto">
              <a:xfrm>
                <a:off x="2920" y="2343"/>
                <a:ext cx="70" cy="355"/>
              </a:xfrm>
              <a:prstGeom prst="ellipse">
                <a:avLst/>
              </a:prstGeom>
              <a:solidFill>
                <a:schemeClr val="bg1"/>
              </a:solidFill>
              <a:ln w="9525">
                <a:solidFill>
                  <a:schemeClr val="tx1"/>
                </a:solidFill>
                <a:round/>
                <a:headEnd/>
                <a:tailEnd/>
              </a:ln>
            </p:spPr>
            <p:txBody>
              <a:bodyPr wrap="none" anchor="ctr"/>
              <a:lstStyle/>
              <a:p>
                <a:endParaRPr lang="en-US"/>
              </a:p>
            </p:txBody>
          </p:sp>
          <p:sp>
            <p:nvSpPr>
              <p:cNvPr id="14361" name="Oval 20"/>
              <p:cNvSpPr>
                <a:spLocks noChangeArrowheads="1"/>
              </p:cNvSpPr>
              <p:nvPr/>
            </p:nvSpPr>
            <p:spPr bwMode="auto">
              <a:xfrm>
                <a:off x="3009" y="2337"/>
                <a:ext cx="59" cy="355"/>
              </a:xfrm>
              <a:prstGeom prst="ellipse">
                <a:avLst/>
              </a:prstGeom>
              <a:solidFill>
                <a:schemeClr val="bg1"/>
              </a:solidFill>
              <a:ln w="9525">
                <a:solidFill>
                  <a:schemeClr val="tx1"/>
                </a:solidFill>
                <a:round/>
                <a:headEnd/>
                <a:tailEnd/>
              </a:ln>
            </p:spPr>
            <p:txBody>
              <a:bodyPr wrap="none" anchor="ctr"/>
              <a:lstStyle/>
              <a:p>
                <a:endParaRPr lang="en-US"/>
              </a:p>
            </p:txBody>
          </p:sp>
          <p:sp>
            <p:nvSpPr>
              <p:cNvPr id="14362" name="Oval 21"/>
              <p:cNvSpPr>
                <a:spLocks noChangeArrowheads="1"/>
              </p:cNvSpPr>
              <p:nvPr/>
            </p:nvSpPr>
            <p:spPr bwMode="auto">
              <a:xfrm>
                <a:off x="2920" y="2146"/>
                <a:ext cx="142" cy="292"/>
              </a:xfrm>
              <a:prstGeom prst="ellipse">
                <a:avLst/>
              </a:prstGeom>
              <a:solidFill>
                <a:schemeClr val="bg1"/>
              </a:solidFill>
              <a:ln w="9525">
                <a:solidFill>
                  <a:schemeClr val="tx1"/>
                </a:solidFill>
                <a:round/>
                <a:headEnd/>
                <a:tailEnd/>
              </a:ln>
            </p:spPr>
            <p:txBody>
              <a:bodyPr wrap="none" anchor="ctr"/>
              <a:lstStyle/>
              <a:p>
                <a:endParaRPr lang="en-US"/>
              </a:p>
            </p:txBody>
          </p:sp>
          <p:sp>
            <p:nvSpPr>
              <p:cNvPr id="14363" name="AutoShape 22"/>
              <p:cNvSpPr>
                <a:spLocks noChangeArrowheads="1"/>
              </p:cNvSpPr>
              <p:nvPr/>
            </p:nvSpPr>
            <p:spPr bwMode="auto">
              <a:xfrm>
                <a:off x="2935" y="2044"/>
                <a:ext cx="118" cy="103"/>
              </a:xfrm>
              <a:prstGeom prst="smileyFace">
                <a:avLst>
                  <a:gd name="adj" fmla="val 4653"/>
                </a:avLst>
              </a:prstGeom>
              <a:solidFill>
                <a:schemeClr val="bg1"/>
              </a:solidFill>
              <a:ln w="9525">
                <a:solidFill>
                  <a:schemeClr val="tx1"/>
                </a:solidFill>
                <a:round/>
                <a:headEnd/>
                <a:tailEnd/>
              </a:ln>
            </p:spPr>
            <p:txBody>
              <a:bodyPr wrap="none" anchor="ctr"/>
              <a:lstStyle/>
              <a:p>
                <a:endParaRPr lang="en-US"/>
              </a:p>
            </p:txBody>
          </p:sp>
        </p:grpSp>
        <p:sp>
          <p:nvSpPr>
            <p:cNvPr id="14346" name="Line 23"/>
            <p:cNvSpPr>
              <a:spLocks noChangeShapeType="1"/>
            </p:cNvSpPr>
            <p:nvPr/>
          </p:nvSpPr>
          <p:spPr bwMode="auto">
            <a:xfrm flipH="1" flipV="1">
              <a:off x="670" y="1058"/>
              <a:ext cx="1002" cy="7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7" name="Line 24"/>
            <p:cNvSpPr>
              <a:spLocks noChangeShapeType="1"/>
            </p:cNvSpPr>
            <p:nvPr/>
          </p:nvSpPr>
          <p:spPr bwMode="auto">
            <a:xfrm flipH="1" flipV="1">
              <a:off x="576" y="1452"/>
              <a:ext cx="986" cy="3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8" name="Line 25"/>
            <p:cNvSpPr>
              <a:spLocks noChangeShapeType="1"/>
            </p:cNvSpPr>
            <p:nvPr/>
          </p:nvSpPr>
          <p:spPr bwMode="auto">
            <a:xfrm flipH="1" flipV="1">
              <a:off x="1120" y="845"/>
              <a:ext cx="608" cy="8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9" name="Line 26"/>
            <p:cNvSpPr>
              <a:spLocks noChangeShapeType="1"/>
            </p:cNvSpPr>
            <p:nvPr/>
          </p:nvSpPr>
          <p:spPr bwMode="auto">
            <a:xfrm flipH="1" flipV="1">
              <a:off x="1767" y="821"/>
              <a:ext cx="8" cy="8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Freeform 27"/>
            <p:cNvSpPr>
              <a:spLocks/>
            </p:cNvSpPr>
            <p:nvPr/>
          </p:nvSpPr>
          <p:spPr bwMode="auto">
            <a:xfrm>
              <a:off x="1854" y="1208"/>
              <a:ext cx="2193" cy="513"/>
            </a:xfrm>
            <a:custGeom>
              <a:avLst/>
              <a:gdLst>
                <a:gd name="T0" fmla="*/ 0 w 2193"/>
                <a:gd name="T1" fmla="*/ 513 h 513"/>
                <a:gd name="T2" fmla="*/ 552 w 2193"/>
                <a:gd name="T3" fmla="*/ 102 h 513"/>
                <a:gd name="T4" fmla="*/ 1531 w 2193"/>
                <a:gd name="T5" fmla="*/ 8 h 513"/>
                <a:gd name="T6" fmla="*/ 2193 w 2193"/>
                <a:gd name="T7" fmla="*/ 150 h 513"/>
                <a:gd name="T8" fmla="*/ 0 60000 65536"/>
                <a:gd name="T9" fmla="*/ 0 60000 65536"/>
                <a:gd name="T10" fmla="*/ 0 60000 65536"/>
                <a:gd name="T11" fmla="*/ 0 60000 65536"/>
                <a:gd name="T12" fmla="*/ 0 w 2193"/>
                <a:gd name="T13" fmla="*/ 0 h 513"/>
                <a:gd name="T14" fmla="*/ 2193 w 2193"/>
                <a:gd name="T15" fmla="*/ 513 h 513"/>
              </a:gdLst>
              <a:ahLst/>
              <a:cxnLst>
                <a:cxn ang="T8">
                  <a:pos x="T0" y="T1"/>
                </a:cxn>
                <a:cxn ang="T9">
                  <a:pos x="T2" y="T3"/>
                </a:cxn>
                <a:cxn ang="T10">
                  <a:pos x="T4" y="T5"/>
                </a:cxn>
                <a:cxn ang="T11">
                  <a:pos x="T6" y="T7"/>
                </a:cxn>
              </a:cxnLst>
              <a:rect l="T12" t="T13" r="T14" b="T15"/>
              <a:pathLst>
                <a:path w="2193" h="513">
                  <a:moveTo>
                    <a:pt x="0" y="513"/>
                  </a:moveTo>
                  <a:cubicBezTo>
                    <a:pt x="148" y="349"/>
                    <a:pt x="297" y="186"/>
                    <a:pt x="552" y="102"/>
                  </a:cubicBezTo>
                  <a:cubicBezTo>
                    <a:pt x="807" y="18"/>
                    <a:pt x="1258" y="0"/>
                    <a:pt x="1531" y="8"/>
                  </a:cubicBezTo>
                  <a:cubicBezTo>
                    <a:pt x="1804" y="16"/>
                    <a:pt x="1998" y="83"/>
                    <a:pt x="2193" y="15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1" name="Line 28"/>
            <p:cNvSpPr>
              <a:spLocks noChangeShapeType="1"/>
            </p:cNvSpPr>
            <p:nvPr/>
          </p:nvSpPr>
          <p:spPr bwMode="auto">
            <a:xfrm>
              <a:off x="1870" y="1879"/>
              <a:ext cx="1909" cy="7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Freeform 29"/>
            <p:cNvSpPr>
              <a:spLocks/>
            </p:cNvSpPr>
            <p:nvPr/>
          </p:nvSpPr>
          <p:spPr bwMode="auto">
            <a:xfrm>
              <a:off x="1909" y="1441"/>
              <a:ext cx="2028" cy="327"/>
            </a:xfrm>
            <a:custGeom>
              <a:avLst/>
              <a:gdLst>
                <a:gd name="T0" fmla="*/ 0 w 2028"/>
                <a:gd name="T1" fmla="*/ 327 h 327"/>
                <a:gd name="T2" fmla="*/ 923 w 2028"/>
                <a:gd name="T3" fmla="*/ 35 h 327"/>
                <a:gd name="T4" fmla="*/ 2028 w 2028"/>
                <a:gd name="T5" fmla="*/ 114 h 327"/>
                <a:gd name="T6" fmla="*/ 0 60000 65536"/>
                <a:gd name="T7" fmla="*/ 0 60000 65536"/>
                <a:gd name="T8" fmla="*/ 0 60000 65536"/>
                <a:gd name="T9" fmla="*/ 0 w 2028"/>
                <a:gd name="T10" fmla="*/ 0 h 327"/>
                <a:gd name="T11" fmla="*/ 2028 w 2028"/>
                <a:gd name="T12" fmla="*/ 327 h 327"/>
              </a:gdLst>
              <a:ahLst/>
              <a:cxnLst>
                <a:cxn ang="T6">
                  <a:pos x="T0" y="T1"/>
                </a:cxn>
                <a:cxn ang="T7">
                  <a:pos x="T2" y="T3"/>
                </a:cxn>
                <a:cxn ang="T8">
                  <a:pos x="T4" y="T5"/>
                </a:cxn>
              </a:cxnLst>
              <a:rect l="T9" t="T10" r="T11" b="T12"/>
              <a:pathLst>
                <a:path w="2028" h="327">
                  <a:moveTo>
                    <a:pt x="0" y="327"/>
                  </a:moveTo>
                  <a:cubicBezTo>
                    <a:pt x="292" y="198"/>
                    <a:pt x="585" y="70"/>
                    <a:pt x="923" y="35"/>
                  </a:cubicBezTo>
                  <a:cubicBezTo>
                    <a:pt x="1261" y="0"/>
                    <a:pt x="1644" y="57"/>
                    <a:pt x="2028" y="11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3" name="Freeform 30"/>
            <p:cNvSpPr>
              <a:spLocks/>
            </p:cNvSpPr>
            <p:nvPr/>
          </p:nvSpPr>
          <p:spPr bwMode="auto">
            <a:xfrm>
              <a:off x="1901" y="1668"/>
              <a:ext cx="1933" cy="163"/>
            </a:xfrm>
            <a:custGeom>
              <a:avLst/>
              <a:gdLst>
                <a:gd name="T0" fmla="*/ 0 w 1933"/>
                <a:gd name="T1" fmla="*/ 163 h 163"/>
                <a:gd name="T2" fmla="*/ 1018 w 1933"/>
                <a:gd name="T3" fmla="*/ 13 h 163"/>
                <a:gd name="T4" fmla="*/ 1933 w 1933"/>
                <a:gd name="T5" fmla="*/ 84 h 163"/>
                <a:gd name="T6" fmla="*/ 0 60000 65536"/>
                <a:gd name="T7" fmla="*/ 0 60000 65536"/>
                <a:gd name="T8" fmla="*/ 0 60000 65536"/>
                <a:gd name="T9" fmla="*/ 0 w 1933"/>
                <a:gd name="T10" fmla="*/ 0 h 163"/>
                <a:gd name="T11" fmla="*/ 1933 w 1933"/>
                <a:gd name="T12" fmla="*/ 163 h 163"/>
              </a:gdLst>
              <a:ahLst/>
              <a:cxnLst>
                <a:cxn ang="T6">
                  <a:pos x="T0" y="T1"/>
                </a:cxn>
                <a:cxn ang="T7">
                  <a:pos x="T2" y="T3"/>
                </a:cxn>
                <a:cxn ang="T8">
                  <a:pos x="T4" y="T5"/>
                </a:cxn>
              </a:cxnLst>
              <a:rect l="T9" t="T10" r="T11" b="T12"/>
              <a:pathLst>
                <a:path w="1933" h="163">
                  <a:moveTo>
                    <a:pt x="0" y="163"/>
                  </a:moveTo>
                  <a:cubicBezTo>
                    <a:pt x="348" y="94"/>
                    <a:pt x="696" y="26"/>
                    <a:pt x="1018" y="13"/>
                  </a:cubicBezTo>
                  <a:cubicBezTo>
                    <a:pt x="1340" y="0"/>
                    <a:pt x="1636" y="42"/>
                    <a:pt x="1933" y="8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4" name="Line 31"/>
            <p:cNvSpPr>
              <a:spLocks noChangeShapeType="1"/>
            </p:cNvSpPr>
            <p:nvPr/>
          </p:nvSpPr>
          <p:spPr bwMode="auto">
            <a:xfrm flipH="1">
              <a:off x="623" y="1879"/>
              <a:ext cx="884" cy="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5" name="Text Box 32"/>
            <p:cNvSpPr txBox="1">
              <a:spLocks noChangeArrowheads="1"/>
            </p:cNvSpPr>
            <p:nvPr/>
          </p:nvSpPr>
          <p:spPr bwMode="auto">
            <a:xfrm>
              <a:off x="2470" y="1917"/>
              <a:ext cx="9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cooler air</a:t>
              </a:r>
            </a:p>
          </p:txBody>
        </p:sp>
        <p:sp>
          <p:nvSpPr>
            <p:cNvPr id="14356" name="Freeform 33"/>
            <p:cNvSpPr>
              <a:spLocks/>
            </p:cNvSpPr>
            <p:nvPr/>
          </p:nvSpPr>
          <p:spPr bwMode="auto">
            <a:xfrm>
              <a:off x="1846" y="869"/>
              <a:ext cx="671" cy="781"/>
            </a:xfrm>
            <a:custGeom>
              <a:avLst/>
              <a:gdLst>
                <a:gd name="T0" fmla="*/ 0 w 671"/>
                <a:gd name="T1" fmla="*/ 781 h 781"/>
                <a:gd name="T2" fmla="*/ 339 w 671"/>
                <a:gd name="T3" fmla="*/ 284 h 781"/>
                <a:gd name="T4" fmla="*/ 671 w 671"/>
                <a:gd name="T5" fmla="*/ 0 h 781"/>
                <a:gd name="T6" fmla="*/ 0 60000 65536"/>
                <a:gd name="T7" fmla="*/ 0 60000 65536"/>
                <a:gd name="T8" fmla="*/ 0 60000 65536"/>
                <a:gd name="T9" fmla="*/ 0 w 671"/>
                <a:gd name="T10" fmla="*/ 0 h 781"/>
                <a:gd name="T11" fmla="*/ 671 w 671"/>
                <a:gd name="T12" fmla="*/ 781 h 781"/>
              </a:gdLst>
              <a:ahLst/>
              <a:cxnLst>
                <a:cxn ang="T6">
                  <a:pos x="T0" y="T1"/>
                </a:cxn>
                <a:cxn ang="T7">
                  <a:pos x="T2" y="T3"/>
                </a:cxn>
                <a:cxn ang="T8">
                  <a:pos x="T4" y="T5"/>
                </a:cxn>
              </a:cxnLst>
              <a:rect l="T9" t="T10" r="T11" b="T12"/>
              <a:pathLst>
                <a:path w="671" h="781">
                  <a:moveTo>
                    <a:pt x="0" y="781"/>
                  </a:moveTo>
                  <a:cubicBezTo>
                    <a:pt x="113" y="597"/>
                    <a:pt x="227" y="414"/>
                    <a:pt x="339" y="284"/>
                  </a:cubicBezTo>
                  <a:cubicBezTo>
                    <a:pt x="451" y="154"/>
                    <a:pt x="561" y="77"/>
                    <a:pt x="671"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7" name="Text Box 34"/>
            <p:cNvSpPr txBox="1">
              <a:spLocks noChangeArrowheads="1"/>
            </p:cNvSpPr>
            <p:nvPr/>
          </p:nvSpPr>
          <p:spPr bwMode="auto">
            <a:xfrm>
              <a:off x="1672" y="1500"/>
              <a:ext cx="25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A</a:t>
              </a:r>
            </a:p>
          </p:txBody>
        </p:sp>
        <p:sp>
          <p:nvSpPr>
            <p:cNvPr id="14358" name="Text Box 35"/>
            <p:cNvSpPr txBox="1">
              <a:spLocks noChangeArrowheads="1"/>
            </p:cNvSpPr>
            <p:nvPr/>
          </p:nvSpPr>
          <p:spPr bwMode="auto">
            <a:xfrm>
              <a:off x="3876" y="1533"/>
              <a:ext cx="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B</a:t>
              </a:r>
            </a:p>
          </p:txBody>
        </p:sp>
        <p:sp>
          <p:nvSpPr>
            <p:cNvPr id="14359" name="Text Box 36"/>
            <p:cNvSpPr txBox="1">
              <a:spLocks noChangeArrowheads="1"/>
            </p:cNvSpPr>
            <p:nvPr/>
          </p:nvSpPr>
          <p:spPr bwMode="auto">
            <a:xfrm>
              <a:off x="366" y="1417"/>
              <a:ext cx="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C</a:t>
              </a:r>
            </a:p>
          </p:txBody>
        </p:sp>
      </p:grpSp>
      <p:sp>
        <p:nvSpPr>
          <p:cNvPr id="280613" name="Text Box 37"/>
          <p:cNvSpPr txBox="1">
            <a:spLocks noChangeArrowheads="1"/>
          </p:cNvSpPr>
          <p:nvPr/>
        </p:nvSpPr>
        <p:spPr bwMode="auto">
          <a:xfrm>
            <a:off x="417513" y="3995738"/>
            <a:ext cx="796766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a:t>The sound produced by person </a:t>
            </a:r>
            <a:r>
              <a:rPr lang="en-GB" sz="2000" b="1"/>
              <a:t>A</a:t>
            </a:r>
            <a:r>
              <a:rPr lang="en-GB" sz="2000"/>
              <a:t> may be heard more clearly by person </a:t>
            </a:r>
            <a:r>
              <a:rPr lang="en-GB" sz="2000" b="1"/>
              <a:t>B</a:t>
            </a:r>
            <a:r>
              <a:rPr lang="en-GB" sz="2000"/>
              <a:t> than by person </a:t>
            </a:r>
            <a:r>
              <a:rPr lang="en-GB" sz="2000" b="1"/>
              <a:t>C</a:t>
            </a:r>
            <a:r>
              <a:rPr lang="en-GB" sz="2000"/>
              <a:t>. </a:t>
            </a:r>
          </a:p>
          <a:p>
            <a:pPr eaLnBrk="1" hangingPunct="1">
              <a:spcBef>
                <a:spcPct val="50000"/>
              </a:spcBef>
            </a:pPr>
            <a:r>
              <a:rPr lang="en-GB" sz="2000"/>
              <a:t>The cooler air over the water refracts the sound waves downwards.</a:t>
            </a:r>
          </a:p>
        </p:txBody>
      </p:sp>
      <p:sp>
        <p:nvSpPr>
          <p:cNvPr id="14341" name="Rectangle 38"/>
          <p:cNvSpPr>
            <a:spLocks noGrp="1" noChangeArrowheads="1"/>
          </p:cNvSpPr>
          <p:nvPr>
            <p:ph type="title"/>
          </p:nvPr>
        </p:nvSpPr>
        <p:spPr>
          <a:xfrm>
            <a:off x="496888" y="185738"/>
            <a:ext cx="8229600" cy="669925"/>
          </a:xfrm>
          <a:noFill/>
        </p:spPr>
        <p:txBody>
          <a:bodyPr/>
          <a:lstStyle/>
          <a:p>
            <a:pPr eaLnBrk="1" hangingPunct="1"/>
            <a:r>
              <a:rPr lang="en-GB" sz="4000" smtClean="0"/>
              <a:t>Sound refraction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061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06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92125" y="363538"/>
            <a:ext cx="8116888" cy="792162"/>
          </a:xfrm>
        </p:spPr>
        <p:txBody>
          <a:bodyPr/>
          <a:lstStyle/>
          <a:p>
            <a:pPr marL="0" indent="0" eaLnBrk="1" hangingPunct="1">
              <a:lnSpc>
                <a:spcPct val="80000"/>
              </a:lnSpc>
              <a:spcBef>
                <a:spcPct val="0"/>
              </a:spcBef>
              <a:buFontTx/>
              <a:buNone/>
            </a:pPr>
            <a:endParaRPr lang="en-GB" sz="2400" smtClean="0"/>
          </a:p>
          <a:p>
            <a:pPr marL="0" indent="0" eaLnBrk="1" hangingPunct="1">
              <a:lnSpc>
                <a:spcPct val="80000"/>
              </a:lnSpc>
              <a:buFontTx/>
              <a:buNone/>
            </a:pPr>
            <a:endParaRPr lang="en-GB" sz="2400" smtClean="0"/>
          </a:p>
        </p:txBody>
      </p:sp>
      <p:sp>
        <p:nvSpPr>
          <p:cNvPr id="329765" name="Text Box 37"/>
          <p:cNvSpPr txBox="1">
            <a:spLocks noChangeArrowheads="1"/>
          </p:cNvSpPr>
          <p:nvPr/>
        </p:nvSpPr>
        <p:spPr bwMode="auto">
          <a:xfrm>
            <a:off x="417513" y="1062038"/>
            <a:ext cx="4221162"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a:t>A typical sound wave has a wavelength of about 1m.</a:t>
            </a:r>
          </a:p>
          <a:p>
            <a:pPr eaLnBrk="1" hangingPunct="1">
              <a:spcBef>
                <a:spcPct val="50000"/>
              </a:spcBef>
            </a:pPr>
            <a:r>
              <a:rPr lang="en-GB" sz="2000"/>
              <a:t>This is similar in size to the aperture of a doorway.</a:t>
            </a:r>
          </a:p>
          <a:p>
            <a:pPr eaLnBrk="1" hangingPunct="1">
              <a:spcBef>
                <a:spcPct val="50000"/>
              </a:spcBef>
            </a:pPr>
            <a:r>
              <a:rPr lang="en-GB" sz="2000"/>
              <a:t>Therefore sound undergoes significant diffraction at a doorway or around the corner of a building.</a:t>
            </a:r>
          </a:p>
          <a:p>
            <a:pPr eaLnBrk="1" hangingPunct="1">
              <a:spcBef>
                <a:spcPct val="50000"/>
              </a:spcBef>
            </a:pPr>
            <a:r>
              <a:rPr lang="en-GB" sz="2000"/>
              <a:t>This is why we can hear someone in such circumstances even thought we cannot see them. </a:t>
            </a:r>
          </a:p>
        </p:txBody>
      </p:sp>
      <p:sp>
        <p:nvSpPr>
          <p:cNvPr id="15364" name="Rectangle 38"/>
          <p:cNvSpPr>
            <a:spLocks noGrp="1" noChangeArrowheads="1"/>
          </p:cNvSpPr>
          <p:nvPr>
            <p:ph type="title"/>
          </p:nvPr>
        </p:nvSpPr>
        <p:spPr>
          <a:xfrm>
            <a:off x="496888" y="185738"/>
            <a:ext cx="8229600" cy="669925"/>
          </a:xfrm>
          <a:noFill/>
        </p:spPr>
        <p:txBody>
          <a:bodyPr/>
          <a:lstStyle/>
          <a:p>
            <a:pPr eaLnBrk="1" hangingPunct="1"/>
            <a:r>
              <a:rPr lang="en-GB" sz="4000" smtClean="0"/>
              <a:t>Sound diffraction</a:t>
            </a:r>
          </a:p>
        </p:txBody>
      </p:sp>
      <p:pic>
        <p:nvPicPr>
          <p:cNvPr id="329770"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965200"/>
            <a:ext cx="43815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71" name="Text Box 43"/>
          <p:cNvSpPr txBox="1">
            <a:spLocks noChangeArrowheads="1"/>
          </p:cNvSpPr>
          <p:nvPr/>
        </p:nvSpPr>
        <p:spPr bwMode="auto">
          <a:xfrm>
            <a:off x="417513" y="4884738"/>
            <a:ext cx="55213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i="1">
                <a:solidFill>
                  <a:srgbClr val="FF0000"/>
                </a:solidFill>
              </a:rPr>
              <a:t>Why does light not diffract as much as sound?</a:t>
            </a:r>
          </a:p>
          <a:p>
            <a:pPr eaLnBrk="1" hangingPunct="1">
              <a:spcBef>
                <a:spcPct val="50000"/>
              </a:spcBef>
            </a:pPr>
            <a:r>
              <a:rPr lang="en-GB" sz="2000"/>
              <a:t>The wavelength of light is about 0.000 5mm     – much smaller than a door aperture.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97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976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976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976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97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9771">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29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585787"/>
          </a:xfrm>
        </p:spPr>
        <p:txBody>
          <a:bodyPr/>
          <a:lstStyle/>
          <a:p>
            <a:pPr eaLnBrk="1" hangingPunct="1"/>
            <a:r>
              <a:rPr lang="en-GB" sz="4000" smtClean="0"/>
              <a:t>Measuring the speed of sound</a:t>
            </a:r>
          </a:p>
        </p:txBody>
      </p:sp>
      <p:sp>
        <p:nvSpPr>
          <p:cNvPr id="321539" name="Rectangle 3"/>
          <p:cNvSpPr>
            <a:spLocks noGrp="1" noChangeArrowheads="1"/>
          </p:cNvSpPr>
          <p:nvPr>
            <p:ph type="body" sz="half" idx="1"/>
          </p:nvPr>
        </p:nvSpPr>
        <p:spPr>
          <a:xfrm>
            <a:off x="477838" y="1209675"/>
            <a:ext cx="4662487" cy="4692650"/>
          </a:xfrm>
        </p:spPr>
        <p:txBody>
          <a:bodyPr/>
          <a:lstStyle/>
          <a:p>
            <a:pPr marL="0" indent="0" eaLnBrk="1" hangingPunct="1">
              <a:lnSpc>
                <a:spcPct val="90000"/>
              </a:lnSpc>
              <a:buFontTx/>
              <a:buNone/>
            </a:pPr>
            <a:r>
              <a:rPr lang="en-GB" sz="2000" b="1" smtClean="0">
                <a:solidFill>
                  <a:srgbClr val="FF0000"/>
                </a:solidFill>
              </a:rPr>
              <a:t>Method 1: Using a visible loud event</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Use a stopwatch to time the difference between seeing and hearing the event (for example an explosion).</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Measure the distance between the event an the timing position.</a:t>
            </a:r>
          </a:p>
          <a:p>
            <a:pPr marL="0" indent="0" eaLnBrk="1" hangingPunct="1">
              <a:lnSpc>
                <a:spcPct val="90000"/>
              </a:lnSpc>
              <a:buFontTx/>
              <a:buNone/>
            </a:pPr>
            <a:endParaRPr lang="en-GB" sz="2000" smtClean="0"/>
          </a:p>
          <a:p>
            <a:pPr marL="0" indent="0" eaLnBrk="1" hangingPunct="1">
              <a:lnSpc>
                <a:spcPct val="90000"/>
              </a:lnSpc>
              <a:buFontTx/>
              <a:buNone/>
            </a:pPr>
            <a:r>
              <a:rPr lang="en-GB" sz="2000" b="1" smtClean="0">
                <a:solidFill>
                  <a:schemeClr val="accent2"/>
                </a:solidFill>
              </a:rPr>
              <a:t>Speed = distance / time.</a:t>
            </a:r>
          </a:p>
          <a:p>
            <a:pPr marL="0" indent="0" eaLnBrk="1" hangingPunct="1">
              <a:lnSpc>
                <a:spcPct val="90000"/>
              </a:lnSpc>
              <a:buFontTx/>
              <a:buNone/>
            </a:pPr>
            <a:endParaRPr lang="en-GB" sz="2000" b="1" smtClean="0"/>
          </a:p>
          <a:p>
            <a:pPr marL="0" indent="0" eaLnBrk="1" hangingPunct="1">
              <a:lnSpc>
                <a:spcPct val="90000"/>
              </a:lnSpc>
              <a:buFontTx/>
              <a:buNone/>
            </a:pPr>
            <a:r>
              <a:rPr lang="en-GB" sz="2000" smtClean="0"/>
              <a:t>Note: The distance should be as large as possible in order to avoid significant reaction time error in the timing measurement.</a:t>
            </a:r>
          </a:p>
          <a:p>
            <a:pPr marL="0" indent="0" eaLnBrk="1" hangingPunct="1">
              <a:lnSpc>
                <a:spcPct val="90000"/>
              </a:lnSpc>
              <a:buFontTx/>
              <a:buNone/>
            </a:pPr>
            <a:endParaRPr lang="en-GB" sz="2000" smtClean="0"/>
          </a:p>
        </p:txBody>
      </p:sp>
      <p:pic>
        <p:nvPicPr>
          <p:cNvPr id="3215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1300163"/>
            <a:ext cx="33940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15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15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2153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2153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21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633412"/>
          </a:xfrm>
        </p:spPr>
        <p:txBody>
          <a:bodyPr/>
          <a:lstStyle/>
          <a:p>
            <a:pPr eaLnBrk="1" hangingPunct="1"/>
            <a:r>
              <a:rPr lang="en-GB" sz="4000" i="1" smtClean="0"/>
              <a:t>Question</a:t>
            </a:r>
          </a:p>
        </p:txBody>
      </p:sp>
      <p:sp>
        <p:nvSpPr>
          <p:cNvPr id="17411" name="Rectangle 3"/>
          <p:cNvSpPr>
            <a:spLocks noGrp="1" noChangeArrowheads="1"/>
          </p:cNvSpPr>
          <p:nvPr>
            <p:ph type="body" idx="1"/>
          </p:nvPr>
        </p:nvSpPr>
        <p:spPr>
          <a:xfrm>
            <a:off x="468313" y="1052513"/>
            <a:ext cx="8229600" cy="4525962"/>
          </a:xfrm>
        </p:spPr>
        <p:txBody>
          <a:bodyPr/>
          <a:lstStyle/>
          <a:p>
            <a:pPr marL="0" indent="0" eaLnBrk="1" hangingPunct="1">
              <a:lnSpc>
                <a:spcPct val="80000"/>
              </a:lnSpc>
              <a:buFontTx/>
              <a:buNone/>
            </a:pPr>
            <a:r>
              <a:rPr lang="en-GB" sz="2400" i="1" smtClean="0"/>
              <a:t>A group of students measured the time taken between seeing and hearing another student, 250 m away, clashing two pieces of wood together. They obtained the following timings in seconds: 0.73, 0.78, 0.69, 0.81, 0.77. Use their measurements to obtain a speed of sound estimate.</a:t>
            </a:r>
          </a:p>
          <a:p>
            <a:pPr marL="0" indent="0" eaLnBrk="1" hangingPunct="1">
              <a:lnSpc>
                <a:spcPct val="80000"/>
              </a:lnSpc>
              <a:buFontTx/>
              <a:buNone/>
            </a:pPr>
            <a:endParaRPr lang="en-GB" sz="2400" i="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633412"/>
          </a:xfrm>
        </p:spPr>
        <p:txBody>
          <a:bodyPr/>
          <a:lstStyle/>
          <a:p>
            <a:pPr eaLnBrk="1" hangingPunct="1"/>
            <a:r>
              <a:rPr lang="en-GB" sz="4000" i="1" smtClean="0"/>
              <a:t>Question</a:t>
            </a:r>
          </a:p>
        </p:txBody>
      </p:sp>
      <p:sp>
        <p:nvSpPr>
          <p:cNvPr id="272387" name="Rectangle 3"/>
          <p:cNvSpPr>
            <a:spLocks noGrp="1" noChangeArrowheads="1"/>
          </p:cNvSpPr>
          <p:nvPr>
            <p:ph type="body" idx="1"/>
          </p:nvPr>
        </p:nvSpPr>
        <p:spPr>
          <a:xfrm>
            <a:off x="468313" y="1052513"/>
            <a:ext cx="8229600" cy="4525962"/>
          </a:xfrm>
        </p:spPr>
        <p:txBody>
          <a:bodyPr/>
          <a:lstStyle/>
          <a:p>
            <a:pPr marL="0" indent="0" eaLnBrk="1" hangingPunct="1">
              <a:lnSpc>
                <a:spcPct val="80000"/>
              </a:lnSpc>
              <a:buFontTx/>
              <a:buNone/>
            </a:pPr>
            <a:r>
              <a:rPr lang="en-GB" sz="2400" i="1" smtClean="0"/>
              <a:t>A group of students measured the time taken between seeing and hearing another student, 250 m away, clashing two pieces of wood together. They obtained the following timings in seconds: 0.73, 0.78, 0.69, 0.81, 0.77. Use their measurements to obtain a speed of sound estimate.</a:t>
            </a:r>
          </a:p>
          <a:p>
            <a:pPr marL="0" indent="0" eaLnBrk="1" hangingPunct="1">
              <a:lnSpc>
                <a:spcPct val="80000"/>
              </a:lnSpc>
              <a:buFontTx/>
              <a:buNone/>
            </a:pPr>
            <a:endParaRPr lang="en-GB" sz="2400" i="1" smtClean="0"/>
          </a:p>
          <a:p>
            <a:pPr marL="0" indent="0" eaLnBrk="1" hangingPunct="1">
              <a:lnSpc>
                <a:spcPct val="80000"/>
              </a:lnSpc>
              <a:buFontTx/>
              <a:buNone/>
            </a:pPr>
            <a:r>
              <a:rPr lang="en-GB" sz="2400" smtClean="0"/>
              <a:t>average time = (0.73 + 0.78 + 0.69 + 0.81 + 0.77) / 5</a:t>
            </a:r>
          </a:p>
          <a:p>
            <a:pPr marL="0" indent="0" eaLnBrk="1" hangingPunct="1">
              <a:lnSpc>
                <a:spcPct val="80000"/>
              </a:lnSpc>
              <a:buFontTx/>
              <a:buNone/>
            </a:pPr>
            <a:r>
              <a:rPr lang="en-GB" sz="2400" smtClean="0"/>
              <a:t>= 3.78 / 5</a:t>
            </a:r>
          </a:p>
          <a:p>
            <a:pPr marL="0" indent="0" eaLnBrk="1" hangingPunct="1">
              <a:lnSpc>
                <a:spcPct val="80000"/>
              </a:lnSpc>
              <a:buFontTx/>
              <a:buNone/>
            </a:pPr>
            <a:r>
              <a:rPr lang="en-GB" sz="2400" smtClean="0"/>
              <a:t>= 0.756 s</a:t>
            </a:r>
          </a:p>
          <a:p>
            <a:pPr marL="0" indent="0" eaLnBrk="1" hangingPunct="1">
              <a:lnSpc>
                <a:spcPct val="80000"/>
              </a:lnSpc>
              <a:buFontTx/>
              <a:buNone/>
            </a:pPr>
            <a:r>
              <a:rPr lang="en-GB" sz="2400" b="1" smtClean="0">
                <a:solidFill>
                  <a:srgbClr val="FF0000"/>
                </a:solidFill>
              </a:rPr>
              <a:t>speed = distance / time</a:t>
            </a:r>
          </a:p>
          <a:p>
            <a:pPr marL="0" indent="0" eaLnBrk="1" hangingPunct="1">
              <a:lnSpc>
                <a:spcPct val="80000"/>
              </a:lnSpc>
              <a:buFontTx/>
              <a:buNone/>
            </a:pPr>
            <a:r>
              <a:rPr lang="en-GB" sz="2400" smtClean="0"/>
              <a:t>= 250 m / 0.756 s</a:t>
            </a:r>
          </a:p>
          <a:p>
            <a:pPr marL="0" indent="0" eaLnBrk="1" hangingPunct="1">
              <a:lnSpc>
                <a:spcPct val="80000"/>
              </a:lnSpc>
              <a:buFontTx/>
              <a:buNone/>
            </a:pPr>
            <a:r>
              <a:rPr lang="en-GB" sz="2400" smtClean="0"/>
              <a:t>= 4 080 m</a:t>
            </a:r>
            <a:endParaRPr lang="en-GB" sz="2400" b="1" smtClean="0">
              <a:solidFill>
                <a:schemeClr val="accent2"/>
              </a:solidFill>
            </a:endParaRPr>
          </a:p>
          <a:p>
            <a:pPr marL="0" indent="0" eaLnBrk="1" hangingPunct="1">
              <a:lnSpc>
                <a:spcPct val="80000"/>
              </a:lnSpc>
              <a:buFontTx/>
              <a:buNone/>
            </a:pPr>
            <a:r>
              <a:rPr lang="en-GB" sz="2400" b="1" smtClean="0">
                <a:solidFill>
                  <a:schemeClr val="accent2"/>
                </a:solidFill>
              </a:rPr>
              <a:t>speed of sound = 331 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238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238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2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85787"/>
          </a:xfrm>
        </p:spPr>
        <p:txBody>
          <a:bodyPr/>
          <a:lstStyle/>
          <a:p>
            <a:pPr eaLnBrk="1" hangingPunct="1"/>
            <a:r>
              <a:rPr lang="en-GB" sz="4000" smtClean="0"/>
              <a:t>Measuring the speed of sound</a:t>
            </a:r>
          </a:p>
        </p:txBody>
      </p:sp>
      <p:sp>
        <p:nvSpPr>
          <p:cNvPr id="325635" name="Rectangle 3"/>
          <p:cNvSpPr>
            <a:spLocks noGrp="1" noChangeArrowheads="1"/>
          </p:cNvSpPr>
          <p:nvPr>
            <p:ph type="body" sz="half" idx="1"/>
          </p:nvPr>
        </p:nvSpPr>
        <p:spPr>
          <a:xfrm>
            <a:off x="444500" y="1041400"/>
            <a:ext cx="8142288" cy="4368800"/>
          </a:xfrm>
        </p:spPr>
        <p:txBody>
          <a:bodyPr/>
          <a:lstStyle/>
          <a:p>
            <a:pPr marL="0" indent="0" eaLnBrk="1" hangingPunct="1">
              <a:lnSpc>
                <a:spcPct val="90000"/>
              </a:lnSpc>
              <a:buFontTx/>
              <a:buNone/>
            </a:pPr>
            <a:r>
              <a:rPr lang="en-GB" sz="2000" b="1" smtClean="0">
                <a:solidFill>
                  <a:srgbClr val="FF0000"/>
                </a:solidFill>
              </a:rPr>
              <a:t>Method 2: Using echoes</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Facing a flat vertical surface (wall or cliff) at least 50m away one person clashes two pieces of wood together. This person should try to clap the pieces of wood in time with the echo they hear coming back from the flat surface.</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Another person times 20 claps on a stop-watch. They should count: 0, 1, 2 ,3 …. 20.</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Measure the distance, </a:t>
            </a:r>
            <a:r>
              <a:rPr lang="en-GB" sz="2000" b="1" i="1" smtClean="0">
                <a:solidFill>
                  <a:srgbClr val="FF0000"/>
                </a:solidFill>
              </a:rPr>
              <a:t>D</a:t>
            </a:r>
            <a:r>
              <a:rPr lang="en-GB" sz="2000" smtClean="0"/>
              <a:t> between the clapping person an the flat surface. </a:t>
            </a:r>
          </a:p>
          <a:p>
            <a:pPr marL="0" indent="0" eaLnBrk="1" hangingPunct="1">
              <a:lnSpc>
                <a:spcPct val="90000"/>
              </a:lnSpc>
              <a:buFontTx/>
              <a:buNone/>
            </a:pPr>
            <a:r>
              <a:rPr lang="en-GB" sz="2000" smtClean="0"/>
              <a:t>The total distance travelled by the sound will be 20 x </a:t>
            </a:r>
            <a:r>
              <a:rPr lang="en-GB" sz="2000" b="1" u="sng" smtClean="0">
                <a:solidFill>
                  <a:schemeClr val="accent2"/>
                </a:solidFill>
              </a:rPr>
              <a:t>2</a:t>
            </a:r>
            <a:r>
              <a:rPr lang="en-GB" sz="2000" b="1" i="1" smtClean="0">
                <a:solidFill>
                  <a:srgbClr val="FF0000"/>
                </a:solidFill>
              </a:rPr>
              <a:t>D</a:t>
            </a:r>
            <a:r>
              <a:rPr lang="en-GB" sz="2000" i="1" smtClean="0"/>
              <a:t> </a:t>
            </a:r>
          </a:p>
          <a:p>
            <a:pPr marL="0" indent="0" eaLnBrk="1" hangingPunct="1">
              <a:lnSpc>
                <a:spcPct val="90000"/>
              </a:lnSpc>
              <a:buFontTx/>
              <a:buNone/>
            </a:pPr>
            <a:endParaRPr lang="en-GB" sz="2000" smtClean="0"/>
          </a:p>
          <a:p>
            <a:pPr marL="0" indent="0" eaLnBrk="1" hangingPunct="1">
              <a:lnSpc>
                <a:spcPct val="90000"/>
              </a:lnSpc>
              <a:buFontTx/>
              <a:buNone/>
            </a:pPr>
            <a:r>
              <a:rPr lang="en-GB" sz="2000" b="1" smtClean="0">
                <a:solidFill>
                  <a:schemeClr val="accent2"/>
                </a:solidFill>
              </a:rPr>
              <a:t>Speed = total distance / time for 20 claps.</a:t>
            </a:r>
          </a:p>
          <a:p>
            <a:pPr marL="0" indent="0" eaLnBrk="1" hangingPunct="1">
              <a:lnSpc>
                <a:spcPct val="90000"/>
              </a:lnSpc>
              <a:buFontTx/>
              <a:buNone/>
            </a:pPr>
            <a:endParaRPr lang="en-GB"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5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56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563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563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56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33412"/>
          </a:xfrm>
        </p:spPr>
        <p:txBody>
          <a:bodyPr/>
          <a:lstStyle/>
          <a:p>
            <a:pPr eaLnBrk="1" hangingPunct="1"/>
            <a:r>
              <a:rPr lang="en-GB" sz="4000" i="1" smtClean="0"/>
              <a:t>Question</a:t>
            </a:r>
          </a:p>
        </p:txBody>
      </p:sp>
      <p:sp>
        <p:nvSpPr>
          <p:cNvPr id="20483" name="Rectangle 3"/>
          <p:cNvSpPr>
            <a:spLocks noGrp="1" noChangeArrowheads="1"/>
          </p:cNvSpPr>
          <p:nvPr>
            <p:ph type="body" idx="1"/>
          </p:nvPr>
        </p:nvSpPr>
        <p:spPr>
          <a:xfrm>
            <a:off x="468313" y="1052513"/>
            <a:ext cx="8229600" cy="4525962"/>
          </a:xfrm>
        </p:spPr>
        <p:txBody>
          <a:bodyPr/>
          <a:lstStyle/>
          <a:p>
            <a:pPr marL="0" indent="0" eaLnBrk="1" hangingPunct="1">
              <a:lnSpc>
                <a:spcPct val="80000"/>
              </a:lnSpc>
              <a:buFontTx/>
              <a:buNone/>
            </a:pPr>
            <a:r>
              <a:rPr lang="en-GB" sz="2800" i="1" smtClean="0"/>
              <a:t>In an experiment to measure the speed of sound by the echo method when a student stands 75m away from a wall 20 claps are heard over a time of 8.77s. Calculate the speed of sound.</a:t>
            </a:r>
          </a:p>
          <a:p>
            <a:pPr marL="0" indent="0" eaLnBrk="1" hangingPunct="1">
              <a:lnSpc>
                <a:spcPct val="80000"/>
              </a:lnSpc>
              <a:buFontTx/>
              <a:buNone/>
            </a:pPr>
            <a:endParaRPr lang="en-GB" sz="2800" i="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633412"/>
          </a:xfrm>
        </p:spPr>
        <p:txBody>
          <a:bodyPr/>
          <a:lstStyle/>
          <a:p>
            <a:pPr eaLnBrk="1" hangingPunct="1"/>
            <a:r>
              <a:rPr lang="en-GB" sz="4000" i="1" smtClean="0"/>
              <a:t>Question</a:t>
            </a:r>
          </a:p>
        </p:txBody>
      </p:sp>
      <p:sp>
        <p:nvSpPr>
          <p:cNvPr id="327683" name="Rectangle 3"/>
          <p:cNvSpPr>
            <a:spLocks noGrp="1" noChangeArrowheads="1"/>
          </p:cNvSpPr>
          <p:nvPr>
            <p:ph type="body" idx="1"/>
          </p:nvPr>
        </p:nvSpPr>
        <p:spPr>
          <a:xfrm>
            <a:off x="468313" y="1052513"/>
            <a:ext cx="8229600" cy="4525962"/>
          </a:xfrm>
        </p:spPr>
        <p:txBody>
          <a:bodyPr/>
          <a:lstStyle/>
          <a:p>
            <a:pPr marL="0" indent="0" eaLnBrk="1" hangingPunct="1">
              <a:lnSpc>
                <a:spcPct val="80000"/>
              </a:lnSpc>
              <a:buFontTx/>
              <a:buNone/>
            </a:pPr>
            <a:r>
              <a:rPr lang="en-GB" sz="2800" i="1" smtClean="0"/>
              <a:t>In an experiment to measure the speed of sound by the echo method when a student stands 75m away from a wall 20 claps are heard over a time of 8.77s. Calculate the speed of sound.</a:t>
            </a:r>
          </a:p>
          <a:p>
            <a:pPr marL="0" indent="0" eaLnBrk="1" hangingPunct="1">
              <a:lnSpc>
                <a:spcPct val="80000"/>
              </a:lnSpc>
              <a:buFontTx/>
              <a:buNone/>
            </a:pPr>
            <a:endParaRPr lang="en-GB" sz="2800" i="1" smtClean="0"/>
          </a:p>
          <a:p>
            <a:pPr marL="0" indent="0" eaLnBrk="1" hangingPunct="1">
              <a:lnSpc>
                <a:spcPct val="80000"/>
              </a:lnSpc>
              <a:buFontTx/>
              <a:buNone/>
            </a:pPr>
            <a:r>
              <a:rPr lang="en-GB" sz="2800" smtClean="0"/>
              <a:t>total distance travelled by the sound </a:t>
            </a:r>
          </a:p>
          <a:p>
            <a:pPr marL="0" indent="0" eaLnBrk="1" hangingPunct="1">
              <a:lnSpc>
                <a:spcPct val="80000"/>
              </a:lnSpc>
              <a:buFontTx/>
              <a:buNone/>
            </a:pPr>
            <a:r>
              <a:rPr lang="en-GB" sz="2800" smtClean="0"/>
              <a:t>= (20 x 2 x 75)m </a:t>
            </a:r>
          </a:p>
          <a:p>
            <a:pPr marL="0" indent="0" eaLnBrk="1" hangingPunct="1">
              <a:lnSpc>
                <a:spcPct val="80000"/>
              </a:lnSpc>
              <a:buFontTx/>
              <a:buNone/>
            </a:pPr>
            <a:r>
              <a:rPr lang="en-GB" sz="2800" smtClean="0"/>
              <a:t>= 3000m</a:t>
            </a:r>
          </a:p>
          <a:p>
            <a:pPr marL="0" indent="0" eaLnBrk="1" hangingPunct="1">
              <a:lnSpc>
                <a:spcPct val="80000"/>
              </a:lnSpc>
              <a:buFontTx/>
              <a:buNone/>
            </a:pPr>
            <a:r>
              <a:rPr lang="en-GB" sz="2800" b="1" smtClean="0">
                <a:solidFill>
                  <a:srgbClr val="FF0000"/>
                </a:solidFill>
              </a:rPr>
              <a:t>speed = total distance / time for 20 claps</a:t>
            </a:r>
          </a:p>
          <a:p>
            <a:pPr marL="0" indent="0" eaLnBrk="1" hangingPunct="1">
              <a:lnSpc>
                <a:spcPct val="80000"/>
              </a:lnSpc>
              <a:buFontTx/>
              <a:buNone/>
            </a:pPr>
            <a:r>
              <a:rPr lang="en-GB" sz="2800" smtClean="0"/>
              <a:t>= 3000m / 8.77s</a:t>
            </a:r>
          </a:p>
          <a:p>
            <a:pPr marL="0" indent="0" eaLnBrk="1" hangingPunct="1">
              <a:lnSpc>
                <a:spcPct val="80000"/>
              </a:lnSpc>
              <a:buFontTx/>
              <a:buNone/>
            </a:pPr>
            <a:r>
              <a:rPr lang="en-GB" sz="2800" b="1" smtClean="0">
                <a:solidFill>
                  <a:schemeClr val="accent2"/>
                </a:solidFill>
              </a:rPr>
              <a:t>speed of sound = 342 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6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6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6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6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68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7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z="4000" smtClean="0"/>
              <a:t>GUIDELINES</a:t>
            </a:r>
          </a:p>
        </p:txBody>
      </p:sp>
      <p:sp>
        <p:nvSpPr>
          <p:cNvPr id="7171" name="Rectangle 3"/>
          <p:cNvSpPr>
            <a:spLocks noGrp="1" noChangeArrowheads="1"/>
          </p:cNvSpPr>
          <p:nvPr>
            <p:ph type="body" sz="half" idx="1"/>
          </p:nvPr>
        </p:nvSpPr>
        <p:spPr>
          <a:xfrm>
            <a:off x="457200" y="1600200"/>
            <a:ext cx="8131175" cy="3746500"/>
          </a:xfrm>
        </p:spPr>
        <p:txBody>
          <a:bodyPr/>
          <a:lstStyle/>
          <a:p>
            <a:pPr marL="0" indent="0" eaLnBrk="1" hangingPunct="1">
              <a:lnSpc>
                <a:spcPct val="80000"/>
              </a:lnSpc>
              <a:buFontTx/>
              <a:buNone/>
            </a:pPr>
            <a:r>
              <a:rPr lang="en-GB" sz="1800" u="sng" smtClean="0"/>
              <a:t>Light and sound</a:t>
            </a:r>
          </a:p>
          <a:p>
            <a:pPr marL="0" indent="0" eaLnBrk="1" hangingPunct="1">
              <a:lnSpc>
                <a:spcPct val="80000"/>
              </a:lnSpc>
              <a:buFontTx/>
              <a:buNone/>
            </a:pPr>
            <a:r>
              <a:rPr lang="en-GB" sz="1800" smtClean="0"/>
              <a:t>understand that sound waves are longitudinal waves which can be reflected, refracted </a:t>
            </a:r>
            <a:r>
              <a:rPr lang="en-GB" sz="1800" smtClean="0">
                <a:solidFill>
                  <a:srgbClr val="FF0000"/>
                </a:solidFill>
              </a:rPr>
              <a:t>and diffracted</a:t>
            </a:r>
          </a:p>
          <a:p>
            <a:pPr marL="0" indent="0" eaLnBrk="1" hangingPunct="1">
              <a:lnSpc>
                <a:spcPct val="80000"/>
              </a:lnSpc>
              <a:buFontTx/>
              <a:buNone/>
            </a:pPr>
            <a:r>
              <a:rPr lang="en-GB" sz="1800" smtClean="0"/>
              <a:t>know that the frequency range for human hearing is 20 Hz – 20 000 Hz</a:t>
            </a:r>
          </a:p>
          <a:p>
            <a:pPr marL="0" indent="0" eaLnBrk="1" hangingPunct="1">
              <a:lnSpc>
                <a:spcPct val="80000"/>
              </a:lnSpc>
              <a:buFontTx/>
              <a:buNone/>
            </a:pPr>
            <a:r>
              <a:rPr lang="en-GB" sz="1800" smtClean="0"/>
              <a:t>describe how to measure the speed of sound in air</a:t>
            </a:r>
          </a:p>
          <a:p>
            <a:pPr marL="0" indent="0" eaLnBrk="1" hangingPunct="1">
              <a:lnSpc>
                <a:spcPct val="80000"/>
              </a:lnSpc>
              <a:buFontTx/>
              <a:buNone/>
            </a:pPr>
            <a:r>
              <a:rPr lang="en-GB" sz="1800" smtClean="0">
                <a:solidFill>
                  <a:srgbClr val="FF0000"/>
                </a:solidFill>
              </a:rPr>
              <a:t>understand how an oscilloscope and microphone can be used to display a sound wave</a:t>
            </a:r>
          </a:p>
          <a:p>
            <a:pPr marL="0" indent="0" eaLnBrk="1" hangingPunct="1">
              <a:lnSpc>
                <a:spcPct val="80000"/>
              </a:lnSpc>
              <a:buFontTx/>
              <a:buNone/>
            </a:pPr>
            <a:r>
              <a:rPr lang="en-GB" sz="1800" smtClean="0">
                <a:solidFill>
                  <a:srgbClr val="FF0000"/>
                </a:solidFill>
              </a:rPr>
              <a:t>describe an experiment using an oscilloscope to determine the frequency of a sound wave</a:t>
            </a:r>
          </a:p>
          <a:p>
            <a:pPr marL="0" indent="0" eaLnBrk="1" hangingPunct="1">
              <a:lnSpc>
                <a:spcPct val="80000"/>
              </a:lnSpc>
              <a:buFontTx/>
              <a:buNone/>
            </a:pPr>
            <a:r>
              <a:rPr lang="en-GB" sz="1800" smtClean="0">
                <a:solidFill>
                  <a:srgbClr val="FF0000"/>
                </a:solidFill>
              </a:rPr>
              <a:t>relate the pitch of a sound to the frequency of vibration of the source</a:t>
            </a:r>
          </a:p>
          <a:p>
            <a:pPr marL="0" indent="0" eaLnBrk="1" hangingPunct="1">
              <a:lnSpc>
                <a:spcPct val="80000"/>
              </a:lnSpc>
              <a:buFontTx/>
              <a:buNone/>
            </a:pPr>
            <a:r>
              <a:rPr lang="en-GB" sz="1800" smtClean="0">
                <a:solidFill>
                  <a:srgbClr val="FF0000"/>
                </a:solidFill>
              </a:rPr>
              <a:t>relate the loudness of a sound to the amplitude of vibration.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41300"/>
            <a:ext cx="8229600" cy="561975"/>
          </a:xfrm>
        </p:spPr>
        <p:txBody>
          <a:bodyPr/>
          <a:lstStyle/>
          <a:p>
            <a:pPr eaLnBrk="1" hangingPunct="1"/>
            <a:r>
              <a:rPr lang="en-GB" sz="2800" smtClean="0"/>
              <a:t>Speed of sound examples</a:t>
            </a:r>
          </a:p>
        </p:txBody>
      </p:sp>
      <p:graphicFrame>
        <p:nvGraphicFramePr>
          <p:cNvPr id="270391" name="Group 55"/>
          <p:cNvGraphicFramePr>
            <a:graphicFrameLocks noGrp="1"/>
          </p:cNvGraphicFramePr>
          <p:nvPr>
            <p:ph sz="half" idx="2"/>
          </p:nvPr>
        </p:nvGraphicFramePr>
        <p:xfrm>
          <a:off x="623888" y="881063"/>
          <a:ext cx="7991475" cy="5186362"/>
        </p:xfrm>
        <a:graphic>
          <a:graphicData uri="http://schemas.openxmlformats.org/drawingml/2006/table">
            <a:tbl>
              <a:tblPr/>
              <a:tblGrid>
                <a:gridCol w="3995737"/>
                <a:gridCol w="3995738"/>
              </a:tblGrid>
              <a:tr h="944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rgbClr val="9900FF"/>
                          </a:solidFill>
                          <a:effectLst/>
                          <a:latin typeface="Arial" charset="0"/>
                        </a:rPr>
                        <a:t>Substance and temperature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rgbClr val="9900FF"/>
                          </a:solidFill>
                          <a:effectLst/>
                          <a:latin typeface="Arial" charset="0"/>
                        </a:rPr>
                        <a:t>Speed in m/s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5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Air at 0</a:t>
                      </a:r>
                      <a:r>
                        <a:rPr kumimoji="0" lang="en-US" sz="2800" b="0" i="0" u="none" strike="noStrike" cap="none" normalizeH="0" baseline="0" smtClean="0">
                          <a:ln>
                            <a:noFill/>
                          </a:ln>
                          <a:solidFill>
                            <a:schemeClr val="tx1"/>
                          </a:solidFill>
                          <a:effectLst/>
                          <a:latin typeface="Arial" charset="0"/>
                          <a:cs typeface="Arial" charset="0"/>
                        </a:rPr>
                        <a:t>ºC</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bg1"/>
                          </a:solidFill>
                          <a:effectLst/>
                          <a:latin typeface="Arial" charset="0"/>
                        </a:rPr>
                        <a:t>330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Air at 20</a:t>
                      </a:r>
                      <a:r>
                        <a:rPr kumimoji="0" lang="en-US" sz="2800" b="0" i="0" u="none" strike="noStrike" cap="none" normalizeH="0" baseline="0" smtClean="0">
                          <a:ln>
                            <a:noFill/>
                          </a:ln>
                          <a:solidFill>
                            <a:schemeClr val="tx1"/>
                          </a:solidFill>
                          <a:effectLst/>
                          <a:latin typeface="Arial" charset="0"/>
                          <a:cs typeface="Arial" charset="0"/>
                        </a:rPr>
                        <a:t>ºC</a:t>
                      </a:r>
                      <a:endParaRPr kumimoji="0" lang="en-GB" sz="28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Air at -10</a:t>
                      </a:r>
                      <a:r>
                        <a:rPr kumimoji="0" lang="en-US" sz="2800" b="0" i="0" u="none" strike="noStrike" cap="none" normalizeH="0" baseline="0" smtClean="0">
                          <a:ln>
                            <a:noFill/>
                          </a:ln>
                          <a:solidFill>
                            <a:schemeClr val="tx1"/>
                          </a:solidFill>
                          <a:effectLst/>
                          <a:latin typeface="Arial" charset="0"/>
                          <a:cs typeface="Arial" charset="0"/>
                        </a:rPr>
                        <a:t>ºC</a:t>
                      </a:r>
                      <a:endParaRPr kumimoji="0" lang="en-GB" sz="28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Fresh water at 25</a:t>
                      </a:r>
                      <a:r>
                        <a:rPr kumimoji="0" lang="en-US" sz="2800" b="0" i="0" u="none" strike="noStrike" cap="none" normalizeH="0" baseline="0" smtClean="0">
                          <a:ln>
                            <a:noFill/>
                          </a:ln>
                          <a:solidFill>
                            <a:schemeClr val="tx1"/>
                          </a:solidFill>
                          <a:effectLst/>
                          <a:latin typeface="Arial" charset="0"/>
                          <a:cs typeface="Arial" charset="0"/>
                        </a:rPr>
                        <a:t>ºC</a:t>
                      </a:r>
                      <a:endParaRPr kumimoji="0" lang="en-GB" sz="28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Sea water at 25</a:t>
                      </a:r>
                      <a:r>
                        <a:rPr kumimoji="0" lang="en-US" sz="2800" b="0" i="0" u="none" strike="noStrike" cap="none" normalizeH="0" baseline="0" smtClean="0">
                          <a:ln>
                            <a:noFill/>
                          </a:ln>
                          <a:solidFill>
                            <a:schemeClr val="tx1"/>
                          </a:solidFill>
                          <a:effectLst/>
                          <a:latin typeface="Arial" charset="0"/>
                          <a:cs typeface="Arial" charset="0"/>
                        </a:rPr>
                        <a:t>ºC</a:t>
                      </a:r>
                      <a:endParaRPr kumimoji="0" lang="en-GB" sz="28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Steel at 20</a:t>
                      </a:r>
                      <a:r>
                        <a:rPr kumimoji="0" lang="en-US" sz="2800" b="0" i="0" u="none" strike="noStrike" cap="none" normalizeH="0" baseline="0" smtClean="0">
                          <a:ln>
                            <a:noFill/>
                          </a:ln>
                          <a:solidFill>
                            <a:schemeClr val="tx1"/>
                          </a:solidFill>
                          <a:effectLst/>
                          <a:latin typeface="Arial" charset="0"/>
                          <a:cs typeface="Arial" charset="0"/>
                        </a:rPr>
                        <a:t>ºC</a:t>
                      </a:r>
                      <a:endParaRPr kumimoji="0" lang="en-GB" sz="28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Vacuum</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0361" name="Text Box 25"/>
          <p:cNvSpPr txBox="1">
            <a:spLocks noChangeArrowheads="1"/>
          </p:cNvSpPr>
          <p:nvPr/>
        </p:nvSpPr>
        <p:spPr bwMode="auto">
          <a:xfrm>
            <a:off x="5845175" y="1878013"/>
            <a:ext cx="90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330</a:t>
            </a:r>
          </a:p>
        </p:txBody>
      </p:sp>
      <p:sp>
        <p:nvSpPr>
          <p:cNvPr id="270362" name="Text Box 26"/>
          <p:cNvSpPr txBox="1">
            <a:spLocks noChangeArrowheads="1"/>
          </p:cNvSpPr>
          <p:nvPr/>
        </p:nvSpPr>
        <p:spPr bwMode="auto">
          <a:xfrm>
            <a:off x="5845175" y="2482850"/>
            <a:ext cx="822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342</a:t>
            </a:r>
          </a:p>
        </p:txBody>
      </p:sp>
      <p:sp>
        <p:nvSpPr>
          <p:cNvPr id="270363" name="Text Box 27"/>
          <p:cNvSpPr txBox="1">
            <a:spLocks noChangeArrowheads="1"/>
          </p:cNvSpPr>
          <p:nvPr/>
        </p:nvSpPr>
        <p:spPr bwMode="auto">
          <a:xfrm>
            <a:off x="5845175" y="3679825"/>
            <a:ext cx="106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1 497</a:t>
            </a:r>
          </a:p>
        </p:txBody>
      </p:sp>
      <p:sp>
        <p:nvSpPr>
          <p:cNvPr id="270364" name="Text Box 28"/>
          <p:cNvSpPr txBox="1">
            <a:spLocks noChangeArrowheads="1"/>
          </p:cNvSpPr>
          <p:nvPr/>
        </p:nvSpPr>
        <p:spPr bwMode="auto">
          <a:xfrm>
            <a:off x="5845175" y="4287838"/>
            <a:ext cx="1335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1 560</a:t>
            </a:r>
          </a:p>
        </p:txBody>
      </p:sp>
      <p:sp>
        <p:nvSpPr>
          <p:cNvPr id="270385" name="Text Box 49"/>
          <p:cNvSpPr txBox="1">
            <a:spLocks noChangeArrowheads="1"/>
          </p:cNvSpPr>
          <p:nvPr/>
        </p:nvSpPr>
        <p:spPr bwMode="auto">
          <a:xfrm>
            <a:off x="5845175" y="3087688"/>
            <a:ext cx="1335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325</a:t>
            </a:r>
          </a:p>
        </p:txBody>
      </p:sp>
      <p:sp>
        <p:nvSpPr>
          <p:cNvPr id="270386" name="Text Box 50"/>
          <p:cNvSpPr txBox="1">
            <a:spLocks noChangeArrowheads="1"/>
          </p:cNvSpPr>
          <p:nvPr/>
        </p:nvSpPr>
        <p:spPr bwMode="auto">
          <a:xfrm>
            <a:off x="5845175" y="4943475"/>
            <a:ext cx="1335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5 000</a:t>
            </a:r>
          </a:p>
        </p:txBody>
      </p:sp>
      <p:sp>
        <p:nvSpPr>
          <p:cNvPr id="270387" name="Text Box 51"/>
          <p:cNvSpPr txBox="1">
            <a:spLocks noChangeArrowheads="1"/>
          </p:cNvSpPr>
          <p:nvPr/>
        </p:nvSpPr>
        <p:spPr bwMode="auto">
          <a:xfrm>
            <a:off x="5845175" y="5503863"/>
            <a:ext cx="54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03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036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036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038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03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036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0386">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703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561975"/>
          </a:xfrm>
        </p:spPr>
        <p:txBody>
          <a:bodyPr/>
          <a:lstStyle/>
          <a:p>
            <a:pPr eaLnBrk="1" hangingPunct="1"/>
            <a:r>
              <a:rPr lang="en-GB" sz="3600" smtClean="0"/>
              <a:t>Mach numbers</a:t>
            </a:r>
          </a:p>
        </p:txBody>
      </p:sp>
      <p:sp>
        <p:nvSpPr>
          <p:cNvPr id="333856" name="Text Box 32"/>
          <p:cNvSpPr txBox="1">
            <a:spLocks noChangeArrowheads="1"/>
          </p:cNvSpPr>
          <p:nvPr/>
        </p:nvSpPr>
        <p:spPr bwMode="auto">
          <a:xfrm>
            <a:off x="1671638" y="1260475"/>
            <a:ext cx="59563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FF0000"/>
                </a:solidFill>
              </a:rPr>
              <a:t>Mach number     =    object speed</a:t>
            </a:r>
          </a:p>
          <a:p>
            <a:pPr eaLnBrk="1" hangingPunct="1">
              <a:spcBef>
                <a:spcPct val="50000"/>
              </a:spcBef>
            </a:pPr>
            <a:r>
              <a:rPr lang="en-GB" sz="2400" b="1">
                <a:solidFill>
                  <a:srgbClr val="FF0000"/>
                </a:solidFill>
              </a:rPr>
              <a:t>			speed of sound</a:t>
            </a:r>
          </a:p>
        </p:txBody>
      </p:sp>
      <p:sp>
        <p:nvSpPr>
          <p:cNvPr id="333857" name="Line 33"/>
          <p:cNvSpPr>
            <a:spLocks noChangeShapeType="1"/>
          </p:cNvSpPr>
          <p:nvPr/>
        </p:nvSpPr>
        <p:spPr bwMode="auto">
          <a:xfrm>
            <a:off x="4629150" y="1773238"/>
            <a:ext cx="21066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858" name="Rectangle 34"/>
          <p:cNvSpPr>
            <a:spLocks noChangeArrowheads="1"/>
          </p:cNvSpPr>
          <p:nvPr/>
        </p:nvSpPr>
        <p:spPr bwMode="auto">
          <a:xfrm>
            <a:off x="1538288" y="1125538"/>
            <a:ext cx="5643562" cy="1327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3385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2860675"/>
            <a:ext cx="1735137"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6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4059238"/>
            <a:ext cx="224790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61"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713" y="2917825"/>
            <a:ext cx="1749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62"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9175" y="4087813"/>
            <a:ext cx="233680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63"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2313" y="2847975"/>
            <a:ext cx="1960562"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64"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1463" y="2868613"/>
            <a:ext cx="17208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65" name="Picture 41" descr="TN_shuttle_0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7813" y="4062413"/>
            <a:ext cx="183197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385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38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38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3856">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385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3386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386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3386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3386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3386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33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57" grpId="0" animBg="1"/>
      <p:bldP spid="33385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8" name="Object 21"/>
          <p:cNvGraphicFramePr>
            <a:graphicFrameLocks noGrp="1" noChangeAspect="1"/>
          </p:cNvGraphicFramePr>
          <p:nvPr>
            <p:ph sz="half" idx="2"/>
          </p:nvPr>
        </p:nvGraphicFramePr>
        <p:xfrm>
          <a:off x="496888" y="755650"/>
          <a:ext cx="8158162" cy="5803900"/>
        </p:xfrm>
        <a:graphic>
          <a:graphicData uri="http://schemas.openxmlformats.org/presentationml/2006/ole">
            <mc:AlternateContent xmlns:mc="http://schemas.openxmlformats.org/markup-compatibility/2006">
              <mc:Choice xmlns:v="urn:schemas-microsoft-com:vml" Requires="v">
                <p:oleObj spid="_x0000_s4110" name="Bitmap Image" r:id="rId4" imgW="8314286" imgH="5915851" progId="Paint.Picture">
                  <p:embed/>
                </p:oleObj>
              </mc:Choice>
              <mc:Fallback>
                <p:oleObj name="Bitmap Image" r:id="rId4" imgW="8314286" imgH="5915851" progId="Paint.Picture">
                  <p:embed/>
                  <p:pic>
                    <p:nvPicPr>
                      <p:cNvPr id="0" name="Object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88" y="755650"/>
                        <a:ext cx="8158162"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2"/>
          <p:cNvSpPr>
            <a:spLocks noGrp="1" noChangeArrowheads="1"/>
          </p:cNvSpPr>
          <p:nvPr>
            <p:ph type="title"/>
          </p:nvPr>
        </p:nvSpPr>
        <p:spPr>
          <a:xfrm>
            <a:off x="457200" y="219075"/>
            <a:ext cx="8229600" cy="422275"/>
          </a:xfrm>
        </p:spPr>
        <p:txBody>
          <a:bodyPr/>
          <a:lstStyle/>
          <a:p>
            <a:pPr eaLnBrk="1" hangingPunct="1"/>
            <a:r>
              <a:rPr lang="en-GB" sz="4000" smtClean="0"/>
              <a:t>Thunder and lightning</a:t>
            </a:r>
          </a:p>
        </p:txBody>
      </p:sp>
      <p:sp>
        <p:nvSpPr>
          <p:cNvPr id="4100" name="Text Box 8"/>
          <p:cNvSpPr txBox="1">
            <a:spLocks noChangeArrowheads="1"/>
          </p:cNvSpPr>
          <p:nvPr/>
        </p:nvSpPr>
        <p:spPr bwMode="auto">
          <a:xfrm>
            <a:off x="1382713" y="5027613"/>
            <a:ext cx="2479675" cy="1474787"/>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An observer, 3 miles away, sees a lightning flash about 15 seconds before hearing thunder</a:t>
            </a:r>
          </a:p>
        </p:txBody>
      </p:sp>
      <p:sp>
        <p:nvSpPr>
          <p:cNvPr id="4101" name="Text Box 9"/>
          <p:cNvSpPr txBox="1">
            <a:spLocks noChangeArrowheads="1"/>
          </p:cNvSpPr>
          <p:nvPr/>
        </p:nvSpPr>
        <p:spPr bwMode="auto">
          <a:xfrm>
            <a:off x="1114425" y="2222500"/>
            <a:ext cx="2051050" cy="120015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Light reaches the observer in 16 millionths of a second</a:t>
            </a:r>
          </a:p>
        </p:txBody>
      </p:sp>
      <p:sp>
        <p:nvSpPr>
          <p:cNvPr id="4102" name="Text Box 10"/>
          <p:cNvSpPr txBox="1">
            <a:spLocks noChangeArrowheads="1"/>
          </p:cNvSpPr>
          <p:nvPr/>
        </p:nvSpPr>
        <p:spPr bwMode="auto">
          <a:xfrm>
            <a:off x="3440113" y="1073150"/>
            <a:ext cx="1579562" cy="17494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The sound of thunder reaches the observer in about 15 seconds</a:t>
            </a:r>
          </a:p>
        </p:txBody>
      </p:sp>
      <p:sp>
        <p:nvSpPr>
          <p:cNvPr id="4103" name="Text Box 11"/>
          <p:cNvSpPr txBox="1">
            <a:spLocks noChangeArrowheads="1"/>
          </p:cNvSpPr>
          <p:nvPr/>
        </p:nvSpPr>
        <p:spPr bwMode="auto">
          <a:xfrm>
            <a:off x="6434138" y="4522788"/>
            <a:ext cx="2174875" cy="120015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rgbClr val="FF0000"/>
                </a:solidFill>
              </a:rPr>
              <a:t>Every 5 second difference equates to a distance of 1 mile</a:t>
            </a:r>
          </a:p>
        </p:txBody>
      </p:sp>
      <p:sp>
        <p:nvSpPr>
          <p:cNvPr id="323597" name="Rectangle 13"/>
          <p:cNvSpPr>
            <a:spLocks noChangeArrowheads="1"/>
          </p:cNvSpPr>
          <p:nvPr/>
        </p:nvSpPr>
        <p:spPr bwMode="auto">
          <a:xfrm>
            <a:off x="1152525" y="2246313"/>
            <a:ext cx="2022475" cy="11620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3598" name="Rectangle 14"/>
          <p:cNvSpPr>
            <a:spLocks noChangeArrowheads="1"/>
          </p:cNvSpPr>
          <p:nvPr/>
        </p:nvSpPr>
        <p:spPr bwMode="auto">
          <a:xfrm>
            <a:off x="3487738" y="1131888"/>
            <a:ext cx="1497012" cy="16748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3599" name="Rectangle 15"/>
          <p:cNvSpPr>
            <a:spLocks noChangeArrowheads="1"/>
          </p:cNvSpPr>
          <p:nvPr/>
        </p:nvSpPr>
        <p:spPr bwMode="auto">
          <a:xfrm>
            <a:off x="1439863" y="5070475"/>
            <a:ext cx="2409825" cy="13985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3600" name="Rectangle 16"/>
          <p:cNvSpPr>
            <a:spLocks noChangeArrowheads="1"/>
          </p:cNvSpPr>
          <p:nvPr/>
        </p:nvSpPr>
        <p:spPr bwMode="auto">
          <a:xfrm>
            <a:off x="6465888" y="4579938"/>
            <a:ext cx="2105025" cy="1120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8" name="Text Box 22"/>
          <p:cNvSpPr txBox="1">
            <a:spLocks noChangeArrowheads="1"/>
          </p:cNvSpPr>
          <p:nvPr/>
        </p:nvSpPr>
        <p:spPr bwMode="auto">
          <a:xfrm>
            <a:off x="5846763" y="1497013"/>
            <a:ext cx="220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STORM CLOUD</a:t>
            </a:r>
          </a:p>
        </p:txBody>
      </p:sp>
      <p:sp>
        <p:nvSpPr>
          <p:cNvPr id="4109" name="Text Box 23"/>
          <p:cNvSpPr txBox="1">
            <a:spLocks noChangeArrowheads="1"/>
          </p:cNvSpPr>
          <p:nvPr/>
        </p:nvSpPr>
        <p:spPr bwMode="auto">
          <a:xfrm>
            <a:off x="7148513" y="297815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LIGHTNING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23597"/>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2359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359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236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7" grpId="0" animBg="1"/>
      <p:bldP spid="323598" grpId="0" animBg="1"/>
      <p:bldP spid="323599" grpId="0" animBg="1"/>
      <p:bldP spid="32360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633412"/>
          </a:xfrm>
        </p:spPr>
        <p:txBody>
          <a:bodyPr/>
          <a:lstStyle/>
          <a:p>
            <a:pPr eaLnBrk="1" hangingPunct="1"/>
            <a:r>
              <a:rPr lang="en-GB" sz="3600" smtClean="0"/>
              <a:t>Thunder and lightning question</a:t>
            </a:r>
          </a:p>
        </p:txBody>
      </p:sp>
      <p:sp>
        <p:nvSpPr>
          <p:cNvPr id="24579" name="Rectangle 3"/>
          <p:cNvSpPr>
            <a:spLocks noGrp="1" noChangeArrowheads="1"/>
          </p:cNvSpPr>
          <p:nvPr>
            <p:ph type="body" idx="1"/>
          </p:nvPr>
        </p:nvSpPr>
        <p:spPr>
          <a:xfrm>
            <a:off x="468313" y="1052513"/>
            <a:ext cx="8229600" cy="4525962"/>
          </a:xfrm>
        </p:spPr>
        <p:txBody>
          <a:bodyPr/>
          <a:lstStyle/>
          <a:p>
            <a:pPr marL="0" indent="0" eaLnBrk="1" hangingPunct="1">
              <a:lnSpc>
                <a:spcPct val="80000"/>
              </a:lnSpc>
              <a:buFontTx/>
              <a:buNone/>
            </a:pPr>
            <a:r>
              <a:rPr lang="en-GB" sz="2800" i="1" smtClean="0"/>
              <a:t>A thunderclap is heard 12 seconds after a lightning flash. Calculate the distance to the lightning flash.</a:t>
            </a:r>
          </a:p>
          <a:p>
            <a:pPr marL="0" indent="0" eaLnBrk="1" hangingPunct="1">
              <a:lnSpc>
                <a:spcPct val="80000"/>
              </a:lnSpc>
              <a:buFontTx/>
              <a:buNone/>
            </a:pPr>
            <a:r>
              <a:rPr lang="en-GB" sz="2800" i="1" smtClean="0"/>
              <a:t>Take the speed of sound = 340 m/s</a:t>
            </a:r>
          </a:p>
          <a:p>
            <a:pPr marL="0" indent="0" eaLnBrk="1" hangingPunct="1">
              <a:lnSpc>
                <a:spcPct val="80000"/>
              </a:lnSpc>
              <a:buFontTx/>
              <a:buNone/>
            </a:pPr>
            <a:endParaRPr lang="en-GB" sz="2800" b="1" i="1" smtClean="0">
              <a:solidFill>
                <a:srgbClr val="FF0000"/>
              </a:solidFill>
            </a:endParaRPr>
          </a:p>
          <a:p>
            <a:pPr marL="0" indent="0" eaLnBrk="1" hangingPunct="1">
              <a:lnSpc>
                <a:spcPct val="80000"/>
              </a:lnSpc>
              <a:buFontTx/>
              <a:buNone/>
            </a:pPr>
            <a:endParaRPr lang="en-GB" sz="2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633412"/>
          </a:xfrm>
        </p:spPr>
        <p:txBody>
          <a:bodyPr/>
          <a:lstStyle/>
          <a:p>
            <a:pPr eaLnBrk="1" hangingPunct="1"/>
            <a:r>
              <a:rPr lang="en-GB" sz="3600" smtClean="0"/>
              <a:t>Thunder and lightning question</a:t>
            </a:r>
          </a:p>
        </p:txBody>
      </p:sp>
      <p:sp>
        <p:nvSpPr>
          <p:cNvPr id="337923" name="Rectangle 3"/>
          <p:cNvSpPr>
            <a:spLocks noGrp="1" noChangeArrowheads="1"/>
          </p:cNvSpPr>
          <p:nvPr>
            <p:ph type="body" idx="1"/>
          </p:nvPr>
        </p:nvSpPr>
        <p:spPr>
          <a:xfrm>
            <a:off x="468313" y="1052513"/>
            <a:ext cx="8229600" cy="4525962"/>
          </a:xfrm>
        </p:spPr>
        <p:txBody>
          <a:bodyPr/>
          <a:lstStyle/>
          <a:p>
            <a:pPr marL="0" indent="0" eaLnBrk="1" hangingPunct="1">
              <a:lnSpc>
                <a:spcPct val="80000"/>
              </a:lnSpc>
              <a:buFontTx/>
              <a:buNone/>
            </a:pPr>
            <a:r>
              <a:rPr lang="en-GB" sz="2800" i="1" smtClean="0"/>
              <a:t>A thunderclap is heard 12 seconds after a lightning flash. Calculate the distance to the lightning flash.</a:t>
            </a:r>
          </a:p>
          <a:p>
            <a:pPr marL="0" indent="0" eaLnBrk="1" hangingPunct="1">
              <a:lnSpc>
                <a:spcPct val="80000"/>
              </a:lnSpc>
              <a:buFontTx/>
              <a:buNone/>
            </a:pPr>
            <a:r>
              <a:rPr lang="en-GB" sz="2800" i="1" smtClean="0"/>
              <a:t>Take the speed of sound = 340 m/s</a:t>
            </a:r>
          </a:p>
          <a:p>
            <a:pPr marL="0" indent="0" eaLnBrk="1" hangingPunct="1">
              <a:lnSpc>
                <a:spcPct val="80000"/>
              </a:lnSpc>
              <a:buFontTx/>
              <a:buNone/>
            </a:pPr>
            <a:endParaRPr lang="en-GB" sz="2800" b="1" i="1" smtClean="0">
              <a:solidFill>
                <a:srgbClr val="FF0000"/>
              </a:solidFill>
            </a:endParaRPr>
          </a:p>
          <a:p>
            <a:pPr marL="0" indent="0" eaLnBrk="1" hangingPunct="1">
              <a:lnSpc>
                <a:spcPct val="80000"/>
              </a:lnSpc>
              <a:buFontTx/>
              <a:buNone/>
            </a:pPr>
            <a:r>
              <a:rPr lang="en-GB" sz="2800" b="1" i="1" smtClean="0">
                <a:solidFill>
                  <a:srgbClr val="FF0000"/>
                </a:solidFill>
              </a:rPr>
              <a:t>speed = distance / time</a:t>
            </a:r>
          </a:p>
          <a:p>
            <a:pPr marL="0" indent="0" eaLnBrk="1" hangingPunct="1">
              <a:lnSpc>
                <a:spcPct val="80000"/>
              </a:lnSpc>
              <a:buFontTx/>
              <a:buNone/>
            </a:pPr>
            <a:r>
              <a:rPr lang="en-GB" sz="2800" smtClean="0"/>
              <a:t>becomes: </a:t>
            </a:r>
            <a:r>
              <a:rPr lang="en-GB" sz="2800" b="1" i="1" smtClean="0">
                <a:solidFill>
                  <a:srgbClr val="FF0000"/>
                </a:solidFill>
              </a:rPr>
              <a:t>distance = speed x time</a:t>
            </a:r>
          </a:p>
          <a:p>
            <a:pPr marL="0" indent="0" eaLnBrk="1" hangingPunct="1">
              <a:lnSpc>
                <a:spcPct val="80000"/>
              </a:lnSpc>
              <a:buFontTx/>
              <a:buNone/>
            </a:pPr>
            <a:r>
              <a:rPr lang="en-GB" sz="2800" smtClean="0"/>
              <a:t>= 340 m/s  x  12 seconds</a:t>
            </a:r>
          </a:p>
          <a:p>
            <a:pPr marL="0" indent="0" eaLnBrk="1" hangingPunct="1">
              <a:lnSpc>
                <a:spcPct val="80000"/>
              </a:lnSpc>
              <a:buFontTx/>
              <a:buNone/>
            </a:pPr>
            <a:r>
              <a:rPr lang="en-GB" sz="2800" smtClean="0"/>
              <a:t>= 4 080 m</a:t>
            </a:r>
          </a:p>
          <a:p>
            <a:pPr marL="0" indent="0" eaLnBrk="1" hangingPunct="1">
              <a:lnSpc>
                <a:spcPct val="80000"/>
              </a:lnSpc>
              <a:buFontTx/>
              <a:buNone/>
            </a:pPr>
            <a:endParaRPr lang="en-GB" sz="2800" b="1" smtClean="0">
              <a:solidFill>
                <a:schemeClr val="accent2"/>
              </a:solidFill>
            </a:endParaRPr>
          </a:p>
          <a:p>
            <a:pPr marL="0" indent="0" eaLnBrk="1" hangingPunct="1">
              <a:lnSpc>
                <a:spcPct val="80000"/>
              </a:lnSpc>
              <a:buFontTx/>
              <a:buNone/>
            </a:pPr>
            <a:r>
              <a:rPr lang="en-GB" sz="2800" b="1" smtClean="0">
                <a:solidFill>
                  <a:schemeClr val="accent2"/>
                </a:solidFill>
              </a:rPr>
              <a:t>Distance = 4.08 km</a:t>
            </a:r>
            <a:endParaRPr lang="en-GB"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2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2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633412"/>
          </a:xfrm>
        </p:spPr>
        <p:txBody>
          <a:bodyPr/>
          <a:lstStyle/>
          <a:p>
            <a:pPr eaLnBrk="1" hangingPunct="1"/>
            <a:r>
              <a:rPr lang="en-GB" sz="4000" smtClean="0"/>
              <a:t>Sound waves on oscilloscopes</a:t>
            </a:r>
          </a:p>
        </p:txBody>
      </p:sp>
      <p:sp>
        <p:nvSpPr>
          <p:cNvPr id="286723" name="Rectangle 3"/>
          <p:cNvSpPr>
            <a:spLocks noGrp="1" noChangeArrowheads="1"/>
          </p:cNvSpPr>
          <p:nvPr>
            <p:ph type="body" idx="1"/>
          </p:nvPr>
        </p:nvSpPr>
        <p:spPr>
          <a:xfrm>
            <a:off x="468313" y="1052513"/>
            <a:ext cx="3800475" cy="4283075"/>
          </a:xfrm>
        </p:spPr>
        <p:txBody>
          <a:bodyPr/>
          <a:lstStyle/>
          <a:p>
            <a:pPr marL="0" indent="0" eaLnBrk="1" hangingPunct="1">
              <a:lnSpc>
                <a:spcPct val="90000"/>
              </a:lnSpc>
              <a:buFontTx/>
              <a:buNone/>
            </a:pPr>
            <a:r>
              <a:rPr lang="en-GB" sz="2800" smtClean="0"/>
              <a:t>An oscilloscope is a device that with a microphone attached can be used to display a sound wave.</a:t>
            </a:r>
          </a:p>
          <a:p>
            <a:pPr marL="0" indent="0" eaLnBrk="1" hangingPunct="1">
              <a:lnSpc>
                <a:spcPct val="90000"/>
              </a:lnSpc>
              <a:buFontTx/>
              <a:buNone/>
            </a:pPr>
            <a:endParaRPr lang="en-GB" sz="2800" smtClean="0"/>
          </a:p>
          <a:p>
            <a:pPr marL="0" indent="0" eaLnBrk="1" hangingPunct="1">
              <a:lnSpc>
                <a:spcPct val="90000"/>
              </a:lnSpc>
              <a:buFontTx/>
              <a:buNone/>
            </a:pPr>
            <a:r>
              <a:rPr lang="en-GB" sz="2800" smtClean="0"/>
              <a:t>The screen displays a graph of how the amplitude of the sound wave varies with time.</a:t>
            </a:r>
          </a:p>
        </p:txBody>
      </p:sp>
      <p:pic>
        <p:nvPicPr>
          <p:cNvPr id="286724" name="Picture 4" descr="oscilloscop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688" y="3248025"/>
            <a:ext cx="2490787"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5" name="Picture 5" descr="analog-oscilloscope-279419">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2050" y="1081088"/>
            <a:ext cx="2500313"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67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33412"/>
          </a:xfrm>
        </p:spPr>
        <p:txBody>
          <a:bodyPr/>
          <a:lstStyle/>
          <a:p>
            <a:pPr eaLnBrk="1" hangingPunct="1"/>
            <a:r>
              <a:rPr lang="en-GB" sz="4000" smtClean="0"/>
              <a:t>Loudness</a:t>
            </a:r>
          </a:p>
        </p:txBody>
      </p:sp>
      <p:sp>
        <p:nvSpPr>
          <p:cNvPr id="288771" name="Rectangle 3"/>
          <p:cNvSpPr>
            <a:spLocks noGrp="1" noChangeArrowheads="1"/>
          </p:cNvSpPr>
          <p:nvPr>
            <p:ph type="body" idx="1"/>
          </p:nvPr>
        </p:nvSpPr>
        <p:spPr>
          <a:xfrm>
            <a:off x="468313" y="1052513"/>
            <a:ext cx="8291512" cy="1306512"/>
          </a:xfrm>
        </p:spPr>
        <p:txBody>
          <a:bodyPr/>
          <a:lstStyle/>
          <a:p>
            <a:pPr marL="0" indent="0" eaLnBrk="1" hangingPunct="1">
              <a:spcBef>
                <a:spcPct val="0"/>
              </a:spcBef>
              <a:buFontTx/>
              <a:buNone/>
            </a:pPr>
            <a:r>
              <a:rPr lang="en-GB" smtClean="0"/>
              <a:t>The loudness of a sound increases with the amplitude of the sound wave.</a:t>
            </a:r>
          </a:p>
          <a:p>
            <a:pPr marL="0" indent="0" eaLnBrk="1" hangingPunct="1">
              <a:buFontTx/>
              <a:buNone/>
            </a:pPr>
            <a:endParaRPr lang="en-GB" smtClean="0"/>
          </a:p>
        </p:txBody>
      </p:sp>
      <p:grpSp>
        <p:nvGrpSpPr>
          <p:cNvPr id="2" name="Group 4"/>
          <p:cNvGrpSpPr>
            <a:grpSpLocks/>
          </p:cNvGrpSpPr>
          <p:nvPr/>
        </p:nvGrpSpPr>
        <p:grpSpPr bwMode="auto">
          <a:xfrm>
            <a:off x="1365250" y="2801938"/>
            <a:ext cx="2292350" cy="2027237"/>
            <a:chOff x="860" y="1765"/>
            <a:chExt cx="1444" cy="1277"/>
          </a:xfrm>
        </p:grpSpPr>
        <p:sp>
          <p:nvSpPr>
            <p:cNvPr id="27656" name="Freeform 5"/>
            <p:cNvSpPr>
              <a:spLocks/>
            </p:cNvSpPr>
            <p:nvPr/>
          </p:nvSpPr>
          <p:spPr bwMode="auto">
            <a:xfrm>
              <a:off x="860" y="1765"/>
              <a:ext cx="1444" cy="984"/>
            </a:xfrm>
            <a:custGeom>
              <a:avLst/>
              <a:gdLst>
                <a:gd name="T0" fmla="*/ 0 w 1444"/>
                <a:gd name="T1" fmla="*/ 452 h 984"/>
                <a:gd name="T2" fmla="*/ 102 w 1444"/>
                <a:gd name="T3" fmla="*/ 918 h 984"/>
                <a:gd name="T4" fmla="*/ 292 w 1444"/>
                <a:gd name="T5" fmla="*/ 58 h 984"/>
                <a:gd name="T6" fmla="*/ 442 w 1444"/>
                <a:gd name="T7" fmla="*/ 910 h 984"/>
                <a:gd name="T8" fmla="*/ 615 w 1444"/>
                <a:gd name="T9" fmla="*/ 58 h 984"/>
                <a:gd name="T10" fmla="*/ 789 w 1444"/>
                <a:gd name="T11" fmla="*/ 918 h 984"/>
                <a:gd name="T12" fmla="*/ 962 w 1444"/>
                <a:gd name="T13" fmla="*/ 58 h 984"/>
                <a:gd name="T14" fmla="*/ 1136 w 1444"/>
                <a:gd name="T15" fmla="*/ 910 h 984"/>
                <a:gd name="T16" fmla="*/ 1317 w 1444"/>
                <a:gd name="T17" fmla="*/ 66 h 984"/>
                <a:gd name="T18" fmla="*/ 1444 w 1444"/>
                <a:gd name="T19" fmla="*/ 515 h 9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4"/>
                <a:gd name="T31" fmla="*/ 0 h 984"/>
                <a:gd name="T32" fmla="*/ 1444 w 1444"/>
                <a:gd name="T33" fmla="*/ 984 h 9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4" h="984">
                  <a:moveTo>
                    <a:pt x="0" y="452"/>
                  </a:moveTo>
                  <a:cubicBezTo>
                    <a:pt x="17" y="530"/>
                    <a:pt x="53" y="984"/>
                    <a:pt x="102" y="918"/>
                  </a:cubicBezTo>
                  <a:cubicBezTo>
                    <a:pt x="151" y="852"/>
                    <a:pt x="235" y="59"/>
                    <a:pt x="292" y="58"/>
                  </a:cubicBezTo>
                  <a:cubicBezTo>
                    <a:pt x="349" y="57"/>
                    <a:pt x="388" y="910"/>
                    <a:pt x="442" y="910"/>
                  </a:cubicBezTo>
                  <a:cubicBezTo>
                    <a:pt x="496" y="910"/>
                    <a:pt x="557" y="57"/>
                    <a:pt x="615" y="58"/>
                  </a:cubicBezTo>
                  <a:cubicBezTo>
                    <a:pt x="673" y="59"/>
                    <a:pt x="731" y="918"/>
                    <a:pt x="789" y="918"/>
                  </a:cubicBezTo>
                  <a:cubicBezTo>
                    <a:pt x="847" y="918"/>
                    <a:pt x="904" y="59"/>
                    <a:pt x="962" y="58"/>
                  </a:cubicBezTo>
                  <a:cubicBezTo>
                    <a:pt x="1020" y="57"/>
                    <a:pt x="1077" y="909"/>
                    <a:pt x="1136" y="910"/>
                  </a:cubicBezTo>
                  <a:cubicBezTo>
                    <a:pt x="1195" y="911"/>
                    <a:pt x="1266" y="132"/>
                    <a:pt x="1317" y="66"/>
                  </a:cubicBezTo>
                  <a:cubicBezTo>
                    <a:pt x="1368" y="0"/>
                    <a:pt x="1418" y="422"/>
                    <a:pt x="1444" y="515"/>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7" name="Text Box 6"/>
            <p:cNvSpPr txBox="1">
              <a:spLocks noChangeArrowheads="1"/>
            </p:cNvSpPr>
            <p:nvPr/>
          </p:nvSpPr>
          <p:spPr bwMode="auto">
            <a:xfrm>
              <a:off x="1263" y="2754"/>
              <a:ext cx="7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FF0000"/>
                  </a:solidFill>
                </a:rPr>
                <a:t>quiet</a:t>
              </a:r>
            </a:p>
          </p:txBody>
        </p:sp>
      </p:grpSp>
      <p:grpSp>
        <p:nvGrpSpPr>
          <p:cNvPr id="3" name="Group 7"/>
          <p:cNvGrpSpPr>
            <a:grpSpLocks/>
          </p:cNvGrpSpPr>
          <p:nvPr/>
        </p:nvGrpSpPr>
        <p:grpSpPr bwMode="auto">
          <a:xfrm>
            <a:off x="4564063" y="2228850"/>
            <a:ext cx="2919412" cy="3467100"/>
            <a:chOff x="2875" y="1404"/>
            <a:chExt cx="1839" cy="2184"/>
          </a:xfrm>
        </p:grpSpPr>
        <p:sp>
          <p:nvSpPr>
            <p:cNvPr id="27654" name="Freeform 8"/>
            <p:cNvSpPr>
              <a:spLocks/>
            </p:cNvSpPr>
            <p:nvPr/>
          </p:nvSpPr>
          <p:spPr bwMode="auto">
            <a:xfrm>
              <a:off x="2875" y="1404"/>
              <a:ext cx="1839" cy="1844"/>
            </a:xfrm>
            <a:custGeom>
              <a:avLst/>
              <a:gdLst>
                <a:gd name="T0" fmla="*/ 0 w 1444"/>
                <a:gd name="T1" fmla="*/ 10444 h 984"/>
                <a:gd name="T2" fmla="*/ 343 w 1444"/>
                <a:gd name="T3" fmla="*/ 21212 h 984"/>
                <a:gd name="T4" fmla="*/ 979 w 1444"/>
                <a:gd name="T5" fmla="*/ 1342 h 984"/>
                <a:gd name="T6" fmla="*/ 1481 w 1444"/>
                <a:gd name="T7" fmla="*/ 21026 h 984"/>
                <a:gd name="T8" fmla="*/ 2059 w 1444"/>
                <a:gd name="T9" fmla="*/ 1342 h 984"/>
                <a:gd name="T10" fmla="*/ 2644 w 1444"/>
                <a:gd name="T11" fmla="*/ 21212 h 984"/>
                <a:gd name="T12" fmla="*/ 3223 w 1444"/>
                <a:gd name="T13" fmla="*/ 1342 h 984"/>
                <a:gd name="T14" fmla="*/ 3807 w 1444"/>
                <a:gd name="T15" fmla="*/ 21026 h 984"/>
                <a:gd name="T16" fmla="*/ 4412 w 1444"/>
                <a:gd name="T17" fmla="*/ 1527 h 984"/>
                <a:gd name="T18" fmla="*/ 4838 w 1444"/>
                <a:gd name="T19" fmla="*/ 11898 h 9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4"/>
                <a:gd name="T31" fmla="*/ 0 h 984"/>
                <a:gd name="T32" fmla="*/ 1444 w 1444"/>
                <a:gd name="T33" fmla="*/ 984 h 9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4" h="984">
                  <a:moveTo>
                    <a:pt x="0" y="452"/>
                  </a:moveTo>
                  <a:cubicBezTo>
                    <a:pt x="17" y="530"/>
                    <a:pt x="53" y="984"/>
                    <a:pt x="102" y="918"/>
                  </a:cubicBezTo>
                  <a:cubicBezTo>
                    <a:pt x="151" y="852"/>
                    <a:pt x="235" y="59"/>
                    <a:pt x="292" y="58"/>
                  </a:cubicBezTo>
                  <a:cubicBezTo>
                    <a:pt x="349" y="57"/>
                    <a:pt x="388" y="910"/>
                    <a:pt x="442" y="910"/>
                  </a:cubicBezTo>
                  <a:cubicBezTo>
                    <a:pt x="496" y="910"/>
                    <a:pt x="557" y="57"/>
                    <a:pt x="615" y="58"/>
                  </a:cubicBezTo>
                  <a:cubicBezTo>
                    <a:pt x="673" y="59"/>
                    <a:pt x="731" y="918"/>
                    <a:pt x="789" y="918"/>
                  </a:cubicBezTo>
                  <a:cubicBezTo>
                    <a:pt x="847" y="918"/>
                    <a:pt x="904" y="59"/>
                    <a:pt x="962" y="58"/>
                  </a:cubicBezTo>
                  <a:cubicBezTo>
                    <a:pt x="1020" y="57"/>
                    <a:pt x="1077" y="909"/>
                    <a:pt x="1136" y="910"/>
                  </a:cubicBezTo>
                  <a:cubicBezTo>
                    <a:pt x="1195" y="911"/>
                    <a:pt x="1266" y="132"/>
                    <a:pt x="1317" y="66"/>
                  </a:cubicBezTo>
                  <a:cubicBezTo>
                    <a:pt x="1368" y="0"/>
                    <a:pt x="1418" y="422"/>
                    <a:pt x="1444" y="515"/>
                  </a:cubicBezTo>
                </a:path>
              </a:pathLst>
            </a:custGeom>
            <a:noFill/>
            <a:ln w="3810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5" name="Text Box 9"/>
            <p:cNvSpPr txBox="1">
              <a:spLocks noChangeArrowheads="1"/>
            </p:cNvSpPr>
            <p:nvPr/>
          </p:nvSpPr>
          <p:spPr bwMode="auto">
            <a:xfrm>
              <a:off x="3522" y="3300"/>
              <a:ext cx="7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chemeClr val="accent2"/>
                  </a:solidFill>
                </a:rPr>
                <a:t>loud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633412"/>
          </a:xfrm>
        </p:spPr>
        <p:txBody>
          <a:bodyPr/>
          <a:lstStyle/>
          <a:p>
            <a:pPr eaLnBrk="1" hangingPunct="1"/>
            <a:r>
              <a:rPr lang="en-GB" sz="4000" smtClean="0"/>
              <a:t>Pitch</a:t>
            </a:r>
          </a:p>
        </p:txBody>
      </p:sp>
      <p:sp>
        <p:nvSpPr>
          <p:cNvPr id="290819" name="Rectangle 3"/>
          <p:cNvSpPr>
            <a:spLocks noGrp="1" noChangeArrowheads="1"/>
          </p:cNvSpPr>
          <p:nvPr>
            <p:ph type="body" idx="1"/>
          </p:nvPr>
        </p:nvSpPr>
        <p:spPr>
          <a:xfrm>
            <a:off x="392113" y="976313"/>
            <a:ext cx="8328025" cy="641350"/>
          </a:xfrm>
        </p:spPr>
        <p:txBody>
          <a:bodyPr/>
          <a:lstStyle/>
          <a:p>
            <a:pPr marL="0" indent="0" eaLnBrk="1" hangingPunct="1">
              <a:spcBef>
                <a:spcPct val="0"/>
              </a:spcBef>
              <a:buFontTx/>
              <a:buNone/>
            </a:pPr>
            <a:r>
              <a:rPr lang="en-GB" sz="2400" smtClean="0"/>
              <a:t>The pitch of a musical note increases with frequency.</a:t>
            </a:r>
          </a:p>
          <a:p>
            <a:pPr marL="0" indent="0" eaLnBrk="1" hangingPunct="1">
              <a:spcBef>
                <a:spcPct val="0"/>
              </a:spcBef>
              <a:buFontTx/>
              <a:buNone/>
            </a:pPr>
            <a:endParaRPr lang="en-GB" smtClean="0"/>
          </a:p>
          <a:p>
            <a:pPr marL="0" indent="0" eaLnBrk="1" hangingPunct="1">
              <a:spcBef>
                <a:spcPct val="0"/>
              </a:spcBef>
              <a:buFontTx/>
              <a:buNone/>
            </a:pPr>
            <a:endParaRPr lang="en-GB" smtClean="0"/>
          </a:p>
          <a:p>
            <a:pPr marL="0" indent="0" eaLnBrk="1" hangingPunct="1">
              <a:buFontTx/>
              <a:buNone/>
            </a:pPr>
            <a:endParaRPr lang="en-GB" smtClean="0"/>
          </a:p>
        </p:txBody>
      </p:sp>
      <p:sp>
        <p:nvSpPr>
          <p:cNvPr id="290820" name="Text Box 4"/>
          <p:cNvSpPr txBox="1">
            <a:spLocks noChangeArrowheads="1"/>
          </p:cNvSpPr>
          <p:nvPr/>
        </p:nvSpPr>
        <p:spPr bwMode="auto">
          <a:xfrm>
            <a:off x="392113" y="3733800"/>
            <a:ext cx="81676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t>Examples:</a:t>
            </a:r>
          </a:p>
          <a:p>
            <a:pPr eaLnBrk="1" hangingPunct="1"/>
            <a:r>
              <a:rPr lang="en-GB" sz="2400"/>
              <a:t>Concert pitch A = 440 Hz;  Top C = 523 Hz</a:t>
            </a:r>
          </a:p>
          <a:p>
            <a:pPr eaLnBrk="1" hangingPunct="1"/>
            <a:endParaRPr lang="en-GB" sz="2400"/>
          </a:p>
          <a:p>
            <a:pPr eaLnBrk="1" hangingPunct="1"/>
            <a:r>
              <a:rPr lang="en-GB" sz="2400"/>
              <a:t>Doubling the frequency increases the pitch by one octave. Therefore the ‘A’ above top C will have frequency 880 Hz.</a:t>
            </a:r>
          </a:p>
        </p:txBody>
      </p:sp>
      <p:grpSp>
        <p:nvGrpSpPr>
          <p:cNvPr id="2" name="Group 5"/>
          <p:cNvGrpSpPr>
            <a:grpSpLocks/>
          </p:cNvGrpSpPr>
          <p:nvPr/>
        </p:nvGrpSpPr>
        <p:grpSpPr bwMode="auto">
          <a:xfrm>
            <a:off x="892175" y="1546225"/>
            <a:ext cx="2855913" cy="1990725"/>
            <a:chOff x="562" y="974"/>
            <a:chExt cx="1799" cy="1254"/>
          </a:xfrm>
        </p:grpSpPr>
        <p:sp>
          <p:nvSpPr>
            <p:cNvPr id="28681" name="Text Box 6"/>
            <p:cNvSpPr txBox="1">
              <a:spLocks noChangeArrowheads="1"/>
            </p:cNvSpPr>
            <p:nvPr/>
          </p:nvSpPr>
          <p:spPr bwMode="auto">
            <a:xfrm>
              <a:off x="884" y="1940"/>
              <a:ext cx="11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FF0000"/>
                  </a:solidFill>
                </a:rPr>
                <a:t>low pitch</a:t>
              </a:r>
            </a:p>
          </p:txBody>
        </p:sp>
        <p:sp>
          <p:nvSpPr>
            <p:cNvPr id="28682" name="Freeform 7"/>
            <p:cNvSpPr>
              <a:spLocks/>
            </p:cNvSpPr>
            <p:nvPr/>
          </p:nvSpPr>
          <p:spPr bwMode="auto">
            <a:xfrm>
              <a:off x="562" y="974"/>
              <a:ext cx="1799" cy="927"/>
            </a:xfrm>
            <a:custGeom>
              <a:avLst/>
              <a:gdLst>
                <a:gd name="T0" fmla="*/ 0 w 615"/>
                <a:gd name="T1" fmla="*/ 395 h 927"/>
                <a:gd name="T2" fmla="*/ 21828 w 615"/>
                <a:gd name="T3" fmla="*/ 861 h 927"/>
                <a:gd name="T4" fmla="*/ 62523 w 615"/>
                <a:gd name="T5" fmla="*/ 1 h 927"/>
                <a:gd name="T6" fmla="*/ 94665 w 615"/>
                <a:gd name="T7" fmla="*/ 853 h 927"/>
                <a:gd name="T8" fmla="*/ 131707 w 615"/>
                <a:gd name="T9" fmla="*/ 1 h 927"/>
                <a:gd name="T10" fmla="*/ 0 60000 65536"/>
                <a:gd name="T11" fmla="*/ 0 60000 65536"/>
                <a:gd name="T12" fmla="*/ 0 60000 65536"/>
                <a:gd name="T13" fmla="*/ 0 60000 65536"/>
                <a:gd name="T14" fmla="*/ 0 60000 65536"/>
                <a:gd name="T15" fmla="*/ 0 w 615"/>
                <a:gd name="T16" fmla="*/ 0 h 927"/>
                <a:gd name="T17" fmla="*/ 615 w 615"/>
                <a:gd name="T18" fmla="*/ 927 h 927"/>
              </a:gdLst>
              <a:ahLst/>
              <a:cxnLst>
                <a:cxn ang="T10">
                  <a:pos x="T0" y="T1"/>
                </a:cxn>
                <a:cxn ang="T11">
                  <a:pos x="T2" y="T3"/>
                </a:cxn>
                <a:cxn ang="T12">
                  <a:pos x="T4" y="T5"/>
                </a:cxn>
                <a:cxn ang="T13">
                  <a:pos x="T6" y="T7"/>
                </a:cxn>
                <a:cxn ang="T14">
                  <a:pos x="T8" y="T9"/>
                </a:cxn>
              </a:cxnLst>
              <a:rect l="T15" t="T16" r="T17" b="T18"/>
              <a:pathLst>
                <a:path w="615" h="927">
                  <a:moveTo>
                    <a:pt x="0" y="395"/>
                  </a:moveTo>
                  <a:cubicBezTo>
                    <a:pt x="17" y="473"/>
                    <a:pt x="53" y="927"/>
                    <a:pt x="102" y="861"/>
                  </a:cubicBezTo>
                  <a:cubicBezTo>
                    <a:pt x="151" y="795"/>
                    <a:pt x="235" y="2"/>
                    <a:pt x="292" y="1"/>
                  </a:cubicBezTo>
                  <a:cubicBezTo>
                    <a:pt x="349" y="0"/>
                    <a:pt x="388" y="853"/>
                    <a:pt x="442" y="853"/>
                  </a:cubicBezTo>
                  <a:cubicBezTo>
                    <a:pt x="496" y="853"/>
                    <a:pt x="586" y="143"/>
                    <a:pt x="615" y="1"/>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8"/>
          <p:cNvGrpSpPr>
            <a:grpSpLocks/>
          </p:cNvGrpSpPr>
          <p:nvPr/>
        </p:nvGrpSpPr>
        <p:grpSpPr bwMode="auto">
          <a:xfrm>
            <a:off x="5233988" y="1546225"/>
            <a:ext cx="2292350" cy="1990725"/>
            <a:chOff x="3297" y="974"/>
            <a:chExt cx="1444" cy="1254"/>
          </a:xfrm>
        </p:grpSpPr>
        <p:sp>
          <p:nvSpPr>
            <p:cNvPr id="28679" name="Freeform 9"/>
            <p:cNvSpPr>
              <a:spLocks/>
            </p:cNvSpPr>
            <p:nvPr/>
          </p:nvSpPr>
          <p:spPr bwMode="auto">
            <a:xfrm>
              <a:off x="3297" y="974"/>
              <a:ext cx="1444" cy="984"/>
            </a:xfrm>
            <a:custGeom>
              <a:avLst/>
              <a:gdLst>
                <a:gd name="T0" fmla="*/ 0 w 1444"/>
                <a:gd name="T1" fmla="*/ 452 h 984"/>
                <a:gd name="T2" fmla="*/ 102 w 1444"/>
                <a:gd name="T3" fmla="*/ 918 h 984"/>
                <a:gd name="T4" fmla="*/ 292 w 1444"/>
                <a:gd name="T5" fmla="*/ 58 h 984"/>
                <a:gd name="T6" fmla="*/ 442 w 1444"/>
                <a:gd name="T7" fmla="*/ 910 h 984"/>
                <a:gd name="T8" fmla="*/ 615 w 1444"/>
                <a:gd name="T9" fmla="*/ 58 h 984"/>
                <a:gd name="T10" fmla="*/ 789 w 1444"/>
                <a:gd name="T11" fmla="*/ 918 h 984"/>
                <a:gd name="T12" fmla="*/ 962 w 1444"/>
                <a:gd name="T13" fmla="*/ 58 h 984"/>
                <a:gd name="T14" fmla="*/ 1136 w 1444"/>
                <a:gd name="T15" fmla="*/ 910 h 984"/>
                <a:gd name="T16" fmla="*/ 1317 w 1444"/>
                <a:gd name="T17" fmla="*/ 66 h 984"/>
                <a:gd name="T18" fmla="*/ 1444 w 1444"/>
                <a:gd name="T19" fmla="*/ 515 h 9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4"/>
                <a:gd name="T31" fmla="*/ 0 h 984"/>
                <a:gd name="T32" fmla="*/ 1444 w 1444"/>
                <a:gd name="T33" fmla="*/ 984 h 9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4" h="984">
                  <a:moveTo>
                    <a:pt x="0" y="452"/>
                  </a:moveTo>
                  <a:cubicBezTo>
                    <a:pt x="17" y="530"/>
                    <a:pt x="53" y="984"/>
                    <a:pt x="102" y="918"/>
                  </a:cubicBezTo>
                  <a:cubicBezTo>
                    <a:pt x="151" y="852"/>
                    <a:pt x="235" y="59"/>
                    <a:pt x="292" y="58"/>
                  </a:cubicBezTo>
                  <a:cubicBezTo>
                    <a:pt x="349" y="57"/>
                    <a:pt x="388" y="910"/>
                    <a:pt x="442" y="910"/>
                  </a:cubicBezTo>
                  <a:cubicBezTo>
                    <a:pt x="496" y="910"/>
                    <a:pt x="557" y="57"/>
                    <a:pt x="615" y="58"/>
                  </a:cubicBezTo>
                  <a:cubicBezTo>
                    <a:pt x="673" y="59"/>
                    <a:pt x="731" y="918"/>
                    <a:pt x="789" y="918"/>
                  </a:cubicBezTo>
                  <a:cubicBezTo>
                    <a:pt x="847" y="918"/>
                    <a:pt x="904" y="59"/>
                    <a:pt x="962" y="58"/>
                  </a:cubicBezTo>
                  <a:cubicBezTo>
                    <a:pt x="1020" y="57"/>
                    <a:pt x="1077" y="909"/>
                    <a:pt x="1136" y="910"/>
                  </a:cubicBezTo>
                  <a:cubicBezTo>
                    <a:pt x="1195" y="911"/>
                    <a:pt x="1266" y="132"/>
                    <a:pt x="1317" y="66"/>
                  </a:cubicBezTo>
                  <a:cubicBezTo>
                    <a:pt x="1368" y="0"/>
                    <a:pt x="1418" y="422"/>
                    <a:pt x="1444" y="515"/>
                  </a:cubicBezTo>
                </a:path>
              </a:pathLst>
            </a:custGeom>
            <a:noFill/>
            <a:ln w="3810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0" name="Text Box 10"/>
            <p:cNvSpPr txBox="1">
              <a:spLocks noChangeArrowheads="1"/>
            </p:cNvSpPr>
            <p:nvPr/>
          </p:nvSpPr>
          <p:spPr bwMode="auto">
            <a:xfrm>
              <a:off x="3450" y="1940"/>
              <a:ext cx="11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chemeClr val="accent2"/>
                  </a:solidFill>
                </a:rPr>
                <a:t>high pitch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082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0820">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90820">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908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619125"/>
          </a:xfrm>
          <a:noFill/>
        </p:spPr>
        <p:txBody>
          <a:bodyPr/>
          <a:lstStyle/>
          <a:p>
            <a:pPr eaLnBrk="1" hangingPunct="1"/>
            <a:r>
              <a:rPr lang="en-GB" sz="4000" i="1" smtClean="0"/>
              <a:t>Question</a:t>
            </a:r>
          </a:p>
        </p:txBody>
      </p:sp>
      <p:sp>
        <p:nvSpPr>
          <p:cNvPr id="29699" name="Rectangle 3"/>
          <p:cNvSpPr>
            <a:spLocks noGrp="1" noChangeArrowheads="1"/>
          </p:cNvSpPr>
          <p:nvPr>
            <p:ph type="body" sz="half" idx="1"/>
          </p:nvPr>
        </p:nvSpPr>
        <p:spPr>
          <a:xfrm>
            <a:off x="406400" y="1168400"/>
            <a:ext cx="3997325" cy="3262313"/>
          </a:xfrm>
          <a:noFill/>
        </p:spPr>
        <p:txBody>
          <a:bodyPr/>
          <a:lstStyle/>
          <a:p>
            <a:pPr marL="0" indent="0" eaLnBrk="1" hangingPunct="1">
              <a:buFontTx/>
              <a:buNone/>
            </a:pPr>
            <a:r>
              <a:rPr lang="en-GB" sz="2400" i="1" smtClean="0"/>
              <a:t>The diagram opposite shows the appearance of a sound wave on an oscilloscope. Draw a second diagram showing the appearance of a sound wave of lower pitch but greater loudness.</a:t>
            </a:r>
          </a:p>
        </p:txBody>
      </p:sp>
      <p:sp>
        <p:nvSpPr>
          <p:cNvPr id="29700" name="Rectangle 4"/>
          <p:cNvSpPr>
            <a:spLocks noChangeArrowheads="1"/>
          </p:cNvSpPr>
          <p:nvPr/>
        </p:nvSpPr>
        <p:spPr bwMode="auto">
          <a:xfrm>
            <a:off x="4900613" y="1304925"/>
            <a:ext cx="3636962" cy="2979738"/>
          </a:xfrm>
          <a:prstGeom prst="rect">
            <a:avLst/>
          </a:prstGeom>
          <a:solidFill>
            <a:schemeClr val="folHlink"/>
          </a:solidFill>
          <a:ln w="57150">
            <a:solidFill>
              <a:schemeClr val="tx1"/>
            </a:solidFill>
            <a:miter lim="800000"/>
            <a:headEnd/>
            <a:tailEnd/>
          </a:ln>
        </p:spPr>
        <p:txBody>
          <a:bodyPr wrap="none" anchor="ctr"/>
          <a:lstStyle/>
          <a:p>
            <a:endParaRPr lang="en-US"/>
          </a:p>
        </p:txBody>
      </p:sp>
      <p:sp>
        <p:nvSpPr>
          <p:cNvPr id="29701" name="Freeform 5"/>
          <p:cNvSpPr>
            <a:spLocks/>
          </p:cNvSpPr>
          <p:nvPr/>
        </p:nvSpPr>
        <p:spPr bwMode="auto">
          <a:xfrm>
            <a:off x="4900613" y="2327275"/>
            <a:ext cx="3576637" cy="915988"/>
          </a:xfrm>
          <a:custGeom>
            <a:avLst/>
            <a:gdLst>
              <a:gd name="T0" fmla="*/ 0 w 1444"/>
              <a:gd name="T1" fmla="*/ 2147483647 h 984"/>
              <a:gd name="T2" fmla="*/ 2147483647 w 1444"/>
              <a:gd name="T3" fmla="*/ 2147483647 h 984"/>
              <a:gd name="T4" fmla="*/ 2147483647 w 1444"/>
              <a:gd name="T5" fmla="*/ 2147483647 h 984"/>
              <a:gd name="T6" fmla="*/ 2147483647 w 1444"/>
              <a:gd name="T7" fmla="*/ 2147483647 h 984"/>
              <a:gd name="T8" fmla="*/ 2147483647 w 1444"/>
              <a:gd name="T9" fmla="*/ 2147483647 h 984"/>
              <a:gd name="T10" fmla="*/ 2147483647 w 1444"/>
              <a:gd name="T11" fmla="*/ 2147483647 h 984"/>
              <a:gd name="T12" fmla="*/ 2147483647 w 1444"/>
              <a:gd name="T13" fmla="*/ 2147483647 h 984"/>
              <a:gd name="T14" fmla="*/ 2147483647 w 1444"/>
              <a:gd name="T15" fmla="*/ 2147483647 h 984"/>
              <a:gd name="T16" fmla="*/ 2147483647 w 1444"/>
              <a:gd name="T17" fmla="*/ 2147483647 h 984"/>
              <a:gd name="T18" fmla="*/ 2147483647 w 1444"/>
              <a:gd name="T19" fmla="*/ 2147483647 h 9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4"/>
              <a:gd name="T31" fmla="*/ 0 h 984"/>
              <a:gd name="T32" fmla="*/ 1444 w 1444"/>
              <a:gd name="T33" fmla="*/ 984 h 9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4" h="984">
                <a:moveTo>
                  <a:pt x="0" y="452"/>
                </a:moveTo>
                <a:cubicBezTo>
                  <a:pt x="17" y="530"/>
                  <a:pt x="53" y="984"/>
                  <a:pt x="102" y="918"/>
                </a:cubicBezTo>
                <a:cubicBezTo>
                  <a:pt x="151" y="852"/>
                  <a:pt x="235" y="59"/>
                  <a:pt x="292" y="58"/>
                </a:cubicBezTo>
                <a:cubicBezTo>
                  <a:pt x="349" y="57"/>
                  <a:pt x="388" y="910"/>
                  <a:pt x="442" y="910"/>
                </a:cubicBezTo>
                <a:cubicBezTo>
                  <a:pt x="496" y="910"/>
                  <a:pt x="557" y="57"/>
                  <a:pt x="615" y="58"/>
                </a:cubicBezTo>
                <a:cubicBezTo>
                  <a:pt x="673" y="59"/>
                  <a:pt x="731" y="918"/>
                  <a:pt x="789" y="918"/>
                </a:cubicBezTo>
                <a:cubicBezTo>
                  <a:pt x="847" y="918"/>
                  <a:pt x="904" y="59"/>
                  <a:pt x="962" y="58"/>
                </a:cubicBezTo>
                <a:cubicBezTo>
                  <a:pt x="1020" y="57"/>
                  <a:pt x="1077" y="909"/>
                  <a:pt x="1136" y="910"/>
                </a:cubicBezTo>
                <a:cubicBezTo>
                  <a:pt x="1195" y="911"/>
                  <a:pt x="1266" y="132"/>
                  <a:pt x="1317" y="66"/>
                </a:cubicBezTo>
                <a:cubicBezTo>
                  <a:pt x="1368" y="0"/>
                  <a:pt x="1418" y="422"/>
                  <a:pt x="1444" y="515"/>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918" name="Freeform 6"/>
          <p:cNvSpPr>
            <a:spLocks/>
          </p:cNvSpPr>
          <p:nvPr/>
        </p:nvSpPr>
        <p:spPr bwMode="auto">
          <a:xfrm>
            <a:off x="4897438" y="1577975"/>
            <a:ext cx="3586162" cy="2508250"/>
          </a:xfrm>
          <a:custGeom>
            <a:avLst/>
            <a:gdLst>
              <a:gd name="T0" fmla="*/ 0 w 615"/>
              <a:gd name="T1" fmla="*/ 2147483647 h 927"/>
              <a:gd name="T2" fmla="*/ 2147483647 w 615"/>
              <a:gd name="T3" fmla="*/ 2147483647 h 927"/>
              <a:gd name="T4" fmla="*/ 2147483647 w 615"/>
              <a:gd name="T5" fmla="*/ 2147483647 h 927"/>
              <a:gd name="T6" fmla="*/ 2147483647 w 615"/>
              <a:gd name="T7" fmla="*/ 2147483647 h 927"/>
              <a:gd name="T8" fmla="*/ 2147483647 w 615"/>
              <a:gd name="T9" fmla="*/ 2147483647 h 927"/>
              <a:gd name="T10" fmla="*/ 0 60000 65536"/>
              <a:gd name="T11" fmla="*/ 0 60000 65536"/>
              <a:gd name="T12" fmla="*/ 0 60000 65536"/>
              <a:gd name="T13" fmla="*/ 0 60000 65536"/>
              <a:gd name="T14" fmla="*/ 0 60000 65536"/>
              <a:gd name="T15" fmla="*/ 0 w 615"/>
              <a:gd name="T16" fmla="*/ 0 h 927"/>
              <a:gd name="T17" fmla="*/ 615 w 615"/>
              <a:gd name="T18" fmla="*/ 927 h 927"/>
            </a:gdLst>
            <a:ahLst/>
            <a:cxnLst>
              <a:cxn ang="T10">
                <a:pos x="T0" y="T1"/>
              </a:cxn>
              <a:cxn ang="T11">
                <a:pos x="T2" y="T3"/>
              </a:cxn>
              <a:cxn ang="T12">
                <a:pos x="T4" y="T5"/>
              </a:cxn>
              <a:cxn ang="T13">
                <a:pos x="T6" y="T7"/>
              </a:cxn>
              <a:cxn ang="T14">
                <a:pos x="T8" y="T9"/>
              </a:cxn>
            </a:cxnLst>
            <a:rect l="T15" t="T16" r="T17" b="T18"/>
            <a:pathLst>
              <a:path w="615" h="927">
                <a:moveTo>
                  <a:pt x="0" y="395"/>
                </a:moveTo>
                <a:cubicBezTo>
                  <a:pt x="17" y="473"/>
                  <a:pt x="53" y="927"/>
                  <a:pt x="102" y="861"/>
                </a:cubicBezTo>
                <a:cubicBezTo>
                  <a:pt x="151" y="795"/>
                  <a:pt x="235" y="2"/>
                  <a:pt x="292" y="1"/>
                </a:cubicBezTo>
                <a:cubicBezTo>
                  <a:pt x="349" y="0"/>
                  <a:pt x="388" y="853"/>
                  <a:pt x="442" y="853"/>
                </a:cubicBezTo>
                <a:cubicBezTo>
                  <a:pt x="496" y="853"/>
                  <a:pt x="586" y="143"/>
                  <a:pt x="615" y="1"/>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633412"/>
          </a:xfrm>
        </p:spPr>
        <p:txBody>
          <a:bodyPr/>
          <a:lstStyle/>
          <a:p>
            <a:pPr eaLnBrk="1" hangingPunct="1"/>
            <a:r>
              <a:rPr lang="en-GB" sz="3200" smtClean="0"/>
              <a:t>Measuring frequency using an oscilloscope</a:t>
            </a:r>
          </a:p>
        </p:txBody>
      </p:sp>
      <p:sp>
        <p:nvSpPr>
          <p:cNvPr id="339971" name="Rectangle 3"/>
          <p:cNvSpPr>
            <a:spLocks noGrp="1" noChangeArrowheads="1"/>
          </p:cNvSpPr>
          <p:nvPr>
            <p:ph type="body" idx="1"/>
          </p:nvPr>
        </p:nvSpPr>
        <p:spPr>
          <a:xfrm>
            <a:off x="523875" y="1273175"/>
            <a:ext cx="4276725" cy="4864100"/>
          </a:xfrm>
        </p:spPr>
        <p:txBody>
          <a:bodyPr/>
          <a:lstStyle/>
          <a:p>
            <a:pPr marL="0" indent="0" eaLnBrk="1" hangingPunct="1">
              <a:lnSpc>
                <a:spcPct val="80000"/>
              </a:lnSpc>
              <a:spcBef>
                <a:spcPct val="0"/>
              </a:spcBef>
              <a:buFontTx/>
              <a:buNone/>
            </a:pPr>
            <a:r>
              <a:rPr lang="en-GB" sz="2400" smtClean="0"/>
              <a:t>The time taken between peaks on an oscilloscope trace is equal to the time period, </a:t>
            </a:r>
            <a:r>
              <a:rPr lang="en-GB" sz="2400" b="1" i="1" smtClean="0">
                <a:solidFill>
                  <a:srgbClr val="FF0000"/>
                </a:solidFill>
              </a:rPr>
              <a:t>T</a:t>
            </a:r>
            <a:r>
              <a:rPr lang="en-GB" sz="2400" smtClean="0"/>
              <a:t> of the sound wave.</a:t>
            </a:r>
          </a:p>
          <a:p>
            <a:pPr marL="0" indent="0" eaLnBrk="1" hangingPunct="1">
              <a:lnSpc>
                <a:spcPct val="80000"/>
              </a:lnSpc>
              <a:spcBef>
                <a:spcPct val="0"/>
              </a:spcBef>
              <a:buFontTx/>
              <a:buNone/>
            </a:pPr>
            <a:endParaRPr lang="en-GB" sz="2400" smtClean="0"/>
          </a:p>
          <a:p>
            <a:pPr marL="0" indent="0" eaLnBrk="1" hangingPunct="1">
              <a:lnSpc>
                <a:spcPct val="80000"/>
              </a:lnSpc>
              <a:spcBef>
                <a:spcPct val="0"/>
              </a:spcBef>
              <a:buFontTx/>
              <a:buNone/>
            </a:pPr>
            <a:r>
              <a:rPr lang="en-GB" sz="2400" b="1" smtClean="0">
                <a:solidFill>
                  <a:srgbClr val="FF0000"/>
                </a:solidFill>
              </a:rPr>
              <a:t>frequency = 1 / period</a:t>
            </a:r>
          </a:p>
          <a:p>
            <a:pPr marL="0" indent="0" eaLnBrk="1" hangingPunct="1">
              <a:lnSpc>
                <a:spcPct val="80000"/>
              </a:lnSpc>
              <a:spcBef>
                <a:spcPct val="0"/>
              </a:spcBef>
              <a:buFontTx/>
              <a:buNone/>
            </a:pPr>
            <a:r>
              <a:rPr lang="en-GB" sz="2400" b="1" i="1" smtClean="0">
                <a:solidFill>
                  <a:srgbClr val="FF0000"/>
                </a:solidFill>
              </a:rPr>
              <a:t>	f = 1 / T</a:t>
            </a:r>
          </a:p>
          <a:p>
            <a:pPr marL="0" indent="0" eaLnBrk="1" hangingPunct="1">
              <a:lnSpc>
                <a:spcPct val="80000"/>
              </a:lnSpc>
              <a:spcBef>
                <a:spcPct val="0"/>
              </a:spcBef>
              <a:buFontTx/>
              <a:buNone/>
            </a:pPr>
            <a:endParaRPr lang="en-GB" sz="2400" b="1" i="1" smtClean="0">
              <a:solidFill>
                <a:srgbClr val="FF0000"/>
              </a:solidFill>
            </a:endParaRPr>
          </a:p>
          <a:p>
            <a:pPr marL="0" indent="0" eaLnBrk="1" hangingPunct="1">
              <a:lnSpc>
                <a:spcPct val="80000"/>
              </a:lnSpc>
              <a:spcBef>
                <a:spcPct val="0"/>
              </a:spcBef>
              <a:buFontTx/>
              <a:buNone/>
            </a:pPr>
            <a:r>
              <a:rPr lang="en-GB" sz="2400" i="1" smtClean="0"/>
              <a:t>example:</a:t>
            </a:r>
          </a:p>
          <a:p>
            <a:pPr marL="0" indent="0" eaLnBrk="1" hangingPunct="1">
              <a:lnSpc>
                <a:spcPct val="80000"/>
              </a:lnSpc>
              <a:spcBef>
                <a:spcPct val="0"/>
              </a:spcBef>
              <a:buFontTx/>
              <a:buNone/>
            </a:pPr>
            <a:r>
              <a:rPr lang="en-GB" sz="2400" smtClean="0"/>
              <a:t>if </a:t>
            </a:r>
            <a:r>
              <a:rPr lang="en-GB" sz="2400" b="1" i="1" smtClean="0">
                <a:solidFill>
                  <a:srgbClr val="FF0000"/>
                </a:solidFill>
              </a:rPr>
              <a:t>T</a:t>
            </a:r>
            <a:r>
              <a:rPr lang="en-GB" sz="2400" smtClean="0"/>
              <a:t> = 0.05s </a:t>
            </a:r>
          </a:p>
          <a:p>
            <a:pPr marL="0" indent="0" eaLnBrk="1" hangingPunct="1">
              <a:lnSpc>
                <a:spcPct val="80000"/>
              </a:lnSpc>
              <a:spcBef>
                <a:spcPct val="0"/>
              </a:spcBef>
              <a:buFontTx/>
              <a:buNone/>
            </a:pPr>
            <a:r>
              <a:rPr lang="en-GB" sz="2400" b="1" i="1" smtClean="0">
                <a:solidFill>
                  <a:srgbClr val="FF0000"/>
                </a:solidFill>
              </a:rPr>
              <a:t>f</a:t>
            </a:r>
            <a:r>
              <a:rPr lang="en-GB" sz="2400" smtClean="0"/>
              <a:t> = 1 / 0.05</a:t>
            </a:r>
          </a:p>
          <a:p>
            <a:pPr marL="0" indent="0" eaLnBrk="1" hangingPunct="1">
              <a:lnSpc>
                <a:spcPct val="80000"/>
              </a:lnSpc>
              <a:spcBef>
                <a:spcPct val="0"/>
              </a:spcBef>
              <a:buFontTx/>
              <a:buNone/>
            </a:pPr>
            <a:r>
              <a:rPr lang="en-GB" sz="2400" b="1" smtClean="0">
                <a:solidFill>
                  <a:schemeClr val="accent2"/>
                </a:solidFill>
              </a:rPr>
              <a:t>frequency = 20Hz</a:t>
            </a:r>
          </a:p>
          <a:p>
            <a:pPr marL="0" indent="0" eaLnBrk="1" hangingPunct="1">
              <a:lnSpc>
                <a:spcPct val="80000"/>
              </a:lnSpc>
              <a:buFontTx/>
              <a:buNone/>
            </a:pPr>
            <a:endParaRPr lang="en-GB" sz="2400" b="1" smtClean="0">
              <a:solidFill>
                <a:schemeClr val="accent2"/>
              </a:solidFill>
            </a:endParaRPr>
          </a:p>
        </p:txBody>
      </p:sp>
      <p:sp>
        <p:nvSpPr>
          <p:cNvPr id="339976" name="Freeform 8"/>
          <p:cNvSpPr>
            <a:spLocks/>
          </p:cNvSpPr>
          <p:nvPr/>
        </p:nvSpPr>
        <p:spPr bwMode="auto">
          <a:xfrm>
            <a:off x="4992688" y="2246313"/>
            <a:ext cx="3290887" cy="2789237"/>
          </a:xfrm>
          <a:custGeom>
            <a:avLst/>
            <a:gdLst>
              <a:gd name="T0" fmla="*/ 0 w 1181"/>
              <a:gd name="T1" fmla="*/ 2147483647 h 1757"/>
              <a:gd name="T2" fmla="*/ 2147483647 w 1181"/>
              <a:gd name="T3" fmla="*/ 2147483647 h 1757"/>
              <a:gd name="T4" fmla="*/ 2147483647 w 1181"/>
              <a:gd name="T5" fmla="*/ 2147483647 h 1757"/>
              <a:gd name="T6" fmla="*/ 2147483647 w 1181"/>
              <a:gd name="T7" fmla="*/ 2147483647 h 1757"/>
              <a:gd name="T8" fmla="*/ 2147483647 w 1181"/>
              <a:gd name="T9" fmla="*/ 2147483647 h 1757"/>
              <a:gd name="T10" fmla="*/ 2147483647 w 1181"/>
              <a:gd name="T11" fmla="*/ 2147483647 h 1757"/>
              <a:gd name="T12" fmla="*/ 0 60000 65536"/>
              <a:gd name="T13" fmla="*/ 0 60000 65536"/>
              <a:gd name="T14" fmla="*/ 0 60000 65536"/>
              <a:gd name="T15" fmla="*/ 0 60000 65536"/>
              <a:gd name="T16" fmla="*/ 0 60000 65536"/>
              <a:gd name="T17" fmla="*/ 0 60000 65536"/>
              <a:gd name="T18" fmla="*/ 0 w 1181"/>
              <a:gd name="T19" fmla="*/ 0 h 1757"/>
              <a:gd name="T20" fmla="*/ 1181 w 1181"/>
              <a:gd name="T21" fmla="*/ 1757 h 1757"/>
            </a:gdLst>
            <a:ahLst/>
            <a:cxnLst>
              <a:cxn ang="T12">
                <a:pos x="T0" y="T1"/>
              </a:cxn>
              <a:cxn ang="T13">
                <a:pos x="T2" y="T3"/>
              </a:cxn>
              <a:cxn ang="T14">
                <a:pos x="T4" y="T5"/>
              </a:cxn>
              <a:cxn ang="T15">
                <a:pos x="T6" y="T7"/>
              </a:cxn>
              <a:cxn ang="T16">
                <a:pos x="T8" y="T9"/>
              </a:cxn>
              <a:cxn ang="T17">
                <a:pos x="T10" y="T11"/>
              </a:cxn>
            </a:cxnLst>
            <a:rect l="T18" t="T19" r="T20" b="T21"/>
            <a:pathLst>
              <a:path w="1181" h="1757">
                <a:moveTo>
                  <a:pt x="0" y="749"/>
                </a:moveTo>
                <a:cubicBezTo>
                  <a:pt x="25" y="897"/>
                  <a:pt x="79" y="1757"/>
                  <a:pt x="153" y="1632"/>
                </a:cubicBezTo>
                <a:cubicBezTo>
                  <a:pt x="226" y="1507"/>
                  <a:pt x="352" y="4"/>
                  <a:pt x="437" y="2"/>
                </a:cubicBezTo>
                <a:cubicBezTo>
                  <a:pt x="523" y="0"/>
                  <a:pt x="581" y="1617"/>
                  <a:pt x="662" y="1617"/>
                </a:cubicBezTo>
                <a:cubicBezTo>
                  <a:pt x="743" y="1617"/>
                  <a:pt x="834" y="0"/>
                  <a:pt x="921" y="2"/>
                </a:cubicBezTo>
                <a:cubicBezTo>
                  <a:pt x="1008" y="4"/>
                  <a:pt x="1138" y="1360"/>
                  <a:pt x="1181" y="1632"/>
                </a:cubicBezTo>
              </a:path>
            </a:pathLst>
          </a:custGeom>
          <a:noFill/>
          <a:ln w="3810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5"/>
          <p:cNvGrpSpPr>
            <a:grpSpLocks/>
          </p:cNvGrpSpPr>
          <p:nvPr/>
        </p:nvGrpSpPr>
        <p:grpSpPr bwMode="auto">
          <a:xfrm>
            <a:off x="6203950" y="1050925"/>
            <a:ext cx="1354138" cy="2722563"/>
            <a:chOff x="3908" y="662"/>
            <a:chExt cx="853" cy="1715"/>
          </a:xfrm>
        </p:grpSpPr>
        <p:sp>
          <p:nvSpPr>
            <p:cNvPr id="30726" name="Line 10"/>
            <p:cNvSpPr>
              <a:spLocks noChangeShapeType="1"/>
            </p:cNvSpPr>
            <p:nvPr/>
          </p:nvSpPr>
          <p:spPr bwMode="auto">
            <a:xfrm flipV="1">
              <a:off x="3908" y="979"/>
              <a:ext cx="0" cy="139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Line 11"/>
            <p:cNvSpPr>
              <a:spLocks noChangeShapeType="1"/>
            </p:cNvSpPr>
            <p:nvPr/>
          </p:nvSpPr>
          <p:spPr bwMode="auto">
            <a:xfrm flipV="1">
              <a:off x="4761" y="979"/>
              <a:ext cx="0" cy="139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0728" name="Line 12"/>
            <p:cNvSpPr>
              <a:spLocks noChangeShapeType="1"/>
            </p:cNvSpPr>
            <p:nvPr/>
          </p:nvSpPr>
          <p:spPr bwMode="auto">
            <a:xfrm>
              <a:off x="3908" y="1132"/>
              <a:ext cx="850"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9" name="Text Box 13"/>
            <p:cNvSpPr txBox="1">
              <a:spLocks noChangeArrowheads="1"/>
            </p:cNvSpPr>
            <p:nvPr/>
          </p:nvSpPr>
          <p:spPr bwMode="auto">
            <a:xfrm>
              <a:off x="4027" y="662"/>
              <a:ext cx="67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a:solidFill>
                    <a:srgbClr val="FF0000"/>
                  </a:solidFill>
                </a:rPr>
                <a:t>time period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99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997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997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99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3997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3997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399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633412"/>
          </a:xfrm>
        </p:spPr>
        <p:txBody>
          <a:bodyPr/>
          <a:lstStyle/>
          <a:p>
            <a:pPr eaLnBrk="1" hangingPunct="1"/>
            <a:r>
              <a:rPr lang="en-GB" sz="4000" smtClean="0"/>
              <a:t>Sound</a:t>
            </a:r>
          </a:p>
        </p:txBody>
      </p:sp>
      <p:sp>
        <p:nvSpPr>
          <p:cNvPr id="266243" name="Rectangle 3"/>
          <p:cNvSpPr>
            <a:spLocks noGrp="1" noChangeArrowheads="1"/>
          </p:cNvSpPr>
          <p:nvPr>
            <p:ph type="body" idx="1"/>
          </p:nvPr>
        </p:nvSpPr>
        <p:spPr>
          <a:xfrm>
            <a:off x="468313" y="1116013"/>
            <a:ext cx="5106987" cy="4802187"/>
          </a:xfrm>
        </p:spPr>
        <p:txBody>
          <a:bodyPr/>
          <a:lstStyle/>
          <a:p>
            <a:pPr marL="0" indent="0" eaLnBrk="1" hangingPunct="1">
              <a:lnSpc>
                <a:spcPct val="80000"/>
              </a:lnSpc>
              <a:buFontTx/>
              <a:buNone/>
            </a:pPr>
            <a:r>
              <a:rPr lang="en-GB" sz="2800" smtClean="0"/>
              <a:t>Sound is produced by vibrating objects.</a:t>
            </a:r>
          </a:p>
          <a:p>
            <a:pPr marL="0" indent="0" eaLnBrk="1" hangingPunct="1">
              <a:lnSpc>
                <a:spcPct val="80000"/>
              </a:lnSpc>
              <a:buFontTx/>
              <a:buNone/>
            </a:pPr>
            <a:endParaRPr lang="en-GB" sz="2800" smtClean="0"/>
          </a:p>
          <a:p>
            <a:pPr marL="0" indent="0" eaLnBrk="1" hangingPunct="1">
              <a:lnSpc>
                <a:spcPct val="80000"/>
              </a:lnSpc>
              <a:buFontTx/>
              <a:buNone/>
            </a:pPr>
            <a:r>
              <a:rPr lang="en-GB" sz="2800" smtClean="0"/>
              <a:t>A sound wave consists of mechanical vibrations in air and other substances.</a:t>
            </a:r>
          </a:p>
          <a:p>
            <a:pPr marL="0" indent="0" eaLnBrk="1" hangingPunct="1">
              <a:lnSpc>
                <a:spcPct val="80000"/>
              </a:lnSpc>
              <a:buFontTx/>
              <a:buNone/>
            </a:pPr>
            <a:endParaRPr lang="en-GB" sz="2800" smtClean="0"/>
          </a:p>
          <a:p>
            <a:pPr marL="0" indent="0" eaLnBrk="1" hangingPunct="1">
              <a:lnSpc>
                <a:spcPct val="80000"/>
              </a:lnSpc>
              <a:buFontTx/>
              <a:buNone/>
            </a:pPr>
            <a:r>
              <a:rPr lang="en-GB" sz="2800" smtClean="0"/>
              <a:t>Sound is a </a:t>
            </a:r>
            <a:r>
              <a:rPr lang="en-GB" sz="2800" b="1" smtClean="0">
                <a:solidFill>
                  <a:srgbClr val="9900FF"/>
                </a:solidFill>
              </a:rPr>
              <a:t>longitudinal</a:t>
            </a:r>
            <a:r>
              <a:rPr lang="en-GB" sz="2800" smtClean="0"/>
              <a:t> wave in which the wave energy travels in the same direction as the particles within the wave vibrate.</a:t>
            </a:r>
          </a:p>
          <a:p>
            <a:pPr marL="0" indent="0" eaLnBrk="1" hangingPunct="1">
              <a:lnSpc>
                <a:spcPct val="80000"/>
              </a:lnSpc>
              <a:buFontTx/>
              <a:buNone/>
            </a:pPr>
            <a:endParaRPr lang="en-GB" sz="2800" smtClean="0"/>
          </a:p>
          <a:p>
            <a:pPr marL="0" indent="0" eaLnBrk="1" hangingPunct="1">
              <a:lnSpc>
                <a:spcPct val="80000"/>
              </a:lnSpc>
              <a:buFontTx/>
              <a:buNone/>
            </a:pPr>
            <a:endParaRPr lang="en-GB" sz="2800" smtClean="0"/>
          </a:p>
        </p:txBody>
      </p:sp>
      <p:grpSp>
        <p:nvGrpSpPr>
          <p:cNvPr id="2" name="Group 4"/>
          <p:cNvGrpSpPr>
            <a:grpSpLocks/>
          </p:cNvGrpSpPr>
          <p:nvPr/>
        </p:nvGrpSpPr>
        <p:grpSpPr bwMode="auto">
          <a:xfrm>
            <a:off x="6234113" y="2693988"/>
            <a:ext cx="2303462" cy="431800"/>
            <a:chOff x="3766" y="1182"/>
            <a:chExt cx="1451" cy="272"/>
          </a:xfrm>
        </p:grpSpPr>
        <p:sp>
          <p:nvSpPr>
            <p:cNvPr id="8201" name="Line 5"/>
            <p:cNvSpPr>
              <a:spLocks noChangeShapeType="1"/>
            </p:cNvSpPr>
            <p:nvPr/>
          </p:nvSpPr>
          <p:spPr bwMode="auto">
            <a:xfrm>
              <a:off x="3766" y="1182"/>
              <a:ext cx="1404"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2" name="Text Box 6"/>
            <p:cNvSpPr txBox="1">
              <a:spLocks noChangeArrowheads="1"/>
            </p:cNvSpPr>
            <p:nvPr/>
          </p:nvSpPr>
          <p:spPr bwMode="auto">
            <a:xfrm>
              <a:off x="3947" y="1182"/>
              <a:ext cx="127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solidFill>
                    <a:srgbClr val="FF0000"/>
                  </a:solidFill>
                </a:rPr>
                <a:t>wave direction</a:t>
              </a:r>
              <a:endParaRPr lang="en-GB"/>
            </a:p>
          </p:txBody>
        </p:sp>
      </p:grpSp>
      <p:grpSp>
        <p:nvGrpSpPr>
          <p:cNvPr id="3" name="Group 7"/>
          <p:cNvGrpSpPr>
            <a:grpSpLocks/>
          </p:cNvGrpSpPr>
          <p:nvPr/>
        </p:nvGrpSpPr>
        <p:grpSpPr bwMode="auto">
          <a:xfrm>
            <a:off x="6162675" y="3092450"/>
            <a:ext cx="2416175" cy="431800"/>
            <a:chOff x="3721" y="728"/>
            <a:chExt cx="1522" cy="272"/>
          </a:xfrm>
        </p:grpSpPr>
        <p:sp>
          <p:nvSpPr>
            <p:cNvPr id="8199" name="Line 8"/>
            <p:cNvSpPr>
              <a:spLocks noChangeShapeType="1"/>
            </p:cNvSpPr>
            <p:nvPr/>
          </p:nvSpPr>
          <p:spPr bwMode="auto">
            <a:xfrm>
              <a:off x="3721" y="1000"/>
              <a:ext cx="1522" cy="0"/>
            </a:xfrm>
            <a:prstGeom prst="line">
              <a:avLst/>
            </a:prstGeom>
            <a:noFill/>
            <a:ln w="762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Text Box 9"/>
            <p:cNvSpPr txBox="1">
              <a:spLocks noChangeArrowheads="1"/>
            </p:cNvSpPr>
            <p:nvPr/>
          </p:nvSpPr>
          <p:spPr bwMode="auto">
            <a:xfrm>
              <a:off x="3993" y="728"/>
              <a:ext cx="113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solidFill>
                    <a:srgbClr val="0000FF"/>
                  </a:solidFill>
                </a:rPr>
                <a:t>vibrations</a:t>
              </a:r>
              <a:endParaRPr lang="en-GB"/>
            </a:p>
          </p:txBody>
        </p:sp>
      </p:grpSp>
      <p:sp>
        <p:nvSpPr>
          <p:cNvPr id="266250" name="Text Box 10"/>
          <p:cNvSpPr txBox="1">
            <a:spLocks noChangeArrowheads="1"/>
          </p:cNvSpPr>
          <p:nvPr/>
        </p:nvSpPr>
        <p:spPr bwMode="auto">
          <a:xfrm>
            <a:off x="5995988" y="2149475"/>
            <a:ext cx="2859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rgbClr val="FF0066"/>
                </a:solidFill>
              </a:rPr>
              <a:t>LONGITUDINAL WAVE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5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633412"/>
          </a:xfrm>
        </p:spPr>
        <p:txBody>
          <a:bodyPr/>
          <a:lstStyle/>
          <a:p>
            <a:pPr eaLnBrk="1" hangingPunct="1"/>
            <a:r>
              <a:rPr lang="en-GB" sz="3200" smtClean="0"/>
              <a:t>Question</a:t>
            </a:r>
          </a:p>
        </p:txBody>
      </p:sp>
      <p:sp>
        <p:nvSpPr>
          <p:cNvPr id="342019" name="Rectangle 3"/>
          <p:cNvSpPr>
            <a:spLocks noGrp="1" noChangeArrowheads="1"/>
          </p:cNvSpPr>
          <p:nvPr>
            <p:ph type="body" idx="1"/>
          </p:nvPr>
        </p:nvSpPr>
        <p:spPr>
          <a:xfrm>
            <a:off x="523875" y="1038225"/>
            <a:ext cx="4830763" cy="5099050"/>
          </a:xfrm>
        </p:spPr>
        <p:txBody>
          <a:bodyPr/>
          <a:lstStyle/>
          <a:p>
            <a:pPr marL="0" indent="0" eaLnBrk="1" hangingPunct="1">
              <a:lnSpc>
                <a:spcPct val="80000"/>
              </a:lnSpc>
              <a:spcBef>
                <a:spcPct val="0"/>
              </a:spcBef>
              <a:buFontTx/>
              <a:buNone/>
            </a:pPr>
            <a:r>
              <a:rPr lang="en-GB" sz="2400" i="1" smtClean="0"/>
              <a:t>The distance between peaks on an oscilloscope trace is 4cm. If the oscilloscope time scale is set at 1ms/cm calculate the frequency of the sound.</a:t>
            </a:r>
          </a:p>
          <a:p>
            <a:pPr marL="0" indent="0" eaLnBrk="1" hangingPunct="1">
              <a:lnSpc>
                <a:spcPct val="80000"/>
              </a:lnSpc>
              <a:spcBef>
                <a:spcPct val="0"/>
              </a:spcBef>
              <a:buFontTx/>
              <a:buNone/>
            </a:pPr>
            <a:endParaRPr lang="en-GB" sz="2400" smtClean="0"/>
          </a:p>
          <a:p>
            <a:pPr marL="0" indent="0" eaLnBrk="1" hangingPunct="1">
              <a:lnSpc>
                <a:spcPct val="80000"/>
              </a:lnSpc>
              <a:spcBef>
                <a:spcPct val="0"/>
              </a:spcBef>
              <a:buFontTx/>
              <a:buNone/>
            </a:pPr>
            <a:r>
              <a:rPr lang="en-GB" sz="2400" b="1" smtClean="0"/>
              <a:t>1ms/cm</a:t>
            </a:r>
            <a:r>
              <a:rPr lang="en-GB" sz="2400" smtClean="0"/>
              <a:t> means that the trace covers 1cm in one millisecond (0.001s)</a:t>
            </a:r>
          </a:p>
          <a:p>
            <a:pPr marL="0" indent="0" eaLnBrk="1" hangingPunct="1">
              <a:lnSpc>
                <a:spcPct val="80000"/>
              </a:lnSpc>
              <a:spcBef>
                <a:spcPct val="0"/>
              </a:spcBef>
              <a:buFontTx/>
              <a:buNone/>
            </a:pPr>
            <a:endParaRPr lang="en-GB" sz="2400" smtClean="0"/>
          </a:p>
          <a:p>
            <a:pPr marL="0" indent="0" eaLnBrk="1" hangingPunct="1">
              <a:lnSpc>
                <a:spcPct val="80000"/>
              </a:lnSpc>
              <a:spcBef>
                <a:spcPct val="0"/>
              </a:spcBef>
              <a:buFontTx/>
              <a:buNone/>
            </a:pPr>
            <a:r>
              <a:rPr lang="en-GB" sz="2400" smtClean="0"/>
              <a:t>time period, </a:t>
            </a:r>
            <a:r>
              <a:rPr lang="en-GB" sz="2400" b="1" i="1" smtClean="0">
                <a:solidFill>
                  <a:srgbClr val="FF0000"/>
                </a:solidFill>
              </a:rPr>
              <a:t>T</a:t>
            </a:r>
            <a:r>
              <a:rPr lang="en-GB" sz="2400" smtClean="0"/>
              <a:t> = 4cm x 1ms/cm</a:t>
            </a:r>
          </a:p>
          <a:p>
            <a:pPr marL="0" indent="0" eaLnBrk="1" hangingPunct="1">
              <a:lnSpc>
                <a:spcPct val="80000"/>
              </a:lnSpc>
              <a:spcBef>
                <a:spcPct val="0"/>
              </a:spcBef>
              <a:buFontTx/>
              <a:buNone/>
            </a:pPr>
            <a:r>
              <a:rPr lang="en-GB" sz="2400" smtClean="0"/>
              <a:t>= 4ms (0.004s)</a:t>
            </a:r>
          </a:p>
          <a:p>
            <a:pPr marL="0" indent="0" eaLnBrk="1" hangingPunct="1">
              <a:lnSpc>
                <a:spcPct val="80000"/>
              </a:lnSpc>
              <a:spcBef>
                <a:spcPct val="0"/>
              </a:spcBef>
              <a:buFontTx/>
              <a:buNone/>
            </a:pPr>
            <a:endParaRPr lang="en-GB" sz="2400" smtClean="0"/>
          </a:p>
          <a:p>
            <a:pPr marL="0" indent="0" eaLnBrk="1" hangingPunct="1">
              <a:lnSpc>
                <a:spcPct val="80000"/>
              </a:lnSpc>
              <a:spcBef>
                <a:spcPct val="0"/>
              </a:spcBef>
              <a:buFontTx/>
              <a:buNone/>
            </a:pPr>
            <a:r>
              <a:rPr lang="en-GB" sz="2400" b="1" i="1" smtClean="0">
                <a:solidFill>
                  <a:srgbClr val="FF0000"/>
                </a:solidFill>
              </a:rPr>
              <a:t>f = 1 / T</a:t>
            </a:r>
          </a:p>
          <a:p>
            <a:pPr marL="0" indent="0" eaLnBrk="1" hangingPunct="1">
              <a:lnSpc>
                <a:spcPct val="80000"/>
              </a:lnSpc>
              <a:spcBef>
                <a:spcPct val="0"/>
              </a:spcBef>
              <a:buFontTx/>
              <a:buNone/>
            </a:pPr>
            <a:r>
              <a:rPr lang="en-GB" sz="2400" b="1" i="1" smtClean="0">
                <a:solidFill>
                  <a:srgbClr val="FF0000"/>
                </a:solidFill>
              </a:rPr>
              <a:t>f</a:t>
            </a:r>
            <a:r>
              <a:rPr lang="en-GB" sz="2400" smtClean="0"/>
              <a:t> = 1 / 0.004</a:t>
            </a:r>
          </a:p>
          <a:p>
            <a:pPr marL="0" indent="0" eaLnBrk="1" hangingPunct="1">
              <a:lnSpc>
                <a:spcPct val="80000"/>
              </a:lnSpc>
              <a:spcBef>
                <a:spcPct val="0"/>
              </a:spcBef>
              <a:buFontTx/>
              <a:buNone/>
            </a:pPr>
            <a:r>
              <a:rPr lang="en-GB" sz="2400" b="1" smtClean="0">
                <a:solidFill>
                  <a:schemeClr val="accent2"/>
                </a:solidFill>
              </a:rPr>
              <a:t>frequency = 250Hz</a:t>
            </a:r>
          </a:p>
          <a:p>
            <a:pPr marL="0" indent="0" eaLnBrk="1" hangingPunct="1">
              <a:lnSpc>
                <a:spcPct val="80000"/>
              </a:lnSpc>
              <a:buFontTx/>
              <a:buNone/>
            </a:pPr>
            <a:endParaRPr lang="en-GB" sz="2400" b="1" smtClean="0">
              <a:solidFill>
                <a:schemeClr val="accent2"/>
              </a:solidFill>
            </a:endParaRPr>
          </a:p>
        </p:txBody>
      </p:sp>
      <p:grpSp>
        <p:nvGrpSpPr>
          <p:cNvPr id="31748" name="Group 11"/>
          <p:cNvGrpSpPr>
            <a:grpSpLocks/>
          </p:cNvGrpSpPr>
          <p:nvPr/>
        </p:nvGrpSpPr>
        <p:grpSpPr bwMode="auto">
          <a:xfrm>
            <a:off x="5476875" y="1271588"/>
            <a:ext cx="3290888" cy="3749675"/>
            <a:chOff x="3145" y="810"/>
            <a:chExt cx="2073" cy="2362"/>
          </a:xfrm>
        </p:grpSpPr>
        <p:sp>
          <p:nvSpPr>
            <p:cNvPr id="31749" name="Freeform 4"/>
            <p:cNvSpPr>
              <a:spLocks/>
            </p:cNvSpPr>
            <p:nvPr/>
          </p:nvSpPr>
          <p:spPr bwMode="auto">
            <a:xfrm>
              <a:off x="3145" y="1415"/>
              <a:ext cx="2073" cy="1757"/>
            </a:xfrm>
            <a:custGeom>
              <a:avLst/>
              <a:gdLst>
                <a:gd name="T0" fmla="*/ 0 w 1181"/>
                <a:gd name="T1" fmla="*/ 749 h 1757"/>
                <a:gd name="T2" fmla="*/ 2550 w 1181"/>
                <a:gd name="T3" fmla="*/ 1632 h 1757"/>
                <a:gd name="T4" fmla="*/ 7281 w 1181"/>
                <a:gd name="T5" fmla="*/ 2 h 1757"/>
                <a:gd name="T6" fmla="*/ 11034 w 1181"/>
                <a:gd name="T7" fmla="*/ 1617 h 1757"/>
                <a:gd name="T8" fmla="*/ 15350 w 1181"/>
                <a:gd name="T9" fmla="*/ 2 h 1757"/>
                <a:gd name="T10" fmla="*/ 19682 w 1181"/>
                <a:gd name="T11" fmla="*/ 1632 h 1757"/>
                <a:gd name="T12" fmla="*/ 0 60000 65536"/>
                <a:gd name="T13" fmla="*/ 0 60000 65536"/>
                <a:gd name="T14" fmla="*/ 0 60000 65536"/>
                <a:gd name="T15" fmla="*/ 0 60000 65536"/>
                <a:gd name="T16" fmla="*/ 0 60000 65536"/>
                <a:gd name="T17" fmla="*/ 0 60000 65536"/>
                <a:gd name="T18" fmla="*/ 0 w 1181"/>
                <a:gd name="T19" fmla="*/ 0 h 1757"/>
                <a:gd name="T20" fmla="*/ 1181 w 1181"/>
                <a:gd name="T21" fmla="*/ 1757 h 1757"/>
              </a:gdLst>
              <a:ahLst/>
              <a:cxnLst>
                <a:cxn ang="T12">
                  <a:pos x="T0" y="T1"/>
                </a:cxn>
                <a:cxn ang="T13">
                  <a:pos x="T2" y="T3"/>
                </a:cxn>
                <a:cxn ang="T14">
                  <a:pos x="T4" y="T5"/>
                </a:cxn>
                <a:cxn ang="T15">
                  <a:pos x="T6" y="T7"/>
                </a:cxn>
                <a:cxn ang="T16">
                  <a:pos x="T8" y="T9"/>
                </a:cxn>
                <a:cxn ang="T17">
                  <a:pos x="T10" y="T11"/>
                </a:cxn>
              </a:cxnLst>
              <a:rect l="T18" t="T19" r="T20" b="T21"/>
              <a:pathLst>
                <a:path w="1181" h="1757">
                  <a:moveTo>
                    <a:pt x="0" y="749"/>
                  </a:moveTo>
                  <a:cubicBezTo>
                    <a:pt x="25" y="897"/>
                    <a:pt x="79" y="1757"/>
                    <a:pt x="153" y="1632"/>
                  </a:cubicBezTo>
                  <a:cubicBezTo>
                    <a:pt x="226" y="1507"/>
                    <a:pt x="352" y="4"/>
                    <a:pt x="437" y="2"/>
                  </a:cubicBezTo>
                  <a:cubicBezTo>
                    <a:pt x="523" y="0"/>
                    <a:pt x="581" y="1617"/>
                    <a:pt x="662" y="1617"/>
                  </a:cubicBezTo>
                  <a:cubicBezTo>
                    <a:pt x="743" y="1617"/>
                    <a:pt x="834" y="0"/>
                    <a:pt x="921" y="2"/>
                  </a:cubicBezTo>
                  <a:cubicBezTo>
                    <a:pt x="1008" y="4"/>
                    <a:pt x="1138" y="1360"/>
                    <a:pt x="1181" y="1632"/>
                  </a:cubicBezTo>
                </a:path>
              </a:pathLst>
            </a:custGeom>
            <a:noFill/>
            <a:ln w="3810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0" name="Line 6"/>
            <p:cNvSpPr>
              <a:spLocks noChangeShapeType="1"/>
            </p:cNvSpPr>
            <p:nvPr/>
          </p:nvSpPr>
          <p:spPr bwMode="auto">
            <a:xfrm flipV="1">
              <a:off x="3908" y="979"/>
              <a:ext cx="0" cy="139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51" name="Line 7"/>
            <p:cNvSpPr>
              <a:spLocks noChangeShapeType="1"/>
            </p:cNvSpPr>
            <p:nvPr/>
          </p:nvSpPr>
          <p:spPr bwMode="auto">
            <a:xfrm flipV="1">
              <a:off x="4761" y="979"/>
              <a:ext cx="0" cy="139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52" name="Line 8"/>
            <p:cNvSpPr>
              <a:spLocks noChangeShapeType="1"/>
            </p:cNvSpPr>
            <p:nvPr/>
          </p:nvSpPr>
          <p:spPr bwMode="auto">
            <a:xfrm>
              <a:off x="3908" y="1132"/>
              <a:ext cx="850"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3" name="Text Box 9"/>
            <p:cNvSpPr txBox="1">
              <a:spLocks noChangeArrowheads="1"/>
            </p:cNvSpPr>
            <p:nvPr/>
          </p:nvSpPr>
          <p:spPr bwMode="auto">
            <a:xfrm>
              <a:off x="3975" y="810"/>
              <a:ext cx="6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a:solidFill>
                    <a:srgbClr val="FF0000"/>
                  </a:solidFill>
                </a:rPr>
                <a:t>4 cm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20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201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201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2019">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2019">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420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66713" y="282575"/>
            <a:ext cx="8375650" cy="421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800" b="1">
                <a:solidFill>
                  <a:srgbClr val="FF3300"/>
                </a:solidFill>
                <a:latin typeface="Times New Roman" pitchFamily="18" charset="0"/>
              </a:rPr>
              <a:t>Choose appropriate words to fill in the gaps below:</a:t>
            </a:r>
          </a:p>
          <a:p>
            <a:pPr>
              <a:spcBef>
                <a:spcPct val="50000"/>
              </a:spcBef>
            </a:pPr>
            <a:r>
              <a:rPr lang="en-GB" sz="2400" b="1">
                <a:latin typeface="Times New Roman" pitchFamily="18" charset="0"/>
              </a:rPr>
              <a:t>Sound is a ___________ wave that in air consists of a series of compressions and _____________.</a:t>
            </a:r>
          </a:p>
          <a:p>
            <a:pPr>
              <a:spcBef>
                <a:spcPct val="50000"/>
              </a:spcBef>
            </a:pPr>
            <a:r>
              <a:rPr lang="en-GB" sz="2400" b="1">
                <a:latin typeface="Times New Roman" pitchFamily="18" charset="0"/>
              </a:rPr>
              <a:t>Sound travels fastest through _______ but does not travel at all through a __________.</a:t>
            </a:r>
          </a:p>
          <a:p>
            <a:pPr>
              <a:spcBef>
                <a:spcPct val="50000"/>
              </a:spcBef>
            </a:pPr>
            <a:r>
              <a:rPr lang="en-GB" sz="2400" b="1">
                <a:latin typeface="Times New Roman" pitchFamily="18" charset="0"/>
              </a:rPr>
              <a:t>A ____________ sound wave is called an echo. Sound also undergoes ____.</a:t>
            </a:r>
          </a:p>
          <a:p>
            <a:pPr>
              <a:spcBef>
                <a:spcPct val="50000"/>
              </a:spcBef>
            </a:pPr>
            <a:r>
              <a:rPr lang="en-GB" sz="2400" b="1">
                <a:latin typeface="Times New Roman" pitchFamily="18" charset="0"/>
              </a:rPr>
              <a:t>On average, humans can hear sound frequencies from  __________ to ____________.</a:t>
            </a:r>
          </a:p>
        </p:txBody>
      </p:sp>
      <p:sp>
        <p:nvSpPr>
          <p:cNvPr id="296964" name="Text Box 4"/>
          <p:cNvSpPr txBox="1">
            <a:spLocks noChangeArrowheads="1"/>
          </p:cNvSpPr>
          <p:nvPr/>
        </p:nvSpPr>
        <p:spPr bwMode="auto">
          <a:xfrm>
            <a:off x="3562350" y="5507038"/>
            <a:ext cx="1379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reflected</a:t>
            </a:r>
          </a:p>
        </p:txBody>
      </p:sp>
      <p:sp>
        <p:nvSpPr>
          <p:cNvPr id="296965" name="Text Box 5"/>
          <p:cNvSpPr txBox="1">
            <a:spLocks noChangeArrowheads="1"/>
          </p:cNvSpPr>
          <p:nvPr/>
        </p:nvSpPr>
        <p:spPr bwMode="auto">
          <a:xfrm>
            <a:off x="2789238" y="5130800"/>
            <a:ext cx="159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refraction</a:t>
            </a:r>
          </a:p>
        </p:txBody>
      </p:sp>
      <p:sp>
        <p:nvSpPr>
          <p:cNvPr id="296966" name="Text Box 6"/>
          <p:cNvSpPr txBox="1">
            <a:spLocks noChangeArrowheads="1"/>
          </p:cNvSpPr>
          <p:nvPr/>
        </p:nvSpPr>
        <p:spPr bwMode="auto">
          <a:xfrm>
            <a:off x="1320800" y="5130800"/>
            <a:ext cx="1912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rarefactions</a:t>
            </a:r>
          </a:p>
        </p:txBody>
      </p:sp>
      <p:sp>
        <p:nvSpPr>
          <p:cNvPr id="296967" name="Text Box 7"/>
          <p:cNvSpPr txBox="1">
            <a:spLocks noChangeArrowheads="1"/>
          </p:cNvSpPr>
          <p:nvPr/>
        </p:nvSpPr>
        <p:spPr bwMode="auto">
          <a:xfrm>
            <a:off x="2136775" y="5507038"/>
            <a:ext cx="1531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longitudinal</a:t>
            </a:r>
          </a:p>
        </p:txBody>
      </p:sp>
      <p:sp>
        <p:nvSpPr>
          <p:cNvPr id="296968" name="Text Box 8"/>
          <p:cNvSpPr txBox="1">
            <a:spLocks noChangeArrowheads="1"/>
          </p:cNvSpPr>
          <p:nvPr/>
        </p:nvSpPr>
        <p:spPr bwMode="auto">
          <a:xfrm>
            <a:off x="6115050" y="5119688"/>
            <a:ext cx="1103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solids</a:t>
            </a:r>
          </a:p>
        </p:txBody>
      </p:sp>
      <p:sp>
        <p:nvSpPr>
          <p:cNvPr id="296969" name="Text Box 9"/>
          <p:cNvSpPr txBox="1">
            <a:spLocks noChangeArrowheads="1"/>
          </p:cNvSpPr>
          <p:nvPr/>
        </p:nvSpPr>
        <p:spPr bwMode="auto">
          <a:xfrm>
            <a:off x="4029075" y="5130800"/>
            <a:ext cx="122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vacuum</a:t>
            </a:r>
          </a:p>
        </p:txBody>
      </p:sp>
      <p:sp>
        <p:nvSpPr>
          <p:cNvPr id="296970" name="Text Box 10"/>
          <p:cNvSpPr txBox="1">
            <a:spLocks noChangeArrowheads="1"/>
          </p:cNvSpPr>
          <p:nvPr/>
        </p:nvSpPr>
        <p:spPr bwMode="auto">
          <a:xfrm>
            <a:off x="3043238" y="4746625"/>
            <a:ext cx="2663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i="1"/>
              <a:t>WORD SELECTION:</a:t>
            </a:r>
          </a:p>
        </p:txBody>
      </p:sp>
      <p:sp>
        <p:nvSpPr>
          <p:cNvPr id="296971" name="Text Box 11"/>
          <p:cNvSpPr txBox="1">
            <a:spLocks noChangeArrowheads="1"/>
          </p:cNvSpPr>
          <p:nvPr/>
        </p:nvSpPr>
        <p:spPr bwMode="auto">
          <a:xfrm>
            <a:off x="5056188" y="5130800"/>
            <a:ext cx="94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20 Hz</a:t>
            </a:r>
          </a:p>
        </p:txBody>
      </p:sp>
      <p:sp>
        <p:nvSpPr>
          <p:cNvPr id="296972" name="Text Box 12"/>
          <p:cNvSpPr txBox="1">
            <a:spLocks noChangeArrowheads="1"/>
          </p:cNvSpPr>
          <p:nvPr/>
        </p:nvSpPr>
        <p:spPr bwMode="auto">
          <a:xfrm>
            <a:off x="4722813" y="55070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20 000 Hz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6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6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6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6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7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71">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72">
                                            <p:txEl>
                                              <p:pRg st="0" end="0"/>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96967">
                                            <p:txEl>
                                              <p:pRg st="0" end="0"/>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96966">
                                            <p:txEl>
                                              <p:pRg st="0" end="0"/>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96968">
                                            <p:txEl>
                                              <p:pRg st="0" end="0"/>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96969">
                                            <p:txEl>
                                              <p:pRg st="0" end="0"/>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96964">
                                            <p:txEl>
                                              <p:pRg st="0" end="0"/>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696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96971">
                                            <p:txEl>
                                              <p:pRg st="0" end="0"/>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96972">
                                            <p:txEl>
                                              <p:pRg st="0" end="0"/>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9697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build="allAtOnce"/>
      <p:bldP spid="296965" grpId="0"/>
      <p:bldP spid="296965" grpId="1"/>
      <p:bldP spid="296966" grpId="0" build="allAtOnce"/>
      <p:bldP spid="296967" grpId="0" build="allAtOnce"/>
      <p:bldP spid="296968" grpId="0" build="allAtOnce"/>
      <p:bldP spid="296969" grpId="0" build="allAtOnce"/>
      <p:bldP spid="296970" grpId="0" build="allAtOnce"/>
      <p:bldP spid="296971" grpId="0" build="allAtOnce"/>
      <p:bldP spid="296972"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366713" y="282575"/>
            <a:ext cx="8375650" cy="421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800" b="1">
                <a:solidFill>
                  <a:srgbClr val="FF3300"/>
                </a:solidFill>
                <a:latin typeface="Times New Roman" pitchFamily="18" charset="0"/>
              </a:rPr>
              <a:t>ANSWERS:</a:t>
            </a:r>
          </a:p>
          <a:p>
            <a:pPr>
              <a:spcBef>
                <a:spcPct val="50000"/>
              </a:spcBef>
            </a:pPr>
            <a:r>
              <a:rPr lang="en-GB" sz="2400" b="1">
                <a:latin typeface="Times New Roman" pitchFamily="18" charset="0"/>
              </a:rPr>
              <a:t>Sound is a ___________ wave that in air consists of a series of compressions and _____________.</a:t>
            </a:r>
          </a:p>
          <a:p>
            <a:pPr>
              <a:spcBef>
                <a:spcPct val="50000"/>
              </a:spcBef>
            </a:pPr>
            <a:r>
              <a:rPr lang="en-GB" sz="2400" b="1">
                <a:latin typeface="Times New Roman" pitchFamily="18" charset="0"/>
              </a:rPr>
              <a:t>Sound travels fastest through _______ but does not travel at all through a __________.</a:t>
            </a:r>
          </a:p>
          <a:p>
            <a:pPr>
              <a:spcBef>
                <a:spcPct val="50000"/>
              </a:spcBef>
            </a:pPr>
            <a:r>
              <a:rPr lang="en-GB" sz="2400" b="1">
                <a:latin typeface="Times New Roman" pitchFamily="18" charset="0"/>
              </a:rPr>
              <a:t>A ____________ sound wave is called an echo. Sound also undergoes ___________.</a:t>
            </a:r>
          </a:p>
          <a:p>
            <a:pPr>
              <a:spcBef>
                <a:spcPct val="50000"/>
              </a:spcBef>
            </a:pPr>
            <a:r>
              <a:rPr lang="en-GB" sz="2400" b="1">
                <a:latin typeface="Times New Roman" pitchFamily="18" charset="0"/>
              </a:rPr>
              <a:t>On average, humans can hear sound frequencies from  __________ to ____________.</a:t>
            </a:r>
          </a:p>
        </p:txBody>
      </p:sp>
      <p:sp>
        <p:nvSpPr>
          <p:cNvPr id="296973" name="Text Box 13"/>
          <p:cNvSpPr txBox="1">
            <a:spLocks noChangeArrowheads="1"/>
          </p:cNvSpPr>
          <p:nvPr/>
        </p:nvSpPr>
        <p:spPr bwMode="auto">
          <a:xfrm>
            <a:off x="931863" y="2763838"/>
            <a:ext cx="1379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reflected</a:t>
            </a:r>
          </a:p>
        </p:txBody>
      </p:sp>
      <p:sp>
        <p:nvSpPr>
          <p:cNvPr id="296974" name="Text Box 14"/>
          <p:cNvSpPr txBox="1">
            <a:spLocks noChangeArrowheads="1"/>
          </p:cNvSpPr>
          <p:nvPr/>
        </p:nvSpPr>
        <p:spPr bwMode="auto">
          <a:xfrm>
            <a:off x="1885950" y="3157538"/>
            <a:ext cx="159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refraction</a:t>
            </a:r>
          </a:p>
        </p:txBody>
      </p:sp>
      <p:sp>
        <p:nvSpPr>
          <p:cNvPr id="296975" name="Text Box 15"/>
          <p:cNvSpPr txBox="1">
            <a:spLocks noChangeArrowheads="1"/>
          </p:cNvSpPr>
          <p:nvPr/>
        </p:nvSpPr>
        <p:spPr bwMode="auto">
          <a:xfrm>
            <a:off x="2882900" y="1328738"/>
            <a:ext cx="1912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rarefactions</a:t>
            </a:r>
          </a:p>
        </p:txBody>
      </p:sp>
      <p:sp>
        <p:nvSpPr>
          <p:cNvPr id="296976" name="Text Box 16"/>
          <p:cNvSpPr txBox="1">
            <a:spLocks noChangeArrowheads="1"/>
          </p:cNvSpPr>
          <p:nvPr/>
        </p:nvSpPr>
        <p:spPr bwMode="auto">
          <a:xfrm>
            <a:off x="1943100" y="946150"/>
            <a:ext cx="1531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longitudinal</a:t>
            </a:r>
          </a:p>
        </p:txBody>
      </p:sp>
      <p:sp>
        <p:nvSpPr>
          <p:cNvPr id="296977" name="Text Box 17"/>
          <p:cNvSpPr txBox="1">
            <a:spLocks noChangeArrowheads="1"/>
          </p:cNvSpPr>
          <p:nvPr/>
        </p:nvSpPr>
        <p:spPr bwMode="auto">
          <a:xfrm>
            <a:off x="4324350" y="1854200"/>
            <a:ext cx="1103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solids</a:t>
            </a:r>
          </a:p>
        </p:txBody>
      </p:sp>
      <p:sp>
        <p:nvSpPr>
          <p:cNvPr id="296978" name="Text Box 18"/>
          <p:cNvSpPr txBox="1">
            <a:spLocks noChangeArrowheads="1"/>
          </p:cNvSpPr>
          <p:nvPr/>
        </p:nvSpPr>
        <p:spPr bwMode="auto">
          <a:xfrm>
            <a:off x="2282825" y="2212975"/>
            <a:ext cx="122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vacuum</a:t>
            </a:r>
          </a:p>
        </p:txBody>
      </p:sp>
      <p:sp>
        <p:nvSpPr>
          <p:cNvPr id="296979" name="Text Box 19"/>
          <p:cNvSpPr txBox="1">
            <a:spLocks noChangeArrowheads="1"/>
          </p:cNvSpPr>
          <p:nvPr/>
        </p:nvSpPr>
        <p:spPr bwMode="auto">
          <a:xfrm>
            <a:off x="917575" y="40465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20 Hz</a:t>
            </a:r>
          </a:p>
        </p:txBody>
      </p:sp>
      <p:sp>
        <p:nvSpPr>
          <p:cNvPr id="296980" name="Text Box 20"/>
          <p:cNvSpPr txBox="1">
            <a:spLocks noChangeArrowheads="1"/>
          </p:cNvSpPr>
          <p:nvPr/>
        </p:nvSpPr>
        <p:spPr bwMode="auto">
          <a:xfrm>
            <a:off x="2833688" y="404812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20 000Hz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7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7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7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7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97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6979">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969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body" idx="1"/>
          </p:nvPr>
        </p:nvSpPr>
        <p:spPr>
          <a:xfrm>
            <a:off x="382588" y="2497138"/>
            <a:ext cx="8435975" cy="3175000"/>
          </a:xfrm>
        </p:spPr>
        <p:txBody>
          <a:bodyPr/>
          <a:lstStyle/>
          <a:p>
            <a:pPr marL="0" indent="0" eaLnBrk="1" hangingPunct="1">
              <a:lnSpc>
                <a:spcPct val="80000"/>
              </a:lnSpc>
              <a:buFontTx/>
              <a:buNone/>
            </a:pPr>
            <a:r>
              <a:rPr lang="en-GB" sz="2400" smtClean="0"/>
              <a:t>Through air a sound wave consists of a series of </a:t>
            </a:r>
            <a:r>
              <a:rPr lang="en-GB" sz="2400" b="1" smtClean="0">
                <a:solidFill>
                  <a:srgbClr val="FF0000"/>
                </a:solidFill>
              </a:rPr>
              <a:t>compressions</a:t>
            </a:r>
            <a:r>
              <a:rPr lang="en-GB" sz="2400" smtClean="0"/>
              <a:t> and </a:t>
            </a:r>
            <a:r>
              <a:rPr lang="en-GB" sz="2400" b="1" smtClean="0">
                <a:solidFill>
                  <a:srgbClr val="006600"/>
                </a:solidFill>
              </a:rPr>
              <a:t>rarefactions</a:t>
            </a:r>
            <a:r>
              <a:rPr lang="en-GB" sz="2400" smtClean="0">
                <a:solidFill>
                  <a:srgbClr val="006600"/>
                </a:solidFill>
              </a:rPr>
              <a:t>.</a:t>
            </a:r>
          </a:p>
          <a:p>
            <a:pPr marL="0" indent="0" eaLnBrk="1" hangingPunct="1">
              <a:lnSpc>
                <a:spcPct val="80000"/>
              </a:lnSpc>
              <a:buFontTx/>
              <a:buNone/>
            </a:pPr>
            <a:endParaRPr lang="en-GB" sz="2400" smtClean="0"/>
          </a:p>
          <a:p>
            <a:pPr marL="0" indent="0" eaLnBrk="1" hangingPunct="1">
              <a:lnSpc>
                <a:spcPct val="80000"/>
              </a:lnSpc>
              <a:buFontTx/>
              <a:buNone/>
            </a:pPr>
            <a:r>
              <a:rPr lang="en-GB" sz="2400" smtClean="0"/>
              <a:t>A </a:t>
            </a:r>
            <a:r>
              <a:rPr lang="en-GB" sz="2400" b="1" smtClean="0">
                <a:solidFill>
                  <a:srgbClr val="FF0000"/>
                </a:solidFill>
              </a:rPr>
              <a:t>compression</a:t>
            </a:r>
            <a:r>
              <a:rPr lang="en-GB" sz="2400" smtClean="0"/>
              <a:t> is a region of slightly higher pressure where the air molecules are closer together than usual. </a:t>
            </a:r>
          </a:p>
          <a:p>
            <a:pPr marL="0" indent="0" eaLnBrk="1" hangingPunct="1">
              <a:lnSpc>
                <a:spcPct val="80000"/>
              </a:lnSpc>
              <a:buFontTx/>
              <a:buNone/>
            </a:pPr>
            <a:r>
              <a:rPr lang="en-GB" sz="2400" smtClean="0"/>
              <a:t>A </a:t>
            </a:r>
            <a:r>
              <a:rPr lang="en-GB" sz="2400" b="1" smtClean="0">
                <a:solidFill>
                  <a:srgbClr val="006600"/>
                </a:solidFill>
              </a:rPr>
              <a:t>rarefaction</a:t>
            </a:r>
            <a:r>
              <a:rPr lang="en-GB" sz="2400" smtClean="0"/>
              <a:t> is the opposite.</a:t>
            </a:r>
          </a:p>
          <a:p>
            <a:pPr marL="0" indent="0" eaLnBrk="1" hangingPunct="1">
              <a:lnSpc>
                <a:spcPct val="80000"/>
              </a:lnSpc>
              <a:buFontTx/>
              <a:buNone/>
            </a:pPr>
            <a:endParaRPr lang="en-GB" sz="2400" smtClean="0"/>
          </a:p>
          <a:p>
            <a:pPr marL="0" indent="0" eaLnBrk="1" hangingPunct="1">
              <a:lnSpc>
                <a:spcPct val="80000"/>
              </a:lnSpc>
              <a:buFontTx/>
              <a:buNone/>
            </a:pPr>
            <a:r>
              <a:rPr lang="en-GB" sz="2400" smtClean="0"/>
              <a:t>The </a:t>
            </a:r>
            <a:r>
              <a:rPr lang="en-GB" sz="2400" b="1" smtClean="0">
                <a:solidFill>
                  <a:schemeClr val="accent2"/>
                </a:solidFill>
              </a:rPr>
              <a:t>wavelength</a:t>
            </a:r>
            <a:r>
              <a:rPr lang="en-GB" sz="2400" smtClean="0"/>
              <a:t> of the sound wave is equal to the distance between the centres of two successive compressions.</a:t>
            </a:r>
          </a:p>
        </p:txBody>
      </p:sp>
      <p:grpSp>
        <p:nvGrpSpPr>
          <p:cNvPr id="2" name="Group 8"/>
          <p:cNvGrpSpPr>
            <a:grpSpLocks/>
          </p:cNvGrpSpPr>
          <p:nvPr/>
        </p:nvGrpSpPr>
        <p:grpSpPr bwMode="auto">
          <a:xfrm>
            <a:off x="873125" y="446088"/>
            <a:ext cx="7405688" cy="1112837"/>
            <a:chOff x="483" y="2201"/>
            <a:chExt cx="4665" cy="701"/>
          </a:xfrm>
        </p:grpSpPr>
        <p:grpSp>
          <p:nvGrpSpPr>
            <p:cNvPr id="9395" name="Group 9"/>
            <p:cNvGrpSpPr>
              <a:grpSpLocks/>
            </p:cNvGrpSpPr>
            <p:nvPr/>
          </p:nvGrpSpPr>
          <p:grpSpPr bwMode="auto">
            <a:xfrm>
              <a:off x="483" y="2414"/>
              <a:ext cx="4665" cy="488"/>
              <a:chOff x="680" y="2312"/>
              <a:chExt cx="4901" cy="567"/>
            </a:xfrm>
          </p:grpSpPr>
          <p:grpSp>
            <p:nvGrpSpPr>
              <p:cNvPr id="9397" name="Group 10"/>
              <p:cNvGrpSpPr>
                <a:grpSpLocks/>
              </p:cNvGrpSpPr>
              <p:nvPr/>
            </p:nvGrpSpPr>
            <p:grpSpPr bwMode="auto">
              <a:xfrm>
                <a:off x="3077" y="2312"/>
                <a:ext cx="2504" cy="517"/>
                <a:chOff x="1341" y="3023"/>
                <a:chExt cx="2504" cy="517"/>
              </a:xfrm>
            </p:grpSpPr>
            <p:grpSp>
              <p:nvGrpSpPr>
                <p:cNvPr id="9505" name="Group 11"/>
                <p:cNvGrpSpPr>
                  <a:grpSpLocks/>
                </p:cNvGrpSpPr>
                <p:nvPr/>
              </p:nvGrpSpPr>
              <p:grpSpPr bwMode="auto">
                <a:xfrm rot="193084">
                  <a:off x="1351" y="3023"/>
                  <a:ext cx="2494" cy="498"/>
                  <a:chOff x="1837" y="2478"/>
                  <a:chExt cx="2494" cy="498"/>
                </a:xfrm>
              </p:grpSpPr>
              <p:grpSp>
                <p:nvGrpSpPr>
                  <p:cNvPr id="9559" name="Group 12"/>
                  <p:cNvGrpSpPr>
                    <a:grpSpLocks/>
                  </p:cNvGrpSpPr>
                  <p:nvPr/>
                </p:nvGrpSpPr>
                <p:grpSpPr bwMode="auto">
                  <a:xfrm>
                    <a:off x="1837" y="2568"/>
                    <a:ext cx="725" cy="408"/>
                    <a:chOff x="1837" y="2568"/>
                    <a:chExt cx="725" cy="408"/>
                  </a:xfrm>
                </p:grpSpPr>
                <p:sp>
                  <p:nvSpPr>
                    <p:cNvPr id="9599" name="Oval 13"/>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600" name="Oval 14"/>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601" name="Oval 15"/>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602" name="Oval 16"/>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603" name="Oval 17"/>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604" name="Oval 18"/>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605" name="Oval 19"/>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606" name="Oval 20"/>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607" name="Oval 21"/>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608" name="Oval 22"/>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609" name="Oval 23"/>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610" name="Oval 24"/>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560" name="Group 25"/>
                  <p:cNvGrpSpPr>
                    <a:grpSpLocks/>
                  </p:cNvGrpSpPr>
                  <p:nvPr/>
                </p:nvGrpSpPr>
                <p:grpSpPr bwMode="auto">
                  <a:xfrm>
                    <a:off x="2426" y="2523"/>
                    <a:ext cx="725" cy="408"/>
                    <a:chOff x="1837" y="2568"/>
                    <a:chExt cx="725" cy="408"/>
                  </a:xfrm>
                </p:grpSpPr>
                <p:sp>
                  <p:nvSpPr>
                    <p:cNvPr id="9587" name="Oval 26"/>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88" name="Oval 27"/>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89" name="Oval 28"/>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90" name="Oval 29"/>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91" name="Oval 30"/>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92" name="Oval 31"/>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93" name="Oval 32"/>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94" name="Oval 33"/>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95" name="Oval 34"/>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96" name="Oval 35"/>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97" name="Oval 36"/>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98" name="Oval 37"/>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561" name="Group 38"/>
                  <p:cNvGrpSpPr>
                    <a:grpSpLocks/>
                  </p:cNvGrpSpPr>
                  <p:nvPr/>
                </p:nvGrpSpPr>
                <p:grpSpPr bwMode="auto">
                  <a:xfrm>
                    <a:off x="3017" y="2523"/>
                    <a:ext cx="725" cy="408"/>
                    <a:chOff x="1837" y="2568"/>
                    <a:chExt cx="725" cy="408"/>
                  </a:xfrm>
                </p:grpSpPr>
                <p:sp>
                  <p:nvSpPr>
                    <p:cNvPr id="9575" name="Oval 39"/>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76" name="Oval 40"/>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77" name="Oval 41"/>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78" name="Oval 42"/>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79" name="Oval 43"/>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80" name="Oval 44"/>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81" name="Oval 45"/>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82" name="Oval 46"/>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83" name="Oval 47"/>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84" name="Oval 48"/>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85" name="Oval 49"/>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86" name="Oval 50"/>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562" name="Group 51"/>
                  <p:cNvGrpSpPr>
                    <a:grpSpLocks/>
                  </p:cNvGrpSpPr>
                  <p:nvPr/>
                </p:nvGrpSpPr>
                <p:grpSpPr bwMode="auto">
                  <a:xfrm>
                    <a:off x="3606" y="2478"/>
                    <a:ext cx="725" cy="408"/>
                    <a:chOff x="1837" y="2568"/>
                    <a:chExt cx="725" cy="408"/>
                  </a:xfrm>
                </p:grpSpPr>
                <p:sp>
                  <p:nvSpPr>
                    <p:cNvPr id="9563" name="Oval 52"/>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64" name="Oval 53"/>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65" name="Oval 54"/>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66" name="Oval 55"/>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67" name="Oval 56"/>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68" name="Oval 57"/>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69" name="Oval 58"/>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70" name="Oval 59"/>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71" name="Oval 60"/>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72" name="Oval 61"/>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73" name="Oval 62"/>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74" name="Oval 63"/>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grpSp>
              <p:nvGrpSpPr>
                <p:cNvPr id="9506" name="Group 64"/>
                <p:cNvGrpSpPr>
                  <a:grpSpLocks/>
                </p:cNvGrpSpPr>
                <p:nvPr/>
              </p:nvGrpSpPr>
              <p:grpSpPr bwMode="auto">
                <a:xfrm flipH="1" flipV="1">
                  <a:off x="1341" y="3042"/>
                  <a:ext cx="2494" cy="498"/>
                  <a:chOff x="1837" y="2478"/>
                  <a:chExt cx="2494" cy="498"/>
                </a:xfrm>
              </p:grpSpPr>
              <p:grpSp>
                <p:nvGrpSpPr>
                  <p:cNvPr id="9507" name="Group 65"/>
                  <p:cNvGrpSpPr>
                    <a:grpSpLocks/>
                  </p:cNvGrpSpPr>
                  <p:nvPr/>
                </p:nvGrpSpPr>
                <p:grpSpPr bwMode="auto">
                  <a:xfrm>
                    <a:off x="1837" y="2568"/>
                    <a:ext cx="725" cy="408"/>
                    <a:chOff x="1837" y="2568"/>
                    <a:chExt cx="725" cy="408"/>
                  </a:xfrm>
                </p:grpSpPr>
                <p:sp>
                  <p:nvSpPr>
                    <p:cNvPr id="9547" name="Oval 66"/>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48" name="Oval 67"/>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49" name="Oval 68"/>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50" name="Oval 69"/>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51" name="Oval 70"/>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52" name="Oval 71"/>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53" name="Oval 72"/>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54" name="Oval 73"/>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55" name="Oval 74"/>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56" name="Oval 75"/>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57" name="Oval 76"/>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58" name="Oval 77"/>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508" name="Group 78"/>
                  <p:cNvGrpSpPr>
                    <a:grpSpLocks/>
                  </p:cNvGrpSpPr>
                  <p:nvPr/>
                </p:nvGrpSpPr>
                <p:grpSpPr bwMode="auto">
                  <a:xfrm>
                    <a:off x="2426" y="2523"/>
                    <a:ext cx="725" cy="408"/>
                    <a:chOff x="1837" y="2568"/>
                    <a:chExt cx="725" cy="408"/>
                  </a:xfrm>
                </p:grpSpPr>
                <p:sp>
                  <p:nvSpPr>
                    <p:cNvPr id="9535" name="Oval 79"/>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36" name="Oval 80"/>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37" name="Oval 81"/>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38" name="Oval 82"/>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39" name="Oval 83"/>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40" name="Oval 84"/>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41" name="Oval 85"/>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42" name="Oval 86"/>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43" name="Oval 87"/>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44" name="Oval 88"/>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45" name="Oval 89"/>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46" name="Oval 90"/>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509" name="Group 91"/>
                  <p:cNvGrpSpPr>
                    <a:grpSpLocks/>
                  </p:cNvGrpSpPr>
                  <p:nvPr/>
                </p:nvGrpSpPr>
                <p:grpSpPr bwMode="auto">
                  <a:xfrm>
                    <a:off x="3017" y="2523"/>
                    <a:ext cx="725" cy="408"/>
                    <a:chOff x="1837" y="2568"/>
                    <a:chExt cx="725" cy="408"/>
                  </a:xfrm>
                </p:grpSpPr>
                <p:sp>
                  <p:nvSpPr>
                    <p:cNvPr id="9523" name="Oval 92"/>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24" name="Oval 93"/>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25" name="Oval 94"/>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26" name="Oval 95"/>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27" name="Oval 96"/>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28" name="Oval 97"/>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29" name="Oval 98"/>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30" name="Oval 99"/>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31" name="Oval 100"/>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32" name="Oval 101"/>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33" name="Oval 102"/>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34" name="Oval 103"/>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510" name="Group 104"/>
                  <p:cNvGrpSpPr>
                    <a:grpSpLocks/>
                  </p:cNvGrpSpPr>
                  <p:nvPr/>
                </p:nvGrpSpPr>
                <p:grpSpPr bwMode="auto">
                  <a:xfrm>
                    <a:off x="3606" y="2478"/>
                    <a:ext cx="725" cy="408"/>
                    <a:chOff x="1837" y="2568"/>
                    <a:chExt cx="725" cy="408"/>
                  </a:xfrm>
                </p:grpSpPr>
                <p:sp>
                  <p:nvSpPr>
                    <p:cNvPr id="9511" name="Oval 105"/>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12" name="Oval 106"/>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13" name="Oval 107"/>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14" name="Oval 108"/>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15" name="Oval 109"/>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16" name="Oval 110"/>
                    <p:cNvSpPr>
                      <a:spLocks noChangeArrowheads="1"/>
                    </p:cNvSpPr>
                    <p:nvPr/>
                  </p:nvSpPr>
                  <p:spPr bwMode="auto">
                    <a:xfrm flipV="1">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17" name="Oval 111"/>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18" name="Oval 112"/>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19" name="Oval 113"/>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20" name="Oval 114"/>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21" name="Oval 115"/>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22" name="Oval 116"/>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grpSp>
          <p:grpSp>
            <p:nvGrpSpPr>
              <p:cNvPr id="9398" name="Group 117"/>
              <p:cNvGrpSpPr>
                <a:grpSpLocks/>
              </p:cNvGrpSpPr>
              <p:nvPr/>
            </p:nvGrpSpPr>
            <p:grpSpPr bwMode="auto">
              <a:xfrm>
                <a:off x="680" y="2362"/>
                <a:ext cx="2504" cy="517"/>
                <a:chOff x="1341" y="3023"/>
                <a:chExt cx="2504" cy="517"/>
              </a:xfrm>
            </p:grpSpPr>
            <p:grpSp>
              <p:nvGrpSpPr>
                <p:cNvPr id="9399" name="Group 118"/>
                <p:cNvGrpSpPr>
                  <a:grpSpLocks/>
                </p:cNvGrpSpPr>
                <p:nvPr/>
              </p:nvGrpSpPr>
              <p:grpSpPr bwMode="auto">
                <a:xfrm rot="193084">
                  <a:off x="1351" y="3023"/>
                  <a:ext cx="2494" cy="498"/>
                  <a:chOff x="1837" y="2478"/>
                  <a:chExt cx="2494" cy="498"/>
                </a:xfrm>
              </p:grpSpPr>
              <p:grpSp>
                <p:nvGrpSpPr>
                  <p:cNvPr id="9453" name="Group 119"/>
                  <p:cNvGrpSpPr>
                    <a:grpSpLocks/>
                  </p:cNvGrpSpPr>
                  <p:nvPr/>
                </p:nvGrpSpPr>
                <p:grpSpPr bwMode="auto">
                  <a:xfrm>
                    <a:off x="1837" y="2568"/>
                    <a:ext cx="725" cy="408"/>
                    <a:chOff x="1837" y="2568"/>
                    <a:chExt cx="725" cy="408"/>
                  </a:xfrm>
                </p:grpSpPr>
                <p:sp>
                  <p:nvSpPr>
                    <p:cNvPr id="9493" name="Oval 120"/>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94" name="Oval 121"/>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95" name="Oval 122"/>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96" name="Oval 123"/>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97" name="Oval 124"/>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98" name="Oval 125"/>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99" name="Oval 126"/>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00" name="Oval 127"/>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01" name="Oval 128"/>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02" name="Oval 129"/>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03" name="Oval 130"/>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504" name="Oval 131"/>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454" name="Group 132"/>
                  <p:cNvGrpSpPr>
                    <a:grpSpLocks/>
                  </p:cNvGrpSpPr>
                  <p:nvPr/>
                </p:nvGrpSpPr>
                <p:grpSpPr bwMode="auto">
                  <a:xfrm>
                    <a:off x="2426" y="2523"/>
                    <a:ext cx="725" cy="408"/>
                    <a:chOff x="1837" y="2568"/>
                    <a:chExt cx="725" cy="408"/>
                  </a:xfrm>
                </p:grpSpPr>
                <p:sp>
                  <p:nvSpPr>
                    <p:cNvPr id="9481" name="Oval 133"/>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82" name="Oval 134"/>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83" name="Oval 135"/>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84" name="Oval 136"/>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85" name="Oval 137"/>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86" name="Oval 138"/>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87" name="Oval 139"/>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88" name="Oval 140"/>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89" name="Oval 141"/>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90" name="Oval 142"/>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91" name="Oval 143"/>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92" name="Oval 144"/>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455" name="Group 145"/>
                  <p:cNvGrpSpPr>
                    <a:grpSpLocks/>
                  </p:cNvGrpSpPr>
                  <p:nvPr/>
                </p:nvGrpSpPr>
                <p:grpSpPr bwMode="auto">
                  <a:xfrm>
                    <a:off x="3017" y="2523"/>
                    <a:ext cx="725" cy="408"/>
                    <a:chOff x="1837" y="2568"/>
                    <a:chExt cx="725" cy="408"/>
                  </a:xfrm>
                </p:grpSpPr>
                <p:sp>
                  <p:nvSpPr>
                    <p:cNvPr id="9469" name="Oval 146"/>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70" name="Oval 147"/>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71" name="Oval 148"/>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72" name="Oval 149"/>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73" name="Oval 150"/>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74" name="Oval 151"/>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75" name="Oval 152"/>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76" name="Oval 153"/>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77" name="Oval 154"/>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78" name="Oval 155"/>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79" name="Oval 156"/>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80" name="Oval 157"/>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456" name="Group 158"/>
                  <p:cNvGrpSpPr>
                    <a:grpSpLocks/>
                  </p:cNvGrpSpPr>
                  <p:nvPr/>
                </p:nvGrpSpPr>
                <p:grpSpPr bwMode="auto">
                  <a:xfrm>
                    <a:off x="3606" y="2478"/>
                    <a:ext cx="725" cy="408"/>
                    <a:chOff x="1837" y="2568"/>
                    <a:chExt cx="725" cy="408"/>
                  </a:xfrm>
                </p:grpSpPr>
                <p:sp>
                  <p:nvSpPr>
                    <p:cNvPr id="9457" name="Oval 159"/>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58" name="Oval 160"/>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59" name="Oval 161"/>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60" name="Oval 162"/>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61" name="Oval 163"/>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62" name="Oval 164"/>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63" name="Oval 165"/>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64" name="Oval 166"/>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65" name="Oval 167"/>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66" name="Oval 168"/>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67" name="Oval 169"/>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68" name="Oval 170"/>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grpSp>
              <p:nvGrpSpPr>
                <p:cNvPr id="9400" name="Group 171"/>
                <p:cNvGrpSpPr>
                  <a:grpSpLocks/>
                </p:cNvGrpSpPr>
                <p:nvPr/>
              </p:nvGrpSpPr>
              <p:grpSpPr bwMode="auto">
                <a:xfrm flipH="1" flipV="1">
                  <a:off x="1341" y="3042"/>
                  <a:ext cx="2494" cy="498"/>
                  <a:chOff x="1837" y="2478"/>
                  <a:chExt cx="2494" cy="498"/>
                </a:xfrm>
              </p:grpSpPr>
              <p:grpSp>
                <p:nvGrpSpPr>
                  <p:cNvPr id="9401" name="Group 172"/>
                  <p:cNvGrpSpPr>
                    <a:grpSpLocks/>
                  </p:cNvGrpSpPr>
                  <p:nvPr/>
                </p:nvGrpSpPr>
                <p:grpSpPr bwMode="auto">
                  <a:xfrm>
                    <a:off x="1837" y="2568"/>
                    <a:ext cx="725" cy="408"/>
                    <a:chOff x="1837" y="2568"/>
                    <a:chExt cx="725" cy="408"/>
                  </a:xfrm>
                </p:grpSpPr>
                <p:sp>
                  <p:nvSpPr>
                    <p:cNvPr id="9441" name="Oval 173"/>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42" name="Oval 174"/>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43" name="Oval 175"/>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44" name="Oval 176"/>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45" name="Oval 177"/>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46" name="Oval 178"/>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47" name="Oval 179"/>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48" name="Oval 180"/>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49" name="Oval 181"/>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50" name="Oval 182"/>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51" name="Oval 183"/>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52" name="Oval 184"/>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402" name="Group 185"/>
                  <p:cNvGrpSpPr>
                    <a:grpSpLocks/>
                  </p:cNvGrpSpPr>
                  <p:nvPr/>
                </p:nvGrpSpPr>
                <p:grpSpPr bwMode="auto">
                  <a:xfrm>
                    <a:off x="2426" y="2523"/>
                    <a:ext cx="725" cy="408"/>
                    <a:chOff x="1837" y="2568"/>
                    <a:chExt cx="725" cy="408"/>
                  </a:xfrm>
                </p:grpSpPr>
                <p:sp>
                  <p:nvSpPr>
                    <p:cNvPr id="9429" name="Oval 186"/>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30" name="Oval 187"/>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31" name="Oval 188"/>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32" name="Oval 189"/>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33" name="Oval 190"/>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34" name="Oval 191"/>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35" name="Oval 192"/>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36" name="Oval 193"/>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37" name="Oval 194"/>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38" name="Oval 195"/>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39" name="Oval 196"/>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40" name="Oval 197"/>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403" name="Group 198"/>
                  <p:cNvGrpSpPr>
                    <a:grpSpLocks/>
                  </p:cNvGrpSpPr>
                  <p:nvPr/>
                </p:nvGrpSpPr>
                <p:grpSpPr bwMode="auto">
                  <a:xfrm>
                    <a:off x="3017" y="2523"/>
                    <a:ext cx="725" cy="408"/>
                    <a:chOff x="1837" y="2568"/>
                    <a:chExt cx="725" cy="408"/>
                  </a:xfrm>
                </p:grpSpPr>
                <p:sp>
                  <p:nvSpPr>
                    <p:cNvPr id="9417" name="Oval 199"/>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18" name="Oval 200"/>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19" name="Oval 201"/>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20" name="Oval 202"/>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21" name="Oval 203"/>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22" name="Oval 204"/>
                    <p:cNvSpPr>
                      <a:spLocks noChangeArrowheads="1"/>
                    </p:cNvSpPr>
                    <p:nvPr/>
                  </p:nvSpPr>
                  <p:spPr bwMode="auto">
                    <a:xfrm>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23" name="Oval 205"/>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24" name="Oval 206"/>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25" name="Oval 207"/>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26" name="Oval 208"/>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27" name="Oval 209"/>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28" name="Oval 210"/>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404" name="Group 211"/>
                  <p:cNvGrpSpPr>
                    <a:grpSpLocks/>
                  </p:cNvGrpSpPr>
                  <p:nvPr/>
                </p:nvGrpSpPr>
                <p:grpSpPr bwMode="auto">
                  <a:xfrm>
                    <a:off x="3606" y="2478"/>
                    <a:ext cx="725" cy="408"/>
                    <a:chOff x="1837" y="2568"/>
                    <a:chExt cx="725" cy="408"/>
                  </a:xfrm>
                </p:grpSpPr>
                <p:sp>
                  <p:nvSpPr>
                    <p:cNvPr id="9405" name="Oval 212"/>
                    <p:cNvSpPr>
                      <a:spLocks noChangeArrowheads="1"/>
                    </p:cNvSpPr>
                    <p:nvPr/>
                  </p:nvSpPr>
                  <p:spPr bwMode="auto">
                    <a:xfrm>
                      <a:off x="1837" y="26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06" name="Oval 213"/>
                    <p:cNvSpPr>
                      <a:spLocks noChangeArrowheads="1"/>
                    </p:cNvSpPr>
                    <p:nvPr/>
                  </p:nvSpPr>
                  <p:spPr bwMode="auto">
                    <a:xfrm>
                      <a:off x="1973"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07" name="Oval 214"/>
                    <p:cNvSpPr>
                      <a:spLocks noChangeArrowheads="1"/>
                    </p:cNvSpPr>
                    <p:nvPr/>
                  </p:nvSpPr>
                  <p:spPr bwMode="auto">
                    <a:xfrm>
                      <a:off x="2109"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08" name="Oval 215"/>
                    <p:cNvSpPr>
                      <a:spLocks noChangeArrowheads="1"/>
                    </p:cNvSpPr>
                    <p:nvPr/>
                  </p:nvSpPr>
                  <p:spPr bwMode="auto">
                    <a:xfrm>
                      <a:off x="1973"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09" name="Oval 216"/>
                    <p:cNvSpPr>
                      <a:spLocks noChangeArrowheads="1"/>
                    </p:cNvSpPr>
                    <p:nvPr/>
                  </p:nvSpPr>
                  <p:spPr bwMode="auto">
                    <a:xfrm>
                      <a:off x="2109"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10" name="Oval 217"/>
                    <p:cNvSpPr>
                      <a:spLocks noChangeArrowheads="1"/>
                    </p:cNvSpPr>
                    <p:nvPr/>
                  </p:nvSpPr>
                  <p:spPr bwMode="auto">
                    <a:xfrm flipV="1">
                      <a:off x="2245" y="293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11" name="Oval 218"/>
                    <p:cNvSpPr>
                      <a:spLocks noChangeArrowheads="1"/>
                    </p:cNvSpPr>
                    <p:nvPr/>
                  </p:nvSpPr>
                  <p:spPr bwMode="auto">
                    <a:xfrm>
                      <a:off x="2109" y="261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12" name="Oval 219"/>
                    <p:cNvSpPr>
                      <a:spLocks noChangeArrowheads="1"/>
                    </p:cNvSpPr>
                    <p:nvPr/>
                  </p:nvSpPr>
                  <p:spPr bwMode="auto">
                    <a:xfrm>
                      <a:off x="2290" y="270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13" name="Oval 220"/>
                    <p:cNvSpPr>
                      <a:spLocks noChangeArrowheads="1"/>
                    </p:cNvSpPr>
                    <p:nvPr/>
                  </p:nvSpPr>
                  <p:spPr bwMode="auto">
                    <a:xfrm>
                      <a:off x="2381" y="288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14" name="Oval 221"/>
                    <p:cNvSpPr>
                      <a:spLocks noChangeArrowheads="1"/>
                    </p:cNvSpPr>
                    <p:nvPr/>
                  </p:nvSpPr>
                  <p:spPr bwMode="auto">
                    <a:xfrm>
                      <a:off x="2245" y="256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15" name="Oval 222"/>
                    <p:cNvSpPr>
                      <a:spLocks noChangeArrowheads="1"/>
                    </p:cNvSpPr>
                    <p:nvPr/>
                  </p:nvSpPr>
                  <p:spPr bwMode="auto">
                    <a:xfrm>
                      <a:off x="2426" y="275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416" name="Oval 223"/>
                    <p:cNvSpPr>
                      <a:spLocks noChangeArrowheads="1"/>
                    </p:cNvSpPr>
                    <p:nvPr/>
                  </p:nvSpPr>
                  <p:spPr bwMode="auto">
                    <a:xfrm>
                      <a:off x="2517" y="2840"/>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grpSp>
        </p:grpSp>
        <p:sp>
          <p:nvSpPr>
            <p:cNvPr id="9396" name="Text Box 224"/>
            <p:cNvSpPr txBox="1">
              <a:spLocks noChangeArrowheads="1"/>
            </p:cNvSpPr>
            <p:nvPr/>
          </p:nvSpPr>
          <p:spPr bwMode="auto">
            <a:xfrm>
              <a:off x="2012" y="2201"/>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no sound wave</a:t>
              </a:r>
            </a:p>
          </p:txBody>
        </p:sp>
      </p:grpSp>
      <p:grpSp>
        <p:nvGrpSpPr>
          <p:cNvPr id="26" name="Group 225"/>
          <p:cNvGrpSpPr>
            <a:grpSpLocks/>
          </p:cNvGrpSpPr>
          <p:nvPr/>
        </p:nvGrpSpPr>
        <p:grpSpPr bwMode="auto">
          <a:xfrm>
            <a:off x="890588" y="500063"/>
            <a:ext cx="7705725" cy="938212"/>
            <a:chOff x="549" y="3000"/>
            <a:chExt cx="4854" cy="591"/>
          </a:xfrm>
        </p:grpSpPr>
        <p:grpSp>
          <p:nvGrpSpPr>
            <p:cNvPr id="9241" name="Group 226"/>
            <p:cNvGrpSpPr>
              <a:grpSpLocks/>
            </p:cNvGrpSpPr>
            <p:nvPr/>
          </p:nvGrpSpPr>
          <p:grpSpPr bwMode="auto">
            <a:xfrm>
              <a:off x="549" y="3233"/>
              <a:ext cx="4854" cy="358"/>
              <a:chOff x="517" y="3155"/>
              <a:chExt cx="5509" cy="461"/>
            </a:xfrm>
          </p:grpSpPr>
          <p:grpSp>
            <p:nvGrpSpPr>
              <p:cNvPr id="9243" name="Group 227"/>
              <p:cNvGrpSpPr>
                <a:grpSpLocks/>
              </p:cNvGrpSpPr>
              <p:nvPr/>
            </p:nvGrpSpPr>
            <p:grpSpPr bwMode="auto">
              <a:xfrm>
                <a:off x="1630" y="3169"/>
                <a:ext cx="2177" cy="434"/>
                <a:chOff x="691" y="3240"/>
                <a:chExt cx="2177" cy="434"/>
              </a:xfrm>
            </p:grpSpPr>
            <p:grpSp>
              <p:nvGrpSpPr>
                <p:cNvPr id="9335" name="Group 228"/>
                <p:cNvGrpSpPr>
                  <a:grpSpLocks/>
                </p:cNvGrpSpPr>
                <p:nvPr/>
              </p:nvGrpSpPr>
              <p:grpSpPr bwMode="auto">
                <a:xfrm>
                  <a:off x="1747" y="3240"/>
                  <a:ext cx="1121" cy="432"/>
                  <a:chOff x="1747" y="3240"/>
                  <a:chExt cx="1121" cy="432"/>
                </a:xfrm>
              </p:grpSpPr>
              <p:sp>
                <p:nvSpPr>
                  <p:cNvPr id="9366" name="Oval 229"/>
                  <p:cNvSpPr>
                    <a:spLocks noChangeArrowheads="1"/>
                  </p:cNvSpPr>
                  <p:nvPr/>
                </p:nvSpPr>
                <p:spPr bwMode="auto">
                  <a:xfrm rot="193084">
                    <a:off x="2225" y="327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67" name="Oval 230"/>
                  <p:cNvSpPr>
                    <a:spLocks noChangeArrowheads="1"/>
                  </p:cNvSpPr>
                  <p:nvPr/>
                </p:nvSpPr>
                <p:spPr bwMode="auto">
                  <a:xfrm rot="193084">
                    <a:off x="1827" y="359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68" name="Oval 231"/>
                  <p:cNvSpPr>
                    <a:spLocks noChangeArrowheads="1"/>
                  </p:cNvSpPr>
                  <p:nvPr/>
                </p:nvSpPr>
                <p:spPr bwMode="auto">
                  <a:xfrm rot="193084">
                    <a:off x="1747" y="361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69" name="Oval 232"/>
                  <p:cNvSpPr>
                    <a:spLocks noChangeArrowheads="1"/>
                  </p:cNvSpPr>
                  <p:nvPr/>
                </p:nvSpPr>
                <p:spPr bwMode="auto">
                  <a:xfrm rot="193084">
                    <a:off x="2823" y="354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70" name="Oval 233"/>
                  <p:cNvSpPr>
                    <a:spLocks noChangeArrowheads="1"/>
                  </p:cNvSpPr>
                  <p:nvPr/>
                </p:nvSpPr>
                <p:spPr bwMode="auto">
                  <a:xfrm rot="193084">
                    <a:off x="1758" y="343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71" name="Oval 234"/>
                  <p:cNvSpPr>
                    <a:spLocks noChangeArrowheads="1"/>
                  </p:cNvSpPr>
                  <p:nvPr/>
                </p:nvSpPr>
                <p:spPr bwMode="auto">
                  <a:xfrm rot="193084">
                    <a:off x="1883" y="362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72" name="Oval 235"/>
                  <p:cNvSpPr>
                    <a:spLocks noChangeArrowheads="1"/>
                  </p:cNvSpPr>
                  <p:nvPr/>
                </p:nvSpPr>
                <p:spPr bwMode="auto">
                  <a:xfrm rot="193084">
                    <a:off x="1765" y="3302"/>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73" name="Oval 236"/>
                  <p:cNvSpPr>
                    <a:spLocks noChangeArrowheads="1"/>
                  </p:cNvSpPr>
                  <p:nvPr/>
                </p:nvSpPr>
                <p:spPr bwMode="auto">
                  <a:xfrm rot="193084">
                    <a:off x="1941" y="340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74" name="Oval 237"/>
                  <p:cNvSpPr>
                    <a:spLocks noChangeArrowheads="1"/>
                  </p:cNvSpPr>
                  <p:nvPr/>
                </p:nvSpPr>
                <p:spPr bwMode="auto">
                  <a:xfrm rot="193084">
                    <a:off x="2022" y="358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75" name="Oval 238"/>
                  <p:cNvSpPr>
                    <a:spLocks noChangeArrowheads="1"/>
                  </p:cNvSpPr>
                  <p:nvPr/>
                </p:nvSpPr>
                <p:spPr bwMode="auto">
                  <a:xfrm rot="193084">
                    <a:off x="1904" y="326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76" name="Oval 239"/>
                  <p:cNvSpPr>
                    <a:spLocks noChangeArrowheads="1"/>
                  </p:cNvSpPr>
                  <p:nvPr/>
                </p:nvSpPr>
                <p:spPr bwMode="auto">
                  <a:xfrm rot="193084">
                    <a:off x="2074" y="3456"/>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77" name="Oval 240"/>
                  <p:cNvSpPr>
                    <a:spLocks noChangeArrowheads="1"/>
                  </p:cNvSpPr>
                  <p:nvPr/>
                </p:nvSpPr>
                <p:spPr bwMode="auto">
                  <a:xfrm rot="193084">
                    <a:off x="2160" y="355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78" name="Oval 241"/>
                  <p:cNvSpPr>
                    <a:spLocks noChangeArrowheads="1"/>
                  </p:cNvSpPr>
                  <p:nvPr/>
                </p:nvSpPr>
                <p:spPr bwMode="auto">
                  <a:xfrm rot="193084">
                    <a:off x="2112" y="333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79" name="Oval 242"/>
                  <p:cNvSpPr>
                    <a:spLocks noChangeArrowheads="1"/>
                  </p:cNvSpPr>
                  <p:nvPr/>
                </p:nvSpPr>
                <p:spPr bwMode="auto">
                  <a:xfrm rot="193084">
                    <a:off x="2243" y="342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80" name="Oval 243"/>
                  <p:cNvSpPr>
                    <a:spLocks noChangeArrowheads="1"/>
                  </p:cNvSpPr>
                  <p:nvPr/>
                </p:nvSpPr>
                <p:spPr bwMode="auto">
                  <a:xfrm rot="193084">
                    <a:off x="1886" y="354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81" name="Oval 244"/>
                  <p:cNvSpPr>
                    <a:spLocks noChangeArrowheads="1"/>
                  </p:cNvSpPr>
                  <p:nvPr/>
                </p:nvSpPr>
                <p:spPr bwMode="auto">
                  <a:xfrm rot="193084">
                    <a:off x="1780" y="353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82" name="Oval 245"/>
                  <p:cNvSpPr>
                    <a:spLocks noChangeArrowheads="1"/>
                  </p:cNvSpPr>
                  <p:nvPr/>
                </p:nvSpPr>
                <p:spPr bwMode="auto">
                  <a:xfrm rot="193084">
                    <a:off x="2363" y="351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83" name="Oval 246"/>
                  <p:cNvSpPr>
                    <a:spLocks noChangeArrowheads="1"/>
                  </p:cNvSpPr>
                  <p:nvPr/>
                </p:nvSpPr>
                <p:spPr bwMode="auto">
                  <a:xfrm rot="193084">
                    <a:off x="2606" y="360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84" name="Oval 247"/>
                  <p:cNvSpPr>
                    <a:spLocks noChangeArrowheads="1"/>
                  </p:cNvSpPr>
                  <p:nvPr/>
                </p:nvSpPr>
                <p:spPr bwMode="auto">
                  <a:xfrm rot="193084">
                    <a:off x="2386" y="329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85" name="Oval 248"/>
                  <p:cNvSpPr>
                    <a:spLocks noChangeArrowheads="1"/>
                  </p:cNvSpPr>
                  <p:nvPr/>
                </p:nvSpPr>
                <p:spPr bwMode="auto">
                  <a:xfrm rot="193084">
                    <a:off x="1844" y="337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86" name="Oval 249"/>
                  <p:cNvSpPr>
                    <a:spLocks noChangeArrowheads="1"/>
                  </p:cNvSpPr>
                  <p:nvPr/>
                </p:nvSpPr>
                <p:spPr bwMode="auto">
                  <a:xfrm rot="193084">
                    <a:off x="1862" y="34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87" name="Oval 250"/>
                  <p:cNvSpPr>
                    <a:spLocks noChangeArrowheads="1"/>
                  </p:cNvSpPr>
                  <p:nvPr/>
                </p:nvSpPr>
                <p:spPr bwMode="auto">
                  <a:xfrm rot="193084">
                    <a:off x="2525" y="3262"/>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88" name="Oval 251"/>
                  <p:cNvSpPr>
                    <a:spLocks noChangeArrowheads="1"/>
                  </p:cNvSpPr>
                  <p:nvPr/>
                </p:nvSpPr>
                <p:spPr bwMode="auto">
                  <a:xfrm rot="193084">
                    <a:off x="2529" y="342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89" name="Oval 252"/>
                  <p:cNvSpPr>
                    <a:spLocks noChangeArrowheads="1"/>
                  </p:cNvSpPr>
                  <p:nvPr/>
                </p:nvSpPr>
                <p:spPr bwMode="auto">
                  <a:xfrm rot="193084">
                    <a:off x="2726" y="334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90" name="Oval 253"/>
                  <p:cNvSpPr>
                    <a:spLocks noChangeArrowheads="1"/>
                  </p:cNvSpPr>
                  <p:nvPr/>
                </p:nvSpPr>
                <p:spPr bwMode="auto">
                  <a:xfrm rot="193084">
                    <a:off x="1835" y="332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91" name="Oval 254"/>
                  <p:cNvSpPr>
                    <a:spLocks noChangeArrowheads="1"/>
                  </p:cNvSpPr>
                  <p:nvPr/>
                </p:nvSpPr>
                <p:spPr bwMode="auto">
                  <a:xfrm rot="193084">
                    <a:off x="2008" y="333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92" name="Oval 255"/>
                  <p:cNvSpPr>
                    <a:spLocks noChangeArrowheads="1"/>
                  </p:cNvSpPr>
                  <p:nvPr/>
                </p:nvSpPr>
                <p:spPr bwMode="auto">
                  <a:xfrm rot="193084">
                    <a:off x="1782" y="338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93" name="Oval 256"/>
                  <p:cNvSpPr>
                    <a:spLocks noChangeArrowheads="1"/>
                  </p:cNvSpPr>
                  <p:nvPr/>
                </p:nvSpPr>
                <p:spPr bwMode="auto">
                  <a:xfrm rot="193084">
                    <a:off x="1781" y="324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94" name="Oval 257"/>
                  <p:cNvSpPr>
                    <a:spLocks noChangeArrowheads="1"/>
                  </p:cNvSpPr>
                  <p:nvPr/>
                </p:nvSpPr>
                <p:spPr bwMode="auto">
                  <a:xfrm rot="193084">
                    <a:off x="2307" y="3612"/>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336" name="Group 258"/>
                <p:cNvGrpSpPr>
                  <a:grpSpLocks/>
                </p:cNvGrpSpPr>
                <p:nvPr/>
              </p:nvGrpSpPr>
              <p:grpSpPr bwMode="auto">
                <a:xfrm flipH="1">
                  <a:off x="691" y="3242"/>
                  <a:ext cx="1121" cy="432"/>
                  <a:chOff x="1747" y="3240"/>
                  <a:chExt cx="1121" cy="432"/>
                </a:xfrm>
              </p:grpSpPr>
              <p:sp>
                <p:nvSpPr>
                  <p:cNvPr id="9337" name="Oval 259"/>
                  <p:cNvSpPr>
                    <a:spLocks noChangeArrowheads="1"/>
                  </p:cNvSpPr>
                  <p:nvPr/>
                </p:nvSpPr>
                <p:spPr bwMode="auto">
                  <a:xfrm rot="193084">
                    <a:off x="2225" y="327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38" name="Oval 260"/>
                  <p:cNvSpPr>
                    <a:spLocks noChangeArrowheads="1"/>
                  </p:cNvSpPr>
                  <p:nvPr/>
                </p:nvSpPr>
                <p:spPr bwMode="auto">
                  <a:xfrm rot="193084">
                    <a:off x="1827" y="359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39" name="Oval 261"/>
                  <p:cNvSpPr>
                    <a:spLocks noChangeArrowheads="1"/>
                  </p:cNvSpPr>
                  <p:nvPr/>
                </p:nvSpPr>
                <p:spPr bwMode="auto">
                  <a:xfrm rot="193084">
                    <a:off x="1747" y="361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40" name="Oval 262"/>
                  <p:cNvSpPr>
                    <a:spLocks noChangeArrowheads="1"/>
                  </p:cNvSpPr>
                  <p:nvPr/>
                </p:nvSpPr>
                <p:spPr bwMode="auto">
                  <a:xfrm rot="193084">
                    <a:off x="2823" y="354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41" name="Oval 263"/>
                  <p:cNvSpPr>
                    <a:spLocks noChangeArrowheads="1"/>
                  </p:cNvSpPr>
                  <p:nvPr/>
                </p:nvSpPr>
                <p:spPr bwMode="auto">
                  <a:xfrm rot="193084">
                    <a:off x="1758" y="343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42" name="Oval 264"/>
                  <p:cNvSpPr>
                    <a:spLocks noChangeArrowheads="1"/>
                  </p:cNvSpPr>
                  <p:nvPr/>
                </p:nvSpPr>
                <p:spPr bwMode="auto">
                  <a:xfrm rot="193084">
                    <a:off x="1883" y="362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43" name="Oval 265"/>
                  <p:cNvSpPr>
                    <a:spLocks noChangeArrowheads="1"/>
                  </p:cNvSpPr>
                  <p:nvPr/>
                </p:nvSpPr>
                <p:spPr bwMode="auto">
                  <a:xfrm rot="193084">
                    <a:off x="1765" y="3302"/>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44" name="Oval 266"/>
                  <p:cNvSpPr>
                    <a:spLocks noChangeArrowheads="1"/>
                  </p:cNvSpPr>
                  <p:nvPr/>
                </p:nvSpPr>
                <p:spPr bwMode="auto">
                  <a:xfrm rot="193084">
                    <a:off x="1941" y="340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45" name="Oval 267"/>
                  <p:cNvSpPr>
                    <a:spLocks noChangeArrowheads="1"/>
                  </p:cNvSpPr>
                  <p:nvPr/>
                </p:nvSpPr>
                <p:spPr bwMode="auto">
                  <a:xfrm rot="193084">
                    <a:off x="2022" y="358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46" name="Oval 268"/>
                  <p:cNvSpPr>
                    <a:spLocks noChangeArrowheads="1"/>
                  </p:cNvSpPr>
                  <p:nvPr/>
                </p:nvSpPr>
                <p:spPr bwMode="auto">
                  <a:xfrm rot="193084">
                    <a:off x="1904" y="326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47" name="Oval 269"/>
                  <p:cNvSpPr>
                    <a:spLocks noChangeArrowheads="1"/>
                  </p:cNvSpPr>
                  <p:nvPr/>
                </p:nvSpPr>
                <p:spPr bwMode="auto">
                  <a:xfrm rot="193084">
                    <a:off x="2074" y="3456"/>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48" name="Oval 270"/>
                  <p:cNvSpPr>
                    <a:spLocks noChangeArrowheads="1"/>
                  </p:cNvSpPr>
                  <p:nvPr/>
                </p:nvSpPr>
                <p:spPr bwMode="auto">
                  <a:xfrm rot="193084">
                    <a:off x="2160" y="355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49" name="Oval 271"/>
                  <p:cNvSpPr>
                    <a:spLocks noChangeArrowheads="1"/>
                  </p:cNvSpPr>
                  <p:nvPr/>
                </p:nvSpPr>
                <p:spPr bwMode="auto">
                  <a:xfrm rot="193084">
                    <a:off x="2112" y="333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50" name="Oval 272"/>
                  <p:cNvSpPr>
                    <a:spLocks noChangeArrowheads="1"/>
                  </p:cNvSpPr>
                  <p:nvPr/>
                </p:nvSpPr>
                <p:spPr bwMode="auto">
                  <a:xfrm rot="193084">
                    <a:off x="2243" y="342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51" name="Oval 273"/>
                  <p:cNvSpPr>
                    <a:spLocks noChangeArrowheads="1"/>
                  </p:cNvSpPr>
                  <p:nvPr/>
                </p:nvSpPr>
                <p:spPr bwMode="auto">
                  <a:xfrm rot="193084">
                    <a:off x="1886" y="354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52" name="Oval 274"/>
                  <p:cNvSpPr>
                    <a:spLocks noChangeArrowheads="1"/>
                  </p:cNvSpPr>
                  <p:nvPr/>
                </p:nvSpPr>
                <p:spPr bwMode="auto">
                  <a:xfrm rot="193084">
                    <a:off x="1780" y="353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53" name="Oval 275"/>
                  <p:cNvSpPr>
                    <a:spLocks noChangeArrowheads="1"/>
                  </p:cNvSpPr>
                  <p:nvPr/>
                </p:nvSpPr>
                <p:spPr bwMode="auto">
                  <a:xfrm rot="193084">
                    <a:off x="2363" y="351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54" name="Oval 276"/>
                  <p:cNvSpPr>
                    <a:spLocks noChangeArrowheads="1"/>
                  </p:cNvSpPr>
                  <p:nvPr/>
                </p:nvSpPr>
                <p:spPr bwMode="auto">
                  <a:xfrm rot="193084">
                    <a:off x="2606" y="360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55" name="Oval 277"/>
                  <p:cNvSpPr>
                    <a:spLocks noChangeArrowheads="1"/>
                  </p:cNvSpPr>
                  <p:nvPr/>
                </p:nvSpPr>
                <p:spPr bwMode="auto">
                  <a:xfrm rot="193084">
                    <a:off x="2386" y="329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56" name="Oval 278"/>
                  <p:cNvSpPr>
                    <a:spLocks noChangeArrowheads="1"/>
                  </p:cNvSpPr>
                  <p:nvPr/>
                </p:nvSpPr>
                <p:spPr bwMode="auto">
                  <a:xfrm rot="193084">
                    <a:off x="1844" y="337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57" name="Oval 279"/>
                  <p:cNvSpPr>
                    <a:spLocks noChangeArrowheads="1"/>
                  </p:cNvSpPr>
                  <p:nvPr/>
                </p:nvSpPr>
                <p:spPr bwMode="auto">
                  <a:xfrm rot="193084">
                    <a:off x="1862" y="34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58" name="Oval 280"/>
                  <p:cNvSpPr>
                    <a:spLocks noChangeArrowheads="1"/>
                  </p:cNvSpPr>
                  <p:nvPr/>
                </p:nvSpPr>
                <p:spPr bwMode="auto">
                  <a:xfrm rot="193084">
                    <a:off x="2525" y="3262"/>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59" name="Oval 281"/>
                  <p:cNvSpPr>
                    <a:spLocks noChangeArrowheads="1"/>
                  </p:cNvSpPr>
                  <p:nvPr/>
                </p:nvSpPr>
                <p:spPr bwMode="auto">
                  <a:xfrm rot="193084">
                    <a:off x="2529" y="342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60" name="Oval 282"/>
                  <p:cNvSpPr>
                    <a:spLocks noChangeArrowheads="1"/>
                  </p:cNvSpPr>
                  <p:nvPr/>
                </p:nvSpPr>
                <p:spPr bwMode="auto">
                  <a:xfrm rot="193084">
                    <a:off x="2726" y="334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61" name="Oval 283"/>
                  <p:cNvSpPr>
                    <a:spLocks noChangeArrowheads="1"/>
                  </p:cNvSpPr>
                  <p:nvPr/>
                </p:nvSpPr>
                <p:spPr bwMode="auto">
                  <a:xfrm rot="193084">
                    <a:off x="1835" y="332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62" name="Oval 284"/>
                  <p:cNvSpPr>
                    <a:spLocks noChangeArrowheads="1"/>
                  </p:cNvSpPr>
                  <p:nvPr/>
                </p:nvSpPr>
                <p:spPr bwMode="auto">
                  <a:xfrm rot="193084">
                    <a:off x="2008" y="333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63" name="Oval 285"/>
                  <p:cNvSpPr>
                    <a:spLocks noChangeArrowheads="1"/>
                  </p:cNvSpPr>
                  <p:nvPr/>
                </p:nvSpPr>
                <p:spPr bwMode="auto">
                  <a:xfrm rot="193084">
                    <a:off x="1782" y="338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64" name="Oval 286"/>
                  <p:cNvSpPr>
                    <a:spLocks noChangeArrowheads="1"/>
                  </p:cNvSpPr>
                  <p:nvPr/>
                </p:nvSpPr>
                <p:spPr bwMode="auto">
                  <a:xfrm rot="193084">
                    <a:off x="1781" y="324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65" name="Oval 287"/>
                  <p:cNvSpPr>
                    <a:spLocks noChangeArrowheads="1"/>
                  </p:cNvSpPr>
                  <p:nvPr/>
                </p:nvSpPr>
                <p:spPr bwMode="auto">
                  <a:xfrm rot="193084">
                    <a:off x="2307" y="3612"/>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grpSp>
            <p:nvGrpSpPr>
              <p:cNvPr id="9244" name="Group 288"/>
              <p:cNvGrpSpPr>
                <a:grpSpLocks/>
              </p:cNvGrpSpPr>
              <p:nvPr/>
            </p:nvGrpSpPr>
            <p:grpSpPr bwMode="auto">
              <a:xfrm>
                <a:off x="517" y="3184"/>
                <a:ext cx="1121" cy="432"/>
                <a:chOff x="1747" y="3240"/>
                <a:chExt cx="1121" cy="432"/>
              </a:xfrm>
            </p:grpSpPr>
            <p:sp>
              <p:nvSpPr>
                <p:cNvPr id="9306" name="Oval 289"/>
                <p:cNvSpPr>
                  <a:spLocks noChangeArrowheads="1"/>
                </p:cNvSpPr>
                <p:nvPr/>
              </p:nvSpPr>
              <p:spPr bwMode="auto">
                <a:xfrm rot="193084">
                  <a:off x="2225" y="327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07" name="Oval 290"/>
                <p:cNvSpPr>
                  <a:spLocks noChangeArrowheads="1"/>
                </p:cNvSpPr>
                <p:nvPr/>
              </p:nvSpPr>
              <p:spPr bwMode="auto">
                <a:xfrm rot="193084">
                  <a:off x="1827" y="359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08" name="Oval 291"/>
                <p:cNvSpPr>
                  <a:spLocks noChangeArrowheads="1"/>
                </p:cNvSpPr>
                <p:nvPr/>
              </p:nvSpPr>
              <p:spPr bwMode="auto">
                <a:xfrm rot="193084">
                  <a:off x="1747" y="361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09" name="Oval 292"/>
                <p:cNvSpPr>
                  <a:spLocks noChangeArrowheads="1"/>
                </p:cNvSpPr>
                <p:nvPr/>
              </p:nvSpPr>
              <p:spPr bwMode="auto">
                <a:xfrm rot="193084">
                  <a:off x="2823" y="354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10" name="Oval 293"/>
                <p:cNvSpPr>
                  <a:spLocks noChangeArrowheads="1"/>
                </p:cNvSpPr>
                <p:nvPr/>
              </p:nvSpPr>
              <p:spPr bwMode="auto">
                <a:xfrm rot="193084">
                  <a:off x="1758" y="343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11" name="Oval 294"/>
                <p:cNvSpPr>
                  <a:spLocks noChangeArrowheads="1"/>
                </p:cNvSpPr>
                <p:nvPr/>
              </p:nvSpPr>
              <p:spPr bwMode="auto">
                <a:xfrm rot="193084">
                  <a:off x="1883" y="362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12" name="Oval 295"/>
                <p:cNvSpPr>
                  <a:spLocks noChangeArrowheads="1"/>
                </p:cNvSpPr>
                <p:nvPr/>
              </p:nvSpPr>
              <p:spPr bwMode="auto">
                <a:xfrm rot="193084">
                  <a:off x="1765" y="3302"/>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13" name="Oval 296"/>
                <p:cNvSpPr>
                  <a:spLocks noChangeArrowheads="1"/>
                </p:cNvSpPr>
                <p:nvPr/>
              </p:nvSpPr>
              <p:spPr bwMode="auto">
                <a:xfrm rot="193084">
                  <a:off x="1941" y="340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14" name="Oval 297"/>
                <p:cNvSpPr>
                  <a:spLocks noChangeArrowheads="1"/>
                </p:cNvSpPr>
                <p:nvPr/>
              </p:nvSpPr>
              <p:spPr bwMode="auto">
                <a:xfrm rot="193084">
                  <a:off x="2022" y="358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15" name="Oval 298"/>
                <p:cNvSpPr>
                  <a:spLocks noChangeArrowheads="1"/>
                </p:cNvSpPr>
                <p:nvPr/>
              </p:nvSpPr>
              <p:spPr bwMode="auto">
                <a:xfrm rot="193084">
                  <a:off x="1904" y="326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16" name="Oval 299"/>
                <p:cNvSpPr>
                  <a:spLocks noChangeArrowheads="1"/>
                </p:cNvSpPr>
                <p:nvPr/>
              </p:nvSpPr>
              <p:spPr bwMode="auto">
                <a:xfrm rot="193084">
                  <a:off x="2074" y="3456"/>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17" name="Oval 300"/>
                <p:cNvSpPr>
                  <a:spLocks noChangeArrowheads="1"/>
                </p:cNvSpPr>
                <p:nvPr/>
              </p:nvSpPr>
              <p:spPr bwMode="auto">
                <a:xfrm rot="193084">
                  <a:off x="2160" y="355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18" name="Oval 301"/>
                <p:cNvSpPr>
                  <a:spLocks noChangeArrowheads="1"/>
                </p:cNvSpPr>
                <p:nvPr/>
              </p:nvSpPr>
              <p:spPr bwMode="auto">
                <a:xfrm rot="193084">
                  <a:off x="2112" y="333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19" name="Oval 302"/>
                <p:cNvSpPr>
                  <a:spLocks noChangeArrowheads="1"/>
                </p:cNvSpPr>
                <p:nvPr/>
              </p:nvSpPr>
              <p:spPr bwMode="auto">
                <a:xfrm rot="193084">
                  <a:off x="2243" y="342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20" name="Oval 303"/>
                <p:cNvSpPr>
                  <a:spLocks noChangeArrowheads="1"/>
                </p:cNvSpPr>
                <p:nvPr/>
              </p:nvSpPr>
              <p:spPr bwMode="auto">
                <a:xfrm rot="193084">
                  <a:off x="1886" y="354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21" name="Oval 304"/>
                <p:cNvSpPr>
                  <a:spLocks noChangeArrowheads="1"/>
                </p:cNvSpPr>
                <p:nvPr/>
              </p:nvSpPr>
              <p:spPr bwMode="auto">
                <a:xfrm rot="193084">
                  <a:off x="1780" y="353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22" name="Oval 305"/>
                <p:cNvSpPr>
                  <a:spLocks noChangeArrowheads="1"/>
                </p:cNvSpPr>
                <p:nvPr/>
              </p:nvSpPr>
              <p:spPr bwMode="auto">
                <a:xfrm rot="193084">
                  <a:off x="2363" y="351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23" name="Oval 306"/>
                <p:cNvSpPr>
                  <a:spLocks noChangeArrowheads="1"/>
                </p:cNvSpPr>
                <p:nvPr/>
              </p:nvSpPr>
              <p:spPr bwMode="auto">
                <a:xfrm rot="193084">
                  <a:off x="2606" y="360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24" name="Oval 307"/>
                <p:cNvSpPr>
                  <a:spLocks noChangeArrowheads="1"/>
                </p:cNvSpPr>
                <p:nvPr/>
              </p:nvSpPr>
              <p:spPr bwMode="auto">
                <a:xfrm rot="193084">
                  <a:off x="2386" y="329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25" name="Oval 308"/>
                <p:cNvSpPr>
                  <a:spLocks noChangeArrowheads="1"/>
                </p:cNvSpPr>
                <p:nvPr/>
              </p:nvSpPr>
              <p:spPr bwMode="auto">
                <a:xfrm rot="193084">
                  <a:off x="1844" y="337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26" name="Oval 309"/>
                <p:cNvSpPr>
                  <a:spLocks noChangeArrowheads="1"/>
                </p:cNvSpPr>
                <p:nvPr/>
              </p:nvSpPr>
              <p:spPr bwMode="auto">
                <a:xfrm rot="193084">
                  <a:off x="1862" y="34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27" name="Oval 310"/>
                <p:cNvSpPr>
                  <a:spLocks noChangeArrowheads="1"/>
                </p:cNvSpPr>
                <p:nvPr/>
              </p:nvSpPr>
              <p:spPr bwMode="auto">
                <a:xfrm rot="193084">
                  <a:off x="2525" y="3262"/>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28" name="Oval 311"/>
                <p:cNvSpPr>
                  <a:spLocks noChangeArrowheads="1"/>
                </p:cNvSpPr>
                <p:nvPr/>
              </p:nvSpPr>
              <p:spPr bwMode="auto">
                <a:xfrm rot="193084">
                  <a:off x="2529" y="342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29" name="Oval 312"/>
                <p:cNvSpPr>
                  <a:spLocks noChangeArrowheads="1"/>
                </p:cNvSpPr>
                <p:nvPr/>
              </p:nvSpPr>
              <p:spPr bwMode="auto">
                <a:xfrm rot="193084">
                  <a:off x="2726" y="334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30" name="Oval 313"/>
                <p:cNvSpPr>
                  <a:spLocks noChangeArrowheads="1"/>
                </p:cNvSpPr>
                <p:nvPr/>
              </p:nvSpPr>
              <p:spPr bwMode="auto">
                <a:xfrm rot="193084">
                  <a:off x="1835" y="332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31" name="Oval 314"/>
                <p:cNvSpPr>
                  <a:spLocks noChangeArrowheads="1"/>
                </p:cNvSpPr>
                <p:nvPr/>
              </p:nvSpPr>
              <p:spPr bwMode="auto">
                <a:xfrm rot="193084">
                  <a:off x="2008" y="333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32" name="Oval 315"/>
                <p:cNvSpPr>
                  <a:spLocks noChangeArrowheads="1"/>
                </p:cNvSpPr>
                <p:nvPr/>
              </p:nvSpPr>
              <p:spPr bwMode="auto">
                <a:xfrm rot="193084">
                  <a:off x="1782" y="338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33" name="Oval 316"/>
                <p:cNvSpPr>
                  <a:spLocks noChangeArrowheads="1"/>
                </p:cNvSpPr>
                <p:nvPr/>
              </p:nvSpPr>
              <p:spPr bwMode="auto">
                <a:xfrm rot="193084">
                  <a:off x="1781" y="324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34" name="Oval 317"/>
                <p:cNvSpPr>
                  <a:spLocks noChangeArrowheads="1"/>
                </p:cNvSpPr>
                <p:nvPr/>
              </p:nvSpPr>
              <p:spPr bwMode="auto">
                <a:xfrm rot="193084">
                  <a:off x="2307" y="3612"/>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245" name="Group 318"/>
              <p:cNvGrpSpPr>
                <a:grpSpLocks/>
              </p:cNvGrpSpPr>
              <p:nvPr/>
            </p:nvGrpSpPr>
            <p:grpSpPr bwMode="auto">
              <a:xfrm>
                <a:off x="3849" y="3155"/>
                <a:ext cx="2177" cy="434"/>
                <a:chOff x="691" y="3240"/>
                <a:chExt cx="2177" cy="434"/>
              </a:xfrm>
            </p:grpSpPr>
            <p:grpSp>
              <p:nvGrpSpPr>
                <p:cNvPr id="9246" name="Group 319"/>
                <p:cNvGrpSpPr>
                  <a:grpSpLocks/>
                </p:cNvGrpSpPr>
                <p:nvPr/>
              </p:nvGrpSpPr>
              <p:grpSpPr bwMode="auto">
                <a:xfrm>
                  <a:off x="1747" y="3240"/>
                  <a:ext cx="1121" cy="432"/>
                  <a:chOff x="1747" y="3240"/>
                  <a:chExt cx="1121" cy="432"/>
                </a:xfrm>
              </p:grpSpPr>
              <p:sp>
                <p:nvSpPr>
                  <p:cNvPr id="9277" name="Oval 320"/>
                  <p:cNvSpPr>
                    <a:spLocks noChangeArrowheads="1"/>
                  </p:cNvSpPr>
                  <p:nvPr/>
                </p:nvSpPr>
                <p:spPr bwMode="auto">
                  <a:xfrm rot="193084">
                    <a:off x="2225" y="327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78" name="Oval 321"/>
                  <p:cNvSpPr>
                    <a:spLocks noChangeArrowheads="1"/>
                  </p:cNvSpPr>
                  <p:nvPr/>
                </p:nvSpPr>
                <p:spPr bwMode="auto">
                  <a:xfrm rot="193084">
                    <a:off x="1827" y="359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79" name="Oval 322"/>
                  <p:cNvSpPr>
                    <a:spLocks noChangeArrowheads="1"/>
                  </p:cNvSpPr>
                  <p:nvPr/>
                </p:nvSpPr>
                <p:spPr bwMode="auto">
                  <a:xfrm rot="193084">
                    <a:off x="1747" y="361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80" name="Oval 323"/>
                  <p:cNvSpPr>
                    <a:spLocks noChangeArrowheads="1"/>
                  </p:cNvSpPr>
                  <p:nvPr/>
                </p:nvSpPr>
                <p:spPr bwMode="auto">
                  <a:xfrm rot="193084">
                    <a:off x="2823" y="354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81" name="Oval 324"/>
                  <p:cNvSpPr>
                    <a:spLocks noChangeArrowheads="1"/>
                  </p:cNvSpPr>
                  <p:nvPr/>
                </p:nvSpPr>
                <p:spPr bwMode="auto">
                  <a:xfrm rot="193084">
                    <a:off x="1758" y="343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82" name="Oval 325"/>
                  <p:cNvSpPr>
                    <a:spLocks noChangeArrowheads="1"/>
                  </p:cNvSpPr>
                  <p:nvPr/>
                </p:nvSpPr>
                <p:spPr bwMode="auto">
                  <a:xfrm rot="193084">
                    <a:off x="1883" y="362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83" name="Oval 326"/>
                  <p:cNvSpPr>
                    <a:spLocks noChangeArrowheads="1"/>
                  </p:cNvSpPr>
                  <p:nvPr/>
                </p:nvSpPr>
                <p:spPr bwMode="auto">
                  <a:xfrm rot="193084">
                    <a:off x="1765" y="3302"/>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84" name="Oval 327"/>
                  <p:cNvSpPr>
                    <a:spLocks noChangeArrowheads="1"/>
                  </p:cNvSpPr>
                  <p:nvPr/>
                </p:nvSpPr>
                <p:spPr bwMode="auto">
                  <a:xfrm rot="193084">
                    <a:off x="1941" y="340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85" name="Oval 328"/>
                  <p:cNvSpPr>
                    <a:spLocks noChangeArrowheads="1"/>
                  </p:cNvSpPr>
                  <p:nvPr/>
                </p:nvSpPr>
                <p:spPr bwMode="auto">
                  <a:xfrm rot="193084">
                    <a:off x="2022" y="358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86" name="Oval 329"/>
                  <p:cNvSpPr>
                    <a:spLocks noChangeArrowheads="1"/>
                  </p:cNvSpPr>
                  <p:nvPr/>
                </p:nvSpPr>
                <p:spPr bwMode="auto">
                  <a:xfrm rot="193084">
                    <a:off x="1904" y="326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87" name="Oval 330"/>
                  <p:cNvSpPr>
                    <a:spLocks noChangeArrowheads="1"/>
                  </p:cNvSpPr>
                  <p:nvPr/>
                </p:nvSpPr>
                <p:spPr bwMode="auto">
                  <a:xfrm rot="193084">
                    <a:off x="2074" y="3456"/>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88" name="Oval 331"/>
                  <p:cNvSpPr>
                    <a:spLocks noChangeArrowheads="1"/>
                  </p:cNvSpPr>
                  <p:nvPr/>
                </p:nvSpPr>
                <p:spPr bwMode="auto">
                  <a:xfrm rot="193084">
                    <a:off x="2160" y="355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89" name="Oval 332"/>
                  <p:cNvSpPr>
                    <a:spLocks noChangeArrowheads="1"/>
                  </p:cNvSpPr>
                  <p:nvPr/>
                </p:nvSpPr>
                <p:spPr bwMode="auto">
                  <a:xfrm rot="193084">
                    <a:off x="2112" y="333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90" name="Oval 333"/>
                  <p:cNvSpPr>
                    <a:spLocks noChangeArrowheads="1"/>
                  </p:cNvSpPr>
                  <p:nvPr/>
                </p:nvSpPr>
                <p:spPr bwMode="auto">
                  <a:xfrm rot="193084">
                    <a:off x="2243" y="342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91" name="Oval 334"/>
                  <p:cNvSpPr>
                    <a:spLocks noChangeArrowheads="1"/>
                  </p:cNvSpPr>
                  <p:nvPr/>
                </p:nvSpPr>
                <p:spPr bwMode="auto">
                  <a:xfrm rot="193084">
                    <a:off x="1886" y="354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92" name="Oval 335"/>
                  <p:cNvSpPr>
                    <a:spLocks noChangeArrowheads="1"/>
                  </p:cNvSpPr>
                  <p:nvPr/>
                </p:nvSpPr>
                <p:spPr bwMode="auto">
                  <a:xfrm rot="193084">
                    <a:off x="1780" y="353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93" name="Oval 336"/>
                  <p:cNvSpPr>
                    <a:spLocks noChangeArrowheads="1"/>
                  </p:cNvSpPr>
                  <p:nvPr/>
                </p:nvSpPr>
                <p:spPr bwMode="auto">
                  <a:xfrm rot="193084">
                    <a:off x="2363" y="351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94" name="Oval 337"/>
                  <p:cNvSpPr>
                    <a:spLocks noChangeArrowheads="1"/>
                  </p:cNvSpPr>
                  <p:nvPr/>
                </p:nvSpPr>
                <p:spPr bwMode="auto">
                  <a:xfrm rot="193084">
                    <a:off x="2606" y="360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95" name="Oval 338"/>
                  <p:cNvSpPr>
                    <a:spLocks noChangeArrowheads="1"/>
                  </p:cNvSpPr>
                  <p:nvPr/>
                </p:nvSpPr>
                <p:spPr bwMode="auto">
                  <a:xfrm rot="193084">
                    <a:off x="2386" y="329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96" name="Oval 339"/>
                  <p:cNvSpPr>
                    <a:spLocks noChangeArrowheads="1"/>
                  </p:cNvSpPr>
                  <p:nvPr/>
                </p:nvSpPr>
                <p:spPr bwMode="auto">
                  <a:xfrm rot="193084">
                    <a:off x="1844" y="337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97" name="Oval 340"/>
                  <p:cNvSpPr>
                    <a:spLocks noChangeArrowheads="1"/>
                  </p:cNvSpPr>
                  <p:nvPr/>
                </p:nvSpPr>
                <p:spPr bwMode="auto">
                  <a:xfrm rot="193084">
                    <a:off x="1862" y="34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98" name="Oval 341"/>
                  <p:cNvSpPr>
                    <a:spLocks noChangeArrowheads="1"/>
                  </p:cNvSpPr>
                  <p:nvPr/>
                </p:nvSpPr>
                <p:spPr bwMode="auto">
                  <a:xfrm rot="193084">
                    <a:off x="2525" y="3262"/>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99" name="Oval 342"/>
                  <p:cNvSpPr>
                    <a:spLocks noChangeArrowheads="1"/>
                  </p:cNvSpPr>
                  <p:nvPr/>
                </p:nvSpPr>
                <p:spPr bwMode="auto">
                  <a:xfrm rot="193084">
                    <a:off x="2529" y="342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00" name="Oval 343"/>
                  <p:cNvSpPr>
                    <a:spLocks noChangeArrowheads="1"/>
                  </p:cNvSpPr>
                  <p:nvPr/>
                </p:nvSpPr>
                <p:spPr bwMode="auto">
                  <a:xfrm rot="193084">
                    <a:off x="2726" y="334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01" name="Oval 344"/>
                  <p:cNvSpPr>
                    <a:spLocks noChangeArrowheads="1"/>
                  </p:cNvSpPr>
                  <p:nvPr/>
                </p:nvSpPr>
                <p:spPr bwMode="auto">
                  <a:xfrm rot="193084">
                    <a:off x="1835" y="332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02" name="Oval 345"/>
                  <p:cNvSpPr>
                    <a:spLocks noChangeArrowheads="1"/>
                  </p:cNvSpPr>
                  <p:nvPr/>
                </p:nvSpPr>
                <p:spPr bwMode="auto">
                  <a:xfrm rot="193084">
                    <a:off x="2008" y="333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03" name="Oval 346"/>
                  <p:cNvSpPr>
                    <a:spLocks noChangeArrowheads="1"/>
                  </p:cNvSpPr>
                  <p:nvPr/>
                </p:nvSpPr>
                <p:spPr bwMode="auto">
                  <a:xfrm rot="193084">
                    <a:off x="1782" y="338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04" name="Oval 347"/>
                  <p:cNvSpPr>
                    <a:spLocks noChangeArrowheads="1"/>
                  </p:cNvSpPr>
                  <p:nvPr/>
                </p:nvSpPr>
                <p:spPr bwMode="auto">
                  <a:xfrm rot="193084">
                    <a:off x="1781" y="324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305" name="Oval 348"/>
                  <p:cNvSpPr>
                    <a:spLocks noChangeArrowheads="1"/>
                  </p:cNvSpPr>
                  <p:nvPr/>
                </p:nvSpPr>
                <p:spPr bwMode="auto">
                  <a:xfrm rot="193084">
                    <a:off x="2307" y="3612"/>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9247" name="Group 349"/>
                <p:cNvGrpSpPr>
                  <a:grpSpLocks/>
                </p:cNvGrpSpPr>
                <p:nvPr/>
              </p:nvGrpSpPr>
              <p:grpSpPr bwMode="auto">
                <a:xfrm flipH="1">
                  <a:off x="691" y="3242"/>
                  <a:ext cx="1121" cy="432"/>
                  <a:chOff x="1747" y="3240"/>
                  <a:chExt cx="1121" cy="432"/>
                </a:xfrm>
              </p:grpSpPr>
              <p:sp>
                <p:nvSpPr>
                  <p:cNvPr id="9248" name="Oval 350"/>
                  <p:cNvSpPr>
                    <a:spLocks noChangeArrowheads="1"/>
                  </p:cNvSpPr>
                  <p:nvPr/>
                </p:nvSpPr>
                <p:spPr bwMode="auto">
                  <a:xfrm rot="193084">
                    <a:off x="2225" y="327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49" name="Oval 351"/>
                  <p:cNvSpPr>
                    <a:spLocks noChangeArrowheads="1"/>
                  </p:cNvSpPr>
                  <p:nvPr/>
                </p:nvSpPr>
                <p:spPr bwMode="auto">
                  <a:xfrm rot="193084">
                    <a:off x="1827" y="359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50" name="Oval 352"/>
                  <p:cNvSpPr>
                    <a:spLocks noChangeArrowheads="1"/>
                  </p:cNvSpPr>
                  <p:nvPr/>
                </p:nvSpPr>
                <p:spPr bwMode="auto">
                  <a:xfrm rot="193084">
                    <a:off x="1747" y="361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51" name="Oval 353"/>
                  <p:cNvSpPr>
                    <a:spLocks noChangeArrowheads="1"/>
                  </p:cNvSpPr>
                  <p:nvPr/>
                </p:nvSpPr>
                <p:spPr bwMode="auto">
                  <a:xfrm rot="193084">
                    <a:off x="2823" y="354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52" name="Oval 354"/>
                  <p:cNvSpPr>
                    <a:spLocks noChangeArrowheads="1"/>
                  </p:cNvSpPr>
                  <p:nvPr/>
                </p:nvSpPr>
                <p:spPr bwMode="auto">
                  <a:xfrm rot="193084">
                    <a:off x="1758" y="343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53" name="Oval 355"/>
                  <p:cNvSpPr>
                    <a:spLocks noChangeArrowheads="1"/>
                  </p:cNvSpPr>
                  <p:nvPr/>
                </p:nvSpPr>
                <p:spPr bwMode="auto">
                  <a:xfrm rot="193084">
                    <a:off x="1883" y="362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54" name="Oval 356"/>
                  <p:cNvSpPr>
                    <a:spLocks noChangeArrowheads="1"/>
                  </p:cNvSpPr>
                  <p:nvPr/>
                </p:nvSpPr>
                <p:spPr bwMode="auto">
                  <a:xfrm rot="193084">
                    <a:off x="1765" y="3302"/>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55" name="Oval 357"/>
                  <p:cNvSpPr>
                    <a:spLocks noChangeArrowheads="1"/>
                  </p:cNvSpPr>
                  <p:nvPr/>
                </p:nvSpPr>
                <p:spPr bwMode="auto">
                  <a:xfrm rot="193084">
                    <a:off x="1941" y="3403"/>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56" name="Oval 358"/>
                  <p:cNvSpPr>
                    <a:spLocks noChangeArrowheads="1"/>
                  </p:cNvSpPr>
                  <p:nvPr/>
                </p:nvSpPr>
                <p:spPr bwMode="auto">
                  <a:xfrm rot="193084">
                    <a:off x="2022" y="358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57" name="Oval 359"/>
                  <p:cNvSpPr>
                    <a:spLocks noChangeArrowheads="1"/>
                  </p:cNvSpPr>
                  <p:nvPr/>
                </p:nvSpPr>
                <p:spPr bwMode="auto">
                  <a:xfrm rot="193084">
                    <a:off x="1904" y="326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58" name="Oval 360"/>
                  <p:cNvSpPr>
                    <a:spLocks noChangeArrowheads="1"/>
                  </p:cNvSpPr>
                  <p:nvPr/>
                </p:nvSpPr>
                <p:spPr bwMode="auto">
                  <a:xfrm rot="193084">
                    <a:off x="2074" y="3456"/>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59" name="Oval 361"/>
                  <p:cNvSpPr>
                    <a:spLocks noChangeArrowheads="1"/>
                  </p:cNvSpPr>
                  <p:nvPr/>
                </p:nvSpPr>
                <p:spPr bwMode="auto">
                  <a:xfrm rot="193084">
                    <a:off x="2160" y="355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60" name="Oval 362"/>
                  <p:cNvSpPr>
                    <a:spLocks noChangeArrowheads="1"/>
                  </p:cNvSpPr>
                  <p:nvPr/>
                </p:nvSpPr>
                <p:spPr bwMode="auto">
                  <a:xfrm rot="193084">
                    <a:off x="2112" y="333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61" name="Oval 363"/>
                  <p:cNvSpPr>
                    <a:spLocks noChangeArrowheads="1"/>
                  </p:cNvSpPr>
                  <p:nvPr/>
                </p:nvSpPr>
                <p:spPr bwMode="auto">
                  <a:xfrm rot="193084">
                    <a:off x="2243" y="342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62" name="Oval 364"/>
                  <p:cNvSpPr>
                    <a:spLocks noChangeArrowheads="1"/>
                  </p:cNvSpPr>
                  <p:nvPr/>
                </p:nvSpPr>
                <p:spPr bwMode="auto">
                  <a:xfrm rot="193084">
                    <a:off x="1886" y="354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63" name="Oval 365"/>
                  <p:cNvSpPr>
                    <a:spLocks noChangeArrowheads="1"/>
                  </p:cNvSpPr>
                  <p:nvPr/>
                </p:nvSpPr>
                <p:spPr bwMode="auto">
                  <a:xfrm rot="193084">
                    <a:off x="1780" y="353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64" name="Oval 366"/>
                  <p:cNvSpPr>
                    <a:spLocks noChangeArrowheads="1"/>
                  </p:cNvSpPr>
                  <p:nvPr/>
                </p:nvSpPr>
                <p:spPr bwMode="auto">
                  <a:xfrm rot="193084">
                    <a:off x="2363" y="3515"/>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65" name="Oval 367"/>
                  <p:cNvSpPr>
                    <a:spLocks noChangeArrowheads="1"/>
                  </p:cNvSpPr>
                  <p:nvPr/>
                </p:nvSpPr>
                <p:spPr bwMode="auto">
                  <a:xfrm rot="193084">
                    <a:off x="2606" y="3601"/>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66" name="Oval 368"/>
                  <p:cNvSpPr>
                    <a:spLocks noChangeArrowheads="1"/>
                  </p:cNvSpPr>
                  <p:nvPr/>
                </p:nvSpPr>
                <p:spPr bwMode="auto">
                  <a:xfrm rot="193084">
                    <a:off x="2386" y="329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67" name="Oval 369"/>
                  <p:cNvSpPr>
                    <a:spLocks noChangeArrowheads="1"/>
                  </p:cNvSpPr>
                  <p:nvPr/>
                </p:nvSpPr>
                <p:spPr bwMode="auto">
                  <a:xfrm rot="193084">
                    <a:off x="1844" y="3377"/>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68" name="Oval 370"/>
                  <p:cNvSpPr>
                    <a:spLocks noChangeArrowheads="1"/>
                  </p:cNvSpPr>
                  <p:nvPr/>
                </p:nvSpPr>
                <p:spPr bwMode="auto">
                  <a:xfrm rot="193084">
                    <a:off x="1862" y="345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69" name="Oval 371"/>
                  <p:cNvSpPr>
                    <a:spLocks noChangeArrowheads="1"/>
                  </p:cNvSpPr>
                  <p:nvPr/>
                </p:nvSpPr>
                <p:spPr bwMode="auto">
                  <a:xfrm rot="193084">
                    <a:off x="2525" y="3262"/>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70" name="Oval 372"/>
                  <p:cNvSpPr>
                    <a:spLocks noChangeArrowheads="1"/>
                  </p:cNvSpPr>
                  <p:nvPr/>
                </p:nvSpPr>
                <p:spPr bwMode="auto">
                  <a:xfrm rot="193084">
                    <a:off x="2529" y="3429"/>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71" name="Oval 373"/>
                  <p:cNvSpPr>
                    <a:spLocks noChangeArrowheads="1"/>
                  </p:cNvSpPr>
                  <p:nvPr/>
                </p:nvSpPr>
                <p:spPr bwMode="auto">
                  <a:xfrm rot="193084">
                    <a:off x="2726" y="334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72" name="Oval 374"/>
                  <p:cNvSpPr>
                    <a:spLocks noChangeArrowheads="1"/>
                  </p:cNvSpPr>
                  <p:nvPr/>
                </p:nvSpPr>
                <p:spPr bwMode="auto">
                  <a:xfrm rot="193084">
                    <a:off x="1835" y="3328"/>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73" name="Oval 375"/>
                  <p:cNvSpPr>
                    <a:spLocks noChangeArrowheads="1"/>
                  </p:cNvSpPr>
                  <p:nvPr/>
                </p:nvSpPr>
                <p:spPr bwMode="auto">
                  <a:xfrm rot="193084">
                    <a:off x="2008" y="333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74" name="Oval 376"/>
                  <p:cNvSpPr>
                    <a:spLocks noChangeArrowheads="1"/>
                  </p:cNvSpPr>
                  <p:nvPr/>
                </p:nvSpPr>
                <p:spPr bwMode="auto">
                  <a:xfrm rot="193084">
                    <a:off x="1782" y="3384"/>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75" name="Oval 377"/>
                  <p:cNvSpPr>
                    <a:spLocks noChangeArrowheads="1"/>
                  </p:cNvSpPr>
                  <p:nvPr/>
                </p:nvSpPr>
                <p:spPr bwMode="auto">
                  <a:xfrm rot="193084">
                    <a:off x="1781" y="3240"/>
                    <a:ext cx="45" cy="4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76" name="Oval 378"/>
                  <p:cNvSpPr>
                    <a:spLocks noChangeArrowheads="1"/>
                  </p:cNvSpPr>
                  <p:nvPr/>
                </p:nvSpPr>
                <p:spPr bwMode="auto">
                  <a:xfrm rot="193084">
                    <a:off x="2307" y="3612"/>
                    <a:ext cx="45" cy="45"/>
                  </a:xfrm>
                  <a:prstGeom prst="ellipse">
                    <a:avLst/>
                  </a:prstGeom>
                  <a:solidFill>
                    <a:schemeClr val="accent2"/>
                  </a:solidFill>
                  <a:ln w="9525">
                    <a:solidFill>
                      <a:schemeClr val="tx1"/>
                    </a:solidFill>
                    <a:round/>
                    <a:headEnd/>
                    <a:tailEnd/>
                  </a:ln>
                </p:spPr>
                <p:txBody>
                  <a:bodyPr wrap="none" anchor="ctr"/>
                  <a:lstStyle/>
                  <a:p>
                    <a:endParaRPr lang="en-US"/>
                  </a:p>
                </p:txBody>
              </p:sp>
            </p:grpSp>
          </p:grpSp>
        </p:grpSp>
        <p:sp>
          <p:nvSpPr>
            <p:cNvPr id="9242" name="Text Box 379"/>
            <p:cNvSpPr txBox="1">
              <a:spLocks noChangeArrowheads="1"/>
            </p:cNvSpPr>
            <p:nvPr/>
          </p:nvSpPr>
          <p:spPr bwMode="auto">
            <a:xfrm>
              <a:off x="2149" y="3000"/>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sound wave</a:t>
              </a:r>
            </a:p>
          </p:txBody>
        </p:sp>
      </p:grpSp>
      <p:grpSp>
        <p:nvGrpSpPr>
          <p:cNvPr id="9614" name="Group 380"/>
          <p:cNvGrpSpPr>
            <a:grpSpLocks/>
          </p:cNvGrpSpPr>
          <p:nvPr/>
        </p:nvGrpSpPr>
        <p:grpSpPr bwMode="auto">
          <a:xfrm>
            <a:off x="3967163" y="1273175"/>
            <a:ext cx="3121025" cy="819150"/>
            <a:chOff x="2493" y="3440"/>
            <a:chExt cx="1966" cy="516"/>
          </a:xfrm>
        </p:grpSpPr>
        <p:sp>
          <p:nvSpPr>
            <p:cNvPr id="9237" name="Line 381"/>
            <p:cNvSpPr>
              <a:spLocks noChangeShapeType="1"/>
            </p:cNvSpPr>
            <p:nvPr/>
          </p:nvSpPr>
          <p:spPr bwMode="auto">
            <a:xfrm>
              <a:off x="2493" y="3440"/>
              <a:ext cx="0" cy="434"/>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38" name="Line 382"/>
            <p:cNvSpPr>
              <a:spLocks noChangeShapeType="1"/>
            </p:cNvSpPr>
            <p:nvPr/>
          </p:nvSpPr>
          <p:spPr bwMode="auto">
            <a:xfrm>
              <a:off x="4459" y="3440"/>
              <a:ext cx="0" cy="434"/>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39" name="Line 383"/>
            <p:cNvSpPr>
              <a:spLocks noChangeShapeType="1"/>
            </p:cNvSpPr>
            <p:nvPr/>
          </p:nvSpPr>
          <p:spPr bwMode="auto">
            <a:xfrm>
              <a:off x="2493" y="3716"/>
              <a:ext cx="1965"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0" name="Text Box 384"/>
            <p:cNvSpPr txBox="1">
              <a:spLocks noChangeArrowheads="1"/>
            </p:cNvSpPr>
            <p:nvPr/>
          </p:nvSpPr>
          <p:spPr bwMode="auto">
            <a:xfrm>
              <a:off x="3014" y="3725"/>
              <a:ext cx="104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wavelength</a:t>
              </a:r>
            </a:p>
          </p:txBody>
        </p:sp>
      </p:grpSp>
      <p:grpSp>
        <p:nvGrpSpPr>
          <p:cNvPr id="9615" name="Group 394"/>
          <p:cNvGrpSpPr>
            <a:grpSpLocks/>
          </p:cNvGrpSpPr>
          <p:nvPr/>
        </p:nvGrpSpPr>
        <p:grpSpPr bwMode="auto">
          <a:xfrm>
            <a:off x="446088" y="109538"/>
            <a:ext cx="2894012" cy="1751012"/>
            <a:chOff x="232" y="2191"/>
            <a:chExt cx="1823" cy="1103"/>
          </a:xfrm>
        </p:grpSpPr>
        <p:grpSp>
          <p:nvGrpSpPr>
            <p:cNvPr id="9229" name="Group 3"/>
            <p:cNvGrpSpPr>
              <a:grpSpLocks/>
            </p:cNvGrpSpPr>
            <p:nvPr/>
          </p:nvGrpSpPr>
          <p:grpSpPr bwMode="auto">
            <a:xfrm>
              <a:off x="232" y="2432"/>
              <a:ext cx="408" cy="862"/>
              <a:chOff x="431" y="2160"/>
              <a:chExt cx="408" cy="862"/>
            </a:xfrm>
          </p:grpSpPr>
          <p:sp>
            <p:nvSpPr>
              <p:cNvPr id="9233" name="Rectangle 4"/>
              <p:cNvSpPr>
                <a:spLocks noChangeArrowheads="1"/>
              </p:cNvSpPr>
              <p:nvPr/>
            </p:nvSpPr>
            <p:spPr bwMode="auto">
              <a:xfrm>
                <a:off x="431" y="2432"/>
                <a:ext cx="181" cy="318"/>
              </a:xfrm>
              <a:prstGeom prst="rect">
                <a:avLst/>
              </a:prstGeom>
              <a:solidFill>
                <a:schemeClr val="tx1"/>
              </a:solidFill>
              <a:ln w="9525">
                <a:solidFill>
                  <a:schemeClr val="tx2"/>
                </a:solidFill>
                <a:miter lim="800000"/>
                <a:headEnd/>
                <a:tailEnd/>
              </a:ln>
            </p:spPr>
            <p:txBody>
              <a:bodyPr wrap="none" anchor="ctr"/>
              <a:lstStyle/>
              <a:p>
                <a:endParaRPr lang="en-US"/>
              </a:p>
            </p:txBody>
          </p:sp>
          <p:sp>
            <p:nvSpPr>
              <p:cNvPr id="9234" name="Line 5"/>
              <p:cNvSpPr>
                <a:spLocks noChangeShapeType="1"/>
              </p:cNvSpPr>
              <p:nvPr/>
            </p:nvSpPr>
            <p:spPr bwMode="auto">
              <a:xfrm flipV="1">
                <a:off x="612" y="2160"/>
                <a:ext cx="227" cy="2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5" name="Line 6"/>
              <p:cNvSpPr>
                <a:spLocks noChangeShapeType="1"/>
              </p:cNvSpPr>
              <p:nvPr/>
            </p:nvSpPr>
            <p:spPr bwMode="auto">
              <a:xfrm>
                <a:off x="612" y="2750"/>
                <a:ext cx="227" cy="2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Oval 7"/>
              <p:cNvSpPr>
                <a:spLocks noChangeArrowheads="1"/>
              </p:cNvSpPr>
              <p:nvPr/>
            </p:nvSpPr>
            <p:spPr bwMode="auto">
              <a:xfrm>
                <a:off x="567" y="2432"/>
                <a:ext cx="91" cy="318"/>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9230" name="Group 385"/>
            <p:cNvGrpSpPr>
              <a:grpSpLocks/>
            </p:cNvGrpSpPr>
            <p:nvPr/>
          </p:nvGrpSpPr>
          <p:grpSpPr bwMode="auto">
            <a:xfrm>
              <a:off x="715" y="2191"/>
              <a:ext cx="1340" cy="260"/>
              <a:chOff x="695" y="1950"/>
              <a:chExt cx="1340" cy="260"/>
            </a:xfrm>
          </p:grpSpPr>
          <p:sp>
            <p:nvSpPr>
              <p:cNvPr id="9231" name="Text Box 386"/>
              <p:cNvSpPr txBox="1">
                <a:spLocks noChangeArrowheads="1"/>
              </p:cNvSpPr>
              <p:nvPr/>
            </p:nvSpPr>
            <p:spPr bwMode="auto">
              <a:xfrm>
                <a:off x="1041" y="1950"/>
                <a:ext cx="9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loudspeaker</a:t>
                </a:r>
              </a:p>
            </p:txBody>
          </p:sp>
          <p:sp>
            <p:nvSpPr>
              <p:cNvPr id="9232" name="Line 387"/>
              <p:cNvSpPr>
                <a:spLocks noChangeShapeType="1"/>
              </p:cNvSpPr>
              <p:nvPr/>
            </p:nvSpPr>
            <p:spPr bwMode="auto">
              <a:xfrm flipH="1">
                <a:off x="695" y="2100"/>
                <a:ext cx="323" cy="1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9618" name="Group 395"/>
          <p:cNvGrpSpPr>
            <a:grpSpLocks/>
          </p:cNvGrpSpPr>
          <p:nvPr/>
        </p:nvGrpSpPr>
        <p:grpSpPr bwMode="auto">
          <a:xfrm>
            <a:off x="1573213" y="1247775"/>
            <a:ext cx="1503362" cy="1000125"/>
            <a:chOff x="1005" y="1005"/>
            <a:chExt cx="947" cy="630"/>
          </a:xfrm>
        </p:grpSpPr>
        <p:sp>
          <p:nvSpPr>
            <p:cNvPr id="9227" name="Line 389"/>
            <p:cNvSpPr>
              <a:spLocks noChangeShapeType="1"/>
            </p:cNvSpPr>
            <p:nvPr/>
          </p:nvSpPr>
          <p:spPr bwMode="auto">
            <a:xfrm flipH="1" flipV="1">
              <a:off x="1456" y="1005"/>
              <a:ext cx="1" cy="4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Text Box 390"/>
            <p:cNvSpPr txBox="1">
              <a:spLocks noChangeArrowheads="1"/>
            </p:cNvSpPr>
            <p:nvPr/>
          </p:nvSpPr>
          <p:spPr bwMode="auto">
            <a:xfrm>
              <a:off x="1005" y="1404"/>
              <a:ext cx="9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rgbClr val="006600"/>
                  </a:solidFill>
                </a:rPr>
                <a:t>rarefaction</a:t>
              </a:r>
            </a:p>
          </p:txBody>
        </p:sp>
      </p:grpSp>
      <p:grpSp>
        <p:nvGrpSpPr>
          <p:cNvPr id="9619" name="Group 391"/>
          <p:cNvGrpSpPr>
            <a:grpSpLocks/>
          </p:cNvGrpSpPr>
          <p:nvPr/>
        </p:nvGrpSpPr>
        <p:grpSpPr bwMode="auto">
          <a:xfrm>
            <a:off x="6273800" y="0"/>
            <a:ext cx="1716088" cy="812800"/>
            <a:chOff x="3883" y="1881"/>
            <a:chExt cx="1081" cy="512"/>
          </a:xfrm>
        </p:grpSpPr>
        <p:sp>
          <p:nvSpPr>
            <p:cNvPr id="9225" name="Line 392"/>
            <p:cNvSpPr>
              <a:spLocks noChangeShapeType="1"/>
            </p:cNvSpPr>
            <p:nvPr/>
          </p:nvSpPr>
          <p:spPr bwMode="auto">
            <a:xfrm flipH="1">
              <a:off x="4389" y="2109"/>
              <a:ext cx="0" cy="2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6" name="Text Box 393"/>
            <p:cNvSpPr txBox="1">
              <a:spLocks noChangeArrowheads="1"/>
            </p:cNvSpPr>
            <p:nvPr/>
          </p:nvSpPr>
          <p:spPr bwMode="auto">
            <a:xfrm>
              <a:off x="3883" y="1881"/>
              <a:ext cx="10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rgbClr val="FF0000"/>
                  </a:solidFill>
                </a:rPr>
                <a:t>compression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8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829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68290">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68290">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50387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33600"/>
            <a:ext cx="31242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8229600" cy="504825"/>
          </a:xfrm>
        </p:spPr>
        <p:txBody>
          <a:bodyPr/>
          <a:lstStyle/>
          <a:p>
            <a:pPr eaLnBrk="1" hangingPunct="1"/>
            <a:r>
              <a:rPr lang="en-GB" sz="3600" smtClean="0"/>
              <a:t>Range of hearing</a:t>
            </a:r>
          </a:p>
        </p:txBody>
      </p:sp>
      <p:sp>
        <p:nvSpPr>
          <p:cNvPr id="276483" name="Rectangle 3"/>
          <p:cNvSpPr>
            <a:spLocks noGrp="1" noChangeArrowheads="1"/>
          </p:cNvSpPr>
          <p:nvPr>
            <p:ph type="body" sz="half" idx="1"/>
          </p:nvPr>
        </p:nvSpPr>
        <p:spPr>
          <a:xfrm>
            <a:off x="508000" y="998538"/>
            <a:ext cx="8228013" cy="2192337"/>
          </a:xfrm>
        </p:spPr>
        <p:txBody>
          <a:bodyPr/>
          <a:lstStyle/>
          <a:p>
            <a:pPr marL="0" indent="0" eaLnBrk="1" hangingPunct="1">
              <a:lnSpc>
                <a:spcPct val="80000"/>
              </a:lnSpc>
              <a:spcBef>
                <a:spcPct val="0"/>
              </a:spcBef>
              <a:buFontTx/>
              <a:buNone/>
            </a:pPr>
            <a:r>
              <a:rPr lang="en-GB" sz="2400" smtClean="0"/>
              <a:t>Humans can hear sound frequencies in the range</a:t>
            </a:r>
          </a:p>
          <a:p>
            <a:pPr marL="0" indent="0" eaLnBrk="1" hangingPunct="1">
              <a:lnSpc>
                <a:spcPct val="80000"/>
              </a:lnSpc>
              <a:spcBef>
                <a:spcPct val="0"/>
              </a:spcBef>
              <a:buFontTx/>
              <a:buNone/>
            </a:pPr>
            <a:r>
              <a:rPr lang="en-GB" sz="2400" b="1" smtClean="0">
                <a:solidFill>
                  <a:srgbClr val="FF0000"/>
                </a:solidFill>
              </a:rPr>
              <a:t>20 Hz to 20 000 Hz.</a:t>
            </a:r>
          </a:p>
          <a:p>
            <a:pPr marL="0" indent="0" eaLnBrk="1" hangingPunct="1">
              <a:lnSpc>
                <a:spcPct val="80000"/>
              </a:lnSpc>
              <a:spcBef>
                <a:spcPct val="0"/>
              </a:spcBef>
              <a:buFontTx/>
              <a:buNone/>
            </a:pPr>
            <a:endParaRPr lang="en-GB" sz="2400" b="1" smtClean="0">
              <a:solidFill>
                <a:srgbClr val="FF0000"/>
              </a:solidFill>
            </a:endParaRPr>
          </a:p>
          <a:p>
            <a:pPr marL="0" indent="0" eaLnBrk="1" hangingPunct="1">
              <a:lnSpc>
                <a:spcPct val="80000"/>
              </a:lnSpc>
              <a:spcBef>
                <a:spcPct val="0"/>
              </a:spcBef>
              <a:buFontTx/>
              <a:buNone/>
            </a:pPr>
            <a:r>
              <a:rPr lang="en-GB" sz="2400" smtClean="0"/>
              <a:t>Age and damage reduces the upper limit. </a:t>
            </a:r>
          </a:p>
          <a:p>
            <a:pPr marL="0" indent="0" eaLnBrk="1" hangingPunct="1">
              <a:lnSpc>
                <a:spcPct val="80000"/>
              </a:lnSpc>
              <a:spcBef>
                <a:spcPct val="0"/>
              </a:spcBef>
              <a:buFontTx/>
              <a:buNone/>
            </a:pPr>
            <a:r>
              <a:rPr lang="en-GB" sz="2400" smtClean="0"/>
              <a:t>For example an old person or someone exposed to prolonged high sound volume may no longer be able to hear above 10 000 Hz.</a:t>
            </a:r>
          </a:p>
          <a:p>
            <a:pPr marL="0" indent="0" eaLnBrk="1" hangingPunct="1">
              <a:lnSpc>
                <a:spcPct val="80000"/>
              </a:lnSpc>
              <a:spcBef>
                <a:spcPct val="0"/>
              </a:spcBef>
              <a:buFontTx/>
              <a:buNone/>
            </a:pPr>
            <a:endParaRPr lang="en-GB" sz="2400" smtClean="0"/>
          </a:p>
          <a:p>
            <a:pPr marL="0" indent="0" eaLnBrk="1" hangingPunct="1">
              <a:lnSpc>
                <a:spcPct val="80000"/>
              </a:lnSpc>
              <a:buFontTx/>
              <a:buNone/>
            </a:pPr>
            <a:endParaRPr lang="en-GB" sz="2400" smtClean="0"/>
          </a:p>
        </p:txBody>
      </p:sp>
      <p:graphicFrame>
        <p:nvGraphicFramePr>
          <p:cNvPr id="276484" name="Object 4"/>
          <p:cNvGraphicFramePr>
            <a:graphicFrameLocks noGrp="1" noChangeAspect="1"/>
          </p:cNvGraphicFramePr>
          <p:nvPr>
            <p:ph sz="half" idx="2"/>
          </p:nvPr>
        </p:nvGraphicFramePr>
        <p:xfrm>
          <a:off x="4591050" y="3362325"/>
          <a:ext cx="4233863" cy="2617788"/>
        </p:xfrm>
        <a:graphic>
          <a:graphicData uri="http://schemas.openxmlformats.org/presentationml/2006/ole">
            <mc:AlternateContent xmlns:mc="http://schemas.openxmlformats.org/markup-compatibility/2006">
              <mc:Choice xmlns:v="urn:schemas-microsoft-com:vml" Requires="v">
                <p:oleObj spid="_x0000_s1030" name="Bitmap Image" r:id="rId4" imgW="1695687" imgH="1047619" progId="Paint.Picture">
                  <p:embed/>
                </p:oleObj>
              </mc:Choice>
              <mc:Fallback>
                <p:oleObj name="Bitmap Image" r:id="rId4" imgW="1695687" imgH="1047619" progId="Paint.Picture">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050" y="3362325"/>
                        <a:ext cx="4233863"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486" name="Text Box 6"/>
          <p:cNvSpPr txBox="1">
            <a:spLocks noChangeArrowheads="1"/>
          </p:cNvSpPr>
          <p:nvPr/>
        </p:nvSpPr>
        <p:spPr bwMode="auto">
          <a:xfrm>
            <a:off x="508000" y="3235325"/>
            <a:ext cx="4191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t>Some animals can hear much higher frequencies:</a:t>
            </a:r>
          </a:p>
          <a:p>
            <a:pPr eaLnBrk="1" hangingPunct="1"/>
            <a:endParaRPr lang="en-GB" sz="2400"/>
          </a:p>
          <a:p>
            <a:pPr eaLnBrk="1" hangingPunct="1"/>
            <a:r>
              <a:rPr lang="en-GB" sz="2400"/>
              <a:t>bats and dolphins:</a:t>
            </a:r>
          </a:p>
          <a:p>
            <a:pPr eaLnBrk="1" hangingPunct="1"/>
            <a:r>
              <a:rPr lang="en-GB" sz="2400"/>
              <a:t>up to 100 000 Hz </a:t>
            </a:r>
          </a:p>
          <a:p>
            <a:pPr eaLnBrk="1" hangingPunct="1"/>
            <a:endParaRPr lang="en-GB" sz="2400"/>
          </a:p>
          <a:p>
            <a:pPr eaLnBrk="1" hangingPunct="1"/>
            <a:r>
              <a:rPr lang="en-GB" sz="2400"/>
              <a:t>dogs – 40 000 to 60 000 Hz (depends on the breed)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4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64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648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76486">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7648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48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48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764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r. Mandela with a child on his lap, talking to her. Taken during meetings about HIV/AIDS in November 2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https://encrypted-tbn1.gstatic.com/images?q=tbn:ANd9GcT9TvzpMhj_eNUHXanaRhFCLoNbIcxo8THDstEMmTR2EJVyyLin8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18383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http://www.jameselsey.co.uk/blogs/techblog/wp-content/uploads/2011/09/cat-dog-figh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819400"/>
            <a:ext cx="52101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https://encrypted-tbn3.gstatic.com/images?q=tbn:ANd9GcRq3sZl_E4Mu6yzJasFaHjn93STC-asmRPGWwXkmzbOD26CB8vbQ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57200"/>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588962"/>
          </a:xfrm>
        </p:spPr>
        <p:txBody>
          <a:bodyPr/>
          <a:lstStyle/>
          <a:p>
            <a:pPr eaLnBrk="1" hangingPunct="1"/>
            <a:r>
              <a:rPr lang="en-GB" sz="4000" smtClean="0"/>
              <a:t>Ultrasound and Infrasound</a:t>
            </a:r>
          </a:p>
        </p:txBody>
      </p:sp>
      <p:sp>
        <p:nvSpPr>
          <p:cNvPr id="344067" name="Rectangle 3"/>
          <p:cNvSpPr>
            <a:spLocks noGrp="1" noChangeArrowheads="1"/>
          </p:cNvSpPr>
          <p:nvPr>
            <p:ph type="body" sz="half" idx="1"/>
          </p:nvPr>
        </p:nvSpPr>
        <p:spPr>
          <a:xfrm>
            <a:off x="428625" y="1046163"/>
            <a:ext cx="5037138" cy="4830762"/>
          </a:xfrm>
        </p:spPr>
        <p:txBody>
          <a:bodyPr/>
          <a:lstStyle/>
          <a:p>
            <a:pPr marL="0" indent="0" eaLnBrk="1" hangingPunct="1">
              <a:lnSpc>
                <a:spcPct val="90000"/>
              </a:lnSpc>
              <a:buFontTx/>
              <a:buNone/>
            </a:pPr>
            <a:r>
              <a:rPr lang="en-GB" sz="2000" b="1" smtClean="0">
                <a:solidFill>
                  <a:srgbClr val="FF0000"/>
                </a:solidFill>
              </a:rPr>
              <a:t>Ultrasound</a:t>
            </a:r>
            <a:r>
              <a:rPr lang="en-GB" sz="2000" smtClean="0"/>
              <a:t> is high frequency sound, above 20 000 Hz, too high to be heard by humans.</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Ultrasound echoes can be used to measure distance (e.g. sonar) and to see inside objects (scans).</a:t>
            </a:r>
          </a:p>
          <a:p>
            <a:pPr marL="0" indent="0" eaLnBrk="1" hangingPunct="1">
              <a:lnSpc>
                <a:spcPct val="90000"/>
              </a:lnSpc>
              <a:buFontTx/>
              <a:buNone/>
            </a:pPr>
            <a:endParaRPr lang="en-GB" sz="2000" smtClean="0"/>
          </a:p>
          <a:p>
            <a:pPr marL="0" indent="0" eaLnBrk="1" hangingPunct="1">
              <a:lnSpc>
                <a:spcPct val="90000"/>
              </a:lnSpc>
              <a:buFontTx/>
              <a:buNone/>
            </a:pPr>
            <a:r>
              <a:rPr lang="en-GB" sz="2000" b="1" smtClean="0">
                <a:solidFill>
                  <a:schemeClr val="accent2"/>
                </a:solidFill>
              </a:rPr>
              <a:t>Infrasound</a:t>
            </a:r>
            <a:r>
              <a:rPr lang="en-GB" sz="2000" smtClean="0"/>
              <a:t> is low frequency sound, inaudible to human, although we may feel the very slow vibrations.</a:t>
            </a:r>
          </a:p>
          <a:p>
            <a:pPr marL="0" indent="0" eaLnBrk="1" hangingPunct="1">
              <a:lnSpc>
                <a:spcPct val="90000"/>
              </a:lnSpc>
              <a:buFontTx/>
              <a:buNone/>
            </a:pPr>
            <a:endParaRPr lang="en-GB" sz="2000" smtClean="0"/>
          </a:p>
          <a:p>
            <a:pPr marL="0" indent="0" eaLnBrk="1" hangingPunct="1">
              <a:lnSpc>
                <a:spcPct val="90000"/>
              </a:lnSpc>
              <a:buFontTx/>
              <a:buNone/>
            </a:pPr>
            <a:r>
              <a:rPr lang="en-GB" sz="2000" smtClean="0"/>
              <a:t>Earthquake waves are a form of infrasound. Elephants and some other large animals can hear infrasound.</a:t>
            </a:r>
          </a:p>
        </p:txBody>
      </p:sp>
      <p:pic>
        <p:nvPicPr>
          <p:cNvPr id="344068" name="Picture 4" descr="sonarAnim"/>
          <p:cNvPicPr>
            <a:picLocks noChangeAspect="1" noChangeArrowheads="1" noCrop="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756275" y="1028700"/>
            <a:ext cx="2914650" cy="2185988"/>
          </a:xfrm>
          <a:noFill/>
        </p:spPr>
      </p:pic>
      <p:graphicFrame>
        <p:nvGraphicFramePr>
          <p:cNvPr id="344070" name="Object 6"/>
          <p:cNvGraphicFramePr>
            <a:graphicFrameLocks noChangeAspect="1"/>
          </p:cNvGraphicFramePr>
          <p:nvPr>
            <p:ph sz="quarter" idx="3"/>
          </p:nvPr>
        </p:nvGraphicFramePr>
        <p:xfrm>
          <a:off x="5765800" y="3338513"/>
          <a:ext cx="2897188" cy="2179637"/>
        </p:xfrm>
        <a:graphic>
          <a:graphicData uri="http://schemas.openxmlformats.org/presentationml/2006/ole">
            <mc:AlternateContent xmlns:mc="http://schemas.openxmlformats.org/markup-compatibility/2006">
              <mc:Choice xmlns:v="urn:schemas-microsoft-com:vml" Requires="v">
                <p:oleObj spid="_x0000_s2054" name="Bitmap Image" r:id="rId5" imgW="2381582" imgH="1790476" progId="Paint.Picture">
                  <p:embed/>
                </p:oleObj>
              </mc:Choice>
              <mc:Fallback>
                <p:oleObj name="Bitmap Image" r:id="rId5" imgW="2381582" imgH="1790476"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5800" y="3338513"/>
                        <a:ext cx="2897188" cy="217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40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406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440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4406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4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06375"/>
            <a:ext cx="8229600" cy="633413"/>
          </a:xfrm>
        </p:spPr>
        <p:txBody>
          <a:bodyPr/>
          <a:lstStyle/>
          <a:p>
            <a:pPr eaLnBrk="1" hangingPunct="1"/>
            <a:r>
              <a:rPr lang="en-GB" sz="3200" smtClean="0"/>
              <a:t>Sound waves in different materials</a:t>
            </a:r>
          </a:p>
        </p:txBody>
      </p:sp>
      <p:sp>
        <p:nvSpPr>
          <p:cNvPr id="319491" name="Rectangle 3"/>
          <p:cNvSpPr>
            <a:spLocks noGrp="1" noChangeArrowheads="1"/>
          </p:cNvSpPr>
          <p:nvPr>
            <p:ph type="body" idx="1"/>
          </p:nvPr>
        </p:nvSpPr>
        <p:spPr>
          <a:xfrm>
            <a:off x="446088" y="938213"/>
            <a:ext cx="4751387" cy="4178300"/>
          </a:xfrm>
        </p:spPr>
        <p:txBody>
          <a:bodyPr/>
          <a:lstStyle/>
          <a:p>
            <a:pPr marL="0" indent="0" eaLnBrk="1" hangingPunct="1">
              <a:lnSpc>
                <a:spcPct val="80000"/>
              </a:lnSpc>
              <a:buFontTx/>
              <a:buNone/>
            </a:pPr>
            <a:r>
              <a:rPr lang="en-GB" sz="2000" smtClean="0"/>
              <a:t>Sound travels quickest through solids. </a:t>
            </a:r>
          </a:p>
          <a:p>
            <a:pPr marL="0" indent="0" eaLnBrk="1" hangingPunct="1">
              <a:lnSpc>
                <a:spcPct val="80000"/>
              </a:lnSpc>
              <a:buFontTx/>
              <a:buNone/>
            </a:pPr>
            <a:r>
              <a:rPr lang="en-GB" sz="2000" smtClean="0"/>
              <a:t>A train can often be hared approaching through the rails before it can be heard through the air.</a:t>
            </a:r>
          </a:p>
          <a:p>
            <a:pPr marL="0" indent="0" eaLnBrk="1" hangingPunct="1">
              <a:lnSpc>
                <a:spcPct val="80000"/>
              </a:lnSpc>
              <a:buFontTx/>
              <a:buNone/>
            </a:pPr>
            <a:endParaRPr lang="en-GB" sz="2000" smtClean="0"/>
          </a:p>
          <a:p>
            <a:pPr marL="0" indent="0" eaLnBrk="1" hangingPunct="1">
              <a:lnSpc>
                <a:spcPct val="80000"/>
              </a:lnSpc>
              <a:buFontTx/>
              <a:buNone/>
            </a:pPr>
            <a:r>
              <a:rPr lang="en-GB" sz="2000" smtClean="0"/>
              <a:t>Sound travels well through liquids.</a:t>
            </a:r>
          </a:p>
          <a:p>
            <a:pPr marL="0" indent="0" eaLnBrk="1" hangingPunct="1">
              <a:lnSpc>
                <a:spcPct val="80000"/>
              </a:lnSpc>
              <a:buFontTx/>
              <a:buNone/>
            </a:pPr>
            <a:r>
              <a:rPr lang="en-GB" sz="2000" smtClean="0"/>
              <a:t>Whales can communicate over great distances under water.</a:t>
            </a:r>
          </a:p>
          <a:p>
            <a:pPr marL="0" indent="0" eaLnBrk="1" hangingPunct="1">
              <a:lnSpc>
                <a:spcPct val="80000"/>
              </a:lnSpc>
              <a:buFontTx/>
              <a:buNone/>
            </a:pPr>
            <a:endParaRPr lang="en-GB" sz="2000" smtClean="0"/>
          </a:p>
          <a:p>
            <a:pPr marL="0" indent="0" eaLnBrk="1" hangingPunct="1">
              <a:lnSpc>
                <a:spcPct val="80000"/>
              </a:lnSpc>
              <a:buFontTx/>
              <a:buNone/>
            </a:pPr>
            <a:r>
              <a:rPr lang="en-GB" sz="2000" smtClean="0"/>
              <a:t>Sound travels slowest through gases. </a:t>
            </a:r>
          </a:p>
          <a:p>
            <a:pPr marL="0" indent="0" eaLnBrk="1" hangingPunct="1">
              <a:lnSpc>
                <a:spcPct val="80000"/>
              </a:lnSpc>
              <a:buFontTx/>
              <a:buNone/>
            </a:pPr>
            <a:r>
              <a:rPr lang="en-GB" sz="2000" smtClean="0"/>
              <a:t>The speed of sound increases with temperature.</a:t>
            </a:r>
          </a:p>
          <a:p>
            <a:pPr marL="0" indent="0" eaLnBrk="1" hangingPunct="1">
              <a:lnSpc>
                <a:spcPct val="80000"/>
              </a:lnSpc>
              <a:buFontTx/>
              <a:buNone/>
            </a:pPr>
            <a:endParaRPr lang="en-GB" sz="2000" smtClean="0"/>
          </a:p>
          <a:p>
            <a:pPr marL="0" indent="0" eaLnBrk="1" hangingPunct="1">
              <a:lnSpc>
                <a:spcPct val="80000"/>
              </a:lnSpc>
              <a:buFontTx/>
              <a:buNone/>
            </a:pPr>
            <a:r>
              <a:rPr lang="en-GB" sz="2000" b="1" smtClean="0">
                <a:solidFill>
                  <a:srgbClr val="FF0000"/>
                </a:solidFill>
              </a:rPr>
              <a:t>Sound does not travel through a vacuum.</a:t>
            </a:r>
          </a:p>
          <a:p>
            <a:pPr marL="0" indent="0" eaLnBrk="1" hangingPunct="1">
              <a:lnSpc>
                <a:spcPct val="80000"/>
              </a:lnSpc>
              <a:buFontTx/>
              <a:buNone/>
            </a:pPr>
            <a:r>
              <a:rPr lang="en-GB" sz="2000" smtClean="0"/>
              <a:t>Sound does not travel in space.</a:t>
            </a:r>
          </a:p>
          <a:p>
            <a:pPr marL="0" indent="0" eaLnBrk="1" hangingPunct="1">
              <a:lnSpc>
                <a:spcPct val="80000"/>
              </a:lnSpc>
              <a:buFontTx/>
              <a:buNone/>
            </a:pPr>
            <a:endParaRPr lang="en-GB" sz="2000" b="1" smtClean="0">
              <a:solidFill>
                <a:srgbClr val="FF0000"/>
              </a:solidFill>
            </a:endParaRPr>
          </a:p>
          <a:p>
            <a:pPr marL="0" indent="0" eaLnBrk="1" hangingPunct="1">
              <a:lnSpc>
                <a:spcPct val="80000"/>
              </a:lnSpc>
              <a:buFontTx/>
              <a:buNone/>
            </a:pPr>
            <a:endParaRPr lang="en-GB" sz="1800" smtClean="0"/>
          </a:p>
        </p:txBody>
      </p:sp>
      <p:grpSp>
        <p:nvGrpSpPr>
          <p:cNvPr id="2" name="Group 15"/>
          <p:cNvGrpSpPr>
            <a:grpSpLocks/>
          </p:cNvGrpSpPr>
          <p:nvPr/>
        </p:nvGrpSpPr>
        <p:grpSpPr bwMode="auto">
          <a:xfrm>
            <a:off x="5322888" y="965200"/>
            <a:ext cx="3590925" cy="5051425"/>
            <a:chOff x="3353" y="608"/>
            <a:chExt cx="2262" cy="3182"/>
          </a:xfrm>
        </p:grpSpPr>
        <p:pic>
          <p:nvPicPr>
            <p:cNvPr id="1229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 y="608"/>
              <a:ext cx="2262" cy="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14"/>
            <p:cNvSpPr txBox="1">
              <a:spLocks noChangeArrowheads="1"/>
            </p:cNvSpPr>
            <p:nvPr/>
          </p:nvSpPr>
          <p:spPr bwMode="auto">
            <a:xfrm>
              <a:off x="3694" y="3386"/>
              <a:ext cx="148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t>Poster for the movie ‘Alien’ (1979)</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9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9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94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94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949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949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19491">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9491">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TotalTime>
  <Words>1803</Words>
  <Application>Microsoft Office PowerPoint</Application>
  <PresentationFormat>On-screen Show (4:3)</PresentationFormat>
  <Paragraphs>280</Paragraphs>
  <Slides>32</Slides>
  <Notes>29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6" baseType="lpstr">
      <vt:lpstr>Arial</vt:lpstr>
      <vt:lpstr>Times New Roman</vt:lpstr>
      <vt:lpstr>Default Design</vt:lpstr>
      <vt:lpstr>Bitmap Image</vt:lpstr>
      <vt:lpstr>SOUND WAVES</vt:lpstr>
      <vt:lpstr>GUIDELINES</vt:lpstr>
      <vt:lpstr>Sound</vt:lpstr>
      <vt:lpstr>PowerPoint Presentation</vt:lpstr>
      <vt:lpstr>PowerPoint Presentation</vt:lpstr>
      <vt:lpstr>Range of hearing</vt:lpstr>
      <vt:lpstr>PowerPoint Presentation</vt:lpstr>
      <vt:lpstr>Ultrasound and Infrasound</vt:lpstr>
      <vt:lpstr>Sound waves in different materials</vt:lpstr>
      <vt:lpstr>Bell jar experiment</vt:lpstr>
      <vt:lpstr>Reflection of sound</vt:lpstr>
      <vt:lpstr>Sound refraction</vt:lpstr>
      <vt:lpstr>Sound diffraction</vt:lpstr>
      <vt:lpstr>Measuring the speed of sound</vt:lpstr>
      <vt:lpstr>Question</vt:lpstr>
      <vt:lpstr>Question</vt:lpstr>
      <vt:lpstr>Measuring the speed of sound</vt:lpstr>
      <vt:lpstr>Question</vt:lpstr>
      <vt:lpstr>Question</vt:lpstr>
      <vt:lpstr>Speed of sound examples</vt:lpstr>
      <vt:lpstr>Mach numbers</vt:lpstr>
      <vt:lpstr>Thunder and lightning</vt:lpstr>
      <vt:lpstr>Thunder and lightning question</vt:lpstr>
      <vt:lpstr>Thunder and lightning question</vt:lpstr>
      <vt:lpstr>Sound waves on oscilloscopes</vt:lpstr>
      <vt:lpstr>Loudness</vt:lpstr>
      <vt:lpstr>Pitch</vt:lpstr>
      <vt:lpstr>Question</vt:lpstr>
      <vt:lpstr>Measuring frequency using an oscilloscope</vt:lpstr>
      <vt:lpstr>Question</vt:lpstr>
      <vt:lpstr>PowerPoint Presentation</vt:lpstr>
      <vt:lpstr>PowerPoint Presentation</vt:lpstr>
    </vt:vector>
  </TitlesOfParts>
  <Company>St Georges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 Georges College</dc:creator>
  <cp:lastModifiedBy>Teacher E-Solutions</cp:lastModifiedBy>
  <cp:revision>155</cp:revision>
  <dcterms:created xsi:type="dcterms:W3CDTF">2008-08-15T17:24:00Z</dcterms:created>
  <dcterms:modified xsi:type="dcterms:W3CDTF">2019-01-18T17:12:34Z</dcterms:modified>
</cp:coreProperties>
</file>