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sldIdLst>
    <p:sldId id="257" r:id="rId2"/>
    <p:sldId id="258" r:id="rId3"/>
    <p:sldId id="279" r:id="rId4"/>
    <p:sldId id="259" r:id="rId5"/>
    <p:sldId id="260" r:id="rId6"/>
    <p:sldId id="261" r:id="rId7"/>
    <p:sldId id="262" r:id="rId8"/>
    <p:sldId id="263" r:id="rId9"/>
    <p:sldId id="264" r:id="rId10"/>
    <p:sldId id="308" r:id="rId11"/>
    <p:sldId id="309" r:id="rId12"/>
    <p:sldId id="310" r:id="rId13"/>
    <p:sldId id="311" r:id="rId14"/>
    <p:sldId id="280" r:id="rId15"/>
    <p:sldId id="265" r:id="rId16"/>
    <p:sldId id="267" r:id="rId17"/>
    <p:sldId id="270" r:id="rId18"/>
    <p:sldId id="271" r:id="rId19"/>
    <p:sldId id="268" r:id="rId20"/>
    <p:sldId id="272" r:id="rId21"/>
    <p:sldId id="269" r:id="rId22"/>
    <p:sldId id="273" r:id="rId23"/>
    <p:sldId id="266" r:id="rId24"/>
    <p:sldId id="274" r:id="rId25"/>
    <p:sldId id="276" r:id="rId26"/>
    <p:sldId id="304" r:id="rId27"/>
    <p:sldId id="275" r:id="rId28"/>
    <p:sldId id="277" r:id="rId29"/>
    <p:sldId id="312" r:id="rId30"/>
    <p:sldId id="281" r:id="rId31"/>
    <p:sldId id="283" r:id="rId32"/>
    <p:sldId id="282" r:id="rId33"/>
    <p:sldId id="284" r:id="rId34"/>
    <p:sldId id="286" r:id="rId35"/>
    <p:sldId id="287" r:id="rId36"/>
    <p:sldId id="278" r:id="rId37"/>
    <p:sldId id="289" r:id="rId38"/>
    <p:sldId id="285" r:id="rId39"/>
    <p:sldId id="307" r:id="rId40"/>
    <p:sldId id="288" r:id="rId41"/>
    <p:sldId id="291" r:id="rId42"/>
    <p:sldId id="292" r:id="rId43"/>
    <p:sldId id="293" r:id="rId44"/>
    <p:sldId id="296" r:id="rId45"/>
    <p:sldId id="290" r:id="rId46"/>
    <p:sldId id="294" r:id="rId47"/>
    <p:sldId id="295" r:id="rId48"/>
    <p:sldId id="299" r:id="rId49"/>
    <p:sldId id="300" r:id="rId50"/>
    <p:sldId id="301" r:id="rId51"/>
    <p:sldId id="298" r:id="rId52"/>
    <p:sldId id="302" r:id="rId53"/>
    <p:sldId id="297" r:id="rId54"/>
    <p:sldId id="303" r:id="rId55"/>
  </p:sldIdLst>
  <p:sldSz cx="9144000" cy="6858000" type="screen4x3"/>
  <p:notesSz cx="6858000" cy="9144000"/>
  <p:defaultTextStyle>
    <a:defPPr>
      <a:defRPr lang="en-US"/>
    </a:defPPr>
    <a:lvl1pPr algn="l" rtl="0" eaLnBrk="0" fontAlgn="base" hangingPunct="0">
      <a:spcBef>
        <a:spcPct val="0"/>
      </a:spcBef>
      <a:spcAft>
        <a:spcPct val="0"/>
      </a:spcAft>
      <a:defRPr sz="2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FF0000"/>
    <a:srgbClr val="99CCFF"/>
    <a:srgbClr val="CCFF99"/>
    <a:srgbClr val="FFFF99"/>
    <a:srgbClr val="96969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09" autoAdjust="0"/>
    <p:restoredTop sz="90929"/>
  </p:normalViewPr>
  <p:slideViewPr>
    <p:cSldViewPr>
      <p:cViewPr>
        <p:scale>
          <a:sx n="66" d="100"/>
          <a:sy n="66" d="100"/>
        </p:scale>
        <p:origin x="-58" y="-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73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09FBFA4-B3B5-4501-8C1C-2E896B854E8B}" type="slidenum">
              <a:rPr lang="en-US"/>
              <a:pPr>
                <a:defRPr/>
              </a:pPr>
              <a:t>‹#›</a:t>
            </a:fld>
            <a:endParaRPr lang="en-US"/>
          </a:p>
        </p:txBody>
      </p:sp>
    </p:spTree>
    <p:extLst>
      <p:ext uri="{BB962C8B-B14F-4D97-AF65-F5344CB8AC3E}">
        <p14:creationId xmlns:p14="http://schemas.microsoft.com/office/powerpoint/2010/main" val="1239459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fld id="{AB121F62-5A6A-49F4-A0F1-79FBAD4BBC6F}" type="slidenum">
              <a:rPr lang="en-US" sz="1200"/>
              <a:pPr/>
              <a:t>47</a:t>
            </a:fld>
            <a:endParaRPr 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02628-B4A3-49E4-89AA-EB7DC26C923D}" type="slidenum">
              <a:rPr lang="en-US"/>
              <a:pPr>
                <a:defRPr/>
              </a:pPr>
              <a:t>‹#›</a:t>
            </a:fld>
            <a:endParaRPr lang="en-US"/>
          </a:p>
        </p:txBody>
      </p:sp>
    </p:spTree>
    <p:extLst>
      <p:ext uri="{BB962C8B-B14F-4D97-AF65-F5344CB8AC3E}">
        <p14:creationId xmlns:p14="http://schemas.microsoft.com/office/powerpoint/2010/main" val="44801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7CCDB-B47C-4D7C-A8AD-0AF770C193DB}" type="slidenum">
              <a:rPr lang="en-US"/>
              <a:pPr>
                <a:defRPr/>
              </a:pPr>
              <a:t>‹#›</a:t>
            </a:fld>
            <a:endParaRPr lang="en-US"/>
          </a:p>
        </p:txBody>
      </p:sp>
    </p:spTree>
    <p:extLst>
      <p:ext uri="{BB962C8B-B14F-4D97-AF65-F5344CB8AC3E}">
        <p14:creationId xmlns:p14="http://schemas.microsoft.com/office/powerpoint/2010/main" val="245987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7150"/>
            <a:ext cx="2000250"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7150"/>
            <a:ext cx="5848350"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86B2A7-9FF2-463E-8241-7A4066BEF6C4}" type="slidenum">
              <a:rPr lang="en-US"/>
              <a:pPr>
                <a:defRPr/>
              </a:pPr>
              <a:t>‹#›</a:t>
            </a:fld>
            <a:endParaRPr lang="en-US"/>
          </a:p>
        </p:txBody>
      </p:sp>
    </p:spTree>
    <p:extLst>
      <p:ext uri="{BB962C8B-B14F-4D97-AF65-F5344CB8AC3E}">
        <p14:creationId xmlns:p14="http://schemas.microsoft.com/office/powerpoint/2010/main" val="218231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2E29E-7727-47B7-80BD-64B722C74A13}" type="slidenum">
              <a:rPr lang="en-US"/>
              <a:pPr>
                <a:defRPr/>
              </a:pPr>
              <a:t>‹#›</a:t>
            </a:fld>
            <a:endParaRPr lang="en-US"/>
          </a:p>
        </p:txBody>
      </p:sp>
    </p:spTree>
    <p:extLst>
      <p:ext uri="{BB962C8B-B14F-4D97-AF65-F5344CB8AC3E}">
        <p14:creationId xmlns:p14="http://schemas.microsoft.com/office/powerpoint/2010/main" val="53246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A65FEC-ACB9-4EEB-9DBF-2CF6779DE894}" type="slidenum">
              <a:rPr lang="en-US"/>
              <a:pPr>
                <a:defRPr/>
              </a:pPr>
              <a:t>‹#›</a:t>
            </a:fld>
            <a:endParaRPr lang="en-US"/>
          </a:p>
        </p:txBody>
      </p:sp>
    </p:spTree>
    <p:extLst>
      <p:ext uri="{BB962C8B-B14F-4D97-AF65-F5344CB8AC3E}">
        <p14:creationId xmlns:p14="http://schemas.microsoft.com/office/powerpoint/2010/main" val="420848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69590D-0047-4CAF-B13D-9E617A8434C3}" type="slidenum">
              <a:rPr lang="en-US"/>
              <a:pPr>
                <a:defRPr/>
              </a:pPr>
              <a:t>‹#›</a:t>
            </a:fld>
            <a:endParaRPr lang="en-US"/>
          </a:p>
        </p:txBody>
      </p:sp>
    </p:spTree>
    <p:extLst>
      <p:ext uri="{BB962C8B-B14F-4D97-AF65-F5344CB8AC3E}">
        <p14:creationId xmlns:p14="http://schemas.microsoft.com/office/powerpoint/2010/main" val="358641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CB71D0-E001-418E-8C6E-767ADC4B1A91}" type="slidenum">
              <a:rPr lang="en-US"/>
              <a:pPr>
                <a:defRPr/>
              </a:pPr>
              <a:t>‹#›</a:t>
            </a:fld>
            <a:endParaRPr lang="en-US"/>
          </a:p>
        </p:txBody>
      </p:sp>
    </p:spTree>
    <p:extLst>
      <p:ext uri="{BB962C8B-B14F-4D97-AF65-F5344CB8AC3E}">
        <p14:creationId xmlns:p14="http://schemas.microsoft.com/office/powerpoint/2010/main" val="170123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460353-F3D0-471E-9264-0DB22CF0CB5D}" type="slidenum">
              <a:rPr lang="en-US"/>
              <a:pPr>
                <a:defRPr/>
              </a:pPr>
              <a:t>‹#›</a:t>
            </a:fld>
            <a:endParaRPr lang="en-US"/>
          </a:p>
        </p:txBody>
      </p:sp>
    </p:spTree>
    <p:extLst>
      <p:ext uri="{BB962C8B-B14F-4D97-AF65-F5344CB8AC3E}">
        <p14:creationId xmlns:p14="http://schemas.microsoft.com/office/powerpoint/2010/main" val="74947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210DA0-F2A6-4A3A-AED9-3F2C880461B9}" type="slidenum">
              <a:rPr lang="en-US"/>
              <a:pPr>
                <a:defRPr/>
              </a:pPr>
              <a:t>‹#›</a:t>
            </a:fld>
            <a:endParaRPr lang="en-US"/>
          </a:p>
        </p:txBody>
      </p:sp>
    </p:spTree>
    <p:extLst>
      <p:ext uri="{BB962C8B-B14F-4D97-AF65-F5344CB8AC3E}">
        <p14:creationId xmlns:p14="http://schemas.microsoft.com/office/powerpoint/2010/main" val="364356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3531AB-DCCF-4A93-9204-15EA410B3415}" type="slidenum">
              <a:rPr lang="en-US"/>
              <a:pPr>
                <a:defRPr/>
              </a:pPr>
              <a:t>‹#›</a:t>
            </a:fld>
            <a:endParaRPr lang="en-US"/>
          </a:p>
        </p:txBody>
      </p:sp>
    </p:spTree>
    <p:extLst>
      <p:ext uri="{BB962C8B-B14F-4D97-AF65-F5344CB8AC3E}">
        <p14:creationId xmlns:p14="http://schemas.microsoft.com/office/powerpoint/2010/main" val="371597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3BD13F-BD2D-4DA0-849C-59B622E41FB1}" type="slidenum">
              <a:rPr lang="en-US"/>
              <a:pPr>
                <a:defRPr/>
              </a:pPr>
              <a:t>‹#›</a:t>
            </a:fld>
            <a:endParaRPr lang="en-US"/>
          </a:p>
        </p:txBody>
      </p:sp>
    </p:spTree>
    <p:extLst>
      <p:ext uri="{BB962C8B-B14F-4D97-AF65-F5344CB8AC3E}">
        <p14:creationId xmlns:p14="http://schemas.microsoft.com/office/powerpoint/2010/main" val="356351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62000" y="57150"/>
            <a:ext cx="7772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5334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6ED00FB-1AAF-47F9-8327-DB48CA0002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i="1">
          <a:solidFill>
            <a:schemeClr val="tx2"/>
          </a:solidFill>
          <a:latin typeface="+mj-lt"/>
          <a:ea typeface="+mj-ea"/>
          <a:cs typeface="+mj-cs"/>
        </a:defRPr>
      </a:lvl1pPr>
      <a:lvl2pPr algn="ctr" rtl="0" eaLnBrk="0" fontAlgn="base" hangingPunct="0">
        <a:spcBef>
          <a:spcPct val="0"/>
        </a:spcBef>
        <a:spcAft>
          <a:spcPct val="0"/>
        </a:spcAft>
        <a:defRPr sz="3600" i="1">
          <a:solidFill>
            <a:schemeClr val="tx2"/>
          </a:solidFill>
          <a:latin typeface="Trebuchet MS" pitchFamily="34" charset="0"/>
        </a:defRPr>
      </a:lvl2pPr>
      <a:lvl3pPr algn="ctr" rtl="0" eaLnBrk="0" fontAlgn="base" hangingPunct="0">
        <a:spcBef>
          <a:spcPct val="0"/>
        </a:spcBef>
        <a:spcAft>
          <a:spcPct val="0"/>
        </a:spcAft>
        <a:defRPr sz="3600" i="1">
          <a:solidFill>
            <a:schemeClr val="tx2"/>
          </a:solidFill>
          <a:latin typeface="Trebuchet MS" pitchFamily="34" charset="0"/>
        </a:defRPr>
      </a:lvl3pPr>
      <a:lvl4pPr algn="ctr" rtl="0" eaLnBrk="0" fontAlgn="base" hangingPunct="0">
        <a:spcBef>
          <a:spcPct val="0"/>
        </a:spcBef>
        <a:spcAft>
          <a:spcPct val="0"/>
        </a:spcAft>
        <a:defRPr sz="3600" i="1">
          <a:solidFill>
            <a:schemeClr val="tx2"/>
          </a:solidFill>
          <a:latin typeface="Trebuchet MS" pitchFamily="34" charset="0"/>
        </a:defRPr>
      </a:lvl4pPr>
      <a:lvl5pPr algn="ctr" rtl="0" eaLnBrk="0" fontAlgn="base" hangingPunct="0">
        <a:spcBef>
          <a:spcPct val="0"/>
        </a:spcBef>
        <a:spcAft>
          <a:spcPct val="0"/>
        </a:spcAft>
        <a:defRPr sz="3600" i="1">
          <a:solidFill>
            <a:schemeClr val="tx2"/>
          </a:solidFill>
          <a:latin typeface="Trebuchet MS" pitchFamily="34" charset="0"/>
        </a:defRPr>
      </a:lvl5pPr>
      <a:lvl6pPr marL="457200" algn="ctr" rtl="0" eaLnBrk="0" fontAlgn="base" hangingPunct="0">
        <a:spcBef>
          <a:spcPct val="0"/>
        </a:spcBef>
        <a:spcAft>
          <a:spcPct val="0"/>
        </a:spcAft>
        <a:defRPr sz="3600" i="1">
          <a:solidFill>
            <a:schemeClr val="tx2"/>
          </a:solidFill>
          <a:latin typeface="Trebuchet MS" pitchFamily="34" charset="0"/>
        </a:defRPr>
      </a:lvl6pPr>
      <a:lvl7pPr marL="914400" algn="ctr" rtl="0" eaLnBrk="0" fontAlgn="base" hangingPunct="0">
        <a:spcBef>
          <a:spcPct val="0"/>
        </a:spcBef>
        <a:spcAft>
          <a:spcPct val="0"/>
        </a:spcAft>
        <a:defRPr sz="3600" i="1">
          <a:solidFill>
            <a:schemeClr val="tx2"/>
          </a:solidFill>
          <a:latin typeface="Trebuchet MS" pitchFamily="34" charset="0"/>
        </a:defRPr>
      </a:lvl7pPr>
      <a:lvl8pPr marL="1371600" algn="ctr" rtl="0" eaLnBrk="0" fontAlgn="base" hangingPunct="0">
        <a:spcBef>
          <a:spcPct val="0"/>
        </a:spcBef>
        <a:spcAft>
          <a:spcPct val="0"/>
        </a:spcAft>
        <a:defRPr sz="3600" i="1">
          <a:solidFill>
            <a:schemeClr val="tx2"/>
          </a:solidFill>
          <a:latin typeface="Trebuchet MS" pitchFamily="34" charset="0"/>
        </a:defRPr>
      </a:lvl8pPr>
      <a:lvl9pPr marL="1828800" algn="ctr" rtl="0" eaLnBrk="0" fontAlgn="base" hangingPunct="0">
        <a:spcBef>
          <a:spcPct val="0"/>
        </a:spcBef>
        <a:spcAft>
          <a:spcPct val="0"/>
        </a:spcAft>
        <a:defRPr sz="3600" i="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americanblimp.com/resource/firstlg.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57200"/>
            <a:ext cx="7772400" cy="806450"/>
          </a:xfrm>
        </p:spPr>
        <p:txBody>
          <a:bodyPr/>
          <a:lstStyle/>
          <a:p>
            <a:r>
              <a:rPr lang="en-US" sz="5400" smtClean="0"/>
              <a:t>Fluids</a:t>
            </a:r>
          </a:p>
        </p:txBody>
      </p:sp>
      <p:sp>
        <p:nvSpPr>
          <p:cNvPr id="6147" name="Rectangle 3"/>
          <p:cNvSpPr>
            <a:spLocks noGrp="1" noChangeArrowheads="1"/>
          </p:cNvSpPr>
          <p:nvPr>
            <p:ph type="body" idx="1"/>
          </p:nvPr>
        </p:nvSpPr>
        <p:spPr>
          <a:xfrm>
            <a:off x="609600" y="1828800"/>
            <a:ext cx="3886200" cy="3276600"/>
          </a:xfrm>
        </p:spPr>
        <p:txBody>
          <a:bodyPr/>
          <a:lstStyle/>
          <a:p>
            <a:pPr>
              <a:buFontTx/>
              <a:buNone/>
            </a:pPr>
            <a:r>
              <a:rPr lang="en-US" sz="2800" i="1" smtClean="0">
                <a:solidFill>
                  <a:srgbClr val="000099"/>
                </a:solidFill>
                <a:latin typeface="Trebuchet MS" pitchFamily="34" charset="0"/>
              </a:rPr>
              <a:t>States of Matter</a:t>
            </a:r>
            <a:r>
              <a:rPr lang="en-US" sz="2800" i="1" smtClean="0">
                <a:latin typeface="Trebuchet MS" pitchFamily="34" charset="0"/>
              </a:rPr>
              <a:t> </a:t>
            </a:r>
          </a:p>
          <a:p>
            <a:pPr>
              <a:buFontTx/>
              <a:buNone/>
            </a:pPr>
            <a:r>
              <a:rPr lang="en-US" sz="2800" i="1" smtClean="0">
                <a:solidFill>
                  <a:srgbClr val="FF0000"/>
                </a:solidFill>
                <a:latin typeface="Trebuchet MS" pitchFamily="34" charset="0"/>
              </a:rPr>
              <a:t>Phase Changes</a:t>
            </a:r>
            <a:endParaRPr lang="en-US" sz="2800" i="1" smtClean="0">
              <a:latin typeface="Trebuchet MS" pitchFamily="34" charset="0"/>
            </a:endParaRPr>
          </a:p>
          <a:p>
            <a:pPr>
              <a:buFontTx/>
              <a:buNone/>
            </a:pPr>
            <a:r>
              <a:rPr lang="en-US" sz="2800" i="1" smtClean="0">
                <a:solidFill>
                  <a:srgbClr val="006600"/>
                </a:solidFill>
                <a:latin typeface="Trebuchet MS" pitchFamily="34" charset="0"/>
              </a:rPr>
              <a:t>Density </a:t>
            </a:r>
            <a:endParaRPr lang="en-US" sz="2800" i="1" smtClean="0">
              <a:latin typeface="Trebuchet MS" pitchFamily="34" charset="0"/>
            </a:endParaRPr>
          </a:p>
          <a:p>
            <a:pPr>
              <a:buFontTx/>
              <a:buNone/>
            </a:pPr>
            <a:r>
              <a:rPr lang="en-US" sz="2800" i="1" smtClean="0">
                <a:solidFill>
                  <a:srgbClr val="000099"/>
                </a:solidFill>
                <a:latin typeface="Trebuchet MS" pitchFamily="34" charset="0"/>
              </a:rPr>
              <a:t>Pressure</a:t>
            </a:r>
            <a:endParaRPr lang="en-US" sz="2800" i="1" smtClean="0">
              <a:latin typeface="Trebuchet MS" pitchFamily="34" charset="0"/>
            </a:endParaRPr>
          </a:p>
          <a:p>
            <a:pPr>
              <a:buFontTx/>
              <a:buNone/>
            </a:pPr>
            <a:r>
              <a:rPr lang="en-US" sz="2800" i="1" smtClean="0">
                <a:solidFill>
                  <a:srgbClr val="FF0000"/>
                </a:solidFill>
                <a:latin typeface="Trebuchet MS" pitchFamily="34" charset="0"/>
              </a:rPr>
              <a:t>Pascal’s Principle</a:t>
            </a:r>
            <a:endParaRPr lang="en-US" sz="2800" i="1" smtClean="0">
              <a:latin typeface="Trebuchet MS" pitchFamily="34" charset="0"/>
            </a:endParaRPr>
          </a:p>
          <a:p>
            <a:pPr>
              <a:buFontTx/>
              <a:buNone/>
            </a:pPr>
            <a:r>
              <a:rPr lang="en-US" sz="2800" i="1" smtClean="0">
                <a:solidFill>
                  <a:srgbClr val="006600"/>
                </a:solidFill>
                <a:latin typeface="Trebuchet MS" pitchFamily="34" charset="0"/>
              </a:rPr>
              <a:t>Buoyant Force</a:t>
            </a:r>
            <a:endParaRPr lang="en-US" sz="2800" i="1" smtClean="0">
              <a:latin typeface="Trebuchet MS" pitchFamily="34" charset="0"/>
            </a:endParaRPr>
          </a:p>
          <a:p>
            <a:pPr>
              <a:buFontTx/>
              <a:buNone/>
            </a:pPr>
            <a:r>
              <a:rPr lang="en-US" sz="2800" i="1" smtClean="0">
                <a:solidFill>
                  <a:srgbClr val="000099"/>
                </a:solidFill>
                <a:latin typeface="Trebuchet MS" pitchFamily="34" charset="0"/>
              </a:rPr>
              <a:t>Archimedes’ Principle</a:t>
            </a:r>
            <a:endParaRPr lang="en-US" sz="2800" i="1" smtClean="0">
              <a:latin typeface="Trebuchet MS" pitchFamily="34" charset="0"/>
            </a:endParaRPr>
          </a:p>
        </p:txBody>
      </p:sp>
      <p:sp>
        <p:nvSpPr>
          <p:cNvPr id="6148" name="Rectangle 4"/>
          <p:cNvSpPr>
            <a:spLocks noChangeArrowheads="1"/>
          </p:cNvSpPr>
          <p:nvPr/>
        </p:nvSpPr>
        <p:spPr bwMode="auto">
          <a:xfrm>
            <a:off x="4343400" y="1524000"/>
            <a:ext cx="327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400"/>
          </a:p>
        </p:txBody>
      </p:sp>
      <p:sp>
        <p:nvSpPr>
          <p:cNvPr id="6149" name="Rectangle 6"/>
          <p:cNvSpPr>
            <a:spLocks noChangeArrowheads="1"/>
          </p:cNvSpPr>
          <p:nvPr/>
        </p:nvSpPr>
        <p:spPr bwMode="auto">
          <a:xfrm>
            <a:off x="4829175" y="1820863"/>
            <a:ext cx="371951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i="1">
                <a:solidFill>
                  <a:srgbClr val="FF0000"/>
                </a:solidFill>
                <a:latin typeface="Trebuchet MS" pitchFamily="34" charset="0"/>
              </a:rPr>
              <a:t>Bernoulli’s Principle</a:t>
            </a:r>
            <a:r>
              <a:rPr lang="en-US" sz="2800" i="1">
                <a:solidFill>
                  <a:srgbClr val="000099"/>
                </a:solidFill>
                <a:latin typeface="Trebuchet MS" pitchFamily="34" charset="0"/>
              </a:rPr>
              <a:t> </a:t>
            </a:r>
          </a:p>
          <a:p>
            <a:pPr marL="342900" indent="-342900">
              <a:spcBef>
                <a:spcPct val="20000"/>
              </a:spcBef>
            </a:pPr>
            <a:r>
              <a:rPr lang="en-US" sz="2800" i="1">
                <a:solidFill>
                  <a:srgbClr val="006600"/>
                </a:solidFill>
                <a:latin typeface="Trebuchet MS" pitchFamily="34" charset="0"/>
              </a:rPr>
              <a:t>Torricelli’s principle</a:t>
            </a:r>
            <a:endParaRPr lang="en-US" sz="2800" i="1">
              <a:solidFill>
                <a:srgbClr val="000099"/>
              </a:solidFill>
              <a:latin typeface="Trebuchet MS" pitchFamily="34" charset="0"/>
            </a:endParaRPr>
          </a:p>
          <a:p>
            <a:pPr marL="342900" indent="-342900">
              <a:spcBef>
                <a:spcPct val="20000"/>
              </a:spcBef>
            </a:pPr>
            <a:r>
              <a:rPr lang="en-US" sz="2800" i="1">
                <a:solidFill>
                  <a:srgbClr val="000099"/>
                </a:solidFill>
                <a:latin typeface="Trebuchet MS" pitchFamily="34" charset="0"/>
              </a:rPr>
              <a:t>Viscosity  </a:t>
            </a:r>
          </a:p>
          <a:p>
            <a:pPr marL="342900" indent="-342900">
              <a:spcBef>
                <a:spcPct val="20000"/>
              </a:spcBef>
            </a:pPr>
            <a:r>
              <a:rPr lang="en-US" sz="2800" i="1">
                <a:solidFill>
                  <a:srgbClr val="FF0000"/>
                </a:solidFill>
                <a:latin typeface="Trebuchet MS" pitchFamily="34" charset="0"/>
              </a:rPr>
              <a:t>Turbulence </a:t>
            </a:r>
            <a:endParaRPr lang="en-US" sz="2800" i="1">
              <a:solidFill>
                <a:srgbClr val="000099"/>
              </a:solidFill>
              <a:latin typeface="Trebuchet MS" pitchFamily="34" charset="0"/>
            </a:endParaRPr>
          </a:p>
          <a:p>
            <a:pPr marL="342900" indent="-342900">
              <a:spcBef>
                <a:spcPct val="20000"/>
              </a:spcBef>
            </a:pPr>
            <a:r>
              <a:rPr lang="en-US" sz="2800" i="1">
                <a:solidFill>
                  <a:srgbClr val="006600"/>
                </a:solidFill>
                <a:latin typeface="Trebuchet MS" pitchFamily="34" charset="0"/>
              </a:rPr>
              <a:t>Cohesion </a:t>
            </a:r>
            <a:endParaRPr lang="en-US" sz="2800" i="1">
              <a:solidFill>
                <a:srgbClr val="000099"/>
              </a:solidFill>
              <a:latin typeface="Trebuchet MS" pitchFamily="34" charset="0"/>
            </a:endParaRPr>
          </a:p>
          <a:p>
            <a:pPr marL="342900" indent="-342900">
              <a:spcBef>
                <a:spcPct val="20000"/>
              </a:spcBef>
            </a:pPr>
            <a:r>
              <a:rPr lang="en-US" sz="2800" i="1">
                <a:solidFill>
                  <a:srgbClr val="000099"/>
                </a:solidFill>
                <a:latin typeface="Trebuchet MS" pitchFamily="34" charset="0"/>
              </a:rPr>
              <a:t>Adhesion</a:t>
            </a:r>
          </a:p>
          <a:p>
            <a:pPr marL="342900" indent="-342900">
              <a:spcBef>
                <a:spcPct val="20000"/>
              </a:spcBef>
            </a:pPr>
            <a:r>
              <a:rPr lang="en-US" sz="2800" i="1">
                <a:solidFill>
                  <a:srgbClr val="FF0000"/>
                </a:solidFill>
                <a:latin typeface="Trebuchet MS" pitchFamily="34" charset="0"/>
              </a:rPr>
              <a:t>Surface Tension</a:t>
            </a:r>
            <a:endParaRPr lang="en-US" sz="2800" i="1">
              <a:solidFill>
                <a:srgbClr val="000099"/>
              </a:solidFill>
              <a:latin typeface="Trebuchet MS" pitchFamily="34" charset="0"/>
            </a:endParaRPr>
          </a:p>
          <a:p>
            <a:pPr marL="342900" indent="-342900">
              <a:spcBef>
                <a:spcPct val="20000"/>
              </a:spcBef>
            </a:pPr>
            <a:endParaRPr lang="en-US" sz="2800" i="1">
              <a:solidFill>
                <a:srgbClr val="000099"/>
              </a:solidFill>
              <a:latin typeface="Trebuchet MS"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Pressure  </a:t>
            </a:r>
            <a:r>
              <a:rPr lang="en-US" smtClean="0">
                <a:latin typeface="Times New Roman" pitchFamily="18" charset="0"/>
              </a:rPr>
              <a:t>&amp;</a:t>
            </a:r>
            <a:r>
              <a:rPr lang="en-US" smtClean="0"/>
              <a:t>  Freezing</a:t>
            </a:r>
          </a:p>
        </p:txBody>
      </p:sp>
      <p:sp>
        <p:nvSpPr>
          <p:cNvPr id="15363" name="Text Box 3"/>
          <p:cNvSpPr txBox="1">
            <a:spLocks noChangeArrowheads="1"/>
          </p:cNvSpPr>
          <p:nvPr/>
        </p:nvSpPr>
        <p:spPr bwMode="auto">
          <a:xfrm>
            <a:off x="133350" y="1143000"/>
            <a:ext cx="901065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For most liquids—but not water—the freezing point increases if its pressure is increased, i.e., it’s easier to freeze most liquids if they’re subjected to high pressures.  In order to turn a liquids into a solid, the molecules typically must get close enough together to form a crystal.  Low temps mean slow moving molecules that are closer together, but high pressure can squeeze the molecules closer together, even if they’re not moving very slowly.</a:t>
            </a:r>
          </a:p>
          <a:p>
            <a:pPr>
              <a:spcBef>
                <a:spcPct val="50000"/>
              </a:spcBef>
            </a:pPr>
            <a:r>
              <a:rPr lang="en-US">
                <a:solidFill>
                  <a:srgbClr val="000099"/>
                </a:solidFill>
              </a:rPr>
              <a:t>Water is an exception to this because, due to its molecular shape, it expands upon freezing.  (Most other substances occupy more space as liquids than as solids.)  So, squeezing water makes freezing it harder.  The pressure on ice due to a passing skater can actually melt a small amount of the 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smtClean="0"/>
              <a:t>Pressure  </a:t>
            </a:r>
            <a:r>
              <a:rPr lang="en-US" smtClean="0">
                <a:latin typeface="Times New Roman" pitchFamily="18" charset="0"/>
              </a:rPr>
              <a:t>&amp;</a:t>
            </a:r>
            <a:r>
              <a:rPr lang="en-US" smtClean="0"/>
              <a:t>  Boiling</a:t>
            </a:r>
          </a:p>
        </p:txBody>
      </p:sp>
      <p:sp>
        <p:nvSpPr>
          <p:cNvPr id="16387" name="Text Box 1027"/>
          <p:cNvSpPr txBox="1">
            <a:spLocks noChangeArrowheads="1"/>
          </p:cNvSpPr>
          <p:nvPr/>
        </p:nvSpPr>
        <p:spPr bwMode="auto">
          <a:xfrm>
            <a:off x="304800" y="819150"/>
            <a:ext cx="85344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The lower the pressure on a liquid, the easier it is to make it boil, i.e., as pressure increases, so does the boiling pt.  This is because in order for a liquid to boil, molecules need enough kinetic energy to break free from the attraction of the molecules around it. (Molecules with this much energy are in a gaseous state.)  It’s harder for a liquid to vaporize when subjected to high pressure, since gases take up more space than liquids.</a:t>
            </a:r>
          </a:p>
          <a:p>
            <a:pPr>
              <a:spcBef>
                <a:spcPct val="50000"/>
              </a:spcBef>
            </a:pPr>
            <a:r>
              <a:rPr lang="en-US" sz="2400">
                <a:solidFill>
                  <a:srgbClr val="000099"/>
                </a:solidFill>
              </a:rPr>
              <a:t>Water, for example, boils at temps </a:t>
            </a:r>
            <a:r>
              <a:rPr lang="en-US" sz="2400" u="sng">
                <a:solidFill>
                  <a:srgbClr val="000099"/>
                </a:solidFill>
              </a:rPr>
              <a:t>below</a:t>
            </a:r>
            <a:r>
              <a:rPr lang="en-US" sz="2400">
                <a:solidFill>
                  <a:srgbClr val="000099"/>
                </a:solidFill>
              </a:rPr>
              <a:t> 100 </a:t>
            </a:r>
            <a:r>
              <a:rPr lang="en-US" sz="2400">
                <a:solidFill>
                  <a:srgbClr val="000099"/>
                </a:solidFill>
                <a:cs typeface="Times New Roman" pitchFamily="18" charset="0"/>
              </a:rPr>
              <a:t>ºC up in the mountains where the air pressure is lower.  (Water boils at 9</a:t>
            </a:r>
            <a:r>
              <a:rPr lang="en-US" sz="2400">
                <a:solidFill>
                  <a:srgbClr val="000099"/>
                </a:solidFill>
              </a:rPr>
              <a:t>0 </a:t>
            </a:r>
            <a:r>
              <a:rPr lang="en-US" sz="2400">
                <a:solidFill>
                  <a:srgbClr val="000099"/>
                </a:solidFill>
                <a:cs typeface="Times New Roman" pitchFamily="18" charset="0"/>
              </a:rPr>
              <a:t>ºC at 10,000 ft.)  It takes longer to cook food in boiling water at high altitudes because the boiling water isn’t as hot.  In a vacuum water will boil at any temp, since there is no pressure at the surface to prevent the water from vaporizing.  At high pressure water boils at a high temp.  In a pressure cooker water can remain liquid up to </a:t>
            </a:r>
            <a:br>
              <a:rPr lang="en-US" sz="2400">
                <a:solidFill>
                  <a:srgbClr val="000099"/>
                </a:solidFill>
                <a:cs typeface="Times New Roman" pitchFamily="18" charset="0"/>
              </a:rPr>
            </a:br>
            <a:r>
              <a:rPr lang="en-US" sz="2400">
                <a:solidFill>
                  <a:srgbClr val="000099"/>
                </a:solidFill>
                <a:cs typeface="Times New Roman" pitchFamily="18" charset="0"/>
              </a:rPr>
              <a:t>120 ºC, and the hotter water can cook food faster.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781050" y="438150"/>
            <a:ext cx="7772400" cy="806450"/>
          </a:xfrm>
        </p:spPr>
        <p:txBody>
          <a:bodyPr/>
          <a:lstStyle/>
          <a:p>
            <a:r>
              <a:rPr lang="en-US" smtClean="0"/>
              <a:t>Freezing of Solutions</a:t>
            </a:r>
          </a:p>
        </p:txBody>
      </p:sp>
      <p:sp>
        <p:nvSpPr>
          <p:cNvPr id="17411" name="Text Box 1027"/>
          <p:cNvSpPr txBox="1">
            <a:spLocks noChangeArrowheads="1"/>
          </p:cNvSpPr>
          <p:nvPr/>
        </p:nvSpPr>
        <p:spPr bwMode="auto">
          <a:xfrm>
            <a:off x="381000" y="1524000"/>
            <a:ext cx="85534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The freezing point of a solution, such as salt water, is lower than the freezing point for the solvent by itself, e.g., pure water.  The higher the concentration of the solute, e.g. salt, the more the freezing point is lowered.  The reason it is more difficult to freeze a liquid when a substance is dissolved in it is because the “foreign” molecules or atoms of a solute interfere with the molecules of the solvent as they’re trying to form a crystalline structure.  In the case of salt water, the sodium and chloride ions from the dissolved salt get in the way and make it harder for the water molecules to crystallize as a solid.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781050" y="495300"/>
            <a:ext cx="7772400" cy="806450"/>
          </a:xfrm>
        </p:spPr>
        <p:txBody>
          <a:bodyPr/>
          <a:lstStyle/>
          <a:p>
            <a:r>
              <a:rPr lang="en-US" smtClean="0"/>
              <a:t>Boiling of Solutions</a:t>
            </a:r>
          </a:p>
        </p:txBody>
      </p:sp>
      <p:sp>
        <p:nvSpPr>
          <p:cNvPr id="18435" name="Text Box 1027"/>
          <p:cNvSpPr txBox="1">
            <a:spLocks noChangeArrowheads="1"/>
          </p:cNvSpPr>
          <p:nvPr/>
        </p:nvSpPr>
        <p:spPr bwMode="auto">
          <a:xfrm>
            <a:off x="457200" y="1524000"/>
            <a:ext cx="830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If you’re in a hurry and you need to bring water to boil on a stove, should you add salt to it?    </a:t>
            </a:r>
            <a:r>
              <a:rPr lang="en-US" i="1">
                <a:solidFill>
                  <a:srgbClr val="FF0000"/>
                </a:solidFill>
              </a:rPr>
              <a:t>answer:</a:t>
            </a:r>
            <a:r>
              <a:rPr lang="en-US">
                <a:solidFill>
                  <a:srgbClr val="000099"/>
                </a:solidFill>
              </a:rPr>
              <a:t>  </a:t>
            </a:r>
          </a:p>
        </p:txBody>
      </p:sp>
      <p:sp>
        <p:nvSpPr>
          <p:cNvPr id="63492" name="Text Box 1028"/>
          <p:cNvSpPr txBox="1">
            <a:spLocks noChangeArrowheads="1"/>
          </p:cNvSpPr>
          <p:nvPr/>
        </p:nvSpPr>
        <p:spPr bwMode="auto">
          <a:xfrm>
            <a:off x="495300" y="2628900"/>
            <a:ext cx="80772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No, salt actually increases the boiling point of water, thereby increasing your wait.  In order for water to boil, the vapor pressure of the water must match to air pressure around it.  The hotter the water, the higher the vapor pressure will be.  Ions from the dissolved salt take up space near the surface of the water.  With fewer water molecules exposed to the air, the vapor pressure is reduced.  This means that salt water must be greater than 100 </a:t>
            </a:r>
            <a:r>
              <a:rPr lang="en-US">
                <a:cs typeface="Times New Roman" pitchFamily="18" charset="0"/>
              </a:rPr>
              <a:t>ºC in order to boil.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1000" fill="hold"/>
                                        <p:tgtEl>
                                          <p:spTgt spid="63492"/>
                                        </p:tgtEl>
                                        <p:attrNameLst>
                                          <p:attrName>ppt_w</p:attrName>
                                        </p:attrNameLst>
                                      </p:cBhvr>
                                      <p:tavLst>
                                        <p:tav tm="0">
                                          <p:val>
                                            <p:fltVal val="0"/>
                                          </p:val>
                                        </p:tav>
                                        <p:tav tm="100000">
                                          <p:val>
                                            <p:strVal val="#ppt_w"/>
                                          </p:val>
                                        </p:tav>
                                      </p:tavLst>
                                    </p:anim>
                                    <p:anim calcmode="lin" valueType="num">
                                      <p:cBhvr>
                                        <p:cTn id="8" dur="1000" fill="hold"/>
                                        <p:tgtEl>
                                          <p:spTgt spid="63492"/>
                                        </p:tgtEl>
                                        <p:attrNameLst>
                                          <p:attrName>ppt_h</p:attrName>
                                        </p:attrNameLst>
                                      </p:cBhvr>
                                      <p:tavLst>
                                        <p:tav tm="0">
                                          <p:val>
                                            <p:fltVal val="0"/>
                                          </p:val>
                                        </p:tav>
                                        <p:tav tm="100000">
                                          <p:val>
                                            <p:strVal val="#ppt_h"/>
                                          </p:val>
                                        </p:tav>
                                      </p:tavLst>
                                    </p:anim>
                                    <p:anim calcmode="lin" valueType="num">
                                      <p:cBhvr>
                                        <p:cTn id="9" dur="1000" fill="hold"/>
                                        <p:tgtEl>
                                          <p:spTgt spid="634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349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57150"/>
            <a:ext cx="7772400" cy="635000"/>
          </a:xfrm>
        </p:spPr>
        <p:txBody>
          <a:bodyPr/>
          <a:lstStyle/>
          <a:p>
            <a:r>
              <a:rPr lang="en-US" smtClean="0"/>
              <a:t>Suction </a:t>
            </a:r>
          </a:p>
        </p:txBody>
      </p:sp>
      <p:pic>
        <p:nvPicPr>
          <p:cNvPr id="19459" name="Picture 3" descr="giraff&amp;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525" y="1414463"/>
            <a:ext cx="3546475"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93663" y="609600"/>
            <a:ext cx="90265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Suction is a force that causes a fluid or solid to be drawn into a space or to adhere to a surface because of the difference between the external and internal pressures.  A vacuum cleaner </a:t>
            </a:r>
            <a:br>
              <a:rPr lang="en-US" sz="2400">
                <a:solidFill>
                  <a:srgbClr val="000099"/>
                </a:solidFill>
              </a:rPr>
            </a:br>
            <a:r>
              <a:rPr lang="en-US" sz="2400">
                <a:solidFill>
                  <a:srgbClr val="000099"/>
                </a:solidFill>
              </a:rPr>
              <a:t>creates a low pressure region inside itself.  </a:t>
            </a:r>
            <a:br>
              <a:rPr lang="en-US" sz="2400">
                <a:solidFill>
                  <a:srgbClr val="000099"/>
                </a:solidFill>
              </a:rPr>
            </a:br>
            <a:r>
              <a:rPr lang="en-US" sz="2400">
                <a:solidFill>
                  <a:srgbClr val="000099"/>
                </a:solidFill>
              </a:rPr>
              <a:t>The higher pressure external air rushes into </a:t>
            </a:r>
            <a:br>
              <a:rPr lang="en-US" sz="2400">
                <a:solidFill>
                  <a:srgbClr val="000099"/>
                </a:solidFill>
              </a:rPr>
            </a:br>
            <a:r>
              <a:rPr lang="en-US" sz="2400">
                <a:solidFill>
                  <a:srgbClr val="000099"/>
                </a:solidFill>
              </a:rPr>
              <a:t>the low pressure region, taking dirt with it.</a:t>
            </a:r>
          </a:p>
        </p:txBody>
      </p:sp>
      <p:sp>
        <p:nvSpPr>
          <p:cNvPr id="19461" name="Text Box 5"/>
          <p:cNvSpPr txBox="1">
            <a:spLocks noChangeArrowheads="1"/>
          </p:cNvSpPr>
          <p:nvPr/>
        </p:nvSpPr>
        <p:spPr bwMode="auto">
          <a:xfrm>
            <a:off x="128588" y="3122613"/>
            <a:ext cx="53657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6600"/>
                </a:solidFill>
              </a:rPr>
              <a:t>A dart with a suction cup tip sticks to a wall because there is very little air between the wall and the suction cup, so the greater pressure on the outside forces it into the wall.  This increases the frictional force enough to support the dart’s weight.  Eventually air seeps in, and the pressure difference diminishes until the dart falls.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5"/>
          <p:cNvSpPr>
            <a:spLocks noChangeArrowheads="1"/>
          </p:cNvSpPr>
          <p:nvPr/>
        </p:nvSpPr>
        <p:spPr bwMode="auto">
          <a:xfrm flipH="1">
            <a:off x="5988050" y="1768475"/>
            <a:ext cx="2624138" cy="434975"/>
          </a:xfrm>
          <a:prstGeom prst="parallelogram">
            <a:avLst>
              <a:gd name="adj" fmla="val 98537"/>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3" name="AutoShape 18"/>
          <p:cNvSpPr>
            <a:spLocks noChangeArrowheads="1"/>
          </p:cNvSpPr>
          <p:nvPr/>
        </p:nvSpPr>
        <p:spPr bwMode="auto">
          <a:xfrm flipH="1">
            <a:off x="6013450" y="4533900"/>
            <a:ext cx="2624138" cy="434975"/>
          </a:xfrm>
          <a:prstGeom prst="parallelogram">
            <a:avLst>
              <a:gd name="adj" fmla="val 98537"/>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4" name="Rectangle 2"/>
          <p:cNvSpPr>
            <a:spLocks noGrp="1" noChangeArrowheads="1"/>
          </p:cNvSpPr>
          <p:nvPr>
            <p:ph type="title"/>
          </p:nvPr>
        </p:nvSpPr>
        <p:spPr>
          <a:xfrm>
            <a:off x="762000" y="57150"/>
            <a:ext cx="7772400" cy="717550"/>
          </a:xfrm>
        </p:spPr>
        <p:txBody>
          <a:bodyPr/>
          <a:lstStyle/>
          <a:p>
            <a:r>
              <a:rPr lang="en-US" smtClean="0"/>
              <a:t>Pressure Formula</a:t>
            </a:r>
          </a:p>
        </p:txBody>
      </p:sp>
      <p:sp>
        <p:nvSpPr>
          <p:cNvPr id="20485" name="Text Box 3"/>
          <p:cNvSpPr txBox="1">
            <a:spLocks noChangeArrowheads="1"/>
          </p:cNvSpPr>
          <p:nvPr/>
        </p:nvSpPr>
        <p:spPr bwMode="auto">
          <a:xfrm>
            <a:off x="234950" y="604838"/>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Air pressure is lower up the mountains than at sea level.  Water pressure is much lower at the surface than down deep.  Pressure depends on fluid density and depth:</a:t>
            </a:r>
          </a:p>
        </p:txBody>
      </p:sp>
      <p:sp>
        <p:nvSpPr>
          <p:cNvPr id="20486" name="Text Box 4"/>
          <p:cNvSpPr txBox="1">
            <a:spLocks noChangeArrowheads="1"/>
          </p:cNvSpPr>
          <p:nvPr/>
        </p:nvSpPr>
        <p:spPr bwMode="auto">
          <a:xfrm>
            <a:off x="1665288" y="1754188"/>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4400">
                <a:solidFill>
                  <a:srgbClr val="FF0000"/>
                </a:solidFill>
              </a:rPr>
              <a:t>P = </a:t>
            </a:r>
            <a:r>
              <a:rPr lang="en-US" sz="4400">
                <a:solidFill>
                  <a:srgbClr val="FF0000"/>
                </a:solidFill>
                <a:sym typeface="Symbol" pitchFamily="18" charset="2"/>
              </a:rPr>
              <a:t></a:t>
            </a:r>
            <a:r>
              <a:rPr lang="en-US" sz="1600">
                <a:solidFill>
                  <a:srgbClr val="FF0000"/>
                </a:solidFill>
                <a:sym typeface="Symbol" pitchFamily="18" charset="2"/>
              </a:rPr>
              <a:t> </a:t>
            </a:r>
            <a:r>
              <a:rPr lang="en-US" sz="4400">
                <a:solidFill>
                  <a:srgbClr val="FF0000"/>
                </a:solidFill>
                <a:sym typeface="Symbol" pitchFamily="18" charset="2"/>
              </a:rPr>
              <a:t>g</a:t>
            </a:r>
            <a:r>
              <a:rPr lang="en-US" sz="1600">
                <a:solidFill>
                  <a:srgbClr val="FF0000"/>
                </a:solidFill>
                <a:sym typeface="Symbol" pitchFamily="18" charset="2"/>
              </a:rPr>
              <a:t> </a:t>
            </a:r>
            <a:r>
              <a:rPr lang="en-US" sz="4400">
                <a:solidFill>
                  <a:srgbClr val="FF0000"/>
                </a:solidFill>
                <a:sym typeface="Symbol" pitchFamily="18" charset="2"/>
              </a:rPr>
              <a:t>h</a:t>
            </a:r>
            <a:endParaRPr lang="en-US" sz="4400">
              <a:solidFill>
                <a:srgbClr val="FF0000"/>
              </a:solidFill>
            </a:endParaRPr>
          </a:p>
        </p:txBody>
      </p:sp>
      <p:sp>
        <p:nvSpPr>
          <p:cNvPr id="20487" name="Text Box 5"/>
          <p:cNvSpPr txBox="1">
            <a:spLocks noChangeArrowheads="1"/>
          </p:cNvSpPr>
          <p:nvPr/>
        </p:nvSpPr>
        <p:spPr bwMode="auto">
          <a:xfrm>
            <a:off x="349250" y="2459038"/>
            <a:ext cx="55626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35000"/>
              </a:spcBef>
            </a:pPr>
            <a:r>
              <a:rPr lang="en-US" sz="2400" i="1"/>
              <a:t>proof:</a:t>
            </a:r>
            <a:r>
              <a:rPr lang="en-US" sz="2400"/>
              <a:t>   Imagine a box under water with </a:t>
            </a:r>
            <a:br>
              <a:rPr lang="en-US" sz="2400"/>
            </a:br>
            <a:r>
              <a:rPr lang="en-US" sz="2400"/>
              <a:t>the top at the surface.  The pressure at the bottom is greater because of the weight of all the water above it:  </a:t>
            </a:r>
          </a:p>
          <a:p>
            <a:pPr>
              <a:spcBef>
                <a:spcPct val="35000"/>
              </a:spcBef>
            </a:pPr>
            <a:r>
              <a:rPr lang="en-US" sz="2400"/>
              <a:t> </a:t>
            </a:r>
            <a:r>
              <a:rPr lang="en-US" sz="2800"/>
              <a:t>P = F</a:t>
            </a:r>
            <a:r>
              <a:rPr lang="en-US" sz="1400"/>
              <a:t> </a:t>
            </a:r>
            <a:r>
              <a:rPr lang="en-US" sz="2800"/>
              <a:t>/</a:t>
            </a:r>
            <a:r>
              <a:rPr lang="en-US" sz="1400"/>
              <a:t> </a:t>
            </a:r>
            <a:r>
              <a:rPr lang="en-US" sz="2800"/>
              <a:t>A = (m</a:t>
            </a:r>
            <a:r>
              <a:rPr lang="en-US" sz="900"/>
              <a:t> </a:t>
            </a:r>
            <a:r>
              <a:rPr lang="en-US" sz="2800" baseline="-25000"/>
              <a:t>water</a:t>
            </a:r>
            <a:r>
              <a:rPr lang="en-US" sz="2800"/>
              <a:t> g)</a:t>
            </a:r>
            <a:r>
              <a:rPr lang="en-US" sz="1200"/>
              <a:t>  </a:t>
            </a:r>
            <a:r>
              <a:rPr lang="en-US" sz="2800"/>
              <a:t>/</a:t>
            </a:r>
            <a:r>
              <a:rPr lang="en-US" sz="800"/>
              <a:t> </a:t>
            </a:r>
            <a:r>
              <a:rPr lang="en-US" sz="2800"/>
              <a:t>A </a:t>
            </a:r>
          </a:p>
          <a:p>
            <a:pPr>
              <a:spcBef>
                <a:spcPct val="35000"/>
              </a:spcBef>
            </a:pPr>
            <a:r>
              <a:rPr lang="en-US" sz="2800"/>
              <a:t> = (m</a:t>
            </a:r>
            <a:r>
              <a:rPr lang="en-US" sz="900"/>
              <a:t> </a:t>
            </a:r>
            <a:r>
              <a:rPr lang="en-US" sz="2800" baseline="-25000"/>
              <a:t>water</a:t>
            </a:r>
            <a:r>
              <a:rPr lang="en-US" sz="2800"/>
              <a:t> g</a:t>
            </a:r>
            <a:r>
              <a:rPr lang="en-US" sz="700"/>
              <a:t> </a:t>
            </a:r>
            <a:r>
              <a:rPr lang="en-US" sz="2800"/>
              <a:t>h)</a:t>
            </a:r>
            <a:r>
              <a:rPr lang="en-US" sz="1200"/>
              <a:t>  </a:t>
            </a:r>
            <a:r>
              <a:rPr lang="en-US" sz="2800"/>
              <a:t>/</a:t>
            </a:r>
            <a:r>
              <a:rPr lang="en-US" sz="900"/>
              <a:t> </a:t>
            </a:r>
            <a:r>
              <a:rPr lang="en-US" sz="2800"/>
              <a:t>(A</a:t>
            </a:r>
            <a:r>
              <a:rPr lang="en-US" sz="700"/>
              <a:t> </a:t>
            </a:r>
            <a:r>
              <a:rPr lang="en-US" sz="2800"/>
              <a:t>h) </a:t>
            </a:r>
          </a:p>
          <a:p>
            <a:pPr>
              <a:spcBef>
                <a:spcPct val="35000"/>
              </a:spcBef>
            </a:pPr>
            <a:r>
              <a:rPr lang="en-US" sz="2800"/>
              <a:t> = (m</a:t>
            </a:r>
            <a:r>
              <a:rPr lang="en-US" sz="900"/>
              <a:t> </a:t>
            </a:r>
            <a:r>
              <a:rPr lang="en-US" sz="2800" baseline="-25000"/>
              <a:t>water</a:t>
            </a:r>
            <a:r>
              <a:rPr lang="en-US" sz="2800"/>
              <a:t> g</a:t>
            </a:r>
            <a:r>
              <a:rPr lang="en-US" sz="700"/>
              <a:t> </a:t>
            </a:r>
            <a:r>
              <a:rPr lang="en-US" sz="2800"/>
              <a:t>h)</a:t>
            </a:r>
            <a:r>
              <a:rPr lang="en-US" sz="900"/>
              <a:t> </a:t>
            </a:r>
            <a:r>
              <a:rPr lang="en-US" sz="1200"/>
              <a:t> </a:t>
            </a:r>
            <a:r>
              <a:rPr lang="en-US" sz="2800"/>
              <a:t>/</a:t>
            </a:r>
            <a:r>
              <a:rPr lang="en-US" sz="1400"/>
              <a:t> </a:t>
            </a:r>
            <a:r>
              <a:rPr lang="en-US" sz="2800"/>
              <a:t>V</a:t>
            </a:r>
            <a:r>
              <a:rPr lang="en-US" sz="900" baseline="-25000"/>
              <a:t> </a:t>
            </a:r>
            <a:r>
              <a:rPr lang="en-US" sz="2800" baseline="-25000"/>
              <a:t>water</a:t>
            </a:r>
            <a:r>
              <a:rPr lang="en-US" sz="2800"/>
              <a:t> = </a:t>
            </a:r>
            <a:r>
              <a:rPr lang="en-US" sz="2800">
                <a:sym typeface="Symbol" pitchFamily="18" charset="2"/>
              </a:rPr>
              <a:t></a:t>
            </a:r>
            <a:r>
              <a:rPr lang="en-US" sz="900">
                <a:sym typeface="Symbol" pitchFamily="18" charset="2"/>
              </a:rPr>
              <a:t> </a:t>
            </a:r>
            <a:r>
              <a:rPr lang="en-US" sz="2800" baseline="-25000">
                <a:sym typeface="Symbol" pitchFamily="18" charset="2"/>
              </a:rPr>
              <a:t>water </a:t>
            </a:r>
            <a:r>
              <a:rPr lang="en-US" sz="2800"/>
              <a:t>g</a:t>
            </a:r>
            <a:r>
              <a:rPr lang="en-US" sz="700"/>
              <a:t> </a:t>
            </a:r>
            <a:r>
              <a:rPr lang="en-US" sz="2800"/>
              <a:t>h</a:t>
            </a:r>
            <a:endParaRPr lang="en-US" sz="2400"/>
          </a:p>
        </p:txBody>
      </p:sp>
      <p:sp>
        <p:nvSpPr>
          <p:cNvPr id="20488" name="Rectangle 8"/>
          <p:cNvSpPr>
            <a:spLocks noChangeArrowheads="1"/>
          </p:cNvSpPr>
          <p:nvPr/>
        </p:nvSpPr>
        <p:spPr bwMode="auto">
          <a:xfrm>
            <a:off x="6429375" y="2209800"/>
            <a:ext cx="2209800" cy="2765425"/>
          </a:xfrm>
          <a:prstGeom prst="rect">
            <a:avLst/>
          </a:prstGeom>
          <a:solidFill>
            <a:srgbClr val="FF9999"/>
          </a:solidFill>
          <a:ln w="9525">
            <a:miter lim="800000"/>
            <a:headEnd/>
            <a:tailEnd/>
          </a:ln>
          <a:scene3d>
            <a:camera prst="legacyObliqueTopLeft"/>
            <a:lightRig rig="legacyFlat3" dir="t"/>
          </a:scene3d>
          <a:sp3d extrusionH="1243000" prstMaterial="legacyWireframe">
            <a:bevelT w="13500" h="13500" prst="angle"/>
            <a:bevelB w="13500" h="13500" prst="angle"/>
            <a:extrusionClr>
              <a:srgbClr val="FF9999"/>
            </a:extrusionClr>
          </a:sp3d>
        </p:spPr>
        <p:txBody>
          <a:bodyPr wrap="none" anchor="ctr">
            <a:flatTx/>
          </a:bodyPr>
          <a:lstStyle/>
          <a:p>
            <a:pPr algn="ctr"/>
            <a:endParaRPr lang="en-US" sz="2400"/>
          </a:p>
        </p:txBody>
      </p:sp>
      <p:sp>
        <p:nvSpPr>
          <p:cNvPr id="20489" name="Text Box 14"/>
          <p:cNvSpPr txBox="1">
            <a:spLocks noChangeArrowheads="1"/>
          </p:cNvSpPr>
          <p:nvPr/>
        </p:nvSpPr>
        <p:spPr bwMode="auto">
          <a:xfrm rot="-984782">
            <a:off x="7026275" y="160655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olidFill>
                  <a:srgbClr val="006600"/>
                </a:solidFill>
              </a:rPr>
              <a:t>A</a:t>
            </a:r>
          </a:p>
        </p:txBody>
      </p:sp>
      <p:sp>
        <p:nvSpPr>
          <p:cNvPr id="20490" name="Line 16"/>
          <p:cNvSpPr>
            <a:spLocks noChangeShapeType="1"/>
          </p:cNvSpPr>
          <p:nvPr/>
        </p:nvSpPr>
        <p:spPr bwMode="auto">
          <a:xfrm flipH="1">
            <a:off x="6424613" y="2209800"/>
            <a:ext cx="4762" cy="2754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7"/>
          <p:cNvSpPr>
            <a:spLocks noChangeShapeType="1"/>
          </p:cNvSpPr>
          <p:nvPr/>
        </p:nvSpPr>
        <p:spPr bwMode="auto">
          <a:xfrm flipH="1">
            <a:off x="8639175" y="2209800"/>
            <a:ext cx="4763" cy="2754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2" name="Text Box 19"/>
          <p:cNvSpPr txBox="1">
            <a:spLocks noChangeArrowheads="1"/>
          </p:cNvSpPr>
          <p:nvPr/>
        </p:nvSpPr>
        <p:spPr bwMode="auto">
          <a:xfrm rot="-984782">
            <a:off x="7051675" y="437197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olidFill>
                  <a:srgbClr val="006600"/>
                </a:solidFill>
              </a:rPr>
              <a:t>A</a:t>
            </a:r>
          </a:p>
        </p:txBody>
      </p:sp>
      <p:sp>
        <p:nvSpPr>
          <p:cNvPr id="20493" name="Text Box 20"/>
          <p:cNvSpPr txBox="1">
            <a:spLocks noChangeArrowheads="1"/>
          </p:cNvSpPr>
          <p:nvPr/>
        </p:nvSpPr>
        <p:spPr bwMode="auto">
          <a:xfrm>
            <a:off x="6886575" y="2971800"/>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olidFill>
                  <a:schemeClr val="accent2"/>
                </a:solidFill>
              </a:rPr>
              <a:t>m</a:t>
            </a:r>
            <a:r>
              <a:rPr lang="en-US" sz="900">
                <a:solidFill>
                  <a:schemeClr val="accent2"/>
                </a:solidFill>
              </a:rPr>
              <a:t> </a:t>
            </a:r>
            <a:r>
              <a:rPr lang="en-US" sz="2800" baseline="-25000">
                <a:solidFill>
                  <a:schemeClr val="accent2"/>
                </a:solidFill>
              </a:rPr>
              <a:t>water</a:t>
            </a:r>
            <a:endParaRPr lang="en-US" sz="2800">
              <a:solidFill>
                <a:schemeClr val="accent2"/>
              </a:solidFill>
            </a:endParaRPr>
          </a:p>
        </p:txBody>
      </p:sp>
      <p:sp>
        <p:nvSpPr>
          <p:cNvPr id="20494" name="Text Box 21"/>
          <p:cNvSpPr txBox="1">
            <a:spLocks noChangeArrowheads="1"/>
          </p:cNvSpPr>
          <p:nvPr/>
        </p:nvSpPr>
        <p:spPr bwMode="auto">
          <a:xfrm>
            <a:off x="8715375" y="3048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0000"/>
                </a:solidFill>
              </a:rPr>
              <a:t>h</a:t>
            </a:r>
          </a:p>
        </p:txBody>
      </p:sp>
      <p:sp>
        <p:nvSpPr>
          <p:cNvPr id="20495" name="Text Box 22"/>
          <p:cNvSpPr txBox="1">
            <a:spLocks noChangeArrowheads="1"/>
          </p:cNvSpPr>
          <p:nvPr/>
        </p:nvSpPr>
        <p:spPr bwMode="auto">
          <a:xfrm>
            <a:off x="215900" y="5853113"/>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Because of the air on top of the water, P = P</a:t>
            </a:r>
            <a:r>
              <a:rPr lang="en-US" sz="2400" baseline="-25000">
                <a:solidFill>
                  <a:srgbClr val="000099"/>
                </a:solidFill>
              </a:rPr>
              <a:t>A</a:t>
            </a:r>
            <a:r>
              <a:rPr lang="en-US" sz="2400">
                <a:solidFill>
                  <a:srgbClr val="000099"/>
                </a:solidFill>
              </a:rPr>
              <a:t> + </a:t>
            </a:r>
            <a:r>
              <a:rPr lang="en-US" sz="2400">
                <a:solidFill>
                  <a:srgbClr val="000099"/>
                </a:solidFill>
                <a:sym typeface="Symbol" pitchFamily="18" charset="2"/>
              </a:rPr>
              <a:t></a:t>
            </a:r>
            <a:r>
              <a:rPr lang="en-US" sz="900">
                <a:solidFill>
                  <a:srgbClr val="000099"/>
                </a:solidFill>
                <a:sym typeface="Symbol" pitchFamily="18" charset="2"/>
              </a:rPr>
              <a:t> </a:t>
            </a:r>
            <a:r>
              <a:rPr lang="en-US" sz="2400">
                <a:solidFill>
                  <a:srgbClr val="000099"/>
                </a:solidFill>
                <a:sym typeface="Symbol" pitchFamily="18" charset="2"/>
              </a:rPr>
              <a:t>g</a:t>
            </a:r>
            <a:r>
              <a:rPr lang="en-US" sz="900">
                <a:solidFill>
                  <a:srgbClr val="000099"/>
                </a:solidFill>
                <a:sym typeface="Symbol" pitchFamily="18" charset="2"/>
              </a:rPr>
              <a:t> </a:t>
            </a:r>
            <a:r>
              <a:rPr lang="en-US" sz="2400">
                <a:solidFill>
                  <a:srgbClr val="000099"/>
                </a:solidFill>
                <a:sym typeface="Symbol" pitchFamily="18" charset="2"/>
              </a:rPr>
              <a:t>h, where</a:t>
            </a:r>
            <a:r>
              <a:rPr lang="en-US" sz="2000">
                <a:solidFill>
                  <a:srgbClr val="000099"/>
                </a:solidFill>
                <a:sym typeface="Symbol" pitchFamily="18" charset="2"/>
              </a:rPr>
              <a:t>  </a:t>
            </a:r>
            <a:r>
              <a:rPr lang="en-US" sz="2400">
                <a:solidFill>
                  <a:srgbClr val="000099"/>
                </a:solidFill>
              </a:rPr>
              <a:t>P</a:t>
            </a:r>
            <a:r>
              <a:rPr lang="en-US" sz="2400" baseline="-25000">
                <a:solidFill>
                  <a:srgbClr val="000099"/>
                </a:solidFill>
              </a:rPr>
              <a:t>A</a:t>
            </a:r>
            <a:r>
              <a:rPr lang="en-US" sz="2400">
                <a:solidFill>
                  <a:srgbClr val="000099"/>
                </a:solidFill>
              </a:rPr>
              <a:t> is the air pressure at sea level, but</a:t>
            </a:r>
            <a:r>
              <a:rPr lang="en-US" sz="2000">
                <a:solidFill>
                  <a:srgbClr val="000099"/>
                </a:solidFill>
              </a:rPr>
              <a:t>  </a:t>
            </a:r>
            <a:r>
              <a:rPr lang="en-US" sz="2400">
                <a:solidFill>
                  <a:srgbClr val="000099"/>
                </a:solidFill>
              </a:rPr>
              <a:t>P</a:t>
            </a:r>
            <a:r>
              <a:rPr lang="en-US" sz="2400" baseline="-25000">
                <a:solidFill>
                  <a:srgbClr val="000099"/>
                </a:solidFill>
              </a:rPr>
              <a:t>A</a:t>
            </a:r>
            <a:r>
              <a:rPr lang="en-US" sz="2400">
                <a:solidFill>
                  <a:srgbClr val="000099"/>
                </a:solidFill>
              </a:rPr>
              <a:t> is often negligible when</a:t>
            </a:r>
            <a:r>
              <a:rPr lang="en-US" sz="2000">
                <a:solidFill>
                  <a:srgbClr val="000099"/>
                </a:solidFill>
              </a:rPr>
              <a:t>  </a:t>
            </a:r>
            <a:r>
              <a:rPr lang="en-US" sz="2400">
                <a:solidFill>
                  <a:srgbClr val="000099"/>
                </a:solidFill>
              </a:rPr>
              <a:t>h</a:t>
            </a:r>
            <a:r>
              <a:rPr lang="en-US" sz="2000">
                <a:solidFill>
                  <a:srgbClr val="000099"/>
                </a:solidFill>
              </a:rPr>
              <a:t>  </a:t>
            </a:r>
            <a:r>
              <a:rPr lang="en-US" sz="2400">
                <a:solidFill>
                  <a:srgbClr val="000099"/>
                </a:solidFill>
              </a:rPr>
              <a:t>is large.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11175" y="57150"/>
            <a:ext cx="8159750" cy="806450"/>
          </a:xfrm>
        </p:spPr>
        <p:txBody>
          <a:bodyPr/>
          <a:lstStyle/>
          <a:p>
            <a:r>
              <a:rPr lang="en-US" smtClean="0"/>
              <a:t>Pressure Depends on Depth, not Shape</a:t>
            </a:r>
          </a:p>
        </p:txBody>
      </p:sp>
      <p:sp>
        <p:nvSpPr>
          <p:cNvPr id="21507" name="AutoShape 3"/>
          <p:cNvSpPr>
            <a:spLocks noChangeArrowheads="1"/>
          </p:cNvSpPr>
          <p:nvPr/>
        </p:nvSpPr>
        <p:spPr bwMode="auto">
          <a:xfrm>
            <a:off x="609600" y="2514600"/>
            <a:ext cx="762000" cy="2601913"/>
          </a:xfrm>
          <a:prstGeom prst="cube">
            <a:avLst>
              <a:gd name="adj" fmla="val 25000"/>
            </a:avLst>
          </a:prstGeom>
          <a:solidFill>
            <a:srgbClr val="66CCFF"/>
          </a:solidFill>
          <a:ln w="9525">
            <a:solidFill>
              <a:schemeClr val="tx1"/>
            </a:solidFill>
            <a:miter lim="800000"/>
            <a:headEnd/>
            <a:tailEnd/>
          </a:ln>
        </p:spPr>
        <p:txBody>
          <a:bodyPr wrap="none" anchor="ctr"/>
          <a:lstStyle/>
          <a:p>
            <a:endParaRPr lang="en-US"/>
          </a:p>
        </p:txBody>
      </p:sp>
      <p:sp>
        <p:nvSpPr>
          <p:cNvPr id="21508" name="AutoShape 4"/>
          <p:cNvSpPr>
            <a:spLocks noChangeArrowheads="1"/>
          </p:cNvSpPr>
          <p:nvPr/>
        </p:nvSpPr>
        <p:spPr bwMode="auto">
          <a:xfrm>
            <a:off x="1970088" y="2511425"/>
            <a:ext cx="1524000" cy="2652713"/>
          </a:xfrm>
          <a:prstGeom prst="can">
            <a:avLst>
              <a:gd name="adj" fmla="val 19413"/>
            </a:avLst>
          </a:prstGeom>
          <a:solidFill>
            <a:srgbClr val="66CCFF"/>
          </a:solidFill>
          <a:ln w="9525">
            <a:solidFill>
              <a:schemeClr val="tx1"/>
            </a:solidFill>
            <a:round/>
            <a:headEnd/>
            <a:tailEnd/>
          </a:ln>
        </p:spPr>
        <p:txBody>
          <a:bodyPr wrap="none" anchor="ctr"/>
          <a:lstStyle/>
          <a:p>
            <a:endParaRPr lang="en-US"/>
          </a:p>
        </p:txBody>
      </p:sp>
      <p:grpSp>
        <p:nvGrpSpPr>
          <p:cNvPr id="21509" name="Group 18"/>
          <p:cNvGrpSpPr>
            <a:grpSpLocks/>
          </p:cNvGrpSpPr>
          <p:nvPr/>
        </p:nvGrpSpPr>
        <p:grpSpPr bwMode="auto">
          <a:xfrm>
            <a:off x="4070350" y="2603500"/>
            <a:ext cx="1905000" cy="2601913"/>
            <a:chOff x="3648" y="2688"/>
            <a:chExt cx="1200" cy="1440"/>
          </a:xfrm>
        </p:grpSpPr>
        <p:sp>
          <p:nvSpPr>
            <p:cNvPr id="21514" name="Oval 6"/>
            <p:cNvSpPr>
              <a:spLocks noChangeArrowheads="1"/>
            </p:cNvSpPr>
            <p:nvPr/>
          </p:nvSpPr>
          <p:spPr bwMode="auto">
            <a:xfrm>
              <a:off x="3648" y="3840"/>
              <a:ext cx="1200" cy="288"/>
            </a:xfrm>
            <a:prstGeom prst="ellipse">
              <a:avLst/>
            </a:prstGeom>
            <a:solidFill>
              <a:srgbClr val="66CCFF"/>
            </a:solidFill>
            <a:ln w="9525">
              <a:solidFill>
                <a:schemeClr val="tx1"/>
              </a:solidFill>
              <a:round/>
              <a:headEnd/>
              <a:tailEnd/>
            </a:ln>
          </p:spPr>
          <p:txBody>
            <a:bodyPr wrap="none" anchor="ctr"/>
            <a:lstStyle/>
            <a:p>
              <a:endParaRPr lang="en-US"/>
            </a:p>
          </p:txBody>
        </p:sp>
        <p:sp>
          <p:nvSpPr>
            <p:cNvPr id="21515" name="AutoShape 15"/>
            <p:cNvSpPr>
              <a:spLocks noChangeArrowheads="1"/>
            </p:cNvSpPr>
            <p:nvPr/>
          </p:nvSpPr>
          <p:spPr bwMode="auto">
            <a:xfrm>
              <a:off x="3648" y="2688"/>
              <a:ext cx="1200" cy="1296"/>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21516" name="Line 16"/>
            <p:cNvSpPr>
              <a:spLocks noChangeShapeType="1"/>
            </p:cNvSpPr>
            <p:nvPr/>
          </p:nvSpPr>
          <p:spPr bwMode="auto">
            <a:xfrm>
              <a:off x="3648" y="3984"/>
              <a:ext cx="1200" cy="0"/>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510" name="Text Box 19"/>
          <p:cNvSpPr txBox="1">
            <a:spLocks noChangeArrowheads="1"/>
          </p:cNvSpPr>
          <p:nvPr/>
        </p:nvSpPr>
        <p:spPr bwMode="auto">
          <a:xfrm>
            <a:off x="228600" y="762000"/>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0000"/>
                </a:solidFill>
              </a:rPr>
              <a:t>All these containers are the same height.  Therefore, the pressure at the bottom of each is the same.  The shape matters not</a:t>
            </a:r>
            <a:r>
              <a:rPr lang="en-US" sz="900">
                <a:solidFill>
                  <a:srgbClr val="FF0000"/>
                </a:solidFill>
              </a:rPr>
              <a:t> </a:t>
            </a:r>
            <a:r>
              <a:rPr lang="en-US" sz="2800">
                <a:solidFill>
                  <a:srgbClr val="FF0000"/>
                </a:solidFill>
              </a:rPr>
              <a:t>!  </a:t>
            </a:r>
            <a:r>
              <a:rPr lang="en-US" sz="2400"/>
              <a:t>(See upcoming slides for further explanation.)</a:t>
            </a:r>
            <a:endParaRPr lang="en-US" sz="2800">
              <a:solidFill>
                <a:srgbClr val="FF0000"/>
              </a:solidFill>
            </a:endParaRPr>
          </a:p>
        </p:txBody>
      </p:sp>
      <p:sp>
        <p:nvSpPr>
          <p:cNvPr id="21511" name="Text Box 20"/>
          <p:cNvSpPr txBox="1">
            <a:spLocks noChangeArrowheads="1"/>
          </p:cNvSpPr>
          <p:nvPr/>
        </p:nvSpPr>
        <p:spPr bwMode="auto">
          <a:xfrm>
            <a:off x="228600" y="5334000"/>
            <a:ext cx="8763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Note:  We’re talking about the pressure inside the fluid, not the pressures exerted by the containers on the table, which would greater for a cylinder than a cone of the same height &amp; base.</a:t>
            </a:r>
          </a:p>
        </p:txBody>
      </p:sp>
      <p:sp>
        <p:nvSpPr>
          <p:cNvPr id="21512" name="Freeform 21"/>
          <p:cNvSpPr>
            <a:spLocks/>
          </p:cNvSpPr>
          <p:nvPr/>
        </p:nvSpPr>
        <p:spPr bwMode="auto">
          <a:xfrm>
            <a:off x="6330950" y="2744788"/>
            <a:ext cx="2582863" cy="2538412"/>
          </a:xfrm>
          <a:custGeom>
            <a:avLst/>
            <a:gdLst>
              <a:gd name="T0" fmla="*/ 1360 w 2296"/>
              <a:gd name="T1" fmla="*/ 32 h 1352"/>
              <a:gd name="T2" fmla="*/ 1072 w 2296"/>
              <a:gd name="T3" fmla="*/ 224 h 1352"/>
              <a:gd name="T4" fmla="*/ 1936 w 2296"/>
              <a:gd name="T5" fmla="*/ 608 h 1352"/>
              <a:gd name="T6" fmla="*/ 448 w 2296"/>
              <a:gd name="T7" fmla="*/ 896 h 1352"/>
              <a:gd name="T8" fmla="*/ 208 w 2296"/>
              <a:gd name="T9" fmla="*/ 1232 h 1352"/>
              <a:gd name="T10" fmla="*/ 1696 w 2296"/>
              <a:gd name="T11" fmla="*/ 1232 h 1352"/>
              <a:gd name="T12" fmla="*/ 2272 w 2296"/>
              <a:gd name="T13" fmla="*/ 512 h 1352"/>
              <a:gd name="T14" fmla="*/ 1552 w 2296"/>
              <a:gd name="T15" fmla="*/ 224 h 1352"/>
              <a:gd name="T16" fmla="*/ 1696 w 2296"/>
              <a:gd name="T17" fmla="*/ 32 h 1352"/>
              <a:gd name="T18" fmla="*/ 1360 w 2296"/>
              <a:gd name="T19" fmla="*/ 32 h 1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6"/>
              <a:gd name="T31" fmla="*/ 0 h 1352"/>
              <a:gd name="T32" fmla="*/ 2296 w 2296"/>
              <a:gd name="T33" fmla="*/ 1352 h 1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6" h="1352">
                <a:moveTo>
                  <a:pt x="1360" y="32"/>
                </a:moveTo>
                <a:cubicBezTo>
                  <a:pt x="1256" y="64"/>
                  <a:pt x="976" y="128"/>
                  <a:pt x="1072" y="224"/>
                </a:cubicBezTo>
                <a:cubicBezTo>
                  <a:pt x="1168" y="320"/>
                  <a:pt x="2040" y="496"/>
                  <a:pt x="1936" y="608"/>
                </a:cubicBezTo>
                <a:cubicBezTo>
                  <a:pt x="1832" y="720"/>
                  <a:pt x="736" y="792"/>
                  <a:pt x="448" y="896"/>
                </a:cubicBezTo>
                <a:cubicBezTo>
                  <a:pt x="160" y="1000"/>
                  <a:pt x="0" y="1176"/>
                  <a:pt x="208" y="1232"/>
                </a:cubicBezTo>
                <a:cubicBezTo>
                  <a:pt x="416" y="1288"/>
                  <a:pt x="1352" y="1352"/>
                  <a:pt x="1696" y="1232"/>
                </a:cubicBezTo>
                <a:cubicBezTo>
                  <a:pt x="2040" y="1112"/>
                  <a:pt x="2296" y="680"/>
                  <a:pt x="2272" y="512"/>
                </a:cubicBezTo>
                <a:cubicBezTo>
                  <a:pt x="2248" y="344"/>
                  <a:pt x="1648" y="304"/>
                  <a:pt x="1552" y="224"/>
                </a:cubicBezTo>
                <a:cubicBezTo>
                  <a:pt x="1456" y="144"/>
                  <a:pt x="1728" y="64"/>
                  <a:pt x="1696" y="32"/>
                </a:cubicBezTo>
                <a:cubicBezTo>
                  <a:pt x="1664" y="0"/>
                  <a:pt x="1464" y="0"/>
                  <a:pt x="1360" y="32"/>
                </a:cubicBezTo>
                <a:close/>
              </a:path>
            </a:pathLst>
          </a:custGeom>
          <a:solidFill>
            <a:srgbClr val="66CCFF"/>
          </a:solidFill>
          <a:ln w="9525">
            <a:solidFill>
              <a:schemeClr val="tx1"/>
            </a:solidFill>
            <a:round/>
            <a:headEnd/>
            <a:tailEnd/>
          </a:ln>
        </p:spPr>
        <p:txBody>
          <a:bodyPr wrap="none" anchor="ctr"/>
          <a:lstStyle/>
          <a:p>
            <a:endParaRPr lang="en-US"/>
          </a:p>
        </p:txBody>
      </p:sp>
      <p:sp>
        <p:nvSpPr>
          <p:cNvPr id="21513" name="Oval 22"/>
          <p:cNvSpPr>
            <a:spLocks noChangeArrowheads="1"/>
          </p:cNvSpPr>
          <p:nvPr/>
        </p:nvSpPr>
        <p:spPr bwMode="auto">
          <a:xfrm>
            <a:off x="7931150" y="2763838"/>
            <a:ext cx="315913" cy="74612"/>
          </a:xfrm>
          <a:prstGeom prst="ellipse">
            <a:avLst/>
          </a:prstGeom>
          <a:solidFill>
            <a:srgbClr val="66CCFF"/>
          </a:solidFill>
          <a:ln w="9525">
            <a:solidFill>
              <a:schemeClr val="tx1"/>
            </a:solidFill>
            <a:round/>
            <a:headEnd/>
            <a:tailEnd/>
          </a:ln>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7150"/>
            <a:ext cx="8229600" cy="806450"/>
          </a:xfrm>
        </p:spPr>
        <p:txBody>
          <a:bodyPr/>
          <a:lstStyle/>
          <a:p>
            <a:r>
              <a:rPr lang="en-US" smtClean="0"/>
              <a:t>Pressure at a Given Depth is Constant</a:t>
            </a:r>
          </a:p>
        </p:txBody>
      </p:sp>
      <p:sp>
        <p:nvSpPr>
          <p:cNvPr id="22531" name="Text Box 13"/>
          <p:cNvSpPr txBox="1">
            <a:spLocks noChangeArrowheads="1"/>
          </p:cNvSpPr>
          <p:nvPr/>
        </p:nvSpPr>
        <p:spPr bwMode="auto">
          <a:xfrm>
            <a:off x="293688" y="846138"/>
            <a:ext cx="8382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At a given depth, pressure must be the same.  If it weren’t, the fluid would have to be moving to the right, left, or back &amp; forth, which doesn’t happen with a fluid in equilibrium.  Imagine submersing a container of water in the shape of a rectangular prism (a box).  </a:t>
            </a:r>
          </a:p>
        </p:txBody>
      </p:sp>
      <p:sp>
        <p:nvSpPr>
          <p:cNvPr id="22532" name="Rectangle 18"/>
          <p:cNvSpPr>
            <a:spLocks noChangeArrowheads="1"/>
          </p:cNvSpPr>
          <p:nvPr/>
        </p:nvSpPr>
        <p:spPr bwMode="auto">
          <a:xfrm>
            <a:off x="381000" y="3505200"/>
            <a:ext cx="2895600" cy="29718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22533" name="Line 19"/>
          <p:cNvSpPr>
            <a:spLocks noChangeShapeType="1"/>
          </p:cNvSpPr>
          <p:nvPr/>
        </p:nvSpPr>
        <p:spPr bwMode="auto">
          <a:xfrm>
            <a:off x="381000" y="3505200"/>
            <a:ext cx="2906713" cy="3175"/>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Rectangle 20"/>
          <p:cNvSpPr>
            <a:spLocks noChangeArrowheads="1"/>
          </p:cNvSpPr>
          <p:nvPr/>
        </p:nvSpPr>
        <p:spPr bwMode="auto">
          <a:xfrm>
            <a:off x="898525" y="4811713"/>
            <a:ext cx="1844675" cy="117475"/>
          </a:xfrm>
          <a:prstGeom prst="rect">
            <a:avLst/>
          </a:prstGeom>
          <a:solidFill>
            <a:srgbClr val="996633"/>
          </a:solidFill>
          <a:ln w="9525">
            <a:solidFill>
              <a:schemeClr val="tx1"/>
            </a:solidFill>
            <a:miter lim="800000"/>
            <a:headEnd/>
            <a:tailEnd/>
          </a:ln>
        </p:spPr>
        <p:txBody>
          <a:bodyPr wrap="none" anchor="ctr"/>
          <a:lstStyle/>
          <a:p>
            <a:endParaRPr lang="en-US"/>
          </a:p>
        </p:txBody>
      </p:sp>
      <p:sp>
        <p:nvSpPr>
          <p:cNvPr id="22535" name="Oval 21"/>
          <p:cNvSpPr>
            <a:spLocks noChangeArrowheads="1"/>
          </p:cNvSpPr>
          <p:nvPr/>
        </p:nvSpPr>
        <p:spPr bwMode="auto">
          <a:xfrm>
            <a:off x="777875" y="4830763"/>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2536" name="Text Box 22"/>
          <p:cNvSpPr txBox="1">
            <a:spLocks noChangeArrowheads="1"/>
          </p:cNvSpPr>
          <p:nvPr/>
        </p:nvSpPr>
        <p:spPr bwMode="auto">
          <a:xfrm>
            <a:off x="476250" y="48069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a:t>
            </a:r>
          </a:p>
        </p:txBody>
      </p:sp>
      <p:sp>
        <p:nvSpPr>
          <p:cNvPr id="22537" name="Oval 23"/>
          <p:cNvSpPr>
            <a:spLocks noChangeArrowheads="1"/>
          </p:cNvSpPr>
          <p:nvPr/>
        </p:nvSpPr>
        <p:spPr bwMode="auto">
          <a:xfrm>
            <a:off x="2776538" y="4843463"/>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2538" name="Text Box 24"/>
          <p:cNvSpPr txBox="1">
            <a:spLocks noChangeArrowheads="1"/>
          </p:cNvSpPr>
          <p:nvPr/>
        </p:nvSpPr>
        <p:spPr bwMode="auto">
          <a:xfrm>
            <a:off x="2789238" y="47990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B</a:t>
            </a:r>
          </a:p>
        </p:txBody>
      </p:sp>
      <p:sp>
        <p:nvSpPr>
          <p:cNvPr id="22539" name="Line 25"/>
          <p:cNvSpPr>
            <a:spLocks noChangeShapeType="1"/>
          </p:cNvSpPr>
          <p:nvPr/>
        </p:nvSpPr>
        <p:spPr bwMode="auto">
          <a:xfrm>
            <a:off x="914400" y="47244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26"/>
          <p:cNvSpPr>
            <a:spLocks noChangeShapeType="1"/>
          </p:cNvSpPr>
          <p:nvPr/>
        </p:nvSpPr>
        <p:spPr bwMode="auto">
          <a:xfrm flipV="1">
            <a:off x="2338388" y="4724400"/>
            <a:ext cx="404812" cy="9525"/>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Text Box 27"/>
          <p:cNvSpPr txBox="1">
            <a:spLocks noChangeArrowheads="1"/>
          </p:cNvSpPr>
          <p:nvPr/>
        </p:nvSpPr>
        <p:spPr bwMode="auto">
          <a:xfrm>
            <a:off x="3892550" y="2433638"/>
            <a:ext cx="44958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If the pressure at A were greater than at B, then there would be a net force on the container to the right, since the area is the same at each side.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35"/>
          <p:cNvSpPr>
            <a:spLocks/>
          </p:cNvSpPr>
          <p:nvPr/>
        </p:nvSpPr>
        <p:spPr bwMode="auto">
          <a:xfrm>
            <a:off x="5265738" y="3695700"/>
            <a:ext cx="3644900" cy="3162300"/>
          </a:xfrm>
          <a:custGeom>
            <a:avLst/>
            <a:gdLst>
              <a:gd name="T0" fmla="*/ 1360 w 2296"/>
              <a:gd name="T1" fmla="*/ 32 h 1352"/>
              <a:gd name="T2" fmla="*/ 1072 w 2296"/>
              <a:gd name="T3" fmla="*/ 224 h 1352"/>
              <a:gd name="T4" fmla="*/ 1936 w 2296"/>
              <a:gd name="T5" fmla="*/ 608 h 1352"/>
              <a:gd name="T6" fmla="*/ 448 w 2296"/>
              <a:gd name="T7" fmla="*/ 896 h 1352"/>
              <a:gd name="T8" fmla="*/ 208 w 2296"/>
              <a:gd name="T9" fmla="*/ 1232 h 1352"/>
              <a:gd name="T10" fmla="*/ 1696 w 2296"/>
              <a:gd name="T11" fmla="*/ 1232 h 1352"/>
              <a:gd name="T12" fmla="*/ 2272 w 2296"/>
              <a:gd name="T13" fmla="*/ 512 h 1352"/>
              <a:gd name="T14" fmla="*/ 1552 w 2296"/>
              <a:gd name="T15" fmla="*/ 224 h 1352"/>
              <a:gd name="T16" fmla="*/ 1696 w 2296"/>
              <a:gd name="T17" fmla="*/ 32 h 1352"/>
              <a:gd name="T18" fmla="*/ 1360 w 2296"/>
              <a:gd name="T19" fmla="*/ 32 h 1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6"/>
              <a:gd name="T31" fmla="*/ 0 h 1352"/>
              <a:gd name="T32" fmla="*/ 2296 w 2296"/>
              <a:gd name="T33" fmla="*/ 1352 h 1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6" h="1352">
                <a:moveTo>
                  <a:pt x="1360" y="32"/>
                </a:moveTo>
                <a:cubicBezTo>
                  <a:pt x="1256" y="64"/>
                  <a:pt x="976" y="128"/>
                  <a:pt x="1072" y="224"/>
                </a:cubicBezTo>
                <a:cubicBezTo>
                  <a:pt x="1168" y="320"/>
                  <a:pt x="2040" y="496"/>
                  <a:pt x="1936" y="608"/>
                </a:cubicBezTo>
                <a:cubicBezTo>
                  <a:pt x="1832" y="720"/>
                  <a:pt x="736" y="792"/>
                  <a:pt x="448" y="896"/>
                </a:cubicBezTo>
                <a:cubicBezTo>
                  <a:pt x="160" y="1000"/>
                  <a:pt x="0" y="1176"/>
                  <a:pt x="208" y="1232"/>
                </a:cubicBezTo>
                <a:cubicBezTo>
                  <a:pt x="416" y="1288"/>
                  <a:pt x="1352" y="1352"/>
                  <a:pt x="1696" y="1232"/>
                </a:cubicBezTo>
                <a:cubicBezTo>
                  <a:pt x="2040" y="1112"/>
                  <a:pt x="2296" y="680"/>
                  <a:pt x="2272" y="512"/>
                </a:cubicBezTo>
                <a:cubicBezTo>
                  <a:pt x="2248" y="344"/>
                  <a:pt x="1648" y="304"/>
                  <a:pt x="1552" y="224"/>
                </a:cubicBezTo>
                <a:cubicBezTo>
                  <a:pt x="1456" y="144"/>
                  <a:pt x="1728" y="64"/>
                  <a:pt x="1696" y="32"/>
                </a:cubicBezTo>
                <a:cubicBezTo>
                  <a:pt x="1664" y="0"/>
                  <a:pt x="1464" y="0"/>
                  <a:pt x="1360" y="32"/>
                </a:cubicBezTo>
                <a:close/>
              </a:path>
            </a:pathLst>
          </a:custGeom>
          <a:solidFill>
            <a:srgbClr val="66CCFF"/>
          </a:solidFill>
          <a:ln w="9525">
            <a:solidFill>
              <a:schemeClr val="tx1"/>
            </a:solidFill>
            <a:round/>
            <a:headEnd/>
            <a:tailEnd/>
          </a:ln>
        </p:spPr>
        <p:txBody>
          <a:bodyPr wrap="none" anchor="ctr"/>
          <a:lstStyle/>
          <a:p>
            <a:endParaRPr lang="en-US"/>
          </a:p>
        </p:txBody>
      </p:sp>
      <p:sp>
        <p:nvSpPr>
          <p:cNvPr id="23555" name="Rectangle 2"/>
          <p:cNvSpPr>
            <a:spLocks noGrp="1" noChangeArrowheads="1"/>
          </p:cNvSpPr>
          <p:nvPr>
            <p:ph type="title"/>
          </p:nvPr>
        </p:nvSpPr>
        <p:spPr/>
        <p:txBody>
          <a:bodyPr/>
          <a:lstStyle/>
          <a:p>
            <a:r>
              <a:rPr lang="en-US" smtClean="0"/>
              <a:t>Why Shape Doesn’t Affect Pressure</a:t>
            </a:r>
          </a:p>
        </p:txBody>
      </p:sp>
      <p:grpSp>
        <p:nvGrpSpPr>
          <p:cNvPr id="23556" name="Group 3"/>
          <p:cNvGrpSpPr>
            <a:grpSpLocks/>
          </p:cNvGrpSpPr>
          <p:nvPr/>
        </p:nvGrpSpPr>
        <p:grpSpPr bwMode="auto">
          <a:xfrm>
            <a:off x="2551113" y="4179888"/>
            <a:ext cx="1905000" cy="2601912"/>
            <a:chOff x="3648" y="2688"/>
            <a:chExt cx="1200" cy="1440"/>
          </a:xfrm>
        </p:grpSpPr>
        <p:sp>
          <p:nvSpPr>
            <p:cNvPr id="23589" name="Oval 4"/>
            <p:cNvSpPr>
              <a:spLocks noChangeArrowheads="1"/>
            </p:cNvSpPr>
            <p:nvPr/>
          </p:nvSpPr>
          <p:spPr bwMode="auto">
            <a:xfrm>
              <a:off x="3648" y="3840"/>
              <a:ext cx="1200" cy="288"/>
            </a:xfrm>
            <a:prstGeom prst="ellipse">
              <a:avLst/>
            </a:prstGeom>
            <a:solidFill>
              <a:srgbClr val="66CCFF"/>
            </a:solidFill>
            <a:ln w="9525">
              <a:solidFill>
                <a:schemeClr val="tx1"/>
              </a:solidFill>
              <a:round/>
              <a:headEnd/>
              <a:tailEnd/>
            </a:ln>
          </p:spPr>
          <p:txBody>
            <a:bodyPr wrap="none" anchor="ctr"/>
            <a:lstStyle/>
            <a:p>
              <a:endParaRPr lang="en-US"/>
            </a:p>
          </p:txBody>
        </p:sp>
        <p:sp>
          <p:nvSpPr>
            <p:cNvPr id="23590" name="AutoShape 5"/>
            <p:cNvSpPr>
              <a:spLocks noChangeArrowheads="1"/>
            </p:cNvSpPr>
            <p:nvPr/>
          </p:nvSpPr>
          <p:spPr bwMode="auto">
            <a:xfrm>
              <a:off x="3648" y="2688"/>
              <a:ext cx="1200" cy="1296"/>
            </a:xfrm>
            <a:prstGeom prst="triangle">
              <a:avLst>
                <a:gd name="adj" fmla="val 50000"/>
              </a:avLst>
            </a:prstGeom>
            <a:solidFill>
              <a:srgbClr val="66CCFF"/>
            </a:solidFill>
            <a:ln w="9525">
              <a:solidFill>
                <a:schemeClr val="tx1"/>
              </a:solidFill>
              <a:miter lim="800000"/>
              <a:headEnd/>
              <a:tailEnd/>
            </a:ln>
          </p:spPr>
          <p:txBody>
            <a:bodyPr wrap="none" anchor="ctr"/>
            <a:lstStyle/>
            <a:p>
              <a:endParaRPr lang="en-US"/>
            </a:p>
          </p:txBody>
        </p:sp>
        <p:sp>
          <p:nvSpPr>
            <p:cNvPr id="23591" name="Line 6"/>
            <p:cNvSpPr>
              <a:spLocks noChangeShapeType="1"/>
            </p:cNvSpPr>
            <p:nvPr/>
          </p:nvSpPr>
          <p:spPr bwMode="auto">
            <a:xfrm>
              <a:off x="3648" y="3984"/>
              <a:ext cx="1200" cy="0"/>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557" name="Oval 7"/>
          <p:cNvSpPr>
            <a:spLocks noChangeArrowheads="1"/>
          </p:cNvSpPr>
          <p:nvPr/>
        </p:nvSpPr>
        <p:spPr bwMode="auto">
          <a:xfrm>
            <a:off x="3463925" y="6015038"/>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558" name="Text Box 8"/>
          <p:cNvSpPr txBox="1">
            <a:spLocks noChangeArrowheads="1"/>
          </p:cNvSpPr>
          <p:nvPr/>
        </p:nvSpPr>
        <p:spPr bwMode="auto">
          <a:xfrm>
            <a:off x="3533775" y="60166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Y</a:t>
            </a:r>
          </a:p>
        </p:txBody>
      </p:sp>
      <p:sp>
        <p:nvSpPr>
          <p:cNvPr id="23559" name="Line 9"/>
          <p:cNvSpPr>
            <a:spLocks noChangeShapeType="1"/>
          </p:cNvSpPr>
          <p:nvPr/>
        </p:nvSpPr>
        <p:spPr bwMode="auto">
          <a:xfrm>
            <a:off x="3498850" y="4198938"/>
            <a:ext cx="31750" cy="192722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Oval 10"/>
          <p:cNvSpPr>
            <a:spLocks noChangeArrowheads="1"/>
          </p:cNvSpPr>
          <p:nvPr/>
        </p:nvSpPr>
        <p:spPr bwMode="auto">
          <a:xfrm>
            <a:off x="3463925" y="41783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561" name="Text Box 11"/>
          <p:cNvSpPr txBox="1">
            <a:spLocks noChangeArrowheads="1"/>
          </p:cNvSpPr>
          <p:nvPr/>
        </p:nvSpPr>
        <p:spPr bwMode="auto">
          <a:xfrm>
            <a:off x="3482975" y="38163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X</a:t>
            </a:r>
          </a:p>
        </p:txBody>
      </p:sp>
      <p:sp>
        <p:nvSpPr>
          <p:cNvPr id="23562" name="Oval 12"/>
          <p:cNvSpPr>
            <a:spLocks noChangeArrowheads="1"/>
          </p:cNvSpPr>
          <p:nvPr/>
        </p:nvSpPr>
        <p:spPr bwMode="auto">
          <a:xfrm>
            <a:off x="2847975" y="602615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563" name="Text Box 13"/>
          <p:cNvSpPr txBox="1">
            <a:spLocks noChangeArrowheads="1"/>
          </p:cNvSpPr>
          <p:nvPr/>
        </p:nvSpPr>
        <p:spPr bwMode="auto">
          <a:xfrm>
            <a:off x="2803525" y="60388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Z</a:t>
            </a:r>
          </a:p>
        </p:txBody>
      </p:sp>
      <p:sp>
        <p:nvSpPr>
          <p:cNvPr id="23564" name="Line 14"/>
          <p:cNvSpPr>
            <a:spLocks noChangeShapeType="1"/>
          </p:cNvSpPr>
          <p:nvPr/>
        </p:nvSpPr>
        <p:spPr bwMode="auto">
          <a:xfrm flipH="1">
            <a:off x="2932113" y="6084888"/>
            <a:ext cx="6096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5" name="Text Box 16"/>
          <p:cNvSpPr txBox="1">
            <a:spLocks noChangeArrowheads="1"/>
          </p:cNvSpPr>
          <p:nvPr/>
        </p:nvSpPr>
        <p:spPr bwMode="auto">
          <a:xfrm>
            <a:off x="3524250" y="51244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6600"/>
                </a:solidFill>
              </a:rPr>
              <a:t>h</a:t>
            </a:r>
          </a:p>
        </p:txBody>
      </p:sp>
      <p:sp>
        <p:nvSpPr>
          <p:cNvPr id="23566" name="AutoShape 17"/>
          <p:cNvSpPr>
            <a:spLocks noChangeArrowheads="1"/>
          </p:cNvSpPr>
          <p:nvPr/>
        </p:nvSpPr>
        <p:spPr bwMode="auto">
          <a:xfrm>
            <a:off x="252413" y="4032250"/>
            <a:ext cx="1524000" cy="2652713"/>
          </a:xfrm>
          <a:prstGeom prst="can">
            <a:avLst>
              <a:gd name="adj" fmla="val 19413"/>
            </a:avLst>
          </a:prstGeom>
          <a:solidFill>
            <a:srgbClr val="66CCFF"/>
          </a:solidFill>
          <a:ln w="9525">
            <a:solidFill>
              <a:schemeClr val="tx1"/>
            </a:solidFill>
            <a:round/>
            <a:headEnd/>
            <a:tailEnd/>
          </a:ln>
        </p:spPr>
        <p:txBody>
          <a:bodyPr wrap="none" anchor="ctr"/>
          <a:lstStyle/>
          <a:p>
            <a:endParaRPr lang="en-US"/>
          </a:p>
        </p:txBody>
      </p:sp>
      <p:sp>
        <p:nvSpPr>
          <p:cNvPr id="23567" name="Oval 18"/>
          <p:cNvSpPr>
            <a:spLocks noChangeArrowheads="1"/>
          </p:cNvSpPr>
          <p:nvPr/>
        </p:nvSpPr>
        <p:spPr bwMode="auto">
          <a:xfrm>
            <a:off x="584200" y="4132263"/>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568" name="Text Box 19"/>
          <p:cNvSpPr txBox="1">
            <a:spLocks noChangeArrowheads="1"/>
          </p:cNvSpPr>
          <p:nvPr/>
        </p:nvSpPr>
        <p:spPr bwMode="auto">
          <a:xfrm>
            <a:off x="349250" y="37020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W</a:t>
            </a:r>
          </a:p>
        </p:txBody>
      </p:sp>
      <p:sp>
        <p:nvSpPr>
          <p:cNvPr id="23569" name="Line 20"/>
          <p:cNvSpPr>
            <a:spLocks noChangeShapeType="1"/>
          </p:cNvSpPr>
          <p:nvPr/>
        </p:nvSpPr>
        <p:spPr bwMode="auto">
          <a:xfrm>
            <a:off x="630238" y="4198938"/>
            <a:ext cx="31750" cy="192722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Oval 23"/>
          <p:cNvSpPr>
            <a:spLocks noChangeArrowheads="1"/>
          </p:cNvSpPr>
          <p:nvPr/>
        </p:nvSpPr>
        <p:spPr bwMode="auto">
          <a:xfrm>
            <a:off x="617538" y="6027738"/>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571" name="Text Box 24"/>
          <p:cNvSpPr txBox="1">
            <a:spLocks noChangeArrowheads="1"/>
          </p:cNvSpPr>
          <p:nvPr/>
        </p:nvSpPr>
        <p:spPr bwMode="auto">
          <a:xfrm>
            <a:off x="639763" y="60277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Q</a:t>
            </a:r>
          </a:p>
        </p:txBody>
      </p:sp>
      <p:sp>
        <p:nvSpPr>
          <p:cNvPr id="23572" name="Text Box 25"/>
          <p:cNvSpPr txBox="1">
            <a:spLocks noChangeArrowheads="1"/>
          </p:cNvSpPr>
          <p:nvPr/>
        </p:nvSpPr>
        <p:spPr bwMode="auto">
          <a:xfrm>
            <a:off x="184150" y="681038"/>
            <a:ext cx="8763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The pressure at</a:t>
            </a:r>
            <a:r>
              <a:rPr lang="en-US" sz="1800">
                <a:solidFill>
                  <a:srgbClr val="000099"/>
                </a:solidFill>
              </a:rPr>
              <a:t>  </a:t>
            </a:r>
            <a:r>
              <a:rPr lang="en-US" sz="2400">
                <a:solidFill>
                  <a:srgbClr val="000099"/>
                </a:solidFill>
              </a:rPr>
              <a:t>Y</a:t>
            </a:r>
            <a:r>
              <a:rPr lang="en-US" sz="2000">
                <a:solidFill>
                  <a:srgbClr val="000099"/>
                </a:solidFill>
              </a:rPr>
              <a:t>  </a:t>
            </a:r>
            <a:r>
              <a:rPr lang="en-US" sz="2400">
                <a:solidFill>
                  <a:srgbClr val="000099"/>
                </a:solidFill>
              </a:rPr>
              <a:t>is greater than that of the surface by an amount </a:t>
            </a:r>
            <a:br>
              <a:rPr lang="en-US" sz="2400">
                <a:solidFill>
                  <a:srgbClr val="000099"/>
                </a:solidFill>
              </a:rPr>
            </a:br>
            <a:r>
              <a:rPr lang="en-US" sz="2400">
                <a:solidFill>
                  <a:srgbClr val="000099"/>
                </a:solidFill>
                <a:sym typeface="Symbol" pitchFamily="18" charset="2"/>
              </a:rPr>
              <a:t></a:t>
            </a:r>
            <a:r>
              <a:rPr lang="en-US" sz="1600" baseline="-25000">
                <a:solidFill>
                  <a:srgbClr val="000099"/>
                </a:solidFill>
                <a:sym typeface="Symbol" pitchFamily="18" charset="2"/>
              </a:rPr>
              <a:t> </a:t>
            </a:r>
            <a:r>
              <a:rPr lang="en-US" sz="2400">
                <a:solidFill>
                  <a:srgbClr val="000099"/>
                </a:solidFill>
              </a:rPr>
              <a:t>g</a:t>
            </a:r>
            <a:r>
              <a:rPr lang="en-US" sz="600">
                <a:solidFill>
                  <a:srgbClr val="000099"/>
                </a:solidFill>
              </a:rPr>
              <a:t> </a:t>
            </a:r>
            <a:r>
              <a:rPr lang="en-US" sz="2400">
                <a:solidFill>
                  <a:srgbClr val="000099"/>
                </a:solidFill>
              </a:rPr>
              <a:t>h, where</a:t>
            </a:r>
            <a:r>
              <a:rPr lang="en-US" sz="1800">
                <a:solidFill>
                  <a:srgbClr val="000099"/>
                </a:solidFill>
              </a:rPr>
              <a:t>  </a:t>
            </a:r>
            <a:r>
              <a:rPr lang="en-US" sz="2400">
                <a:solidFill>
                  <a:srgbClr val="000099"/>
                </a:solidFill>
                <a:sym typeface="Symbol" pitchFamily="18" charset="2"/>
              </a:rPr>
              <a:t></a:t>
            </a:r>
            <a:r>
              <a:rPr lang="en-US" sz="2000">
                <a:solidFill>
                  <a:srgbClr val="000099"/>
                </a:solidFill>
                <a:sym typeface="Symbol" pitchFamily="18" charset="2"/>
              </a:rPr>
              <a:t>  </a:t>
            </a:r>
            <a:r>
              <a:rPr lang="en-US" sz="2400">
                <a:solidFill>
                  <a:srgbClr val="000099"/>
                </a:solidFill>
                <a:sym typeface="Symbol" pitchFamily="18" charset="2"/>
              </a:rPr>
              <a:t>is the density of the fluid</a:t>
            </a:r>
            <a:r>
              <a:rPr lang="en-US" sz="2000">
                <a:solidFill>
                  <a:srgbClr val="000099"/>
                </a:solidFill>
                <a:sym typeface="Symbol" pitchFamily="18" charset="2"/>
              </a:rPr>
              <a:t>.</a:t>
            </a:r>
            <a:r>
              <a:rPr lang="en-US" sz="2400">
                <a:solidFill>
                  <a:srgbClr val="000099"/>
                </a:solidFill>
                <a:sym typeface="Symbol" pitchFamily="18" charset="2"/>
              </a:rPr>
              <a:t> </a:t>
            </a:r>
            <a:r>
              <a:rPr lang="en-US" sz="2400">
                <a:solidFill>
                  <a:srgbClr val="000099"/>
                </a:solidFill>
              </a:rPr>
              <a:t> The same is true for</a:t>
            </a:r>
            <a:r>
              <a:rPr lang="en-US" sz="1800">
                <a:solidFill>
                  <a:srgbClr val="000099"/>
                </a:solidFill>
              </a:rPr>
              <a:t>  </a:t>
            </a:r>
            <a:r>
              <a:rPr lang="en-US" sz="2400">
                <a:solidFill>
                  <a:srgbClr val="000099"/>
                </a:solidFill>
              </a:rPr>
              <a:t>Q.  Since</a:t>
            </a:r>
            <a:r>
              <a:rPr lang="en-US" sz="1800">
                <a:solidFill>
                  <a:srgbClr val="000099"/>
                </a:solidFill>
              </a:rPr>
              <a:t>  </a:t>
            </a:r>
            <a:r>
              <a:rPr lang="en-US" sz="2400">
                <a:solidFill>
                  <a:srgbClr val="000099"/>
                </a:solidFill>
              </a:rPr>
              <a:t>Y</a:t>
            </a:r>
            <a:r>
              <a:rPr lang="en-US" sz="1800">
                <a:solidFill>
                  <a:srgbClr val="000099"/>
                </a:solidFill>
              </a:rPr>
              <a:t>  </a:t>
            </a:r>
            <a:r>
              <a:rPr lang="en-US" sz="2400">
                <a:solidFill>
                  <a:srgbClr val="000099"/>
                </a:solidFill>
              </a:rPr>
              <a:t>and</a:t>
            </a:r>
            <a:r>
              <a:rPr lang="en-US" sz="1800">
                <a:solidFill>
                  <a:srgbClr val="000099"/>
                </a:solidFill>
              </a:rPr>
              <a:t>  </a:t>
            </a:r>
            <a:r>
              <a:rPr lang="en-US" sz="2400">
                <a:solidFill>
                  <a:srgbClr val="000099"/>
                </a:solidFill>
              </a:rPr>
              <a:t>Z</a:t>
            </a:r>
            <a:r>
              <a:rPr lang="en-US" sz="1800">
                <a:solidFill>
                  <a:srgbClr val="000099"/>
                </a:solidFill>
              </a:rPr>
              <a:t>  </a:t>
            </a:r>
            <a:r>
              <a:rPr lang="en-US" sz="2400">
                <a:solidFill>
                  <a:srgbClr val="000099"/>
                </a:solidFill>
              </a:rPr>
              <a:t>are at the same depth, their pressures are the same.  Therefore, if the containers hold the same type of fluid, the pressure at at</a:t>
            </a:r>
            <a:r>
              <a:rPr lang="en-US" sz="1800">
                <a:solidFill>
                  <a:srgbClr val="000099"/>
                </a:solidFill>
              </a:rPr>
              <a:t>  </a:t>
            </a:r>
            <a:r>
              <a:rPr lang="en-US" sz="2400">
                <a:solidFill>
                  <a:srgbClr val="000099"/>
                </a:solidFill>
              </a:rPr>
              <a:t>Z</a:t>
            </a:r>
            <a:r>
              <a:rPr lang="en-US" sz="1800">
                <a:solidFill>
                  <a:srgbClr val="000099"/>
                </a:solidFill>
              </a:rPr>
              <a:t>  </a:t>
            </a:r>
            <a:r>
              <a:rPr lang="en-US" sz="2400">
                <a:solidFill>
                  <a:srgbClr val="000099"/>
                </a:solidFill>
              </a:rPr>
              <a:t>is the same as the pressure at</a:t>
            </a:r>
            <a:r>
              <a:rPr lang="en-US" sz="1800">
                <a:solidFill>
                  <a:srgbClr val="000099"/>
                </a:solidFill>
              </a:rPr>
              <a:t>  </a:t>
            </a:r>
            <a:r>
              <a:rPr lang="en-US" sz="2400">
                <a:solidFill>
                  <a:srgbClr val="000099"/>
                </a:solidFill>
              </a:rPr>
              <a:t>Q,</a:t>
            </a:r>
            <a:r>
              <a:rPr lang="en-US" sz="1400">
                <a:solidFill>
                  <a:srgbClr val="000099"/>
                </a:solidFill>
              </a:rPr>
              <a:t>  </a:t>
            </a:r>
            <a:r>
              <a:rPr lang="en-US" sz="2400">
                <a:solidFill>
                  <a:srgbClr val="000099"/>
                </a:solidFill>
              </a:rPr>
              <a:t>even though the containers have different shapes.  We can repeat this process several times for an odd-shaped container:  The pressure difference from</a:t>
            </a:r>
            <a:r>
              <a:rPr lang="en-US" sz="1800">
                <a:solidFill>
                  <a:srgbClr val="000099"/>
                </a:solidFill>
              </a:rPr>
              <a:t>  </a:t>
            </a:r>
            <a:r>
              <a:rPr lang="en-US" sz="2400">
                <a:solidFill>
                  <a:srgbClr val="000099"/>
                </a:solidFill>
              </a:rPr>
              <a:t>A</a:t>
            </a:r>
            <a:r>
              <a:rPr lang="en-US" sz="1800">
                <a:solidFill>
                  <a:srgbClr val="000099"/>
                </a:solidFill>
              </a:rPr>
              <a:t>  </a:t>
            </a:r>
            <a:r>
              <a:rPr lang="en-US" sz="2400">
                <a:solidFill>
                  <a:srgbClr val="000099"/>
                </a:solidFill>
              </a:rPr>
              <a:t>to</a:t>
            </a:r>
            <a:r>
              <a:rPr lang="en-US" sz="1800">
                <a:solidFill>
                  <a:srgbClr val="000099"/>
                </a:solidFill>
              </a:rPr>
              <a:t>  </a:t>
            </a:r>
            <a:r>
              <a:rPr lang="en-US" sz="2400">
                <a:solidFill>
                  <a:srgbClr val="000099"/>
                </a:solidFill>
              </a:rPr>
              <a:t>B</a:t>
            </a:r>
            <a:r>
              <a:rPr lang="en-US" sz="1800">
                <a:solidFill>
                  <a:srgbClr val="000099"/>
                </a:solidFill>
              </a:rPr>
              <a:t>  </a:t>
            </a:r>
            <a:r>
              <a:rPr lang="en-US" sz="2400">
                <a:solidFill>
                  <a:srgbClr val="000099"/>
                </a:solidFill>
              </a:rPr>
              <a:t>depends only on their vertical separation. </a:t>
            </a:r>
          </a:p>
        </p:txBody>
      </p:sp>
      <p:sp>
        <p:nvSpPr>
          <p:cNvPr id="23573" name="Text Box 27"/>
          <p:cNvSpPr txBox="1">
            <a:spLocks noChangeArrowheads="1"/>
          </p:cNvSpPr>
          <p:nvPr/>
        </p:nvSpPr>
        <p:spPr bwMode="auto">
          <a:xfrm>
            <a:off x="646113" y="49418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6600"/>
                </a:solidFill>
              </a:rPr>
              <a:t>h</a:t>
            </a:r>
          </a:p>
        </p:txBody>
      </p:sp>
      <p:sp>
        <p:nvSpPr>
          <p:cNvPr id="23574" name="Line 32"/>
          <p:cNvSpPr>
            <a:spLocks noChangeShapeType="1"/>
          </p:cNvSpPr>
          <p:nvPr/>
        </p:nvSpPr>
        <p:spPr bwMode="auto">
          <a:xfrm flipH="1" flipV="1">
            <a:off x="7399338" y="3962400"/>
            <a:ext cx="314325" cy="63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33"/>
          <p:cNvSpPr>
            <a:spLocks noChangeShapeType="1"/>
          </p:cNvSpPr>
          <p:nvPr/>
        </p:nvSpPr>
        <p:spPr bwMode="auto">
          <a:xfrm flipH="1">
            <a:off x="7416800" y="3976688"/>
            <a:ext cx="3175" cy="4254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34"/>
          <p:cNvSpPr>
            <a:spLocks noChangeShapeType="1"/>
          </p:cNvSpPr>
          <p:nvPr/>
        </p:nvSpPr>
        <p:spPr bwMode="auto">
          <a:xfrm flipH="1">
            <a:off x="7412038" y="4392613"/>
            <a:ext cx="492125" cy="63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7" name="Oval 36"/>
          <p:cNvSpPr>
            <a:spLocks noChangeArrowheads="1"/>
          </p:cNvSpPr>
          <p:nvPr/>
        </p:nvSpPr>
        <p:spPr bwMode="auto">
          <a:xfrm>
            <a:off x="7486650" y="3722688"/>
            <a:ext cx="498475" cy="76200"/>
          </a:xfrm>
          <a:prstGeom prst="ellipse">
            <a:avLst/>
          </a:prstGeom>
          <a:solidFill>
            <a:srgbClr val="66CCFF"/>
          </a:solidFill>
          <a:ln w="9525">
            <a:solidFill>
              <a:schemeClr val="tx1"/>
            </a:solidFill>
            <a:round/>
            <a:headEnd/>
            <a:tailEnd/>
          </a:ln>
        </p:spPr>
        <p:txBody>
          <a:bodyPr wrap="none" anchor="ctr"/>
          <a:lstStyle/>
          <a:p>
            <a:endParaRPr lang="en-US"/>
          </a:p>
        </p:txBody>
      </p:sp>
      <p:sp>
        <p:nvSpPr>
          <p:cNvPr id="23578" name="Line 31"/>
          <p:cNvSpPr>
            <a:spLocks noChangeShapeType="1"/>
          </p:cNvSpPr>
          <p:nvPr/>
        </p:nvSpPr>
        <p:spPr bwMode="auto">
          <a:xfrm>
            <a:off x="7704138" y="3743325"/>
            <a:ext cx="9525" cy="249238"/>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37"/>
          <p:cNvSpPr>
            <a:spLocks noChangeShapeType="1"/>
          </p:cNvSpPr>
          <p:nvPr/>
        </p:nvSpPr>
        <p:spPr bwMode="auto">
          <a:xfrm flipH="1">
            <a:off x="7880350" y="4408488"/>
            <a:ext cx="17463" cy="23812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0" name="Line 38"/>
          <p:cNvSpPr>
            <a:spLocks noChangeShapeType="1"/>
          </p:cNvSpPr>
          <p:nvPr/>
        </p:nvSpPr>
        <p:spPr bwMode="auto">
          <a:xfrm flipH="1">
            <a:off x="7011988" y="5724525"/>
            <a:ext cx="1400175" cy="317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1" name="Line 39"/>
          <p:cNvSpPr>
            <a:spLocks noChangeShapeType="1"/>
          </p:cNvSpPr>
          <p:nvPr/>
        </p:nvSpPr>
        <p:spPr bwMode="auto">
          <a:xfrm flipH="1" flipV="1">
            <a:off x="7889875" y="4603750"/>
            <a:ext cx="554038" cy="1588"/>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40"/>
          <p:cNvSpPr>
            <a:spLocks noChangeShapeType="1"/>
          </p:cNvSpPr>
          <p:nvPr/>
        </p:nvSpPr>
        <p:spPr bwMode="auto">
          <a:xfrm flipH="1">
            <a:off x="8440738" y="4616450"/>
            <a:ext cx="4762" cy="110172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41"/>
          <p:cNvSpPr>
            <a:spLocks noChangeShapeType="1"/>
          </p:cNvSpPr>
          <p:nvPr/>
        </p:nvSpPr>
        <p:spPr bwMode="auto">
          <a:xfrm flipH="1">
            <a:off x="6983413" y="5732463"/>
            <a:ext cx="11112" cy="73342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4" name="Line 42"/>
          <p:cNvSpPr>
            <a:spLocks noChangeShapeType="1"/>
          </p:cNvSpPr>
          <p:nvPr/>
        </p:nvSpPr>
        <p:spPr bwMode="auto">
          <a:xfrm flipH="1" flipV="1">
            <a:off x="6056313" y="6418263"/>
            <a:ext cx="9144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5" name="Oval 43"/>
          <p:cNvSpPr>
            <a:spLocks noChangeArrowheads="1"/>
          </p:cNvSpPr>
          <p:nvPr/>
        </p:nvSpPr>
        <p:spPr bwMode="auto">
          <a:xfrm>
            <a:off x="7666038" y="3730625"/>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586" name="Text Box 44"/>
          <p:cNvSpPr txBox="1">
            <a:spLocks noChangeArrowheads="1"/>
          </p:cNvSpPr>
          <p:nvPr/>
        </p:nvSpPr>
        <p:spPr bwMode="auto">
          <a:xfrm>
            <a:off x="7696200" y="33226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a:t>
            </a:r>
          </a:p>
        </p:txBody>
      </p:sp>
      <p:sp>
        <p:nvSpPr>
          <p:cNvPr id="23587" name="Oval 45"/>
          <p:cNvSpPr>
            <a:spLocks noChangeArrowheads="1"/>
          </p:cNvSpPr>
          <p:nvPr/>
        </p:nvSpPr>
        <p:spPr bwMode="auto">
          <a:xfrm>
            <a:off x="6013450" y="638175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3588" name="Text Box 46"/>
          <p:cNvSpPr txBox="1">
            <a:spLocks noChangeArrowheads="1"/>
          </p:cNvSpPr>
          <p:nvPr/>
        </p:nvSpPr>
        <p:spPr bwMode="auto">
          <a:xfrm>
            <a:off x="5943600" y="59769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52400"/>
            <a:ext cx="7772400" cy="806450"/>
          </a:xfrm>
        </p:spPr>
        <p:txBody>
          <a:bodyPr/>
          <a:lstStyle/>
          <a:p>
            <a:pPr algn="l"/>
            <a:r>
              <a:rPr lang="en-US" smtClean="0">
                <a:solidFill>
                  <a:srgbClr val="000099"/>
                </a:solidFill>
              </a:rPr>
              <a:t>Barometers</a:t>
            </a:r>
          </a:p>
        </p:txBody>
      </p:sp>
      <p:sp>
        <p:nvSpPr>
          <p:cNvPr id="24579" name="Line 6"/>
          <p:cNvSpPr>
            <a:spLocks noChangeShapeType="1"/>
          </p:cNvSpPr>
          <p:nvPr/>
        </p:nvSpPr>
        <p:spPr bwMode="auto">
          <a:xfrm>
            <a:off x="636588" y="5878513"/>
            <a:ext cx="0" cy="838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0" name="Line 7"/>
          <p:cNvSpPr>
            <a:spLocks noChangeShapeType="1"/>
          </p:cNvSpPr>
          <p:nvPr/>
        </p:nvSpPr>
        <p:spPr bwMode="auto">
          <a:xfrm>
            <a:off x="601663" y="6716713"/>
            <a:ext cx="2286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8"/>
          <p:cNvSpPr>
            <a:spLocks noChangeShapeType="1"/>
          </p:cNvSpPr>
          <p:nvPr/>
        </p:nvSpPr>
        <p:spPr bwMode="auto">
          <a:xfrm flipH="1">
            <a:off x="2855913" y="5891213"/>
            <a:ext cx="1587" cy="8588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2" name="Rectangle 9"/>
          <p:cNvSpPr>
            <a:spLocks noChangeArrowheads="1"/>
          </p:cNvSpPr>
          <p:nvPr/>
        </p:nvSpPr>
        <p:spPr bwMode="auto">
          <a:xfrm>
            <a:off x="681038" y="6053138"/>
            <a:ext cx="2136775" cy="6397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3" name="Rectangle 10"/>
          <p:cNvSpPr>
            <a:spLocks noChangeArrowheads="1"/>
          </p:cNvSpPr>
          <p:nvPr/>
        </p:nvSpPr>
        <p:spPr bwMode="auto">
          <a:xfrm>
            <a:off x="1422400" y="1400175"/>
            <a:ext cx="609600" cy="5029200"/>
          </a:xfrm>
          <a:prstGeom prst="rect">
            <a:avLst/>
          </a:prstGeom>
          <a:solidFill>
            <a:schemeClr val="accent1"/>
          </a:solidFill>
          <a:ln w="57150">
            <a:solidFill>
              <a:schemeClr val="tx1"/>
            </a:solidFill>
            <a:miter lim="800000"/>
            <a:headEnd/>
            <a:tailEnd/>
          </a:ln>
        </p:spPr>
        <p:txBody>
          <a:bodyPr wrap="none" anchor="ctr"/>
          <a:lstStyle/>
          <a:p>
            <a:endParaRPr lang="en-US"/>
          </a:p>
        </p:txBody>
      </p:sp>
      <p:sp>
        <p:nvSpPr>
          <p:cNvPr id="24584" name="Rectangle 12"/>
          <p:cNvSpPr>
            <a:spLocks noChangeArrowheads="1"/>
          </p:cNvSpPr>
          <p:nvPr/>
        </p:nvSpPr>
        <p:spPr bwMode="auto">
          <a:xfrm>
            <a:off x="1449388" y="1431925"/>
            <a:ext cx="560387" cy="174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5" name="Line 13"/>
          <p:cNvSpPr>
            <a:spLocks noChangeShapeType="1"/>
          </p:cNvSpPr>
          <p:nvPr/>
        </p:nvSpPr>
        <p:spPr bwMode="auto">
          <a:xfrm>
            <a:off x="239713" y="3130550"/>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Line 15"/>
          <p:cNvSpPr>
            <a:spLocks noChangeShapeType="1"/>
          </p:cNvSpPr>
          <p:nvPr/>
        </p:nvSpPr>
        <p:spPr bwMode="auto">
          <a:xfrm>
            <a:off x="228600" y="6057900"/>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16"/>
          <p:cNvSpPr>
            <a:spLocks noChangeShapeType="1"/>
          </p:cNvSpPr>
          <p:nvPr/>
        </p:nvSpPr>
        <p:spPr bwMode="auto">
          <a:xfrm>
            <a:off x="381000" y="3124200"/>
            <a:ext cx="0" cy="2928938"/>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Text Box 17"/>
          <p:cNvSpPr txBox="1">
            <a:spLocks noChangeArrowheads="1"/>
          </p:cNvSpPr>
          <p:nvPr/>
        </p:nvSpPr>
        <p:spPr bwMode="auto">
          <a:xfrm>
            <a:off x="457200" y="4267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accent2"/>
                </a:solidFill>
              </a:rPr>
              <a:t>h</a:t>
            </a:r>
          </a:p>
        </p:txBody>
      </p:sp>
      <p:sp>
        <p:nvSpPr>
          <p:cNvPr id="24589" name="Rectangle 11"/>
          <p:cNvSpPr>
            <a:spLocks noChangeArrowheads="1"/>
          </p:cNvSpPr>
          <p:nvPr/>
        </p:nvSpPr>
        <p:spPr bwMode="auto">
          <a:xfrm>
            <a:off x="1447800" y="3101975"/>
            <a:ext cx="560388" cy="34813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90" name="Line 18"/>
          <p:cNvSpPr>
            <a:spLocks noChangeShapeType="1"/>
          </p:cNvSpPr>
          <p:nvPr/>
        </p:nvSpPr>
        <p:spPr bwMode="auto">
          <a:xfrm flipH="1" flipV="1">
            <a:off x="766763" y="2138363"/>
            <a:ext cx="965200" cy="1746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Text Box 19"/>
          <p:cNvSpPr txBox="1">
            <a:spLocks noChangeArrowheads="1"/>
          </p:cNvSpPr>
          <p:nvPr/>
        </p:nvSpPr>
        <p:spPr bwMode="auto">
          <a:xfrm>
            <a:off x="104775" y="172561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i="1">
                <a:solidFill>
                  <a:schemeClr val="accent2"/>
                </a:solidFill>
              </a:rPr>
              <a:t>vacuum</a:t>
            </a:r>
            <a:endParaRPr lang="en-US" sz="2400"/>
          </a:p>
        </p:txBody>
      </p:sp>
      <p:sp>
        <p:nvSpPr>
          <p:cNvPr id="24592" name="Text Box 20"/>
          <p:cNvSpPr txBox="1">
            <a:spLocks noChangeArrowheads="1"/>
          </p:cNvSpPr>
          <p:nvPr/>
        </p:nvSpPr>
        <p:spPr bwMode="auto">
          <a:xfrm>
            <a:off x="141288" y="247491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i="1">
                <a:solidFill>
                  <a:schemeClr val="accent2"/>
                </a:solidFill>
              </a:rPr>
              <a:t>mercury</a:t>
            </a:r>
            <a:endParaRPr lang="en-US" sz="2400"/>
          </a:p>
        </p:txBody>
      </p:sp>
      <p:sp>
        <p:nvSpPr>
          <p:cNvPr id="24593" name="Line 21"/>
          <p:cNvSpPr>
            <a:spLocks noChangeShapeType="1"/>
          </p:cNvSpPr>
          <p:nvPr/>
        </p:nvSpPr>
        <p:spPr bwMode="auto">
          <a:xfrm>
            <a:off x="836613" y="2857500"/>
            <a:ext cx="839787" cy="9525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Text Box 22"/>
          <p:cNvSpPr txBox="1">
            <a:spLocks noChangeArrowheads="1"/>
          </p:cNvSpPr>
          <p:nvPr/>
        </p:nvSpPr>
        <p:spPr bwMode="auto">
          <a:xfrm>
            <a:off x="3146425" y="288925"/>
            <a:ext cx="5926138"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The pressure at</a:t>
            </a:r>
            <a:r>
              <a:rPr lang="en-US" sz="1800"/>
              <a:t>  </a:t>
            </a:r>
            <a:r>
              <a:rPr lang="en-US" sz="2400"/>
              <a:t>A</a:t>
            </a:r>
            <a:r>
              <a:rPr lang="en-US" sz="1800"/>
              <a:t>  </a:t>
            </a:r>
            <a:r>
              <a:rPr lang="en-US" sz="2400"/>
              <a:t>is the same as the pressure of the surrounding air, since it’s at the surface.  A</a:t>
            </a:r>
            <a:r>
              <a:rPr lang="en-US" sz="1800"/>
              <a:t>  </a:t>
            </a:r>
            <a:r>
              <a:rPr lang="en-US" sz="2400"/>
              <a:t>and</a:t>
            </a:r>
            <a:r>
              <a:rPr lang="en-US" sz="1800"/>
              <a:t>  </a:t>
            </a:r>
            <a:r>
              <a:rPr lang="en-US" sz="2400"/>
              <a:t>B</a:t>
            </a:r>
            <a:r>
              <a:rPr lang="en-US" sz="1800"/>
              <a:t>  </a:t>
            </a:r>
            <a:r>
              <a:rPr lang="en-US" sz="2400"/>
              <a:t>are at the same pressure, since they are at the same height.  The pressure at</a:t>
            </a:r>
            <a:r>
              <a:rPr lang="en-US" sz="1800"/>
              <a:t>  </a:t>
            </a:r>
            <a:r>
              <a:rPr lang="en-US" sz="2400"/>
              <a:t>C</a:t>
            </a:r>
            <a:r>
              <a:rPr lang="en-US" sz="1800"/>
              <a:t>  </a:t>
            </a:r>
            <a:r>
              <a:rPr lang="en-US" sz="2400"/>
              <a:t>is zero, since a vacuum has no pressure.  The pressure difference from</a:t>
            </a:r>
            <a:r>
              <a:rPr lang="en-US" sz="1800"/>
              <a:t>  </a:t>
            </a:r>
            <a:r>
              <a:rPr lang="en-US" sz="2400"/>
              <a:t>B to C</a:t>
            </a:r>
            <a:r>
              <a:rPr lang="en-US" sz="1800"/>
              <a:t>  </a:t>
            </a:r>
            <a:r>
              <a:rPr lang="en-US" sz="2400"/>
              <a:t>is</a:t>
            </a:r>
            <a:r>
              <a:rPr lang="en-US" sz="2000"/>
              <a:t>  </a:t>
            </a:r>
            <a:r>
              <a:rPr lang="en-US" sz="2400">
                <a:sym typeface="Symbol" pitchFamily="18" charset="2"/>
              </a:rPr>
              <a:t></a:t>
            </a:r>
            <a:r>
              <a:rPr lang="en-US" sz="1600" baseline="-25000">
                <a:sym typeface="Symbol" pitchFamily="18" charset="2"/>
              </a:rPr>
              <a:t> </a:t>
            </a:r>
            <a:r>
              <a:rPr lang="en-US" sz="2400"/>
              <a:t>g</a:t>
            </a:r>
            <a:r>
              <a:rPr lang="en-US" sz="600"/>
              <a:t> </a:t>
            </a:r>
            <a:r>
              <a:rPr lang="en-US" sz="2400"/>
              <a:t>h</a:t>
            </a:r>
            <a:r>
              <a:rPr lang="en-US" sz="2000"/>
              <a:t>  (</a:t>
            </a:r>
            <a:r>
              <a:rPr lang="en-US" sz="2400"/>
              <a:t>where</a:t>
            </a:r>
            <a:r>
              <a:rPr lang="en-US" sz="1800"/>
              <a:t>  </a:t>
            </a:r>
            <a:r>
              <a:rPr lang="en-US" sz="2400">
                <a:sym typeface="Symbol" pitchFamily="18" charset="2"/>
              </a:rPr>
              <a:t></a:t>
            </a:r>
            <a:r>
              <a:rPr lang="en-US" sz="1800">
                <a:sym typeface="Symbol" pitchFamily="18" charset="2"/>
              </a:rPr>
              <a:t>  </a:t>
            </a:r>
            <a:r>
              <a:rPr lang="en-US" sz="2400">
                <a:sym typeface="Symbol" pitchFamily="18" charset="2"/>
              </a:rPr>
              <a:t>is the density of mercury), which is the pressure at</a:t>
            </a:r>
            <a:r>
              <a:rPr lang="en-US" sz="1800">
                <a:sym typeface="Symbol" pitchFamily="18" charset="2"/>
              </a:rPr>
              <a:t>  </a:t>
            </a:r>
            <a:r>
              <a:rPr lang="en-US" sz="2400">
                <a:sym typeface="Symbol" pitchFamily="18" charset="2"/>
              </a:rPr>
              <a:t>B, which is the pressure at</a:t>
            </a:r>
            <a:r>
              <a:rPr lang="en-US" sz="1800">
                <a:sym typeface="Symbol" pitchFamily="18" charset="2"/>
              </a:rPr>
              <a:t>  </a:t>
            </a:r>
            <a:r>
              <a:rPr lang="en-US" sz="2400">
                <a:sym typeface="Symbol" pitchFamily="18" charset="2"/>
              </a:rPr>
              <a:t>A, which is the air pressure.  Thus, the height of the barometer directly measures air pressure.  At normal air pressure, h  30 inches </a:t>
            </a:r>
            <a:br>
              <a:rPr lang="en-US" sz="2400">
                <a:sym typeface="Symbol" pitchFamily="18" charset="2"/>
              </a:rPr>
            </a:br>
            <a:r>
              <a:rPr lang="en-US" sz="2400">
                <a:sym typeface="Symbol" pitchFamily="18" charset="2"/>
              </a:rPr>
              <a:t>(760 mm), which is 760 torr.  The weight of the column of mercury is balanced by the force exerted at the bottom due to the air pressure.  Since mercury is 13.6 times heavier than water, a water barometer would have to be 13.6 times longer.</a:t>
            </a:r>
          </a:p>
        </p:txBody>
      </p:sp>
      <p:sp>
        <p:nvSpPr>
          <p:cNvPr id="24595" name="Oval 23"/>
          <p:cNvSpPr>
            <a:spLocks noChangeArrowheads="1"/>
          </p:cNvSpPr>
          <p:nvPr/>
        </p:nvSpPr>
        <p:spPr bwMode="auto">
          <a:xfrm>
            <a:off x="1681163" y="6034088"/>
            <a:ext cx="76200"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6" name="Text Box 24"/>
          <p:cNvSpPr txBox="1">
            <a:spLocks noChangeArrowheads="1"/>
          </p:cNvSpPr>
          <p:nvPr/>
        </p:nvSpPr>
        <p:spPr bwMode="auto">
          <a:xfrm>
            <a:off x="1536700" y="60436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bg1"/>
                </a:solidFill>
              </a:rPr>
              <a:t>B</a:t>
            </a:r>
          </a:p>
        </p:txBody>
      </p:sp>
      <p:sp>
        <p:nvSpPr>
          <p:cNvPr id="24597" name="Text Box 26"/>
          <p:cNvSpPr txBox="1">
            <a:spLocks noChangeArrowheads="1"/>
          </p:cNvSpPr>
          <p:nvPr/>
        </p:nvSpPr>
        <p:spPr bwMode="auto">
          <a:xfrm>
            <a:off x="827088" y="604996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bg1"/>
                </a:solidFill>
              </a:rPr>
              <a:t>A</a:t>
            </a:r>
          </a:p>
        </p:txBody>
      </p:sp>
      <p:sp>
        <p:nvSpPr>
          <p:cNvPr id="24598" name="Oval 27"/>
          <p:cNvSpPr>
            <a:spLocks noChangeArrowheads="1"/>
          </p:cNvSpPr>
          <p:nvPr/>
        </p:nvSpPr>
        <p:spPr bwMode="auto">
          <a:xfrm>
            <a:off x="998538" y="6045200"/>
            <a:ext cx="76200"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9" name="Oval 28"/>
          <p:cNvSpPr>
            <a:spLocks noChangeArrowheads="1"/>
          </p:cNvSpPr>
          <p:nvPr/>
        </p:nvSpPr>
        <p:spPr bwMode="auto">
          <a:xfrm>
            <a:off x="1682750" y="3095625"/>
            <a:ext cx="76200"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600" name="Text Box 29"/>
          <p:cNvSpPr txBox="1">
            <a:spLocks noChangeArrowheads="1"/>
          </p:cNvSpPr>
          <p:nvPr/>
        </p:nvSpPr>
        <p:spPr bwMode="auto">
          <a:xfrm>
            <a:off x="1538288" y="31051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bg1"/>
                </a:solidFill>
              </a:rPr>
              <a: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57150"/>
            <a:ext cx="7772400" cy="682625"/>
          </a:xfrm>
        </p:spPr>
        <p:txBody>
          <a:bodyPr/>
          <a:lstStyle/>
          <a:p>
            <a:r>
              <a:rPr lang="en-US" smtClean="0"/>
              <a:t>States of Matter</a:t>
            </a:r>
          </a:p>
        </p:txBody>
      </p:sp>
      <p:sp>
        <p:nvSpPr>
          <p:cNvPr id="7171" name="Text Box 4"/>
          <p:cNvSpPr txBox="1">
            <a:spLocks noChangeArrowheads="1"/>
          </p:cNvSpPr>
          <p:nvPr/>
        </p:nvSpPr>
        <p:spPr bwMode="auto">
          <a:xfrm>
            <a:off x="150813" y="611188"/>
            <a:ext cx="87693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45000"/>
              </a:spcBef>
            </a:pPr>
            <a:r>
              <a:rPr lang="en-US" sz="2400">
                <a:solidFill>
                  <a:srgbClr val="000099"/>
                </a:solidFill>
              </a:rPr>
              <a:t>Matter comes in a variety of states: solid, liquid, gas, and plasma.</a:t>
            </a:r>
            <a:r>
              <a:rPr lang="en-US" sz="2400"/>
              <a:t> </a:t>
            </a:r>
          </a:p>
          <a:p>
            <a:pPr>
              <a:spcBef>
                <a:spcPct val="45000"/>
              </a:spcBef>
              <a:buFontTx/>
              <a:buChar char="•"/>
            </a:pPr>
            <a:r>
              <a:rPr lang="en-US" sz="2400">
                <a:solidFill>
                  <a:srgbClr val="FF0000"/>
                </a:solidFill>
              </a:rPr>
              <a:t> The molecules of solid are locked in a rigid structure and can only vibrate.  (Add thermal energy and the vibrations increase.)  Some solids are </a:t>
            </a:r>
            <a:r>
              <a:rPr lang="en-US" sz="2400" i="1">
                <a:solidFill>
                  <a:srgbClr val="FF0000"/>
                </a:solidFill>
              </a:rPr>
              <a:t>crystalline</a:t>
            </a:r>
            <a:r>
              <a:rPr lang="en-US" sz="2400">
                <a:solidFill>
                  <a:srgbClr val="FF0000"/>
                </a:solidFill>
              </a:rPr>
              <a:t>, like table salt, in which the atoms are arranged in a repeating pattern.  Some solids are </a:t>
            </a:r>
            <a:r>
              <a:rPr lang="en-US" sz="2400" i="1">
                <a:solidFill>
                  <a:srgbClr val="FF0000"/>
                </a:solidFill>
              </a:rPr>
              <a:t>amorphous</a:t>
            </a:r>
            <a:r>
              <a:rPr lang="en-US" sz="2400">
                <a:solidFill>
                  <a:srgbClr val="FF0000"/>
                </a:solidFill>
              </a:rPr>
              <a:t>, like glass, in which the atoms have no orderly arrangement.  Either way, a solid has definite volume and shape.</a:t>
            </a:r>
            <a:r>
              <a:rPr lang="en-US" sz="2400"/>
              <a:t>  </a:t>
            </a:r>
          </a:p>
          <a:p>
            <a:pPr>
              <a:spcBef>
                <a:spcPct val="45000"/>
              </a:spcBef>
              <a:buFontTx/>
              <a:buChar char="•"/>
            </a:pPr>
            <a:r>
              <a:rPr lang="en-US" sz="2400">
                <a:solidFill>
                  <a:srgbClr val="000099"/>
                </a:solidFill>
              </a:rPr>
              <a:t> A liquid is virtually incompressible and has definite volume but no definite shape.  (If you pour a liter of juice into several glasses, the shape of the juice has changed but the total volume hasn’t.) </a:t>
            </a:r>
          </a:p>
          <a:p>
            <a:pPr>
              <a:spcBef>
                <a:spcPct val="45000"/>
              </a:spcBef>
              <a:buFontTx/>
              <a:buChar char="•"/>
            </a:pPr>
            <a:r>
              <a:rPr lang="en-US" sz="2400">
                <a:solidFill>
                  <a:srgbClr val="FF0000"/>
                </a:solidFill>
              </a:rPr>
              <a:t> A gas is easily compressed.  It has neither definite shape nor definite volume.  (If a container of CO</a:t>
            </a:r>
            <a:r>
              <a:rPr lang="en-US" sz="2400" baseline="-25000">
                <a:solidFill>
                  <a:srgbClr val="FF0000"/>
                </a:solidFill>
              </a:rPr>
              <a:t>2</a:t>
            </a:r>
            <a:r>
              <a:rPr lang="en-US" sz="2400">
                <a:solidFill>
                  <a:srgbClr val="FF0000"/>
                </a:solidFill>
              </a:rPr>
              <a:t> is opened, it will diffuse throughout the room.)</a:t>
            </a:r>
            <a:r>
              <a:rPr lang="en-US" sz="2400"/>
              <a:t>  </a:t>
            </a:r>
          </a:p>
          <a:p>
            <a:pPr>
              <a:spcBef>
                <a:spcPct val="45000"/>
              </a:spcBef>
              <a:buFontTx/>
              <a:buChar char="•"/>
            </a:pPr>
            <a:r>
              <a:rPr lang="en-US" sz="2400">
                <a:solidFill>
                  <a:srgbClr val="000099"/>
                </a:solidFill>
              </a:rPr>
              <a:t> A plasma is an ionized gas and is the most common form of matter in the universe, since the insides of stars are plasmas.</a:t>
            </a:r>
            <a:r>
              <a:rPr lang="en-US" sz="2400">
                <a:solidFill>
                  <a:srgbClr val="FF0000"/>
                </a:solidFill>
              </a:rPr>
              <a:t>  </a:t>
            </a:r>
            <a:endParaRPr 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solidFill>
                  <a:schemeClr val="tx1"/>
                </a:solidFill>
              </a:rPr>
              <a:t>Pascal’s Principle</a:t>
            </a:r>
            <a:endParaRPr lang="en-US" smtClean="0">
              <a:solidFill>
                <a:srgbClr val="000099"/>
              </a:solidFill>
            </a:endParaRPr>
          </a:p>
        </p:txBody>
      </p:sp>
      <p:sp>
        <p:nvSpPr>
          <p:cNvPr id="25603" name="Text Box 3"/>
          <p:cNvSpPr txBox="1">
            <a:spLocks noChangeArrowheads="1"/>
          </p:cNvSpPr>
          <p:nvPr/>
        </p:nvSpPr>
        <p:spPr bwMode="auto">
          <a:xfrm>
            <a:off x="306388" y="790575"/>
            <a:ext cx="86106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Suppose you’ve got some incompressible fluid, such as water, enclosed in a container.   Any change in pressure applied to the fluid will be transmitted throughout the fluid and to the walls of the container.  This change in pressure is not diminished even over large volumes.  This is Pascal’s principle.</a:t>
            </a:r>
            <a:endParaRPr lang="en-US"/>
          </a:p>
          <a:p>
            <a:pPr>
              <a:spcBef>
                <a:spcPct val="50000"/>
              </a:spcBef>
            </a:pPr>
            <a:r>
              <a:rPr lang="en-US">
                <a:solidFill>
                  <a:srgbClr val="FF0000"/>
                </a:solidFill>
              </a:rPr>
              <a:t>Example 1:  You squeeze a tube of toothpaste.  The pressure of the toothpaste does not just go up at the place where you are squeezing it.  It goes up by the same amount everywhere in the tube.</a:t>
            </a:r>
            <a:endParaRPr lang="en-US"/>
          </a:p>
          <a:p>
            <a:pPr>
              <a:spcBef>
                <a:spcPct val="50000"/>
              </a:spcBef>
            </a:pPr>
            <a:r>
              <a:rPr lang="en-US">
                <a:solidFill>
                  <a:srgbClr val="006600"/>
                </a:solidFill>
              </a:rPr>
              <a:t>Example 2:  If someone is choking and you do the Heimlich maneuver, you apply a force to his abdomen.  The increase in pressure is transmitted to his throat and dislodges the food on which he was choking.</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4"/>
          <p:cNvSpPr>
            <a:spLocks noChangeArrowheads="1"/>
          </p:cNvSpPr>
          <p:nvPr/>
        </p:nvSpPr>
        <p:spPr bwMode="auto">
          <a:xfrm>
            <a:off x="1552575" y="6323013"/>
            <a:ext cx="3657600" cy="206375"/>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12"/>
          <p:cNvSpPr>
            <a:spLocks noChangeArrowheads="1"/>
          </p:cNvSpPr>
          <p:nvPr/>
        </p:nvSpPr>
        <p:spPr bwMode="auto">
          <a:xfrm>
            <a:off x="1446213" y="5411788"/>
            <a:ext cx="225425" cy="1119187"/>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Rectangle 2"/>
          <p:cNvSpPr>
            <a:spLocks noGrp="1" noChangeArrowheads="1"/>
          </p:cNvSpPr>
          <p:nvPr>
            <p:ph type="title"/>
          </p:nvPr>
        </p:nvSpPr>
        <p:spPr/>
        <p:txBody>
          <a:bodyPr/>
          <a:lstStyle/>
          <a:p>
            <a:r>
              <a:rPr lang="en-US" smtClean="0">
                <a:solidFill>
                  <a:srgbClr val="000099"/>
                </a:solidFill>
              </a:rPr>
              <a:t>Hydraulic Press</a:t>
            </a:r>
          </a:p>
        </p:txBody>
      </p:sp>
      <p:graphicFrame>
        <p:nvGraphicFramePr>
          <p:cNvPr id="1026" name="Object 3"/>
          <p:cNvGraphicFramePr>
            <a:graphicFrameLocks noChangeAspect="1"/>
          </p:cNvGraphicFramePr>
          <p:nvPr/>
        </p:nvGraphicFramePr>
        <p:xfrm>
          <a:off x="5286375" y="3533775"/>
          <a:ext cx="1600200" cy="417513"/>
        </p:xfrm>
        <a:graphic>
          <a:graphicData uri="http://schemas.openxmlformats.org/presentationml/2006/ole">
            <mc:AlternateContent xmlns:mc="http://schemas.openxmlformats.org/markup-compatibility/2006">
              <mc:Choice xmlns:v="urn:schemas-microsoft-com:vml" Requires="v">
                <p:oleObj spid="_x0000_s1059" name="Clip" r:id="rId3" imgW="6544800" imgH="1706400" progId="MS_ClipArt_Gallery.2">
                  <p:embed/>
                </p:oleObj>
              </mc:Choice>
              <mc:Fallback>
                <p:oleObj name="Clip" r:id="rId3" imgW="6544800" imgH="17064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3533775"/>
                        <a:ext cx="160020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Line 7"/>
          <p:cNvSpPr>
            <a:spLocks noChangeShapeType="1"/>
          </p:cNvSpPr>
          <p:nvPr/>
        </p:nvSpPr>
        <p:spPr bwMode="auto">
          <a:xfrm>
            <a:off x="5133975" y="4265613"/>
            <a:ext cx="1588" cy="20415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8"/>
          <p:cNvSpPr>
            <a:spLocks noChangeShapeType="1"/>
          </p:cNvSpPr>
          <p:nvPr/>
        </p:nvSpPr>
        <p:spPr bwMode="auto">
          <a:xfrm>
            <a:off x="7004050" y="4276725"/>
            <a:ext cx="0" cy="2286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Line 11"/>
          <p:cNvSpPr>
            <a:spLocks noChangeShapeType="1"/>
          </p:cNvSpPr>
          <p:nvPr/>
        </p:nvSpPr>
        <p:spPr bwMode="auto">
          <a:xfrm flipV="1">
            <a:off x="1652588" y="6278563"/>
            <a:ext cx="3514725" cy="47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13"/>
          <p:cNvSpPr>
            <a:spLocks noChangeArrowheads="1"/>
          </p:cNvSpPr>
          <p:nvPr/>
        </p:nvSpPr>
        <p:spPr bwMode="auto">
          <a:xfrm>
            <a:off x="5181600" y="4267200"/>
            <a:ext cx="1789113" cy="2265363"/>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1034" name="Rectangle 15"/>
          <p:cNvSpPr>
            <a:spLocks noChangeArrowheads="1"/>
          </p:cNvSpPr>
          <p:nvPr/>
        </p:nvSpPr>
        <p:spPr bwMode="auto">
          <a:xfrm>
            <a:off x="4846638" y="3930650"/>
            <a:ext cx="2438400" cy="1428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16"/>
          <p:cNvSpPr>
            <a:spLocks noChangeArrowheads="1"/>
          </p:cNvSpPr>
          <p:nvPr/>
        </p:nvSpPr>
        <p:spPr bwMode="auto">
          <a:xfrm>
            <a:off x="5184775" y="4064000"/>
            <a:ext cx="1792288" cy="4254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Line 10"/>
          <p:cNvSpPr>
            <a:spLocks noChangeShapeType="1"/>
          </p:cNvSpPr>
          <p:nvPr/>
        </p:nvSpPr>
        <p:spPr bwMode="auto">
          <a:xfrm flipV="1">
            <a:off x="1360488" y="6538913"/>
            <a:ext cx="5692775" cy="1111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 name="Rectangle 18"/>
          <p:cNvSpPr>
            <a:spLocks noChangeArrowheads="1"/>
          </p:cNvSpPr>
          <p:nvPr/>
        </p:nvSpPr>
        <p:spPr bwMode="auto">
          <a:xfrm>
            <a:off x="1446213" y="5400675"/>
            <a:ext cx="211137" cy="20478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Line 5"/>
          <p:cNvSpPr>
            <a:spLocks noChangeShapeType="1"/>
          </p:cNvSpPr>
          <p:nvPr/>
        </p:nvSpPr>
        <p:spPr bwMode="auto">
          <a:xfrm>
            <a:off x="1400175" y="4265613"/>
            <a:ext cx="0" cy="2286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 name="Line 9"/>
          <p:cNvSpPr>
            <a:spLocks noChangeShapeType="1"/>
          </p:cNvSpPr>
          <p:nvPr/>
        </p:nvSpPr>
        <p:spPr bwMode="auto">
          <a:xfrm>
            <a:off x="1673225" y="4265613"/>
            <a:ext cx="6350" cy="20542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 name="Text Box 19"/>
          <p:cNvSpPr txBox="1">
            <a:spLocks noChangeArrowheads="1"/>
          </p:cNvSpPr>
          <p:nvPr/>
        </p:nvSpPr>
        <p:spPr bwMode="auto">
          <a:xfrm>
            <a:off x="5438775" y="59420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ctr">
              <a:spcBef>
                <a:spcPct val="50000"/>
              </a:spcBef>
            </a:pPr>
            <a:r>
              <a:rPr lang="en-US" sz="2400" i="1"/>
              <a:t>oil</a:t>
            </a:r>
            <a:endParaRPr lang="en-US" sz="2400"/>
          </a:p>
        </p:txBody>
      </p:sp>
      <p:sp>
        <p:nvSpPr>
          <p:cNvPr id="1041" name="Text Box 20"/>
          <p:cNvSpPr txBox="1">
            <a:spLocks noChangeArrowheads="1"/>
          </p:cNvSpPr>
          <p:nvPr/>
        </p:nvSpPr>
        <p:spPr bwMode="auto">
          <a:xfrm>
            <a:off x="5281613" y="468312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t>A</a:t>
            </a:r>
            <a:r>
              <a:rPr lang="en-US" sz="2800" baseline="-25000"/>
              <a:t>2</a:t>
            </a:r>
            <a:endParaRPr lang="en-US" sz="2800"/>
          </a:p>
        </p:txBody>
      </p:sp>
      <p:sp>
        <p:nvSpPr>
          <p:cNvPr id="1042" name="Line 21"/>
          <p:cNvSpPr>
            <a:spLocks noChangeShapeType="1"/>
          </p:cNvSpPr>
          <p:nvPr/>
        </p:nvSpPr>
        <p:spPr bwMode="auto">
          <a:xfrm flipV="1">
            <a:off x="5599113" y="4483100"/>
            <a:ext cx="265112"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Text Box 22"/>
          <p:cNvSpPr txBox="1">
            <a:spLocks noChangeArrowheads="1"/>
          </p:cNvSpPr>
          <p:nvPr/>
        </p:nvSpPr>
        <p:spPr bwMode="auto">
          <a:xfrm>
            <a:off x="1682750" y="492125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0000"/>
                </a:solidFill>
              </a:rPr>
              <a:t>F</a:t>
            </a:r>
            <a:r>
              <a:rPr lang="en-US" sz="2800" baseline="-25000">
                <a:solidFill>
                  <a:srgbClr val="FF0000"/>
                </a:solidFill>
              </a:rPr>
              <a:t>1</a:t>
            </a:r>
            <a:endParaRPr lang="en-US" sz="2800">
              <a:solidFill>
                <a:srgbClr val="FF0000"/>
              </a:solidFill>
            </a:endParaRPr>
          </a:p>
        </p:txBody>
      </p:sp>
      <p:sp>
        <p:nvSpPr>
          <p:cNvPr id="1044" name="Text Box 23"/>
          <p:cNvSpPr txBox="1">
            <a:spLocks noChangeArrowheads="1"/>
          </p:cNvSpPr>
          <p:nvPr/>
        </p:nvSpPr>
        <p:spPr bwMode="auto">
          <a:xfrm>
            <a:off x="831850" y="5713413"/>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t>A</a:t>
            </a:r>
            <a:r>
              <a:rPr lang="en-US" sz="2800" baseline="-25000"/>
              <a:t>1</a:t>
            </a:r>
            <a:endParaRPr lang="en-US" sz="2800"/>
          </a:p>
        </p:txBody>
      </p:sp>
      <p:sp>
        <p:nvSpPr>
          <p:cNvPr id="1045" name="Text Box 24"/>
          <p:cNvSpPr txBox="1">
            <a:spLocks noChangeArrowheads="1"/>
          </p:cNvSpPr>
          <p:nvPr/>
        </p:nvSpPr>
        <p:spPr bwMode="auto">
          <a:xfrm>
            <a:off x="6276975" y="4494213"/>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F</a:t>
            </a:r>
            <a:r>
              <a:rPr lang="en-US" sz="2800" baseline="-25000">
                <a:solidFill>
                  <a:schemeClr val="bg1"/>
                </a:solidFill>
              </a:rPr>
              <a:t>2</a:t>
            </a:r>
            <a:endParaRPr lang="en-US" sz="2800">
              <a:solidFill>
                <a:schemeClr val="bg1"/>
              </a:solidFill>
            </a:endParaRPr>
          </a:p>
        </p:txBody>
      </p:sp>
      <p:sp>
        <p:nvSpPr>
          <p:cNvPr id="1046" name="Line 25"/>
          <p:cNvSpPr>
            <a:spLocks noChangeShapeType="1"/>
          </p:cNvSpPr>
          <p:nvPr/>
        </p:nvSpPr>
        <p:spPr bwMode="auto">
          <a:xfrm flipH="1">
            <a:off x="1171575" y="5597525"/>
            <a:ext cx="398463" cy="26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26"/>
          <p:cNvSpPr>
            <a:spLocks noChangeShapeType="1"/>
          </p:cNvSpPr>
          <p:nvPr/>
        </p:nvSpPr>
        <p:spPr bwMode="auto">
          <a:xfrm flipH="1">
            <a:off x="1541463" y="4994275"/>
            <a:ext cx="6350" cy="4032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27"/>
          <p:cNvSpPr>
            <a:spLocks noChangeShapeType="1"/>
          </p:cNvSpPr>
          <p:nvPr/>
        </p:nvSpPr>
        <p:spPr bwMode="auto">
          <a:xfrm flipV="1">
            <a:off x="6203950" y="4470400"/>
            <a:ext cx="3175" cy="112712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9" name="Text Box 28"/>
          <p:cNvSpPr txBox="1">
            <a:spLocks noChangeArrowheads="1"/>
          </p:cNvSpPr>
          <p:nvPr/>
        </p:nvSpPr>
        <p:spPr bwMode="auto">
          <a:xfrm>
            <a:off x="104775" y="838200"/>
            <a:ext cx="88868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 force F</a:t>
            </a:r>
            <a:r>
              <a:rPr lang="en-US" sz="2400" baseline="-25000"/>
              <a:t>1</a:t>
            </a:r>
            <a:r>
              <a:rPr lang="en-US" sz="2400"/>
              <a:t> is applied to a hydraulic press.  This increases the pressure throughout the oil, lifting the car--Pascal’s principle.  This would not work with air, since air is compressible.  The pressure is the same throughout the oil (since the effect of depth is negligible), so P = F</a:t>
            </a:r>
            <a:r>
              <a:rPr lang="en-US" sz="2400" baseline="-25000"/>
              <a:t>1</a:t>
            </a:r>
            <a:r>
              <a:rPr lang="en-US" sz="1400" baseline="-25000"/>
              <a:t> </a:t>
            </a:r>
            <a:r>
              <a:rPr lang="en-US" sz="2400"/>
              <a:t>/A</a:t>
            </a:r>
            <a:r>
              <a:rPr lang="en-US" sz="2400" baseline="-25000"/>
              <a:t>1</a:t>
            </a:r>
            <a:r>
              <a:rPr lang="en-US" sz="2400"/>
              <a:t> = F</a:t>
            </a:r>
            <a:r>
              <a:rPr lang="en-US" sz="2400" baseline="-25000"/>
              <a:t>2</a:t>
            </a:r>
            <a:r>
              <a:rPr lang="en-US" sz="1400" baseline="-25000"/>
              <a:t> </a:t>
            </a:r>
            <a:r>
              <a:rPr lang="en-US" sz="2400"/>
              <a:t>/A</a:t>
            </a:r>
            <a:r>
              <a:rPr lang="en-US" sz="2400" baseline="-25000"/>
              <a:t>2</a:t>
            </a:r>
            <a:r>
              <a:rPr lang="en-US" sz="2400"/>
              <a:t>        F</a:t>
            </a:r>
            <a:r>
              <a:rPr lang="en-US" sz="2400" baseline="-25000"/>
              <a:t>2</a:t>
            </a:r>
            <a:r>
              <a:rPr lang="en-US" sz="2400"/>
              <a:t> = (A</a:t>
            </a:r>
            <a:r>
              <a:rPr lang="en-US" sz="2400" baseline="-25000"/>
              <a:t>2</a:t>
            </a:r>
            <a:r>
              <a:rPr lang="en-US" sz="1400" baseline="-25000"/>
              <a:t> </a:t>
            </a:r>
            <a:r>
              <a:rPr lang="en-US" sz="2400"/>
              <a:t>/</a:t>
            </a:r>
            <a:r>
              <a:rPr lang="en-US" sz="800"/>
              <a:t> </a:t>
            </a:r>
            <a:r>
              <a:rPr lang="en-US" sz="2400"/>
              <a:t>A</a:t>
            </a:r>
            <a:r>
              <a:rPr lang="en-US" sz="2400" baseline="-25000"/>
              <a:t>1</a:t>
            </a:r>
            <a:r>
              <a:rPr lang="en-US" sz="2400"/>
              <a:t>)</a:t>
            </a:r>
            <a:r>
              <a:rPr lang="en-US" sz="1400"/>
              <a:t> </a:t>
            </a:r>
            <a:r>
              <a:rPr lang="en-US" sz="2400"/>
              <a:t>F</a:t>
            </a:r>
            <a:r>
              <a:rPr lang="en-US" sz="2400" baseline="-25000"/>
              <a:t>1</a:t>
            </a:r>
            <a:r>
              <a:rPr lang="en-US" sz="2400"/>
              <a:t>  Since A</a:t>
            </a:r>
            <a:r>
              <a:rPr lang="en-US" sz="2400" baseline="-25000"/>
              <a:t>2</a:t>
            </a:r>
            <a:r>
              <a:rPr lang="en-US" sz="2400"/>
              <a:t> &gt; A</a:t>
            </a:r>
            <a:r>
              <a:rPr lang="en-US" sz="2400" baseline="-25000"/>
              <a:t>1</a:t>
            </a:r>
            <a:r>
              <a:rPr lang="en-US" sz="2400"/>
              <a:t> the applied force is magnified by the ratio of the areas.  The I.M.A. of this machine is </a:t>
            </a:r>
            <a:br>
              <a:rPr lang="en-US" sz="2400"/>
            </a:br>
            <a:r>
              <a:rPr lang="en-US" sz="2400"/>
              <a:t>A</a:t>
            </a:r>
            <a:r>
              <a:rPr lang="en-US" sz="2400" baseline="-25000"/>
              <a:t>2</a:t>
            </a:r>
            <a:r>
              <a:rPr lang="en-US" sz="1400" baseline="-25000"/>
              <a:t> </a:t>
            </a:r>
            <a:r>
              <a:rPr lang="en-US" sz="2400"/>
              <a:t>/</a:t>
            </a:r>
            <a:r>
              <a:rPr lang="en-US" sz="800"/>
              <a:t> </a:t>
            </a:r>
            <a:r>
              <a:rPr lang="en-US" sz="2400"/>
              <a:t>A</a:t>
            </a:r>
            <a:r>
              <a:rPr lang="en-US" sz="2400" baseline="-25000"/>
              <a:t>1</a:t>
            </a:r>
            <a:r>
              <a:rPr lang="en-US" sz="2400"/>
              <a:t>.           </a:t>
            </a:r>
            <a:r>
              <a:rPr lang="en-US" sz="2000" i="1">
                <a:solidFill>
                  <a:srgbClr val="FF0000"/>
                </a:solidFill>
              </a:rPr>
              <a:t>continued on next slide</a:t>
            </a:r>
          </a:p>
        </p:txBody>
      </p:sp>
      <p:sp>
        <p:nvSpPr>
          <p:cNvPr id="1050" name="Line 29"/>
          <p:cNvSpPr>
            <a:spLocks noChangeShapeType="1"/>
          </p:cNvSpPr>
          <p:nvPr/>
        </p:nvSpPr>
        <p:spPr bwMode="auto">
          <a:xfrm>
            <a:off x="942975" y="4265613"/>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30"/>
          <p:cNvSpPr>
            <a:spLocks noChangeShapeType="1"/>
          </p:cNvSpPr>
          <p:nvPr/>
        </p:nvSpPr>
        <p:spPr bwMode="auto">
          <a:xfrm>
            <a:off x="942975" y="5408613"/>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31"/>
          <p:cNvSpPr>
            <a:spLocks noChangeShapeType="1"/>
          </p:cNvSpPr>
          <p:nvPr/>
        </p:nvSpPr>
        <p:spPr bwMode="auto">
          <a:xfrm flipH="1">
            <a:off x="1101725" y="4246563"/>
            <a:ext cx="1588" cy="1152525"/>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3" name="Text Box 32"/>
          <p:cNvSpPr txBox="1">
            <a:spLocks noChangeArrowheads="1"/>
          </p:cNvSpPr>
          <p:nvPr/>
        </p:nvSpPr>
        <p:spPr bwMode="auto">
          <a:xfrm>
            <a:off x="631825" y="4597400"/>
            <a:ext cx="592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accent2"/>
                </a:solidFill>
              </a:rPr>
              <a:t>h</a:t>
            </a:r>
            <a:r>
              <a:rPr lang="en-US" sz="2800" baseline="-25000">
                <a:solidFill>
                  <a:schemeClr val="accent2"/>
                </a:solidFill>
              </a:rPr>
              <a:t>1</a:t>
            </a:r>
            <a:endParaRPr lang="en-US" sz="2800">
              <a:solidFill>
                <a:schemeClr val="accent2"/>
              </a:solidFill>
            </a:endParaRPr>
          </a:p>
        </p:txBody>
      </p:sp>
      <p:sp>
        <p:nvSpPr>
          <p:cNvPr id="1054" name="Line 34"/>
          <p:cNvSpPr>
            <a:spLocks noChangeShapeType="1"/>
          </p:cNvSpPr>
          <p:nvPr/>
        </p:nvSpPr>
        <p:spPr bwMode="auto">
          <a:xfrm>
            <a:off x="7586663" y="4067175"/>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35"/>
          <p:cNvSpPr>
            <a:spLocks noChangeShapeType="1"/>
          </p:cNvSpPr>
          <p:nvPr/>
        </p:nvSpPr>
        <p:spPr bwMode="auto">
          <a:xfrm>
            <a:off x="7583488" y="4294188"/>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36"/>
          <p:cNvSpPr>
            <a:spLocks noChangeShapeType="1"/>
          </p:cNvSpPr>
          <p:nvPr/>
        </p:nvSpPr>
        <p:spPr bwMode="auto">
          <a:xfrm>
            <a:off x="7735888" y="4065588"/>
            <a:ext cx="25400" cy="238125"/>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7" name="Text Box 37"/>
          <p:cNvSpPr txBox="1">
            <a:spLocks noChangeArrowheads="1"/>
          </p:cNvSpPr>
          <p:nvPr/>
        </p:nvSpPr>
        <p:spPr bwMode="auto">
          <a:xfrm>
            <a:off x="7964488" y="3913188"/>
            <a:ext cx="592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accent2"/>
                </a:solidFill>
              </a:rPr>
              <a:t>h</a:t>
            </a:r>
            <a:r>
              <a:rPr lang="en-US" sz="2800" baseline="-25000">
                <a:solidFill>
                  <a:schemeClr val="accent2"/>
                </a:solidFill>
              </a:rPr>
              <a:t>2</a:t>
            </a:r>
            <a:endParaRPr lang="en-US" sz="2800">
              <a:solidFill>
                <a:schemeClr val="accent2"/>
              </a:solidFill>
            </a:endParaRPr>
          </a:p>
        </p:txBody>
      </p:sp>
      <p:sp>
        <p:nvSpPr>
          <p:cNvPr id="1058" name="AutoShape 39"/>
          <p:cNvSpPr>
            <a:spLocks noChangeArrowheads="1"/>
          </p:cNvSpPr>
          <p:nvPr/>
        </p:nvSpPr>
        <p:spPr bwMode="auto">
          <a:xfrm>
            <a:off x="1295400" y="2514600"/>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1666875" y="6348413"/>
            <a:ext cx="3657600" cy="206375"/>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 name="Rectangle 3"/>
          <p:cNvSpPr>
            <a:spLocks noChangeArrowheads="1"/>
          </p:cNvSpPr>
          <p:nvPr/>
        </p:nvSpPr>
        <p:spPr bwMode="auto">
          <a:xfrm>
            <a:off x="1560513" y="5437188"/>
            <a:ext cx="225425" cy="1119187"/>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3" name="Rectangle 4"/>
          <p:cNvSpPr>
            <a:spLocks noGrp="1" noChangeArrowheads="1"/>
          </p:cNvSpPr>
          <p:nvPr>
            <p:ph type="title"/>
          </p:nvPr>
        </p:nvSpPr>
        <p:spPr>
          <a:xfrm>
            <a:off x="762000" y="57150"/>
            <a:ext cx="7772400" cy="704850"/>
          </a:xfrm>
        </p:spPr>
        <p:txBody>
          <a:bodyPr/>
          <a:lstStyle/>
          <a:p>
            <a:r>
              <a:rPr lang="en-US" smtClean="0">
                <a:solidFill>
                  <a:srgbClr val="000099"/>
                </a:solidFill>
              </a:rPr>
              <a:t>Hydraulic Press  </a:t>
            </a:r>
            <a:r>
              <a:rPr lang="en-US" sz="2800" smtClean="0">
                <a:solidFill>
                  <a:srgbClr val="000099"/>
                </a:solidFill>
              </a:rPr>
              <a:t>(cont.)</a:t>
            </a:r>
            <a:endParaRPr lang="en-US" smtClean="0">
              <a:solidFill>
                <a:srgbClr val="000099"/>
              </a:solidFill>
            </a:endParaRPr>
          </a:p>
        </p:txBody>
      </p:sp>
      <p:graphicFrame>
        <p:nvGraphicFramePr>
          <p:cNvPr id="2050" name="Object 5"/>
          <p:cNvGraphicFramePr>
            <a:graphicFrameLocks noChangeAspect="1"/>
          </p:cNvGraphicFramePr>
          <p:nvPr/>
        </p:nvGraphicFramePr>
        <p:xfrm>
          <a:off x="5400675" y="3559175"/>
          <a:ext cx="1600200" cy="417513"/>
        </p:xfrm>
        <a:graphic>
          <a:graphicData uri="http://schemas.openxmlformats.org/presentationml/2006/ole">
            <mc:AlternateContent xmlns:mc="http://schemas.openxmlformats.org/markup-compatibility/2006">
              <mc:Choice xmlns:v="urn:schemas-microsoft-com:vml" Requires="v">
                <p:oleObj spid="_x0000_s2085" name="Clip" r:id="rId3" imgW="6544800" imgH="1706400" progId="MS_ClipArt_Gallery.2">
                  <p:embed/>
                </p:oleObj>
              </mc:Choice>
              <mc:Fallback>
                <p:oleObj name="Clip" r:id="rId3" imgW="6544800" imgH="17064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3559175"/>
                        <a:ext cx="160020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Line 6"/>
          <p:cNvSpPr>
            <a:spLocks noChangeShapeType="1"/>
          </p:cNvSpPr>
          <p:nvPr/>
        </p:nvSpPr>
        <p:spPr bwMode="auto">
          <a:xfrm>
            <a:off x="5248275" y="4291013"/>
            <a:ext cx="1588" cy="20415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7"/>
          <p:cNvSpPr>
            <a:spLocks noChangeShapeType="1"/>
          </p:cNvSpPr>
          <p:nvPr/>
        </p:nvSpPr>
        <p:spPr bwMode="auto">
          <a:xfrm>
            <a:off x="7118350" y="4302125"/>
            <a:ext cx="0" cy="2286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8"/>
          <p:cNvSpPr>
            <a:spLocks noChangeShapeType="1"/>
          </p:cNvSpPr>
          <p:nvPr/>
        </p:nvSpPr>
        <p:spPr bwMode="auto">
          <a:xfrm flipV="1">
            <a:off x="1766888" y="6303963"/>
            <a:ext cx="3514725" cy="47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Rectangle 9"/>
          <p:cNvSpPr>
            <a:spLocks noChangeArrowheads="1"/>
          </p:cNvSpPr>
          <p:nvPr/>
        </p:nvSpPr>
        <p:spPr bwMode="auto">
          <a:xfrm>
            <a:off x="5295900" y="4292600"/>
            <a:ext cx="1789113" cy="2265363"/>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p>
        </p:txBody>
      </p:sp>
      <p:sp>
        <p:nvSpPr>
          <p:cNvPr id="2058" name="Rectangle 10"/>
          <p:cNvSpPr>
            <a:spLocks noChangeArrowheads="1"/>
          </p:cNvSpPr>
          <p:nvPr/>
        </p:nvSpPr>
        <p:spPr bwMode="auto">
          <a:xfrm>
            <a:off x="4960938" y="3956050"/>
            <a:ext cx="2438400" cy="1428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9" name="Rectangle 11"/>
          <p:cNvSpPr>
            <a:spLocks noChangeArrowheads="1"/>
          </p:cNvSpPr>
          <p:nvPr/>
        </p:nvSpPr>
        <p:spPr bwMode="auto">
          <a:xfrm>
            <a:off x="5299075" y="4089400"/>
            <a:ext cx="1792288" cy="4254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0" name="Line 12"/>
          <p:cNvSpPr>
            <a:spLocks noChangeShapeType="1"/>
          </p:cNvSpPr>
          <p:nvPr/>
        </p:nvSpPr>
        <p:spPr bwMode="auto">
          <a:xfrm flipV="1">
            <a:off x="1474788" y="6564313"/>
            <a:ext cx="5692775" cy="1111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1" name="Rectangle 13"/>
          <p:cNvSpPr>
            <a:spLocks noChangeArrowheads="1"/>
          </p:cNvSpPr>
          <p:nvPr/>
        </p:nvSpPr>
        <p:spPr bwMode="auto">
          <a:xfrm>
            <a:off x="1560513" y="5426075"/>
            <a:ext cx="211137" cy="20478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2" name="Line 14"/>
          <p:cNvSpPr>
            <a:spLocks noChangeShapeType="1"/>
          </p:cNvSpPr>
          <p:nvPr/>
        </p:nvSpPr>
        <p:spPr bwMode="auto">
          <a:xfrm>
            <a:off x="1514475" y="4291013"/>
            <a:ext cx="0" cy="2286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3" name="Line 15"/>
          <p:cNvSpPr>
            <a:spLocks noChangeShapeType="1"/>
          </p:cNvSpPr>
          <p:nvPr/>
        </p:nvSpPr>
        <p:spPr bwMode="auto">
          <a:xfrm>
            <a:off x="1787525" y="4291013"/>
            <a:ext cx="6350" cy="20542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4" name="Text Box 16"/>
          <p:cNvSpPr txBox="1">
            <a:spLocks noChangeArrowheads="1"/>
          </p:cNvSpPr>
          <p:nvPr/>
        </p:nvSpPr>
        <p:spPr bwMode="auto">
          <a:xfrm>
            <a:off x="5553075" y="596741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ctr">
              <a:spcBef>
                <a:spcPct val="50000"/>
              </a:spcBef>
            </a:pPr>
            <a:r>
              <a:rPr lang="en-US" sz="2400" i="1"/>
              <a:t>oil</a:t>
            </a:r>
            <a:endParaRPr lang="en-US" sz="2400"/>
          </a:p>
        </p:txBody>
      </p:sp>
      <p:sp>
        <p:nvSpPr>
          <p:cNvPr id="2065" name="Text Box 17"/>
          <p:cNvSpPr txBox="1">
            <a:spLocks noChangeArrowheads="1"/>
          </p:cNvSpPr>
          <p:nvPr/>
        </p:nvSpPr>
        <p:spPr bwMode="auto">
          <a:xfrm>
            <a:off x="5395913" y="470852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t>A</a:t>
            </a:r>
            <a:r>
              <a:rPr lang="en-US" sz="2800" baseline="-25000"/>
              <a:t>2</a:t>
            </a:r>
            <a:endParaRPr lang="en-US" sz="2800"/>
          </a:p>
        </p:txBody>
      </p:sp>
      <p:sp>
        <p:nvSpPr>
          <p:cNvPr id="2066" name="Line 18"/>
          <p:cNvSpPr>
            <a:spLocks noChangeShapeType="1"/>
          </p:cNvSpPr>
          <p:nvPr/>
        </p:nvSpPr>
        <p:spPr bwMode="auto">
          <a:xfrm flipV="1">
            <a:off x="5713413" y="4508500"/>
            <a:ext cx="265112"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7" name="Text Box 19"/>
          <p:cNvSpPr txBox="1">
            <a:spLocks noChangeArrowheads="1"/>
          </p:cNvSpPr>
          <p:nvPr/>
        </p:nvSpPr>
        <p:spPr bwMode="auto">
          <a:xfrm>
            <a:off x="1797050" y="494665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0000"/>
                </a:solidFill>
              </a:rPr>
              <a:t>F</a:t>
            </a:r>
            <a:r>
              <a:rPr lang="en-US" sz="2800" baseline="-25000">
                <a:solidFill>
                  <a:srgbClr val="FF0000"/>
                </a:solidFill>
              </a:rPr>
              <a:t>1</a:t>
            </a:r>
            <a:endParaRPr lang="en-US" sz="2800">
              <a:solidFill>
                <a:srgbClr val="FF0000"/>
              </a:solidFill>
            </a:endParaRPr>
          </a:p>
        </p:txBody>
      </p:sp>
      <p:sp>
        <p:nvSpPr>
          <p:cNvPr id="2068" name="Text Box 20"/>
          <p:cNvSpPr txBox="1">
            <a:spLocks noChangeArrowheads="1"/>
          </p:cNvSpPr>
          <p:nvPr/>
        </p:nvSpPr>
        <p:spPr bwMode="auto">
          <a:xfrm>
            <a:off x="946150" y="5738813"/>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t>A</a:t>
            </a:r>
            <a:r>
              <a:rPr lang="en-US" sz="2800" baseline="-25000"/>
              <a:t>1</a:t>
            </a:r>
            <a:endParaRPr lang="en-US" sz="2800"/>
          </a:p>
        </p:txBody>
      </p:sp>
      <p:sp>
        <p:nvSpPr>
          <p:cNvPr id="2069" name="Text Box 21"/>
          <p:cNvSpPr txBox="1">
            <a:spLocks noChangeArrowheads="1"/>
          </p:cNvSpPr>
          <p:nvPr/>
        </p:nvSpPr>
        <p:spPr bwMode="auto">
          <a:xfrm>
            <a:off x="6391275" y="4519613"/>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F</a:t>
            </a:r>
            <a:r>
              <a:rPr lang="en-US" sz="2800" baseline="-25000">
                <a:solidFill>
                  <a:schemeClr val="bg1"/>
                </a:solidFill>
              </a:rPr>
              <a:t>2</a:t>
            </a:r>
            <a:endParaRPr lang="en-US" sz="2800">
              <a:solidFill>
                <a:schemeClr val="bg1"/>
              </a:solidFill>
            </a:endParaRPr>
          </a:p>
        </p:txBody>
      </p:sp>
      <p:sp>
        <p:nvSpPr>
          <p:cNvPr id="2070" name="Line 22"/>
          <p:cNvSpPr>
            <a:spLocks noChangeShapeType="1"/>
          </p:cNvSpPr>
          <p:nvPr/>
        </p:nvSpPr>
        <p:spPr bwMode="auto">
          <a:xfrm flipH="1">
            <a:off x="1285875" y="5622925"/>
            <a:ext cx="398463" cy="26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1" name="Line 23"/>
          <p:cNvSpPr>
            <a:spLocks noChangeShapeType="1"/>
          </p:cNvSpPr>
          <p:nvPr/>
        </p:nvSpPr>
        <p:spPr bwMode="auto">
          <a:xfrm flipH="1">
            <a:off x="1655763" y="5019675"/>
            <a:ext cx="6350" cy="4032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72" name="Line 24"/>
          <p:cNvSpPr>
            <a:spLocks noChangeShapeType="1"/>
          </p:cNvSpPr>
          <p:nvPr/>
        </p:nvSpPr>
        <p:spPr bwMode="auto">
          <a:xfrm flipV="1">
            <a:off x="6318250" y="4495800"/>
            <a:ext cx="3175" cy="112712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73" name="Text Box 25"/>
          <p:cNvSpPr txBox="1">
            <a:spLocks noChangeArrowheads="1"/>
          </p:cNvSpPr>
          <p:nvPr/>
        </p:nvSpPr>
        <p:spPr bwMode="auto">
          <a:xfrm>
            <a:off x="182563" y="631825"/>
            <a:ext cx="861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The volume of oil pushed down on the left is the same as the increase on the right, so A</a:t>
            </a:r>
            <a:r>
              <a:rPr lang="en-US" sz="2400" baseline="-25000"/>
              <a:t>1</a:t>
            </a:r>
            <a:r>
              <a:rPr lang="en-US" sz="1800" baseline="-25000"/>
              <a:t> </a:t>
            </a:r>
            <a:r>
              <a:rPr lang="en-US" sz="2400"/>
              <a:t>h</a:t>
            </a:r>
            <a:r>
              <a:rPr lang="en-US" sz="2400" baseline="-25000"/>
              <a:t>1</a:t>
            </a:r>
            <a:r>
              <a:rPr lang="en-US" sz="2400"/>
              <a:t> = A</a:t>
            </a:r>
            <a:r>
              <a:rPr lang="en-US" sz="2400" baseline="-25000"/>
              <a:t>2</a:t>
            </a:r>
            <a:r>
              <a:rPr lang="en-US" sz="1800" baseline="-25000"/>
              <a:t> </a:t>
            </a:r>
            <a:r>
              <a:rPr lang="en-US" sz="2400"/>
              <a:t>h</a:t>
            </a:r>
            <a:r>
              <a:rPr lang="en-US" sz="2400" baseline="-25000"/>
              <a:t>2</a:t>
            </a:r>
            <a:r>
              <a:rPr lang="en-US" sz="2400"/>
              <a:t>.  Using the result on the last slide, we get:</a:t>
            </a:r>
          </a:p>
        </p:txBody>
      </p:sp>
      <p:sp>
        <p:nvSpPr>
          <p:cNvPr id="2074" name="Line 26"/>
          <p:cNvSpPr>
            <a:spLocks noChangeShapeType="1"/>
          </p:cNvSpPr>
          <p:nvPr/>
        </p:nvSpPr>
        <p:spPr bwMode="auto">
          <a:xfrm>
            <a:off x="1057275" y="4291013"/>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5" name="Line 27"/>
          <p:cNvSpPr>
            <a:spLocks noChangeShapeType="1"/>
          </p:cNvSpPr>
          <p:nvPr/>
        </p:nvSpPr>
        <p:spPr bwMode="auto">
          <a:xfrm>
            <a:off x="1057275" y="5434013"/>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6" name="Line 28"/>
          <p:cNvSpPr>
            <a:spLocks noChangeShapeType="1"/>
          </p:cNvSpPr>
          <p:nvPr/>
        </p:nvSpPr>
        <p:spPr bwMode="auto">
          <a:xfrm flipH="1">
            <a:off x="1216025" y="4271963"/>
            <a:ext cx="1588" cy="1152525"/>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77" name="Text Box 29"/>
          <p:cNvSpPr txBox="1">
            <a:spLocks noChangeArrowheads="1"/>
          </p:cNvSpPr>
          <p:nvPr/>
        </p:nvSpPr>
        <p:spPr bwMode="auto">
          <a:xfrm>
            <a:off x="746125" y="4622800"/>
            <a:ext cx="592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accent2"/>
                </a:solidFill>
              </a:rPr>
              <a:t>h</a:t>
            </a:r>
            <a:r>
              <a:rPr lang="en-US" sz="2800" baseline="-25000">
                <a:solidFill>
                  <a:schemeClr val="accent2"/>
                </a:solidFill>
              </a:rPr>
              <a:t>1</a:t>
            </a:r>
            <a:endParaRPr lang="en-US" sz="2800">
              <a:solidFill>
                <a:schemeClr val="accent2"/>
              </a:solidFill>
            </a:endParaRPr>
          </a:p>
        </p:txBody>
      </p:sp>
      <p:sp>
        <p:nvSpPr>
          <p:cNvPr id="2078" name="Line 30"/>
          <p:cNvSpPr>
            <a:spLocks noChangeShapeType="1"/>
          </p:cNvSpPr>
          <p:nvPr/>
        </p:nvSpPr>
        <p:spPr bwMode="auto">
          <a:xfrm>
            <a:off x="7700963" y="4092575"/>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9" name="Line 31"/>
          <p:cNvSpPr>
            <a:spLocks noChangeShapeType="1"/>
          </p:cNvSpPr>
          <p:nvPr/>
        </p:nvSpPr>
        <p:spPr bwMode="auto">
          <a:xfrm>
            <a:off x="7697788" y="4319588"/>
            <a:ext cx="304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0" name="Line 32"/>
          <p:cNvSpPr>
            <a:spLocks noChangeShapeType="1"/>
          </p:cNvSpPr>
          <p:nvPr/>
        </p:nvSpPr>
        <p:spPr bwMode="auto">
          <a:xfrm>
            <a:off x="7850188" y="4090988"/>
            <a:ext cx="25400" cy="238125"/>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81" name="Text Box 33"/>
          <p:cNvSpPr txBox="1">
            <a:spLocks noChangeArrowheads="1"/>
          </p:cNvSpPr>
          <p:nvPr/>
        </p:nvSpPr>
        <p:spPr bwMode="auto">
          <a:xfrm>
            <a:off x="8078788" y="3938588"/>
            <a:ext cx="592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accent2"/>
                </a:solidFill>
              </a:rPr>
              <a:t>h</a:t>
            </a:r>
            <a:r>
              <a:rPr lang="en-US" sz="2800" baseline="-25000">
                <a:solidFill>
                  <a:schemeClr val="accent2"/>
                </a:solidFill>
              </a:rPr>
              <a:t>2</a:t>
            </a:r>
            <a:endParaRPr lang="en-US" sz="2800">
              <a:solidFill>
                <a:schemeClr val="accent2"/>
              </a:solidFill>
            </a:endParaRPr>
          </a:p>
        </p:txBody>
      </p:sp>
      <p:sp>
        <p:nvSpPr>
          <p:cNvPr id="2082" name="Text Box 35"/>
          <p:cNvSpPr txBox="1">
            <a:spLocks noChangeArrowheads="1"/>
          </p:cNvSpPr>
          <p:nvPr/>
        </p:nvSpPr>
        <p:spPr bwMode="auto">
          <a:xfrm>
            <a:off x="228600" y="1781175"/>
            <a:ext cx="8418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ctr">
              <a:spcBef>
                <a:spcPct val="50000"/>
              </a:spcBef>
            </a:pPr>
            <a:r>
              <a:rPr lang="en-US" sz="2800">
                <a:solidFill>
                  <a:srgbClr val="000099"/>
                </a:solidFill>
              </a:rPr>
              <a:t>F</a:t>
            </a:r>
            <a:r>
              <a:rPr lang="en-US" sz="2800" baseline="-25000">
                <a:solidFill>
                  <a:srgbClr val="000099"/>
                </a:solidFill>
              </a:rPr>
              <a:t>2 </a:t>
            </a:r>
            <a:r>
              <a:rPr lang="en-US" sz="2800">
                <a:solidFill>
                  <a:srgbClr val="000099"/>
                </a:solidFill>
              </a:rPr>
              <a:t>= (A</a:t>
            </a:r>
            <a:r>
              <a:rPr lang="en-US" sz="2800" baseline="-25000">
                <a:solidFill>
                  <a:srgbClr val="000099"/>
                </a:solidFill>
              </a:rPr>
              <a:t>2</a:t>
            </a:r>
            <a:r>
              <a:rPr lang="en-US" sz="1600" baseline="-25000">
                <a:solidFill>
                  <a:srgbClr val="000099"/>
                </a:solidFill>
              </a:rPr>
              <a:t> </a:t>
            </a:r>
            <a:r>
              <a:rPr lang="en-US" sz="2800">
                <a:solidFill>
                  <a:srgbClr val="000099"/>
                </a:solidFill>
              </a:rPr>
              <a:t>/</a:t>
            </a:r>
            <a:r>
              <a:rPr lang="en-US" sz="900">
                <a:solidFill>
                  <a:srgbClr val="000099"/>
                </a:solidFill>
              </a:rPr>
              <a:t> </a:t>
            </a:r>
            <a:r>
              <a:rPr lang="en-US" sz="2800">
                <a:solidFill>
                  <a:srgbClr val="000099"/>
                </a:solidFill>
              </a:rPr>
              <a:t>A</a:t>
            </a:r>
            <a:r>
              <a:rPr lang="en-US" sz="2800" baseline="-25000">
                <a:solidFill>
                  <a:srgbClr val="000099"/>
                </a:solidFill>
              </a:rPr>
              <a:t>1</a:t>
            </a:r>
            <a:r>
              <a:rPr lang="en-US" sz="2800">
                <a:solidFill>
                  <a:srgbClr val="000099"/>
                </a:solidFill>
              </a:rPr>
              <a:t>)</a:t>
            </a:r>
            <a:r>
              <a:rPr lang="en-US" sz="1400">
                <a:solidFill>
                  <a:srgbClr val="000099"/>
                </a:solidFill>
              </a:rPr>
              <a:t> </a:t>
            </a:r>
            <a:r>
              <a:rPr lang="en-US" sz="2800">
                <a:solidFill>
                  <a:srgbClr val="000099"/>
                </a:solidFill>
              </a:rPr>
              <a:t>F</a:t>
            </a:r>
            <a:r>
              <a:rPr lang="en-US" sz="2800" baseline="-25000">
                <a:solidFill>
                  <a:srgbClr val="000099"/>
                </a:solidFill>
              </a:rPr>
              <a:t>1</a:t>
            </a:r>
            <a:r>
              <a:rPr lang="en-US" sz="2800">
                <a:solidFill>
                  <a:srgbClr val="000099"/>
                </a:solidFill>
              </a:rPr>
              <a:t> = (h</a:t>
            </a:r>
            <a:r>
              <a:rPr lang="en-US" sz="2800" baseline="-25000">
                <a:solidFill>
                  <a:srgbClr val="000099"/>
                </a:solidFill>
              </a:rPr>
              <a:t>1</a:t>
            </a:r>
            <a:r>
              <a:rPr lang="en-US" sz="1600" baseline="-25000">
                <a:solidFill>
                  <a:srgbClr val="000099"/>
                </a:solidFill>
              </a:rPr>
              <a:t> </a:t>
            </a:r>
            <a:r>
              <a:rPr lang="en-US" sz="2800">
                <a:solidFill>
                  <a:srgbClr val="000099"/>
                </a:solidFill>
              </a:rPr>
              <a:t>/</a:t>
            </a:r>
            <a:r>
              <a:rPr lang="en-US" sz="900">
                <a:solidFill>
                  <a:srgbClr val="000099"/>
                </a:solidFill>
              </a:rPr>
              <a:t> </a:t>
            </a:r>
            <a:r>
              <a:rPr lang="en-US" sz="2800">
                <a:solidFill>
                  <a:srgbClr val="000099"/>
                </a:solidFill>
              </a:rPr>
              <a:t>h</a:t>
            </a:r>
            <a:r>
              <a:rPr lang="en-US" sz="2800" baseline="-25000">
                <a:solidFill>
                  <a:srgbClr val="000099"/>
                </a:solidFill>
              </a:rPr>
              <a:t>2</a:t>
            </a:r>
            <a:r>
              <a:rPr lang="en-US" sz="2800">
                <a:solidFill>
                  <a:srgbClr val="000099"/>
                </a:solidFill>
              </a:rPr>
              <a:t>)</a:t>
            </a:r>
            <a:r>
              <a:rPr lang="en-US" sz="1400">
                <a:solidFill>
                  <a:srgbClr val="000099"/>
                </a:solidFill>
              </a:rPr>
              <a:t> </a:t>
            </a:r>
            <a:r>
              <a:rPr lang="en-US" sz="2800">
                <a:solidFill>
                  <a:srgbClr val="000099"/>
                </a:solidFill>
              </a:rPr>
              <a:t>F</a:t>
            </a:r>
            <a:r>
              <a:rPr lang="en-US" sz="2800" baseline="-25000">
                <a:solidFill>
                  <a:srgbClr val="000099"/>
                </a:solidFill>
              </a:rPr>
              <a:t>1</a:t>
            </a:r>
            <a:r>
              <a:rPr lang="en-US" sz="2800">
                <a:solidFill>
                  <a:srgbClr val="000099"/>
                </a:solidFill>
              </a:rPr>
              <a:t>          F</a:t>
            </a:r>
            <a:r>
              <a:rPr lang="en-US" sz="2800" baseline="-25000">
                <a:solidFill>
                  <a:srgbClr val="000099"/>
                </a:solidFill>
              </a:rPr>
              <a:t>2</a:t>
            </a:r>
            <a:r>
              <a:rPr lang="en-US" sz="2000" baseline="-25000">
                <a:solidFill>
                  <a:srgbClr val="000099"/>
                </a:solidFill>
              </a:rPr>
              <a:t> </a:t>
            </a:r>
            <a:r>
              <a:rPr lang="en-US" sz="700" baseline="-25000">
                <a:solidFill>
                  <a:srgbClr val="000099"/>
                </a:solidFill>
              </a:rPr>
              <a:t> </a:t>
            </a:r>
            <a:r>
              <a:rPr lang="en-US" sz="2800">
                <a:solidFill>
                  <a:srgbClr val="000099"/>
                </a:solidFill>
              </a:rPr>
              <a:t>h</a:t>
            </a:r>
            <a:r>
              <a:rPr lang="en-US" sz="2800" baseline="-25000">
                <a:solidFill>
                  <a:srgbClr val="000099"/>
                </a:solidFill>
              </a:rPr>
              <a:t>2</a:t>
            </a:r>
            <a:r>
              <a:rPr lang="en-US" sz="2800">
                <a:solidFill>
                  <a:srgbClr val="000099"/>
                </a:solidFill>
              </a:rPr>
              <a:t> = F</a:t>
            </a:r>
            <a:r>
              <a:rPr lang="en-US" sz="2800" baseline="-25000">
                <a:solidFill>
                  <a:srgbClr val="000099"/>
                </a:solidFill>
              </a:rPr>
              <a:t>1</a:t>
            </a:r>
            <a:r>
              <a:rPr lang="en-US" sz="1600" baseline="-25000">
                <a:solidFill>
                  <a:srgbClr val="000099"/>
                </a:solidFill>
              </a:rPr>
              <a:t> </a:t>
            </a:r>
            <a:r>
              <a:rPr lang="en-US" sz="2800">
                <a:solidFill>
                  <a:srgbClr val="000099"/>
                </a:solidFill>
              </a:rPr>
              <a:t>h</a:t>
            </a:r>
            <a:r>
              <a:rPr lang="en-US" sz="2800" baseline="-25000">
                <a:solidFill>
                  <a:srgbClr val="000099"/>
                </a:solidFill>
              </a:rPr>
              <a:t>1</a:t>
            </a:r>
            <a:r>
              <a:rPr lang="en-US" sz="2800">
                <a:solidFill>
                  <a:srgbClr val="000099"/>
                </a:solidFill>
              </a:rPr>
              <a:t> </a:t>
            </a:r>
          </a:p>
        </p:txBody>
      </p:sp>
      <p:sp>
        <p:nvSpPr>
          <p:cNvPr id="2083" name="AutoShape 36"/>
          <p:cNvSpPr>
            <a:spLocks noChangeArrowheads="1"/>
          </p:cNvSpPr>
          <p:nvPr/>
        </p:nvSpPr>
        <p:spPr bwMode="auto">
          <a:xfrm>
            <a:off x="5491163" y="2033588"/>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2084" name="Text Box 37"/>
          <p:cNvSpPr txBox="1">
            <a:spLocks noChangeArrowheads="1"/>
          </p:cNvSpPr>
          <p:nvPr/>
        </p:nvSpPr>
        <p:spPr bwMode="auto">
          <a:xfrm>
            <a:off x="222250" y="2271713"/>
            <a:ext cx="8820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This shows that the output work equals the input work (ideally) as conservation of energy demands.  It’s that force distance tradeoff again.  With friction, the input work would be greater.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solidFill>
                  <a:srgbClr val="000099"/>
                </a:solidFill>
              </a:rPr>
              <a:t>Floating in Fluids</a:t>
            </a:r>
          </a:p>
        </p:txBody>
      </p:sp>
      <p:sp>
        <p:nvSpPr>
          <p:cNvPr id="26627" name="Text Box 12"/>
          <p:cNvSpPr txBox="1">
            <a:spLocks noChangeArrowheads="1"/>
          </p:cNvSpPr>
          <p:nvPr/>
        </p:nvSpPr>
        <p:spPr bwMode="auto">
          <a:xfrm>
            <a:off x="152400" y="762000"/>
            <a:ext cx="88090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We all know that dense objects sink in fluids of lower density.  A rock sinks in air or water, and oil floats on top of water.  Basements stay cool in the summer because cool air is denser than warm air.  The USS Eisenhower is a 95</a:t>
            </a:r>
            <a:r>
              <a:rPr lang="en-US" sz="1000"/>
              <a:t> </a:t>
            </a:r>
            <a:r>
              <a:rPr lang="en-US"/>
              <a:t>000 ton nuclear powered aircraft carrier made of dense materials like steel, yet it floats.  If you weigh yourself under water, the scale would say you are lighter than your true weight.  All of these facts can be explained thanks one of the greatest scientists of all time--the Greek scientist, mathematician, and engineer--Archimedes.</a:t>
            </a:r>
          </a:p>
        </p:txBody>
      </p:sp>
      <p:pic>
        <p:nvPicPr>
          <p:cNvPr id="2662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0413"/>
            <a:ext cx="4495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16"/>
          <p:cNvSpPr txBox="1">
            <a:spLocks noChangeArrowheads="1"/>
          </p:cNvSpPr>
          <p:nvPr/>
        </p:nvSpPr>
        <p:spPr bwMode="auto">
          <a:xfrm>
            <a:off x="611188" y="6400800"/>
            <a:ext cx="4500562"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ctr">
              <a:spcBef>
                <a:spcPct val="50000"/>
              </a:spcBef>
            </a:pPr>
            <a:r>
              <a:rPr lang="en-US" sz="2400">
                <a:solidFill>
                  <a:schemeClr val="bg1"/>
                </a:solidFill>
              </a:rPr>
              <a:t>USS Eisenhower</a:t>
            </a:r>
          </a:p>
        </p:txBody>
      </p:sp>
      <p:pic>
        <p:nvPicPr>
          <p:cNvPr id="2663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71988"/>
            <a:ext cx="2433638"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8"/>
          <p:cNvSpPr txBox="1">
            <a:spLocks noChangeArrowheads="1"/>
          </p:cNvSpPr>
          <p:nvPr/>
        </p:nvSpPr>
        <p:spPr bwMode="auto">
          <a:xfrm>
            <a:off x="6019800" y="6400800"/>
            <a:ext cx="24384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ctr">
              <a:spcBef>
                <a:spcPct val="50000"/>
              </a:spcBef>
            </a:pPr>
            <a:r>
              <a:rPr lang="en-US" sz="2400">
                <a:solidFill>
                  <a:schemeClr val="bg1"/>
                </a:solidFill>
              </a:rPr>
              <a:t>Archimedes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solidFill>
                  <a:srgbClr val="000099"/>
                </a:solidFill>
              </a:rPr>
              <a:t>Archimedes’ Principle</a:t>
            </a:r>
          </a:p>
        </p:txBody>
      </p:sp>
      <p:sp>
        <p:nvSpPr>
          <p:cNvPr id="27651" name="Text Box 12"/>
          <p:cNvSpPr txBox="1">
            <a:spLocks noChangeArrowheads="1"/>
          </p:cNvSpPr>
          <p:nvPr/>
        </p:nvSpPr>
        <p:spPr bwMode="auto">
          <a:xfrm>
            <a:off x="217488" y="681038"/>
            <a:ext cx="8763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95000"/>
              </a:lnSpc>
              <a:spcBef>
                <a:spcPct val="50000"/>
              </a:spcBef>
            </a:pPr>
            <a:r>
              <a:rPr lang="en-US"/>
              <a:t>Archimedes’ principle states that any object that is partially or completely submerged in a fluid is buoyed up a force equal to the weight of the fluid that the object displaces.  In the pic below, a hunk of iron, a chunk of wood, and a vacuum are all submerged.  Since each is the same size, they all displace the same amount of fluid.  Archimedes’ principle says that the buoyant force on each is the weight of the fluid that would fit into this shape:  </a:t>
            </a:r>
          </a:p>
        </p:txBody>
      </p:sp>
      <p:sp>
        <p:nvSpPr>
          <p:cNvPr id="27652" name="Line 13"/>
          <p:cNvSpPr>
            <a:spLocks noChangeShapeType="1"/>
          </p:cNvSpPr>
          <p:nvPr/>
        </p:nvSpPr>
        <p:spPr bwMode="auto">
          <a:xfrm flipV="1">
            <a:off x="4500563" y="6691313"/>
            <a:ext cx="4164012" cy="142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Rectangle 14"/>
          <p:cNvSpPr>
            <a:spLocks noChangeArrowheads="1"/>
          </p:cNvSpPr>
          <p:nvPr/>
        </p:nvSpPr>
        <p:spPr bwMode="auto">
          <a:xfrm>
            <a:off x="4579938" y="4027488"/>
            <a:ext cx="4032250" cy="265430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4" name="Line 20"/>
          <p:cNvSpPr>
            <a:spLocks noChangeShapeType="1"/>
          </p:cNvSpPr>
          <p:nvPr/>
        </p:nvSpPr>
        <p:spPr bwMode="auto">
          <a:xfrm rot="-5400000">
            <a:off x="3159919" y="5312569"/>
            <a:ext cx="274161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5" name="Line 21"/>
          <p:cNvSpPr>
            <a:spLocks noChangeShapeType="1"/>
          </p:cNvSpPr>
          <p:nvPr/>
        </p:nvSpPr>
        <p:spPr bwMode="auto">
          <a:xfrm rot="-5400000">
            <a:off x="7250906" y="5333207"/>
            <a:ext cx="274161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6" name="Freeform 24"/>
          <p:cNvSpPr>
            <a:spLocks/>
          </p:cNvSpPr>
          <p:nvPr/>
        </p:nvSpPr>
        <p:spPr bwMode="auto">
          <a:xfrm>
            <a:off x="4895850" y="5135563"/>
            <a:ext cx="600075" cy="471487"/>
          </a:xfrm>
          <a:custGeom>
            <a:avLst/>
            <a:gdLst>
              <a:gd name="T0" fmla="*/ 29 w 378"/>
              <a:gd name="T1" fmla="*/ 63 h 297"/>
              <a:gd name="T2" fmla="*/ 0 w 378"/>
              <a:gd name="T3" fmla="*/ 136 h 297"/>
              <a:gd name="T4" fmla="*/ 7 w 378"/>
              <a:gd name="T5" fmla="*/ 172 h 297"/>
              <a:gd name="T6" fmla="*/ 102 w 378"/>
              <a:gd name="T7" fmla="*/ 194 h 297"/>
              <a:gd name="T8" fmla="*/ 139 w 378"/>
              <a:gd name="T9" fmla="*/ 267 h 297"/>
              <a:gd name="T10" fmla="*/ 190 w 378"/>
              <a:gd name="T11" fmla="*/ 297 h 297"/>
              <a:gd name="T12" fmla="*/ 263 w 378"/>
              <a:gd name="T13" fmla="*/ 267 h 297"/>
              <a:gd name="T14" fmla="*/ 300 w 378"/>
              <a:gd name="T15" fmla="*/ 202 h 297"/>
              <a:gd name="T16" fmla="*/ 351 w 378"/>
              <a:gd name="T17" fmla="*/ 136 h 297"/>
              <a:gd name="T18" fmla="*/ 315 w 378"/>
              <a:gd name="T19" fmla="*/ 63 h 297"/>
              <a:gd name="T20" fmla="*/ 234 w 378"/>
              <a:gd name="T21" fmla="*/ 63 h 297"/>
              <a:gd name="T22" fmla="*/ 212 w 378"/>
              <a:gd name="T23" fmla="*/ 19 h 297"/>
              <a:gd name="T24" fmla="*/ 139 w 378"/>
              <a:gd name="T25" fmla="*/ 4 h 297"/>
              <a:gd name="T26" fmla="*/ 66 w 378"/>
              <a:gd name="T27" fmla="*/ 33 h 297"/>
              <a:gd name="T28" fmla="*/ 51 w 378"/>
              <a:gd name="T29" fmla="*/ 55 h 297"/>
              <a:gd name="T30" fmla="*/ 29 w 378"/>
              <a:gd name="T31" fmla="*/ 63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297"/>
              <a:gd name="T50" fmla="*/ 378 w 378"/>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297">
                <a:moveTo>
                  <a:pt x="29" y="63"/>
                </a:moveTo>
                <a:cubicBezTo>
                  <a:pt x="17" y="87"/>
                  <a:pt x="8" y="110"/>
                  <a:pt x="0" y="136"/>
                </a:cubicBezTo>
                <a:cubicBezTo>
                  <a:pt x="2" y="148"/>
                  <a:pt x="0" y="162"/>
                  <a:pt x="7" y="172"/>
                </a:cubicBezTo>
                <a:cubicBezTo>
                  <a:pt x="13" y="181"/>
                  <a:pt x="95" y="193"/>
                  <a:pt x="102" y="194"/>
                </a:cubicBezTo>
                <a:cubicBezTo>
                  <a:pt x="118" y="218"/>
                  <a:pt x="119" y="247"/>
                  <a:pt x="139" y="267"/>
                </a:cubicBezTo>
                <a:cubicBezTo>
                  <a:pt x="150" y="278"/>
                  <a:pt x="178" y="291"/>
                  <a:pt x="190" y="297"/>
                </a:cubicBezTo>
                <a:cubicBezTo>
                  <a:pt x="219" y="289"/>
                  <a:pt x="238" y="284"/>
                  <a:pt x="263" y="267"/>
                </a:cubicBezTo>
                <a:cubicBezTo>
                  <a:pt x="272" y="242"/>
                  <a:pt x="285" y="224"/>
                  <a:pt x="300" y="202"/>
                </a:cubicBezTo>
                <a:cubicBezTo>
                  <a:pt x="308" y="166"/>
                  <a:pt x="320" y="156"/>
                  <a:pt x="351" y="136"/>
                </a:cubicBezTo>
                <a:cubicBezTo>
                  <a:pt x="378" y="97"/>
                  <a:pt x="356" y="77"/>
                  <a:pt x="315" y="63"/>
                </a:cubicBezTo>
                <a:cubicBezTo>
                  <a:pt x="312" y="63"/>
                  <a:pt x="250" y="79"/>
                  <a:pt x="234" y="63"/>
                </a:cubicBezTo>
                <a:cubicBezTo>
                  <a:pt x="200" y="29"/>
                  <a:pt x="259" y="51"/>
                  <a:pt x="212" y="19"/>
                </a:cubicBezTo>
                <a:cubicBezTo>
                  <a:pt x="202" y="12"/>
                  <a:pt x="143" y="5"/>
                  <a:pt x="139" y="4"/>
                </a:cubicBezTo>
                <a:cubicBezTo>
                  <a:pt x="88" y="11"/>
                  <a:pt x="94" y="0"/>
                  <a:pt x="66" y="33"/>
                </a:cubicBezTo>
                <a:cubicBezTo>
                  <a:pt x="60" y="40"/>
                  <a:pt x="58" y="49"/>
                  <a:pt x="51" y="55"/>
                </a:cubicBezTo>
                <a:cubicBezTo>
                  <a:pt x="45" y="60"/>
                  <a:pt x="29" y="63"/>
                  <a:pt x="29" y="63"/>
                </a:cubicBezTo>
                <a:close/>
              </a:path>
            </a:pathLst>
          </a:custGeom>
          <a:solidFill>
            <a:schemeClr val="tx1"/>
          </a:solidFill>
          <a:ln w="9525">
            <a:solidFill>
              <a:schemeClr val="tx1"/>
            </a:solidFill>
            <a:round/>
            <a:headEnd/>
            <a:tailEnd/>
          </a:ln>
        </p:spPr>
        <p:txBody>
          <a:bodyPr wrap="none" anchor="ctr"/>
          <a:lstStyle/>
          <a:p>
            <a:endParaRPr lang="en-US"/>
          </a:p>
        </p:txBody>
      </p:sp>
      <p:sp>
        <p:nvSpPr>
          <p:cNvPr id="27657" name="Line 27"/>
          <p:cNvSpPr>
            <a:spLocks noChangeShapeType="1"/>
          </p:cNvSpPr>
          <p:nvPr/>
        </p:nvSpPr>
        <p:spPr bwMode="auto">
          <a:xfrm>
            <a:off x="5170488" y="5675313"/>
            <a:ext cx="0" cy="609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8" name="Freeform 28"/>
          <p:cNvSpPr>
            <a:spLocks/>
          </p:cNvSpPr>
          <p:nvPr/>
        </p:nvSpPr>
        <p:spPr bwMode="auto">
          <a:xfrm>
            <a:off x="7443788" y="5149850"/>
            <a:ext cx="600075" cy="471488"/>
          </a:xfrm>
          <a:custGeom>
            <a:avLst/>
            <a:gdLst>
              <a:gd name="T0" fmla="*/ 29 w 378"/>
              <a:gd name="T1" fmla="*/ 63 h 297"/>
              <a:gd name="T2" fmla="*/ 0 w 378"/>
              <a:gd name="T3" fmla="*/ 136 h 297"/>
              <a:gd name="T4" fmla="*/ 7 w 378"/>
              <a:gd name="T5" fmla="*/ 172 h 297"/>
              <a:gd name="T6" fmla="*/ 102 w 378"/>
              <a:gd name="T7" fmla="*/ 194 h 297"/>
              <a:gd name="T8" fmla="*/ 139 w 378"/>
              <a:gd name="T9" fmla="*/ 267 h 297"/>
              <a:gd name="T10" fmla="*/ 190 w 378"/>
              <a:gd name="T11" fmla="*/ 297 h 297"/>
              <a:gd name="T12" fmla="*/ 263 w 378"/>
              <a:gd name="T13" fmla="*/ 267 h 297"/>
              <a:gd name="T14" fmla="*/ 300 w 378"/>
              <a:gd name="T15" fmla="*/ 202 h 297"/>
              <a:gd name="T16" fmla="*/ 351 w 378"/>
              <a:gd name="T17" fmla="*/ 136 h 297"/>
              <a:gd name="T18" fmla="*/ 315 w 378"/>
              <a:gd name="T19" fmla="*/ 63 h 297"/>
              <a:gd name="T20" fmla="*/ 234 w 378"/>
              <a:gd name="T21" fmla="*/ 63 h 297"/>
              <a:gd name="T22" fmla="*/ 212 w 378"/>
              <a:gd name="T23" fmla="*/ 19 h 297"/>
              <a:gd name="T24" fmla="*/ 139 w 378"/>
              <a:gd name="T25" fmla="*/ 4 h 297"/>
              <a:gd name="T26" fmla="*/ 66 w 378"/>
              <a:gd name="T27" fmla="*/ 33 h 297"/>
              <a:gd name="T28" fmla="*/ 51 w 378"/>
              <a:gd name="T29" fmla="*/ 55 h 297"/>
              <a:gd name="T30" fmla="*/ 29 w 378"/>
              <a:gd name="T31" fmla="*/ 63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297"/>
              <a:gd name="T50" fmla="*/ 378 w 378"/>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297">
                <a:moveTo>
                  <a:pt x="29" y="63"/>
                </a:moveTo>
                <a:cubicBezTo>
                  <a:pt x="17" y="87"/>
                  <a:pt x="8" y="110"/>
                  <a:pt x="0" y="136"/>
                </a:cubicBezTo>
                <a:cubicBezTo>
                  <a:pt x="2" y="148"/>
                  <a:pt x="0" y="162"/>
                  <a:pt x="7" y="172"/>
                </a:cubicBezTo>
                <a:cubicBezTo>
                  <a:pt x="13" y="181"/>
                  <a:pt x="95" y="193"/>
                  <a:pt x="102" y="194"/>
                </a:cubicBezTo>
                <a:cubicBezTo>
                  <a:pt x="118" y="218"/>
                  <a:pt x="119" y="247"/>
                  <a:pt x="139" y="267"/>
                </a:cubicBezTo>
                <a:cubicBezTo>
                  <a:pt x="150" y="278"/>
                  <a:pt x="178" y="291"/>
                  <a:pt x="190" y="297"/>
                </a:cubicBezTo>
                <a:cubicBezTo>
                  <a:pt x="219" y="289"/>
                  <a:pt x="238" y="284"/>
                  <a:pt x="263" y="267"/>
                </a:cubicBezTo>
                <a:cubicBezTo>
                  <a:pt x="272" y="242"/>
                  <a:pt x="285" y="224"/>
                  <a:pt x="300" y="202"/>
                </a:cubicBezTo>
                <a:cubicBezTo>
                  <a:pt x="308" y="166"/>
                  <a:pt x="320" y="156"/>
                  <a:pt x="351" y="136"/>
                </a:cubicBezTo>
                <a:cubicBezTo>
                  <a:pt x="378" y="97"/>
                  <a:pt x="356" y="77"/>
                  <a:pt x="315" y="63"/>
                </a:cubicBezTo>
                <a:cubicBezTo>
                  <a:pt x="312" y="63"/>
                  <a:pt x="250" y="79"/>
                  <a:pt x="234" y="63"/>
                </a:cubicBezTo>
                <a:cubicBezTo>
                  <a:pt x="200" y="29"/>
                  <a:pt x="259" y="51"/>
                  <a:pt x="212" y="19"/>
                </a:cubicBezTo>
                <a:cubicBezTo>
                  <a:pt x="202" y="12"/>
                  <a:pt x="143" y="5"/>
                  <a:pt x="139" y="4"/>
                </a:cubicBezTo>
                <a:cubicBezTo>
                  <a:pt x="88" y="11"/>
                  <a:pt x="94" y="0"/>
                  <a:pt x="66" y="33"/>
                </a:cubicBezTo>
                <a:cubicBezTo>
                  <a:pt x="60" y="40"/>
                  <a:pt x="58" y="49"/>
                  <a:pt x="51" y="55"/>
                </a:cubicBezTo>
                <a:cubicBezTo>
                  <a:pt x="45" y="60"/>
                  <a:pt x="29" y="63"/>
                  <a:pt x="29" y="63"/>
                </a:cubicBezTo>
                <a:close/>
              </a:path>
            </a:pathLst>
          </a:custGeom>
          <a:solidFill>
            <a:schemeClr val="bg1"/>
          </a:solidFill>
          <a:ln w="9525">
            <a:solidFill>
              <a:schemeClr val="tx1"/>
            </a:solidFill>
            <a:round/>
            <a:headEnd/>
            <a:tailEnd/>
          </a:ln>
        </p:spPr>
        <p:txBody>
          <a:bodyPr wrap="none" anchor="ctr"/>
          <a:lstStyle/>
          <a:p>
            <a:endParaRPr lang="en-US"/>
          </a:p>
        </p:txBody>
      </p:sp>
      <p:sp>
        <p:nvSpPr>
          <p:cNvPr id="27659" name="Text Box 29"/>
          <p:cNvSpPr txBox="1">
            <a:spLocks noChangeArrowheads="1"/>
          </p:cNvSpPr>
          <p:nvPr/>
        </p:nvSpPr>
        <p:spPr bwMode="auto">
          <a:xfrm>
            <a:off x="4972050" y="62023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accent2"/>
                </a:solidFill>
              </a:rPr>
              <a:t>m</a:t>
            </a:r>
            <a:r>
              <a:rPr lang="en-US" sz="800">
                <a:solidFill>
                  <a:schemeClr val="accent2"/>
                </a:solidFill>
              </a:rPr>
              <a:t> </a:t>
            </a:r>
            <a:r>
              <a:rPr lang="en-US" sz="2400">
                <a:solidFill>
                  <a:schemeClr val="accent2"/>
                </a:solidFill>
              </a:rPr>
              <a:t>g</a:t>
            </a:r>
          </a:p>
        </p:txBody>
      </p:sp>
      <p:sp>
        <p:nvSpPr>
          <p:cNvPr id="27660" name="Text Box 30"/>
          <p:cNvSpPr txBox="1">
            <a:spLocks noChangeArrowheads="1"/>
          </p:cNvSpPr>
          <p:nvPr/>
        </p:nvSpPr>
        <p:spPr bwMode="auto">
          <a:xfrm>
            <a:off x="4919663" y="428466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F</a:t>
            </a:r>
            <a:r>
              <a:rPr lang="en-US" sz="2400" baseline="-25000">
                <a:solidFill>
                  <a:srgbClr val="FF0000"/>
                </a:solidFill>
              </a:rPr>
              <a:t>B</a:t>
            </a:r>
            <a:endParaRPr lang="en-US" sz="2400">
              <a:solidFill>
                <a:srgbClr val="FF0000"/>
              </a:solidFill>
            </a:endParaRPr>
          </a:p>
        </p:txBody>
      </p:sp>
      <p:sp>
        <p:nvSpPr>
          <p:cNvPr id="27661" name="Freeform 31"/>
          <p:cNvSpPr>
            <a:spLocks/>
          </p:cNvSpPr>
          <p:nvPr/>
        </p:nvSpPr>
        <p:spPr bwMode="auto">
          <a:xfrm>
            <a:off x="6246813" y="5135563"/>
            <a:ext cx="600075" cy="471487"/>
          </a:xfrm>
          <a:custGeom>
            <a:avLst/>
            <a:gdLst>
              <a:gd name="T0" fmla="*/ 29 w 378"/>
              <a:gd name="T1" fmla="*/ 63 h 297"/>
              <a:gd name="T2" fmla="*/ 0 w 378"/>
              <a:gd name="T3" fmla="*/ 136 h 297"/>
              <a:gd name="T4" fmla="*/ 7 w 378"/>
              <a:gd name="T5" fmla="*/ 172 h 297"/>
              <a:gd name="T6" fmla="*/ 102 w 378"/>
              <a:gd name="T7" fmla="*/ 194 h 297"/>
              <a:gd name="T8" fmla="*/ 139 w 378"/>
              <a:gd name="T9" fmla="*/ 267 h 297"/>
              <a:gd name="T10" fmla="*/ 190 w 378"/>
              <a:gd name="T11" fmla="*/ 297 h 297"/>
              <a:gd name="T12" fmla="*/ 263 w 378"/>
              <a:gd name="T13" fmla="*/ 267 h 297"/>
              <a:gd name="T14" fmla="*/ 300 w 378"/>
              <a:gd name="T15" fmla="*/ 202 h 297"/>
              <a:gd name="T16" fmla="*/ 351 w 378"/>
              <a:gd name="T17" fmla="*/ 136 h 297"/>
              <a:gd name="T18" fmla="*/ 315 w 378"/>
              <a:gd name="T19" fmla="*/ 63 h 297"/>
              <a:gd name="T20" fmla="*/ 234 w 378"/>
              <a:gd name="T21" fmla="*/ 63 h 297"/>
              <a:gd name="T22" fmla="*/ 212 w 378"/>
              <a:gd name="T23" fmla="*/ 19 h 297"/>
              <a:gd name="T24" fmla="*/ 139 w 378"/>
              <a:gd name="T25" fmla="*/ 4 h 297"/>
              <a:gd name="T26" fmla="*/ 66 w 378"/>
              <a:gd name="T27" fmla="*/ 33 h 297"/>
              <a:gd name="T28" fmla="*/ 51 w 378"/>
              <a:gd name="T29" fmla="*/ 55 h 297"/>
              <a:gd name="T30" fmla="*/ 29 w 378"/>
              <a:gd name="T31" fmla="*/ 63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297"/>
              <a:gd name="T50" fmla="*/ 378 w 378"/>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297">
                <a:moveTo>
                  <a:pt x="29" y="63"/>
                </a:moveTo>
                <a:cubicBezTo>
                  <a:pt x="17" y="87"/>
                  <a:pt x="8" y="110"/>
                  <a:pt x="0" y="136"/>
                </a:cubicBezTo>
                <a:cubicBezTo>
                  <a:pt x="2" y="148"/>
                  <a:pt x="0" y="162"/>
                  <a:pt x="7" y="172"/>
                </a:cubicBezTo>
                <a:cubicBezTo>
                  <a:pt x="13" y="181"/>
                  <a:pt x="95" y="193"/>
                  <a:pt x="102" y="194"/>
                </a:cubicBezTo>
                <a:cubicBezTo>
                  <a:pt x="118" y="218"/>
                  <a:pt x="119" y="247"/>
                  <a:pt x="139" y="267"/>
                </a:cubicBezTo>
                <a:cubicBezTo>
                  <a:pt x="150" y="278"/>
                  <a:pt x="178" y="291"/>
                  <a:pt x="190" y="297"/>
                </a:cubicBezTo>
                <a:cubicBezTo>
                  <a:pt x="219" y="289"/>
                  <a:pt x="238" y="284"/>
                  <a:pt x="263" y="267"/>
                </a:cubicBezTo>
                <a:cubicBezTo>
                  <a:pt x="272" y="242"/>
                  <a:pt x="285" y="224"/>
                  <a:pt x="300" y="202"/>
                </a:cubicBezTo>
                <a:cubicBezTo>
                  <a:pt x="308" y="166"/>
                  <a:pt x="320" y="156"/>
                  <a:pt x="351" y="136"/>
                </a:cubicBezTo>
                <a:cubicBezTo>
                  <a:pt x="378" y="97"/>
                  <a:pt x="356" y="77"/>
                  <a:pt x="315" y="63"/>
                </a:cubicBezTo>
                <a:cubicBezTo>
                  <a:pt x="312" y="63"/>
                  <a:pt x="250" y="79"/>
                  <a:pt x="234" y="63"/>
                </a:cubicBezTo>
                <a:cubicBezTo>
                  <a:pt x="200" y="29"/>
                  <a:pt x="259" y="51"/>
                  <a:pt x="212" y="19"/>
                </a:cubicBezTo>
                <a:cubicBezTo>
                  <a:pt x="202" y="12"/>
                  <a:pt x="143" y="5"/>
                  <a:pt x="139" y="4"/>
                </a:cubicBezTo>
                <a:cubicBezTo>
                  <a:pt x="88" y="11"/>
                  <a:pt x="94" y="0"/>
                  <a:pt x="66" y="33"/>
                </a:cubicBezTo>
                <a:cubicBezTo>
                  <a:pt x="60" y="40"/>
                  <a:pt x="58" y="49"/>
                  <a:pt x="51" y="55"/>
                </a:cubicBezTo>
                <a:cubicBezTo>
                  <a:pt x="45" y="60"/>
                  <a:pt x="29" y="63"/>
                  <a:pt x="29" y="63"/>
                </a:cubicBez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62" name="Line 33"/>
          <p:cNvSpPr>
            <a:spLocks noChangeShapeType="1"/>
          </p:cNvSpPr>
          <p:nvPr/>
        </p:nvSpPr>
        <p:spPr bwMode="auto">
          <a:xfrm>
            <a:off x="6556375" y="5675313"/>
            <a:ext cx="0" cy="2921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3" name="Text Box 34"/>
          <p:cNvSpPr txBox="1">
            <a:spLocks noChangeArrowheads="1"/>
          </p:cNvSpPr>
          <p:nvPr/>
        </p:nvSpPr>
        <p:spPr bwMode="auto">
          <a:xfrm>
            <a:off x="6311900" y="59007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accent2"/>
                </a:solidFill>
              </a:rPr>
              <a:t>m</a:t>
            </a:r>
            <a:r>
              <a:rPr lang="en-US" sz="800">
                <a:solidFill>
                  <a:schemeClr val="accent2"/>
                </a:solidFill>
              </a:rPr>
              <a:t> </a:t>
            </a:r>
            <a:r>
              <a:rPr lang="en-US" sz="2400">
                <a:solidFill>
                  <a:schemeClr val="accent2"/>
                </a:solidFill>
              </a:rPr>
              <a:t>g</a:t>
            </a:r>
          </a:p>
        </p:txBody>
      </p:sp>
      <p:sp>
        <p:nvSpPr>
          <p:cNvPr id="27664" name="Text Box 35"/>
          <p:cNvSpPr txBox="1">
            <a:spLocks noChangeArrowheads="1"/>
          </p:cNvSpPr>
          <p:nvPr/>
        </p:nvSpPr>
        <p:spPr bwMode="auto">
          <a:xfrm>
            <a:off x="6270625" y="428466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F</a:t>
            </a:r>
            <a:r>
              <a:rPr lang="en-US" sz="2400" baseline="-25000">
                <a:solidFill>
                  <a:srgbClr val="FF0000"/>
                </a:solidFill>
              </a:rPr>
              <a:t>B</a:t>
            </a:r>
            <a:endParaRPr lang="en-US" sz="2400">
              <a:solidFill>
                <a:srgbClr val="FF0000"/>
              </a:solidFill>
            </a:endParaRPr>
          </a:p>
        </p:txBody>
      </p:sp>
      <p:sp>
        <p:nvSpPr>
          <p:cNvPr id="27665" name="Line 36"/>
          <p:cNvSpPr>
            <a:spLocks noChangeShapeType="1"/>
          </p:cNvSpPr>
          <p:nvPr/>
        </p:nvSpPr>
        <p:spPr bwMode="auto">
          <a:xfrm flipV="1">
            <a:off x="5168900" y="4714875"/>
            <a:ext cx="0" cy="3651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37"/>
          <p:cNvSpPr>
            <a:spLocks noChangeShapeType="1"/>
          </p:cNvSpPr>
          <p:nvPr/>
        </p:nvSpPr>
        <p:spPr bwMode="auto">
          <a:xfrm flipV="1">
            <a:off x="6529388" y="4740275"/>
            <a:ext cx="0" cy="3651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7" name="Text Box 38"/>
          <p:cNvSpPr txBox="1">
            <a:spLocks noChangeArrowheads="1"/>
          </p:cNvSpPr>
          <p:nvPr/>
        </p:nvSpPr>
        <p:spPr bwMode="auto">
          <a:xfrm>
            <a:off x="7470775" y="428466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F</a:t>
            </a:r>
            <a:r>
              <a:rPr lang="en-US" sz="2400" baseline="-25000">
                <a:solidFill>
                  <a:srgbClr val="FF0000"/>
                </a:solidFill>
              </a:rPr>
              <a:t>B</a:t>
            </a:r>
            <a:endParaRPr lang="en-US" sz="2400">
              <a:solidFill>
                <a:srgbClr val="FF0000"/>
              </a:solidFill>
            </a:endParaRPr>
          </a:p>
        </p:txBody>
      </p:sp>
      <p:sp>
        <p:nvSpPr>
          <p:cNvPr id="27668" name="Line 39"/>
          <p:cNvSpPr>
            <a:spLocks noChangeShapeType="1"/>
          </p:cNvSpPr>
          <p:nvPr/>
        </p:nvSpPr>
        <p:spPr bwMode="auto">
          <a:xfrm flipV="1">
            <a:off x="7729538" y="4740275"/>
            <a:ext cx="0" cy="3651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9" name="Freeform 40"/>
          <p:cNvSpPr>
            <a:spLocks/>
          </p:cNvSpPr>
          <p:nvPr/>
        </p:nvSpPr>
        <p:spPr bwMode="auto">
          <a:xfrm>
            <a:off x="2438400" y="3429000"/>
            <a:ext cx="600075" cy="471488"/>
          </a:xfrm>
          <a:custGeom>
            <a:avLst/>
            <a:gdLst>
              <a:gd name="T0" fmla="*/ 29 w 378"/>
              <a:gd name="T1" fmla="*/ 63 h 297"/>
              <a:gd name="T2" fmla="*/ 0 w 378"/>
              <a:gd name="T3" fmla="*/ 136 h 297"/>
              <a:gd name="T4" fmla="*/ 7 w 378"/>
              <a:gd name="T5" fmla="*/ 172 h 297"/>
              <a:gd name="T6" fmla="*/ 102 w 378"/>
              <a:gd name="T7" fmla="*/ 194 h 297"/>
              <a:gd name="T8" fmla="*/ 139 w 378"/>
              <a:gd name="T9" fmla="*/ 267 h 297"/>
              <a:gd name="T10" fmla="*/ 190 w 378"/>
              <a:gd name="T11" fmla="*/ 297 h 297"/>
              <a:gd name="T12" fmla="*/ 263 w 378"/>
              <a:gd name="T13" fmla="*/ 267 h 297"/>
              <a:gd name="T14" fmla="*/ 300 w 378"/>
              <a:gd name="T15" fmla="*/ 202 h 297"/>
              <a:gd name="T16" fmla="*/ 351 w 378"/>
              <a:gd name="T17" fmla="*/ 136 h 297"/>
              <a:gd name="T18" fmla="*/ 315 w 378"/>
              <a:gd name="T19" fmla="*/ 63 h 297"/>
              <a:gd name="T20" fmla="*/ 234 w 378"/>
              <a:gd name="T21" fmla="*/ 63 h 297"/>
              <a:gd name="T22" fmla="*/ 212 w 378"/>
              <a:gd name="T23" fmla="*/ 19 h 297"/>
              <a:gd name="T24" fmla="*/ 139 w 378"/>
              <a:gd name="T25" fmla="*/ 4 h 297"/>
              <a:gd name="T26" fmla="*/ 66 w 378"/>
              <a:gd name="T27" fmla="*/ 33 h 297"/>
              <a:gd name="T28" fmla="*/ 51 w 378"/>
              <a:gd name="T29" fmla="*/ 55 h 297"/>
              <a:gd name="T30" fmla="*/ 29 w 378"/>
              <a:gd name="T31" fmla="*/ 63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297"/>
              <a:gd name="T50" fmla="*/ 378 w 378"/>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297">
                <a:moveTo>
                  <a:pt x="29" y="63"/>
                </a:moveTo>
                <a:cubicBezTo>
                  <a:pt x="17" y="87"/>
                  <a:pt x="8" y="110"/>
                  <a:pt x="0" y="136"/>
                </a:cubicBezTo>
                <a:cubicBezTo>
                  <a:pt x="2" y="148"/>
                  <a:pt x="0" y="162"/>
                  <a:pt x="7" y="172"/>
                </a:cubicBezTo>
                <a:cubicBezTo>
                  <a:pt x="13" y="181"/>
                  <a:pt x="95" y="193"/>
                  <a:pt x="102" y="194"/>
                </a:cubicBezTo>
                <a:cubicBezTo>
                  <a:pt x="118" y="218"/>
                  <a:pt x="119" y="247"/>
                  <a:pt x="139" y="267"/>
                </a:cubicBezTo>
                <a:cubicBezTo>
                  <a:pt x="150" y="278"/>
                  <a:pt x="178" y="291"/>
                  <a:pt x="190" y="297"/>
                </a:cubicBezTo>
                <a:cubicBezTo>
                  <a:pt x="219" y="289"/>
                  <a:pt x="238" y="284"/>
                  <a:pt x="263" y="267"/>
                </a:cubicBezTo>
                <a:cubicBezTo>
                  <a:pt x="272" y="242"/>
                  <a:pt x="285" y="224"/>
                  <a:pt x="300" y="202"/>
                </a:cubicBezTo>
                <a:cubicBezTo>
                  <a:pt x="308" y="166"/>
                  <a:pt x="320" y="156"/>
                  <a:pt x="351" y="136"/>
                </a:cubicBezTo>
                <a:cubicBezTo>
                  <a:pt x="378" y="97"/>
                  <a:pt x="356" y="77"/>
                  <a:pt x="315" y="63"/>
                </a:cubicBezTo>
                <a:cubicBezTo>
                  <a:pt x="312" y="63"/>
                  <a:pt x="250" y="79"/>
                  <a:pt x="234" y="63"/>
                </a:cubicBezTo>
                <a:cubicBezTo>
                  <a:pt x="200" y="29"/>
                  <a:pt x="259" y="51"/>
                  <a:pt x="212" y="19"/>
                </a:cubicBezTo>
                <a:cubicBezTo>
                  <a:pt x="202" y="12"/>
                  <a:pt x="143" y="5"/>
                  <a:pt x="139" y="4"/>
                </a:cubicBezTo>
                <a:cubicBezTo>
                  <a:pt x="88" y="11"/>
                  <a:pt x="94" y="0"/>
                  <a:pt x="66" y="33"/>
                </a:cubicBezTo>
                <a:cubicBezTo>
                  <a:pt x="60" y="40"/>
                  <a:pt x="58" y="49"/>
                  <a:pt x="51" y="55"/>
                </a:cubicBezTo>
                <a:cubicBezTo>
                  <a:pt x="45" y="60"/>
                  <a:pt x="29" y="63"/>
                  <a:pt x="29" y="63"/>
                </a:cubicBezTo>
                <a:close/>
              </a:path>
            </a:pathLst>
          </a:custGeom>
          <a:solidFill>
            <a:srgbClr val="66FFCC"/>
          </a:solidFill>
          <a:ln w="9525">
            <a:solidFill>
              <a:schemeClr val="tx1"/>
            </a:solidFill>
            <a:round/>
            <a:headEnd/>
            <a:tailEnd/>
          </a:ln>
        </p:spPr>
        <p:txBody>
          <a:bodyPr wrap="none" anchor="ctr"/>
          <a:lstStyle/>
          <a:p>
            <a:endParaRPr lang="en-US"/>
          </a:p>
        </p:txBody>
      </p:sp>
      <p:sp>
        <p:nvSpPr>
          <p:cNvPr id="27670" name="Text Box 41"/>
          <p:cNvSpPr txBox="1">
            <a:spLocks noChangeArrowheads="1"/>
          </p:cNvSpPr>
          <p:nvPr/>
        </p:nvSpPr>
        <p:spPr bwMode="auto">
          <a:xfrm>
            <a:off x="4806950" y="395763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i="1"/>
              <a:t>iron</a:t>
            </a:r>
          </a:p>
        </p:txBody>
      </p:sp>
      <p:sp>
        <p:nvSpPr>
          <p:cNvPr id="27671" name="Text Box 42"/>
          <p:cNvSpPr txBox="1">
            <a:spLocks noChangeArrowheads="1"/>
          </p:cNvSpPr>
          <p:nvPr/>
        </p:nvSpPr>
        <p:spPr bwMode="auto">
          <a:xfrm>
            <a:off x="6100763" y="395763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i="1"/>
              <a:t>wood</a:t>
            </a:r>
          </a:p>
        </p:txBody>
      </p:sp>
      <p:sp>
        <p:nvSpPr>
          <p:cNvPr id="27672" name="Text Box 43"/>
          <p:cNvSpPr txBox="1">
            <a:spLocks noChangeArrowheads="1"/>
          </p:cNvSpPr>
          <p:nvPr/>
        </p:nvSpPr>
        <p:spPr bwMode="auto">
          <a:xfrm>
            <a:off x="7192963" y="3963988"/>
            <a:ext cx="1195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i="1"/>
              <a:t>vacuum</a:t>
            </a:r>
          </a:p>
        </p:txBody>
      </p:sp>
      <p:sp>
        <p:nvSpPr>
          <p:cNvPr id="27673" name="Text Box 44"/>
          <p:cNvSpPr txBox="1">
            <a:spLocks noChangeArrowheads="1"/>
          </p:cNvSpPr>
          <p:nvPr/>
        </p:nvSpPr>
        <p:spPr bwMode="auto">
          <a:xfrm>
            <a:off x="152400" y="4038600"/>
            <a:ext cx="4114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For the iron, mg &gt; F</a:t>
            </a:r>
            <a:r>
              <a:rPr lang="en-US" baseline="-25000">
                <a:solidFill>
                  <a:srgbClr val="000099"/>
                </a:solidFill>
              </a:rPr>
              <a:t>B</a:t>
            </a:r>
            <a:r>
              <a:rPr lang="en-US">
                <a:solidFill>
                  <a:srgbClr val="000099"/>
                </a:solidFill>
              </a:rPr>
              <a:t> (assuming iron is denser than the fluid), so it sinks.  For the wood, mg &lt; F</a:t>
            </a:r>
            <a:r>
              <a:rPr lang="en-US" baseline="-25000">
                <a:solidFill>
                  <a:srgbClr val="000099"/>
                </a:solidFill>
              </a:rPr>
              <a:t>B</a:t>
            </a:r>
            <a:r>
              <a:rPr lang="en-US">
                <a:solidFill>
                  <a:srgbClr val="000099"/>
                </a:solidFill>
              </a:rPr>
              <a:t> (assuming the fluid is denser than wood), so it floats to the surface.     </a:t>
            </a:r>
            <a:r>
              <a:rPr lang="en-US" sz="2000" i="1">
                <a:solidFill>
                  <a:srgbClr val="FF0000"/>
                </a:solidFill>
              </a:rPr>
              <a:t>continued on next slide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4495800" y="6019800"/>
            <a:ext cx="4648200" cy="838200"/>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5" name="Rectangle 2"/>
          <p:cNvSpPr>
            <a:spLocks noGrp="1" noChangeArrowheads="1"/>
          </p:cNvSpPr>
          <p:nvPr>
            <p:ph type="title"/>
          </p:nvPr>
        </p:nvSpPr>
        <p:spPr/>
        <p:txBody>
          <a:bodyPr/>
          <a:lstStyle/>
          <a:p>
            <a:r>
              <a:rPr lang="en-US" smtClean="0">
                <a:solidFill>
                  <a:srgbClr val="000099"/>
                </a:solidFill>
              </a:rPr>
              <a:t>Archimedes’ Principle  </a:t>
            </a:r>
            <a:r>
              <a:rPr lang="en-US" sz="2800" smtClean="0">
                <a:solidFill>
                  <a:srgbClr val="000099"/>
                </a:solidFill>
              </a:rPr>
              <a:t>(cont.)</a:t>
            </a:r>
            <a:endParaRPr lang="en-US" smtClean="0">
              <a:solidFill>
                <a:srgbClr val="000099"/>
              </a:solidFill>
            </a:endParaRPr>
          </a:p>
        </p:txBody>
      </p:sp>
      <p:pic>
        <p:nvPicPr>
          <p:cNvPr id="28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9200"/>
            <a:ext cx="4343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9"/>
          <p:cNvSpPr txBox="1">
            <a:spLocks noChangeArrowheads="1"/>
          </p:cNvSpPr>
          <p:nvPr/>
        </p:nvSpPr>
        <p:spPr bwMode="auto">
          <a:xfrm>
            <a:off x="204788" y="681038"/>
            <a:ext cx="8763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Part of Captain Hook’s boat is below the surface.  Archimedes’ principle says that the weight of the water Hook’s boat displaces equals the buoyant force, which in this case is the weight of the boat and all on board, since the boat is floating.  In the pic on the right, the boat is floating, so</a:t>
            </a:r>
            <a:r>
              <a:rPr lang="en-US" sz="2000"/>
              <a:t>  </a:t>
            </a:r>
            <a:r>
              <a:rPr lang="en-US" sz="2400"/>
              <a:t>F</a:t>
            </a:r>
            <a:r>
              <a:rPr lang="en-US" sz="2400" baseline="-25000"/>
              <a:t>B</a:t>
            </a:r>
            <a:r>
              <a:rPr lang="en-US" sz="2400"/>
              <a:t> = m</a:t>
            </a:r>
            <a:r>
              <a:rPr lang="en-US" sz="2400" baseline="-25000"/>
              <a:t>boat</a:t>
            </a:r>
            <a:r>
              <a:rPr lang="en-US" sz="1200" baseline="-25000"/>
              <a:t> </a:t>
            </a:r>
            <a:r>
              <a:rPr lang="en-US" sz="2400"/>
              <a:t>g.  Archimedes says</a:t>
            </a:r>
            <a:r>
              <a:rPr lang="en-US" sz="2000"/>
              <a:t>  </a:t>
            </a:r>
            <a:r>
              <a:rPr lang="en-US" sz="2400"/>
              <a:t>F</a:t>
            </a:r>
            <a:r>
              <a:rPr lang="en-US" sz="2400" baseline="-25000"/>
              <a:t>B</a:t>
            </a:r>
            <a:r>
              <a:rPr lang="en-US" sz="2400"/>
              <a:t> = m</a:t>
            </a:r>
            <a:r>
              <a:rPr lang="en-US" sz="2400" baseline="-25000"/>
              <a:t>w</a:t>
            </a:r>
            <a:r>
              <a:rPr lang="en-US" sz="1200" baseline="-25000"/>
              <a:t> </a:t>
            </a:r>
            <a:r>
              <a:rPr lang="en-US" sz="2400"/>
              <a:t>g, the weight of water displaced by the boat (shaded).  Thus, m</a:t>
            </a:r>
            <a:r>
              <a:rPr lang="en-US" sz="2400" baseline="-25000"/>
              <a:t>w</a:t>
            </a:r>
            <a:r>
              <a:rPr lang="en-US" sz="1200" baseline="-25000"/>
              <a:t> </a:t>
            </a:r>
            <a:r>
              <a:rPr lang="en-US" sz="2400"/>
              <a:t>g = m</a:t>
            </a:r>
            <a:r>
              <a:rPr lang="en-US" sz="2400" baseline="-25000"/>
              <a:t>boat</a:t>
            </a:r>
            <a:r>
              <a:rPr lang="en-US" sz="1200" baseline="-25000"/>
              <a:t> </a:t>
            </a:r>
            <a:r>
              <a:rPr lang="en-US" sz="2400"/>
              <a:t>g, or</a:t>
            </a:r>
            <a:r>
              <a:rPr lang="en-US" sz="2000"/>
              <a:t>  </a:t>
            </a:r>
            <a:r>
              <a:rPr lang="en-US" sz="2400"/>
              <a:t>m</a:t>
            </a:r>
            <a:r>
              <a:rPr lang="en-US" sz="2400" baseline="-25000"/>
              <a:t>w</a:t>
            </a:r>
            <a:r>
              <a:rPr lang="en-US" sz="1200" baseline="-25000"/>
              <a:t> </a:t>
            </a:r>
            <a:r>
              <a:rPr lang="en-US" sz="2400"/>
              <a:t>= m</a:t>
            </a:r>
            <a:r>
              <a:rPr lang="en-US" sz="2400" baseline="-25000"/>
              <a:t>boat</a:t>
            </a:r>
            <a:r>
              <a:rPr lang="en-US" sz="2400"/>
              <a:t>.</a:t>
            </a:r>
            <a:r>
              <a:rPr lang="en-US" sz="1200" baseline="-25000"/>
              <a:t> </a:t>
            </a:r>
            <a:r>
              <a:rPr lang="en-US" sz="2400" baseline="-25000"/>
              <a:t>  </a:t>
            </a:r>
            <a:r>
              <a:rPr lang="en-US" sz="2400"/>
              <a:t>This means the more people in the boat, the heavier it will be, and the lower the boat will ride.  Barges adjust their height</a:t>
            </a:r>
          </a:p>
        </p:txBody>
      </p:sp>
      <p:sp>
        <p:nvSpPr>
          <p:cNvPr id="28678" name="AutoShape 13"/>
          <p:cNvSpPr>
            <a:spLocks noChangeArrowheads="1"/>
          </p:cNvSpPr>
          <p:nvPr/>
        </p:nvSpPr>
        <p:spPr bwMode="auto">
          <a:xfrm>
            <a:off x="5562600" y="5410200"/>
            <a:ext cx="3200400" cy="1066800"/>
          </a:xfrm>
          <a:custGeom>
            <a:avLst/>
            <a:gdLst>
              <a:gd name="T0" fmla="*/ 2986003 w 21600"/>
              <a:gd name="T1" fmla="*/ 533400 h 21600"/>
              <a:gd name="T2" fmla="*/ 1600200 w 21600"/>
              <a:gd name="T3" fmla="*/ 1066800 h 21600"/>
              <a:gd name="T4" fmla="*/ 214397 w 21600"/>
              <a:gd name="T5" fmla="*/ 533400 h 21600"/>
              <a:gd name="T6" fmla="*/ 1600200 w 21600"/>
              <a:gd name="T7" fmla="*/ 0 h 21600"/>
              <a:gd name="T8" fmla="*/ 0 60000 65536"/>
              <a:gd name="T9" fmla="*/ 0 60000 65536"/>
              <a:gd name="T10" fmla="*/ 0 60000 65536"/>
              <a:gd name="T11" fmla="*/ 0 60000 65536"/>
              <a:gd name="T12" fmla="*/ 3247 w 21600"/>
              <a:gd name="T13" fmla="*/ 3247 h 21600"/>
              <a:gd name="T14" fmla="*/ 18353 w 21600"/>
              <a:gd name="T15" fmla="*/ 18353 h 21600"/>
            </a:gdLst>
            <a:ahLst/>
            <a:cxnLst>
              <a:cxn ang="T8">
                <a:pos x="T0" y="T1"/>
              </a:cxn>
              <a:cxn ang="T9">
                <a:pos x="T2" y="T3"/>
              </a:cxn>
              <a:cxn ang="T10">
                <a:pos x="T4" y="T5"/>
              </a:cxn>
              <a:cxn ang="T11">
                <a:pos x="T6" y="T7"/>
              </a:cxn>
            </a:cxnLst>
            <a:rect l="T12" t="T13" r="T14" b="T15"/>
            <a:pathLst>
              <a:path w="21600" h="21600">
                <a:moveTo>
                  <a:pt x="0" y="0"/>
                </a:moveTo>
                <a:lnTo>
                  <a:pt x="2893" y="21600"/>
                </a:lnTo>
                <a:lnTo>
                  <a:pt x="18707" y="21600"/>
                </a:lnTo>
                <a:lnTo>
                  <a:pt x="21600" y="0"/>
                </a:lnTo>
                <a:close/>
              </a:path>
            </a:pathLst>
          </a:cu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9" name="Text Box 15"/>
          <p:cNvSpPr txBox="1">
            <a:spLocks noChangeArrowheads="1"/>
          </p:cNvSpPr>
          <p:nvPr/>
        </p:nvSpPr>
        <p:spPr bwMode="auto">
          <a:xfrm>
            <a:off x="6650038" y="540543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bg1"/>
                </a:solidFill>
              </a:rPr>
              <a:t>   boat</a:t>
            </a:r>
          </a:p>
        </p:txBody>
      </p:sp>
      <p:sp>
        <p:nvSpPr>
          <p:cNvPr id="28680" name="Line 16"/>
          <p:cNvSpPr>
            <a:spLocks noChangeShapeType="1"/>
          </p:cNvSpPr>
          <p:nvPr/>
        </p:nvSpPr>
        <p:spPr bwMode="auto">
          <a:xfrm>
            <a:off x="5791200" y="6019800"/>
            <a:ext cx="2743200" cy="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17"/>
          <p:cNvSpPr>
            <a:spLocks noChangeShapeType="1"/>
          </p:cNvSpPr>
          <p:nvPr/>
        </p:nvSpPr>
        <p:spPr bwMode="auto">
          <a:xfrm flipH="1">
            <a:off x="60960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8"/>
          <p:cNvSpPr>
            <a:spLocks noChangeShapeType="1"/>
          </p:cNvSpPr>
          <p:nvPr/>
        </p:nvSpPr>
        <p:spPr bwMode="auto">
          <a:xfrm flipH="1">
            <a:off x="63246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9"/>
          <p:cNvSpPr>
            <a:spLocks noChangeShapeType="1"/>
          </p:cNvSpPr>
          <p:nvPr/>
        </p:nvSpPr>
        <p:spPr bwMode="auto">
          <a:xfrm flipH="1">
            <a:off x="65532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20"/>
          <p:cNvSpPr>
            <a:spLocks noChangeShapeType="1"/>
          </p:cNvSpPr>
          <p:nvPr/>
        </p:nvSpPr>
        <p:spPr bwMode="auto">
          <a:xfrm flipH="1">
            <a:off x="67818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21"/>
          <p:cNvSpPr>
            <a:spLocks noChangeShapeType="1"/>
          </p:cNvSpPr>
          <p:nvPr/>
        </p:nvSpPr>
        <p:spPr bwMode="auto">
          <a:xfrm flipH="1">
            <a:off x="70104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22"/>
          <p:cNvSpPr>
            <a:spLocks noChangeShapeType="1"/>
          </p:cNvSpPr>
          <p:nvPr/>
        </p:nvSpPr>
        <p:spPr bwMode="auto">
          <a:xfrm flipH="1">
            <a:off x="72390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25"/>
          <p:cNvSpPr>
            <a:spLocks noChangeShapeType="1"/>
          </p:cNvSpPr>
          <p:nvPr/>
        </p:nvSpPr>
        <p:spPr bwMode="auto">
          <a:xfrm flipH="1">
            <a:off x="74676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26"/>
          <p:cNvSpPr>
            <a:spLocks noChangeShapeType="1"/>
          </p:cNvSpPr>
          <p:nvPr/>
        </p:nvSpPr>
        <p:spPr bwMode="auto">
          <a:xfrm flipH="1">
            <a:off x="76962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27"/>
          <p:cNvSpPr>
            <a:spLocks noChangeShapeType="1"/>
          </p:cNvSpPr>
          <p:nvPr/>
        </p:nvSpPr>
        <p:spPr bwMode="auto">
          <a:xfrm flipH="1">
            <a:off x="79248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28"/>
          <p:cNvSpPr>
            <a:spLocks noChangeShapeType="1"/>
          </p:cNvSpPr>
          <p:nvPr/>
        </p:nvSpPr>
        <p:spPr bwMode="auto">
          <a:xfrm flipH="1">
            <a:off x="8153400" y="6019800"/>
            <a:ext cx="152400" cy="457200"/>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29"/>
          <p:cNvSpPr>
            <a:spLocks noChangeShapeType="1"/>
          </p:cNvSpPr>
          <p:nvPr/>
        </p:nvSpPr>
        <p:spPr bwMode="auto">
          <a:xfrm flipH="1">
            <a:off x="5895975" y="6032500"/>
            <a:ext cx="85725" cy="231775"/>
          </a:xfrm>
          <a:prstGeom prst="line">
            <a:avLst/>
          </a:prstGeom>
          <a:noFill/>
          <a:ln w="952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2" name="Text Box 32"/>
          <p:cNvSpPr txBox="1">
            <a:spLocks noChangeArrowheads="1"/>
          </p:cNvSpPr>
          <p:nvPr/>
        </p:nvSpPr>
        <p:spPr bwMode="auto">
          <a:xfrm>
            <a:off x="4433888" y="3608388"/>
            <a:ext cx="4737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by taking on and pumping out water. Steel can float if shaped like a boat, because in that shape it can displace as much water as its own weight.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57150"/>
            <a:ext cx="5486400" cy="806450"/>
          </a:xfrm>
        </p:spPr>
        <p:txBody>
          <a:bodyPr/>
          <a:lstStyle/>
          <a:p>
            <a:r>
              <a:rPr lang="en-US" smtClean="0">
                <a:solidFill>
                  <a:srgbClr val="000099"/>
                </a:solidFill>
              </a:rPr>
              <a:t>Submarines  </a:t>
            </a:r>
            <a:r>
              <a:rPr lang="en-US" smtClean="0">
                <a:solidFill>
                  <a:srgbClr val="000099"/>
                </a:solidFill>
                <a:latin typeface="Times New Roman" pitchFamily="18" charset="0"/>
              </a:rPr>
              <a:t>&amp;  </a:t>
            </a:r>
            <a:r>
              <a:rPr lang="en-US" smtClean="0">
                <a:solidFill>
                  <a:srgbClr val="000099"/>
                </a:solidFill>
              </a:rPr>
              <a:t>Blimps </a:t>
            </a:r>
          </a:p>
        </p:txBody>
      </p:sp>
      <p:sp>
        <p:nvSpPr>
          <p:cNvPr id="29699" name="Text Box 4"/>
          <p:cNvSpPr txBox="1">
            <a:spLocks noChangeArrowheads="1"/>
          </p:cNvSpPr>
          <p:nvPr/>
        </p:nvSpPr>
        <p:spPr bwMode="auto">
          <a:xfrm>
            <a:off x="152400" y="685800"/>
            <a:ext cx="5410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 sub is submerged in water, while a blimp is submerged in air.  In each a buoyant force must balance the weight of the vessel.  Blimps and hot air balloons must displace huge amounts</a:t>
            </a:r>
          </a:p>
        </p:txBody>
      </p:sp>
      <p:pic>
        <p:nvPicPr>
          <p:cNvPr id="29700" name="Picture 5" descr="NSS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SPECTOR(TM)-4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068763"/>
            <a:ext cx="70104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7"/>
          <p:cNvSpPr txBox="1">
            <a:spLocks noChangeArrowheads="1"/>
          </p:cNvSpPr>
          <p:nvPr/>
        </p:nvSpPr>
        <p:spPr bwMode="auto">
          <a:xfrm>
            <a:off x="171450" y="266700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of air because air isn’t very dense.  The weight of the air a blimp  displaces is equal to the blimp’s weight.  Likewise, the weight of the water a sub displaces is equal to the sub’s weight.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8"/>
          <p:cNvSpPr>
            <a:spLocks noChangeArrowheads="1"/>
          </p:cNvSpPr>
          <p:nvPr/>
        </p:nvSpPr>
        <p:spPr bwMode="auto">
          <a:xfrm>
            <a:off x="6096000" y="1219200"/>
            <a:ext cx="3046413" cy="5635625"/>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23" name="Rectangle 2"/>
          <p:cNvSpPr>
            <a:spLocks noGrp="1" noChangeArrowheads="1"/>
          </p:cNvSpPr>
          <p:nvPr>
            <p:ph type="title"/>
          </p:nvPr>
        </p:nvSpPr>
        <p:spPr/>
        <p:txBody>
          <a:bodyPr/>
          <a:lstStyle/>
          <a:p>
            <a:r>
              <a:rPr lang="en-US" smtClean="0">
                <a:solidFill>
                  <a:srgbClr val="000099"/>
                </a:solidFill>
              </a:rPr>
              <a:t>Proof of Archimedes’ Principle</a:t>
            </a:r>
          </a:p>
        </p:txBody>
      </p:sp>
      <p:sp>
        <p:nvSpPr>
          <p:cNvPr id="30724" name="Rectangle 3"/>
          <p:cNvSpPr>
            <a:spLocks noChangeArrowheads="1"/>
          </p:cNvSpPr>
          <p:nvPr/>
        </p:nvSpPr>
        <p:spPr bwMode="auto">
          <a:xfrm>
            <a:off x="223838" y="952500"/>
            <a:ext cx="5562600"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a:t>The fluid is pressing on the box on all sides.  The horizontal forces cancel out.  The buoyant force is given by</a:t>
            </a:r>
            <a:r>
              <a:rPr lang="en-US" sz="2000"/>
              <a:t>  </a:t>
            </a:r>
            <a:r>
              <a:rPr lang="en-US" sz="2800"/>
              <a:t>F</a:t>
            </a:r>
            <a:r>
              <a:rPr lang="en-US" sz="2800" baseline="-25000"/>
              <a:t>B</a:t>
            </a:r>
            <a:r>
              <a:rPr lang="en-US" sz="1400"/>
              <a:t> </a:t>
            </a:r>
            <a:r>
              <a:rPr lang="en-US" sz="2800"/>
              <a:t>= F</a:t>
            </a:r>
            <a:r>
              <a:rPr lang="en-US" sz="2800" baseline="-25000"/>
              <a:t>up</a:t>
            </a:r>
            <a:r>
              <a:rPr lang="en-US" sz="1400" baseline="-25000"/>
              <a:t> </a:t>
            </a:r>
            <a:r>
              <a:rPr lang="en-US" sz="2800"/>
              <a:t>- F</a:t>
            </a:r>
            <a:r>
              <a:rPr lang="en-US" sz="2800" baseline="-25000"/>
              <a:t>down</a:t>
            </a:r>
            <a:r>
              <a:rPr lang="en-US" sz="2800"/>
              <a:t>.   F</a:t>
            </a:r>
            <a:r>
              <a:rPr lang="en-US" sz="2800" baseline="-25000"/>
              <a:t>up</a:t>
            </a:r>
            <a:r>
              <a:rPr lang="en-US" sz="1400" baseline="-25000"/>
              <a:t> </a:t>
            </a:r>
            <a:r>
              <a:rPr lang="en-US" sz="2800"/>
              <a:t>&gt; F</a:t>
            </a:r>
            <a:r>
              <a:rPr lang="en-US" sz="2800" baseline="-25000"/>
              <a:t>down</a:t>
            </a:r>
            <a:r>
              <a:rPr lang="en-US" sz="2800"/>
              <a:t> since the pressure is lower at the top by the amount </a:t>
            </a:r>
            <a:r>
              <a:rPr lang="en-US" sz="2800">
                <a:sym typeface="Symbol" pitchFamily="18" charset="2"/>
              </a:rPr>
              <a:t></a:t>
            </a:r>
            <a:r>
              <a:rPr lang="en-US" sz="1000">
                <a:sym typeface="Symbol" pitchFamily="18" charset="2"/>
              </a:rPr>
              <a:t> </a:t>
            </a:r>
            <a:r>
              <a:rPr lang="en-US" sz="2800">
                <a:sym typeface="Symbol" pitchFamily="18" charset="2"/>
              </a:rPr>
              <a:t>g</a:t>
            </a:r>
            <a:r>
              <a:rPr lang="en-US" sz="1000">
                <a:sym typeface="Symbol" pitchFamily="18" charset="2"/>
              </a:rPr>
              <a:t> </a:t>
            </a:r>
            <a:r>
              <a:rPr lang="en-US" sz="2800">
                <a:sym typeface="Symbol" pitchFamily="18" charset="2"/>
              </a:rPr>
              <a:t>h, where</a:t>
            </a:r>
            <a:r>
              <a:rPr lang="en-US" sz="2000">
                <a:sym typeface="Symbol" pitchFamily="18" charset="2"/>
              </a:rPr>
              <a:t>  </a:t>
            </a:r>
            <a:r>
              <a:rPr lang="en-US" sz="2800">
                <a:sym typeface="Symbol" pitchFamily="18" charset="2"/>
              </a:rPr>
              <a:t></a:t>
            </a:r>
            <a:r>
              <a:rPr lang="en-US" sz="1000">
                <a:sym typeface="Symbol" pitchFamily="18" charset="2"/>
              </a:rPr>
              <a:t>   </a:t>
            </a:r>
            <a:r>
              <a:rPr lang="en-US" sz="2800">
                <a:sym typeface="Symbol" pitchFamily="18" charset="2"/>
              </a:rPr>
              <a:t>is the density of the fluid.  </a:t>
            </a:r>
          </a:p>
          <a:p>
            <a:pPr>
              <a:spcBef>
                <a:spcPct val="20000"/>
              </a:spcBef>
            </a:pPr>
            <a:r>
              <a:rPr lang="en-US" sz="2800">
                <a:sym typeface="Symbol" pitchFamily="18" charset="2"/>
              </a:rPr>
              <a:t>So, </a:t>
            </a:r>
            <a:r>
              <a:rPr lang="en-US" sz="2800"/>
              <a:t>F</a:t>
            </a:r>
            <a:r>
              <a:rPr lang="en-US" sz="2800" baseline="-25000"/>
              <a:t>B</a:t>
            </a:r>
            <a:r>
              <a:rPr lang="en-US" sz="1400"/>
              <a:t> </a:t>
            </a:r>
            <a:r>
              <a:rPr lang="en-US" sz="2800"/>
              <a:t>= </a:t>
            </a:r>
            <a:r>
              <a:rPr lang="en-US" sz="2800">
                <a:sym typeface="Symbol" pitchFamily="18" charset="2"/>
              </a:rPr>
              <a:t></a:t>
            </a:r>
            <a:r>
              <a:rPr lang="en-US" sz="1000">
                <a:sym typeface="Symbol" pitchFamily="18" charset="2"/>
              </a:rPr>
              <a:t> </a:t>
            </a:r>
            <a:r>
              <a:rPr lang="en-US" sz="2800">
                <a:sym typeface="Symbol" pitchFamily="18" charset="2"/>
              </a:rPr>
              <a:t>g</a:t>
            </a:r>
            <a:r>
              <a:rPr lang="en-US" sz="1000">
                <a:sym typeface="Symbol" pitchFamily="18" charset="2"/>
              </a:rPr>
              <a:t> </a:t>
            </a:r>
            <a:r>
              <a:rPr lang="en-US" sz="2800">
                <a:sym typeface="Symbol" pitchFamily="18" charset="2"/>
              </a:rPr>
              <a:t>h</a:t>
            </a:r>
            <a:r>
              <a:rPr lang="en-US" sz="1000">
                <a:sym typeface="Symbol" pitchFamily="18" charset="2"/>
              </a:rPr>
              <a:t> </a:t>
            </a:r>
            <a:r>
              <a:rPr lang="en-US" sz="2800">
                <a:sym typeface="Symbol" pitchFamily="18" charset="2"/>
              </a:rPr>
              <a:t>A = </a:t>
            </a:r>
            <a:r>
              <a:rPr lang="en-US" sz="1000">
                <a:sym typeface="Symbol" pitchFamily="18" charset="2"/>
              </a:rPr>
              <a:t> </a:t>
            </a:r>
            <a:r>
              <a:rPr lang="en-US" sz="2800">
                <a:sym typeface="Symbol" pitchFamily="18" charset="2"/>
              </a:rPr>
              <a:t>gV, where V is the volume of the box.  But</a:t>
            </a:r>
            <a:r>
              <a:rPr lang="en-US" sz="2000">
                <a:sym typeface="Symbol" pitchFamily="18" charset="2"/>
              </a:rPr>
              <a:t>  </a:t>
            </a:r>
            <a:r>
              <a:rPr lang="en-US" sz="2800">
                <a:sym typeface="Symbol" pitchFamily="18" charset="2"/>
              </a:rPr>
              <a:t>V</a:t>
            </a:r>
            <a:r>
              <a:rPr lang="en-US" sz="800">
                <a:sym typeface="Symbol" pitchFamily="18" charset="2"/>
              </a:rPr>
              <a:t> </a:t>
            </a:r>
            <a:r>
              <a:rPr lang="en-US" sz="2000">
                <a:sym typeface="Symbol" pitchFamily="18" charset="2"/>
              </a:rPr>
              <a:t> </a:t>
            </a:r>
            <a:r>
              <a:rPr lang="en-US" sz="2800">
                <a:sym typeface="Symbol" pitchFamily="18" charset="2"/>
              </a:rPr>
              <a:t>is the mass of the fluid that the box displaces, so</a:t>
            </a:r>
            <a:r>
              <a:rPr lang="en-US" sz="1800">
                <a:sym typeface="Symbol" pitchFamily="18" charset="2"/>
              </a:rPr>
              <a:t>  </a:t>
            </a:r>
            <a:r>
              <a:rPr lang="en-US" sz="2800">
                <a:sym typeface="Symbol" pitchFamily="18" charset="2"/>
              </a:rPr>
              <a:t></a:t>
            </a:r>
            <a:r>
              <a:rPr lang="en-US" sz="1000">
                <a:sym typeface="Symbol" pitchFamily="18" charset="2"/>
              </a:rPr>
              <a:t> </a:t>
            </a:r>
            <a:r>
              <a:rPr lang="en-US" sz="2800">
                <a:sym typeface="Symbol" pitchFamily="18" charset="2"/>
              </a:rPr>
              <a:t>gV</a:t>
            </a:r>
            <a:r>
              <a:rPr lang="en-US" sz="2000">
                <a:sym typeface="Symbol" pitchFamily="18" charset="2"/>
              </a:rPr>
              <a:t>  </a:t>
            </a:r>
            <a:r>
              <a:rPr lang="en-US" sz="2800">
                <a:sym typeface="Symbol" pitchFamily="18" charset="2"/>
              </a:rPr>
              <a:t>is the weight of fluid displaced.  Thus, the buoyant force = the weight of displaced fluid.</a:t>
            </a:r>
          </a:p>
        </p:txBody>
      </p:sp>
      <p:sp>
        <p:nvSpPr>
          <p:cNvPr id="30725" name="Rectangle 27"/>
          <p:cNvSpPr>
            <a:spLocks noChangeArrowheads="1"/>
          </p:cNvSpPr>
          <p:nvPr/>
        </p:nvSpPr>
        <p:spPr bwMode="auto">
          <a:xfrm>
            <a:off x="6858000" y="3200400"/>
            <a:ext cx="1295400" cy="2209800"/>
          </a:xfrm>
          <a:prstGeom prst="rect">
            <a:avLst/>
          </a:prstGeom>
          <a:solidFill>
            <a:schemeClr val="accent1"/>
          </a:solidFill>
          <a:ln w="9525">
            <a:miter lim="800000"/>
            <a:headEnd/>
            <a:tailEnd/>
          </a:ln>
          <a:scene3d>
            <a:camera prst="legacyObliqueTopRight"/>
            <a:lightRig rig="legacyFlat3" dir="b"/>
          </a:scene3d>
          <a:sp3d extrusionH="1192200" prstMaterial="legacyMetal">
            <a:bevelT w="13500" h="13500" prst="angle"/>
            <a:bevelB w="13500" h="13500" prst="angle"/>
            <a:extrusionClr>
              <a:schemeClr val="accent1"/>
            </a:extrusionClr>
          </a:sp3d>
        </p:spPr>
        <p:txBody>
          <a:bodyPr wrap="none" anchor="ctr">
            <a:flatTx/>
          </a:bodyPr>
          <a:lstStyle/>
          <a:p>
            <a:endParaRPr lang="en-US"/>
          </a:p>
        </p:txBody>
      </p:sp>
      <p:sp>
        <p:nvSpPr>
          <p:cNvPr id="30726" name="Text Box 22"/>
          <p:cNvSpPr txBox="1">
            <a:spLocks noChangeArrowheads="1"/>
          </p:cNvSpPr>
          <p:nvPr/>
        </p:nvSpPr>
        <p:spPr bwMode="auto">
          <a:xfrm rot="804493">
            <a:off x="7281863" y="2752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olidFill>
                  <a:schemeClr val="bg1"/>
                </a:solidFill>
              </a:rPr>
              <a:t>A</a:t>
            </a:r>
          </a:p>
        </p:txBody>
      </p:sp>
      <p:sp>
        <p:nvSpPr>
          <p:cNvPr id="30727" name="Text Box 29"/>
          <p:cNvSpPr txBox="1">
            <a:spLocks noChangeArrowheads="1"/>
          </p:cNvSpPr>
          <p:nvPr/>
        </p:nvSpPr>
        <p:spPr bwMode="auto">
          <a:xfrm>
            <a:off x="6477000" y="3962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t>h</a:t>
            </a:r>
          </a:p>
        </p:txBody>
      </p:sp>
      <p:sp>
        <p:nvSpPr>
          <p:cNvPr id="30728" name="Line 30"/>
          <p:cNvSpPr>
            <a:spLocks noChangeShapeType="1"/>
          </p:cNvSpPr>
          <p:nvPr/>
        </p:nvSpPr>
        <p:spPr bwMode="auto">
          <a:xfrm flipV="1">
            <a:off x="7696200" y="5481638"/>
            <a:ext cx="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32"/>
          <p:cNvSpPr>
            <a:spLocks noChangeShapeType="1"/>
          </p:cNvSpPr>
          <p:nvPr/>
        </p:nvSpPr>
        <p:spPr bwMode="auto">
          <a:xfrm>
            <a:off x="7778750" y="2433638"/>
            <a:ext cx="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Text Box 33"/>
          <p:cNvSpPr txBox="1">
            <a:spLocks noChangeArrowheads="1"/>
          </p:cNvSpPr>
          <p:nvPr/>
        </p:nvSpPr>
        <p:spPr bwMode="auto">
          <a:xfrm>
            <a:off x="7772400" y="205740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F</a:t>
            </a:r>
            <a:r>
              <a:rPr lang="en-US" baseline="-25000">
                <a:solidFill>
                  <a:srgbClr val="FF0000"/>
                </a:solidFill>
              </a:rPr>
              <a:t>down</a:t>
            </a:r>
            <a:endParaRPr lang="en-US">
              <a:solidFill>
                <a:srgbClr val="FF0000"/>
              </a:solidFill>
            </a:endParaRPr>
          </a:p>
        </p:txBody>
      </p:sp>
      <p:sp>
        <p:nvSpPr>
          <p:cNvPr id="30731" name="Text Box 34"/>
          <p:cNvSpPr txBox="1">
            <a:spLocks noChangeArrowheads="1"/>
          </p:cNvSpPr>
          <p:nvPr/>
        </p:nvSpPr>
        <p:spPr bwMode="auto">
          <a:xfrm>
            <a:off x="7772400" y="579120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F</a:t>
            </a:r>
            <a:r>
              <a:rPr lang="en-US" baseline="-25000">
                <a:solidFill>
                  <a:srgbClr val="FF0000"/>
                </a:solidFill>
              </a:rPr>
              <a:t>up</a:t>
            </a:r>
            <a:endParaRPr lang="en-US">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solidFill>
                  <a:srgbClr val="000099"/>
                </a:solidFill>
              </a:rPr>
              <a:t>Archimedes Example</a:t>
            </a:r>
          </a:p>
        </p:txBody>
      </p:sp>
      <p:sp>
        <p:nvSpPr>
          <p:cNvPr id="31747" name="Text Box 3"/>
          <p:cNvSpPr txBox="1">
            <a:spLocks noChangeArrowheads="1"/>
          </p:cNvSpPr>
          <p:nvPr/>
        </p:nvSpPr>
        <p:spPr bwMode="auto">
          <a:xfrm>
            <a:off x="228600" y="650875"/>
            <a:ext cx="8763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Schmedrick decides to take up ice sculpting.  After several failed attempts, he notices that his little cousin Lila has carved a beautiful likeness of Poseidon, the Greek god of the sea.  Ice is less dense than water, 0.917 g / mL, so it floats.  If Schmed and Lila take Poseidon to the sea, what percentage of the sculpture (by volume) will show above water?</a:t>
            </a:r>
          </a:p>
        </p:txBody>
      </p:sp>
      <p:pic>
        <p:nvPicPr>
          <p:cNvPr id="317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28860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8"/>
          <p:cNvSpPr txBox="1">
            <a:spLocks noChangeArrowheads="1"/>
          </p:cNvSpPr>
          <p:nvPr/>
        </p:nvSpPr>
        <p:spPr bwMode="auto">
          <a:xfrm>
            <a:off x="3005138" y="3341688"/>
            <a:ext cx="6096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05000"/>
              </a:lnSpc>
              <a:spcBef>
                <a:spcPct val="50000"/>
              </a:spcBef>
            </a:pPr>
            <a:r>
              <a:rPr lang="en-US" i="1">
                <a:solidFill>
                  <a:srgbClr val="FF0000"/>
                </a:solidFill>
              </a:rPr>
              <a:t>answer:  </a:t>
            </a:r>
            <a:r>
              <a:rPr lang="en-US">
                <a:solidFill>
                  <a:srgbClr val="000099"/>
                </a:solidFill>
              </a:rPr>
              <a:t>Let m</a:t>
            </a:r>
            <a:r>
              <a:rPr lang="en-US" baseline="-25000">
                <a:solidFill>
                  <a:srgbClr val="000099"/>
                </a:solidFill>
              </a:rPr>
              <a:t>w</a:t>
            </a:r>
            <a:r>
              <a:rPr lang="en-US">
                <a:solidFill>
                  <a:srgbClr val="000099"/>
                </a:solidFill>
              </a:rPr>
              <a:t>= mass of water displaced; m</a:t>
            </a:r>
            <a:r>
              <a:rPr lang="en-US" baseline="-25000">
                <a:solidFill>
                  <a:srgbClr val="000099"/>
                </a:solidFill>
              </a:rPr>
              <a:t>ice</a:t>
            </a:r>
            <a:r>
              <a:rPr lang="en-US">
                <a:solidFill>
                  <a:srgbClr val="000099"/>
                </a:solidFill>
              </a:rPr>
              <a:t>= mass of whole statue.</a:t>
            </a:r>
            <a:r>
              <a:rPr lang="en-US" i="1">
                <a:solidFill>
                  <a:srgbClr val="000099"/>
                </a:solidFill>
              </a:rPr>
              <a:t>  </a:t>
            </a:r>
            <a:r>
              <a:rPr lang="en-US">
                <a:solidFill>
                  <a:srgbClr val="000099"/>
                </a:solidFill>
              </a:rPr>
              <a:t>Archimedes says</a:t>
            </a:r>
            <a:r>
              <a:rPr lang="en-US" sz="2200">
                <a:solidFill>
                  <a:srgbClr val="000099"/>
                </a:solidFill>
              </a:rPr>
              <a:t>  </a:t>
            </a:r>
            <a:r>
              <a:rPr lang="en-US">
                <a:solidFill>
                  <a:srgbClr val="000099"/>
                </a:solidFill>
              </a:rPr>
              <a:t>m</a:t>
            </a:r>
            <a:r>
              <a:rPr lang="en-US" baseline="-25000">
                <a:solidFill>
                  <a:srgbClr val="000099"/>
                </a:solidFill>
              </a:rPr>
              <a:t>w </a:t>
            </a:r>
            <a:r>
              <a:rPr lang="en-US">
                <a:solidFill>
                  <a:srgbClr val="000099"/>
                </a:solidFill>
              </a:rPr>
              <a:t>g = m</a:t>
            </a:r>
            <a:r>
              <a:rPr lang="en-US" baseline="-25000">
                <a:solidFill>
                  <a:srgbClr val="000099"/>
                </a:solidFill>
              </a:rPr>
              <a:t>ice </a:t>
            </a:r>
            <a:r>
              <a:rPr lang="en-US">
                <a:solidFill>
                  <a:srgbClr val="000099"/>
                </a:solidFill>
              </a:rPr>
              <a:t>g       </a:t>
            </a:r>
            <a:r>
              <a:rPr lang="en-US">
                <a:solidFill>
                  <a:srgbClr val="000099"/>
                </a:solidFill>
                <a:sym typeface="Symbol" pitchFamily="18" charset="2"/>
              </a:rPr>
              <a:t></a:t>
            </a:r>
            <a:r>
              <a:rPr lang="en-US" baseline="-25000">
                <a:solidFill>
                  <a:srgbClr val="000099"/>
                </a:solidFill>
                <a:sym typeface="Symbol" pitchFamily="18" charset="2"/>
              </a:rPr>
              <a:t>w</a:t>
            </a:r>
            <a:r>
              <a:rPr lang="en-US">
                <a:solidFill>
                  <a:srgbClr val="000099"/>
                </a:solidFill>
                <a:sym typeface="Symbol" pitchFamily="18" charset="2"/>
              </a:rPr>
              <a:t> V</a:t>
            </a:r>
            <a:r>
              <a:rPr lang="en-US" baseline="-25000">
                <a:solidFill>
                  <a:srgbClr val="000099"/>
                </a:solidFill>
                <a:sym typeface="Symbol" pitchFamily="18" charset="2"/>
              </a:rPr>
              <a:t>w</a:t>
            </a:r>
            <a:r>
              <a:rPr lang="en-US">
                <a:solidFill>
                  <a:srgbClr val="000099"/>
                </a:solidFill>
                <a:sym typeface="Symbol" pitchFamily="18" charset="2"/>
              </a:rPr>
              <a:t> =</a:t>
            </a:r>
            <a:r>
              <a:rPr lang="en-US" sz="2000">
                <a:solidFill>
                  <a:srgbClr val="000099"/>
                </a:solidFill>
                <a:sym typeface="Symbol" pitchFamily="18" charset="2"/>
              </a:rPr>
              <a:t>  </a:t>
            </a:r>
            <a:r>
              <a:rPr lang="en-US">
                <a:solidFill>
                  <a:srgbClr val="000099"/>
                </a:solidFill>
                <a:sym typeface="Symbol" pitchFamily="18" charset="2"/>
              </a:rPr>
              <a:t></a:t>
            </a:r>
            <a:r>
              <a:rPr lang="en-US" baseline="-25000">
                <a:solidFill>
                  <a:srgbClr val="000099"/>
                </a:solidFill>
                <a:sym typeface="Symbol" pitchFamily="18" charset="2"/>
              </a:rPr>
              <a:t>ice</a:t>
            </a:r>
            <a:r>
              <a:rPr lang="en-US">
                <a:solidFill>
                  <a:srgbClr val="000099"/>
                </a:solidFill>
                <a:sym typeface="Symbol" pitchFamily="18" charset="2"/>
              </a:rPr>
              <a:t> V</a:t>
            </a:r>
            <a:r>
              <a:rPr lang="en-US" baseline="-25000">
                <a:solidFill>
                  <a:srgbClr val="000099"/>
                </a:solidFill>
                <a:sym typeface="Symbol" pitchFamily="18" charset="2"/>
              </a:rPr>
              <a:t>ice</a:t>
            </a:r>
            <a:r>
              <a:rPr lang="en-US">
                <a:solidFill>
                  <a:srgbClr val="000099"/>
                </a:solidFill>
                <a:sym typeface="Symbol" pitchFamily="18" charset="2"/>
              </a:rPr>
              <a:t>   The fraction of the statue below water is </a:t>
            </a:r>
            <a:br>
              <a:rPr lang="en-US">
                <a:solidFill>
                  <a:srgbClr val="000099"/>
                </a:solidFill>
                <a:sym typeface="Symbol" pitchFamily="18" charset="2"/>
              </a:rPr>
            </a:br>
            <a:r>
              <a:rPr lang="en-US">
                <a:solidFill>
                  <a:srgbClr val="000099"/>
                </a:solidFill>
                <a:sym typeface="Symbol" pitchFamily="18" charset="2"/>
              </a:rPr>
              <a:t>V</a:t>
            </a:r>
            <a:r>
              <a:rPr lang="en-US" baseline="-25000">
                <a:solidFill>
                  <a:srgbClr val="000099"/>
                </a:solidFill>
                <a:sym typeface="Symbol" pitchFamily="18" charset="2"/>
              </a:rPr>
              <a:t>w</a:t>
            </a:r>
            <a:r>
              <a:rPr lang="en-US">
                <a:solidFill>
                  <a:srgbClr val="000099"/>
                </a:solidFill>
                <a:sym typeface="Symbol" pitchFamily="18" charset="2"/>
              </a:rPr>
              <a:t> / V</a:t>
            </a:r>
            <a:r>
              <a:rPr lang="en-US" baseline="-25000">
                <a:solidFill>
                  <a:srgbClr val="000099"/>
                </a:solidFill>
                <a:sym typeface="Symbol" pitchFamily="18" charset="2"/>
              </a:rPr>
              <a:t>ice</a:t>
            </a:r>
            <a:r>
              <a:rPr lang="en-US">
                <a:solidFill>
                  <a:srgbClr val="000099"/>
                </a:solidFill>
                <a:sym typeface="Symbol" pitchFamily="18" charset="2"/>
              </a:rPr>
              <a:t>= </a:t>
            </a:r>
            <a:r>
              <a:rPr lang="en-US" baseline="-25000">
                <a:solidFill>
                  <a:srgbClr val="000099"/>
                </a:solidFill>
                <a:sym typeface="Symbol" pitchFamily="18" charset="2"/>
              </a:rPr>
              <a:t>ice</a:t>
            </a:r>
            <a:r>
              <a:rPr lang="en-US">
                <a:solidFill>
                  <a:srgbClr val="000099"/>
                </a:solidFill>
                <a:sym typeface="Symbol" pitchFamily="18" charset="2"/>
              </a:rPr>
              <a:t>  / </a:t>
            </a:r>
            <a:r>
              <a:rPr lang="en-US" baseline="-25000">
                <a:solidFill>
                  <a:srgbClr val="000099"/>
                </a:solidFill>
                <a:sym typeface="Symbol" pitchFamily="18" charset="2"/>
              </a:rPr>
              <a:t>w</a:t>
            </a:r>
            <a:r>
              <a:rPr lang="en-US">
                <a:solidFill>
                  <a:srgbClr val="000099"/>
                </a:solidFill>
                <a:sym typeface="Symbol" pitchFamily="18" charset="2"/>
              </a:rPr>
              <a:t>.  So, the portion of the ice above water is</a:t>
            </a:r>
            <a:r>
              <a:rPr lang="en-US" sz="2200">
                <a:solidFill>
                  <a:srgbClr val="000099"/>
                </a:solidFill>
                <a:sym typeface="Symbol" pitchFamily="18" charset="2"/>
              </a:rPr>
              <a:t>  </a:t>
            </a:r>
            <a:r>
              <a:rPr lang="en-US">
                <a:solidFill>
                  <a:srgbClr val="000099"/>
                </a:solidFill>
                <a:sym typeface="Symbol" pitchFamily="18" charset="2"/>
              </a:rPr>
              <a:t>1 - (</a:t>
            </a:r>
            <a:r>
              <a:rPr lang="en-US" baseline="-25000">
                <a:solidFill>
                  <a:srgbClr val="000099"/>
                </a:solidFill>
                <a:sym typeface="Symbol" pitchFamily="18" charset="2"/>
              </a:rPr>
              <a:t>ice</a:t>
            </a:r>
            <a:r>
              <a:rPr lang="en-US">
                <a:solidFill>
                  <a:srgbClr val="000099"/>
                </a:solidFill>
                <a:sym typeface="Symbol" pitchFamily="18" charset="2"/>
              </a:rPr>
              <a:t> / </a:t>
            </a:r>
            <a:r>
              <a:rPr lang="en-US" baseline="-25000">
                <a:solidFill>
                  <a:srgbClr val="000099"/>
                </a:solidFill>
                <a:sym typeface="Symbol" pitchFamily="18" charset="2"/>
              </a:rPr>
              <a:t>w</a:t>
            </a:r>
            <a:r>
              <a:rPr lang="en-US">
                <a:solidFill>
                  <a:srgbClr val="000099"/>
                </a:solidFill>
                <a:sym typeface="Symbol" pitchFamily="18" charset="2"/>
              </a:rPr>
              <a:t>)</a:t>
            </a:r>
            <a:r>
              <a:rPr lang="en-US" baseline="-25000">
                <a:solidFill>
                  <a:srgbClr val="000099"/>
                </a:solidFill>
                <a:sym typeface="Symbol" pitchFamily="18" charset="2"/>
              </a:rPr>
              <a:t/>
            </a:r>
            <a:br>
              <a:rPr lang="en-US" baseline="-25000">
                <a:solidFill>
                  <a:srgbClr val="000099"/>
                </a:solidFill>
                <a:sym typeface="Symbol" pitchFamily="18" charset="2"/>
              </a:rPr>
            </a:br>
            <a:r>
              <a:rPr lang="en-US">
                <a:solidFill>
                  <a:srgbClr val="000099"/>
                </a:solidFill>
                <a:sym typeface="Symbol" pitchFamily="18" charset="2"/>
              </a:rPr>
              <a:t>= 1 - (</a:t>
            </a:r>
            <a:r>
              <a:rPr lang="en-US">
                <a:solidFill>
                  <a:srgbClr val="000099"/>
                </a:solidFill>
              </a:rPr>
              <a:t>0.917 / 1) = 0.083 = 8.3%  This </a:t>
            </a:r>
            <a:br>
              <a:rPr lang="en-US">
                <a:solidFill>
                  <a:srgbClr val="000099"/>
                </a:solidFill>
              </a:rPr>
            </a:br>
            <a:r>
              <a:rPr lang="en-US">
                <a:solidFill>
                  <a:srgbClr val="000099"/>
                </a:solidFill>
              </a:rPr>
              <a:t>means Poseidon will mostly be under water.</a:t>
            </a:r>
          </a:p>
        </p:txBody>
      </p:sp>
      <p:sp>
        <p:nvSpPr>
          <p:cNvPr id="31750" name="AutoShape 9"/>
          <p:cNvSpPr>
            <a:spLocks noChangeArrowheads="1"/>
          </p:cNvSpPr>
          <p:nvPr/>
        </p:nvSpPr>
        <p:spPr bwMode="auto">
          <a:xfrm>
            <a:off x="5673725" y="4419600"/>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400" smtClean="0">
                <a:solidFill>
                  <a:srgbClr val="000099"/>
                </a:solidFill>
              </a:rPr>
              <a:t>Icebergs</a:t>
            </a:r>
          </a:p>
        </p:txBody>
      </p:sp>
      <p:pic>
        <p:nvPicPr>
          <p:cNvPr id="32771" name="Picture 5" descr="ijs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31146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6"/>
          <p:cNvSpPr txBox="1">
            <a:spLocks noChangeArrowheads="1"/>
          </p:cNvSpPr>
          <p:nvPr/>
        </p:nvSpPr>
        <p:spPr bwMode="auto">
          <a:xfrm>
            <a:off x="304800" y="1393825"/>
            <a:ext cx="49530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80000"/>
              </a:lnSpc>
              <a:spcBef>
                <a:spcPct val="20000"/>
              </a:spcBef>
            </a:pPr>
            <a:r>
              <a:rPr lang="en-US"/>
              <a:t>Usually 1/8</a:t>
            </a:r>
            <a:r>
              <a:rPr lang="en-US" sz="1800"/>
              <a:t> </a:t>
            </a:r>
            <a:r>
              <a:rPr lang="en-US"/>
              <a:t>th of an iceberg is above the waterline. That part consists of snow, which is not very compact. The ice in the cold core is very compact (and thus relatively heavy) and keeps 7/8</a:t>
            </a:r>
            <a:r>
              <a:rPr lang="en-US" sz="1800"/>
              <a:t> </a:t>
            </a:r>
            <a:r>
              <a:rPr lang="en-US"/>
              <a:t>ths of the iceberg under water. The temperature in the core is constant: between -15 and -20</a:t>
            </a:r>
            <a:r>
              <a:rPr lang="en-US" sz="1200"/>
              <a:t> </a:t>
            </a:r>
            <a:r>
              <a:rPr lang="en-US">
                <a:cs typeface="Times New Roman" pitchFamily="18" charset="0"/>
              </a:rPr>
              <a:t>º</a:t>
            </a:r>
            <a:r>
              <a:rPr lang="en-US"/>
              <a:t>C. An iceberg that has tumbled over several times, has lost is light snow layers and so the iceberg gets relatively heavier than before (with the snow) and because of the greater compactness, only 1/10</a:t>
            </a:r>
            <a:r>
              <a:rPr lang="en-US" sz="1800"/>
              <a:t> </a:t>
            </a:r>
            <a:r>
              <a:rPr lang="en-US"/>
              <a:t>th rises above the surface.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Phase Changes</a:t>
            </a:r>
          </a:p>
        </p:txBody>
      </p:sp>
      <p:sp>
        <p:nvSpPr>
          <p:cNvPr id="8195" name="Text Box 3"/>
          <p:cNvSpPr txBox="1">
            <a:spLocks noChangeArrowheads="1"/>
          </p:cNvSpPr>
          <p:nvPr/>
        </p:nvSpPr>
        <p:spPr bwMode="auto">
          <a:xfrm>
            <a:off x="1219200" y="762000"/>
            <a:ext cx="76962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Evaporation:    Liquid  </a:t>
            </a:r>
            <a:r>
              <a:rPr lang="en-US">
                <a:solidFill>
                  <a:srgbClr val="000099"/>
                </a:solidFill>
                <a:sym typeface="Symbol" pitchFamily="18" charset="2"/>
              </a:rPr>
              <a:t>  Gas</a:t>
            </a:r>
          </a:p>
          <a:p>
            <a:pPr>
              <a:spcBef>
                <a:spcPct val="50000"/>
              </a:spcBef>
            </a:pPr>
            <a:r>
              <a:rPr lang="en-US">
                <a:solidFill>
                  <a:srgbClr val="000099"/>
                </a:solidFill>
              </a:rPr>
              <a:t>      Condensation:    Gas  </a:t>
            </a:r>
            <a:r>
              <a:rPr lang="en-US">
                <a:solidFill>
                  <a:srgbClr val="000099"/>
                </a:solidFill>
                <a:sym typeface="Symbol" pitchFamily="18" charset="2"/>
              </a:rPr>
              <a:t>  </a:t>
            </a:r>
            <a:r>
              <a:rPr lang="en-US">
                <a:solidFill>
                  <a:srgbClr val="000099"/>
                </a:solidFill>
              </a:rPr>
              <a:t>Liquid </a:t>
            </a:r>
          </a:p>
          <a:p>
            <a:pPr>
              <a:spcBef>
                <a:spcPct val="50000"/>
              </a:spcBef>
            </a:pPr>
            <a:r>
              <a:rPr lang="en-US">
                <a:solidFill>
                  <a:srgbClr val="000099"/>
                </a:solidFill>
              </a:rPr>
              <a:t>            Melting:    Solid  </a:t>
            </a:r>
            <a:r>
              <a:rPr lang="en-US">
                <a:solidFill>
                  <a:srgbClr val="000099"/>
                </a:solidFill>
                <a:sym typeface="Symbol" pitchFamily="18" charset="2"/>
              </a:rPr>
              <a:t>  Liquid</a:t>
            </a:r>
          </a:p>
          <a:p>
            <a:pPr>
              <a:spcBef>
                <a:spcPct val="50000"/>
              </a:spcBef>
            </a:pPr>
            <a:r>
              <a:rPr lang="en-US">
                <a:solidFill>
                  <a:srgbClr val="000099"/>
                </a:solidFill>
                <a:sym typeface="Symbol" pitchFamily="18" charset="2"/>
              </a:rPr>
              <a:t>                 Freezing:    Liquid    </a:t>
            </a:r>
            <a:r>
              <a:rPr lang="en-US">
                <a:solidFill>
                  <a:srgbClr val="000099"/>
                </a:solidFill>
              </a:rPr>
              <a:t>Solid </a:t>
            </a:r>
          </a:p>
          <a:p>
            <a:pPr>
              <a:spcBef>
                <a:spcPct val="50000"/>
              </a:spcBef>
            </a:pPr>
            <a:r>
              <a:rPr lang="en-US">
                <a:solidFill>
                  <a:srgbClr val="000099"/>
                </a:solidFill>
              </a:rPr>
              <a:t>                      Sublimation:    Solid  </a:t>
            </a:r>
            <a:r>
              <a:rPr lang="en-US">
                <a:solidFill>
                  <a:srgbClr val="000099"/>
                </a:solidFill>
                <a:sym typeface="Symbol" pitchFamily="18" charset="2"/>
              </a:rPr>
              <a:t>  Gas</a:t>
            </a:r>
          </a:p>
        </p:txBody>
      </p:sp>
      <p:sp>
        <p:nvSpPr>
          <p:cNvPr id="8196" name="Text Box 5"/>
          <p:cNvSpPr txBox="1">
            <a:spLocks noChangeArrowheads="1"/>
          </p:cNvSpPr>
          <p:nvPr/>
        </p:nvSpPr>
        <p:spPr bwMode="auto">
          <a:xfrm>
            <a:off x="304800" y="4419600"/>
            <a:ext cx="8610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Examples of sublimation:  Dry ice (frozen CO</a:t>
            </a:r>
            <a:r>
              <a:rPr lang="en-US" sz="2400" baseline="-25000"/>
              <a:t>2</a:t>
            </a:r>
            <a:r>
              <a:rPr lang="en-US" sz="2400"/>
              <a:t>) goes directly from the solid to the gaseous state (it sublimates).  This creates an eerie, old fashioned effect, like graveyard fog in a spooky, old monster movie.  Comets are very small objects containing frozen gases that sublimate when the comet get close enough to the sun.  This creates the characteristic tail the can be millions of miles long.</a:t>
            </a:r>
          </a:p>
        </p:txBody>
      </p:sp>
      <p:sp>
        <p:nvSpPr>
          <p:cNvPr id="8197" name="Text Box 6"/>
          <p:cNvSpPr txBox="1">
            <a:spLocks noChangeArrowheads="1"/>
          </p:cNvSpPr>
          <p:nvPr/>
        </p:nvSpPr>
        <p:spPr bwMode="auto">
          <a:xfrm>
            <a:off x="304800" y="38862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A volatile liquid is one that evaporates quickly.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657600" y="0"/>
            <a:ext cx="4953000" cy="806450"/>
          </a:xfrm>
        </p:spPr>
        <p:txBody>
          <a:bodyPr/>
          <a:lstStyle/>
          <a:p>
            <a:pPr algn="r"/>
            <a:r>
              <a:rPr lang="en-US" smtClean="0">
                <a:solidFill>
                  <a:srgbClr val="000099"/>
                </a:solidFill>
              </a:rPr>
              <a:t>Archimedes Problem</a:t>
            </a:r>
          </a:p>
        </p:txBody>
      </p:sp>
      <p:pic>
        <p:nvPicPr>
          <p:cNvPr id="33795" name="Picture 3" descr="bugs in 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3659188" y="914400"/>
            <a:ext cx="5332412"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While Yosemite Sam is trying to make rabbit stew, Bugs is doing a little physics in the pot.  He’s standing on scale monitoring his apparent weight.  </a:t>
            </a:r>
          </a:p>
          <a:p>
            <a:pPr>
              <a:spcBef>
                <a:spcPct val="50000"/>
              </a:spcBef>
            </a:pPr>
            <a:r>
              <a:rPr lang="en-US" sz="2400"/>
              <a:t>1.  As Bugs pours out water, what</a:t>
            </a:r>
          </a:p>
        </p:txBody>
      </p:sp>
      <p:sp>
        <p:nvSpPr>
          <p:cNvPr id="33797" name="Text Box 5"/>
          <p:cNvSpPr txBox="1">
            <a:spLocks noChangeArrowheads="1"/>
          </p:cNvSpPr>
          <p:nvPr/>
        </p:nvSpPr>
        <p:spPr bwMode="auto">
          <a:xfrm>
            <a:off x="23813" y="289718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happens to his apparent weight and why?    </a:t>
            </a:r>
            <a:r>
              <a:rPr lang="en-US" sz="2400" i="1">
                <a:solidFill>
                  <a:srgbClr val="FF0000"/>
                </a:solidFill>
              </a:rPr>
              <a:t>answer:</a:t>
            </a:r>
            <a:endParaRPr lang="en-US" sz="2400"/>
          </a:p>
        </p:txBody>
      </p:sp>
      <p:sp>
        <p:nvSpPr>
          <p:cNvPr id="27654" name="Text Box 6"/>
          <p:cNvSpPr txBox="1">
            <a:spLocks noChangeArrowheads="1"/>
          </p:cNvSpPr>
          <p:nvPr/>
        </p:nvSpPr>
        <p:spPr bwMode="auto">
          <a:xfrm>
            <a:off x="57150" y="2906713"/>
            <a:ext cx="9104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							  It goes up since less water in the pot means less water for his body to displace, so the buoyant force is smaller, and the normal force (scale reading) is greater.</a:t>
            </a:r>
          </a:p>
        </p:txBody>
      </p:sp>
      <p:sp>
        <p:nvSpPr>
          <p:cNvPr id="33799" name="Text Box 7"/>
          <p:cNvSpPr txBox="1">
            <a:spLocks noChangeArrowheads="1"/>
          </p:cNvSpPr>
          <p:nvPr/>
        </p:nvSpPr>
        <p:spPr bwMode="auto">
          <a:xfrm>
            <a:off x="69850" y="40703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2.  If Bugs’s actual weight is W, what volume of water is Bugs displacing when the scale reads</a:t>
            </a:r>
            <a:r>
              <a:rPr lang="en-US" sz="2000"/>
              <a:t>  </a:t>
            </a:r>
            <a:r>
              <a:rPr lang="en-US" sz="2400"/>
              <a:t>2</a:t>
            </a:r>
            <a:r>
              <a:rPr lang="en-US" sz="800"/>
              <a:t> </a:t>
            </a:r>
            <a:r>
              <a:rPr lang="en-US" sz="2400"/>
              <a:t>/</a:t>
            </a:r>
            <a:r>
              <a:rPr lang="en-US" sz="800"/>
              <a:t> </a:t>
            </a:r>
            <a:r>
              <a:rPr lang="en-US" sz="2400"/>
              <a:t>3</a:t>
            </a:r>
            <a:r>
              <a:rPr lang="en-US" sz="1800"/>
              <a:t>  </a:t>
            </a:r>
            <a:r>
              <a:rPr lang="en-US" sz="2400"/>
              <a:t>W ?       </a:t>
            </a:r>
            <a:r>
              <a:rPr lang="en-US" sz="2400" i="1">
                <a:solidFill>
                  <a:srgbClr val="FF0000"/>
                </a:solidFill>
              </a:rPr>
              <a:t>answer:</a:t>
            </a:r>
            <a:endParaRPr lang="en-US" sz="2400"/>
          </a:p>
        </p:txBody>
      </p:sp>
      <p:grpSp>
        <p:nvGrpSpPr>
          <p:cNvPr id="2" name="Group 19"/>
          <p:cNvGrpSpPr>
            <a:grpSpLocks/>
          </p:cNvGrpSpPr>
          <p:nvPr/>
        </p:nvGrpSpPr>
        <p:grpSpPr bwMode="auto">
          <a:xfrm>
            <a:off x="128588" y="4830763"/>
            <a:ext cx="7929562" cy="1908175"/>
            <a:chOff x="81" y="3043"/>
            <a:chExt cx="4995" cy="1202"/>
          </a:xfrm>
        </p:grpSpPr>
        <p:sp>
          <p:nvSpPr>
            <p:cNvPr id="33801" name="Oval 8"/>
            <p:cNvSpPr>
              <a:spLocks noChangeArrowheads="1"/>
            </p:cNvSpPr>
            <p:nvPr/>
          </p:nvSpPr>
          <p:spPr bwMode="auto">
            <a:xfrm>
              <a:off x="4634" y="3494"/>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02" name="Line 9"/>
            <p:cNvSpPr>
              <a:spLocks noChangeShapeType="1"/>
            </p:cNvSpPr>
            <p:nvPr/>
          </p:nvSpPr>
          <p:spPr bwMode="auto">
            <a:xfrm>
              <a:off x="4667" y="3542"/>
              <a:ext cx="0"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10"/>
            <p:cNvSpPr>
              <a:spLocks noChangeShapeType="1"/>
            </p:cNvSpPr>
            <p:nvPr/>
          </p:nvSpPr>
          <p:spPr bwMode="auto">
            <a:xfrm flipV="1">
              <a:off x="4634" y="3283"/>
              <a:ext cx="0" cy="1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4" name="Line 11"/>
            <p:cNvSpPr>
              <a:spLocks noChangeShapeType="1"/>
            </p:cNvSpPr>
            <p:nvPr/>
          </p:nvSpPr>
          <p:spPr bwMode="auto">
            <a:xfrm flipV="1">
              <a:off x="4704" y="3043"/>
              <a:ext cx="0" cy="43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5" name="Text Box 12"/>
            <p:cNvSpPr txBox="1">
              <a:spLocks noChangeArrowheads="1"/>
            </p:cNvSpPr>
            <p:nvPr/>
          </p:nvSpPr>
          <p:spPr bwMode="auto">
            <a:xfrm>
              <a:off x="4686" y="374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W</a:t>
              </a:r>
            </a:p>
          </p:txBody>
        </p:sp>
        <p:sp>
          <p:nvSpPr>
            <p:cNvPr id="33806" name="Text Box 13"/>
            <p:cNvSpPr txBox="1">
              <a:spLocks noChangeArrowheads="1"/>
            </p:cNvSpPr>
            <p:nvPr/>
          </p:nvSpPr>
          <p:spPr bwMode="auto">
            <a:xfrm>
              <a:off x="4692" y="309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chemeClr val="accent2"/>
                  </a:solidFill>
                </a:rPr>
                <a:t>F</a:t>
              </a:r>
              <a:r>
                <a:rPr lang="en-US" sz="2400" baseline="-25000">
                  <a:solidFill>
                    <a:schemeClr val="accent2"/>
                  </a:solidFill>
                </a:rPr>
                <a:t>B</a:t>
              </a:r>
              <a:endParaRPr lang="en-US" sz="2400">
                <a:solidFill>
                  <a:schemeClr val="accent2"/>
                </a:solidFill>
              </a:endParaRPr>
            </a:p>
          </p:txBody>
        </p:sp>
        <p:sp>
          <p:nvSpPr>
            <p:cNvPr id="33807" name="Text Box 14"/>
            <p:cNvSpPr txBox="1">
              <a:spLocks noChangeArrowheads="1"/>
            </p:cNvSpPr>
            <p:nvPr/>
          </p:nvSpPr>
          <p:spPr bwMode="auto">
            <a:xfrm>
              <a:off x="4368" y="312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N</a:t>
              </a:r>
            </a:p>
          </p:txBody>
        </p:sp>
        <p:sp>
          <p:nvSpPr>
            <p:cNvPr id="33808" name="Text Box 15"/>
            <p:cNvSpPr txBox="1">
              <a:spLocks noChangeArrowheads="1"/>
            </p:cNvSpPr>
            <p:nvPr/>
          </p:nvSpPr>
          <p:spPr bwMode="auto">
            <a:xfrm>
              <a:off x="81" y="3110"/>
              <a:ext cx="4896"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	W = N + F</a:t>
              </a:r>
              <a:r>
                <a:rPr lang="en-US" sz="2800" baseline="-25000">
                  <a:solidFill>
                    <a:srgbClr val="000099"/>
                  </a:solidFill>
                </a:rPr>
                <a:t>B</a:t>
              </a:r>
              <a:r>
                <a:rPr lang="en-US" sz="2800">
                  <a:solidFill>
                    <a:srgbClr val="000099"/>
                  </a:solidFill>
                </a:rPr>
                <a:t> = 2 W</a:t>
              </a:r>
              <a:r>
                <a:rPr lang="en-US" sz="900">
                  <a:solidFill>
                    <a:srgbClr val="000099"/>
                  </a:solidFill>
                </a:rPr>
                <a:t> </a:t>
              </a:r>
              <a:r>
                <a:rPr lang="en-US" sz="2800">
                  <a:solidFill>
                    <a:srgbClr val="000099"/>
                  </a:solidFill>
                </a:rPr>
                <a:t>/</a:t>
              </a:r>
              <a:r>
                <a:rPr lang="en-US" sz="900">
                  <a:solidFill>
                    <a:srgbClr val="000099"/>
                  </a:solidFill>
                </a:rPr>
                <a:t> </a:t>
              </a:r>
              <a:r>
                <a:rPr lang="en-US" sz="2800">
                  <a:solidFill>
                    <a:srgbClr val="000099"/>
                  </a:solidFill>
                </a:rPr>
                <a:t>3 + F</a:t>
              </a:r>
              <a:r>
                <a:rPr lang="en-US" sz="2800" baseline="-25000">
                  <a:solidFill>
                    <a:srgbClr val="000099"/>
                  </a:solidFill>
                </a:rPr>
                <a:t>B</a:t>
              </a:r>
              <a:r>
                <a:rPr lang="en-US" sz="2800">
                  <a:solidFill>
                    <a:srgbClr val="000099"/>
                  </a:solidFill>
                </a:rPr>
                <a:t>          </a:t>
              </a:r>
            </a:p>
            <a:p>
              <a:pPr>
                <a:spcBef>
                  <a:spcPct val="50000"/>
                </a:spcBef>
              </a:pPr>
              <a:r>
                <a:rPr lang="en-US" sz="2800">
                  <a:solidFill>
                    <a:srgbClr val="000099"/>
                  </a:solidFill>
                </a:rPr>
                <a:t>	W</a:t>
              </a:r>
              <a:r>
                <a:rPr lang="en-US" sz="900">
                  <a:solidFill>
                    <a:srgbClr val="000099"/>
                  </a:solidFill>
                </a:rPr>
                <a:t> </a:t>
              </a:r>
              <a:r>
                <a:rPr lang="en-US" sz="2800">
                  <a:solidFill>
                    <a:srgbClr val="000099"/>
                  </a:solidFill>
                </a:rPr>
                <a:t>/</a:t>
              </a:r>
              <a:r>
                <a:rPr lang="en-US" sz="900">
                  <a:solidFill>
                    <a:srgbClr val="000099"/>
                  </a:solidFill>
                </a:rPr>
                <a:t> </a:t>
              </a:r>
              <a:r>
                <a:rPr lang="en-US" sz="2800">
                  <a:solidFill>
                    <a:srgbClr val="000099"/>
                  </a:solidFill>
                </a:rPr>
                <a:t>3 = F</a:t>
              </a:r>
              <a:r>
                <a:rPr lang="en-US" sz="2800" baseline="-25000">
                  <a:solidFill>
                    <a:srgbClr val="000099"/>
                  </a:solidFill>
                </a:rPr>
                <a:t>B </a:t>
              </a:r>
              <a:r>
                <a:rPr lang="en-US" sz="2800">
                  <a:solidFill>
                    <a:srgbClr val="000099"/>
                  </a:solidFill>
                </a:rPr>
                <a:t>= m</a:t>
              </a:r>
              <a:r>
                <a:rPr lang="en-US" sz="2800" baseline="-25000">
                  <a:solidFill>
                    <a:srgbClr val="000099"/>
                  </a:solidFill>
                </a:rPr>
                <a:t>w</a:t>
              </a:r>
              <a:r>
                <a:rPr lang="en-US" sz="800" baseline="-25000">
                  <a:solidFill>
                    <a:srgbClr val="000099"/>
                  </a:solidFill>
                </a:rPr>
                <a:t> </a:t>
              </a:r>
              <a:r>
                <a:rPr lang="en-US" sz="2800">
                  <a:solidFill>
                    <a:srgbClr val="000099"/>
                  </a:solidFill>
                </a:rPr>
                <a:t>g = </a:t>
              </a:r>
              <a:r>
                <a:rPr lang="en-US" sz="2800">
                  <a:solidFill>
                    <a:srgbClr val="000099"/>
                  </a:solidFill>
                  <a:sym typeface="Symbol" pitchFamily="18" charset="2"/>
                </a:rPr>
                <a:t></a:t>
              </a:r>
              <a:r>
                <a:rPr lang="en-US" sz="2800" baseline="-25000">
                  <a:solidFill>
                    <a:srgbClr val="000099"/>
                  </a:solidFill>
                  <a:sym typeface="Symbol" pitchFamily="18" charset="2"/>
                </a:rPr>
                <a:t>w</a:t>
              </a:r>
              <a:r>
                <a:rPr lang="en-US" sz="2800">
                  <a:solidFill>
                    <a:srgbClr val="000099"/>
                  </a:solidFill>
                  <a:sym typeface="Symbol" pitchFamily="18" charset="2"/>
                </a:rPr>
                <a:t>V</a:t>
              </a:r>
              <a:r>
                <a:rPr lang="en-US" sz="2800" baseline="-25000">
                  <a:solidFill>
                    <a:srgbClr val="000099"/>
                  </a:solidFill>
                  <a:sym typeface="Symbol" pitchFamily="18" charset="2"/>
                </a:rPr>
                <a:t>w </a:t>
              </a:r>
              <a:r>
                <a:rPr lang="en-US" sz="2800">
                  <a:solidFill>
                    <a:srgbClr val="000099"/>
                  </a:solidFill>
                </a:rPr>
                <a:t>g</a:t>
              </a:r>
            </a:p>
            <a:p>
              <a:pPr>
                <a:spcBef>
                  <a:spcPct val="50000"/>
                </a:spcBef>
              </a:pPr>
              <a:r>
                <a:rPr lang="en-US" sz="2800">
                  <a:solidFill>
                    <a:srgbClr val="000099"/>
                  </a:solidFill>
                  <a:sym typeface="Symbol" pitchFamily="18" charset="2"/>
                </a:rPr>
                <a:t>	V</a:t>
              </a:r>
              <a:r>
                <a:rPr lang="en-US" sz="2800" baseline="-25000">
                  <a:solidFill>
                    <a:srgbClr val="000099"/>
                  </a:solidFill>
                  <a:sym typeface="Symbol" pitchFamily="18" charset="2"/>
                </a:rPr>
                <a:t>w </a:t>
              </a:r>
              <a:r>
                <a:rPr lang="en-US" sz="2800">
                  <a:solidFill>
                    <a:srgbClr val="000099"/>
                  </a:solidFill>
                  <a:sym typeface="Symbol" pitchFamily="18" charset="2"/>
                </a:rPr>
                <a:t>= </a:t>
              </a:r>
              <a:r>
                <a:rPr lang="en-US" sz="2800">
                  <a:solidFill>
                    <a:srgbClr val="000099"/>
                  </a:solidFill>
                </a:rPr>
                <a:t>W</a:t>
              </a:r>
              <a:r>
                <a:rPr lang="en-US" sz="900">
                  <a:solidFill>
                    <a:srgbClr val="000099"/>
                  </a:solidFill>
                </a:rPr>
                <a:t> </a:t>
              </a:r>
              <a:r>
                <a:rPr lang="en-US" sz="2800">
                  <a:solidFill>
                    <a:srgbClr val="000099"/>
                  </a:solidFill>
                </a:rPr>
                <a:t>/</a:t>
              </a:r>
              <a:r>
                <a:rPr lang="en-US" sz="900">
                  <a:solidFill>
                    <a:srgbClr val="000099"/>
                  </a:solidFill>
                </a:rPr>
                <a:t> </a:t>
              </a:r>
              <a:r>
                <a:rPr lang="en-US" sz="2800">
                  <a:solidFill>
                    <a:srgbClr val="000099"/>
                  </a:solidFill>
                </a:rPr>
                <a:t>(3 </a:t>
              </a:r>
              <a:r>
                <a:rPr lang="en-US" sz="2800">
                  <a:solidFill>
                    <a:srgbClr val="000099"/>
                  </a:solidFill>
                  <a:sym typeface="Symbol" pitchFamily="18" charset="2"/>
                </a:rPr>
                <a:t></a:t>
              </a:r>
              <a:r>
                <a:rPr lang="en-US" sz="2800" baseline="-25000">
                  <a:solidFill>
                    <a:srgbClr val="000099"/>
                  </a:solidFill>
                  <a:sym typeface="Symbol" pitchFamily="18" charset="2"/>
                </a:rPr>
                <a:t>w </a:t>
              </a:r>
              <a:r>
                <a:rPr lang="en-US" sz="2800">
                  <a:solidFill>
                    <a:srgbClr val="000099"/>
                  </a:solidFill>
                </a:rPr>
                <a:t>g)</a:t>
              </a:r>
            </a:p>
          </p:txBody>
        </p:sp>
        <p:sp>
          <p:nvSpPr>
            <p:cNvPr id="33809" name="AutoShape 16"/>
            <p:cNvSpPr>
              <a:spLocks noChangeArrowheads="1"/>
            </p:cNvSpPr>
            <p:nvPr/>
          </p:nvSpPr>
          <p:spPr bwMode="auto">
            <a:xfrm>
              <a:off x="288" y="3648"/>
              <a:ext cx="144" cy="48"/>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33810" name="AutoShape 17"/>
            <p:cNvSpPr>
              <a:spLocks noChangeArrowheads="1"/>
            </p:cNvSpPr>
            <p:nvPr/>
          </p:nvSpPr>
          <p:spPr bwMode="auto">
            <a:xfrm>
              <a:off x="288" y="4080"/>
              <a:ext cx="144" cy="48"/>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fill="hold"/>
                                        <p:tgtEl>
                                          <p:spTgt spid="27654"/>
                                        </p:tgtEl>
                                        <p:attrNameLst>
                                          <p:attrName>ppt_w</p:attrName>
                                        </p:attrNameLst>
                                      </p:cBhvr>
                                      <p:tavLst>
                                        <p:tav tm="0">
                                          <p:val>
                                            <p:strVal val="(6*min(max(#ppt_w*#ppt_h,.3),1)-7.4)/-.7*#ppt_w"/>
                                          </p:val>
                                        </p:tav>
                                        <p:tav tm="100000">
                                          <p:val>
                                            <p:strVal val="#ppt_w"/>
                                          </p:val>
                                        </p:tav>
                                      </p:tavLst>
                                    </p:anim>
                                    <p:anim calcmode="lin" valueType="num">
                                      <p:cBhvr>
                                        <p:cTn id="8" dur="500" fill="hold"/>
                                        <p:tgtEl>
                                          <p:spTgt spid="27654"/>
                                        </p:tgtEl>
                                        <p:attrNameLst>
                                          <p:attrName>ppt_h</p:attrName>
                                        </p:attrNameLst>
                                      </p:cBhvr>
                                      <p:tavLst>
                                        <p:tav tm="0">
                                          <p:val>
                                            <p:strVal val="(6*min(max(#ppt_w*#ppt_h,.3),1)-7.4)/-.7*#ppt_h"/>
                                          </p:val>
                                        </p:tav>
                                        <p:tav tm="100000">
                                          <p:val>
                                            <p:strVal val="#ppt_h"/>
                                          </p:val>
                                        </p:tav>
                                      </p:tavLst>
                                    </p:anim>
                                    <p:anim calcmode="lin" valueType="num">
                                      <p:cBhvr>
                                        <p:cTn id="9" dur="500" fill="hold"/>
                                        <p:tgtEl>
                                          <p:spTgt spid="27654"/>
                                        </p:tgtEl>
                                        <p:attrNameLst>
                                          <p:attrName>ppt_x</p:attrName>
                                        </p:attrNameLst>
                                      </p:cBhvr>
                                      <p:tavLst>
                                        <p:tav tm="0">
                                          <p:val>
                                            <p:fltVal val="0.5"/>
                                          </p:val>
                                        </p:tav>
                                        <p:tav tm="100000">
                                          <p:val>
                                            <p:strVal val="#ppt_x"/>
                                          </p:val>
                                        </p:tav>
                                      </p:tavLst>
                                    </p:anim>
                                    <p:anim calcmode="lin" valueType="num">
                                      <p:cBhvr>
                                        <p:cTn id="10" dur="500" fill="hold"/>
                                        <p:tgtEl>
                                          <p:spTgt spid="27654"/>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6*min(max(#ppt_w*#ppt_h,.3),1)-7.4)/-.7*#ppt_w"/>
                                          </p:val>
                                        </p:tav>
                                        <p:tav tm="100000">
                                          <p:val>
                                            <p:strVal val="#ppt_w"/>
                                          </p:val>
                                        </p:tav>
                                      </p:tavLst>
                                    </p:anim>
                                    <p:anim calcmode="lin" valueType="num">
                                      <p:cBhvr>
                                        <p:cTn id="16" dur="500" fill="hold"/>
                                        <p:tgtEl>
                                          <p:spTgt spid="2"/>
                                        </p:tgtEl>
                                        <p:attrNameLst>
                                          <p:attrName>ppt_h</p:attrName>
                                        </p:attrNameLst>
                                      </p:cBhvr>
                                      <p:tavLst>
                                        <p:tav tm="0">
                                          <p:val>
                                            <p:strVal val="(6*min(max(#ppt_w*#ppt_h,.3),1)-7.4)/-.7*#ppt_h"/>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Fluid Speed in a Pipe</a:t>
            </a:r>
          </a:p>
        </p:txBody>
      </p:sp>
      <p:sp>
        <p:nvSpPr>
          <p:cNvPr id="34819" name="AutoShape 8"/>
          <p:cNvSpPr>
            <a:spLocks noChangeArrowheads="1"/>
          </p:cNvSpPr>
          <p:nvPr/>
        </p:nvSpPr>
        <p:spPr bwMode="auto">
          <a:xfrm rot="5400000">
            <a:off x="2416175" y="-768350"/>
            <a:ext cx="419100" cy="3879850"/>
          </a:xfrm>
          <a:prstGeom prst="can">
            <a:avLst>
              <a:gd name="adj" fmla="val 105133"/>
            </a:avLst>
          </a:prstGeom>
          <a:solidFill>
            <a:schemeClr val="folHlink"/>
          </a:solidFill>
          <a:ln w="9525">
            <a:solidFill>
              <a:schemeClr val="tx1"/>
            </a:solidFill>
            <a:round/>
            <a:headEnd/>
            <a:tailEnd/>
          </a:ln>
        </p:spPr>
        <p:txBody>
          <a:bodyPr wrap="none" anchor="ctr"/>
          <a:lstStyle/>
          <a:p>
            <a:endParaRPr lang="en-US"/>
          </a:p>
        </p:txBody>
      </p:sp>
      <p:sp>
        <p:nvSpPr>
          <p:cNvPr id="34820" name="AutoShape 7"/>
          <p:cNvSpPr>
            <a:spLocks noChangeArrowheads="1"/>
          </p:cNvSpPr>
          <p:nvPr/>
        </p:nvSpPr>
        <p:spPr bwMode="auto">
          <a:xfrm rot="5400000">
            <a:off x="5467350" y="-285750"/>
            <a:ext cx="647700" cy="2895600"/>
          </a:xfrm>
          <a:prstGeom prst="can">
            <a:avLst>
              <a:gd name="adj" fmla="val 50770"/>
            </a:avLst>
          </a:prstGeom>
          <a:solidFill>
            <a:schemeClr val="folHlink"/>
          </a:solidFill>
          <a:ln w="9525">
            <a:solidFill>
              <a:schemeClr val="tx1"/>
            </a:solidFill>
            <a:round/>
            <a:headEnd/>
            <a:tailEnd/>
          </a:ln>
        </p:spPr>
        <p:txBody>
          <a:bodyPr wrap="none" anchor="ctr"/>
          <a:lstStyle/>
          <a:p>
            <a:endParaRPr lang="en-US"/>
          </a:p>
        </p:txBody>
      </p:sp>
      <p:sp>
        <p:nvSpPr>
          <p:cNvPr id="34821" name="Rectangle 11"/>
          <p:cNvSpPr>
            <a:spLocks noChangeArrowheads="1"/>
          </p:cNvSpPr>
          <p:nvPr/>
        </p:nvSpPr>
        <p:spPr bwMode="auto">
          <a:xfrm>
            <a:off x="3722688" y="977900"/>
            <a:ext cx="1524000" cy="4000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2" name="Line 14"/>
          <p:cNvSpPr>
            <a:spLocks noChangeShapeType="1"/>
          </p:cNvSpPr>
          <p:nvPr/>
        </p:nvSpPr>
        <p:spPr bwMode="auto">
          <a:xfrm>
            <a:off x="1524000" y="1143000"/>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3" name="Text Box 15"/>
          <p:cNvSpPr txBox="1">
            <a:spLocks noChangeArrowheads="1"/>
          </p:cNvSpPr>
          <p:nvPr/>
        </p:nvSpPr>
        <p:spPr bwMode="auto">
          <a:xfrm>
            <a:off x="1073150" y="873125"/>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1</a:t>
            </a:r>
            <a:endParaRPr lang="en-US">
              <a:solidFill>
                <a:srgbClr val="FF0000"/>
              </a:solidFill>
            </a:endParaRPr>
          </a:p>
        </p:txBody>
      </p:sp>
      <p:sp>
        <p:nvSpPr>
          <p:cNvPr id="34824" name="Text Box 16"/>
          <p:cNvSpPr txBox="1">
            <a:spLocks noChangeArrowheads="1"/>
          </p:cNvSpPr>
          <p:nvPr/>
        </p:nvSpPr>
        <p:spPr bwMode="auto">
          <a:xfrm>
            <a:off x="4419600" y="8382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2</a:t>
            </a:r>
            <a:endParaRPr lang="en-US">
              <a:solidFill>
                <a:srgbClr val="FF0000"/>
              </a:solidFill>
            </a:endParaRPr>
          </a:p>
        </p:txBody>
      </p:sp>
      <p:sp>
        <p:nvSpPr>
          <p:cNvPr id="34825" name="Line 17"/>
          <p:cNvSpPr>
            <a:spLocks noChangeShapeType="1"/>
          </p:cNvSpPr>
          <p:nvPr/>
        </p:nvSpPr>
        <p:spPr bwMode="auto">
          <a:xfrm>
            <a:off x="4906963" y="1152525"/>
            <a:ext cx="45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6" name="Text Box 18"/>
          <p:cNvSpPr txBox="1">
            <a:spLocks noChangeArrowheads="1"/>
          </p:cNvSpPr>
          <p:nvPr/>
        </p:nvSpPr>
        <p:spPr bwMode="auto">
          <a:xfrm>
            <a:off x="169863" y="1900238"/>
            <a:ext cx="8780462"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An incompressible fluid, like water, flowing through a pipe will slow down if the pipe gets wider.  Here’s why:  The number of gallons per minute flowing through the little pipe must be the same for the big pipe, otherwise fluid would be disappearing or appearing out of nowhere.  (It’s incompressible.)  If the green volume and the purple volume both travel through the pipe in the same amount of time,</a:t>
            </a:r>
          </a:p>
          <a:p>
            <a:pPr>
              <a:spcBef>
                <a:spcPct val="50000"/>
              </a:spcBef>
            </a:pPr>
            <a:r>
              <a:rPr lang="en-US" sz="2800">
                <a:solidFill>
                  <a:srgbClr val="006600"/>
                </a:solidFill>
              </a:rPr>
              <a:t> green volume</a:t>
            </a:r>
            <a:r>
              <a:rPr lang="en-US" sz="2800"/>
              <a:t> = </a:t>
            </a:r>
            <a:r>
              <a:rPr lang="en-US" sz="2800">
                <a:solidFill>
                  <a:srgbClr val="6600CC"/>
                </a:solidFill>
              </a:rPr>
              <a:t>purple volume           </a:t>
            </a:r>
            <a:r>
              <a:rPr lang="en-US" sz="2800">
                <a:solidFill>
                  <a:srgbClr val="006600"/>
                </a:solidFill>
              </a:rPr>
              <a:t>A</a:t>
            </a:r>
            <a:r>
              <a:rPr lang="en-US" sz="2800" baseline="-25000">
                <a:solidFill>
                  <a:srgbClr val="006600"/>
                </a:solidFill>
              </a:rPr>
              <a:t>1</a:t>
            </a:r>
            <a:r>
              <a:rPr lang="en-US" sz="1400">
                <a:solidFill>
                  <a:srgbClr val="006600"/>
                </a:solidFill>
              </a:rPr>
              <a:t> </a:t>
            </a:r>
            <a:r>
              <a:rPr lang="en-US" sz="2800">
                <a:solidFill>
                  <a:srgbClr val="006600"/>
                </a:solidFill>
              </a:rPr>
              <a:t>x</a:t>
            </a:r>
            <a:r>
              <a:rPr lang="en-US" sz="2800" baseline="-25000">
                <a:solidFill>
                  <a:srgbClr val="006600"/>
                </a:solidFill>
              </a:rPr>
              <a:t>1</a:t>
            </a:r>
            <a:r>
              <a:rPr lang="en-US" sz="2800"/>
              <a:t> = </a:t>
            </a:r>
            <a:r>
              <a:rPr lang="en-US" sz="2800">
                <a:solidFill>
                  <a:srgbClr val="6600CC"/>
                </a:solidFill>
              </a:rPr>
              <a:t>A</a:t>
            </a:r>
            <a:r>
              <a:rPr lang="en-US" sz="2800" baseline="-25000">
                <a:solidFill>
                  <a:srgbClr val="6600CC"/>
                </a:solidFill>
              </a:rPr>
              <a:t>2</a:t>
            </a:r>
            <a:r>
              <a:rPr lang="en-US" sz="1400">
                <a:solidFill>
                  <a:srgbClr val="6600CC"/>
                </a:solidFill>
              </a:rPr>
              <a:t> </a:t>
            </a:r>
            <a:r>
              <a:rPr lang="en-US" sz="2800">
                <a:solidFill>
                  <a:srgbClr val="6600CC"/>
                </a:solidFill>
              </a:rPr>
              <a:t>x</a:t>
            </a:r>
            <a:r>
              <a:rPr lang="en-US" sz="2800" baseline="-25000">
                <a:solidFill>
                  <a:srgbClr val="6600CC"/>
                </a:solidFill>
              </a:rPr>
              <a:t>2</a:t>
            </a:r>
            <a:r>
              <a:rPr lang="en-US" sz="2800"/>
              <a:t>          </a:t>
            </a:r>
          </a:p>
          <a:p>
            <a:pPr>
              <a:spcBef>
                <a:spcPct val="50000"/>
              </a:spcBef>
            </a:pPr>
            <a:r>
              <a:rPr lang="en-US" sz="2800"/>
              <a:t>	A</a:t>
            </a:r>
            <a:r>
              <a:rPr lang="en-US" sz="2800" baseline="-25000"/>
              <a:t>1</a:t>
            </a:r>
            <a:r>
              <a:rPr lang="en-US" sz="1400"/>
              <a:t> </a:t>
            </a:r>
            <a:r>
              <a:rPr lang="en-US" sz="2800"/>
              <a:t>(v</a:t>
            </a:r>
            <a:r>
              <a:rPr lang="en-US" sz="2800" baseline="-25000"/>
              <a:t>1</a:t>
            </a:r>
            <a:r>
              <a:rPr lang="en-US" sz="1400"/>
              <a:t> </a:t>
            </a:r>
            <a:r>
              <a:rPr lang="en-US" sz="2800"/>
              <a:t>t) = A</a:t>
            </a:r>
            <a:r>
              <a:rPr lang="en-US" sz="2800" baseline="-25000"/>
              <a:t>2</a:t>
            </a:r>
            <a:r>
              <a:rPr lang="en-US" sz="1400"/>
              <a:t> </a:t>
            </a:r>
            <a:r>
              <a:rPr lang="en-US" sz="2800"/>
              <a:t>(v</a:t>
            </a:r>
            <a:r>
              <a:rPr lang="en-US" sz="2800" baseline="-25000"/>
              <a:t>2</a:t>
            </a:r>
            <a:r>
              <a:rPr lang="en-US" sz="1400"/>
              <a:t> </a:t>
            </a:r>
            <a:r>
              <a:rPr lang="en-US" sz="2800"/>
              <a:t>t)           A</a:t>
            </a:r>
            <a:r>
              <a:rPr lang="en-US" sz="2800" baseline="-25000"/>
              <a:t>1</a:t>
            </a:r>
            <a:r>
              <a:rPr lang="en-US" sz="1400"/>
              <a:t> </a:t>
            </a:r>
            <a:r>
              <a:rPr lang="en-US" sz="2800"/>
              <a:t>v</a:t>
            </a:r>
            <a:r>
              <a:rPr lang="en-US" sz="2800" baseline="-25000"/>
              <a:t>1</a:t>
            </a:r>
            <a:r>
              <a:rPr lang="en-US" sz="2800"/>
              <a:t> = A</a:t>
            </a:r>
            <a:r>
              <a:rPr lang="en-US" sz="2800" baseline="-25000"/>
              <a:t>2</a:t>
            </a:r>
            <a:r>
              <a:rPr lang="en-US" sz="1400"/>
              <a:t> </a:t>
            </a:r>
            <a:r>
              <a:rPr lang="en-US" sz="2800"/>
              <a:t>v</a:t>
            </a:r>
            <a:r>
              <a:rPr lang="en-US" sz="2800" baseline="-25000"/>
              <a:t>2</a:t>
            </a:r>
            <a:r>
              <a:rPr lang="en-US" sz="2800"/>
              <a:t> </a:t>
            </a:r>
          </a:p>
          <a:p>
            <a:pPr>
              <a:spcBef>
                <a:spcPct val="50000"/>
              </a:spcBef>
            </a:pPr>
            <a:r>
              <a:rPr lang="en-US" sz="2800"/>
              <a:t>	A</a:t>
            </a:r>
            <a:r>
              <a:rPr lang="en-US" sz="1400"/>
              <a:t> </a:t>
            </a:r>
            <a:r>
              <a:rPr lang="en-US" sz="2800"/>
              <a:t>v = </a:t>
            </a:r>
            <a:r>
              <a:rPr lang="en-US" i="1"/>
              <a:t>constant</a:t>
            </a:r>
            <a:r>
              <a:rPr lang="en-US" sz="2800" i="1"/>
              <a:t>      </a:t>
            </a:r>
          </a:p>
          <a:p>
            <a:pPr>
              <a:spcBef>
                <a:spcPct val="50000"/>
              </a:spcBef>
            </a:pPr>
            <a:r>
              <a:rPr lang="en-US"/>
              <a:t>	The bigger the area, the slower the fluid speed.</a:t>
            </a:r>
          </a:p>
        </p:txBody>
      </p:sp>
      <p:sp>
        <p:nvSpPr>
          <p:cNvPr id="34827" name="Text Box 19"/>
          <p:cNvSpPr txBox="1">
            <a:spLocks noChangeArrowheads="1"/>
          </p:cNvSpPr>
          <p:nvPr/>
        </p:nvSpPr>
        <p:spPr bwMode="auto">
          <a:xfrm>
            <a:off x="3886200" y="13716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a:t>
            </a:r>
            <a:r>
              <a:rPr lang="en-US" baseline="-25000"/>
              <a:t>1</a:t>
            </a:r>
            <a:endParaRPr lang="en-US"/>
          </a:p>
        </p:txBody>
      </p:sp>
      <p:sp>
        <p:nvSpPr>
          <p:cNvPr id="34828" name="Text Box 21"/>
          <p:cNvSpPr txBox="1">
            <a:spLocks noChangeArrowheads="1"/>
          </p:cNvSpPr>
          <p:nvPr/>
        </p:nvSpPr>
        <p:spPr bwMode="auto">
          <a:xfrm>
            <a:off x="6192838" y="1417638"/>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a:t>
            </a:r>
            <a:r>
              <a:rPr lang="en-US" baseline="-25000"/>
              <a:t>2</a:t>
            </a:r>
            <a:endParaRPr lang="en-US" sz="2400"/>
          </a:p>
        </p:txBody>
      </p:sp>
      <p:sp>
        <p:nvSpPr>
          <p:cNvPr id="34829" name="AutoShape 24"/>
          <p:cNvSpPr>
            <a:spLocks noChangeArrowheads="1"/>
          </p:cNvSpPr>
          <p:nvPr/>
        </p:nvSpPr>
        <p:spPr bwMode="auto">
          <a:xfrm rot="5400000">
            <a:off x="2928937" y="527051"/>
            <a:ext cx="392113" cy="1300162"/>
          </a:xfrm>
          <a:prstGeom prst="can">
            <a:avLst>
              <a:gd name="adj" fmla="val 48202"/>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0" name="Oval 13"/>
          <p:cNvSpPr>
            <a:spLocks noChangeArrowheads="1"/>
          </p:cNvSpPr>
          <p:nvPr/>
        </p:nvSpPr>
        <p:spPr bwMode="auto">
          <a:xfrm>
            <a:off x="3570288" y="966788"/>
            <a:ext cx="203200" cy="406400"/>
          </a:xfrm>
          <a:prstGeom prst="ellipse">
            <a:avLst/>
          </a:prstGeom>
          <a:solidFill>
            <a:srgbClr val="66FF99"/>
          </a:solidFill>
          <a:ln w="9525">
            <a:solidFill>
              <a:schemeClr val="tx1"/>
            </a:solidFill>
            <a:prstDash val="sysDot"/>
            <a:round/>
            <a:headEnd/>
            <a:tailEnd/>
          </a:ln>
        </p:spPr>
        <p:txBody>
          <a:bodyPr wrap="none" anchor="ctr"/>
          <a:lstStyle/>
          <a:p>
            <a:endParaRPr lang="en-US"/>
          </a:p>
        </p:txBody>
      </p:sp>
      <p:sp>
        <p:nvSpPr>
          <p:cNvPr id="34831" name="Line 20"/>
          <p:cNvSpPr>
            <a:spLocks noChangeShapeType="1"/>
          </p:cNvSpPr>
          <p:nvPr/>
        </p:nvSpPr>
        <p:spPr bwMode="auto">
          <a:xfrm>
            <a:off x="3681413" y="1195388"/>
            <a:ext cx="280987" cy="328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2" name="AutoShape 25"/>
          <p:cNvSpPr>
            <a:spLocks noChangeArrowheads="1"/>
          </p:cNvSpPr>
          <p:nvPr/>
        </p:nvSpPr>
        <p:spPr bwMode="auto">
          <a:xfrm rot="5400000">
            <a:off x="5441950" y="825500"/>
            <a:ext cx="622300" cy="685800"/>
          </a:xfrm>
          <a:prstGeom prst="can">
            <a:avLst>
              <a:gd name="adj" fmla="val 31378"/>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3" name="Oval 12"/>
          <p:cNvSpPr>
            <a:spLocks noChangeArrowheads="1"/>
          </p:cNvSpPr>
          <p:nvPr/>
        </p:nvSpPr>
        <p:spPr bwMode="auto">
          <a:xfrm>
            <a:off x="5867400" y="838200"/>
            <a:ext cx="265113" cy="631825"/>
          </a:xfrm>
          <a:prstGeom prst="ellipse">
            <a:avLst/>
          </a:prstGeom>
          <a:solidFill>
            <a:schemeClr val="hlink"/>
          </a:solidFill>
          <a:ln w="9525">
            <a:solidFill>
              <a:schemeClr val="tx1"/>
            </a:solidFill>
            <a:prstDash val="sysDot"/>
            <a:round/>
            <a:headEnd/>
            <a:tailEnd/>
          </a:ln>
        </p:spPr>
        <p:txBody>
          <a:bodyPr wrap="none" anchor="ctr"/>
          <a:lstStyle/>
          <a:p>
            <a:endParaRPr lang="en-US"/>
          </a:p>
        </p:txBody>
      </p:sp>
      <p:sp>
        <p:nvSpPr>
          <p:cNvPr id="34834" name="Line 22"/>
          <p:cNvSpPr>
            <a:spLocks noChangeShapeType="1"/>
          </p:cNvSpPr>
          <p:nvPr/>
        </p:nvSpPr>
        <p:spPr bwMode="auto">
          <a:xfrm>
            <a:off x="6003925" y="1157288"/>
            <a:ext cx="258763"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5" name="Text Box 26"/>
          <p:cNvSpPr txBox="1">
            <a:spLocks noChangeArrowheads="1"/>
          </p:cNvSpPr>
          <p:nvPr/>
        </p:nvSpPr>
        <p:spPr bwMode="auto">
          <a:xfrm>
            <a:off x="2900363" y="128905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x</a:t>
            </a:r>
            <a:r>
              <a:rPr lang="en-US" baseline="-25000">
                <a:solidFill>
                  <a:srgbClr val="000099"/>
                </a:solidFill>
              </a:rPr>
              <a:t>1</a:t>
            </a:r>
            <a:endParaRPr lang="en-US">
              <a:solidFill>
                <a:srgbClr val="000099"/>
              </a:solidFill>
            </a:endParaRPr>
          </a:p>
        </p:txBody>
      </p:sp>
      <p:sp>
        <p:nvSpPr>
          <p:cNvPr id="34836" name="Text Box 27"/>
          <p:cNvSpPr txBox="1">
            <a:spLocks noChangeArrowheads="1"/>
          </p:cNvSpPr>
          <p:nvPr/>
        </p:nvSpPr>
        <p:spPr bwMode="auto">
          <a:xfrm>
            <a:off x="5532438" y="1360488"/>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x</a:t>
            </a:r>
            <a:r>
              <a:rPr lang="en-US" baseline="-25000">
                <a:solidFill>
                  <a:srgbClr val="000099"/>
                </a:solidFill>
              </a:rPr>
              <a:t>2</a:t>
            </a:r>
            <a:endParaRPr lang="en-US">
              <a:solidFill>
                <a:srgbClr val="000099"/>
              </a:solidFill>
            </a:endParaRPr>
          </a:p>
        </p:txBody>
      </p:sp>
      <p:sp>
        <p:nvSpPr>
          <p:cNvPr id="34837" name="AutoShape 28"/>
          <p:cNvSpPr>
            <a:spLocks noChangeArrowheads="1"/>
          </p:cNvSpPr>
          <p:nvPr/>
        </p:nvSpPr>
        <p:spPr bwMode="auto">
          <a:xfrm>
            <a:off x="762000" y="5181600"/>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34838" name="AutoShape 29"/>
          <p:cNvSpPr>
            <a:spLocks noChangeArrowheads="1"/>
          </p:cNvSpPr>
          <p:nvPr/>
        </p:nvSpPr>
        <p:spPr bwMode="auto">
          <a:xfrm>
            <a:off x="5141913" y="4578350"/>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34839" name="AutoShape 30"/>
          <p:cNvSpPr>
            <a:spLocks noChangeArrowheads="1"/>
          </p:cNvSpPr>
          <p:nvPr/>
        </p:nvSpPr>
        <p:spPr bwMode="auto">
          <a:xfrm>
            <a:off x="4146550" y="5210175"/>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34840" name="AutoShape 31"/>
          <p:cNvSpPr>
            <a:spLocks noChangeArrowheads="1"/>
          </p:cNvSpPr>
          <p:nvPr/>
        </p:nvSpPr>
        <p:spPr bwMode="auto">
          <a:xfrm>
            <a:off x="750888" y="5832475"/>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34841" name="AutoShape 32"/>
          <p:cNvSpPr>
            <a:spLocks noChangeArrowheads="1"/>
          </p:cNvSpPr>
          <p:nvPr/>
        </p:nvSpPr>
        <p:spPr bwMode="auto">
          <a:xfrm>
            <a:off x="774700" y="6437313"/>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34842" name="Oval 34"/>
          <p:cNvSpPr>
            <a:spLocks noChangeArrowheads="1"/>
          </p:cNvSpPr>
          <p:nvPr/>
        </p:nvSpPr>
        <p:spPr bwMode="auto">
          <a:xfrm>
            <a:off x="658813" y="952500"/>
            <a:ext cx="346075" cy="4349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31"/>
          <p:cNvSpPr>
            <a:spLocks noChangeArrowheads="1"/>
          </p:cNvSpPr>
          <p:nvPr/>
        </p:nvSpPr>
        <p:spPr bwMode="auto">
          <a:xfrm rot="5400000">
            <a:off x="7385843" y="157957"/>
            <a:ext cx="925513" cy="1524000"/>
          </a:xfrm>
          <a:prstGeom prst="can">
            <a:avLst>
              <a:gd name="adj" fmla="val 29670"/>
            </a:avLst>
          </a:prstGeom>
          <a:solidFill>
            <a:schemeClr val="folHlink"/>
          </a:solidFill>
          <a:ln w="9525">
            <a:solidFill>
              <a:schemeClr val="tx1"/>
            </a:solidFill>
            <a:round/>
            <a:headEnd/>
            <a:tailEnd/>
          </a:ln>
        </p:spPr>
        <p:txBody>
          <a:bodyPr wrap="none" anchor="ctr"/>
          <a:lstStyle/>
          <a:p>
            <a:endParaRPr lang="en-US"/>
          </a:p>
        </p:txBody>
      </p:sp>
      <p:sp>
        <p:nvSpPr>
          <p:cNvPr id="35843" name="AutoShape 17"/>
          <p:cNvSpPr>
            <a:spLocks noChangeArrowheads="1"/>
          </p:cNvSpPr>
          <p:nvPr/>
        </p:nvSpPr>
        <p:spPr bwMode="auto">
          <a:xfrm rot="5400000">
            <a:off x="1904206" y="1296194"/>
            <a:ext cx="382588" cy="3429000"/>
          </a:xfrm>
          <a:prstGeom prst="can">
            <a:avLst>
              <a:gd name="adj" fmla="val 130290"/>
            </a:avLst>
          </a:prstGeom>
          <a:solidFill>
            <a:schemeClr val="folHlink"/>
          </a:solidFill>
          <a:ln w="9525">
            <a:solidFill>
              <a:schemeClr val="tx1"/>
            </a:solidFill>
            <a:round/>
            <a:headEnd/>
            <a:tailEnd/>
          </a:ln>
        </p:spPr>
        <p:txBody>
          <a:bodyPr wrap="none" anchor="ctr"/>
          <a:lstStyle/>
          <a:p>
            <a:endParaRPr lang="en-US"/>
          </a:p>
        </p:txBody>
      </p:sp>
      <p:sp>
        <p:nvSpPr>
          <p:cNvPr id="35844" name="Rectangle 2"/>
          <p:cNvSpPr>
            <a:spLocks noGrp="1" noChangeArrowheads="1"/>
          </p:cNvSpPr>
          <p:nvPr>
            <p:ph type="title"/>
          </p:nvPr>
        </p:nvSpPr>
        <p:spPr>
          <a:xfrm>
            <a:off x="0" y="0"/>
            <a:ext cx="4876800" cy="806450"/>
          </a:xfrm>
        </p:spPr>
        <p:txBody>
          <a:bodyPr/>
          <a:lstStyle/>
          <a:p>
            <a:r>
              <a:rPr lang="en-US" smtClean="0"/>
              <a:t>Bernoulli Equation:</a:t>
            </a:r>
          </a:p>
        </p:txBody>
      </p:sp>
      <p:sp>
        <p:nvSpPr>
          <p:cNvPr id="35845" name="Freeform 15"/>
          <p:cNvSpPr>
            <a:spLocks/>
          </p:cNvSpPr>
          <p:nvPr/>
        </p:nvSpPr>
        <p:spPr bwMode="auto">
          <a:xfrm>
            <a:off x="3581400" y="457200"/>
            <a:ext cx="3886200" cy="2752725"/>
          </a:xfrm>
          <a:custGeom>
            <a:avLst/>
            <a:gdLst>
              <a:gd name="T0" fmla="*/ 8 w 2160"/>
              <a:gd name="T1" fmla="*/ 739 h 864"/>
              <a:gd name="T2" fmla="*/ 367 w 2160"/>
              <a:gd name="T3" fmla="*/ 739 h 864"/>
              <a:gd name="T4" fmla="*/ 528 w 2160"/>
              <a:gd name="T5" fmla="*/ 720 h 864"/>
              <a:gd name="T6" fmla="*/ 720 w 2160"/>
              <a:gd name="T7" fmla="*/ 624 h 864"/>
              <a:gd name="T8" fmla="*/ 912 w 2160"/>
              <a:gd name="T9" fmla="*/ 432 h 864"/>
              <a:gd name="T10" fmla="*/ 1104 w 2160"/>
              <a:gd name="T11" fmla="*/ 288 h 864"/>
              <a:gd name="T12" fmla="*/ 1344 w 2160"/>
              <a:gd name="T13" fmla="*/ 144 h 864"/>
              <a:gd name="T14" fmla="*/ 1632 w 2160"/>
              <a:gd name="T15" fmla="*/ 48 h 864"/>
              <a:gd name="T16" fmla="*/ 1872 w 2160"/>
              <a:gd name="T17" fmla="*/ 0 h 864"/>
              <a:gd name="T18" fmla="*/ 2160 w 2160"/>
              <a:gd name="T19" fmla="*/ 0 h 864"/>
              <a:gd name="T20" fmla="*/ 2160 w 2160"/>
              <a:gd name="T21" fmla="*/ 288 h 864"/>
              <a:gd name="T22" fmla="*/ 1920 w 2160"/>
              <a:gd name="T23" fmla="*/ 288 h 864"/>
              <a:gd name="T24" fmla="*/ 1728 w 2160"/>
              <a:gd name="T25" fmla="*/ 288 h 864"/>
              <a:gd name="T26" fmla="*/ 1488 w 2160"/>
              <a:gd name="T27" fmla="*/ 336 h 864"/>
              <a:gd name="T28" fmla="*/ 1296 w 2160"/>
              <a:gd name="T29" fmla="*/ 432 h 864"/>
              <a:gd name="T30" fmla="*/ 1104 w 2160"/>
              <a:gd name="T31" fmla="*/ 576 h 864"/>
              <a:gd name="T32" fmla="*/ 816 w 2160"/>
              <a:gd name="T33" fmla="*/ 816 h 864"/>
              <a:gd name="T34" fmla="*/ 689 w 2160"/>
              <a:gd name="T35" fmla="*/ 849 h 864"/>
              <a:gd name="T36" fmla="*/ 0 w 2160"/>
              <a:gd name="T37" fmla="*/ 864 h 864"/>
              <a:gd name="T38" fmla="*/ 8 w 2160"/>
              <a:gd name="T39" fmla="*/ 739 h 8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
              <a:gd name="T61" fmla="*/ 0 h 864"/>
              <a:gd name="T62" fmla="*/ 2160 w 2160"/>
              <a:gd name="T63" fmla="*/ 864 h 8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 h="864">
                <a:moveTo>
                  <a:pt x="8" y="739"/>
                </a:moveTo>
                <a:cubicBezTo>
                  <a:pt x="131" y="745"/>
                  <a:pt x="245" y="739"/>
                  <a:pt x="367" y="739"/>
                </a:cubicBezTo>
                <a:lnTo>
                  <a:pt x="528" y="720"/>
                </a:lnTo>
                <a:lnTo>
                  <a:pt x="720" y="624"/>
                </a:lnTo>
                <a:lnTo>
                  <a:pt x="912" y="432"/>
                </a:lnTo>
                <a:lnTo>
                  <a:pt x="1104" y="288"/>
                </a:lnTo>
                <a:lnTo>
                  <a:pt x="1344" y="144"/>
                </a:lnTo>
                <a:lnTo>
                  <a:pt x="1632" y="48"/>
                </a:lnTo>
                <a:lnTo>
                  <a:pt x="1872" y="0"/>
                </a:lnTo>
                <a:lnTo>
                  <a:pt x="2160" y="0"/>
                </a:lnTo>
                <a:lnTo>
                  <a:pt x="2160" y="288"/>
                </a:lnTo>
                <a:lnTo>
                  <a:pt x="1920" y="288"/>
                </a:lnTo>
                <a:lnTo>
                  <a:pt x="1728" y="288"/>
                </a:lnTo>
                <a:lnTo>
                  <a:pt x="1488" y="336"/>
                </a:lnTo>
                <a:lnTo>
                  <a:pt x="1296" y="432"/>
                </a:lnTo>
                <a:lnTo>
                  <a:pt x="1104" y="576"/>
                </a:lnTo>
                <a:lnTo>
                  <a:pt x="816" y="816"/>
                </a:lnTo>
                <a:lnTo>
                  <a:pt x="689" y="849"/>
                </a:lnTo>
                <a:lnTo>
                  <a:pt x="0" y="864"/>
                </a:lnTo>
                <a:lnTo>
                  <a:pt x="8" y="739"/>
                </a:lnTo>
                <a:close/>
              </a:path>
            </a:pathLst>
          </a:custGeom>
          <a:solidFill>
            <a:schemeClr val="folHlink"/>
          </a:solidFill>
          <a:ln w="9525">
            <a:solidFill>
              <a:schemeClr val="tx1"/>
            </a:solidFill>
            <a:round/>
            <a:headEnd/>
            <a:tailEnd/>
          </a:ln>
        </p:spPr>
        <p:txBody>
          <a:bodyPr wrap="none" anchor="ctr"/>
          <a:lstStyle/>
          <a:p>
            <a:endParaRPr lang="en-US"/>
          </a:p>
        </p:txBody>
      </p:sp>
      <p:sp>
        <p:nvSpPr>
          <p:cNvPr id="35846" name="AutoShape 16"/>
          <p:cNvSpPr>
            <a:spLocks noChangeArrowheads="1"/>
          </p:cNvSpPr>
          <p:nvPr/>
        </p:nvSpPr>
        <p:spPr bwMode="auto">
          <a:xfrm rot="16200000" flipH="1">
            <a:off x="2979737" y="2365376"/>
            <a:ext cx="373063" cy="1300162"/>
          </a:xfrm>
          <a:prstGeom prst="can">
            <a:avLst>
              <a:gd name="adj" fmla="val 50663"/>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47" name="Text Box 19"/>
          <p:cNvSpPr txBox="1">
            <a:spLocks noChangeArrowheads="1"/>
          </p:cNvSpPr>
          <p:nvPr/>
        </p:nvSpPr>
        <p:spPr bwMode="auto">
          <a:xfrm>
            <a:off x="3028950" y="2189163"/>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1</a:t>
            </a:r>
            <a:endParaRPr lang="en-US">
              <a:solidFill>
                <a:srgbClr val="FF0000"/>
              </a:solidFill>
            </a:endParaRPr>
          </a:p>
        </p:txBody>
      </p:sp>
      <p:sp>
        <p:nvSpPr>
          <p:cNvPr id="35848" name="AutoShape 25"/>
          <p:cNvSpPr>
            <a:spLocks noChangeArrowheads="1"/>
          </p:cNvSpPr>
          <p:nvPr/>
        </p:nvSpPr>
        <p:spPr bwMode="auto">
          <a:xfrm rot="5400000">
            <a:off x="6954838" y="582613"/>
            <a:ext cx="927100" cy="685800"/>
          </a:xfrm>
          <a:prstGeom prst="can">
            <a:avLst>
              <a:gd name="adj" fmla="val 28472"/>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49" name="Oval 26"/>
          <p:cNvSpPr>
            <a:spLocks noChangeArrowheads="1"/>
          </p:cNvSpPr>
          <p:nvPr/>
        </p:nvSpPr>
        <p:spPr bwMode="auto">
          <a:xfrm>
            <a:off x="7554913" y="454025"/>
            <a:ext cx="265112" cy="914400"/>
          </a:xfrm>
          <a:prstGeom prst="ellipse">
            <a:avLst/>
          </a:prstGeom>
          <a:solidFill>
            <a:schemeClr val="hlink"/>
          </a:solidFill>
          <a:ln w="9525">
            <a:solidFill>
              <a:schemeClr val="tx1"/>
            </a:solidFill>
            <a:prstDash val="sysDot"/>
            <a:round/>
            <a:headEnd/>
            <a:tailEnd/>
          </a:ln>
        </p:spPr>
        <p:txBody>
          <a:bodyPr wrap="none" anchor="ctr"/>
          <a:lstStyle/>
          <a:p>
            <a:endParaRPr lang="en-US"/>
          </a:p>
        </p:txBody>
      </p:sp>
      <p:sp>
        <p:nvSpPr>
          <p:cNvPr id="35850" name="Oval 30"/>
          <p:cNvSpPr>
            <a:spLocks noChangeArrowheads="1"/>
          </p:cNvSpPr>
          <p:nvPr/>
        </p:nvSpPr>
        <p:spPr bwMode="auto">
          <a:xfrm>
            <a:off x="2501900" y="2806700"/>
            <a:ext cx="198438" cy="390525"/>
          </a:xfrm>
          <a:prstGeom prst="ellipse">
            <a:avLst/>
          </a:prstGeom>
          <a:solidFill>
            <a:srgbClr val="66FF99"/>
          </a:solidFill>
          <a:ln w="9525">
            <a:solidFill>
              <a:schemeClr val="tx1"/>
            </a:solidFill>
            <a:prstDash val="sysDot"/>
            <a:round/>
            <a:headEnd/>
            <a:tailEnd/>
          </a:ln>
        </p:spPr>
        <p:txBody>
          <a:bodyPr wrap="none" anchor="ctr"/>
          <a:lstStyle/>
          <a:p>
            <a:endParaRPr lang="en-US"/>
          </a:p>
        </p:txBody>
      </p:sp>
      <p:sp>
        <p:nvSpPr>
          <p:cNvPr id="35851" name="Line 32"/>
          <p:cNvSpPr>
            <a:spLocks noChangeShapeType="1"/>
          </p:cNvSpPr>
          <p:nvPr/>
        </p:nvSpPr>
        <p:spPr bwMode="auto">
          <a:xfrm>
            <a:off x="7086600" y="1371600"/>
            <a:ext cx="149225"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Oval 34"/>
          <p:cNvSpPr>
            <a:spLocks noChangeArrowheads="1"/>
          </p:cNvSpPr>
          <p:nvPr/>
        </p:nvSpPr>
        <p:spPr bwMode="auto">
          <a:xfrm>
            <a:off x="365125" y="2814638"/>
            <a:ext cx="346075" cy="39052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3" name="Line 18"/>
          <p:cNvSpPr>
            <a:spLocks noChangeShapeType="1"/>
          </p:cNvSpPr>
          <p:nvPr/>
        </p:nvSpPr>
        <p:spPr bwMode="auto">
          <a:xfrm>
            <a:off x="2889250" y="2697163"/>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4" name="Text Box 35"/>
          <p:cNvSpPr txBox="1">
            <a:spLocks noChangeArrowheads="1"/>
          </p:cNvSpPr>
          <p:nvPr/>
        </p:nvSpPr>
        <p:spPr bwMode="auto">
          <a:xfrm>
            <a:off x="7848600" y="685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P</a:t>
            </a:r>
            <a:r>
              <a:rPr lang="en-US" sz="2800" baseline="-25000">
                <a:solidFill>
                  <a:schemeClr val="bg1"/>
                </a:solidFill>
              </a:rPr>
              <a:t>2</a:t>
            </a:r>
            <a:endParaRPr lang="en-US" sz="2800">
              <a:solidFill>
                <a:schemeClr val="bg1"/>
              </a:solidFill>
            </a:endParaRPr>
          </a:p>
        </p:txBody>
      </p:sp>
      <p:sp>
        <p:nvSpPr>
          <p:cNvPr id="35855" name="Text Box 36"/>
          <p:cNvSpPr txBox="1">
            <a:spLocks noChangeArrowheads="1"/>
          </p:cNvSpPr>
          <p:nvPr/>
        </p:nvSpPr>
        <p:spPr bwMode="auto">
          <a:xfrm>
            <a:off x="1417638" y="270827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P</a:t>
            </a:r>
            <a:r>
              <a:rPr lang="en-US" sz="2800" baseline="-25000">
                <a:solidFill>
                  <a:schemeClr val="bg1"/>
                </a:solidFill>
              </a:rPr>
              <a:t>1</a:t>
            </a:r>
            <a:endParaRPr lang="en-US" sz="2800">
              <a:solidFill>
                <a:schemeClr val="bg1"/>
              </a:solidFill>
            </a:endParaRPr>
          </a:p>
        </p:txBody>
      </p:sp>
      <p:sp>
        <p:nvSpPr>
          <p:cNvPr id="35856" name="Text Box 20"/>
          <p:cNvSpPr txBox="1">
            <a:spLocks noChangeArrowheads="1"/>
          </p:cNvSpPr>
          <p:nvPr/>
        </p:nvSpPr>
        <p:spPr bwMode="auto">
          <a:xfrm>
            <a:off x="7040563" y="-4445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2</a:t>
            </a:r>
            <a:endParaRPr lang="en-US">
              <a:solidFill>
                <a:srgbClr val="FF0000"/>
              </a:solidFill>
            </a:endParaRPr>
          </a:p>
        </p:txBody>
      </p:sp>
      <p:sp>
        <p:nvSpPr>
          <p:cNvPr id="35857" name="Line 21"/>
          <p:cNvSpPr>
            <a:spLocks noChangeShapeType="1"/>
          </p:cNvSpPr>
          <p:nvPr/>
        </p:nvSpPr>
        <p:spPr bwMode="auto">
          <a:xfrm>
            <a:off x="7527925" y="269875"/>
            <a:ext cx="45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41"/>
          <p:cNvSpPr>
            <a:spLocks noChangeShapeType="1"/>
          </p:cNvSpPr>
          <p:nvPr/>
        </p:nvSpPr>
        <p:spPr bwMode="auto">
          <a:xfrm>
            <a:off x="228600" y="41148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42"/>
          <p:cNvSpPr>
            <a:spLocks noChangeShapeType="1"/>
          </p:cNvSpPr>
          <p:nvPr/>
        </p:nvSpPr>
        <p:spPr bwMode="auto">
          <a:xfrm>
            <a:off x="533400" y="3048000"/>
            <a:ext cx="0" cy="1066800"/>
          </a:xfrm>
          <a:prstGeom prst="line">
            <a:avLst/>
          </a:prstGeom>
          <a:noFill/>
          <a:ln w="9525">
            <a:solidFill>
              <a:srgbClr val="FF66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43"/>
          <p:cNvSpPr>
            <a:spLocks noChangeShapeType="1"/>
          </p:cNvSpPr>
          <p:nvPr/>
        </p:nvSpPr>
        <p:spPr bwMode="auto">
          <a:xfrm>
            <a:off x="8507413" y="955675"/>
            <a:ext cx="0" cy="3124200"/>
          </a:xfrm>
          <a:prstGeom prst="line">
            <a:avLst/>
          </a:prstGeom>
          <a:noFill/>
          <a:ln w="9525">
            <a:solidFill>
              <a:srgbClr val="FF66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1" name="Text Box 44"/>
          <p:cNvSpPr txBox="1">
            <a:spLocks noChangeArrowheads="1"/>
          </p:cNvSpPr>
          <p:nvPr/>
        </p:nvSpPr>
        <p:spPr bwMode="auto">
          <a:xfrm>
            <a:off x="557213" y="3382963"/>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6600"/>
                </a:solidFill>
              </a:rPr>
              <a:t>y</a:t>
            </a:r>
            <a:r>
              <a:rPr lang="en-US" sz="2800" baseline="-25000">
                <a:solidFill>
                  <a:srgbClr val="FF6600"/>
                </a:solidFill>
              </a:rPr>
              <a:t>1</a:t>
            </a:r>
            <a:endParaRPr lang="en-US">
              <a:solidFill>
                <a:srgbClr val="FF6600"/>
              </a:solidFill>
            </a:endParaRPr>
          </a:p>
        </p:txBody>
      </p:sp>
      <p:sp>
        <p:nvSpPr>
          <p:cNvPr id="35862" name="Text Box 45"/>
          <p:cNvSpPr txBox="1">
            <a:spLocks noChangeArrowheads="1"/>
          </p:cNvSpPr>
          <p:nvPr/>
        </p:nvSpPr>
        <p:spPr bwMode="auto">
          <a:xfrm>
            <a:off x="8001000" y="23622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6600"/>
                </a:solidFill>
              </a:rPr>
              <a:t>y</a:t>
            </a:r>
            <a:r>
              <a:rPr lang="en-US" sz="2800" baseline="-25000">
                <a:solidFill>
                  <a:srgbClr val="FF6600"/>
                </a:solidFill>
              </a:rPr>
              <a:t>2</a:t>
            </a:r>
            <a:endParaRPr lang="en-US">
              <a:solidFill>
                <a:srgbClr val="FF6600"/>
              </a:solidFill>
            </a:endParaRPr>
          </a:p>
        </p:txBody>
      </p:sp>
      <p:sp>
        <p:nvSpPr>
          <p:cNvPr id="35863" name="Oval 46"/>
          <p:cNvSpPr>
            <a:spLocks noChangeArrowheads="1"/>
          </p:cNvSpPr>
          <p:nvPr/>
        </p:nvSpPr>
        <p:spPr bwMode="auto">
          <a:xfrm>
            <a:off x="7070725" y="454025"/>
            <a:ext cx="265113" cy="91440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4" name="Oval 47"/>
          <p:cNvSpPr>
            <a:spLocks noChangeArrowheads="1"/>
          </p:cNvSpPr>
          <p:nvPr/>
        </p:nvSpPr>
        <p:spPr bwMode="auto">
          <a:xfrm>
            <a:off x="3595688" y="2819400"/>
            <a:ext cx="198437" cy="390525"/>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5" name="Text Box 48"/>
          <p:cNvSpPr txBox="1">
            <a:spLocks noChangeArrowheads="1"/>
          </p:cNvSpPr>
          <p:nvPr/>
        </p:nvSpPr>
        <p:spPr bwMode="auto">
          <a:xfrm>
            <a:off x="533400" y="762000"/>
            <a:ext cx="3733800" cy="1222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gn="ctr">
              <a:spcBef>
                <a:spcPct val="30000"/>
              </a:spcBef>
            </a:pPr>
            <a:r>
              <a:rPr lang="en-US" sz="3200">
                <a:solidFill>
                  <a:srgbClr val="000099"/>
                </a:solidFill>
              </a:rPr>
              <a:t>P + ½ </a:t>
            </a:r>
            <a:r>
              <a:rPr lang="en-US" sz="3200">
                <a:solidFill>
                  <a:srgbClr val="000099"/>
                </a:solidFill>
                <a:sym typeface="Symbol" pitchFamily="18" charset="2"/>
              </a:rPr>
              <a:t></a:t>
            </a:r>
            <a:r>
              <a:rPr lang="en-US" sz="1600">
                <a:solidFill>
                  <a:srgbClr val="000099"/>
                </a:solidFill>
                <a:sym typeface="Symbol" pitchFamily="18" charset="2"/>
              </a:rPr>
              <a:t> </a:t>
            </a:r>
            <a:r>
              <a:rPr lang="en-US" sz="3200">
                <a:solidFill>
                  <a:srgbClr val="000099"/>
                </a:solidFill>
                <a:sym typeface="Symbol" pitchFamily="18" charset="2"/>
              </a:rPr>
              <a:t>v</a:t>
            </a:r>
            <a:r>
              <a:rPr lang="en-US" sz="800">
                <a:solidFill>
                  <a:srgbClr val="000099"/>
                </a:solidFill>
                <a:sym typeface="Symbol" pitchFamily="18" charset="2"/>
              </a:rPr>
              <a:t> </a:t>
            </a:r>
            <a:r>
              <a:rPr lang="en-US" sz="3200" baseline="30000">
                <a:solidFill>
                  <a:srgbClr val="000099"/>
                </a:solidFill>
                <a:sym typeface="Symbol" pitchFamily="18" charset="2"/>
              </a:rPr>
              <a:t>2</a:t>
            </a:r>
            <a:r>
              <a:rPr lang="en-US" sz="3200">
                <a:solidFill>
                  <a:srgbClr val="000099"/>
                </a:solidFill>
                <a:sym typeface="Symbol" pitchFamily="18" charset="2"/>
              </a:rPr>
              <a:t> + </a:t>
            </a:r>
            <a:r>
              <a:rPr lang="en-US" sz="1600">
                <a:solidFill>
                  <a:srgbClr val="000099"/>
                </a:solidFill>
                <a:sym typeface="Symbol" pitchFamily="18" charset="2"/>
              </a:rPr>
              <a:t> </a:t>
            </a:r>
            <a:r>
              <a:rPr lang="en-US" sz="3200">
                <a:solidFill>
                  <a:srgbClr val="000099"/>
                </a:solidFill>
                <a:sym typeface="Symbol" pitchFamily="18" charset="2"/>
              </a:rPr>
              <a:t>g</a:t>
            </a:r>
            <a:r>
              <a:rPr lang="en-US" sz="1600">
                <a:solidFill>
                  <a:srgbClr val="000099"/>
                </a:solidFill>
                <a:sym typeface="Symbol" pitchFamily="18" charset="2"/>
              </a:rPr>
              <a:t> </a:t>
            </a:r>
            <a:r>
              <a:rPr lang="en-US" sz="3200">
                <a:solidFill>
                  <a:srgbClr val="000099"/>
                </a:solidFill>
                <a:sym typeface="Symbol" pitchFamily="18" charset="2"/>
              </a:rPr>
              <a:t>y </a:t>
            </a:r>
          </a:p>
          <a:p>
            <a:pPr algn="ctr">
              <a:spcBef>
                <a:spcPct val="30000"/>
              </a:spcBef>
            </a:pPr>
            <a:r>
              <a:rPr lang="en-US" sz="3200">
                <a:solidFill>
                  <a:srgbClr val="000099"/>
                </a:solidFill>
                <a:sym typeface="Symbol" pitchFamily="18" charset="2"/>
              </a:rPr>
              <a:t>= </a:t>
            </a:r>
            <a:r>
              <a:rPr lang="en-US" sz="3200" i="1">
                <a:solidFill>
                  <a:srgbClr val="000099"/>
                </a:solidFill>
                <a:sym typeface="Symbol" pitchFamily="18" charset="2"/>
              </a:rPr>
              <a:t>constant</a:t>
            </a:r>
            <a:endParaRPr lang="en-US" sz="3200">
              <a:solidFill>
                <a:srgbClr val="000099"/>
              </a:solidFill>
              <a:sym typeface="Symbol" pitchFamily="18" charset="2"/>
            </a:endParaRPr>
          </a:p>
        </p:txBody>
      </p:sp>
      <p:sp>
        <p:nvSpPr>
          <p:cNvPr id="35866" name="Text Box 49"/>
          <p:cNvSpPr txBox="1">
            <a:spLocks noChangeArrowheads="1"/>
          </p:cNvSpPr>
          <p:nvPr/>
        </p:nvSpPr>
        <p:spPr bwMode="auto">
          <a:xfrm>
            <a:off x="292100" y="5483225"/>
            <a:ext cx="8763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As a nonviscous, incompressible fluid flows through a pipe that changes in both area and height, the pressure and fluid speed change, but the above expression remains constant everywhere in the pipe.</a:t>
            </a:r>
          </a:p>
        </p:txBody>
      </p:sp>
      <p:sp>
        <p:nvSpPr>
          <p:cNvPr id="35867" name="Text Box 50"/>
          <p:cNvSpPr txBox="1">
            <a:spLocks noChangeArrowheads="1"/>
          </p:cNvSpPr>
          <p:nvPr/>
        </p:nvSpPr>
        <p:spPr bwMode="auto">
          <a:xfrm>
            <a:off x="1360488" y="4244975"/>
            <a:ext cx="7391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P = pressure 	</a:t>
            </a:r>
            <a:r>
              <a:rPr lang="en-US" sz="2800">
                <a:solidFill>
                  <a:srgbClr val="000099"/>
                </a:solidFill>
                <a:sym typeface="Symbol" pitchFamily="18" charset="2"/>
              </a:rPr>
              <a:t> = fluid density (a constant)</a:t>
            </a:r>
            <a:r>
              <a:rPr lang="en-US" sz="2800">
                <a:solidFill>
                  <a:srgbClr val="000099"/>
                </a:solidFill>
              </a:rPr>
              <a:t>  </a:t>
            </a:r>
          </a:p>
          <a:p>
            <a:pPr>
              <a:spcBef>
                <a:spcPct val="50000"/>
              </a:spcBef>
            </a:pPr>
            <a:r>
              <a:rPr lang="en-US" sz="2800">
                <a:solidFill>
                  <a:srgbClr val="000099"/>
                </a:solidFill>
              </a:rPr>
              <a:t>v = fluid speed  	y = height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4038600" cy="1066800"/>
          </a:xfrm>
        </p:spPr>
        <p:txBody>
          <a:bodyPr/>
          <a:lstStyle/>
          <a:p>
            <a:r>
              <a:rPr lang="en-US" smtClean="0"/>
              <a:t>Bernoulli Equation Proof</a:t>
            </a:r>
          </a:p>
        </p:txBody>
      </p:sp>
      <p:sp>
        <p:nvSpPr>
          <p:cNvPr id="36867" name="AutoShape 3"/>
          <p:cNvSpPr>
            <a:spLocks noChangeArrowheads="1"/>
          </p:cNvSpPr>
          <p:nvPr/>
        </p:nvSpPr>
        <p:spPr bwMode="auto">
          <a:xfrm rot="5400000">
            <a:off x="7385843" y="202407"/>
            <a:ext cx="925513" cy="1524000"/>
          </a:xfrm>
          <a:prstGeom prst="can">
            <a:avLst>
              <a:gd name="adj" fmla="val 29670"/>
            </a:avLst>
          </a:prstGeom>
          <a:solidFill>
            <a:schemeClr val="folHlink"/>
          </a:solidFill>
          <a:ln w="9525">
            <a:solidFill>
              <a:schemeClr val="tx1"/>
            </a:solidFill>
            <a:round/>
            <a:headEnd/>
            <a:tailEnd/>
          </a:ln>
        </p:spPr>
        <p:txBody>
          <a:bodyPr wrap="none" anchor="ctr"/>
          <a:lstStyle/>
          <a:p>
            <a:endParaRPr lang="en-US"/>
          </a:p>
        </p:txBody>
      </p:sp>
      <p:sp>
        <p:nvSpPr>
          <p:cNvPr id="36868" name="AutoShape 4"/>
          <p:cNvSpPr>
            <a:spLocks noChangeArrowheads="1"/>
          </p:cNvSpPr>
          <p:nvPr/>
        </p:nvSpPr>
        <p:spPr bwMode="auto">
          <a:xfrm rot="5400000">
            <a:off x="1904206" y="1340644"/>
            <a:ext cx="382588" cy="3429000"/>
          </a:xfrm>
          <a:prstGeom prst="can">
            <a:avLst>
              <a:gd name="adj" fmla="val 130290"/>
            </a:avLst>
          </a:prstGeom>
          <a:solidFill>
            <a:schemeClr val="folHlink"/>
          </a:solidFill>
          <a:ln w="9525">
            <a:solidFill>
              <a:schemeClr val="tx1"/>
            </a:solidFill>
            <a:round/>
            <a:headEnd/>
            <a:tailEnd/>
          </a:ln>
        </p:spPr>
        <p:txBody>
          <a:bodyPr wrap="none" anchor="ctr"/>
          <a:lstStyle/>
          <a:p>
            <a:endParaRPr lang="en-US"/>
          </a:p>
        </p:txBody>
      </p:sp>
      <p:sp>
        <p:nvSpPr>
          <p:cNvPr id="36869" name="Rectangle 5"/>
          <p:cNvSpPr>
            <a:spLocks noChangeArrowheads="1"/>
          </p:cNvSpPr>
          <p:nvPr/>
        </p:nvSpPr>
        <p:spPr bwMode="auto">
          <a:xfrm>
            <a:off x="0" y="44450"/>
            <a:ext cx="48768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600" i="1">
              <a:solidFill>
                <a:schemeClr val="tx2"/>
              </a:solidFill>
              <a:latin typeface="Trebuchet MS" pitchFamily="34" charset="0"/>
            </a:endParaRPr>
          </a:p>
        </p:txBody>
      </p:sp>
      <p:sp>
        <p:nvSpPr>
          <p:cNvPr id="36870" name="Freeform 6"/>
          <p:cNvSpPr>
            <a:spLocks/>
          </p:cNvSpPr>
          <p:nvPr/>
        </p:nvSpPr>
        <p:spPr bwMode="auto">
          <a:xfrm>
            <a:off x="3581400" y="501650"/>
            <a:ext cx="3886200" cy="2752725"/>
          </a:xfrm>
          <a:custGeom>
            <a:avLst/>
            <a:gdLst>
              <a:gd name="T0" fmla="*/ 8 w 2160"/>
              <a:gd name="T1" fmla="*/ 739 h 864"/>
              <a:gd name="T2" fmla="*/ 367 w 2160"/>
              <a:gd name="T3" fmla="*/ 739 h 864"/>
              <a:gd name="T4" fmla="*/ 528 w 2160"/>
              <a:gd name="T5" fmla="*/ 720 h 864"/>
              <a:gd name="T6" fmla="*/ 720 w 2160"/>
              <a:gd name="T7" fmla="*/ 624 h 864"/>
              <a:gd name="T8" fmla="*/ 912 w 2160"/>
              <a:gd name="T9" fmla="*/ 432 h 864"/>
              <a:gd name="T10" fmla="*/ 1104 w 2160"/>
              <a:gd name="T11" fmla="*/ 288 h 864"/>
              <a:gd name="T12" fmla="*/ 1344 w 2160"/>
              <a:gd name="T13" fmla="*/ 144 h 864"/>
              <a:gd name="T14" fmla="*/ 1632 w 2160"/>
              <a:gd name="T15" fmla="*/ 48 h 864"/>
              <a:gd name="T16" fmla="*/ 1872 w 2160"/>
              <a:gd name="T17" fmla="*/ 0 h 864"/>
              <a:gd name="T18" fmla="*/ 2160 w 2160"/>
              <a:gd name="T19" fmla="*/ 0 h 864"/>
              <a:gd name="T20" fmla="*/ 2160 w 2160"/>
              <a:gd name="T21" fmla="*/ 288 h 864"/>
              <a:gd name="T22" fmla="*/ 1920 w 2160"/>
              <a:gd name="T23" fmla="*/ 288 h 864"/>
              <a:gd name="T24" fmla="*/ 1728 w 2160"/>
              <a:gd name="T25" fmla="*/ 288 h 864"/>
              <a:gd name="T26" fmla="*/ 1488 w 2160"/>
              <a:gd name="T27" fmla="*/ 336 h 864"/>
              <a:gd name="T28" fmla="*/ 1296 w 2160"/>
              <a:gd name="T29" fmla="*/ 432 h 864"/>
              <a:gd name="T30" fmla="*/ 1104 w 2160"/>
              <a:gd name="T31" fmla="*/ 576 h 864"/>
              <a:gd name="T32" fmla="*/ 816 w 2160"/>
              <a:gd name="T33" fmla="*/ 816 h 864"/>
              <a:gd name="T34" fmla="*/ 689 w 2160"/>
              <a:gd name="T35" fmla="*/ 849 h 864"/>
              <a:gd name="T36" fmla="*/ 0 w 2160"/>
              <a:gd name="T37" fmla="*/ 864 h 864"/>
              <a:gd name="T38" fmla="*/ 8 w 2160"/>
              <a:gd name="T39" fmla="*/ 739 h 8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
              <a:gd name="T61" fmla="*/ 0 h 864"/>
              <a:gd name="T62" fmla="*/ 2160 w 2160"/>
              <a:gd name="T63" fmla="*/ 864 h 8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 h="864">
                <a:moveTo>
                  <a:pt x="8" y="739"/>
                </a:moveTo>
                <a:cubicBezTo>
                  <a:pt x="131" y="745"/>
                  <a:pt x="245" y="739"/>
                  <a:pt x="367" y="739"/>
                </a:cubicBezTo>
                <a:lnTo>
                  <a:pt x="528" y="720"/>
                </a:lnTo>
                <a:lnTo>
                  <a:pt x="720" y="624"/>
                </a:lnTo>
                <a:lnTo>
                  <a:pt x="912" y="432"/>
                </a:lnTo>
                <a:lnTo>
                  <a:pt x="1104" y="288"/>
                </a:lnTo>
                <a:lnTo>
                  <a:pt x="1344" y="144"/>
                </a:lnTo>
                <a:lnTo>
                  <a:pt x="1632" y="48"/>
                </a:lnTo>
                <a:lnTo>
                  <a:pt x="1872" y="0"/>
                </a:lnTo>
                <a:lnTo>
                  <a:pt x="2160" y="0"/>
                </a:lnTo>
                <a:lnTo>
                  <a:pt x="2160" y="288"/>
                </a:lnTo>
                <a:lnTo>
                  <a:pt x="1920" y="288"/>
                </a:lnTo>
                <a:lnTo>
                  <a:pt x="1728" y="288"/>
                </a:lnTo>
                <a:lnTo>
                  <a:pt x="1488" y="336"/>
                </a:lnTo>
                <a:lnTo>
                  <a:pt x="1296" y="432"/>
                </a:lnTo>
                <a:lnTo>
                  <a:pt x="1104" y="576"/>
                </a:lnTo>
                <a:lnTo>
                  <a:pt x="816" y="816"/>
                </a:lnTo>
                <a:lnTo>
                  <a:pt x="689" y="849"/>
                </a:lnTo>
                <a:lnTo>
                  <a:pt x="0" y="864"/>
                </a:lnTo>
                <a:lnTo>
                  <a:pt x="8" y="739"/>
                </a:lnTo>
                <a:close/>
              </a:path>
            </a:pathLst>
          </a:custGeom>
          <a:solidFill>
            <a:schemeClr val="folHlink"/>
          </a:solidFill>
          <a:ln w="9525">
            <a:solidFill>
              <a:schemeClr val="tx1"/>
            </a:solidFill>
            <a:round/>
            <a:headEnd/>
            <a:tailEnd/>
          </a:ln>
        </p:spPr>
        <p:txBody>
          <a:bodyPr wrap="none" anchor="ctr"/>
          <a:lstStyle/>
          <a:p>
            <a:endParaRPr lang="en-US"/>
          </a:p>
        </p:txBody>
      </p:sp>
      <p:sp>
        <p:nvSpPr>
          <p:cNvPr id="36871" name="AutoShape 7"/>
          <p:cNvSpPr>
            <a:spLocks noChangeArrowheads="1"/>
          </p:cNvSpPr>
          <p:nvPr/>
        </p:nvSpPr>
        <p:spPr bwMode="auto">
          <a:xfrm rot="16200000" flipH="1">
            <a:off x="2979737" y="2409826"/>
            <a:ext cx="373063" cy="1300162"/>
          </a:xfrm>
          <a:prstGeom prst="can">
            <a:avLst>
              <a:gd name="adj" fmla="val 50663"/>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2" name="Text Box 8"/>
          <p:cNvSpPr txBox="1">
            <a:spLocks noChangeArrowheads="1"/>
          </p:cNvSpPr>
          <p:nvPr/>
        </p:nvSpPr>
        <p:spPr bwMode="auto">
          <a:xfrm>
            <a:off x="3028950" y="2233613"/>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1</a:t>
            </a:r>
            <a:endParaRPr lang="en-US">
              <a:solidFill>
                <a:srgbClr val="FF0000"/>
              </a:solidFill>
            </a:endParaRPr>
          </a:p>
        </p:txBody>
      </p:sp>
      <p:sp>
        <p:nvSpPr>
          <p:cNvPr id="36873" name="Text Box 9"/>
          <p:cNvSpPr txBox="1">
            <a:spLocks noChangeArrowheads="1"/>
          </p:cNvSpPr>
          <p:nvPr/>
        </p:nvSpPr>
        <p:spPr bwMode="auto">
          <a:xfrm>
            <a:off x="1905000" y="324485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a:t>
            </a:r>
            <a:r>
              <a:rPr lang="en-US" baseline="-25000"/>
              <a:t>1</a:t>
            </a:r>
            <a:endParaRPr lang="en-US" sz="2400"/>
          </a:p>
        </p:txBody>
      </p:sp>
      <p:sp>
        <p:nvSpPr>
          <p:cNvPr id="36874" name="AutoShape 10"/>
          <p:cNvSpPr>
            <a:spLocks noChangeArrowheads="1"/>
          </p:cNvSpPr>
          <p:nvPr/>
        </p:nvSpPr>
        <p:spPr bwMode="auto">
          <a:xfrm rot="5400000">
            <a:off x="6954838" y="627063"/>
            <a:ext cx="927100" cy="685800"/>
          </a:xfrm>
          <a:prstGeom prst="can">
            <a:avLst>
              <a:gd name="adj" fmla="val 28472"/>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5" name="Oval 11"/>
          <p:cNvSpPr>
            <a:spLocks noChangeArrowheads="1"/>
          </p:cNvSpPr>
          <p:nvPr/>
        </p:nvSpPr>
        <p:spPr bwMode="auto">
          <a:xfrm>
            <a:off x="7554913" y="498475"/>
            <a:ext cx="265112" cy="914400"/>
          </a:xfrm>
          <a:prstGeom prst="ellipse">
            <a:avLst/>
          </a:prstGeom>
          <a:solidFill>
            <a:schemeClr val="hlink"/>
          </a:solidFill>
          <a:ln w="9525">
            <a:solidFill>
              <a:schemeClr val="tx1"/>
            </a:solidFill>
            <a:prstDash val="sysDot"/>
            <a:round/>
            <a:headEnd/>
            <a:tailEnd/>
          </a:ln>
        </p:spPr>
        <p:txBody>
          <a:bodyPr wrap="none" anchor="ctr"/>
          <a:lstStyle/>
          <a:p>
            <a:endParaRPr lang="en-US"/>
          </a:p>
        </p:txBody>
      </p:sp>
      <p:sp>
        <p:nvSpPr>
          <p:cNvPr id="36876" name="Text Box 12"/>
          <p:cNvSpPr txBox="1">
            <a:spLocks noChangeArrowheads="1"/>
          </p:cNvSpPr>
          <p:nvPr/>
        </p:nvSpPr>
        <p:spPr bwMode="auto">
          <a:xfrm>
            <a:off x="2895600" y="316865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  x</a:t>
            </a:r>
            <a:r>
              <a:rPr lang="en-US" baseline="-25000">
                <a:solidFill>
                  <a:srgbClr val="000099"/>
                </a:solidFill>
              </a:rPr>
              <a:t>1</a:t>
            </a:r>
            <a:endParaRPr lang="en-US">
              <a:solidFill>
                <a:srgbClr val="000099"/>
              </a:solidFill>
            </a:endParaRPr>
          </a:p>
        </p:txBody>
      </p:sp>
      <p:sp>
        <p:nvSpPr>
          <p:cNvPr id="36877" name="Text Box 13"/>
          <p:cNvSpPr txBox="1">
            <a:spLocks noChangeArrowheads="1"/>
          </p:cNvSpPr>
          <p:nvPr/>
        </p:nvSpPr>
        <p:spPr bwMode="auto">
          <a:xfrm>
            <a:off x="7162800" y="133985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x</a:t>
            </a:r>
            <a:r>
              <a:rPr lang="en-US" baseline="-25000">
                <a:solidFill>
                  <a:srgbClr val="000099"/>
                </a:solidFill>
              </a:rPr>
              <a:t>2</a:t>
            </a:r>
            <a:endParaRPr lang="en-US">
              <a:solidFill>
                <a:srgbClr val="000099"/>
              </a:solidFill>
            </a:endParaRPr>
          </a:p>
        </p:txBody>
      </p:sp>
      <p:sp>
        <p:nvSpPr>
          <p:cNvPr id="36878" name="Oval 14"/>
          <p:cNvSpPr>
            <a:spLocks noChangeArrowheads="1"/>
          </p:cNvSpPr>
          <p:nvPr/>
        </p:nvSpPr>
        <p:spPr bwMode="auto">
          <a:xfrm>
            <a:off x="2501900" y="2851150"/>
            <a:ext cx="198438" cy="390525"/>
          </a:xfrm>
          <a:prstGeom prst="ellipse">
            <a:avLst/>
          </a:prstGeom>
          <a:solidFill>
            <a:srgbClr val="66FF99"/>
          </a:solidFill>
          <a:ln w="9525">
            <a:solidFill>
              <a:schemeClr val="tx1"/>
            </a:solidFill>
            <a:prstDash val="sysDot"/>
            <a:round/>
            <a:headEnd/>
            <a:tailEnd/>
          </a:ln>
        </p:spPr>
        <p:txBody>
          <a:bodyPr wrap="none" anchor="ctr"/>
          <a:lstStyle/>
          <a:p>
            <a:endParaRPr lang="en-US"/>
          </a:p>
        </p:txBody>
      </p:sp>
      <p:sp>
        <p:nvSpPr>
          <p:cNvPr id="36879" name="Line 15"/>
          <p:cNvSpPr>
            <a:spLocks noChangeShapeType="1"/>
          </p:cNvSpPr>
          <p:nvPr/>
        </p:nvSpPr>
        <p:spPr bwMode="auto">
          <a:xfrm>
            <a:off x="7086600" y="1416050"/>
            <a:ext cx="149225"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0" name="Text Box 16"/>
          <p:cNvSpPr txBox="1">
            <a:spLocks noChangeArrowheads="1"/>
          </p:cNvSpPr>
          <p:nvPr/>
        </p:nvSpPr>
        <p:spPr bwMode="auto">
          <a:xfrm>
            <a:off x="7885113" y="1374775"/>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a:t>
            </a:r>
            <a:r>
              <a:rPr lang="en-US" baseline="-25000"/>
              <a:t>2</a:t>
            </a:r>
            <a:endParaRPr lang="en-US"/>
          </a:p>
        </p:txBody>
      </p:sp>
      <p:sp>
        <p:nvSpPr>
          <p:cNvPr id="36881" name="Line 17"/>
          <p:cNvSpPr>
            <a:spLocks noChangeShapeType="1"/>
          </p:cNvSpPr>
          <p:nvPr/>
        </p:nvSpPr>
        <p:spPr bwMode="auto">
          <a:xfrm>
            <a:off x="7696200" y="1111250"/>
            <a:ext cx="271463"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2" name="Line 18"/>
          <p:cNvSpPr>
            <a:spLocks noChangeShapeType="1"/>
          </p:cNvSpPr>
          <p:nvPr/>
        </p:nvSpPr>
        <p:spPr bwMode="auto">
          <a:xfrm flipH="1">
            <a:off x="2286000" y="3168650"/>
            <a:ext cx="304800" cy="263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3" name="Oval 19"/>
          <p:cNvSpPr>
            <a:spLocks noChangeArrowheads="1"/>
          </p:cNvSpPr>
          <p:nvPr/>
        </p:nvSpPr>
        <p:spPr bwMode="auto">
          <a:xfrm>
            <a:off x="365125" y="2859088"/>
            <a:ext cx="346075" cy="39052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4" name="Line 20"/>
          <p:cNvSpPr>
            <a:spLocks noChangeShapeType="1"/>
          </p:cNvSpPr>
          <p:nvPr/>
        </p:nvSpPr>
        <p:spPr bwMode="auto">
          <a:xfrm>
            <a:off x="2889250" y="2741613"/>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5" name="Text Box 21"/>
          <p:cNvSpPr txBox="1">
            <a:spLocks noChangeArrowheads="1"/>
          </p:cNvSpPr>
          <p:nvPr/>
        </p:nvSpPr>
        <p:spPr bwMode="auto">
          <a:xfrm>
            <a:off x="7848600" y="73025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P</a:t>
            </a:r>
            <a:r>
              <a:rPr lang="en-US" sz="2800" baseline="-25000">
                <a:solidFill>
                  <a:schemeClr val="bg1"/>
                </a:solidFill>
              </a:rPr>
              <a:t>2</a:t>
            </a:r>
            <a:endParaRPr lang="en-US" sz="2800">
              <a:solidFill>
                <a:schemeClr val="bg1"/>
              </a:solidFill>
            </a:endParaRPr>
          </a:p>
        </p:txBody>
      </p:sp>
      <p:sp>
        <p:nvSpPr>
          <p:cNvPr id="36886" name="Text Box 22"/>
          <p:cNvSpPr txBox="1">
            <a:spLocks noChangeArrowheads="1"/>
          </p:cNvSpPr>
          <p:nvPr/>
        </p:nvSpPr>
        <p:spPr bwMode="auto">
          <a:xfrm>
            <a:off x="1417638" y="275272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P</a:t>
            </a:r>
            <a:r>
              <a:rPr lang="en-US" sz="2800" baseline="-25000">
                <a:solidFill>
                  <a:schemeClr val="bg1"/>
                </a:solidFill>
              </a:rPr>
              <a:t>1</a:t>
            </a:r>
            <a:endParaRPr lang="en-US" sz="2800">
              <a:solidFill>
                <a:schemeClr val="bg1"/>
              </a:solidFill>
            </a:endParaRPr>
          </a:p>
        </p:txBody>
      </p:sp>
      <p:sp>
        <p:nvSpPr>
          <p:cNvPr id="36887" name="Text Box 23"/>
          <p:cNvSpPr txBox="1">
            <a:spLocks noChangeArrowheads="1"/>
          </p:cNvSpPr>
          <p:nvPr/>
        </p:nvSpPr>
        <p:spPr bwMode="auto">
          <a:xfrm>
            <a:off x="7040563" y="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2</a:t>
            </a:r>
            <a:endParaRPr lang="en-US">
              <a:solidFill>
                <a:srgbClr val="FF0000"/>
              </a:solidFill>
            </a:endParaRPr>
          </a:p>
        </p:txBody>
      </p:sp>
      <p:sp>
        <p:nvSpPr>
          <p:cNvPr id="36888" name="Line 24"/>
          <p:cNvSpPr>
            <a:spLocks noChangeShapeType="1"/>
          </p:cNvSpPr>
          <p:nvPr/>
        </p:nvSpPr>
        <p:spPr bwMode="auto">
          <a:xfrm>
            <a:off x="7527925" y="314325"/>
            <a:ext cx="45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9" name="Line 25"/>
          <p:cNvSpPr>
            <a:spLocks noChangeShapeType="1"/>
          </p:cNvSpPr>
          <p:nvPr/>
        </p:nvSpPr>
        <p:spPr bwMode="auto">
          <a:xfrm flipH="1">
            <a:off x="6838950" y="95885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0" name="Text Box 26"/>
          <p:cNvSpPr txBox="1">
            <a:spLocks noChangeArrowheads="1"/>
          </p:cNvSpPr>
          <p:nvPr/>
        </p:nvSpPr>
        <p:spPr bwMode="auto">
          <a:xfrm>
            <a:off x="6400800" y="73025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F</a:t>
            </a:r>
            <a:r>
              <a:rPr lang="en-US" baseline="-25000"/>
              <a:t>2</a:t>
            </a:r>
            <a:endParaRPr lang="en-US"/>
          </a:p>
        </p:txBody>
      </p:sp>
      <p:sp>
        <p:nvSpPr>
          <p:cNvPr id="36891" name="Line 27"/>
          <p:cNvSpPr>
            <a:spLocks noChangeShapeType="1"/>
          </p:cNvSpPr>
          <p:nvPr/>
        </p:nvSpPr>
        <p:spPr bwMode="auto">
          <a:xfrm>
            <a:off x="2590800" y="3092450"/>
            <a:ext cx="1524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2" name="Text Box 28"/>
          <p:cNvSpPr txBox="1">
            <a:spLocks noChangeArrowheads="1"/>
          </p:cNvSpPr>
          <p:nvPr/>
        </p:nvSpPr>
        <p:spPr bwMode="auto">
          <a:xfrm>
            <a:off x="4106863" y="2752725"/>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F</a:t>
            </a:r>
            <a:r>
              <a:rPr lang="en-US" baseline="-25000"/>
              <a:t>1</a:t>
            </a:r>
            <a:endParaRPr lang="en-US"/>
          </a:p>
        </p:txBody>
      </p:sp>
      <p:sp>
        <p:nvSpPr>
          <p:cNvPr id="36893" name="Line 29"/>
          <p:cNvSpPr>
            <a:spLocks noChangeShapeType="1"/>
          </p:cNvSpPr>
          <p:nvPr/>
        </p:nvSpPr>
        <p:spPr bwMode="auto">
          <a:xfrm>
            <a:off x="228600" y="415925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4" name="Line 30"/>
          <p:cNvSpPr>
            <a:spLocks noChangeShapeType="1"/>
          </p:cNvSpPr>
          <p:nvPr/>
        </p:nvSpPr>
        <p:spPr bwMode="auto">
          <a:xfrm>
            <a:off x="533400" y="3092450"/>
            <a:ext cx="0" cy="1066800"/>
          </a:xfrm>
          <a:prstGeom prst="line">
            <a:avLst/>
          </a:prstGeom>
          <a:noFill/>
          <a:ln w="9525">
            <a:solidFill>
              <a:srgbClr val="FF66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5" name="Line 31"/>
          <p:cNvSpPr>
            <a:spLocks noChangeShapeType="1"/>
          </p:cNvSpPr>
          <p:nvPr/>
        </p:nvSpPr>
        <p:spPr bwMode="auto">
          <a:xfrm>
            <a:off x="8507413" y="1000125"/>
            <a:ext cx="0" cy="3124200"/>
          </a:xfrm>
          <a:prstGeom prst="line">
            <a:avLst/>
          </a:prstGeom>
          <a:noFill/>
          <a:ln w="9525">
            <a:solidFill>
              <a:srgbClr val="FF66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6" name="Text Box 32"/>
          <p:cNvSpPr txBox="1">
            <a:spLocks noChangeArrowheads="1"/>
          </p:cNvSpPr>
          <p:nvPr/>
        </p:nvSpPr>
        <p:spPr bwMode="auto">
          <a:xfrm>
            <a:off x="557213" y="3427413"/>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6600"/>
                </a:solidFill>
              </a:rPr>
              <a:t>y</a:t>
            </a:r>
            <a:r>
              <a:rPr lang="en-US" sz="2800" baseline="-25000">
                <a:solidFill>
                  <a:srgbClr val="FF6600"/>
                </a:solidFill>
              </a:rPr>
              <a:t>1</a:t>
            </a:r>
            <a:endParaRPr lang="en-US" sz="2800">
              <a:solidFill>
                <a:srgbClr val="FF6600"/>
              </a:solidFill>
            </a:endParaRPr>
          </a:p>
        </p:txBody>
      </p:sp>
      <p:sp>
        <p:nvSpPr>
          <p:cNvPr id="36897" name="Text Box 33"/>
          <p:cNvSpPr txBox="1">
            <a:spLocks noChangeArrowheads="1"/>
          </p:cNvSpPr>
          <p:nvPr/>
        </p:nvSpPr>
        <p:spPr bwMode="auto">
          <a:xfrm>
            <a:off x="8001000" y="240665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6600"/>
                </a:solidFill>
              </a:rPr>
              <a:t>y</a:t>
            </a:r>
            <a:r>
              <a:rPr lang="en-US" sz="2800" baseline="-25000">
                <a:solidFill>
                  <a:srgbClr val="FF6600"/>
                </a:solidFill>
              </a:rPr>
              <a:t>2</a:t>
            </a:r>
            <a:endParaRPr lang="en-US">
              <a:solidFill>
                <a:srgbClr val="FF6600"/>
              </a:solidFill>
            </a:endParaRPr>
          </a:p>
        </p:txBody>
      </p:sp>
      <p:sp>
        <p:nvSpPr>
          <p:cNvPr id="36898" name="Oval 34"/>
          <p:cNvSpPr>
            <a:spLocks noChangeArrowheads="1"/>
          </p:cNvSpPr>
          <p:nvPr/>
        </p:nvSpPr>
        <p:spPr bwMode="auto">
          <a:xfrm>
            <a:off x="7070725" y="498475"/>
            <a:ext cx="265113" cy="91440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Oval 35"/>
          <p:cNvSpPr>
            <a:spLocks noChangeArrowheads="1"/>
          </p:cNvSpPr>
          <p:nvPr/>
        </p:nvSpPr>
        <p:spPr bwMode="auto">
          <a:xfrm>
            <a:off x="3595688" y="2863850"/>
            <a:ext cx="198437" cy="390525"/>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0" name="Text Box 37"/>
          <p:cNvSpPr txBox="1">
            <a:spLocks noChangeArrowheads="1"/>
          </p:cNvSpPr>
          <p:nvPr/>
        </p:nvSpPr>
        <p:spPr bwMode="auto">
          <a:xfrm>
            <a:off x="93663" y="4332288"/>
            <a:ext cx="8991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Let green volume = purple volume = V.  The volumes travel through the pipe in the same time.  Let’s look at the work done on all the fluid from A</a:t>
            </a:r>
            <a:r>
              <a:rPr lang="en-US" baseline="-25000">
                <a:solidFill>
                  <a:srgbClr val="000099"/>
                </a:solidFill>
              </a:rPr>
              <a:t>1</a:t>
            </a:r>
            <a:r>
              <a:rPr lang="en-US">
                <a:solidFill>
                  <a:srgbClr val="000099"/>
                </a:solidFill>
              </a:rPr>
              <a:t> to A</a:t>
            </a:r>
            <a:r>
              <a:rPr lang="en-US" baseline="-25000">
                <a:solidFill>
                  <a:srgbClr val="000099"/>
                </a:solidFill>
              </a:rPr>
              <a:t>2</a:t>
            </a:r>
            <a:r>
              <a:rPr lang="en-US">
                <a:solidFill>
                  <a:srgbClr val="000099"/>
                </a:solidFill>
              </a:rPr>
              <a:t> by the pressure in the pipe at each end as the fluid at the bottom moves a distance x</a:t>
            </a:r>
            <a:r>
              <a:rPr lang="en-US" baseline="-25000">
                <a:solidFill>
                  <a:srgbClr val="000099"/>
                </a:solidFill>
              </a:rPr>
              <a:t>1</a:t>
            </a:r>
            <a:r>
              <a:rPr lang="en-US">
                <a:solidFill>
                  <a:srgbClr val="000099"/>
                </a:solidFill>
              </a:rPr>
              <a:t> :</a:t>
            </a:r>
            <a:r>
              <a:rPr lang="en-US"/>
              <a:t>  </a:t>
            </a:r>
            <a:br>
              <a:rPr lang="en-US"/>
            </a:br>
            <a:r>
              <a:rPr lang="en-US"/>
              <a:t>	W = F</a:t>
            </a:r>
            <a:r>
              <a:rPr lang="en-US" baseline="-25000"/>
              <a:t>1</a:t>
            </a:r>
            <a:r>
              <a:rPr lang="en-US" sz="1600"/>
              <a:t> </a:t>
            </a:r>
            <a:r>
              <a:rPr lang="en-US"/>
              <a:t>x</a:t>
            </a:r>
            <a:r>
              <a:rPr lang="en-US" baseline="-25000"/>
              <a:t>1</a:t>
            </a:r>
            <a:r>
              <a:rPr lang="en-US"/>
              <a:t> - F</a:t>
            </a:r>
            <a:r>
              <a:rPr lang="en-US" baseline="-25000"/>
              <a:t>2</a:t>
            </a:r>
            <a:r>
              <a:rPr lang="en-US" sz="1600"/>
              <a:t> </a:t>
            </a:r>
            <a:r>
              <a:rPr lang="en-US"/>
              <a:t>x</a:t>
            </a:r>
            <a:r>
              <a:rPr lang="en-US" baseline="-25000"/>
              <a:t>2</a:t>
            </a:r>
            <a:r>
              <a:rPr lang="en-US"/>
              <a:t> = P</a:t>
            </a:r>
            <a:r>
              <a:rPr lang="en-US" baseline="-25000"/>
              <a:t>1</a:t>
            </a:r>
            <a:r>
              <a:rPr lang="en-US" sz="1200"/>
              <a:t> </a:t>
            </a:r>
            <a:r>
              <a:rPr lang="en-US"/>
              <a:t>A</a:t>
            </a:r>
            <a:r>
              <a:rPr lang="en-US" baseline="-25000"/>
              <a:t>1 </a:t>
            </a:r>
            <a:r>
              <a:rPr lang="en-US"/>
              <a:t>x</a:t>
            </a:r>
            <a:r>
              <a:rPr lang="en-US" baseline="-25000"/>
              <a:t>1</a:t>
            </a:r>
            <a:r>
              <a:rPr lang="en-US"/>
              <a:t> - P</a:t>
            </a:r>
            <a:r>
              <a:rPr lang="en-US" baseline="-25000"/>
              <a:t>2</a:t>
            </a:r>
            <a:r>
              <a:rPr lang="en-US" sz="1200"/>
              <a:t> </a:t>
            </a:r>
            <a:r>
              <a:rPr lang="en-US"/>
              <a:t>A</a:t>
            </a:r>
            <a:r>
              <a:rPr lang="en-US" baseline="-25000"/>
              <a:t>2 </a:t>
            </a:r>
            <a:r>
              <a:rPr lang="en-US"/>
              <a:t>x</a:t>
            </a:r>
            <a:r>
              <a:rPr lang="en-US" baseline="-25000"/>
              <a:t>2</a:t>
            </a:r>
            <a:r>
              <a:rPr lang="en-US"/>
              <a:t> = P</a:t>
            </a:r>
            <a:r>
              <a:rPr lang="en-US" baseline="-25000"/>
              <a:t>1</a:t>
            </a:r>
            <a:r>
              <a:rPr lang="en-US" sz="900"/>
              <a:t> </a:t>
            </a:r>
            <a:r>
              <a:rPr lang="en-US"/>
              <a:t>V</a:t>
            </a:r>
            <a:r>
              <a:rPr lang="en-US" baseline="-25000"/>
              <a:t>  </a:t>
            </a:r>
            <a:r>
              <a:rPr lang="en-US"/>
              <a:t>- </a:t>
            </a:r>
            <a:r>
              <a:rPr lang="en-US" baseline="-25000"/>
              <a:t> </a:t>
            </a:r>
            <a:r>
              <a:rPr lang="en-US"/>
              <a:t>P</a:t>
            </a:r>
            <a:r>
              <a:rPr lang="en-US" baseline="-25000"/>
              <a:t>2</a:t>
            </a:r>
            <a:r>
              <a:rPr lang="en-US" sz="900"/>
              <a:t> </a:t>
            </a:r>
            <a:r>
              <a:rPr lang="en-US"/>
              <a:t>V</a:t>
            </a:r>
            <a:r>
              <a:rPr lang="en-US" baseline="-25000"/>
              <a:t> </a:t>
            </a:r>
          </a:p>
        </p:txBody>
      </p:sp>
      <p:sp>
        <p:nvSpPr>
          <p:cNvPr id="36901" name="Rectangle 38"/>
          <p:cNvSpPr>
            <a:spLocks noChangeArrowheads="1"/>
          </p:cNvSpPr>
          <p:nvPr/>
        </p:nvSpPr>
        <p:spPr bwMode="auto">
          <a:xfrm>
            <a:off x="3276600" y="6461125"/>
            <a:ext cx="2528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FF0000"/>
                </a:solidFill>
              </a:rPr>
              <a:t>continued on next slide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20725" y="417513"/>
            <a:ext cx="4038600" cy="1066800"/>
          </a:xfrm>
        </p:spPr>
        <p:txBody>
          <a:bodyPr/>
          <a:lstStyle/>
          <a:p>
            <a:r>
              <a:rPr lang="en-US" smtClean="0"/>
              <a:t>Bernoulli Equation Proof  </a:t>
            </a:r>
            <a:r>
              <a:rPr lang="en-US" sz="2800" smtClean="0"/>
              <a:t>(cont.)</a:t>
            </a:r>
            <a:endParaRPr lang="en-US" smtClean="0"/>
          </a:p>
        </p:txBody>
      </p:sp>
      <p:sp>
        <p:nvSpPr>
          <p:cNvPr id="37891" name="AutoShape 3"/>
          <p:cNvSpPr>
            <a:spLocks noChangeArrowheads="1"/>
          </p:cNvSpPr>
          <p:nvPr/>
        </p:nvSpPr>
        <p:spPr bwMode="auto">
          <a:xfrm rot="5400000">
            <a:off x="7420769" y="86519"/>
            <a:ext cx="925512" cy="1524000"/>
          </a:xfrm>
          <a:prstGeom prst="can">
            <a:avLst>
              <a:gd name="adj" fmla="val 29670"/>
            </a:avLst>
          </a:prstGeom>
          <a:solidFill>
            <a:schemeClr val="folHlink"/>
          </a:solidFill>
          <a:ln w="9525">
            <a:solidFill>
              <a:schemeClr val="tx1"/>
            </a:solidFill>
            <a:round/>
            <a:headEnd/>
            <a:tailEnd/>
          </a:ln>
        </p:spPr>
        <p:txBody>
          <a:bodyPr wrap="none" anchor="ctr"/>
          <a:lstStyle/>
          <a:p>
            <a:endParaRPr lang="en-US"/>
          </a:p>
        </p:txBody>
      </p:sp>
      <p:sp>
        <p:nvSpPr>
          <p:cNvPr id="37892" name="AutoShape 4"/>
          <p:cNvSpPr>
            <a:spLocks noChangeArrowheads="1"/>
          </p:cNvSpPr>
          <p:nvPr/>
        </p:nvSpPr>
        <p:spPr bwMode="auto">
          <a:xfrm rot="5400000">
            <a:off x="1939131" y="1224757"/>
            <a:ext cx="382587" cy="3429000"/>
          </a:xfrm>
          <a:prstGeom prst="can">
            <a:avLst>
              <a:gd name="adj" fmla="val 130291"/>
            </a:avLst>
          </a:prstGeom>
          <a:solidFill>
            <a:schemeClr val="folHlink"/>
          </a:solidFill>
          <a:ln w="9525">
            <a:solidFill>
              <a:schemeClr val="tx1"/>
            </a:solidFill>
            <a:round/>
            <a:headEnd/>
            <a:tailEnd/>
          </a:ln>
        </p:spPr>
        <p:txBody>
          <a:bodyPr wrap="none" anchor="ctr"/>
          <a:lstStyle/>
          <a:p>
            <a:endParaRPr lang="en-US"/>
          </a:p>
        </p:txBody>
      </p:sp>
      <p:sp>
        <p:nvSpPr>
          <p:cNvPr id="37893" name="Rectangle 5"/>
          <p:cNvSpPr>
            <a:spLocks noChangeArrowheads="1"/>
          </p:cNvSpPr>
          <p:nvPr/>
        </p:nvSpPr>
        <p:spPr bwMode="auto">
          <a:xfrm>
            <a:off x="34925" y="-71438"/>
            <a:ext cx="4876800" cy="80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600" i="1">
              <a:solidFill>
                <a:schemeClr val="tx2"/>
              </a:solidFill>
              <a:latin typeface="Trebuchet MS" pitchFamily="34" charset="0"/>
            </a:endParaRPr>
          </a:p>
        </p:txBody>
      </p:sp>
      <p:sp>
        <p:nvSpPr>
          <p:cNvPr id="37894" name="Freeform 6"/>
          <p:cNvSpPr>
            <a:spLocks/>
          </p:cNvSpPr>
          <p:nvPr/>
        </p:nvSpPr>
        <p:spPr bwMode="auto">
          <a:xfrm>
            <a:off x="3616325" y="385763"/>
            <a:ext cx="3886200" cy="2752725"/>
          </a:xfrm>
          <a:custGeom>
            <a:avLst/>
            <a:gdLst>
              <a:gd name="T0" fmla="*/ 8 w 2160"/>
              <a:gd name="T1" fmla="*/ 739 h 864"/>
              <a:gd name="T2" fmla="*/ 367 w 2160"/>
              <a:gd name="T3" fmla="*/ 739 h 864"/>
              <a:gd name="T4" fmla="*/ 528 w 2160"/>
              <a:gd name="T5" fmla="*/ 720 h 864"/>
              <a:gd name="T6" fmla="*/ 720 w 2160"/>
              <a:gd name="T7" fmla="*/ 624 h 864"/>
              <a:gd name="T8" fmla="*/ 912 w 2160"/>
              <a:gd name="T9" fmla="*/ 432 h 864"/>
              <a:gd name="T10" fmla="*/ 1104 w 2160"/>
              <a:gd name="T11" fmla="*/ 288 h 864"/>
              <a:gd name="T12" fmla="*/ 1344 w 2160"/>
              <a:gd name="T13" fmla="*/ 144 h 864"/>
              <a:gd name="T14" fmla="*/ 1632 w 2160"/>
              <a:gd name="T15" fmla="*/ 48 h 864"/>
              <a:gd name="T16" fmla="*/ 1872 w 2160"/>
              <a:gd name="T17" fmla="*/ 0 h 864"/>
              <a:gd name="T18" fmla="*/ 2160 w 2160"/>
              <a:gd name="T19" fmla="*/ 0 h 864"/>
              <a:gd name="T20" fmla="*/ 2160 w 2160"/>
              <a:gd name="T21" fmla="*/ 288 h 864"/>
              <a:gd name="T22" fmla="*/ 1920 w 2160"/>
              <a:gd name="T23" fmla="*/ 288 h 864"/>
              <a:gd name="T24" fmla="*/ 1728 w 2160"/>
              <a:gd name="T25" fmla="*/ 288 h 864"/>
              <a:gd name="T26" fmla="*/ 1488 w 2160"/>
              <a:gd name="T27" fmla="*/ 336 h 864"/>
              <a:gd name="T28" fmla="*/ 1296 w 2160"/>
              <a:gd name="T29" fmla="*/ 432 h 864"/>
              <a:gd name="T30" fmla="*/ 1104 w 2160"/>
              <a:gd name="T31" fmla="*/ 576 h 864"/>
              <a:gd name="T32" fmla="*/ 816 w 2160"/>
              <a:gd name="T33" fmla="*/ 816 h 864"/>
              <a:gd name="T34" fmla="*/ 689 w 2160"/>
              <a:gd name="T35" fmla="*/ 849 h 864"/>
              <a:gd name="T36" fmla="*/ 0 w 2160"/>
              <a:gd name="T37" fmla="*/ 864 h 864"/>
              <a:gd name="T38" fmla="*/ 8 w 2160"/>
              <a:gd name="T39" fmla="*/ 739 h 8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
              <a:gd name="T61" fmla="*/ 0 h 864"/>
              <a:gd name="T62" fmla="*/ 2160 w 2160"/>
              <a:gd name="T63" fmla="*/ 864 h 8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 h="864">
                <a:moveTo>
                  <a:pt x="8" y="739"/>
                </a:moveTo>
                <a:cubicBezTo>
                  <a:pt x="131" y="745"/>
                  <a:pt x="245" y="739"/>
                  <a:pt x="367" y="739"/>
                </a:cubicBezTo>
                <a:lnTo>
                  <a:pt x="528" y="720"/>
                </a:lnTo>
                <a:lnTo>
                  <a:pt x="720" y="624"/>
                </a:lnTo>
                <a:lnTo>
                  <a:pt x="912" y="432"/>
                </a:lnTo>
                <a:lnTo>
                  <a:pt x="1104" y="288"/>
                </a:lnTo>
                <a:lnTo>
                  <a:pt x="1344" y="144"/>
                </a:lnTo>
                <a:lnTo>
                  <a:pt x="1632" y="48"/>
                </a:lnTo>
                <a:lnTo>
                  <a:pt x="1872" y="0"/>
                </a:lnTo>
                <a:lnTo>
                  <a:pt x="2160" y="0"/>
                </a:lnTo>
                <a:lnTo>
                  <a:pt x="2160" y="288"/>
                </a:lnTo>
                <a:lnTo>
                  <a:pt x="1920" y="288"/>
                </a:lnTo>
                <a:lnTo>
                  <a:pt x="1728" y="288"/>
                </a:lnTo>
                <a:lnTo>
                  <a:pt x="1488" y="336"/>
                </a:lnTo>
                <a:lnTo>
                  <a:pt x="1296" y="432"/>
                </a:lnTo>
                <a:lnTo>
                  <a:pt x="1104" y="576"/>
                </a:lnTo>
                <a:lnTo>
                  <a:pt x="816" y="816"/>
                </a:lnTo>
                <a:lnTo>
                  <a:pt x="689" y="849"/>
                </a:lnTo>
                <a:lnTo>
                  <a:pt x="0" y="864"/>
                </a:lnTo>
                <a:lnTo>
                  <a:pt x="8" y="739"/>
                </a:lnTo>
                <a:close/>
              </a:path>
            </a:pathLst>
          </a:custGeom>
          <a:solidFill>
            <a:schemeClr val="folHlink"/>
          </a:solidFill>
          <a:ln w="9525">
            <a:solidFill>
              <a:schemeClr val="tx1"/>
            </a:solidFill>
            <a:round/>
            <a:headEnd/>
            <a:tailEnd/>
          </a:ln>
        </p:spPr>
        <p:txBody>
          <a:bodyPr wrap="none" anchor="ctr"/>
          <a:lstStyle/>
          <a:p>
            <a:endParaRPr lang="en-US"/>
          </a:p>
        </p:txBody>
      </p:sp>
      <p:sp>
        <p:nvSpPr>
          <p:cNvPr id="37895" name="AutoShape 7"/>
          <p:cNvSpPr>
            <a:spLocks noChangeArrowheads="1"/>
          </p:cNvSpPr>
          <p:nvPr/>
        </p:nvSpPr>
        <p:spPr bwMode="auto">
          <a:xfrm rot="16200000" flipH="1">
            <a:off x="3014663" y="2293938"/>
            <a:ext cx="373062" cy="1300162"/>
          </a:xfrm>
          <a:prstGeom prst="can">
            <a:avLst>
              <a:gd name="adj" fmla="val 50663"/>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896" name="Text Box 8"/>
          <p:cNvSpPr txBox="1">
            <a:spLocks noChangeArrowheads="1"/>
          </p:cNvSpPr>
          <p:nvPr/>
        </p:nvSpPr>
        <p:spPr bwMode="auto">
          <a:xfrm>
            <a:off x="3063875" y="2117725"/>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1</a:t>
            </a:r>
            <a:endParaRPr lang="en-US">
              <a:solidFill>
                <a:srgbClr val="FF0000"/>
              </a:solidFill>
            </a:endParaRPr>
          </a:p>
        </p:txBody>
      </p:sp>
      <p:sp>
        <p:nvSpPr>
          <p:cNvPr id="37897" name="Text Box 9"/>
          <p:cNvSpPr txBox="1">
            <a:spLocks noChangeArrowheads="1"/>
          </p:cNvSpPr>
          <p:nvPr/>
        </p:nvSpPr>
        <p:spPr bwMode="auto">
          <a:xfrm>
            <a:off x="1939925" y="3128963"/>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a:t>
            </a:r>
            <a:r>
              <a:rPr lang="en-US" baseline="-25000"/>
              <a:t>1</a:t>
            </a:r>
            <a:endParaRPr lang="en-US" sz="2400"/>
          </a:p>
        </p:txBody>
      </p:sp>
      <p:sp>
        <p:nvSpPr>
          <p:cNvPr id="37898" name="AutoShape 10"/>
          <p:cNvSpPr>
            <a:spLocks noChangeArrowheads="1"/>
          </p:cNvSpPr>
          <p:nvPr/>
        </p:nvSpPr>
        <p:spPr bwMode="auto">
          <a:xfrm rot="5400000">
            <a:off x="6989763" y="511175"/>
            <a:ext cx="927100" cy="685800"/>
          </a:xfrm>
          <a:prstGeom prst="can">
            <a:avLst>
              <a:gd name="adj" fmla="val 28472"/>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899" name="Oval 11"/>
          <p:cNvSpPr>
            <a:spLocks noChangeArrowheads="1"/>
          </p:cNvSpPr>
          <p:nvPr/>
        </p:nvSpPr>
        <p:spPr bwMode="auto">
          <a:xfrm>
            <a:off x="7589838" y="382588"/>
            <a:ext cx="265112" cy="914400"/>
          </a:xfrm>
          <a:prstGeom prst="ellipse">
            <a:avLst/>
          </a:prstGeom>
          <a:solidFill>
            <a:schemeClr val="hlink"/>
          </a:solidFill>
          <a:ln w="9525">
            <a:solidFill>
              <a:schemeClr val="tx1"/>
            </a:solidFill>
            <a:prstDash val="sysDot"/>
            <a:round/>
            <a:headEnd/>
            <a:tailEnd/>
          </a:ln>
        </p:spPr>
        <p:txBody>
          <a:bodyPr wrap="none" anchor="ctr"/>
          <a:lstStyle/>
          <a:p>
            <a:endParaRPr lang="en-US"/>
          </a:p>
        </p:txBody>
      </p:sp>
      <p:sp>
        <p:nvSpPr>
          <p:cNvPr id="37900" name="Text Box 12"/>
          <p:cNvSpPr txBox="1">
            <a:spLocks noChangeArrowheads="1"/>
          </p:cNvSpPr>
          <p:nvPr/>
        </p:nvSpPr>
        <p:spPr bwMode="auto">
          <a:xfrm>
            <a:off x="2930525" y="3052763"/>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  x</a:t>
            </a:r>
            <a:r>
              <a:rPr lang="en-US" baseline="-25000">
                <a:solidFill>
                  <a:srgbClr val="000099"/>
                </a:solidFill>
              </a:rPr>
              <a:t>1</a:t>
            </a:r>
            <a:endParaRPr lang="en-US">
              <a:solidFill>
                <a:srgbClr val="000099"/>
              </a:solidFill>
            </a:endParaRPr>
          </a:p>
        </p:txBody>
      </p:sp>
      <p:sp>
        <p:nvSpPr>
          <p:cNvPr id="37901" name="Text Box 13"/>
          <p:cNvSpPr txBox="1">
            <a:spLocks noChangeArrowheads="1"/>
          </p:cNvSpPr>
          <p:nvPr/>
        </p:nvSpPr>
        <p:spPr bwMode="auto">
          <a:xfrm>
            <a:off x="7197725" y="1223963"/>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 x</a:t>
            </a:r>
            <a:r>
              <a:rPr lang="en-US" baseline="-25000">
                <a:solidFill>
                  <a:srgbClr val="000099"/>
                </a:solidFill>
              </a:rPr>
              <a:t>2</a:t>
            </a:r>
            <a:endParaRPr lang="en-US">
              <a:solidFill>
                <a:srgbClr val="000099"/>
              </a:solidFill>
            </a:endParaRPr>
          </a:p>
        </p:txBody>
      </p:sp>
      <p:sp>
        <p:nvSpPr>
          <p:cNvPr id="37902" name="Oval 14"/>
          <p:cNvSpPr>
            <a:spLocks noChangeArrowheads="1"/>
          </p:cNvSpPr>
          <p:nvPr/>
        </p:nvSpPr>
        <p:spPr bwMode="auto">
          <a:xfrm>
            <a:off x="2536825" y="2735263"/>
            <a:ext cx="198438" cy="390525"/>
          </a:xfrm>
          <a:prstGeom prst="ellipse">
            <a:avLst/>
          </a:prstGeom>
          <a:solidFill>
            <a:srgbClr val="66FF99"/>
          </a:solidFill>
          <a:ln w="9525">
            <a:solidFill>
              <a:schemeClr val="tx1"/>
            </a:solidFill>
            <a:prstDash val="sysDot"/>
            <a:round/>
            <a:headEnd/>
            <a:tailEnd/>
          </a:ln>
        </p:spPr>
        <p:txBody>
          <a:bodyPr wrap="none" anchor="ctr"/>
          <a:lstStyle/>
          <a:p>
            <a:endParaRPr lang="en-US"/>
          </a:p>
        </p:txBody>
      </p:sp>
      <p:sp>
        <p:nvSpPr>
          <p:cNvPr id="37903" name="Line 15"/>
          <p:cNvSpPr>
            <a:spLocks noChangeShapeType="1"/>
          </p:cNvSpPr>
          <p:nvPr/>
        </p:nvSpPr>
        <p:spPr bwMode="auto">
          <a:xfrm>
            <a:off x="7121525" y="1300163"/>
            <a:ext cx="149225" cy="14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Text Box 16"/>
          <p:cNvSpPr txBox="1">
            <a:spLocks noChangeArrowheads="1"/>
          </p:cNvSpPr>
          <p:nvPr/>
        </p:nvSpPr>
        <p:spPr bwMode="auto">
          <a:xfrm>
            <a:off x="7920038" y="1258888"/>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a:t>
            </a:r>
            <a:r>
              <a:rPr lang="en-US" baseline="-25000"/>
              <a:t>2</a:t>
            </a:r>
            <a:endParaRPr lang="en-US"/>
          </a:p>
        </p:txBody>
      </p:sp>
      <p:sp>
        <p:nvSpPr>
          <p:cNvPr id="37905" name="Line 17"/>
          <p:cNvSpPr>
            <a:spLocks noChangeShapeType="1"/>
          </p:cNvSpPr>
          <p:nvPr/>
        </p:nvSpPr>
        <p:spPr bwMode="auto">
          <a:xfrm>
            <a:off x="7731125" y="995363"/>
            <a:ext cx="271463" cy="469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6" name="Line 18"/>
          <p:cNvSpPr>
            <a:spLocks noChangeShapeType="1"/>
          </p:cNvSpPr>
          <p:nvPr/>
        </p:nvSpPr>
        <p:spPr bwMode="auto">
          <a:xfrm flipH="1">
            <a:off x="2320925" y="3052763"/>
            <a:ext cx="304800" cy="263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7" name="Oval 19"/>
          <p:cNvSpPr>
            <a:spLocks noChangeArrowheads="1"/>
          </p:cNvSpPr>
          <p:nvPr/>
        </p:nvSpPr>
        <p:spPr bwMode="auto">
          <a:xfrm>
            <a:off x="400050" y="2743200"/>
            <a:ext cx="346075" cy="39052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08" name="Line 20"/>
          <p:cNvSpPr>
            <a:spLocks noChangeShapeType="1"/>
          </p:cNvSpPr>
          <p:nvPr/>
        </p:nvSpPr>
        <p:spPr bwMode="auto">
          <a:xfrm>
            <a:off x="2924175" y="2625725"/>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9" name="Text Box 21"/>
          <p:cNvSpPr txBox="1">
            <a:spLocks noChangeArrowheads="1"/>
          </p:cNvSpPr>
          <p:nvPr/>
        </p:nvSpPr>
        <p:spPr bwMode="auto">
          <a:xfrm>
            <a:off x="7883525" y="614363"/>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P</a:t>
            </a:r>
            <a:r>
              <a:rPr lang="en-US" sz="2800" baseline="-25000">
                <a:solidFill>
                  <a:schemeClr val="bg1"/>
                </a:solidFill>
              </a:rPr>
              <a:t>2</a:t>
            </a:r>
            <a:endParaRPr lang="en-US" sz="2800">
              <a:solidFill>
                <a:schemeClr val="bg1"/>
              </a:solidFill>
            </a:endParaRPr>
          </a:p>
        </p:txBody>
      </p:sp>
      <p:sp>
        <p:nvSpPr>
          <p:cNvPr id="37910" name="Text Box 22"/>
          <p:cNvSpPr txBox="1">
            <a:spLocks noChangeArrowheads="1"/>
          </p:cNvSpPr>
          <p:nvPr/>
        </p:nvSpPr>
        <p:spPr bwMode="auto">
          <a:xfrm>
            <a:off x="1452563" y="26368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chemeClr val="bg1"/>
                </a:solidFill>
              </a:rPr>
              <a:t>P</a:t>
            </a:r>
            <a:r>
              <a:rPr lang="en-US" sz="2800" baseline="-25000">
                <a:solidFill>
                  <a:schemeClr val="bg1"/>
                </a:solidFill>
              </a:rPr>
              <a:t>1</a:t>
            </a:r>
            <a:endParaRPr lang="en-US" sz="2800">
              <a:solidFill>
                <a:schemeClr val="bg1"/>
              </a:solidFill>
            </a:endParaRPr>
          </a:p>
        </p:txBody>
      </p:sp>
      <p:sp>
        <p:nvSpPr>
          <p:cNvPr id="37911" name="Text Box 23"/>
          <p:cNvSpPr txBox="1">
            <a:spLocks noChangeArrowheads="1"/>
          </p:cNvSpPr>
          <p:nvPr/>
        </p:nvSpPr>
        <p:spPr bwMode="auto">
          <a:xfrm>
            <a:off x="7075488" y="-115888"/>
            <a:ext cx="838200"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2</a:t>
            </a:r>
            <a:endParaRPr lang="en-US">
              <a:solidFill>
                <a:srgbClr val="FF0000"/>
              </a:solidFill>
            </a:endParaRPr>
          </a:p>
        </p:txBody>
      </p:sp>
      <p:sp>
        <p:nvSpPr>
          <p:cNvPr id="37912" name="Line 24"/>
          <p:cNvSpPr>
            <a:spLocks noChangeShapeType="1"/>
          </p:cNvSpPr>
          <p:nvPr/>
        </p:nvSpPr>
        <p:spPr bwMode="auto">
          <a:xfrm>
            <a:off x="7562850" y="198438"/>
            <a:ext cx="45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3" name="Line 25"/>
          <p:cNvSpPr>
            <a:spLocks noChangeShapeType="1"/>
          </p:cNvSpPr>
          <p:nvPr/>
        </p:nvSpPr>
        <p:spPr bwMode="auto">
          <a:xfrm flipH="1">
            <a:off x="6873875" y="842963"/>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4" name="Text Box 26"/>
          <p:cNvSpPr txBox="1">
            <a:spLocks noChangeArrowheads="1"/>
          </p:cNvSpPr>
          <p:nvPr/>
        </p:nvSpPr>
        <p:spPr bwMode="auto">
          <a:xfrm>
            <a:off x="6435725" y="614363"/>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F</a:t>
            </a:r>
            <a:r>
              <a:rPr lang="en-US" baseline="-25000"/>
              <a:t>2</a:t>
            </a:r>
            <a:endParaRPr lang="en-US"/>
          </a:p>
        </p:txBody>
      </p:sp>
      <p:sp>
        <p:nvSpPr>
          <p:cNvPr id="37915" name="Line 27"/>
          <p:cNvSpPr>
            <a:spLocks noChangeShapeType="1"/>
          </p:cNvSpPr>
          <p:nvPr/>
        </p:nvSpPr>
        <p:spPr bwMode="auto">
          <a:xfrm>
            <a:off x="2625725" y="2976563"/>
            <a:ext cx="1524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6" name="Text Box 28"/>
          <p:cNvSpPr txBox="1">
            <a:spLocks noChangeArrowheads="1"/>
          </p:cNvSpPr>
          <p:nvPr/>
        </p:nvSpPr>
        <p:spPr bwMode="auto">
          <a:xfrm>
            <a:off x="4141788" y="2636838"/>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F</a:t>
            </a:r>
            <a:r>
              <a:rPr lang="en-US" baseline="-25000"/>
              <a:t>1</a:t>
            </a:r>
            <a:endParaRPr lang="en-US"/>
          </a:p>
        </p:txBody>
      </p:sp>
      <p:sp>
        <p:nvSpPr>
          <p:cNvPr id="37917" name="Line 29"/>
          <p:cNvSpPr>
            <a:spLocks noChangeShapeType="1"/>
          </p:cNvSpPr>
          <p:nvPr/>
        </p:nvSpPr>
        <p:spPr bwMode="auto">
          <a:xfrm>
            <a:off x="263525" y="4043363"/>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8" name="Line 30"/>
          <p:cNvSpPr>
            <a:spLocks noChangeShapeType="1"/>
          </p:cNvSpPr>
          <p:nvPr/>
        </p:nvSpPr>
        <p:spPr bwMode="auto">
          <a:xfrm>
            <a:off x="568325" y="2976563"/>
            <a:ext cx="0" cy="1066800"/>
          </a:xfrm>
          <a:prstGeom prst="line">
            <a:avLst/>
          </a:prstGeom>
          <a:noFill/>
          <a:ln w="9525">
            <a:solidFill>
              <a:srgbClr val="FF66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1"/>
          <p:cNvSpPr>
            <a:spLocks noChangeShapeType="1"/>
          </p:cNvSpPr>
          <p:nvPr/>
        </p:nvSpPr>
        <p:spPr bwMode="auto">
          <a:xfrm>
            <a:off x="8542338" y="884238"/>
            <a:ext cx="0" cy="3124200"/>
          </a:xfrm>
          <a:prstGeom prst="line">
            <a:avLst/>
          </a:prstGeom>
          <a:noFill/>
          <a:ln w="9525">
            <a:solidFill>
              <a:srgbClr val="FF66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0" name="Text Box 32"/>
          <p:cNvSpPr txBox="1">
            <a:spLocks noChangeArrowheads="1"/>
          </p:cNvSpPr>
          <p:nvPr/>
        </p:nvSpPr>
        <p:spPr bwMode="auto">
          <a:xfrm>
            <a:off x="592138" y="3311525"/>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6600"/>
                </a:solidFill>
              </a:rPr>
              <a:t>y</a:t>
            </a:r>
            <a:r>
              <a:rPr lang="en-US" sz="2800" baseline="-25000">
                <a:solidFill>
                  <a:srgbClr val="FF6600"/>
                </a:solidFill>
              </a:rPr>
              <a:t>1</a:t>
            </a:r>
            <a:endParaRPr lang="en-US" sz="2800">
              <a:solidFill>
                <a:srgbClr val="FF6600"/>
              </a:solidFill>
            </a:endParaRPr>
          </a:p>
        </p:txBody>
      </p:sp>
      <p:sp>
        <p:nvSpPr>
          <p:cNvPr id="37921" name="Text Box 33"/>
          <p:cNvSpPr txBox="1">
            <a:spLocks noChangeArrowheads="1"/>
          </p:cNvSpPr>
          <p:nvPr/>
        </p:nvSpPr>
        <p:spPr bwMode="auto">
          <a:xfrm>
            <a:off x="8035925" y="2290763"/>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FF6600"/>
                </a:solidFill>
              </a:rPr>
              <a:t>y</a:t>
            </a:r>
            <a:r>
              <a:rPr lang="en-US" sz="2800" baseline="-25000">
                <a:solidFill>
                  <a:srgbClr val="FF6600"/>
                </a:solidFill>
              </a:rPr>
              <a:t>2</a:t>
            </a:r>
            <a:endParaRPr lang="en-US">
              <a:solidFill>
                <a:srgbClr val="FF6600"/>
              </a:solidFill>
            </a:endParaRPr>
          </a:p>
        </p:txBody>
      </p:sp>
      <p:sp>
        <p:nvSpPr>
          <p:cNvPr id="37922" name="Oval 34"/>
          <p:cNvSpPr>
            <a:spLocks noChangeArrowheads="1"/>
          </p:cNvSpPr>
          <p:nvPr/>
        </p:nvSpPr>
        <p:spPr bwMode="auto">
          <a:xfrm>
            <a:off x="7105650" y="382588"/>
            <a:ext cx="265113" cy="91440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23" name="Oval 35"/>
          <p:cNvSpPr>
            <a:spLocks noChangeArrowheads="1"/>
          </p:cNvSpPr>
          <p:nvPr/>
        </p:nvSpPr>
        <p:spPr bwMode="auto">
          <a:xfrm>
            <a:off x="3630613" y="2747963"/>
            <a:ext cx="198437" cy="390525"/>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24" name="Text Box 36"/>
          <p:cNvSpPr txBox="1">
            <a:spLocks noChangeArrowheads="1"/>
          </p:cNvSpPr>
          <p:nvPr/>
        </p:nvSpPr>
        <p:spPr bwMode="auto">
          <a:xfrm>
            <a:off x="115888" y="4065588"/>
            <a:ext cx="8991600"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So the net work done by the fluid pressure is  W = (P</a:t>
            </a:r>
            <a:r>
              <a:rPr lang="en-US" sz="2400" baseline="-25000">
                <a:solidFill>
                  <a:srgbClr val="000099"/>
                </a:solidFill>
              </a:rPr>
              <a:t>1 </a:t>
            </a:r>
            <a:r>
              <a:rPr lang="en-US" sz="2400">
                <a:solidFill>
                  <a:srgbClr val="000099"/>
                </a:solidFill>
              </a:rPr>
              <a:t>- </a:t>
            </a:r>
            <a:r>
              <a:rPr lang="en-US" sz="2400" baseline="-25000">
                <a:solidFill>
                  <a:srgbClr val="000099"/>
                </a:solidFill>
              </a:rPr>
              <a:t> </a:t>
            </a:r>
            <a:r>
              <a:rPr lang="en-US" sz="2400">
                <a:solidFill>
                  <a:srgbClr val="000099"/>
                </a:solidFill>
              </a:rPr>
              <a:t>P</a:t>
            </a:r>
            <a:r>
              <a:rPr lang="en-US" sz="2400" baseline="-25000">
                <a:solidFill>
                  <a:srgbClr val="000099"/>
                </a:solidFill>
              </a:rPr>
              <a:t>2</a:t>
            </a:r>
            <a:r>
              <a:rPr lang="en-US" sz="2400">
                <a:solidFill>
                  <a:srgbClr val="000099"/>
                </a:solidFill>
              </a:rPr>
              <a:t>)</a:t>
            </a:r>
            <a:r>
              <a:rPr lang="en-US" sz="1000">
                <a:solidFill>
                  <a:srgbClr val="000099"/>
                </a:solidFill>
              </a:rPr>
              <a:t> </a:t>
            </a:r>
            <a:r>
              <a:rPr lang="en-US" sz="2400">
                <a:solidFill>
                  <a:srgbClr val="000099"/>
                </a:solidFill>
              </a:rPr>
              <a:t>V.  This work goes into changing the potential and kinetic energy of the fluid:</a:t>
            </a:r>
            <a:br>
              <a:rPr lang="en-US" sz="2400">
                <a:solidFill>
                  <a:srgbClr val="000099"/>
                </a:solidFill>
              </a:rPr>
            </a:br>
            <a:r>
              <a:rPr lang="en-US"/>
              <a:t>(P</a:t>
            </a:r>
            <a:r>
              <a:rPr lang="en-US" baseline="-25000"/>
              <a:t>1 </a:t>
            </a:r>
            <a:r>
              <a:rPr lang="en-US"/>
              <a:t>- </a:t>
            </a:r>
            <a:r>
              <a:rPr lang="en-US" baseline="-25000"/>
              <a:t> </a:t>
            </a:r>
            <a:r>
              <a:rPr lang="en-US"/>
              <a:t>P</a:t>
            </a:r>
            <a:r>
              <a:rPr lang="en-US" baseline="-25000"/>
              <a:t>2</a:t>
            </a:r>
            <a:r>
              <a:rPr lang="en-US"/>
              <a:t>) V = </a:t>
            </a:r>
            <a:r>
              <a:rPr lang="en-US">
                <a:sym typeface="Symbol" pitchFamily="18" charset="2"/>
              </a:rPr>
              <a:t>U + K = m g y</a:t>
            </a:r>
            <a:r>
              <a:rPr lang="en-US" baseline="-25000">
                <a:sym typeface="Symbol" pitchFamily="18" charset="2"/>
              </a:rPr>
              <a:t>2</a:t>
            </a:r>
            <a:r>
              <a:rPr lang="en-US">
                <a:sym typeface="Symbol" pitchFamily="18" charset="2"/>
              </a:rPr>
              <a:t> - m g y</a:t>
            </a:r>
            <a:r>
              <a:rPr lang="en-US" baseline="-25000">
                <a:sym typeface="Symbol" pitchFamily="18" charset="2"/>
              </a:rPr>
              <a:t>1</a:t>
            </a:r>
            <a:r>
              <a:rPr lang="en-US">
                <a:sym typeface="Symbol" pitchFamily="18" charset="2"/>
              </a:rPr>
              <a:t> + ½ m v</a:t>
            </a:r>
            <a:r>
              <a:rPr lang="en-US" baseline="-25000">
                <a:sym typeface="Symbol" pitchFamily="18" charset="2"/>
              </a:rPr>
              <a:t>2</a:t>
            </a:r>
            <a:r>
              <a:rPr lang="en-US" baseline="30000">
                <a:sym typeface="Symbol" pitchFamily="18" charset="2"/>
              </a:rPr>
              <a:t>2</a:t>
            </a:r>
            <a:r>
              <a:rPr lang="en-US">
                <a:sym typeface="Symbol" pitchFamily="18" charset="2"/>
              </a:rPr>
              <a:t> - ½ m v</a:t>
            </a:r>
            <a:r>
              <a:rPr lang="en-US" baseline="-25000">
                <a:sym typeface="Symbol" pitchFamily="18" charset="2"/>
              </a:rPr>
              <a:t>1</a:t>
            </a:r>
            <a:r>
              <a:rPr lang="en-US" baseline="30000">
                <a:sym typeface="Symbol" pitchFamily="18" charset="2"/>
              </a:rPr>
              <a:t>2</a:t>
            </a:r>
            <a:r>
              <a:rPr lang="en-US" sz="2400">
                <a:solidFill>
                  <a:srgbClr val="000099"/>
                </a:solidFill>
                <a:sym typeface="Symbol" pitchFamily="18" charset="2"/>
              </a:rPr>
              <a:t> </a:t>
            </a:r>
            <a:r>
              <a:rPr lang="en-US" sz="2400">
                <a:solidFill>
                  <a:srgbClr val="000099"/>
                </a:solidFill>
              </a:rPr>
              <a:t>	 where  m  is the mass of the moving volume of fluid.  Dividing by the volume, we get:   </a:t>
            </a:r>
            <a:r>
              <a:rPr lang="en-US"/>
              <a:t>P</a:t>
            </a:r>
            <a:r>
              <a:rPr lang="en-US" baseline="-25000"/>
              <a:t>1 </a:t>
            </a:r>
            <a:r>
              <a:rPr lang="en-US"/>
              <a:t>- </a:t>
            </a:r>
            <a:r>
              <a:rPr lang="en-US" baseline="-25000"/>
              <a:t> </a:t>
            </a:r>
            <a:r>
              <a:rPr lang="en-US"/>
              <a:t>P</a:t>
            </a:r>
            <a:r>
              <a:rPr lang="en-US" baseline="-25000"/>
              <a:t>2 </a:t>
            </a:r>
            <a:r>
              <a:rPr lang="en-US"/>
              <a:t>= </a:t>
            </a:r>
            <a:r>
              <a:rPr lang="en-US">
                <a:sym typeface="Symbol" pitchFamily="18" charset="2"/>
              </a:rPr>
              <a:t> g y</a:t>
            </a:r>
            <a:r>
              <a:rPr lang="en-US" baseline="-25000">
                <a:sym typeface="Symbol" pitchFamily="18" charset="2"/>
              </a:rPr>
              <a:t>2</a:t>
            </a:r>
            <a:r>
              <a:rPr lang="en-US">
                <a:sym typeface="Symbol" pitchFamily="18" charset="2"/>
              </a:rPr>
              <a:t> -  g y</a:t>
            </a:r>
            <a:r>
              <a:rPr lang="en-US" baseline="-25000">
                <a:sym typeface="Symbol" pitchFamily="18" charset="2"/>
              </a:rPr>
              <a:t>1</a:t>
            </a:r>
            <a:r>
              <a:rPr lang="en-US">
                <a:sym typeface="Symbol" pitchFamily="18" charset="2"/>
              </a:rPr>
              <a:t> + ½  v</a:t>
            </a:r>
            <a:r>
              <a:rPr lang="en-US" baseline="-25000">
                <a:sym typeface="Symbol" pitchFamily="18" charset="2"/>
              </a:rPr>
              <a:t>2</a:t>
            </a:r>
            <a:r>
              <a:rPr lang="en-US" baseline="30000">
                <a:sym typeface="Symbol" pitchFamily="18" charset="2"/>
              </a:rPr>
              <a:t>2</a:t>
            </a:r>
            <a:r>
              <a:rPr lang="en-US">
                <a:sym typeface="Symbol" pitchFamily="18" charset="2"/>
              </a:rPr>
              <a:t> - ½  v</a:t>
            </a:r>
            <a:r>
              <a:rPr lang="en-US" baseline="-25000">
                <a:sym typeface="Symbol" pitchFamily="18" charset="2"/>
              </a:rPr>
              <a:t>1</a:t>
            </a:r>
            <a:r>
              <a:rPr lang="en-US" baseline="30000">
                <a:sym typeface="Symbol" pitchFamily="18" charset="2"/>
              </a:rPr>
              <a:t>2</a:t>
            </a:r>
            <a:r>
              <a:rPr lang="en-US">
                <a:sym typeface="Symbol" pitchFamily="18" charset="2"/>
              </a:rPr>
              <a:t> </a:t>
            </a:r>
          </a:p>
          <a:p>
            <a:pPr>
              <a:spcBef>
                <a:spcPct val="50000"/>
              </a:spcBef>
            </a:pPr>
            <a:r>
              <a:rPr lang="en-US" sz="2400">
                <a:solidFill>
                  <a:srgbClr val="000099"/>
                </a:solidFill>
                <a:sym typeface="Symbol" pitchFamily="18" charset="2"/>
              </a:rPr>
              <a:t>         </a:t>
            </a:r>
            <a:r>
              <a:rPr lang="en-US"/>
              <a:t>P</a:t>
            </a:r>
            <a:r>
              <a:rPr lang="en-US" baseline="-25000"/>
              <a:t>1 </a:t>
            </a:r>
            <a:r>
              <a:rPr lang="en-US">
                <a:sym typeface="Symbol" pitchFamily="18" charset="2"/>
              </a:rPr>
              <a:t>+ ½  v</a:t>
            </a:r>
            <a:r>
              <a:rPr lang="en-US" baseline="-25000">
                <a:sym typeface="Symbol" pitchFamily="18" charset="2"/>
              </a:rPr>
              <a:t>1</a:t>
            </a:r>
            <a:r>
              <a:rPr lang="en-US" baseline="30000">
                <a:sym typeface="Symbol" pitchFamily="18" charset="2"/>
              </a:rPr>
              <a:t>2</a:t>
            </a:r>
            <a:r>
              <a:rPr lang="en-US">
                <a:sym typeface="Symbol" pitchFamily="18" charset="2"/>
              </a:rPr>
              <a:t> +  g y</a:t>
            </a:r>
            <a:r>
              <a:rPr lang="en-US" baseline="-25000">
                <a:sym typeface="Symbol" pitchFamily="18" charset="2"/>
              </a:rPr>
              <a:t>1</a:t>
            </a:r>
            <a:r>
              <a:rPr lang="en-US">
                <a:sym typeface="Symbol" pitchFamily="18" charset="2"/>
              </a:rPr>
              <a:t> </a:t>
            </a:r>
            <a:r>
              <a:rPr lang="en-US"/>
              <a:t>= </a:t>
            </a:r>
            <a:r>
              <a:rPr lang="en-US" baseline="-25000"/>
              <a:t>  </a:t>
            </a:r>
            <a:r>
              <a:rPr lang="en-US"/>
              <a:t>P</a:t>
            </a:r>
            <a:r>
              <a:rPr lang="en-US" baseline="-25000"/>
              <a:t>2 </a:t>
            </a:r>
            <a:r>
              <a:rPr lang="en-US">
                <a:sym typeface="Symbol" pitchFamily="18" charset="2"/>
              </a:rPr>
              <a:t>+ ½  v</a:t>
            </a:r>
            <a:r>
              <a:rPr lang="en-US" baseline="-25000">
                <a:sym typeface="Symbol" pitchFamily="18" charset="2"/>
              </a:rPr>
              <a:t>2</a:t>
            </a:r>
            <a:r>
              <a:rPr lang="en-US" baseline="30000">
                <a:sym typeface="Symbol" pitchFamily="18" charset="2"/>
              </a:rPr>
              <a:t>2</a:t>
            </a:r>
            <a:r>
              <a:rPr lang="en-US" baseline="-25000"/>
              <a:t> </a:t>
            </a:r>
            <a:r>
              <a:rPr lang="en-US"/>
              <a:t>+ </a:t>
            </a:r>
            <a:r>
              <a:rPr lang="en-US">
                <a:sym typeface="Symbol" pitchFamily="18" charset="2"/>
              </a:rPr>
              <a:t> g y</a:t>
            </a:r>
            <a:r>
              <a:rPr lang="en-US" baseline="-25000">
                <a:sym typeface="Symbol" pitchFamily="18" charset="2"/>
              </a:rPr>
              <a:t>2</a:t>
            </a:r>
          </a:p>
        </p:txBody>
      </p:sp>
      <p:sp>
        <p:nvSpPr>
          <p:cNvPr id="37925" name="AutoShape 38"/>
          <p:cNvSpPr>
            <a:spLocks noChangeArrowheads="1"/>
          </p:cNvSpPr>
          <p:nvPr/>
        </p:nvSpPr>
        <p:spPr bwMode="auto">
          <a:xfrm>
            <a:off x="381000" y="6400800"/>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37926" name="Rectangle 39"/>
          <p:cNvSpPr>
            <a:spLocks noChangeArrowheads="1"/>
          </p:cNvSpPr>
          <p:nvPr/>
        </p:nvSpPr>
        <p:spPr bwMode="auto">
          <a:xfrm>
            <a:off x="7788275" y="6299200"/>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FF0000"/>
                </a:solidFill>
              </a:rPr>
              <a:t>continued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73113" y="277813"/>
            <a:ext cx="7772400" cy="806450"/>
          </a:xfrm>
        </p:spPr>
        <p:txBody>
          <a:bodyPr/>
          <a:lstStyle/>
          <a:p>
            <a:r>
              <a:rPr lang="en-US" smtClean="0"/>
              <a:t>Bernoulli Equation Proof  </a:t>
            </a:r>
            <a:r>
              <a:rPr lang="en-US" sz="2800" smtClean="0"/>
              <a:t>(cont.)</a:t>
            </a:r>
          </a:p>
        </p:txBody>
      </p:sp>
      <p:sp>
        <p:nvSpPr>
          <p:cNvPr id="38915" name="Text Box 3"/>
          <p:cNvSpPr txBox="1">
            <a:spLocks noChangeArrowheads="1"/>
          </p:cNvSpPr>
          <p:nvPr/>
        </p:nvSpPr>
        <p:spPr bwMode="auto">
          <a:xfrm>
            <a:off x="468313" y="1668463"/>
            <a:ext cx="83058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The last equation shows that</a:t>
            </a:r>
            <a:r>
              <a:rPr lang="en-US" sz="2200">
                <a:solidFill>
                  <a:srgbClr val="000099"/>
                </a:solidFill>
              </a:rPr>
              <a:t>  </a:t>
            </a:r>
            <a:r>
              <a:rPr lang="en-US" sz="2800">
                <a:solidFill>
                  <a:schemeClr val="tx2"/>
                </a:solidFill>
              </a:rPr>
              <a:t>P + ½ </a:t>
            </a:r>
            <a:r>
              <a:rPr lang="en-US" sz="2800">
                <a:solidFill>
                  <a:schemeClr val="tx2"/>
                </a:solidFill>
                <a:sym typeface="Symbol" pitchFamily="18" charset="2"/>
              </a:rPr>
              <a:t></a:t>
            </a:r>
            <a:r>
              <a:rPr lang="en-US" sz="1400">
                <a:solidFill>
                  <a:schemeClr val="tx2"/>
                </a:solidFill>
                <a:sym typeface="Symbol" pitchFamily="18" charset="2"/>
              </a:rPr>
              <a:t> </a:t>
            </a:r>
            <a:r>
              <a:rPr lang="en-US" sz="2800">
                <a:solidFill>
                  <a:schemeClr val="tx2"/>
                </a:solidFill>
                <a:sym typeface="Symbol" pitchFamily="18" charset="2"/>
              </a:rPr>
              <a:t>v</a:t>
            </a:r>
            <a:r>
              <a:rPr lang="en-US" sz="700">
                <a:solidFill>
                  <a:schemeClr val="tx2"/>
                </a:solidFill>
                <a:sym typeface="Symbol" pitchFamily="18" charset="2"/>
              </a:rPr>
              <a:t> </a:t>
            </a:r>
            <a:r>
              <a:rPr lang="en-US" sz="2800" baseline="30000">
                <a:solidFill>
                  <a:schemeClr val="tx2"/>
                </a:solidFill>
                <a:sym typeface="Symbol" pitchFamily="18" charset="2"/>
              </a:rPr>
              <a:t>2</a:t>
            </a:r>
            <a:r>
              <a:rPr lang="en-US" sz="2800">
                <a:solidFill>
                  <a:schemeClr val="tx2"/>
                </a:solidFill>
                <a:sym typeface="Symbol" pitchFamily="18" charset="2"/>
              </a:rPr>
              <a:t> + </a:t>
            </a:r>
            <a:r>
              <a:rPr lang="en-US" sz="1400">
                <a:solidFill>
                  <a:schemeClr val="tx2"/>
                </a:solidFill>
                <a:sym typeface="Symbol" pitchFamily="18" charset="2"/>
              </a:rPr>
              <a:t> </a:t>
            </a:r>
            <a:r>
              <a:rPr lang="en-US" sz="2800">
                <a:solidFill>
                  <a:schemeClr val="tx2"/>
                </a:solidFill>
                <a:sym typeface="Symbol" pitchFamily="18" charset="2"/>
              </a:rPr>
              <a:t>g</a:t>
            </a:r>
            <a:r>
              <a:rPr lang="en-US" sz="1400">
                <a:solidFill>
                  <a:schemeClr val="tx2"/>
                </a:solidFill>
                <a:sym typeface="Symbol" pitchFamily="18" charset="2"/>
              </a:rPr>
              <a:t> </a:t>
            </a:r>
            <a:r>
              <a:rPr lang="en-US" sz="2800">
                <a:solidFill>
                  <a:schemeClr val="tx2"/>
                </a:solidFill>
                <a:sym typeface="Symbol" pitchFamily="18" charset="2"/>
              </a:rPr>
              <a:t>y</a:t>
            </a:r>
            <a:r>
              <a:rPr lang="en-US" sz="2400">
                <a:solidFill>
                  <a:srgbClr val="000099"/>
                </a:solidFill>
                <a:sym typeface="Symbol" pitchFamily="18" charset="2"/>
              </a:rPr>
              <a:t>  </a:t>
            </a:r>
            <a:r>
              <a:rPr lang="en-US">
                <a:solidFill>
                  <a:srgbClr val="000099"/>
                </a:solidFill>
                <a:sym typeface="Symbol" pitchFamily="18" charset="2"/>
              </a:rPr>
              <a:t>is the same before and after traveling from the left end of the pipe to the right end.  Since these two places are completely arbitrary, our derivation shows that</a:t>
            </a:r>
            <a:r>
              <a:rPr lang="en-US" sz="2200">
                <a:solidFill>
                  <a:srgbClr val="000099"/>
                </a:solidFill>
                <a:sym typeface="Symbol" pitchFamily="18" charset="2"/>
              </a:rPr>
              <a:t>  </a:t>
            </a:r>
            <a:r>
              <a:rPr lang="en-US" sz="2800">
                <a:solidFill>
                  <a:schemeClr val="tx2"/>
                </a:solidFill>
              </a:rPr>
              <a:t>P + ½ </a:t>
            </a:r>
            <a:r>
              <a:rPr lang="en-US" sz="2800">
                <a:solidFill>
                  <a:schemeClr val="tx2"/>
                </a:solidFill>
                <a:sym typeface="Symbol" pitchFamily="18" charset="2"/>
              </a:rPr>
              <a:t></a:t>
            </a:r>
            <a:r>
              <a:rPr lang="en-US" sz="1400">
                <a:solidFill>
                  <a:schemeClr val="tx2"/>
                </a:solidFill>
                <a:sym typeface="Symbol" pitchFamily="18" charset="2"/>
              </a:rPr>
              <a:t> </a:t>
            </a:r>
            <a:r>
              <a:rPr lang="en-US" sz="2800">
                <a:solidFill>
                  <a:schemeClr val="tx2"/>
                </a:solidFill>
                <a:sym typeface="Symbol" pitchFamily="18" charset="2"/>
              </a:rPr>
              <a:t>v</a:t>
            </a:r>
            <a:r>
              <a:rPr lang="en-US" sz="700">
                <a:solidFill>
                  <a:schemeClr val="tx2"/>
                </a:solidFill>
                <a:sym typeface="Symbol" pitchFamily="18" charset="2"/>
              </a:rPr>
              <a:t> </a:t>
            </a:r>
            <a:r>
              <a:rPr lang="en-US" sz="2800" baseline="30000">
                <a:solidFill>
                  <a:schemeClr val="tx2"/>
                </a:solidFill>
                <a:sym typeface="Symbol" pitchFamily="18" charset="2"/>
              </a:rPr>
              <a:t>2</a:t>
            </a:r>
            <a:r>
              <a:rPr lang="en-US" sz="2800">
                <a:solidFill>
                  <a:schemeClr val="tx2"/>
                </a:solidFill>
                <a:sym typeface="Symbol" pitchFamily="18" charset="2"/>
              </a:rPr>
              <a:t> + </a:t>
            </a:r>
            <a:r>
              <a:rPr lang="en-US" sz="1400">
                <a:solidFill>
                  <a:schemeClr val="tx2"/>
                </a:solidFill>
                <a:sym typeface="Symbol" pitchFamily="18" charset="2"/>
              </a:rPr>
              <a:t> </a:t>
            </a:r>
            <a:r>
              <a:rPr lang="en-US" sz="2800">
                <a:solidFill>
                  <a:schemeClr val="tx2"/>
                </a:solidFill>
                <a:sym typeface="Symbol" pitchFamily="18" charset="2"/>
              </a:rPr>
              <a:t>g</a:t>
            </a:r>
            <a:r>
              <a:rPr lang="en-US" sz="1400">
                <a:solidFill>
                  <a:schemeClr val="tx2"/>
                </a:solidFill>
                <a:sym typeface="Symbol" pitchFamily="18" charset="2"/>
              </a:rPr>
              <a:t> </a:t>
            </a:r>
            <a:r>
              <a:rPr lang="en-US" sz="2800">
                <a:solidFill>
                  <a:schemeClr val="tx2"/>
                </a:solidFill>
                <a:sym typeface="Symbol" pitchFamily="18" charset="2"/>
              </a:rPr>
              <a:t>y</a:t>
            </a:r>
            <a:r>
              <a:rPr lang="en-US" sz="2400">
                <a:solidFill>
                  <a:srgbClr val="000099"/>
                </a:solidFill>
                <a:sym typeface="Symbol" pitchFamily="18" charset="2"/>
              </a:rPr>
              <a:t>  </a:t>
            </a:r>
            <a:r>
              <a:rPr lang="en-US">
                <a:solidFill>
                  <a:srgbClr val="000099"/>
                </a:solidFill>
                <a:sym typeface="Symbol" pitchFamily="18" charset="2"/>
              </a:rPr>
              <a:t>is a constant throughout the pipe, and the Bernoulli equation is proven!</a:t>
            </a:r>
          </a:p>
          <a:p>
            <a:pPr>
              <a:spcBef>
                <a:spcPct val="50000"/>
              </a:spcBef>
            </a:pPr>
            <a:r>
              <a:rPr lang="en-US">
                <a:solidFill>
                  <a:srgbClr val="000099"/>
                </a:solidFill>
                <a:sym typeface="Symbol" pitchFamily="18" charset="2"/>
              </a:rPr>
              <a:t>This equation is useful in many applications, from aviation to medicine.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92150" y="450850"/>
            <a:ext cx="7772400" cy="806450"/>
          </a:xfrm>
        </p:spPr>
        <p:txBody>
          <a:bodyPr/>
          <a:lstStyle/>
          <a:p>
            <a:r>
              <a:rPr lang="en-US" smtClean="0"/>
              <a:t>Bernoulli’s Principle</a:t>
            </a:r>
          </a:p>
        </p:txBody>
      </p:sp>
      <p:sp>
        <p:nvSpPr>
          <p:cNvPr id="39939" name="Text Box 7"/>
          <p:cNvSpPr txBox="1">
            <a:spLocks noChangeArrowheads="1"/>
          </p:cNvSpPr>
          <p:nvPr/>
        </p:nvSpPr>
        <p:spPr bwMode="auto">
          <a:xfrm>
            <a:off x="615950" y="13081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5000"/>
              </a:lnSpc>
              <a:spcBef>
                <a:spcPct val="50000"/>
              </a:spcBef>
            </a:pPr>
            <a:r>
              <a:rPr lang="en-US" sz="3000" i="1">
                <a:solidFill>
                  <a:srgbClr val="FF0000"/>
                </a:solidFill>
              </a:rPr>
              <a:t>Bernoulli’s principle says that the faster a fluid is moving the less pressure it exerts.  </a:t>
            </a:r>
          </a:p>
        </p:txBody>
      </p:sp>
      <p:sp>
        <p:nvSpPr>
          <p:cNvPr id="39940" name="Rectangle 8"/>
          <p:cNvSpPr>
            <a:spLocks noChangeArrowheads="1"/>
          </p:cNvSpPr>
          <p:nvPr/>
        </p:nvSpPr>
        <p:spPr bwMode="auto">
          <a:xfrm>
            <a:off x="615950" y="2908300"/>
            <a:ext cx="8305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pPr>
            <a:r>
              <a:rPr lang="en-US">
                <a:solidFill>
                  <a:schemeClr val="tx2"/>
                </a:solidFill>
              </a:rPr>
              <a:t>This is true for a nonviscous fluid flowing at a constant height.  It follows directly from the Bernoulli equation:</a:t>
            </a:r>
          </a:p>
          <a:p>
            <a:pPr>
              <a:lnSpc>
                <a:spcPct val="115000"/>
              </a:lnSpc>
            </a:pPr>
            <a:r>
              <a:rPr lang="en-US" sz="2800">
                <a:solidFill>
                  <a:schemeClr val="tx2"/>
                </a:solidFill>
              </a:rPr>
              <a:t>P + ½ </a:t>
            </a:r>
            <a:r>
              <a:rPr lang="en-US" sz="2800">
                <a:solidFill>
                  <a:schemeClr val="tx2"/>
                </a:solidFill>
                <a:sym typeface="Symbol" pitchFamily="18" charset="2"/>
              </a:rPr>
              <a:t></a:t>
            </a:r>
            <a:r>
              <a:rPr lang="en-US" sz="1400">
                <a:solidFill>
                  <a:schemeClr val="tx2"/>
                </a:solidFill>
                <a:sym typeface="Symbol" pitchFamily="18" charset="2"/>
              </a:rPr>
              <a:t> </a:t>
            </a:r>
            <a:r>
              <a:rPr lang="en-US" sz="2800">
                <a:solidFill>
                  <a:schemeClr val="tx2"/>
                </a:solidFill>
                <a:sym typeface="Symbol" pitchFamily="18" charset="2"/>
              </a:rPr>
              <a:t>v</a:t>
            </a:r>
            <a:r>
              <a:rPr lang="en-US" sz="700">
                <a:solidFill>
                  <a:schemeClr val="tx2"/>
                </a:solidFill>
                <a:sym typeface="Symbol" pitchFamily="18" charset="2"/>
              </a:rPr>
              <a:t> </a:t>
            </a:r>
            <a:r>
              <a:rPr lang="en-US" sz="2800" baseline="30000">
                <a:solidFill>
                  <a:schemeClr val="tx2"/>
                </a:solidFill>
                <a:sym typeface="Symbol" pitchFamily="18" charset="2"/>
              </a:rPr>
              <a:t>2</a:t>
            </a:r>
            <a:r>
              <a:rPr lang="en-US" sz="2800">
                <a:solidFill>
                  <a:schemeClr val="tx2"/>
                </a:solidFill>
                <a:sym typeface="Symbol" pitchFamily="18" charset="2"/>
              </a:rPr>
              <a:t> + </a:t>
            </a:r>
            <a:r>
              <a:rPr lang="en-US" sz="1400">
                <a:solidFill>
                  <a:schemeClr val="tx2"/>
                </a:solidFill>
                <a:sym typeface="Symbol" pitchFamily="18" charset="2"/>
              </a:rPr>
              <a:t> </a:t>
            </a:r>
            <a:r>
              <a:rPr lang="en-US" sz="2800">
                <a:solidFill>
                  <a:schemeClr val="tx2"/>
                </a:solidFill>
                <a:sym typeface="Symbol" pitchFamily="18" charset="2"/>
              </a:rPr>
              <a:t>g</a:t>
            </a:r>
            <a:r>
              <a:rPr lang="en-US" sz="1400">
                <a:solidFill>
                  <a:schemeClr val="tx2"/>
                </a:solidFill>
                <a:sym typeface="Symbol" pitchFamily="18" charset="2"/>
              </a:rPr>
              <a:t> </a:t>
            </a:r>
            <a:r>
              <a:rPr lang="en-US" sz="2800">
                <a:solidFill>
                  <a:schemeClr val="tx2"/>
                </a:solidFill>
                <a:sym typeface="Symbol" pitchFamily="18" charset="2"/>
              </a:rPr>
              <a:t>y = </a:t>
            </a:r>
            <a:r>
              <a:rPr lang="en-US" i="1">
                <a:solidFill>
                  <a:schemeClr val="tx2"/>
                </a:solidFill>
                <a:sym typeface="Symbol" pitchFamily="18" charset="2"/>
              </a:rPr>
              <a:t>constant</a:t>
            </a:r>
            <a:r>
              <a:rPr lang="en-US">
                <a:solidFill>
                  <a:schemeClr val="tx2"/>
                </a:solidFill>
                <a:sym typeface="Symbol" pitchFamily="18" charset="2"/>
              </a:rPr>
              <a:t>.  If  y  is a constant, then </a:t>
            </a:r>
            <a:br>
              <a:rPr lang="en-US">
                <a:solidFill>
                  <a:schemeClr val="tx2"/>
                </a:solidFill>
                <a:sym typeface="Symbol" pitchFamily="18" charset="2"/>
              </a:rPr>
            </a:br>
            <a:r>
              <a:rPr lang="en-US" sz="2800">
                <a:solidFill>
                  <a:schemeClr val="tx2"/>
                </a:solidFill>
              </a:rPr>
              <a:t>P + ½ </a:t>
            </a:r>
            <a:r>
              <a:rPr lang="en-US" sz="2800">
                <a:solidFill>
                  <a:schemeClr val="tx2"/>
                </a:solidFill>
                <a:sym typeface="Symbol" pitchFamily="18" charset="2"/>
              </a:rPr>
              <a:t></a:t>
            </a:r>
            <a:r>
              <a:rPr lang="en-US" sz="1400">
                <a:solidFill>
                  <a:schemeClr val="tx2"/>
                </a:solidFill>
                <a:sym typeface="Symbol" pitchFamily="18" charset="2"/>
              </a:rPr>
              <a:t> </a:t>
            </a:r>
            <a:r>
              <a:rPr lang="en-US" sz="2800">
                <a:solidFill>
                  <a:schemeClr val="tx2"/>
                </a:solidFill>
                <a:sym typeface="Symbol" pitchFamily="18" charset="2"/>
              </a:rPr>
              <a:t>v</a:t>
            </a:r>
            <a:r>
              <a:rPr lang="en-US" sz="700">
                <a:solidFill>
                  <a:schemeClr val="tx2"/>
                </a:solidFill>
                <a:sym typeface="Symbol" pitchFamily="18" charset="2"/>
              </a:rPr>
              <a:t> </a:t>
            </a:r>
            <a:r>
              <a:rPr lang="en-US" sz="2800" baseline="30000">
                <a:solidFill>
                  <a:schemeClr val="tx2"/>
                </a:solidFill>
                <a:sym typeface="Symbol" pitchFamily="18" charset="2"/>
              </a:rPr>
              <a:t>2</a:t>
            </a:r>
            <a:r>
              <a:rPr lang="en-US" sz="2800">
                <a:solidFill>
                  <a:schemeClr val="tx2"/>
                </a:solidFill>
                <a:sym typeface="Symbol" pitchFamily="18" charset="2"/>
              </a:rPr>
              <a:t> = </a:t>
            </a:r>
            <a:r>
              <a:rPr lang="en-US" i="1">
                <a:solidFill>
                  <a:schemeClr val="tx2"/>
                </a:solidFill>
                <a:sym typeface="Symbol" pitchFamily="18" charset="2"/>
              </a:rPr>
              <a:t>constant</a:t>
            </a:r>
            <a:r>
              <a:rPr lang="en-US">
                <a:solidFill>
                  <a:schemeClr val="tx2"/>
                </a:solidFill>
                <a:sym typeface="Symbol" pitchFamily="18" charset="2"/>
              </a:rPr>
              <a:t>.  This shows that if pressure increases, then  v  decreases, and versa vise.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505200" y="57150"/>
            <a:ext cx="5029200" cy="806450"/>
          </a:xfrm>
        </p:spPr>
        <p:txBody>
          <a:bodyPr/>
          <a:lstStyle/>
          <a:p>
            <a:r>
              <a:rPr lang="en-US" smtClean="0"/>
              <a:t>Airplanes</a:t>
            </a:r>
          </a:p>
        </p:txBody>
      </p:sp>
      <p:pic>
        <p:nvPicPr>
          <p:cNvPr id="40963" name="Picture 3" descr="bugs &amp; sam fl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3581400" y="914400"/>
            <a:ext cx="5257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Bugs Bunny &amp; Yosemite Sam are taking a little plane ride.  What does Bernoulli’s principle have to do with this situation?                 </a:t>
            </a:r>
            <a:br>
              <a:rPr lang="en-US" sz="2400">
                <a:solidFill>
                  <a:srgbClr val="000099"/>
                </a:solidFill>
              </a:rPr>
            </a:br>
            <a:r>
              <a:rPr lang="en-US" sz="2400">
                <a:solidFill>
                  <a:srgbClr val="000099"/>
                </a:solidFill>
              </a:rPr>
              <a:t>                          </a:t>
            </a:r>
            <a:r>
              <a:rPr lang="en-US" sz="2400" i="1">
                <a:solidFill>
                  <a:srgbClr val="FF0000"/>
                </a:solidFill>
              </a:rPr>
              <a:t>answer:</a:t>
            </a:r>
            <a:endParaRPr lang="en-US" sz="2400">
              <a:solidFill>
                <a:srgbClr val="000099"/>
              </a:solidFill>
            </a:endParaRPr>
          </a:p>
        </p:txBody>
      </p:sp>
      <p:grpSp>
        <p:nvGrpSpPr>
          <p:cNvPr id="2" name="Group 23"/>
          <p:cNvGrpSpPr>
            <a:grpSpLocks/>
          </p:cNvGrpSpPr>
          <p:nvPr/>
        </p:nvGrpSpPr>
        <p:grpSpPr bwMode="auto">
          <a:xfrm>
            <a:off x="33338" y="2636838"/>
            <a:ext cx="9034462" cy="4105275"/>
            <a:chOff x="21" y="1661"/>
            <a:chExt cx="5691" cy="2586"/>
          </a:xfrm>
        </p:grpSpPr>
        <p:sp>
          <p:nvSpPr>
            <p:cNvPr id="40966" name="Text Box 5"/>
            <p:cNvSpPr txBox="1">
              <a:spLocks noChangeArrowheads="1"/>
            </p:cNvSpPr>
            <p:nvPr/>
          </p:nvSpPr>
          <p:spPr bwMode="auto">
            <a:xfrm>
              <a:off x="21" y="1661"/>
              <a:ext cx="5691"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Air is not incompressible, but the Bernoulli principle can explain, in part, why an airplane flies.  The upper surface of the wing has a smaller radius of curvature than the bottom surface.  Air on top must travel farther, so it moves faster, and the pressure there is lower, creating lift.  Also, because of the wing’s upward tilt, air is pushed downward.  So, the air pushes back on the wing in the direction of  F.</a:t>
              </a:r>
            </a:p>
          </p:txBody>
        </p:sp>
        <p:grpSp>
          <p:nvGrpSpPr>
            <p:cNvPr id="40967" name="Group 20"/>
            <p:cNvGrpSpPr>
              <a:grpSpLocks/>
            </p:cNvGrpSpPr>
            <p:nvPr/>
          </p:nvGrpSpPr>
          <p:grpSpPr bwMode="auto">
            <a:xfrm>
              <a:off x="606" y="3279"/>
              <a:ext cx="4464" cy="968"/>
              <a:chOff x="96" y="3232"/>
              <a:chExt cx="4464" cy="968"/>
            </a:xfrm>
          </p:grpSpPr>
          <p:sp>
            <p:nvSpPr>
              <p:cNvPr id="40970" name="Freeform 9"/>
              <p:cNvSpPr>
                <a:spLocks/>
              </p:cNvSpPr>
              <p:nvPr/>
            </p:nvSpPr>
            <p:spPr bwMode="auto">
              <a:xfrm>
                <a:off x="912" y="3360"/>
                <a:ext cx="2128" cy="672"/>
              </a:xfrm>
              <a:custGeom>
                <a:avLst/>
                <a:gdLst>
                  <a:gd name="T0" fmla="*/ 200 w 2128"/>
                  <a:gd name="T1" fmla="*/ 336 h 672"/>
                  <a:gd name="T2" fmla="*/ 824 w 2128"/>
                  <a:gd name="T3" fmla="*/ 48 h 672"/>
                  <a:gd name="T4" fmla="*/ 2024 w 2128"/>
                  <a:gd name="T5" fmla="*/ 624 h 672"/>
                  <a:gd name="T6" fmla="*/ 200 w 2128"/>
                  <a:gd name="T7" fmla="*/ 336 h 672"/>
                  <a:gd name="T8" fmla="*/ 0 60000 65536"/>
                  <a:gd name="T9" fmla="*/ 0 60000 65536"/>
                  <a:gd name="T10" fmla="*/ 0 60000 65536"/>
                  <a:gd name="T11" fmla="*/ 0 60000 65536"/>
                  <a:gd name="T12" fmla="*/ 0 w 2128"/>
                  <a:gd name="T13" fmla="*/ 0 h 672"/>
                  <a:gd name="T14" fmla="*/ 2128 w 2128"/>
                  <a:gd name="T15" fmla="*/ 672 h 672"/>
                </a:gdLst>
                <a:ahLst/>
                <a:cxnLst>
                  <a:cxn ang="T8">
                    <a:pos x="T0" y="T1"/>
                  </a:cxn>
                  <a:cxn ang="T9">
                    <a:pos x="T2" y="T3"/>
                  </a:cxn>
                  <a:cxn ang="T10">
                    <a:pos x="T4" y="T5"/>
                  </a:cxn>
                  <a:cxn ang="T11">
                    <a:pos x="T6" y="T7"/>
                  </a:cxn>
                </a:cxnLst>
                <a:rect l="T12" t="T13" r="T14" b="T15"/>
                <a:pathLst>
                  <a:path w="2128" h="672">
                    <a:moveTo>
                      <a:pt x="200" y="336"/>
                    </a:moveTo>
                    <a:cubicBezTo>
                      <a:pt x="0" y="240"/>
                      <a:pt x="520" y="0"/>
                      <a:pt x="824" y="48"/>
                    </a:cubicBezTo>
                    <a:cubicBezTo>
                      <a:pt x="1128" y="96"/>
                      <a:pt x="2128" y="576"/>
                      <a:pt x="2024" y="624"/>
                    </a:cubicBezTo>
                    <a:cubicBezTo>
                      <a:pt x="1920" y="672"/>
                      <a:pt x="400" y="432"/>
                      <a:pt x="200" y="336"/>
                    </a:cubicBezTo>
                    <a:close/>
                  </a:path>
                </a:pathLst>
              </a:custGeom>
              <a:solidFill>
                <a:schemeClr val="bg2"/>
              </a:solidFill>
              <a:ln w="9525">
                <a:solidFill>
                  <a:schemeClr val="tx1"/>
                </a:solidFill>
                <a:round/>
                <a:headEnd/>
                <a:tailEnd/>
              </a:ln>
            </p:spPr>
            <p:txBody>
              <a:bodyPr wrap="none" anchor="ctr"/>
              <a:lstStyle/>
              <a:p>
                <a:endParaRPr lang="en-US"/>
              </a:p>
            </p:txBody>
          </p:sp>
          <p:sp>
            <p:nvSpPr>
              <p:cNvPr id="40971" name="Freeform 10"/>
              <p:cNvSpPr>
                <a:spLocks/>
              </p:cNvSpPr>
              <p:nvPr/>
            </p:nvSpPr>
            <p:spPr bwMode="auto">
              <a:xfrm>
                <a:off x="96" y="3232"/>
                <a:ext cx="4464" cy="752"/>
              </a:xfrm>
              <a:custGeom>
                <a:avLst/>
                <a:gdLst>
                  <a:gd name="T0" fmla="*/ 0 w 4464"/>
                  <a:gd name="T1" fmla="*/ 224 h 752"/>
                  <a:gd name="T2" fmla="*/ 864 w 4464"/>
                  <a:gd name="T3" fmla="*/ 224 h 752"/>
                  <a:gd name="T4" fmla="*/ 1200 w 4464"/>
                  <a:gd name="T5" fmla="*/ 80 h 752"/>
                  <a:gd name="T6" fmla="*/ 1440 w 4464"/>
                  <a:gd name="T7" fmla="*/ 32 h 752"/>
                  <a:gd name="T8" fmla="*/ 1776 w 4464"/>
                  <a:gd name="T9" fmla="*/ 32 h 752"/>
                  <a:gd name="T10" fmla="*/ 2400 w 4464"/>
                  <a:gd name="T11" fmla="*/ 224 h 752"/>
                  <a:gd name="T12" fmla="*/ 3264 w 4464"/>
                  <a:gd name="T13" fmla="*/ 656 h 752"/>
                  <a:gd name="T14" fmla="*/ 4464 w 4464"/>
                  <a:gd name="T15" fmla="*/ 752 h 752"/>
                  <a:gd name="T16" fmla="*/ 0 60000 65536"/>
                  <a:gd name="T17" fmla="*/ 0 60000 65536"/>
                  <a:gd name="T18" fmla="*/ 0 60000 65536"/>
                  <a:gd name="T19" fmla="*/ 0 60000 65536"/>
                  <a:gd name="T20" fmla="*/ 0 60000 65536"/>
                  <a:gd name="T21" fmla="*/ 0 60000 65536"/>
                  <a:gd name="T22" fmla="*/ 0 60000 65536"/>
                  <a:gd name="T23" fmla="*/ 0 60000 65536"/>
                  <a:gd name="T24" fmla="*/ 0 w 4464"/>
                  <a:gd name="T25" fmla="*/ 0 h 752"/>
                  <a:gd name="T26" fmla="*/ 4464 w 4464"/>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4" h="752">
                    <a:moveTo>
                      <a:pt x="0" y="224"/>
                    </a:moveTo>
                    <a:cubicBezTo>
                      <a:pt x="332" y="236"/>
                      <a:pt x="664" y="248"/>
                      <a:pt x="864" y="224"/>
                    </a:cubicBezTo>
                    <a:cubicBezTo>
                      <a:pt x="1064" y="200"/>
                      <a:pt x="1104" y="112"/>
                      <a:pt x="1200" y="80"/>
                    </a:cubicBezTo>
                    <a:cubicBezTo>
                      <a:pt x="1296" y="48"/>
                      <a:pt x="1344" y="40"/>
                      <a:pt x="1440" y="32"/>
                    </a:cubicBezTo>
                    <a:cubicBezTo>
                      <a:pt x="1536" y="24"/>
                      <a:pt x="1616" y="0"/>
                      <a:pt x="1776" y="32"/>
                    </a:cubicBezTo>
                    <a:cubicBezTo>
                      <a:pt x="1936" y="64"/>
                      <a:pt x="2152" y="120"/>
                      <a:pt x="2400" y="224"/>
                    </a:cubicBezTo>
                    <a:cubicBezTo>
                      <a:pt x="2648" y="328"/>
                      <a:pt x="2920" y="568"/>
                      <a:pt x="3264" y="656"/>
                    </a:cubicBezTo>
                    <a:cubicBezTo>
                      <a:pt x="3608" y="744"/>
                      <a:pt x="4240" y="728"/>
                      <a:pt x="4464" y="752"/>
                    </a:cubicBezTo>
                  </a:path>
                </a:pathLst>
              </a:custGeom>
              <a:noFill/>
              <a:ln w="381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2" name="Line 11"/>
              <p:cNvSpPr>
                <a:spLocks noChangeShapeType="1"/>
              </p:cNvSpPr>
              <p:nvPr/>
            </p:nvSpPr>
            <p:spPr bwMode="auto">
              <a:xfrm>
                <a:off x="480" y="3456"/>
                <a:ext cx="144" cy="0"/>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3" name="Line 12"/>
              <p:cNvSpPr>
                <a:spLocks noChangeShapeType="1"/>
              </p:cNvSpPr>
              <p:nvPr/>
            </p:nvSpPr>
            <p:spPr bwMode="auto">
              <a:xfrm rot="2394473">
                <a:off x="2721" y="3615"/>
                <a:ext cx="144" cy="1"/>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4" name="Freeform 17"/>
              <p:cNvSpPr>
                <a:spLocks/>
              </p:cNvSpPr>
              <p:nvPr/>
            </p:nvSpPr>
            <p:spPr bwMode="auto">
              <a:xfrm>
                <a:off x="144" y="3736"/>
                <a:ext cx="4416" cy="464"/>
              </a:xfrm>
              <a:custGeom>
                <a:avLst/>
                <a:gdLst>
                  <a:gd name="T0" fmla="*/ 0 w 4416"/>
                  <a:gd name="T1" fmla="*/ 8 h 464"/>
                  <a:gd name="T2" fmla="*/ 672 w 4416"/>
                  <a:gd name="T3" fmla="*/ 8 h 464"/>
                  <a:gd name="T4" fmla="*/ 864 w 4416"/>
                  <a:gd name="T5" fmla="*/ 56 h 464"/>
                  <a:gd name="T6" fmla="*/ 960 w 4416"/>
                  <a:gd name="T7" fmla="*/ 104 h 464"/>
                  <a:gd name="T8" fmla="*/ 1248 w 4416"/>
                  <a:gd name="T9" fmla="*/ 200 h 464"/>
                  <a:gd name="T10" fmla="*/ 1968 w 4416"/>
                  <a:gd name="T11" fmla="*/ 344 h 464"/>
                  <a:gd name="T12" fmla="*/ 3360 w 4416"/>
                  <a:gd name="T13" fmla="*/ 440 h 464"/>
                  <a:gd name="T14" fmla="*/ 4416 w 4416"/>
                  <a:gd name="T15" fmla="*/ 440 h 464"/>
                  <a:gd name="T16" fmla="*/ 0 60000 65536"/>
                  <a:gd name="T17" fmla="*/ 0 60000 65536"/>
                  <a:gd name="T18" fmla="*/ 0 60000 65536"/>
                  <a:gd name="T19" fmla="*/ 0 60000 65536"/>
                  <a:gd name="T20" fmla="*/ 0 60000 65536"/>
                  <a:gd name="T21" fmla="*/ 0 60000 65536"/>
                  <a:gd name="T22" fmla="*/ 0 60000 65536"/>
                  <a:gd name="T23" fmla="*/ 0 60000 65536"/>
                  <a:gd name="T24" fmla="*/ 0 w 4416"/>
                  <a:gd name="T25" fmla="*/ 0 h 464"/>
                  <a:gd name="T26" fmla="*/ 4416 w 4416"/>
                  <a:gd name="T27" fmla="*/ 464 h 4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6" h="464">
                    <a:moveTo>
                      <a:pt x="0" y="8"/>
                    </a:moveTo>
                    <a:cubicBezTo>
                      <a:pt x="264" y="4"/>
                      <a:pt x="528" y="0"/>
                      <a:pt x="672" y="8"/>
                    </a:cubicBezTo>
                    <a:cubicBezTo>
                      <a:pt x="816" y="16"/>
                      <a:pt x="816" y="40"/>
                      <a:pt x="864" y="56"/>
                    </a:cubicBezTo>
                    <a:cubicBezTo>
                      <a:pt x="912" y="72"/>
                      <a:pt x="896" y="80"/>
                      <a:pt x="960" y="104"/>
                    </a:cubicBezTo>
                    <a:cubicBezTo>
                      <a:pt x="1024" y="128"/>
                      <a:pt x="1080" y="160"/>
                      <a:pt x="1248" y="200"/>
                    </a:cubicBezTo>
                    <a:cubicBezTo>
                      <a:pt x="1416" y="240"/>
                      <a:pt x="1616" y="304"/>
                      <a:pt x="1968" y="344"/>
                    </a:cubicBezTo>
                    <a:cubicBezTo>
                      <a:pt x="2320" y="384"/>
                      <a:pt x="2952" y="424"/>
                      <a:pt x="3360" y="440"/>
                    </a:cubicBezTo>
                    <a:cubicBezTo>
                      <a:pt x="3768" y="456"/>
                      <a:pt x="4240" y="464"/>
                      <a:pt x="4416" y="440"/>
                    </a:cubicBezTo>
                  </a:path>
                </a:pathLst>
              </a:custGeom>
              <a:noFill/>
              <a:ln w="381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5" name="Line 18"/>
              <p:cNvSpPr>
                <a:spLocks noChangeShapeType="1"/>
              </p:cNvSpPr>
              <p:nvPr/>
            </p:nvSpPr>
            <p:spPr bwMode="auto">
              <a:xfrm>
                <a:off x="480" y="3744"/>
                <a:ext cx="144" cy="0"/>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19"/>
              <p:cNvSpPr>
                <a:spLocks noChangeShapeType="1"/>
              </p:cNvSpPr>
              <p:nvPr/>
            </p:nvSpPr>
            <p:spPr bwMode="auto">
              <a:xfrm rot="468144">
                <a:off x="2607" y="4124"/>
                <a:ext cx="144" cy="1"/>
              </a:xfrm>
              <a:prstGeom prst="line">
                <a:avLst/>
              </a:prstGeom>
              <a:noFill/>
              <a:ln w="76200">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0968" name="Line 21"/>
            <p:cNvSpPr>
              <a:spLocks noChangeShapeType="1"/>
            </p:cNvSpPr>
            <p:nvPr/>
          </p:nvSpPr>
          <p:spPr bwMode="auto">
            <a:xfrm flipV="1">
              <a:off x="2382" y="3183"/>
              <a:ext cx="96" cy="52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9" name="Text Box 22"/>
            <p:cNvSpPr txBox="1">
              <a:spLocks noChangeArrowheads="1"/>
            </p:cNvSpPr>
            <p:nvPr/>
          </p:nvSpPr>
          <p:spPr bwMode="auto">
            <a:xfrm>
              <a:off x="2574" y="3087"/>
              <a:ext cx="10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Bernoulli Example 1</a:t>
            </a:r>
          </a:p>
        </p:txBody>
      </p:sp>
      <p:sp>
        <p:nvSpPr>
          <p:cNvPr id="41987" name="Text Box 3"/>
          <p:cNvSpPr txBox="1">
            <a:spLocks noChangeArrowheads="1"/>
          </p:cNvSpPr>
          <p:nvPr/>
        </p:nvSpPr>
        <p:spPr bwMode="auto">
          <a:xfrm>
            <a:off x="115888" y="782638"/>
            <a:ext cx="88757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In an unfortunate mishap, the Tidy Bowl man gets flushed.  With the info given below, let’s figure out the pressure difference he and his boat experience as he travels across the pipe.  Since the wider pipe has 4 times the area, the water speed there is 4 times slower (recall A</a:t>
            </a:r>
            <a:r>
              <a:rPr lang="en-US" sz="800">
                <a:solidFill>
                  <a:srgbClr val="000099"/>
                </a:solidFill>
              </a:rPr>
              <a:t> </a:t>
            </a:r>
            <a:r>
              <a:rPr lang="en-US" sz="2400">
                <a:solidFill>
                  <a:srgbClr val="000099"/>
                </a:solidFill>
              </a:rPr>
              <a:t>v = </a:t>
            </a:r>
            <a:r>
              <a:rPr lang="en-US" sz="2400" i="1">
                <a:solidFill>
                  <a:srgbClr val="000099"/>
                </a:solidFill>
              </a:rPr>
              <a:t>constant</a:t>
            </a:r>
            <a:r>
              <a:rPr lang="en-US" sz="2400">
                <a:solidFill>
                  <a:srgbClr val="000099"/>
                </a:solidFill>
              </a:rPr>
              <a:t>).  So, v</a:t>
            </a:r>
            <a:r>
              <a:rPr lang="en-US" sz="2400" baseline="-25000">
                <a:solidFill>
                  <a:srgbClr val="000099"/>
                </a:solidFill>
              </a:rPr>
              <a:t>2</a:t>
            </a:r>
            <a:r>
              <a:rPr lang="en-US" sz="2400">
                <a:solidFill>
                  <a:srgbClr val="000099"/>
                </a:solidFill>
              </a:rPr>
              <a:t> = 2 m/s, which means P</a:t>
            </a:r>
            <a:r>
              <a:rPr lang="en-US" sz="2400" baseline="-25000">
                <a:solidFill>
                  <a:srgbClr val="000099"/>
                </a:solidFill>
              </a:rPr>
              <a:t>2</a:t>
            </a:r>
            <a:r>
              <a:rPr lang="en-US" sz="2400">
                <a:solidFill>
                  <a:srgbClr val="000099"/>
                </a:solidFill>
              </a:rPr>
              <a:t> &gt; P</a:t>
            </a:r>
            <a:r>
              <a:rPr lang="en-US" sz="2400" baseline="-25000">
                <a:solidFill>
                  <a:srgbClr val="000099"/>
                </a:solidFill>
              </a:rPr>
              <a:t>1</a:t>
            </a:r>
            <a:r>
              <a:rPr lang="en-US" sz="2400">
                <a:solidFill>
                  <a:srgbClr val="000099"/>
                </a:solidFill>
              </a:rPr>
              <a:t>.  From Bernoulli’s equation at a constant height, we get: </a:t>
            </a:r>
            <a:endParaRPr lang="en-US" sz="2400" i="1">
              <a:solidFill>
                <a:srgbClr val="000099"/>
              </a:solidFill>
            </a:endParaRPr>
          </a:p>
        </p:txBody>
      </p:sp>
      <p:sp>
        <p:nvSpPr>
          <p:cNvPr id="41988" name="AutoShape 5"/>
          <p:cNvSpPr>
            <a:spLocks noChangeArrowheads="1"/>
          </p:cNvSpPr>
          <p:nvPr/>
        </p:nvSpPr>
        <p:spPr bwMode="auto">
          <a:xfrm rot="5400000">
            <a:off x="3025775" y="4183063"/>
            <a:ext cx="419100" cy="3879850"/>
          </a:xfrm>
          <a:prstGeom prst="can">
            <a:avLst>
              <a:gd name="adj" fmla="val 105133"/>
            </a:avLst>
          </a:prstGeom>
          <a:solidFill>
            <a:srgbClr val="99CCFF"/>
          </a:solidFill>
          <a:ln w="9525">
            <a:solidFill>
              <a:schemeClr val="tx1"/>
            </a:solidFill>
            <a:round/>
            <a:headEnd/>
            <a:tailEnd/>
          </a:ln>
        </p:spPr>
        <p:txBody>
          <a:bodyPr wrap="none" anchor="ctr"/>
          <a:lstStyle/>
          <a:p>
            <a:endParaRPr lang="en-US"/>
          </a:p>
        </p:txBody>
      </p:sp>
      <p:sp>
        <p:nvSpPr>
          <p:cNvPr id="41989" name="AutoShape 6"/>
          <p:cNvSpPr>
            <a:spLocks noChangeArrowheads="1"/>
          </p:cNvSpPr>
          <p:nvPr/>
        </p:nvSpPr>
        <p:spPr bwMode="auto">
          <a:xfrm rot="5400000">
            <a:off x="6076950" y="4665663"/>
            <a:ext cx="647700" cy="2895600"/>
          </a:xfrm>
          <a:prstGeom prst="can">
            <a:avLst>
              <a:gd name="adj" fmla="val 50770"/>
            </a:avLst>
          </a:prstGeom>
          <a:solidFill>
            <a:srgbClr val="99CCFF"/>
          </a:solidFill>
          <a:ln w="9525">
            <a:solidFill>
              <a:schemeClr val="tx1"/>
            </a:solidFill>
            <a:round/>
            <a:headEnd/>
            <a:tailEnd/>
          </a:ln>
        </p:spPr>
        <p:txBody>
          <a:bodyPr wrap="none" anchor="ctr"/>
          <a:lstStyle/>
          <a:p>
            <a:endParaRPr lang="en-US"/>
          </a:p>
        </p:txBody>
      </p:sp>
      <p:sp>
        <p:nvSpPr>
          <p:cNvPr id="41990" name="Rectangle 7"/>
          <p:cNvSpPr>
            <a:spLocks noChangeArrowheads="1"/>
          </p:cNvSpPr>
          <p:nvPr/>
        </p:nvSpPr>
        <p:spPr bwMode="auto">
          <a:xfrm>
            <a:off x="4332288" y="5929313"/>
            <a:ext cx="1524000" cy="4000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91" name="Line 8"/>
          <p:cNvSpPr>
            <a:spLocks noChangeShapeType="1"/>
          </p:cNvSpPr>
          <p:nvPr/>
        </p:nvSpPr>
        <p:spPr bwMode="auto">
          <a:xfrm>
            <a:off x="3429000" y="6142038"/>
            <a:ext cx="105727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Text Box 10"/>
          <p:cNvSpPr txBox="1">
            <a:spLocks noChangeArrowheads="1"/>
          </p:cNvSpPr>
          <p:nvPr/>
        </p:nvSpPr>
        <p:spPr bwMode="auto">
          <a:xfrm>
            <a:off x="5889625" y="58547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a:t>
            </a:r>
            <a:r>
              <a:rPr lang="en-US" baseline="-25000">
                <a:solidFill>
                  <a:srgbClr val="FF0000"/>
                </a:solidFill>
              </a:rPr>
              <a:t>2</a:t>
            </a:r>
            <a:endParaRPr lang="en-US">
              <a:solidFill>
                <a:srgbClr val="FF0000"/>
              </a:solidFill>
            </a:endParaRPr>
          </a:p>
        </p:txBody>
      </p:sp>
      <p:sp>
        <p:nvSpPr>
          <p:cNvPr id="41993" name="Line 11"/>
          <p:cNvSpPr>
            <a:spLocks noChangeShapeType="1"/>
          </p:cNvSpPr>
          <p:nvPr/>
        </p:nvSpPr>
        <p:spPr bwMode="auto">
          <a:xfrm>
            <a:off x="6376988" y="6169025"/>
            <a:ext cx="45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4" name="Text Box 12"/>
          <p:cNvSpPr txBox="1">
            <a:spLocks noChangeArrowheads="1"/>
          </p:cNvSpPr>
          <p:nvPr/>
        </p:nvSpPr>
        <p:spPr bwMode="auto">
          <a:xfrm>
            <a:off x="2266950" y="6323013"/>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a:t>
            </a:r>
          </a:p>
        </p:txBody>
      </p:sp>
      <p:sp>
        <p:nvSpPr>
          <p:cNvPr id="41995" name="Text Box 13"/>
          <p:cNvSpPr txBox="1">
            <a:spLocks noChangeArrowheads="1"/>
          </p:cNvSpPr>
          <p:nvPr/>
        </p:nvSpPr>
        <p:spPr bwMode="auto">
          <a:xfrm>
            <a:off x="5562600" y="6369050"/>
            <a:ext cx="9699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 4 A</a:t>
            </a:r>
            <a:endParaRPr lang="en-US" sz="2400"/>
          </a:p>
        </p:txBody>
      </p:sp>
      <p:sp>
        <p:nvSpPr>
          <p:cNvPr id="41996" name="Oval 18"/>
          <p:cNvSpPr>
            <a:spLocks noChangeArrowheads="1"/>
          </p:cNvSpPr>
          <p:nvPr/>
        </p:nvSpPr>
        <p:spPr bwMode="auto">
          <a:xfrm>
            <a:off x="5237163" y="5789613"/>
            <a:ext cx="265112" cy="631825"/>
          </a:xfrm>
          <a:prstGeom prst="ellipse">
            <a:avLst/>
          </a:prstGeom>
          <a:solidFill>
            <a:schemeClr val="bg1"/>
          </a:solidFill>
          <a:ln w="9525">
            <a:solidFill>
              <a:schemeClr val="tx1"/>
            </a:solidFill>
            <a:prstDash val="sysDot"/>
            <a:round/>
            <a:headEnd/>
            <a:tailEnd/>
          </a:ln>
        </p:spPr>
        <p:txBody>
          <a:bodyPr wrap="none" anchor="ctr"/>
          <a:lstStyle/>
          <a:p>
            <a:endParaRPr lang="en-US"/>
          </a:p>
        </p:txBody>
      </p:sp>
      <p:sp>
        <p:nvSpPr>
          <p:cNvPr id="41997" name="Line 19"/>
          <p:cNvSpPr>
            <a:spLocks noChangeShapeType="1"/>
          </p:cNvSpPr>
          <p:nvPr/>
        </p:nvSpPr>
        <p:spPr bwMode="auto">
          <a:xfrm>
            <a:off x="5373688" y="6108700"/>
            <a:ext cx="258762"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8" name="Oval 22"/>
          <p:cNvSpPr>
            <a:spLocks noChangeArrowheads="1"/>
          </p:cNvSpPr>
          <p:nvPr/>
        </p:nvSpPr>
        <p:spPr bwMode="auto">
          <a:xfrm>
            <a:off x="1268413" y="5903913"/>
            <a:ext cx="346075" cy="43497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999" name="Text Box 9"/>
          <p:cNvSpPr txBox="1">
            <a:spLocks noChangeArrowheads="1"/>
          </p:cNvSpPr>
          <p:nvPr/>
        </p:nvSpPr>
        <p:spPr bwMode="auto">
          <a:xfrm>
            <a:off x="2462213" y="5865813"/>
            <a:ext cx="1301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8 m/s</a:t>
            </a:r>
          </a:p>
        </p:txBody>
      </p:sp>
      <p:sp>
        <p:nvSpPr>
          <p:cNvPr id="42000" name="Oval 15"/>
          <p:cNvSpPr>
            <a:spLocks noChangeArrowheads="1"/>
          </p:cNvSpPr>
          <p:nvPr/>
        </p:nvSpPr>
        <p:spPr bwMode="auto">
          <a:xfrm>
            <a:off x="1951038" y="5918200"/>
            <a:ext cx="203200" cy="406400"/>
          </a:xfrm>
          <a:prstGeom prst="ellipse">
            <a:avLst/>
          </a:prstGeom>
          <a:solidFill>
            <a:schemeClr val="bg1"/>
          </a:solidFill>
          <a:ln w="9525">
            <a:solidFill>
              <a:schemeClr val="tx1"/>
            </a:solidFill>
            <a:prstDash val="sysDot"/>
            <a:round/>
            <a:headEnd/>
            <a:tailEnd/>
          </a:ln>
        </p:spPr>
        <p:txBody>
          <a:bodyPr wrap="none" anchor="ctr"/>
          <a:lstStyle/>
          <a:p>
            <a:endParaRPr lang="en-US"/>
          </a:p>
        </p:txBody>
      </p:sp>
      <p:sp>
        <p:nvSpPr>
          <p:cNvPr id="42001" name="Line 16"/>
          <p:cNvSpPr>
            <a:spLocks noChangeShapeType="1"/>
          </p:cNvSpPr>
          <p:nvPr/>
        </p:nvSpPr>
        <p:spPr bwMode="auto">
          <a:xfrm>
            <a:off x="2062163" y="6146800"/>
            <a:ext cx="280987" cy="328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2" name="Text Box 25"/>
          <p:cNvSpPr txBox="1">
            <a:spLocks noChangeArrowheads="1"/>
          </p:cNvSpPr>
          <p:nvPr/>
        </p:nvSpPr>
        <p:spPr bwMode="auto">
          <a:xfrm>
            <a:off x="1325563" y="583247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P</a:t>
            </a:r>
            <a:r>
              <a:rPr lang="en-US" sz="2800" baseline="-25000">
                <a:solidFill>
                  <a:srgbClr val="000099"/>
                </a:solidFill>
              </a:rPr>
              <a:t>1</a:t>
            </a:r>
            <a:endParaRPr lang="en-US" sz="2800">
              <a:solidFill>
                <a:srgbClr val="000099"/>
              </a:solidFill>
            </a:endParaRPr>
          </a:p>
        </p:txBody>
      </p:sp>
      <p:sp>
        <p:nvSpPr>
          <p:cNvPr id="42003" name="Text Box 26"/>
          <p:cNvSpPr txBox="1">
            <a:spLocks noChangeArrowheads="1"/>
          </p:cNvSpPr>
          <p:nvPr/>
        </p:nvSpPr>
        <p:spPr bwMode="auto">
          <a:xfrm>
            <a:off x="6950075" y="5878513"/>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P</a:t>
            </a:r>
            <a:r>
              <a:rPr lang="en-US" sz="2800" baseline="-25000">
                <a:solidFill>
                  <a:srgbClr val="000099"/>
                </a:solidFill>
              </a:rPr>
              <a:t>2</a:t>
            </a:r>
            <a:endParaRPr lang="en-US" sz="2800">
              <a:solidFill>
                <a:srgbClr val="000099"/>
              </a:solidFill>
            </a:endParaRPr>
          </a:p>
        </p:txBody>
      </p:sp>
      <p:sp>
        <p:nvSpPr>
          <p:cNvPr id="42004" name="Rectangle 27"/>
          <p:cNvSpPr>
            <a:spLocks noChangeArrowheads="1"/>
          </p:cNvSpPr>
          <p:nvPr/>
        </p:nvSpPr>
        <p:spPr bwMode="auto">
          <a:xfrm>
            <a:off x="152400" y="3048000"/>
            <a:ext cx="8763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15000"/>
              </a:spcBef>
            </a:pPr>
            <a:r>
              <a:rPr lang="en-US" sz="2800">
                <a:solidFill>
                  <a:srgbClr val="FF0000"/>
                </a:solidFill>
              </a:rPr>
              <a:t>P</a:t>
            </a:r>
            <a:r>
              <a:rPr lang="en-US" sz="2800" baseline="-25000">
                <a:solidFill>
                  <a:srgbClr val="FF0000"/>
                </a:solidFill>
              </a:rPr>
              <a:t>1</a:t>
            </a:r>
            <a:r>
              <a:rPr lang="en-US" sz="2800">
                <a:solidFill>
                  <a:srgbClr val="FF0000"/>
                </a:solidFill>
              </a:rPr>
              <a:t> + ½ </a:t>
            </a:r>
            <a:r>
              <a:rPr lang="en-US" sz="2800">
                <a:solidFill>
                  <a:srgbClr val="FF0000"/>
                </a:solidFill>
                <a:sym typeface="Symbol" pitchFamily="18" charset="2"/>
              </a:rPr>
              <a:t></a:t>
            </a:r>
            <a:r>
              <a:rPr lang="en-US" sz="1400">
                <a:solidFill>
                  <a:srgbClr val="FF0000"/>
                </a:solidFill>
                <a:sym typeface="Symbol" pitchFamily="18" charset="2"/>
              </a:rPr>
              <a:t> </a:t>
            </a:r>
            <a:r>
              <a:rPr lang="en-US" sz="2800">
                <a:solidFill>
                  <a:srgbClr val="FF0000"/>
                </a:solidFill>
                <a:sym typeface="Symbol" pitchFamily="18" charset="2"/>
              </a:rPr>
              <a:t>v</a:t>
            </a:r>
            <a:r>
              <a:rPr lang="en-US" sz="2800" baseline="-25000">
                <a:solidFill>
                  <a:srgbClr val="FF0000"/>
                </a:solidFill>
                <a:sym typeface="Symbol" pitchFamily="18" charset="2"/>
              </a:rPr>
              <a:t>1</a:t>
            </a:r>
            <a:r>
              <a:rPr lang="en-US" sz="2800" baseline="30000">
                <a:solidFill>
                  <a:srgbClr val="FF0000"/>
                </a:solidFill>
                <a:sym typeface="Symbol" pitchFamily="18" charset="2"/>
              </a:rPr>
              <a:t>2</a:t>
            </a:r>
            <a:r>
              <a:rPr lang="en-US" sz="2400">
                <a:solidFill>
                  <a:srgbClr val="FF0000"/>
                </a:solidFill>
                <a:sym typeface="Symbol" pitchFamily="18" charset="2"/>
              </a:rPr>
              <a:t>  </a:t>
            </a:r>
            <a:r>
              <a:rPr lang="en-US" sz="2800">
                <a:solidFill>
                  <a:srgbClr val="FF0000"/>
                </a:solidFill>
                <a:sym typeface="Symbol" pitchFamily="18" charset="2"/>
              </a:rPr>
              <a:t>=</a:t>
            </a:r>
            <a:r>
              <a:rPr lang="en-US" sz="2400">
                <a:solidFill>
                  <a:srgbClr val="FF0000"/>
                </a:solidFill>
                <a:sym typeface="Symbol" pitchFamily="18" charset="2"/>
              </a:rPr>
              <a:t>  </a:t>
            </a:r>
            <a:r>
              <a:rPr lang="en-US" sz="2800">
                <a:solidFill>
                  <a:srgbClr val="FF0000"/>
                </a:solidFill>
              </a:rPr>
              <a:t>P</a:t>
            </a:r>
            <a:r>
              <a:rPr lang="en-US" sz="2800" baseline="-25000">
                <a:solidFill>
                  <a:srgbClr val="FF0000"/>
                </a:solidFill>
              </a:rPr>
              <a:t>2</a:t>
            </a:r>
            <a:r>
              <a:rPr lang="en-US" sz="2800">
                <a:solidFill>
                  <a:srgbClr val="FF0000"/>
                </a:solidFill>
              </a:rPr>
              <a:t> + ½ </a:t>
            </a:r>
            <a:r>
              <a:rPr lang="en-US" sz="2800">
                <a:solidFill>
                  <a:srgbClr val="FF0000"/>
                </a:solidFill>
                <a:sym typeface="Symbol" pitchFamily="18" charset="2"/>
              </a:rPr>
              <a:t></a:t>
            </a:r>
            <a:r>
              <a:rPr lang="en-US" sz="1400">
                <a:solidFill>
                  <a:srgbClr val="FF0000"/>
                </a:solidFill>
                <a:sym typeface="Symbol" pitchFamily="18" charset="2"/>
              </a:rPr>
              <a:t> </a:t>
            </a:r>
            <a:r>
              <a:rPr lang="en-US" sz="2800">
                <a:solidFill>
                  <a:srgbClr val="FF0000"/>
                </a:solidFill>
                <a:sym typeface="Symbol" pitchFamily="18" charset="2"/>
              </a:rPr>
              <a:t>v</a:t>
            </a:r>
            <a:r>
              <a:rPr lang="en-US" sz="2800" baseline="-25000">
                <a:solidFill>
                  <a:srgbClr val="FF0000"/>
                </a:solidFill>
                <a:sym typeface="Symbol" pitchFamily="18" charset="2"/>
              </a:rPr>
              <a:t>2</a:t>
            </a:r>
            <a:r>
              <a:rPr lang="en-US" sz="700">
                <a:solidFill>
                  <a:srgbClr val="FF0000"/>
                </a:solidFill>
                <a:sym typeface="Symbol" pitchFamily="18" charset="2"/>
              </a:rPr>
              <a:t> </a:t>
            </a:r>
            <a:r>
              <a:rPr lang="en-US" sz="2800" baseline="30000">
                <a:solidFill>
                  <a:srgbClr val="FF0000"/>
                </a:solidFill>
                <a:sym typeface="Symbol" pitchFamily="18" charset="2"/>
              </a:rPr>
              <a:t>2</a:t>
            </a:r>
            <a:r>
              <a:rPr lang="en-US" sz="2800">
                <a:solidFill>
                  <a:schemeClr val="tx2"/>
                </a:solidFill>
                <a:sym typeface="Symbol" pitchFamily="18" charset="2"/>
              </a:rPr>
              <a:t> </a:t>
            </a:r>
          </a:p>
          <a:p>
            <a:pPr>
              <a:spcBef>
                <a:spcPct val="15000"/>
              </a:spcBef>
            </a:pPr>
            <a:r>
              <a:rPr lang="en-US" sz="2800">
                <a:solidFill>
                  <a:schemeClr val="tx2"/>
                </a:solidFill>
                <a:sym typeface="Symbol" pitchFamily="18" charset="2"/>
              </a:rPr>
              <a:t>       </a:t>
            </a:r>
            <a:r>
              <a:rPr lang="en-US" sz="800">
                <a:solidFill>
                  <a:schemeClr val="tx2"/>
                </a:solidFill>
                <a:sym typeface="Symbol" pitchFamily="18" charset="2"/>
              </a:rPr>
              <a:t> </a:t>
            </a:r>
            <a:r>
              <a:rPr lang="en-US" sz="2800">
                <a:solidFill>
                  <a:schemeClr val="tx2"/>
                </a:solidFill>
                <a:sym typeface="Symbol" pitchFamily="18" charset="2"/>
              </a:rPr>
              <a:t>P = </a:t>
            </a:r>
            <a:r>
              <a:rPr lang="en-US" sz="2800">
                <a:solidFill>
                  <a:schemeClr val="tx2"/>
                </a:solidFill>
              </a:rPr>
              <a:t>P</a:t>
            </a:r>
            <a:r>
              <a:rPr lang="en-US" sz="2800" baseline="-25000">
                <a:solidFill>
                  <a:schemeClr val="tx2"/>
                </a:solidFill>
              </a:rPr>
              <a:t>2</a:t>
            </a:r>
            <a:r>
              <a:rPr lang="en-US" sz="2800">
                <a:solidFill>
                  <a:schemeClr val="tx2"/>
                </a:solidFill>
              </a:rPr>
              <a:t> - P</a:t>
            </a:r>
            <a:r>
              <a:rPr lang="en-US" sz="2800" baseline="-25000">
                <a:solidFill>
                  <a:schemeClr val="tx2"/>
                </a:solidFill>
              </a:rPr>
              <a:t>1</a:t>
            </a:r>
            <a:r>
              <a:rPr lang="en-US" sz="2800">
                <a:solidFill>
                  <a:schemeClr val="tx2"/>
                </a:solidFill>
              </a:rPr>
              <a:t> = ½ </a:t>
            </a:r>
            <a:r>
              <a:rPr lang="en-US" sz="2800">
                <a:solidFill>
                  <a:schemeClr val="tx2"/>
                </a:solidFill>
                <a:sym typeface="Symbol" pitchFamily="18" charset="2"/>
              </a:rPr>
              <a:t></a:t>
            </a:r>
            <a:r>
              <a:rPr lang="en-US" sz="1400">
                <a:solidFill>
                  <a:schemeClr val="tx2"/>
                </a:solidFill>
                <a:sym typeface="Symbol" pitchFamily="18" charset="2"/>
              </a:rPr>
              <a:t> </a:t>
            </a:r>
            <a:r>
              <a:rPr lang="en-US" sz="2800">
                <a:solidFill>
                  <a:schemeClr val="tx2"/>
                </a:solidFill>
                <a:sym typeface="Symbol" pitchFamily="18" charset="2"/>
              </a:rPr>
              <a:t>v</a:t>
            </a:r>
            <a:r>
              <a:rPr lang="en-US" sz="2800" baseline="-25000">
                <a:solidFill>
                  <a:schemeClr val="tx2"/>
                </a:solidFill>
                <a:sym typeface="Symbol" pitchFamily="18" charset="2"/>
              </a:rPr>
              <a:t>1</a:t>
            </a:r>
            <a:r>
              <a:rPr lang="en-US" sz="2800" baseline="30000">
                <a:solidFill>
                  <a:schemeClr val="tx2"/>
                </a:solidFill>
                <a:sym typeface="Symbol" pitchFamily="18" charset="2"/>
              </a:rPr>
              <a:t>2</a:t>
            </a:r>
            <a:r>
              <a:rPr lang="en-US" sz="2400">
                <a:solidFill>
                  <a:schemeClr val="tx2"/>
                </a:solidFill>
                <a:sym typeface="Symbol" pitchFamily="18" charset="2"/>
              </a:rPr>
              <a:t>  </a:t>
            </a:r>
            <a:r>
              <a:rPr lang="en-US" sz="2800">
                <a:solidFill>
                  <a:schemeClr val="tx2"/>
                </a:solidFill>
                <a:sym typeface="Symbol" pitchFamily="18" charset="2"/>
              </a:rPr>
              <a:t>-</a:t>
            </a:r>
            <a:r>
              <a:rPr lang="en-US" sz="2800">
                <a:solidFill>
                  <a:schemeClr val="tx2"/>
                </a:solidFill>
              </a:rPr>
              <a:t> ½ </a:t>
            </a:r>
            <a:r>
              <a:rPr lang="en-US" sz="2800">
                <a:solidFill>
                  <a:schemeClr val="tx2"/>
                </a:solidFill>
                <a:sym typeface="Symbol" pitchFamily="18" charset="2"/>
              </a:rPr>
              <a:t></a:t>
            </a:r>
            <a:r>
              <a:rPr lang="en-US" sz="1400">
                <a:solidFill>
                  <a:schemeClr val="tx2"/>
                </a:solidFill>
                <a:sym typeface="Symbol" pitchFamily="18" charset="2"/>
              </a:rPr>
              <a:t> </a:t>
            </a:r>
            <a:r>
              <a:rPr lang="en-US" sz="2800">
                <a:solidFill>
                  <a:schemeClr val="tx2"/>
                </a:solidFill>
                <a:sym typeface="Symbol" pitchFamily="18" charset="2"/>
              </a:rPr>
              <a:t>v</a:t>
            </a:r>
            <a:r>
              <a:rPr lang="en-US" sz="2800" baseline="-25000">
                <a:solidFill>
                  <a:schemeClr val="tx2"/>
                </a:solidFill>
                <a:sym typeface="Symbol" pitchFamily="18" charset="2"/>
              </a:rPr>
              <a:t>2</a:t>
            </a:r>
            <a:r>
              <a:rPr lang="en-US" sz="700">
                <a:solidFill>
                  <a:schemeClr val="tx2"/>
                </a:solidFill>
                <a:sym typeface="Symbol" pitchFamily="18" charset="2"/>
              </a:rPr>
              <a:t> </a:t>
            </a:r>
            <a:r>
              <a:rPr lang="en-US" sz="2800" baseline="30000">
                <a:solidFill>
                  <a:schemeClr val="tx2"/>
                </a:solidFill>
                <a:sym typeface="Symbol" pitchFamily="18" charset="2"/>
              </a:rPr>
              <a:t>2</a:t>
            </a:r>
            <a:r>
              <a:rPr lang="en-US" sz="2800">
                <a:solidFill>
                  <a:schemeClr val="tx2"/>
                </a:solidFill>
                <a:sym typeface="Symbol" pitchFamily="18" charset="2"/>
              </a:rPr>
              <a:t>  = </a:t>
            </a:r>
            <a:r>
              <a:rPr lang="en-US" sz="2800">
                <a:solidFill>
                  <a:schemeClr val="tx2"/>
                </a:solidFill>
              </a:rPr>
              <a:t>½ </a:t>
            </a:r>
            <a:r>
              <a:rPr lang="en-US" sz="2800">
                <a:solidFill>
                  <a:schemeClr val="tx2"/>
                </a:solidFill>
                <a:sym typeface="Symbol" pitchFamily="18" charset="2"/>
              </a:rPr>
              <a:t> (v</a:t>
            </a:r>
            <a:r>
              <a:rPr lang="en-US" sz="2800" baseline="-25000">
                <a:solidFill>
                  <a:schemeClr val="tx2"/>
                </a:solidFill>
                <a:sym typeface="Symbol" pitchFamily="18" charset="2"/>
              </a:rPr>
              <a:t>1</a:t>
            </a:r>
            <a:r>
              <a:rPr lang="en-US" sz="2800" baseline="30000">
                <a:solidFill>
                  <a:schemeClr val="tx2"/>
                </a:solidFill>
                <a:sym typeface="Symbol" pitchFamily="18" charset="2"/>
              </a:rPr>
              <a:t>2</a:t>
            </a:r>
            <a:r>
              <a:rPr lang="en-US" sz="2400">
                <a:solidFill>
                  <a:schemeClr val="tx2"/>
                </a:solidFill>
                <a:sym typeface="Symbol" pitchFamily="18" charset="2"/>
              </a:rPr>
              <a:t>  </a:t>
            </a:r>
            <a:r>
              <a:rPr lang="en-US" sz="2800">
                <a:solidFill>
                  <a:schemeClr val="tx2"/>
                </a:solidFill>
                <a:sym typeface="Symbol" pitchFamily="18" charset="2"/>
              </a:rPr>
              <a:t>-</a:t>
            </a:r>
            <a:r>
              <a:rPr lang="en-US" sz="2800">
                <a:solidFill>
                  <a:schemeClr val="tx2"/>
                </a:solidFill>
              </a:rPr>
              <a:t> </a:t>
            </a:r>
            <a:r>
              <a:rPr lang="en-US" sz="2800">
                <a:solidFill>
                  <a:schemeClr val="tx2"/>
                </a:solidFill>
                <a:sym typeface="Symbol" pitchFamily="18" charset="2"/>
              </a:rPr>
              <a:t>v</a:t>
            </a:r>
            <a:r>
              <a:rPr lang="en-US" sz="2800" baseline="-25000">
                <a:solidFill>
                  <a:schemeClr val="tx2"/>
                </a:solidFill>
                <a:sym typeface="Symbol" pitchFamily="18" charset="2"/>
              </a:rPr>
              <a:t>2</a:t>
            </a:r>
            <a:r>
              <a:rPr lang="en-US" sz="700">
                <a:solidFill>
                  <a:schemeClr val="tx2"/>
                </a:solidFill>
                <a:sym typeface="Symbol" pitchFamily="18" charset="2"/>
              </a:rPr>
              <a:t> </a:t>
            </a:r>
            <a:r>
              <a:rPr lang="en-US" sz="2800" baseline="30000">
                <a:solidFill>
                  <a:schemeClr val="tx2"/>
                </a:solidFill>
                <a:sym typeface="Symbol" pitchFamily="18" charset="2"/>
              </a:rPr>
              <a:t>2</a:t>
            </a:r>
            <a:r>
              <a:rPr lang="en-US" sz="2800">
                <a:solidFill>
                  <a:schemeClr val="tx2"/>
                </a:solidFill>
                <a:sym typeface="Symbol" pitchFamily="18" charset="2"/>
              </a:rPr>
              <a:t>)</a:t>
            </a:r>
          </a:p>
          <a:p>
            <a:pPr>
              <a:spcBef>
                <a:spcPct val="15000"/>
              </a:spcBef>
            </a:pPr>
            <a:r>
              <a:rPr lang="en-US" sz="2800">
                <a:solidFill>
                  <a:schemeClr val="tx2"/>
                </a:solidFill>
                <a:sym typeface="Symbol" pitchFamily="18" charset="2"/>
              </a:rPr>
              <a:t>  = </a:t>
            </a:r>
            <a:r>
              <a:rPr lang="en-US" sz="2800">
                <a:solidFill>
                  <a:schemeClr val="tx2"/>
                </a:solidFill>
              </a:rPr>
              <a:t>½</a:t>
            </a:r>
            <a:r>
              <a:rPr lang="en-US" sz="2800">
                <a:solidFill>
                  <a:schemeClr val="tx2"/>
                </a:solidFill>
                <a:sym typeface="Symbol" pitchFamily="18" charset="2"/>
              </a:rPr>
              <a:t> (1000 kg / m</a:t>
            </a:r>
            <a:r>
              <a:rPr lang="en-US" sz="2800" baseline="30000">
                <a:solidFill>
                  <a:schemeClr val="tx2"/>
                </a:solidFill>
                <a:sym typeface="Symbol" pitchFamily="18" charset="2"/>
              </a:rPr>
              <a:t>3</a:t>
            </a:r>
            <a:r>
              <a:rPr lang="en-US" sz="2800">
                <a:solidFill>
                  <a:schemeClr val="tx2"/>
                </a:solidFill>
                <a:sym typeface="Symbol" pitchFamily="18" charset="2"/>
              </a:rPr>
              <a:t>) (64 m</a:t>
            </a:r>
            <a:r>
              <a:rPr lang="en-US" sz="2800" baseline="30000">
                <a:solidFill>
                  <a:schemeClr val="tx2"/>
                </a:solidFill>
                <a:sym typeface="Symbol" pitchFamily="18" charset="2"/>
              </a:rPr>
              <a:t>2</a:t>
            </a:r>
            <a:r>
              <a:rPr lang="en-US" sz="1200">
                <a:solidFill>
                  <a:schemeClr val="tx2"/>
                </a:solidFill>
                <a:sym typeface="Symbol" pitchFamily="18" charset="2"/>
              </a:rPr>
              <a:t> </a:t>
            </a:r>
            <a:r>
              <a:rPr lang="en-US" sz="2800">
                <a:solidFill>
                  <a:schemeClr val="tx2"/>
                </a:solidFill>
                <a:sym typeface="Symbol" pitchFamily="18" charset="2"/>
              </a:rPr>
              <a:t>/</a:t>
            </a:r>
            <a:r>
              <a:rPr lang="en-US" sz="1200">
                <a:solidFill>
                  <a:schemeClr val="tx2"/>
                </a:solidFill>
                <a:sym typeface="Symbol" pitchFamily="18" charset="2"/>
              </a:rPr>
              <a:t> </a:t>
            </a:r>
            <a:r>
              <a:rPr lang="en-US" sz="2800">
                <a:solidFill>
                  <a:schemeClr val="tx2"/>
                </a:solidFill>
                <a:sym typeface="Symbol" pitchFamily="18" charset="2"/>
              </a:rPr>
              <a:t>s</a:t>
            </a:r>
            <a:r>
              <a:rPr lang="en-US" sz="2800" baseline="30000">
                <a:solidFill>
                  <a:schemeClr val="tx2"/>
                </a:solidFill>
                <a:sym typeface="Symbol" pitchFamily="18" charset="2"/>
              </a:rPr>
              <a:t>2</a:t>
            </a:r>
            <a:r>
              <a:rPr lang="en-US" sz="2800">
                <a:solidFill>
                  <a:schemeClr val="tx2"/>
                </a:solidFill>
                <a:sym typeface="Symbol" pitchFamily="18" charset="2"/>
              </a:rPr>
              <a:t> - 4 m</a:t>
            </a:r>
            <a:r>
              <a:rPr lang="en-US" sz="2800" baseline="30000">
                <a:solidFill>
                  <a:schemeClr val="tx2"/>
                </a:solidFill>
                <a:sym typeface="Symbol" pitchFamily="18" charset="2"/>
              </a:rPr>
              <a:t>2</a:t>
            </a:r>
            <a:r>
              <a:rPr lang="en-US" sz="1200">
                <a:solidFill>
                  <a:schemeClr val="tx2"/>
                </a:solidFill>
                <a:sym typeface="Symbol" pitchFamily="18" charset="2"/>
              </a:rPr>
              <a:t> </a:t>
            </a:r>
            <a:r>
              <a:rPr lang="en-US" sz="2800">
                <a:solidFill>
                  <a:schemeClr val="tx2"/>
                </a:solidFill>
                <a:sym typeface="Symbol" pitchFamily="18" charset="2"/>
              </a:rPr>
              <a:t>/</a:t>
            </a:r>
            <a:r>
              <a:rPr lang="en-US" sz="1200">
                <a:solidFill>
                  <a:schemeClr val="tx2"/>
                </a:solidFill>
                <a:sym typeface="Symbol" pitchFamily="18" charset="2"/>
              </a:rPr>
              <a:t> </a:t>
            </a:r>
            <a:r>
              <a:rPr lang="en-US" sz="2800">
                <a:solidFill>
                  <a:schemeClr val="tx2"/>
                </a:solidFill>
                <a:sym typeface="Symbol" pitchFamily="18" charset="2"/>
              </a:rPr>
              <a:t>s</a:t>
            </a:r>
            <a:r>
              <a:rPr lang="en-US" sz="2800" baseline="30000">
                <a:solidFill>
                  <a:schemeClr val="tx2"/>
                </a:solidFill>
                <a:sym typeface="Symbol" pitchFamily="18" charset="2"/>
              </a:rPr>
              <a:t>2</a:t>
            </a:r>
            <a:r>
              <a:rPr lang="en-US" sz="2800">
                <a:solidFill>
                  <a:schemeClr val="tx2"/>
                </a:solidFill>
                <a:sym typeface="Symbol" pitchFamily="18" charset="2"/>
              </a:rPr>
              <a:t>) </a:t>
            </a:r>
          </a:p>
          <a:p>
            <a:pPr>
              <a:spcBef>
                <a:spcPct val="15000"/>
              </a:spcBef>
            </a:pPr>
            <a:r>
              <a:rPr lang="en-US" sz="2800">
                <a:solidFill>
                  <a:schemeClr val="tx2"/>
                </a:solidFill>
                <a:sym typeface="Symbol" pitchFamily="18" charset="2"/>
              </a:rPr>
              <a:t>  = 30</a:t>
            </a:r>
            <a:r>
              <a:rPr lang="en-US" sz="1200">
                <a:solidFill>
                  <a:schemeClr val="tx2"/>
                </a:solidFill>
                <a:sym typeface="Symbol" pitchFamily="18" charset="2"/>
              </a:rPr>
              <a:t> </a:t>
            </a:r>
            <a:r>
              <a:rPr lang="en-US" sz="2800">
                <a:solidFill>
                  <a:schemeClr val="tx2"/>
                </a:solidFill>
                <a:sym typeface="Symbol" pitchFamily="18" charset="2"/>
              </a:rPr>
              <a:t>000 kg</a:t>
            </a:r>
            <a:r>
              <a:rPr lang="en-US" sz="1000">
                <a:solidFill>
                  <a:schemeClr val="tx2"/>
                </a:solidFill>
                <a:sym typeface="Symbol" pitchFamily="18" charset="2"/>
              </a:rPr>
              <a:t> </a:t>
            </a:r>
            <a:r>
              <a:rPr lang="en-US" sz="2800">
                <a:solidFill>
                  <a:schemeClr val="tx2"/>
                </a:solidFill>
                <a:sym typeface="Symbol" pitchFamily="18" charset="2"/>
              </a:rPr>
              <a:t>/</a:t>
            </a:r>
            <a:r>
              <a:rPr lang="en-US" sz="1000">
                <a:solidFill>
                  <a:schemeClr val="tx2"/>
                </a:solidFill>
                <a:sym typeface="Symbol" pitchFamily="18" charset="2"/>
              </a:rPr>
              <a:t> </a:t>
            </a:r>
            <a:r>
              <a:rPr lang="en-US" sz="2800">
                <a:solidFill>
                  <a:schemeClr val="tx2"/>
                </a:solidFill>
                <a:sym typeface="Symbol" pitchFamily="18" charset="2"/>
              </a:rPr>
              <a:t>(m</a:t>
            </a:r>
            <a:r>
              <a:rPr lang="en-US" sz="1200">
                <a:solidFill>
                  <a:schemeClr val="tx2"/>
                </a:solidFill>
                <a:sym typeface="Symbol" pitchFamily="18" charset="2"/>
              </a:rPr>
              <a:t> </a:t>
            </a:r>
            <a:r>
              <a:rPr lang="en-US" sz="2800">
                <a:solidFill>
                  <a:schemeClr val="tx2"/>
                </a:solidFill>
                <a:sym typeface="Symbol" pitchFamily="18" charset="2"/>
              </a:rPr>
              <a:t>s</a:t>
            </a:r>
            <a:r>
              <a:rPr lang="en-US" sz="2800" baseline="30000">
                <a:solidFill>
                  <a:schemeClr val="tx2"/>
                </a:solidFill>
                <a:sym typeface="Symbol" pitchFamily="18" charset="2"/>
              </a:rPr>
              <a:t>2</a:t>
            </a:r>
            <a:r>
              <a:rPr lang="en-US" sz="2800">
                <a:solidFill>
                  <a:schemeClr val="tx2"/>
                </a:solidFill>
                <a:sym typeface="Symbol" pitchFamily="18" charset="2"/>
              </a:rPr>
              <a:t>) = 30</a:t>
            </a:r>
            <a:r>
              <a:rPr lang="en-US" sz="1200">
                <a:solidFill>
                  <a:schemeClr val="tx2"/>
                </a:solidFill>
                <a:sym typeface="Symbol" pitchFamily="18" charset="2"/>
              </a:rPr>
              <a:t> </a:t>
            </a:r>
            <a:r>
              <a:rPr lang="en-US" sz="2800">
                <a:solidFill>
                  <a:schemeClr val="tx2"/>
                </a:solidFill>
                <a:sym typeface="Symbol" pitchFamily="18" charset="2"/>
              </a:rPr>
              <a:t>000 kg</a:t>
            </a:r>
            <a:r>
              <a:rPr lang="en-US" sz="1200">
                <a:solidFill>
                  <a:schemeClr val="tx2"/>
                </a:solidFill>
                <a:sym typeface="Symbol" pitchFamily="18" charset="2"/>
              </a:rPr>
              <a:t> </a:t>
            </a:r>
            <a:r>
              <a:rPr lang="en-US" sz="2800">
                <a:solidFill>
                  <a:schemeClr val="tx2"/>
                </a:solidFill>
                <a:sym typeface="Symbol" pitchFamily="18" charset="2"/>
              </a:rPr>
              <a:t>m</a:t>
            </a:r>
            <a:r>
              <a:rPr lang="en-US" sz="1000">
                <a:solidFill>
                  <a:schemeClr val="tx2"/>
                </a:solidFill>
                <a:sym typeface="Symbol" pitchFamily="18" charset="2"/>
              </a:rPr>
              <a:t> </a:t>
            </a:r>
            <a:r>
              <a:rPr lang="en-US" sz="2800">
                <a:solidFill>
                  <a:schemeClr val="tx2"/>
                </a:solidFill>
                <a:sym typeface="Symbol" pitchFamily="18" charset="2"/>
              </a:rPr>
              <a:t>/</a:t>
            </a:r>
            <a:r>
              <a:rPr lang="en-US" sz="1000">
                <a:solidFill>
                  <a:schemeClr val="tx2"/>
                </a:solidFill>
                <a:sym typeface="Symbol" pitchFamily="18" charset="2"/>
              </a:rPr>
              <a:t> </a:t>
            </a:r>
            <a:r>
              <a:rPr lang="en-US" sz="2800">
                <a:solidFill>
                  <a:schemeClr val="tx2"/>
                </a:solidFill>
                <a:sym typeface="Symbol" pitchFamily="18" charset="2"/>
              </a:rPr>
              <a:t>(s</a:t>
            </a:r>
            <a:r>
              <a:rPr lang="en-US" sz="2800" baseline="30000">
                <a:solidFill>
                  <a:schemeClr val="tx2"/>
                </a:solidFill>
                <a:sym typeface="Symbol" pitchFamily="18" charset="2"/>
              </a:rPr>
              <a:t>2</a:t>
            </a:r>
            <a:r>
              <a:rPr lang="en-US" sz="2800">
                <a:solidFill>
                  <a:schemeClr val="tx2"/>
                </a:solidFill>
                <a:sym typeface="Symbol" pitchFamily="18" charset="2"/>
              </a:rPr>
              <a:t> m</a:t>
            </a:r>
            <a:r>
              <a:rPr lang="en-US" sz="2800" baseline="30000">
                <a:solidFill>
                  <a:schemeClr val="tx2"/>
                </a:solidFill>
                <a:sym typeface="Symbol" pitchFamily="18" charset="2"/>
              </a:rPr>
              <a:t>2</a:t>
            </a:r>
            <a:r>
              <a:rPr lang="en-US" sz="2800">
                <a:solidFill>
                  <a:schemeClr val="tx2"/>
                </a:solidFill>
                <a:sym typeface="Symbol" pitchFamily="18" charset="2"/>
              </a:rPr>
              <a:t>) </a:t>
            </a:r>
          </a:p>
          <a:p>
            <a:pPr>
              <a:spcBef>
                <a:spcPct val="15000"/>
              </a:spcBef>
            </a:pPr>
            <a:r>
              <a:rPr lang="en-US" sz="2800">
                <a:solidFill>
                  <a:schemeClr val="tx2"/>
                </a:solidFill>
                <a:sym typeface="Symbol" pitchFamily="18" charset="2"/>
              </a:rPr>
              <a:t>  = 30</a:t>
            </a:r>
            <a:r>
              <a:rPr lang="en-US" sz="1200">
                <a:solidFill>
                  <a:schemeClr val="tx2"/>
                </a:solidFill>
                <a:sym typeface="Symbol" pitchFamily="18" charset="2"/>
              </a:rPr>
              <a:t> </a:t>
            </a:r>
            <a:r>
              <a:rPr lang="en-US" sz="2800">
                <a:solidFill>
                  <a:schemeClr val="tx2"/>
                </a:solidFill>
                <a:sym typeface="Symbol" pitchFamily="18" charset="2"/>
              </a:rPr>
              <a:t>000 N</a:t>
            </a:r>
            <a:r>
              <a:rPr lang="en-US" sz="1000">
                <a:solidFill>
                  <a:schemeClr val="tx2"/>
                </a:solidFill>
                <a:sym typeface="Symbol" pitchFamily="18" charset="2"/>
              </a:rPr>
              <a:t> </a:t>
            </a:r>
            <a:r>
              <a:rPr lang="en-US" sz="2800">
                <a:solidFill>
                  <a:schemeClr val="tx2"/>
                </a:solidFill>
                <a:sym typeface="Symbol" pitchFamily="18" charset="2"/>
              </a:rPr>
              <a:t>/</a:t>
            </a:r>
            <a:r>
              <a:rPr lang="en-US" sz="1000">
                <a:solidFill>
                  <a:schemeClr val="tx2"/>
                </a:solidFill>
                <a:sym typeface="Symbol" pitchFamily="18" charset="2"/>
              </a:rPr>
              <a:t> </a:t>
            </a:r>
            <a:r>
              <a:rPr lang="en-US" sz="2800">
                <a:solidFill>
                  <a:schemeClr val="tx2"/>
                </a:solidFill>
                <a:sym typeface="Symbol" pitchFamily="18" charset="2"/>
              </a:rPr>
              <a:t>(m</a:t>
            </a:r>
            <a:r>
              <a:rPr lang="en-US" sz="2800" baseline="30000">
                <a:solidFill>
                  <a:schemeClr val="tx2"/>
                </a:solidFill>
                <a:sym typeface="Symbol" pitchFamily="18" charset="2"/>
              </a:rPr>
              <a:t>2</a:t>
            </a:r>
            <a:r>
              <a:rPr lang="en-US" sz="2800">
                <a:solidFill>
                  <a:schemeClr val="tx2"/>
                </a:solidFill>
                <a:sym typeface="Symbol" pitchFamily="18" charset="2"/>
              </a:rPr>
              <a:t>) = 30</a:t>
            </a:r>
            <a:r>
              <a:rPr lang="en-US" sz="1200">
                <a:solidFill>
                  <a:schemeClr val="tx2"/>
                </a:solidFill>
                <a:sym typeface="Symbol" pitchFamily="18" charset="2"/>
              </a:rPr>
              <a:t> </a:t>
            </a:r>
            <a:r>
              <a:rPr lang="en-US" sz="2800">
                <a:solidFill>
                  <a:schemeClr val="tx2"/>
                </a:solidFill>
                <a:sym typeface="Symbol" pitchFamily="18" charset="2"/>
              </a:rPr>
              <a:t>000 Pa</a:t>
            </a:r>
          </a:p>
        </p:txBody>
      </p:sp>
      <p:sp>
        <p:nvSpPr>
          <p:cNvPr id="42005" name="AutoShape 28"/>
          <p:cNvSpPr>
            <a:spLocks noChangeArrowheads="1"/>
          </p:cNvSpPr>
          <p:nvPr/>
        </p:nvSpPr>
        <p:spPr bwMode="auto">
          <a:xfrm>
            <a:off x="450850" y="3763963"/>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00100" y="38100"/>
            <a:ext cx="7772400" cy="806450"/>
          </a:xfrm>
        </p:spPr>
        <p:txBody>
          <a:bodyPr/>
          <a:lstStyle/>
          <a:p>
            <a:r>
              <a:rPr lang="en-US" smtClean="0"/>
              <a:t>Bernoulli Example 2</a:t>
            </a:r>
          </a:p>
        </p:txBody>
      </p:sp>
      <p:sp>
        <p:nvSpPr>
          <p:cNvPr id="43011" name="Text Box 3"/>
          <p:cNvSpPr txBox="1">
            <a:spLocks noChangeArrowheads="1"/>
          </p:cNvSpPr>
          <p:nvPr/>
        </p:nvSpPr>
        <p:spPr bwMode="auto">
          <a:xfrm>
            <a:off x="133350" y="4667250"/>
            <a:ext cx="88757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Three vertical pipes open up inside the top pipe, in which air is flowing. Because air flows faster in the thin section of the top pipe, the pressure is lower there, and the water level beneath it rises more than in the other two.  The difference in pressure between the thick section of the top pipe and the thin section is given by:  </a:t>
            </a:r>
            <a:r>
              <a:rPr lang="en-US" sz="2400">
                <a:sym typeface="Symbol" pitchFamily="18" charset="2"/>
              </a:rPr>
              <a:t>P = </a:t>
            </a:r>
            <a:r>
              <a:rPr lang="en-US" sz="800">
                <a:sym typeface="Symbol" pitchFamily="18" charset="2"/>
              </a:rPr>
              <a:t> </a:t>
            </a:r>
            <a:r>
              <a:rPr lang="en-US" sz="2400">
                <a:sym typeface="Symbol" pitchFamily="18" charset="2"/>
              </a:rPr>
              <a:t>g</a:t>
            </a:r>
            <a:r>
              <a:rPr lang="en-US" sz="800">
                <a:sym typeface="Symbol" pitchFamily="18" charset="2"/>
              </a:rPr>
              <a:t> </a:t>
            </a:r>
            <a:r>
              <a:rPr lang="en-US" sz="2400">
                <a:sym typeface="Symbol" pitchFamily="18" charset="2"/>
              </a:rPr>
              <a:t>h.</a:t>
            </a:r>
            <a:endParaRPr lang="en-US" sz="2400" i="1"/>
          </a:p>
        </p:txBody>
      </p:sp>
      <p:grpSp>
        <p:nvGrpSpPr>
          <p:cNvPr id="43012" name="Group 37"/>
          <p:cNvGrpSpPr>
            <a:grpSpLocks/>
          </p:cNvGrpSpPr>
          <p:nvPr/>
        </p:nvGrpSpPr>
        <p:grpSpPr bwMode="auto">
          <a:xfrm>
            <a:off x="4324350" y="819150"/>
            <a:ext cx="5334000" cy="647700"/>
            <a:chOff x="1584" y="1056"/>
            <a:chExt cx="3249" cy="408"/>
          </a:xfrm>
        </p:grpSpPr>
        <p:sp>
          <p:nvSpPr>
            <p:cNvPr id="43034" name="AutoShape 22"/>
            <p:cNvSpPr>
              <a:spLocks noChangeArrowheads="1"/>
            </p:cNvSpPr>
            <p:nvPr/>
          </p:nvSpPr>
          <p:spPr bwMode="auto">
            <a:xfrm rot="5400000">
              <a:off x="2235" y="483"/>
              <a:ext cx="264" cy="1565"/>
            </a:xfrm>
            <a:prstGeom prst="can">
              <a:avLst>
                <a:gd name="adj" fmla="val 67322"/>
              </a:avLst>
            </a:prstGeom>
            <a:solidFill>
              <a:schemeClr val="bg1"/>
            </a:solidFill>
            <a:ln w="9525">
              <a:solidFill>
                <a:schemeClr val="tx1"/>
              </a:solidFill>
              <a:round/>
              <a:headEnd/>
              <a:tailEnd/>
            </a:ln>
          </p:spPr>
          <p:txBody>
            <a:bodyPr wrap="none" anchor="ctr"/>
            <a:lstStyle/>
            <a:p>
              <a:endParaRPr lang="en-US"/>
            </a:p>
          </p:txBody>
        </p:sp>
        <p:sp>
          <p:nvSpPr>
            <p:cNvPr id="43035" name="AutoShape 23"/>
            <p:cNvSpPr>
              <a:spLocks noChangeArrowheads="1"/>
            </p:cNvSpPr>
            <p:nvPr/>
          </p:nvSpPr>
          <p:spPr bwMode="auto">
            <a:xfrm rot="5400000">
              <a:off x="3717" y="348"/>
              <a:ext cx="408" cy="1824"/>
            </a:xfrm>
            <a:prstGeom prst="can">
              <a:avLst>
                <a:gd name="adj" fmla="val 50770"/>
              </a:avLst>
            </a:prstGeom>
            <a:solidFill>
              <a:schemeClr val="bg1"/>
            </a:solidFill>
            <a:ln w="9525">
              <a:solidFill>
                <a:schemeClr val="tx1"/>
              </a:solidFill>
              <a:round/>
              <a:headEnd/>
              <a:tailEnd/>
            </a:ln>
          </p:spPr>
          <p:txBody>
            <a:bodyPr wrap="none" anchor="ctr"/>
            <a:lstStyle/>
            <a:p>
              <a:endParaRPr lang="en-US"/>
            </a:p>
          </p:txBody>
        </p:sp>
        <p:sp>
          <p:nvSpPr>
            <p:cNvPr id="43036" name="Rectangle 24"/>
            <p:cNvSpPr>
              <a:spLocks noChangeArrowheads="1"/>
            </p:cNvSpPr>
            <p:nvPr/>
          </p:nvSpPr>
          <p:spPr bwMode="auto">
            <a:xfrm>
              <a:off x="2618" y="1144"/>
              <a:ext cx="960"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3013" name="Group 38"/>
          <p:cNvGrpSpPr>
            <a:grpSpLocks/>
          </p:cNvGrpSpPr>
          <p:nvPr/>
        </p:nvGrpSpPr>
        <p:grpSpPr bwMode="auto">
          <a:xfrm flipH="1">
            <a:off x="-323850" y="819150"/>
            <a:ext cx="5157788" cy="647700"/>
            <a:chOff x="1584" y="1056"/>
            <a:chExt cx="3249" cy="408"/>
          </a:xfrm>
        </p:grpSpPr>
        <p:sp>
          <p:nvSpPr>
            <p:cNvPr id="43031" name="AutoShape 39"/>
            <p:cNvSpPr>
              <a:spLocks noChangeArrowheads="1"/>
            </p:cNvSpPr>
            <p:nvPr/>
          </p:nvSpPr>
          <p:spPr bwMode="auto">
            <a:xfrm rot="5400000">
              <a:off x="2235" y="483"/>
              <a:ext cx="264" cy="1565"/>
            </a:xfrm>
            <a:prstGeom prst="can">
              <a:avLst>
                <a:gd name="adj" fmla="val 67322"/>
              </a:avLst>
            </a:prstGeom>
            <a:solidFill>
              <a:schemeClr val="bg1"/>
            </a:solidFill>
            <a:ln w="9525">
              <a:solidFill>
                <a:schemeClr val="tx1"/>
              </a:solidFill>
              <a:round/>
              <a:headEnd/>
              <a:tailEnd/>
            </a:ln>
          </p:spPr>
          <p:txBody>
            <a:bodyPr wrap="none" anchor="ctr"/>
            <a:lstStyle/>
            <a:p>
              <a:endParaRPr lang="en-US"/>
            </a:p>
          </p:txBody>
        </p:sp>
        <p:sp>
          <p:nvSpPr>
            <p:cNvPr id="43032" name="AutoShape 40"/>
            <p:cNvSpPr>
              <a:spLocks noChangeArrowheads="1"/>
            </p:cNvSpPr>
            <p:nvPr/>
          </p:nvSpPr>
          <p:spPr bwMode="auto">
            <a:xfrm rot="5400000">
              <a:off x="3717" y="348"/>
              <a:ext cx="408" cy="1824"/>
            </a:xfrm>
            <a:prstGeom prst="can">
              <a:avLst>
                <a:gd name="adj" fmla="val 50770"/>
              </a:avLst>
            </a:prstGeom>
            <a:solidFill>
              <a:schemeClr val="bg1"/>
            </a:solidFill>
            <a:ln w="9525">
              <a:solidFill>
                <a:schemeClr val="tx1"/>
              </a:solidFill>
              <a:round/>
              <a:headEnd/>
              <a:tailEnd/>
            </a:ln>
          </p:spPr>
          <p:txBody>
            <a:bodyPr wrap="none" anchor="ctr"/>
            <a:lstStyle/>
            <a:p>
              <a:endParaRPr lang="en-US"/>
            </a:p>
          </p:txBody>
        </p:sp>
        <p:sp>
          <p:nvSpPr>
            <p:cNvPr id="43033" name="Rectangle 41"/>
            <p:cNvSpPr>
              <a:spLocks noChangeArrowheads="1"/>
            </p:cNvSpPr>
            <p:nvPr/>
          </p:nvSpPr>
          <p:spPr bwMode="auto">
            <a:xfrm>
              <a:off x="2618" y="1144"/>
              <a:ext cx="960"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3014" name="Oval 30"/>
          <p:cNvSpPr>
            <a:spLocks noChangeArrowheads="1"/>
          </p:cNvSpPr>
          <p:nvPr/>
        </p:nvSpPr>
        <p:spPr bwMode="auto">
          <a:xfrm>
            <a:off x="4552950" y="952500"/>
            <a:ext cx="346075" cy="3968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15" name="AutoShape 36"/>
          <p:cNvSpPr>
            <a:spLocks noChangeArrowheads="1"/>
          </p:cNvSpPr>
          <p:nvPr/>
        </p:nvSpPr>
        <p:spPr bwMode="auto">
          <a:xfrm>
            <a:off x="1047750" y="1219200"/>
            <a:ext cx="647700" cy="1828800"/>
          </a:xfrm>
          <a:prstGeom prst="can">
            <a:avLst>
              <a:gd name="adj" fmla="val 26222"/>
            </a:avLst>
          </a:prstGeom>
          <a:solidFill>
            <a:schemeClr val="bg1"/>
          </a:solidFill>
          <a:ln w="9525">
            <a:solidFill>
              <a:schemeClr val="tx1"/>
            </a:solidFill>
            <a:round/>
            <a:headEnd/>
            <a:tailEnd/>
          </a:ln>
        </p:spPr>
        <p:txBody>
          <a:bodyPr wrap="none" anchor="ctr"/>
          <a:lstStyle/>
          <a:p>
            <a:endParaRPr lang="en-US"/>
          </a:p>
        </p:txBody>
      </p:sp>
      <p:sp>
        <p:nvSpPr>
          <p:cNvPr id="43016" name="AutoShape 42"/>
          <p:cNvSpPr>
            <a:spLocks noChangeArrowheads="1"/>
          </p:cNvSpPr>
          <p:nvPr/>
        </p:nvSpPr>
        <p:spPr bwMode="auto">
          <a:xfrm>
            <a:off x="1047750" y="2647950"/>
            <a:ext cx="647700" cy="838200"/>
          </a:xfrm>
          <a:prstGeom prst="can">
            <a:avLst>
              <a:gd name="adj" fmla="val 21299"/>
            </a:avLst>
          </a:prstGeom>
          <a:solidFill>
            <a:srgbClr val="99CCFF"/>
          </a:solidFill>
          <a:ln w="9525">
            <a:solidFill>
              <a:schemeClr val="tx1"/>
            </a:solidFill>
            <a:round/>
            <a:headEnd/>
            <a:tailEnd/>
          </a:ln>
        </p:spPr>
        <p:txBody>
          <a:bodyPr wrap="none" anchor="ctr"/>
          <a:lstStyle/>
          <a:p>
            <a:endParaRPr lang="en-US"/>
          </a:p>
        </p:txBody>
      </p:sp>
      <p:sp>
        <p:nvSpPr>
          <p:cNvPr id="43017" name="AutoShape 43"/>
          <p:cNvSpPr>
            <a:spLocks noChangeArrowheads="1"/>
          </p:cNvSpPr>
          <p:nvPr/>
        </p:nvSpPr>
        <p:spPr bwMode="auto">
          <a:xfrm>
            <a:off x="4324350" y="1123950"/>
            <a:ext cx="647700" cy="1828800"/>
          </a:xfrm>
          <a:prstGeom prst="can">
            <a:avLst>
              <a:gd name="adj" fmla="val 26222"/>
            </a:avLst>
          </a:prstGeom>
          <a:solidFill>
            <a:schemeClr val="bg1"/>
          </a:solidFill>
          <a:ln w="9525">
            <a:solidFill>
              <a:schemeClr val="tx1"/>
            </a:solidFill>
            <a:round/>
            <a:headEnd/>
            <a:tailEnd/>
          </a:ln>
        </p:spPr>
        <p:txBody>
          <a:bodyPr wrap="none" anchor="ctr"/>
          <a:lstStyle/>
          <a:p>
            <a:endParaRPr lang="en-US"/>
          </a:p>
        </p:txBody>
      </p:sp>
      <p:sp>
        <p:nvSpPr>
          <p:cNvPr id="43018" name="AutoShape 44"/>
          <p:cNvSpPr>
            <a:spLocks noChangeArrowheads="1"/>
          </p:cNvSpPr>
          <p:nvPr/>
        </p:nvSpPr>
        <p:spPr bwMode="auto">
          <a:xfrm>
            <a:off x="7753350" y="1200150"/>
            <a:ext cx="647700" cy="1828800"/>
          </a:xfrm>
          <a:prstGeom prst="can">
            <a:avLst>
              <a:gd name="adj" fmla="val 26222"/>
            </a:avLst>
          </a:prstGeom>
          <a:solidFill>
            <a:schemeClr val="bg1"/>
          </a:solidFill>
          <a:ln w="9525">
            <a:solidFill>
              <a:schemeClr val="tx1"/>
            </a:solidFill>
            <a:round/>
            <a:headEnd/>
            <a:tailEnd/>
          </a:ln>
        </p:spPr>
        <p:txBody>
          <a:bodyPr wrap="none" anchor="ctr"/>
          <a:lstStyle/>
          <a:p>
            <a:endParaRPr lang="en-US"/>
          </a:p>
        </p:txBody>
      </p:sp>
      <p:sp>
        <p:nvSpPr>
          <p:cNvPr id="43019" name="AutoShape 46"/>
          <p:cNvSpPr>
            <a:spLocks noChangeArrowheads="1"/>
          </p:cNvSpPr>
          <p:nvPr/>
        </p:nvSpPr>
        <p:spPr bwMode="auto">
          <a:xfrm>
            <a:off x="4324350" y="1657350"/>
            <a:ext cx="647700" cy="1905000"/>
          </a:xfrm>
          <a:prstGeom prst="can">
            <a:avLst>
              <a:gd name="adj" fmla="val 24510"/>
            </a:avLst>
          </a:prstGeom>
          <a:solidFill>
            <a:srgbClr val="99CCFF"/>
          </a:solidFill>
          <a:ln w="9525">
            <a:solidFill>
              <a:schemeClr val="tx1"/>
            </a:solidFill>
            <a:round/>
            <a:headEnd/>
            <a:tailEnd/>
          </a:ln>
        </p:spPr>
        <p:txBody>
          <a:bodyPr wrap="none" anchor="ctr"/>
          <a:lstStyle/>
          <a:p>
            <a:endParaRPr lang="en-US"/>
          </a:p>
        </p:txBody>
      </p:sp>
      <p:sp>
        <p:nvSpPr>
          <p:cNvPr id="43020" name="AutoShape 47"/>
          <p:cNvSpPr>
            <a:spLocks noChangeArrowheads="1"/>
          </p:cNvSpPr>
          <p:nvPr/>
        </p:nvSpPr>
        <p:spPr bwMode="auto">
          <a:xfrm>
            <a:off x="7753350" y="2724150"/>
            <a:ext cx="647700" cy="762000"/>
          </a:xfrm>
          <a:prstGeom prst="can">
            <a:avLst>
              <a:gd name="adj" fmla="val 22304"/>
            </a:avLst>
          </a:prstGeom>
          <a:solidFill>
            <a:srgbClr val="99CCFF"/>
          </a:solidFill>
          <a:ln w="9525">
            <a:solidFill>
              <a:schemeClr val="tx1"/>
            </a:solidFill>
            <a:round/>
            <a:headEnd/>
            <a:tailEnd/>
          </a:ln>
        </p:spPr>
        <p:txBody>
          <a:bodyPr wrap="none" anchor="ctr"/>
          <a:lstStyle/>
          <a:p>
            <a:endParaRPr lang="en-US"/>
          </a:p>
        </p:txBody>
      </p:sp>
      <p:sp>
        <p:nvSpPr>
          <p:cNvPr id="43021" name="Rectangle 49"/>
          <p:cNvSpPr>
            <a:spLocks noChangeArrowheads="1"/>
          </p:cNvSpPr>
          <p:nvPr/>
        </p:nvSpPr>
        <p:spPr bwMode="auto">
          <a:xfrm>
            <a:off x="1047750" y="3409950"/>
            <a:ext cx="7353300" cy="1066800"/>
          </a:xfrm>
          <a:prstGeom prst="rect">
            <a:avLst/>
          </a:prstGeom>
          <a:solidFill>
            <a:srgbClr val="99CCFF"/>
          </a:solidFill>
          <a:ln w="9525">
            <a:solidFill>
              <a:schemeClr val="tx1"/>
            </a:solidFill>
            <a:miter lim="800000"/>
            <a:headEnd/>
            <a:tailEnd/>
          </a:ln>
        </p:spPr>
        <p:txBody>
          <a:bodyPr wrap="none" anchor="ctr"/>
          <a:lstStyle/>
          <a:p>
            <a:pPr algn="ctr"/>
            <a:r>
              <a:rPr lang="en-US" i="1">
                <a:solidFill>
                  <a:srgbClr val="000099"/>
                </a:solidFill>
              </a:rPr>
              <a:t>w a t e r</a:t>
            </a:r>
          </a:p>
        </p:txBody>
      </p:sp>
      <p:sp>
        <p:nvSpPr>
          <p:cNvPr id="43022" name="AutoShape 51"/>
          <p:cNvSpPr>
            <a:spLocks noChangeArrowheads="1"/>
          </p:cNvSpPr>
          <p:nvPr/>
        </p:nvSpPr>
        <p:spPr bwMode="auto">
          <a:xfrm>
            <a:off x="1066800" y="2990850"/>
            <a:ext cx="628650" cy="838200"/>
          </a:xfrm>
          <a:prstGeom prst="can">
            <a:avLst>
              <a:gd name="adj" fmla="val 0"/>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23" name="AutoShape 52"/>
          <p:cNvSpPr>
            <a:spLocks noChangeArrowheads="1"/>
          </p:cNvSpPr>
          <p:nvPr/>
        </p:nvSpPr>
        <p:spPr bwMode="auto">
          <a:xfrm>
            <a:off x="4343400" y="3105150"/>
            <a:ext cx="628650" cy="762000"/>
          </a:xfrm>
          <a:prstGeom prst="can">
            <a:avLst>
              <a:gd name="adj" fmla="val 0"/>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24" name="AutoShape 53"/>
          <p:cNvSpPr>
            <a:spLocks noChangeArrowheads="1"/>
          </p:cNvSpPr>
          <p:nvPr/>
        </p:nvSpPr>
        <p:spPr bwMode="auto">
          <a:xfrm>
            <a:off x="7772400" y="3067050"/>
            <a:ext cx="628650" cy="838200"/>
          </a:xfrm>
          <a:prstGeom prst="can">
            <a:avLst>
              <a:gd name="adj" fmla="val 0"/>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25" name="Text Box 54"/>
          <p:cNvSpPr txBox="1">
            <a:spLocks noChangeArrowheads="1"/>
          </p:cNvSpPr>
          <p:nvPr/>
        </p:nvSpPr>
        <p:spPr bwMode="auto">
          <a:xfrm>
            <a:off x="1885950" y="895350"/>
            <a:ext cx="2514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FF0000"/>
                </a:solidFill>
              </a:rPr>
              <a:t>air flow</a:t>
            </a:r>
          </a:p>
        </p:txBody>
      </p:sp>
      <p:sp>
        <p:nvSpPr>
          <p:cNvPr id="43026" name="Line 55"/>
          <p:cNvSpPr>
            <a:spLocks noChangeShapeType="1"/>
          </p:cNvSpPr>
          <p:nvPr/>
        </p:nvSpPr>
        <p:spPr bwMode="auto">
          <a:xfrm>
            <a:off x="3257550" y="112395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7" name="Line 57"/>
          <p:cNvSpPr>
            <a:spLocks noChangeShapeType="1"/>
          </p:cNvSpPr>
          <p:nvPr/>
        </p:nvSpPr>
        <p:spPr bwMode="auto">
          <a:xfrm>
            <a:off x="2762250" y="1733550"/>
            <a:ext cx="762000" cy="0"/>
          </a:xfrm>
          <a:prstGeom prst="line">
            <a:avLst/>
          </a:prstGeom>
          <a:noFill/>
          <a:ln w="28575" cap="rnd">
            <a:solidFill>
              <a:srgbClr val="0066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Line 58"/>
          <p:cNvSpPr>
            <a:spLocks noChangeShapeType="1"/>
          </p:cNvSpPr>
          <p:nvPr/>
        </p:nvSpPr>
        <p:spPr bwMode="auto">
          <a:xfrm>
            <a:off x="2743200" y="2724150"/>
            <a:ext cx="762000" cy="0"/>
          </a:xfrm>
          <a:prstGeom prst="line">
            <a:avLst/>
          </a:prstGeom>
          <a:noFill/>
          <a:ln w="28575" cap="rnd">
            <a:solidFill>
              <a:srgbClr val="0066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59"/>
          <p:cNvSpPr>
            <a:spLocks noChangeShapeType="1"/>
          </p:cNvSpPr>
          <p:nvPr/>
        </p:nvSpPr>
        <p:spPr bwMode="auto">
          <a:xfrm>
            <a:off x="3067050" y="1733550"/>
            <a:ext cx="0" cy="990600"/>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Text Box 60"/>
          <p:cNvSpPr txBox="1">
            <a:spLocks noChangeArrowheads="1"/>
          </p:cNvSpPr>
          <p:nvPr/>
        </p:nvSpPr>
        <p:spPr bwMode="auto">
          <a:xfrm>
            <a:off x="3143250" y="196215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6600"/>
                </a:solidFill>
              </a:rPr>
              <a: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914400"/>
            <a:ext cx="7772400" cy="806450"/>
          </a:xfrm>
        </p:spPr>
        <p:txBody>
          <a:bodyPr/>
          <a:lstStyle/>
          <a:p>
            <a:r>
              <a:rPr lang="en-US" sz="4400" smtClean="0"/>
              <a:t>Fluids</a:t>
            </a:r>
          </a:p>
        </p:txBody>
      </p:sp>
      <p:sp>
        <p:nvSpPr>
          <p:cNvPr id="9219" name="Rectangle 3"/>
          <p:cNvSpPr>
            <a:spLocks noChangeArrowheads="1"/>
          </p:cNvSpPr>
          <p:nvPr/>
        </p:nvSpPr>
        <p:spPr bwMode="auto">
          <a:xfrm>
            <a:off x="381000" y="2209800"/>
            <a:ext cx="84582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Bef>
                <a:spcPct val="50000"/>
              </a:spcBef>
            </a:pPr>
            <a:r>
              <a:rPr lang="en-US" sz="2800">
                <a:solidFill>
                  <a:srgbClr val="000099"/>
                </a:solidFill>
              </a:rPr>
              <a:t>The term fluid refers to gases and liquids.  Gases and liquids have more in common with each other than they do with solids, since gases and liquids both have atoms/</a:t>
            </a:r>
            <a:br>
              <a:rPr lang="en-US" sz="2800">
                <a:solidFill>
                  <a:srgbClr val="000099"/>
                </a:solidFill>
              </a:rPr>
            </a:br>
            <a:r>
              <a:rPr lang="en-US" sz="2800">
                <a:solidFill>
                  <a:srgbClr val="000099"/>
                </a:solidFill>
              </a:rPr>
              <a:t>molecules that are free to move around.  They are not locked in place as they are in a solid.  The hotter the fluid, the faster its molecules move on average, and the more space the fluid will occupy (if its container allows for expansion.)  Also, unlike solids, fluids can flow.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0"/>
            <a:ext cx="3581400" cy="806450"/>
          </a:xfrm>
        </p:spPr>
        <p:txBody>
          <a:bodyPr/>
          <a:lstStyle/>
          <a:p>
            <a:r>
              <a:rPr lang="en-US" smtClean="0"/>
              <a:t>Torricelli’s Law</a:t>
            </a:r>
          </a:p>
        </p:txBody>
      </p:sp>
      <p:sp>
        <p:nvSpPr>
          <p:cNvPr id="3076" name="Rectangle 4"/>
          <p:cNvSpPr>
            <a:spLocks noChangeArrowheads="1"/>
          </p:cNvSpPr>
          <p:nvPr/>
        </p:nvSpPr>
        <p:spPr bwMode="auto">
          <a:xfrm>
            <a:off x="304800" y="3171825"/>
            <a:ext cx="2443163" cy="34623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7" name="Rectangle 9"/>
          <p:cNvSpPr>
            <a:spLocks noChangeArrowheads="1"/>
          </p:cNvSpPr>
          <p:nvPr/>
        </p:nvSpPr>
        <p:spPr bwMode="auto">
          <a:xfrm>
            <a:off x="2743200" y="3036888"/>
            <a:ext cx="125413" cy="3821112"/>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8" name="Rectangle 10"/>
          <p:cNvSpPr>
            <a:spLocks noChangeArrowheads="1"/>
          </p:cNvSpPr>
          <p:nvPr/>
        </p:nvSpPr>
        <p:spPr bwMode="auto">
          <a:xfrm>
            <a:off x="228600" y="3013075"/>
            <a:ext cx="142875" cy="38449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9" name="Rectangle 11"/>
          <p:cNvSpPr>
            <a:spLocks noChangeArrowheads="1"/>
          </p:cNvSpPr>
          <p:nvPr/>
        </p:nvSpPr>
        <p:spPr bwMode="auto">
          <a:xfrm>
            <a:off x="304800" y="6629400"/>
            <a:ext cx="2514600" cy="2286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0" name="Text Box 14"/>
          <p:cNvSpPr txBox="1">
            <a:spLocks noChangeArrowheads="1"/>
          </p:cNvSpPr>
          <p:nvPr/>
        </p:nvSpPr>
        <p:spPr bwMode="auto">
          <a:xfrm>
            <a:off x="3505200" y="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After eating some of Popeye’s spinach Olive Oyl clubs a ball clear across the course and </a:t>
            </a:r>
          </a:p>
        </p:txBody>
      </p:sp>
      <p:sp>
        <p:nvSpPr>
          <p:cNvPr id="3081" name="Oval 16"/>
          <p:cNvSpPr>
            <a:spLocks noChangeArrowheads="1"/>
          </p:cNvSpPr>
          <p:nvPr/>
        </p:nvSpPr>
        <p:spPr bwMode="auto">
          <a:xfrm>
            <a:off x="838200" y="6477000"/>
            <a:ext cx="152400" cy="152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082" name="Freeform 17"/>
          <p:cNvSpPr>
            <a:spLocks/>
          </p:cNvSpPr>
          <p:nvPr/>
        </p:nvSpPr>
        <p:spPr bwMode="auto">
          <a:xfrm>
            <a:off x="2514600" y="3962400"/>
            <a:ext cx="1371600" cy="2890838"/>
          </a:xfrm>
          <a:custGeom>
            <a:avLst/>
            <a:gdLst>
              <a:gd name="T0" fmla="*/ 0 w 480"/>
              <a:gd name="T1" fmla="*/ 64 h 304"/>
              <a:gd name="T2" fmla="*/ 480 w 480"/>
              <a:gd name="T3" fmla="*/ 304 h 304"/>
              <a:gd name="T4" fmla="*/ 0 60000 65536"/>
              <a:gd name="T5" fmla="*/ 0 60000 65536"/>
              <a:gd name="T6" fmla="*/ 0 w 480"/>
              <a:gd name="T7" fmla="*/ 0 h 304"/>
              <a:gd name="T8" fmla="*/ 480 w 480"/>
              <a:gd name="T9" fmla="*/ 304 h 304"/>
            </a:gdLst>
            <a:ahLst/>
            <a:cxnLst>
              <a:cxn ang="T4">
                <a:pos x="T0" y="T1"/>
              </a:cxn>
              <a:cxn ang="T5">
                <a:pos x="T2" y="T3"/>
              </a:cxn>
            </a:cxnLst>
            <a:rect l="T6" t="T7" r="T8" b="T9"/>
            <a:pathLst>
              <a:path w="480" h="304">
                <a:moveTo>
                  <a:pt x="0" y="64"/>
                </a:moveTo>
                <a:cubicBezTo>
                  <a:pt x="108" y="32"/>
                  <a:pt x="216" y="0"/>
                  <a:pt x="480" y="304"/>
                </a:cubicBezTo>
              </a:path>
            </a:pathLst>
          </a:custGeom>
          <a:noFill/>
          <a:ln w="1016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3" name="Line 18"/>
          <p:cNvSpPr>
            <a:spLocks noChangeShapeType="1"/>
          </p:cNvSpPr>
          <p:nvPr/>
        </p:nvSpPr>
        <p:spPr bwMode="auto">
          <a:xfrm flipV="1">
            <a:off x="3962400" y="6629400"/>
            <a:ext cx="76200" cy="22860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4" name="Line 19"/>
          <p:cNvSpPr>
            <a:spLocks noChangeShapeType="1"/>
          </p:cNvSpPr>
          <p:nvPr/>
        </p:nvSpPr>
        <p:spPr bwMode="auto">
          <a:xfrm flipH="1" flipV="1">
            <a:off x="3578225" y="6715125"/>
            <a:ext cx="231775" cy="1428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20"/>
          <p:cNvSpPr>
            <a:spLocks noChangeShapeType="1"/>
          </p:cNvSpPr>
          <p:nvPr/>
        </p:nvSpPr>
        <p:spPr bwMode="auto">
          <a:xfrm flipH="1" flipV="1">
            <a:off x="3705225" y="6680200"/>
            <a:ext cx="104775" cy="17780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6" name="Line 21"/>
          <p:cNvSpPr>
            <a:spLocks noChangeShapeType="1"/>
          </p:cNvSpPr>
          <p:nvPr/>
        </p:nvSpPr>
        <p:spPr bwMode="auto">
          <a:xfrm flipV="1">
            <a:off x="3925888" y="6772275"/>
            <a:ext cx="220662" cy="8255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7" name="Line 22"/>
          <p:cNvSpPr>
            <a:spLocks noChangeShapeType="1"/>
          </p:cNvSpPr>
          <p:nvPr/>
        </p:nvSpPr>
        <p:spPr bwMode="auto">
          <a:xfrm flipV="1">
            <a:off x="3890963" y="6610350"/>
            <a:ext cx="58737" cy="2444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8" name="Rectangle 23"/>
          <p:cNvSpPr>
            <a:spLocks noChangeArrowheads="1"/>
          </p:cNvSpPr>
          <p:nvPr/>
        </p:nvSpPr>
        <p:spPr bwMode="auto">
          <a:xfrm>
            <a:off x="46038" y="757238"/>
            <a:ext cx="89931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solidFill>
                  <a:srgbClr val="000099"/>
                </a:solidFill>
              </a:rPr>
              <a:t>into a water tower.  How far from the base of the tower does the water land?   </a:t>
            </a:r>
            <a:r>
              <a:rPr lang="en-US" sz="2400" i="1">
                <a:solidFill>
                  <a:srgbClr val="FF0000"/>
                </a:solidFill>
              </a:rPr>
              <a:t>answer:</a:t>
            </a:r>
            <a:r>
              <a:rPr lang="en-US" sz="2400">
                <a:solidFill>
                  <a:srgbClr val="000099"/>
                </a:solidFill>
              </a:rPr>
              <a:t>    This is like water moving downward through a very large pipe and then moving sideways through a very small pipe.  We’ll find v</a:t>
            </a:r>
            <a:r>
              <a:rPr lang="en-US" sz="2400" baseline="-25000">
                <a:solidFill>
                  <a:srgbClr val="000099"/>
                </a:solidFill>
              </a:rPr>
              <a:t>h</a:t>
            </a:r>
            <a:r>
              <a:rPr lang="en-US" sz="2400">
                <a:solidFill>
                  <a:srgbClr val="000099"/>
                </a:solidFill>
              </a:rPr>
              <a:t> using Bernoulli’s equation and then do projectile motion.  Both at the hole and the top the water is exposed to the air, so the pressure there is normal air pressure.  Bernoulli says:</a:t>
            </a:r>
          </a:p>
        </p:txBody>
      </p:sp>
      <p:sp>
        <p:nvSpPr>
          <p:cNvPr id="3089" name="Text Box 26"/>
          <p:cNvSpPr txBox="1">
            <a:spLocks noChangeArrowheads="1"/>
          </p:cNvSpPr>
          <p:nvPr/>
        </p:nvSpPr>
        <p:spPr bwMode="auto">
          <a:xfrm>
            <a:off x="1839913" y="5038725"/>
            <a:ext cx="1128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FF00"/>
                </a:solidFill>
              </a:rPr>
              <a:t>15 m </a:t>
            </a:r>
          </a:p>
        </p:txBody>
      </p:sp>
      <p:sp>
        <p:nvSpPr>
          <p:cNvPr id="3090" name="Line 27"/>
          <p:cNvSpPr>
            <a:spLocks noChangeShapeType="1"/>
          </p:cNvSpPr>
          <p:nvPr/>
        </p:nvSpPr>
        <p:spPr bwMode="auto">
          <a:xfrm>
            <a:off x="2017713" y="4376738"/>
            <a:ext cx="523875" cy="0"/>
          </a:xfrm>
          <a:prstGeom prst="line">
            <a:avLst/>
          </a:prstGeom>
          <a:noFill/>
          <a:ln w="9525">
            <a:solidFill>
              <a:srgbClr val="FFFF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1" name="Text Box 29"/>
          <p:cNvSpPr txBox="1">
            <a:spLocks noChangeArrowheads="1"/>
          </p:cNvSpPr>
          <p:nvPr/>
        </p:nvSpPr>
        <p:spPr bwMode="auto">
          <a:xfrm>
            <a:off x="1938338" y="3494088"/>
            <a:ext cx="1128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FF00"/>
                </a:solidFill>
              </a:rPr>
              <a:t>8 m </a:t>
            </a:r>
          </a:p>
        </p:txBody>
      </p:sp>
      <p:sp>
        <p:nvSpPr>
          <p:cNvPr id="3092" name="Line 30"/>
          <p:cNvSpPr>
            <a:spLocks noChangeShapeType="1"/>
          </p:cNvSpPr>
          <p:nvPr/>
        </p:nvSpPr>
        <p:spPr bwMode="auto">
          <a:xfrm>
            <a:off x="2841625" y="4384675"/>
            <a:ext cx="8921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3" name="Text Box 31"/>
          <p:cNvSpPr txBox="1">
            <a:spLocks noChangeArrowheads="1"/>
          </p:cNvSpPr>
          <p:nvPr/>
        </p:nvSpPr>
        <p:spPr bwMode="auto">
          <a:xfrm>
            <a:off x="2965450" y="3846513"/>
            <a:ext cx="137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v</a:t>
            </a:r>
            <a:r>
              <a:rPr lang="en-US" baseline="-25000"/>
              <a:t>h</a:t>
            </a:r>
            <a:endParaRPr lang="en-US"/>
          </a:p>
        </p:txBody>
      </p:sp>
      <p:sp>
        <p:nvSpPr>
          <p:cNvPr id="3094" name="Line 32"/>
          <p:cNvSpPr>
            <a:spLocks noChangeShapeType="1"/>
          </p:cNvSpPr>
          <p:nvPr/>
        </p:nvSpPr>
        <p:spPr bwMode="auto">
          <a:xfrm>
            <a:off x="685800" y="3200400"/>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5" name="Text Box 33"/>
          <p:cNvSpPr txBox="1">
            <a:spLocks noChangeArrowheads="1"/>
          </p:cNvSpPr>
          <p:nvPr/>
        </p:nvSpPr>
        <p:spPr bwMode="auto">
          <a:xfrm>
            <a:off x="746125" y="3135313"/>
            <a:ext cx="121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v</a:t>
            </a:r>
            <a:r>
              <a:rPr lang="en-US" baseline="-25000"/>
              <a:t>t</a:t>
            </a:r>
            <a:endParaRPr lang="en-US"/>
          </a:p>
        </p:txBody>
      </p:sp>
      <p:sp>
        <p:nvSpPr>
          <p:cNvPr id="3096" name="Text Box 34"/>
          <p:cNvSpPr txBox="1">
            <a:spLocks noChangeArrowheads="1"/>
          </p:cNvSpPr>
          <p:nvPr/>
        </p:nvSpPr>
        <p:spPr bwMode="auto">
          <a:xfrm>
            <a:off x="5222875" y="2882900"/>
            <a:ext cx="3810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5000"/>
              </a:lnSpc>
              <a:spcBef>
                <a:spcPct val="50000"/>
              </a:spcBef>
            </a:pPr>
            <a:r>
              <a:rPr lang="en-US" sz="2800">
                <a:solidFill>
                  <a:srgbClr val="FF0000"/>
                </a:solidFill>
              </a:rPr>
              <a:t>   P</a:t>
            </a:r>
            <a:r>
              <a:rPr lang="en-US" sz="2800" baseline="-25000">
                <a:solidFill>
                  <a:srgbClr val="FF0000"/>
                </a:solidFill>
              </a:rPr>
              <a:t>air</a:t>
            </a:r>
            <a:r>
              <a:rPr lang="en-US" sz="2800">
                <a:solidFill>
                  <a:srgbClr val="FF0000"/>
                </a:solidFill>
              </a:rPr>
              <a:t> + ½</a:t>
            </a:r>
            <a:r>
              <a:rPr lang="en-US" sz="1800">
                <a:solidFill>
                  <a:srgbClr val="FF0000"/>
                </a:solidFill>
              </a:rPr>
              <a:t> </a:t>
            </a:r>
            <a:r>
              <a:rPr lang="en-US" sz="2800">
                <a:solidFill>
                  <a:srgbClr val="FF0000"/>
                </a:solidFill>
                <a:sym typeface="Symbol" pitchFamily="18" charset="2"/>
              </a:rPr>
              <a:t></a:t>
            </a:r>
            <a:r>
              <a:rPr lang="en-US" sz="1200">
                <a:solidFill>
                  <a:srgbClr val="FF0000"/>
                </a:solidFill>
                <a:sym typeface="Symbol" pitchFamily="18" charset="2"/>
              </a:rPr>
              <a:t> </a:t>
            </a:r>
            <a:r>
              <a:rPr lang="en-US" sz="2800">
                <a:solidFill>
                  <a:srgbClr val="FF0000"/>
                </a:solidFill>
                <a:sym typeface="Symbol" pitchFamily="18" charset="2"/>
              </a:rPr>
              <a:t>v</a:t>
            </a:r>
            <a:r>
              <a:rPr lang="en-US" sz="2800" baseline="-25000">
                <a:solidFill>
                  <a:srgbClr val="FF0000"/>
                </a:solidFill>
                <a:sym typeface="Symbol" pitchFamily="18" charset="2"/>
              </a:rPr>
              <a:t>t</a:t>
            </a:r>
            <a:r>
              <a:rPr lang="en-US" sz="2800" baseline="30000">
                <a:solidFill>
                  <a:srgbClr val="FF0000"/>
                </a:solidFill>
                <a:sym typeface="Symbol" pitchFamily="18" charset="2"/>
              </a:rPr>
              <a:t>2  </a:t>
            </a:r>
            <a:r>
              <a:rPr lang="en-US" sz="2800">
                <a:solidFill>
                  <a:srgbClr val="FF0000"/>
                </a:solidFill>
                <a:sym typeface="Symbol" pitchFamily="18" charset="2"/>
              </a:rPr>
              <a:t>+ </a:t>
            </a:r>
            <a:r>
              <a:rPr lang="en-US" sz="1200">
                <a:solidFill>
                  <a:srgbClr val="FF0000"/>
                </a:solidFill>
                <a:sym typeface="Symbol" pitchFamily="18" charset="2"/>
              </a:rPr>
              <a:t> </a:t>
            </a:r>
            <a:r>
              <a:rPr lang="en-US" sz="2800">
                <a:solidFill>
                  <a:srgbClr val="FF0000"/>
                </a:solidFill>
                <a:sym typeface="Symbol" pitchFamily="18" charset="2"/>
              </a:rPr>
              <a:t>g</a:t>
            </a:r>
            <a:r>
              <a:rPr lang="en-US" sz="1200">
                <a:solidFill>
                  <a:srgbClr val="FF0000"/>
                </a:solidFill>
                <a:sym typeface="Symbol" pitchFamily="18" charset="2"/>
              </a:rPr>
              <a:t> </a:t>
            </a:r>
            <a:r>
              <a:rPr lang="en-US" sz="2800">
                <a:solidFill>
                  <a:srgbClr val="FF0000"/>
                </a:solidFill>
                <a:sym typeface="Symbol" pitchFamily="18" charset="2"/>
              </a:rPr>
              <a:t>(8)</a:t>
            </a:r>
            <a:br>
              <a:rPr lang="en-US" sz="2800">
                <a:solidFill>
                  <a:srgbClr val="FF0000"/>
                </a:solidFill>
                <a:sym typeface="Symbol" pitchFamily="18" charset="2"/>
              </a:rPr>
            </a:br>
            <a:r>
              <a:rPr lang="en-US" sz="2800">
                <a:solidFill>
                  <a:srgbClr val="FF0000"/>
                </a:solidFill>
                <a:sym typeface="Symbol" pitchFamily="18" charset="2"/>
              </a:rPr>
              <a:t>= </a:t>
            </a:r>
            <a:r>
              <a:rPr lang="en-US" sz="2800">
                <a:solidFill>
                  <a:srgbClr val="FF0000"/>
                </a:solidFill>
              </a:rPr>
              <a:t>P</a:t>
            </a:r>
            <a:r>
              <a:rPr lang="en-US" sz="2800" baseline="-25000">
                <a:solidFill>
                  <a:srgbClr val="FF0000"/>
                </a:solidFill>
              </a:rPr>
              <a:t>air</a:t>
            </a:r>
            <a:r>
              <a:rPr lang="en-US" sz="2800">
                <a:solidFill>
                  <a:srgbClr val="FF0000"/>
                </a:solidFill>
              </a:rPr>
              <a:t> + ½</a:t>
            </a:r>
            <a:r>
              <a:rPr lang="en-US" sz="1800">
                <a:solidFill>
                  <a:srgbClr val="FF0000"/>
                </a:solidFill>
              </a:rPr>
              <a:t> </a:t>
            </a:r>
            <a:r>
              <a:rPr lang="en-US" sz="2800">
                <a:solidFill>
                  <a:srgbClr val="FF0000"/>
                </a:solidFill>
                <a:sym typeface="Symbol" pitchFamily="18" charset="2"/>
              </a:rPr>
              <a:t></a:t>
            </a:r>
            <a:r>
              <a:rPr lang="en-US" sz="1200">
                <a:solidFill>
                  <a:srgbClr val="FF0000"/>
                </a:solidFill>
                <a:sym typeface="Symbol" pitchFamily="18" charset="2"/>
              </a:rPr>
              <a:t> </a:t>
            </a:r>
            <a:r>
              <a:rPr lang="en-US" sz="2800">
                <a:solidFill>
                  <a:srgbClr val="FF0000"/>
                </a:solidFill>
                <a:sym typeface="Symbol" pitchFamily="18" charset="2"/>
              </a:rPr>
              <a:t>v</a:t>
            </a:r>
            <a:r>
              <a:rPr lang="en-US" sz="2800" baseline="-25000">
                <a:solidFill>
                  <a:srgbClr val="FF0000"/>
                </a:solidFill>
                <a:sym typeface="Symbol" pitchFamily="18" charset="2"/>
              </a:rPr>
              <a:t>h</a:t>
            </a:r>
            <a:r>
              <a:rPr lang="en-US" sz="2800" baseline="30000">
                <a:solidFill>
                  <a:srgbClr val="FF0000"/>
                </a:solidFill>
                <a:sym typeface="Symbol" pitchFamily="18" charset="2"/>
              </a:rPr>
              <a:t>2  </a:t>
            </a:r>
            <a:r>
              <a:rPr lang="en-US" sz="2800">
                <a:solidFill>
                  <a:srgbClr val="FF0000"/>
                </a:solidFill>
                <a:sym typeface="Symbol" pitchFamily="18" charset="2"/>
              </a:rPr>
              <a:t>+ </a:t>
            </a:r>
            <a:r>
              <a:rPr lang="en-US" sz="1200">
                <a:solidFill>
                  <a:srgbClr val="FF0000"/>
                </a:solidFill>
                <a:sym typeface="Symbol" pitchFamily="18" charset="2"/>
              </a:rPr>
              <a:t> </a:t>
            </a:r>
            <a:r>
              <a:rPr lang="en-US" sz="2800">
                <a:solidFill>
                  <a:srgbClr val="FF0000"/>
                </a:solidFill>
                <a:sym typeface="Symbol" pitchFamily="18" charset="2"/>
              </a:rPr>
              <a:t>g</a:t>
            </a:r>
            <a:r>
              <a:rPr lang="en-US" sz="1200">
                <a:solidFill>
                  <a:srgbClr val="FF0000"/>
                </a:solidFill>
                <a:sym typeface="Symbol" pitchFamily="18" charset="2"/>
              </a:rPr>
              <a:t> </a:t>
            </a:r>
            <a:r>
              <a:rPr lang="en-US" sz="2800">
                <a:solidFill>
                  <a:srgbClr val="FF0000"/>
                </a:solidFill>
                <a:sym typeface="Symbol" pitchFamily="18" charset="2"/>
              </a:rPr>
              <a:t>(0) </a:t>
            </a:r>
          </a:p>
        </p:txBody>
      </p:sp>
      <p:graphicFrame>
        <p:nvGraphicFramePr>
          <p:cNvPr id="3074" name="Object 0"/>
          <p:cNvGraphicFramePr>
            <a:graphicFrameLocks noChangeAspect="1"/>
          </p:cNvGraphicFramePr>
          <p:nvPr/>
        </p:nvGraphicFramePr>
        <p:xfrm>
          <a:off x="5040313" y="4022725"/>
          <a:ext cx="4114800" cy="2881313"/>
        </p:xfrm>
        <a:graphic>
          <a:graphicData uri="http://schemas.openxmlformats.org/presentationml/2006/ole">
            <mc:AlternateContent xmlns:mc="http://schemas.openxmlformats.org/markup-compatibility/2006">
              <mc:Choice xmlns:v="urn:schemas-microsoft-com:vml" Requires="v">
                <p:oleObj spid="_x0000_s3097" name="Picture" r:id="rId3" imgW="4388817" imgH="3072172" progId="Word.Picture.8">
                  <p:embed/>
                </p:oleObj>
              </mc:Choice>
              <mc:Fallback>
                <p:oleObj name="Picture" r:id="rId3" imgW="4388817" imgH="3072172" progId="Word.Picture.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3" y="4022725"/>
                        <a:ext cx="4114800" cy="288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806450"/>
          </a:xfrm>
        </p:spPr>
        <p:txBody>
          <a:bodyPr/>
          <a:lstStyle/>
          <a:p>
            <a:r>
              <a:rPr lang="en-US" smtClean="0"/>
              <a:t>Torricelli  </a:t>
            </a:r>
            <a:r>
              <a:rPr lang="en-US" sz="2800" smtClean="0"/>
              <a:t>(cont.)</a:t>
            </a:r>
            <a:endParaRPr lang="en-US" smtClean="0"/>
          </a:p>
        </p:txBody>
      </p:sp>
      <p:sp>
        <p:nvSpPr>
          <p:cNvPr id="44035" name="Rectangle 3"/>
          <p:cNvSpPr>
            <a:spLocks noChangeArrowheads="1"/>
          </p:cNvSpPr>
          <p:nvPr/>
        </p:nvSpPr>
        <p:spPr bwMode="auto">
          <a:xfrm>
            <a:off x="304800" y="3168650"/>
            <a:ext cx="2443163" cy="34623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6" name="Rectangle 4"/>
          <p:cNvSpPr>
            <a:spLocks noChangeArrowheads="1"/>
          </p:cNvSpPr>
          <p:nvPr/>
        </p:nvSpPr>
        <p:spPr bwMode="auto">
          <a:xfrm>
            <a:off x="2743200" y="3033713"/>
            <a:ext cx="125413" cy="3821112"/>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7" name="Rectangle 5"/>
          <p:cNvSpPr>
            <a:spLocks noChangeArrowheads="1"/>
          </p:cNvSpPr>
          <p:nvPr/>
        </p:nvSpPr>
        <p:spPr bwMode="auto">
          <a:xfrm>
            <a:off x="228600" y="3009900"/>
            <a:ext cx="142875" cy="38449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8" name="Rectangle 6"/>
          <p:cNvSpPr>
            <a:spLocks noChangeArrowheads="1"/>
          </p:cNvSpPr>
          <p:nvPr/>
        </p:nvSpPr>
        <p:spPr bwMode="auto">
          <a:xfrm>
            <a:off x="304800" y="6626225"/>
            <a:ext cx="2514600" cy="2286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9" name="Oval 7"/>
          <p:cNvSpPr>
            <a:spLocks noChangeArrowheads="1"/>
          </p:cNvSpPr>
          <p:nvPr/>
        </p:nvSpPr>
        <p:spPr bwMode="auto">
          <a:xfrm>
            <a:off x="838200" y="6473825"/>
            <a:ext cx="152400" cy="152400"/>
          </a:xfrm>
          <a:prstGeom prst="ellipse">
            <a:avLst/>
          </a:prstGeom>
          <a:solidFill>
            <a:schemeClr val="bg1"/>
          </a:solidFill>
          <a:ln w="9525">
            <a:solidFill>
              <a:schemeClr val="tx1"/>
            </a:solidFill>
            <a:round/>
            <a:headEnd/>
            <a:tailEnd/>
          </a:ln>
        </p:spPr>
        <p:txBody>
          <a:bodyPr wrap="none" anchor="ctr"/>
          <a:lstStyle/>
          <a:p>
            <a:endParaRPr lang="en-US"/>
          </a:p>
        </p:txBody>
      </p:sp>
      <p:sp>
        <p:nvSpPr>
          <p:cNvPr id="44040" name="Freeform 8"/>
          <p:cNvSpPr>
            <a:spLocks/>
          </p:cNvSpPr>
          <p:nvPr/>
        </p:nvSpPr>
        <p:spPr bwMode="auto">
          <a:xfrm>
            <a:off x="2514600" y="3959225"/>
            <a:ext cx="1371600" cy="2890838"/>
          </a:xfrm>
          <a:custGeom>
            <a:avLst/>
            <a:gdLst>
              <a:gd name="T0" fmla="*/ 0 w 480"/>
              <a:gd name="T1" fmla="*/ 64 h 304"/>
              <a:gd name="T2" fmla="*/ 480 w 480"/>
              <a:gd name="T3" fmla="*/ 304 h 304"/>
              <a:gd name="T4" fmla="*/ 0 60000 65536"/>
              <a:gd name="T5" fmla="*/ 0 60000 65536"/>
              <a:gd name="T6" fmla="*/ 0 w 480"/>
              <a:gd name="T7" fmla="*/ 0 h 304"/>
              <a:gd name="T8" fmla="*/ 480 w 480"/>
              <a:gd name="T9" fmla="*/ 304 h 304"/>
            </a:gdLst>
            <a:ahLst/>
            <a:cxnLst>
              <a:cxn ang="T4">
                <a:pos x="T0" y="T1"/>
              </a:cxn>
              <a:cxn ang="T5">
                <a:pos x="T2" y="T3"/>
              </a:cxn>
            </a:cxnLst>
            <a:rect l="T6" t="T7" r="T8" b="T9"/>
            <a:pathLst>
              <a:path w="480" h="304">
                <a:moveTo>
                  <a:pt x="0" y="64"/>
                </a:moveTo>
                <a:cubicBezTo>
                  <a:pt x="108" y="32"/>
                  <a:pt x="216" y="0"/>
                  <a:pt x="480" y="304"/>
                </a:cubicBezTo>
              </a:path>
            </a:pathLst>
          </a:custGeom>
          <a:noFill/>
          <a:ln w="1016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1" name="Line 9"/>
          <p:cNvSpPr>
            <a:spLocks noChangeShapeType="1"/>
          </p:cNvSpPr>
          <p:nvPr/>
        </p:nvSpPr>
        <p:spPr bwMode="auto">
          <a:xfrm flipV="1">
            <a:off x="3962400" y="6626225"/>
            <a:ext cx="76200" cy="22860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10"/>
          <p:cNvSpPr>
            <a:spLocks noChangeShapeType="1"/>
          </p:cNvSpPr>
          <p:nvPr/>
        </p:nvSpPr>
        <p:spPr bwMode="auto">
          <a:xfrm flipH="1" flipV="1">
            <a:off x="3578225" y="6711950"/>
            <a:ext cx="231775" cy="1428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3" name="Line 11"/>
          <p:cNvSpPr>
            <a:spLocks noChangeShapeType="1"/>
          </p:cNvSpPr>
          <p:nvPr/>
        </p:nvSpPr>
        <p:spPr bwMode="auto">
          <a:xfrm flipH="1" flipV="1">
            <a:off x="3705225" y="6677025"/>
            <a:ext cx="104775" cy="17780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Line 12"/>
          <p:cNvSpPr>
            <a:spLocks noChangeShapeType="1"/>
          </p:cNvSpPr>
          <p:nvPr/>
        </p:nvSpPr>
        <p:spPr bwMode="auto">
          <a:xfrm flipV="1">
            <a:off x="3925888" y="6769100"/>
            <a:ext cx="220662" cy="8255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5" name="Line 13"/>
          <p:cNvSpPr>
            <a:spLocks noChangeShapeType="1"/>
          </p:cNvSpPr>
          <p:nvPr/>
        </p:nvSpPr>
        <p:spPr bwMode="auto">
          <a:xfrm flipV="1">
            <a:off x="3890963" y="6607175"/>
            <a:ext cx="58737" cy="2444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6" name="Text Box 14"/>
          <p:cNvSpPr txBox="1">
            <a:spLocks noChangeArrowheads="1"/>
          </p:cNvSpPr>
          <p:nvPr/>
        </p:nvSpPr>
        <p:spPr bwMode="auto">
          <a:xfrm>
            <a:off x="1839913" y="5035550"/>
            <a:ext cx="1128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FF00"/>
                </a:solidFill>
              </a:rPr>
              <a:t>15 m </a:t>
            </a:r>
          </a:p>
        </p:txBody>
      </p:sp>
      <p:sp>
        <p:nvSpPr>
          <p:cNvPr id="44047" name="Line 15"/>
          <p:cNvSpPr>
            <a:spLocks noChangeShapeType="1"/>
          </p:cNvSpPr>
          <p:nvPr/>
        </p:nvSpPr>
        <p:spPr bwMode="auto">
          <a:xfrm>
            <a:off x="2017713" y="4373563"/>
            <a:ext cx="523875" cy="0"/>
          </a:xfrm>
          <a:prstGeom prst="line">
            <a:avLst/>
          </a:prstGeom>
          <a:noFill/>
          <a:ln w="9525">
            <a:solidFill>
              <a:srgbClr val="FFFF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8" name="Text Box 16"/>
          <p:cNvSpPr txBox="1">
            <a:spLocks noChangeArrowheads="1"/>
          </p:cNvSpPr>
          <p:nvPr/>
        </p:nvSpPr>
        <p:spPr bwMode="auto">
          <a:xfrm>
            <a:off x="1938338" y="3490913"/>
            <a:ext cx="1128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FF00"/>
                </a:solidFill>
              </a:rPr>
              <a:t>8 m </a:t>
            </a:r>
          </a:p>
        </p:txBody>
      </p:sp>
      <p:sp>
        <p:nvSpPr>
          <p:cNvPr id="44049" name="Line 17"/>
          <p:cNvSpPr>
            <a:spLocks noChangeShapeType="1"/>
          </p:cNvSpPr>
          <p:nvPr/>
        </p:nvSpPr>
        <p:spPr bwMode="auto">
          <a:xfrm>
            <a:off x="2841625" y="4381500"/>
            <a:ext cx="8921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0" name="Text Box 18"/>
          <p:cNvSpPr txBox="1">
            <a:spLocks noChangeArrowheads="1"/>
          </p:cNvSpPr>
          <p:nvPr/>
        </p:nvSpPr>
        <p:spPr bwMode="auto">
          <a:xfrm>
            <a:off x="2965450" y="3843338"/>
            <a:ext cx="137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v</a:t>
            </a:r>
            <a:r>
              <a:rPr lang="en-US" baseline="-25000"/>
              <a:t>h</a:t>
            </a:r>
            <a:endParaRPr lang="en-US"/>
          </a:p>
        </p:txBody>
      </p:sp>
      <p:sp>
        <p:nvSpPr>
          <p:cNvPr id="44051" name="Line 19"/>
          <p:cNvSpPr>
            <a:spLocks noChangeShapeType="1"/>
          </p:cNvSpPr>
          <p:nvPr/>
        </p:nvSpPr>
        <p:spPr bwMode="auto">
          <a:xfrm>
            <a:off x="685800" y="3197225"/>
            <a:ext cx="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2" name="Text Box 20"/>
          <p:cNvSpPr txBox="1">
            <a:spLocks noChangeArrowheads="1"/>
          </p:cNvSpPr>
          <p:nvPr/>
        </p:nvSpPr>
        <p:spPr bwMode="auto">
          <a:xfrm>
            <a:off x="746125" y="3132138"/>
            <a:ext cx="121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v</a:t>
            </a:r>
            <a:r>
              <a:rPr lang="en-US" baseline="-25000"/>
              <a:t>t</a:t>
            </a:r>
            <a:endParaRPr lang="en-US"/>
          </a:p>
        </p:txBody>
      </p:sp>
      <p:sp>
        <p:nvSpPr>
          <p:cNvPr id="44053" name="Text Box 21"/>
          <p:cNvSpPr txBox="1">
            <a:spLocks noChangeArrowheads="1"/>
          </p:cNvSpPr>
          <p:nvPr/>
        </p:nvSpPr>
        <p:spPr bwMode="auto">
          <a:xfrm>
            <a:off x="0" y="609600"/>
            <a:ext cx="8686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5000"/>
              </a:lnSpc>
              <a:spcBef>
                <a:spcPct val="50000"/>
              </a:spcBef>
            </a:pPr>
            <a:r>
              <a:rPr lang="en-US" sz="3200">
                <a:solidFill>
                  <a:srgbClr val="000099"/>
                </a:solidFill>
              </a:rPr>
              <a:t>   P</a:t>
            </a:r>
            <a:r>
              <a:rPr lang="en-US" sz="3200" baseline="-25000">
                <a:solidFill>
                  <a:srgbClr val="000099"/>
                </a:solidFill>
              </a:rPr>
              <a:t>air</a:t>
            </a:r>
            <a:r>
              <a:rPr lang="en-US" sz="3200">
                <a:solidFill>
                  <a:srgbClr val="000099"/>
                </a:solidFill>
              </a:rPr>
              <a:t> + ½</a:t>
            </a:r>
            <a:r>
              <a:rPr lang="en-US" sz="2000">
                <a:solidFill>
                  <a:srgbClr val="000099"/>
                </a:solidFill>
              </a:rPr>
              <a:t> </a:t>
            </a:r>
            <a:r>
              <a:rPr lang="en-US" sz="3200">
                <a:solidFill>
                  <a:srgbClr val="000099"/>
                </a:solidFill>
                <a:sym typeface="Symbol" pitchFamily="18" charset="2"/>
              </a:rPr>
              <a:t></a:t>
            </a:r>
            <a:r>
              <a:rPr lang="en-US" sz="1400">
                <a:solidFill>
                  <a:srgbClr val="000099"/>
                </a:solidFill>
                <a:sym typeface="Symbol" pitchFamily="18" charset="2"/>
              </a:rPr>
              <a:t> </a:t>
            </a:r>
            <a:r>
              <a:rPr lang="en-US" sz="3200">
                <a:solidFill>
                  <a:srgbClr val="000099"/>
                </a:solidFill>
                <a:sym typeface="Symbol" pitchFamily="18" charset="2"/>
              </a:rPr>
              <a:t>v</a:t>
            </a:r>
            <a:r>
              <a:rPr lang="en-US" sz="3200" baseline="-25000">
                <a:solidFill>
                  <a:srgbClr val="000099"/>
                </a:solidFill>
                <a:sym typeface="Symbol" pitchFamily="18" charset="2"/>
              </a:rPr>
              <a:t>t</a:t>
            </a:r>
            <a:r>
              <a:rPr lang="en-US" sz="3200" baseline="30000">
                <a:solidFill>
                  <a:srgbClr val="000099"/>
                </a:solidFill>
                <a:sym typeface="Symbol" pitchFamily="18" charset="2"/>
              </a:rPr>
              <a:t>2  </a:t>
            </a:r>
            <a:r>
              <a:rPr lang="en-US" sz="3200">
                <a:solidFill>
                  <a:srgbClr val="000099"/>
                </a:solidFill>
                <a:sym typeface="Symbol" pitchFamily="18" charset="2"/>
              </a:rPr>
              <a:t>+ </a:t>
            </a:r>
            <a:r>
              <a:rPr lang="en-US" sz="1000">
                <a:solidFill>
                  <a:srgbClr val="000099"/>
                </a:solidFill>
                <a:sym typeface="Symbol" pitchFamily="18" charset="2"/>
              </a:rPr>
              <a:t> </a:t>
            </a:r>
            <a:r>
              <a:rPr lang="en-US" sz="3200">
                <a:solidFill>
                  <a:srgbClr val="000099"/>
                </a:solidFill>
                <a:sym typeface="Symbol" pitchFamily="18" charset="2"/>
              </a:rPr>
              <a:t>g</a:t>
            </a:r>
            <a:r>
              <a:rPr lang="en-US" sz="1400">
                <a:solidFill>
                  <a:srgbClr val="000099"/>
                </a:solidFill>
                <a:sym typeface="Symbol" pitchFamily="18" charset="2"/>
              </a:rPr>
              <a:t> </a:t>
            </a:r>
            <a:r>
              <a:rPr lang="en-US" sz="3200">
                <a:solidFill>
                  <a:srgbClr val="000099"/>
                </a:solidFill>
                <a:sym typeface="Symbol" pitchFamily="18" charset="2"/>
              </a:rPr>
              <a:t>(8) = </a:t>
            </a:r>
            <a:r>
              <a:rPr lang="en-US" sz="3200">
                <a:solidFill>
                  <a:srgbClr val="000099"/>
                </a:solidFill>
              </a:rPr>
              <a:t>P</a:t>
            </a:r>
            <a:r>
              <a:rPr lang="en-US" sz="3200" baseline="-25000">
                <a:solidFill>
                  <a:srgbClr val="000099"/>
                </a:solidFill>
              </a:rPr>
              <a:t>air</a:t>
            </a:r>
            <a:r>
              <a:rPr lang="en-US" sz="3200">
                <a:solidFill>
                  <a:srgbClr val="000099"/>
                </a:solidFill>
              </a:rPr>
              <a:t> + ½</a:t>
            </a:r>
            <a:r>
              <a:rPr lang="en-US" sz="2000">
                <a:solidFill>
                  <a:srgbClr val="000099"/>
                </a:solidFill>
              </a:rPr>
              <a:t> </a:t>
            </a:r>
            <a:r>
              <a:rPr lang="en-US" sz="3200">
                <a:solidFill>
                  <a:srgbClr val="000099"/>
                </a:solidFill>
                <a:sym typeface="Symbol" pitchFamily="18" charset="2"/>
              </a:rPr>
              <a:t></a:t>
            </a:r>
            <a:r>
              <a:rPr lang="en-US" sz="1400">
                <a:solidFill>
                  <a:srgbClr val="000099"/>
                </a:solidFill>
                <a:sym typeface="Symbol" pitchFamily="18" charset="2"/>
              </a:rPr>
              <a:t> </a:t>
            </a:r>
            <a:r>
              <a:rPr lang="en-US" sz="3200">
                <a:solidFill>
                  <a:srgbClr val="000099"/>
                </a:solidFill>
                <a:sym typeface="Symbol" pitchFamily="18" charset="2"/>
              </a:rPr>
              <a:t>v</a:t>
            </a:r>
            <a:r>
              <a:rPr lang="en-US" sz="3200" baseline="-25000">
                <a:solidFill>
                  <a:srgbClr val="000099"/>
                </a:solidFill>
                <a:sym typeface="Symbol" pitchFamily="18" charset="2"/>
              </a:rPr>
              <a:t>h</a:t>
            </a:r>
            <a:r>
              <a:rPr lang="en-US" sz="3200" baseline="30000">
                <a:solidFill>
                  <a:srgbClr val="000099"/>
                </a:solidFill>
                <a:sym typeface="Symbol" pitchFamily="18" charset="2"/>
              </a:rPr>
              <a:t>2  </a:t>
            </a:r>
            <a:r>
              <a:rPr lang="en-US" sz="3200">
                <a:solidFill>
                  <a:srgbClr val="000099"/>
                </a:solidFill>
                <a:sym typeface="Symbol" pitchFamily="18" charset="2"/>
              </a:rPr>
              <a:t>+ </a:t>
            </a:r>
            <a:r>
              <a:rPr lang="en-US" sz="1000">
                <a:solidFill>
                  <a:srgbClr val="000099"/>
                </a:solidFill>
                <a:sym typeface="Symbol" pitchFamily="18" charset="2"/>
              </a:rPr>
              <a:t> </a:t>
            </a:r>
            <a:r>
              <a:rPr lang="en-US" sz="3200">
                <a:solidFill>
                  <a:srgbClr val="000099"/>
                </a:solidFill>
                <a:sym typeface="Symbol" pitchFamily="18" charset="2"/>
              </a:rPr>
              <a:t>g</a:t>
            </a:r>
            <a:r>
              <a:rPr lang="en-US" sz="1400">
                <a:solidFill>
                  <a:srgbClr val="000099"/>
                </a:solidFill>
                <a:sym typeface="Symbol" pitchFamily="18" charset="2"/>
              </a:rPr>
              <a:t> </a:t>
            </a:r>
            <a:r>
              <a:rPr lang="en-US" sz="3200">
                <a:solidFill>
                  <a:srgbClr val="000099"/>
                </a:solidFill>
                <a:sym typeface="Symbol" pitchFamily="18" charset="2"/>
              </a:rPr>
              <a:t>(0) </a:t>
            </a:r>
          </a:p>
        </p:txBody>
      </p:sp>
      <p:sp>
        <p:nvSpPr>
          <p:cNvPr id="44054" name="Text Box 22"/>
          <p:cNvSpPr txBox="1">
            <a:spLocks noChangeArrowheads="1"/>
          </p:cNvSpPr>
          <p:nvPr/>
        </p:nvSpPr>
        <p:spPr bwMode="auto">
          <a:xfrm>
            <a:off x="304800" y="1295400"/>
            <a:ext cx="7543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5000"/>
              </a:lnSpc>
              <a:spcBef>
                <a:spcPct val="50000"/>
              </a:spcBef>
            </a:pPr>
            <a:r>
              <a:rPr lang="en-US" sz="3200">
                <a:solidFill>
                  <a:srgbClr val="FF0000"/>
                </a:solidFill>
              </a:rPr>
              <a:t>           </a:t>
            </a:r>
            <a:r>
              <a:rPr lang="en-US" sz="3200">
                <a:solidFill>
                  <a:srgbClr val="000099"/>
                </a:solidFill>
              </a:rPr>
              <a:t>½</a:t>
            </a:r>
            <a:r>
              <a:rPr lang="en-US" sz="2000">
                <a:solidFill>
                  <a:srgbClr val="000099"/>
                </a:solidFill>
              </a:rPr>
              <a:t> </a:t>
            </a:r>
            <a:r>
              <a:rPr lang="en-US" sz="3200">
                <a:solidFill>
                  <a:srgbClr val="000099"/>
                </a:solidFill>
                <a:sym typeface="Symbol" pitchFamily="18" charset="2"/>
              </a:rPr>
              <a:t></a:t>
            </a:r>
            <a:r>
              <a:rPr lang="en-US" sz="1400">
                <a:solidFill>
                  <a:srgbClr val="000099"/>
                </a:solidFill>
                <a:sym typeface="Symbol" pitchFamily="18" charset="2"/>
              </a:rPr>
              <a:t> </a:t>
            </a:r>
            <a:r>
              <a:rPr lang="en-US" sz="3200">
                <a:solidFill>
                  <a:srgbClr val="000099"/>
                </a:solidFill>
                <a:sym typeface="Symbol" pitchFamily="18" charset="2"/>
              </a:rPr>
              <a:t>v</a:t>
            </a:r>
            <a:r>
              <a:rPr lang="en-US" sz="3200" baseline="-25000">
                <a:solidFill>
                  <a:srgbClr val="000099"/>
                </a:solidFill>
                <a:sym typeface="Symbol" pitchFamily="18" charset="2"/>
              </a:rPr>
              <a:t>t</a:t>
            </a:r>
            <a:r>
              <a:rPr lang="en-US" sz="3200" baseline="30000">
                <a:solidFill>
                  <a:srgbClr val="000099"/>
                </a:solidFill>
                <a:sym typeface="Symbol" pitchFamily="18" charset="2"/>
              </a:rPr>
              <a:t>2  </a:t>
            </a:r>
            <a:r>
              <a:rPr lang="en-US" sz="3200">
                <a:solidFill>
                  <a:srgbClr val="000099"/>
                </a:solidFill>
                <a:sym typeface="Symbol" pitchFamily="18" charset="2"/>
              </a:rPr>
              <a:t>+ 8 </a:t>
            </a:r>
            <a:r>
              <a:rPr lang="en-US" sz="1000">
                <a:solidFill>
                  <a:srgbClr val="000099"/>
                </a:solidFill>
                <a:sym typeface="Symbol" pitchFamily="18" charset="2"/>
              </a:rPr>
              <a:t> </a:t>
            </a:r>
            <a:r>
              <a:rPr lang="en-US" sz="3200">
                <a:solidFill>
                  <a:srgbClr val="000099"/>
                </a:solidFill>
                <a:sym typeface="Symbol" pitchFamily="18" charset="2"/>
              </a:rPr>
              <a:t>g</a:t>
            </a:r>
            <a:r>
              <a:rPr lang="en-US" sz="1400">
                <a:solidFill>
                  <a:srgbClr val="000099"/>
                </a:solidFill>
                <a:sym typeface="Symbol" pitchFamily="18" charset="2"/>
              </a:rPr>
              <a:t> </a:t>
            </a:r>
            <a:r>
              <a:rPr lang="en-US" sz="3200">
                <a:solidFill>
                  <a:srgbClr val="000099"/>
                </a:solidFill>
                <a:sym typeface="Symbol" pitchFamily="18" charset="2"/>
              </a:rPr>
              <a:t> = </a:t>
            </a:r>
            <a:r>
              <a:rPr lang="en-US" sz="3200">
                <a:solidFill>
                  <a:srgbClr val="000099"/>
                </a:solidFill>
              </a:rPr>
              <a:t>½</a:t>
            </a:r>
            <a:r>
              <a:rPr lang="en-US" sz="2000">
                <a:solidFill>
                  <a:srgbClr val="000099"/>
                </a:solidFill>
              </a:rPr>
              <a:t> </a:t>
            </a:r>
            <a:r>
              <a:rPr lang="en-US" sz="3200">
                <a:solidFill>
                  <a:srgbClr val="000099"/>
                </a:solidFill>
                <a:sym typeface="Symbol" pitchFamily="18" charset="2"/>
              </a:rPr>
              <a:t></a:t>
            </a:r>
            <a:r>
              <a:rPr lang="en-US" sz="1400">
                <a:solidFill>
                  <a:srgbClr val="000099"/>
                </a:solidFill>
                <a:sym typeface="Symbol" pitchFamily="18" charset="2"/>
              </a:rPr>
              <a:t> </a:t>
            </a:r>
            <a:r>
              <a:rPr lang="en-US" sz="3200">
                <a:solidFill>
                  <a:srgbClr val="000099"/>
                </a:solidFill>
                <a:sym typeface="Symbol" pitchFamily="18" charset="2"/>
              </a:rPr>
              <a:t>v</a:t>
            </a:r>
            <a:r>
              <a:rPr lang="en-US" sz="3200" baseline="-25000">
                <a:solidFill>
                  <a:srgbClr val="000099"/>
                </a:solidFill>
                <a:sym typeface="Symbol" pitchFamily="18" charset="2"/>
              </a:rPr>
              <a:t>h</a:t>
            </a:r>
            <a:r>
              <a:rPr lang="en-US" sz="3200" baseline="30000">
                <a:solidFill>
                  <a:srgbClr val="000099"/>
                </a:solidFill>
                <a:sym typeface="Symbol" pitchFamily="18" charset="2"/>
              </a:rPr>
              <a:t>2</a:t>
            </a:r>
            <a:r>
              <a:rPr lang="en-US" sz="3200" baseline="30000">
                <a:solidFill>
                  <a:srgbClr val="FF0000"/>
                </a:solidFill>
                <a:sym typeface="Symbol" pitchFamily="18" charset="2"/>
              </a:rPr>
              <a:t>  </a:t>
            </a:r>
            <a:r>
              <a:rPr lang="en-US" sz="3200">
                <a:solidFill>
                  <a:srgbClr val="FF0000"/>
                </a:solidFill>
                <a:sym typeface="Symbol" pitchFamily="18" charset="2"/>
              </a:rPr>
              <a:t> </a:t>
            </a:r>
          </a:p>
        </p:txBody>
      </p:sp>
      <p:sp>
        <p:nvSpPr>
          <p:cNvPr id="44055" name="Text Box 23"/>
          <p:cNvSpPr txBox="1">
            <a:spLocks noChangeArrowheads="1"/>
          </p:cNvSpPr>
          <p:nvPr/>
        </p:nvSpPr>
        <p:spPr bwMode="auto">
          <a:xfrm>
            <a:off x="153988" y="1828800"/>
            <a:ext cx="8791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Since the area at the top is so much larger than the area of the hole, the water is shooting out much, much faster the level is dropping at the top.  This means  v</a:t>
            </a:r>
            <a:r>
              <a:rPr lang="en-US" sz="2400" baseline="-25000"/>
              <a:t>t</a:t>
            </a:r>
            <a:r>
              <a:rPr lang="en-US" sz="2400"/>
              <a:t>  is negligible, and our equation becomes:</a:t>
            </a:r>
          </a:p>
        </p:txBody>
      </p:sp>
      <p:sp>
        <p:nvSpPr>
          <p:cNvPr id="44056" name="Rectangle 24"/>
          <p:cNvSpPr>
            <a:spLocks noChangeArrowheads="1"/>
          </p:cNvSpPr>
          <p:nvPr/>
        </p:nvSpPr>
        <p:spPr bwMode="auto">
          <a:xfrm>
            <a:off x="3505200" y="3048000"/>
            <a:ext cx="2530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99"/>
                </a:solidFill>
                <a:sym typeface="Symbol" pitchFamily="18" charset="2"/>
              </a:rPr>
              <a:t>8 </a:t>
            </a:r>
            <a:r>
              <a:rPr lang="en-US" sz="1000">
                <a:solidFill>
                  <a:srgbClr val="000099"/>
                </a:solidFill>
                <a:sym typeface="Symbol" pitchFamily="18" charset="2"/>
              </a:rPr>
              <a:t> </a:t>
            </a:r>
            <a:r>
              <a:rPr lang="en-US" sz="3200">
                <a:solidFill>
                  <a:srgbClr val="000099"/>
                </a:solidFill>
                <a:sym typeface="Symbol" pitchFamily="18" charset="2"/>
              </a:rPr>
              <a:t>g</a:t>
            </a:r>
            <a:r>
              <a:rPr lang="en-US" sz="1400">
                <a:solidFill>
                  <a:srgbClr val="000099"/>
                </a:solidFill>
                <a:sym typeface="Symbol" pitchFamily="18" charset="2"/>
              </a:rPr>
              <a:t> </a:t>
            </a:r>
            <a:r>
              <a:rPr lang="en-US" sz="3200">
                <a:solidFill>
                  <a:srgbClr val="000099"/>
                </a:solidFill>
                <a:sym typeface="Symbol" pitchFamily="18" charset="2"/>
              </a:rPr>
              <a:t> = </a:t>
            </a:r>
            <a:r>
              <a:rPr lang="en-US" sz="3200">
                <a:solidFill>
                  <a:srgbClr val="000099"/>
                </a:solidFill>
              </a:rPr>
              <a:t>½</a:t>
            </a:r>
            <a:r>
              <a:rPr lang="en-US" sz="2000">
                <a:solidFill>
                  <a:srgbClr val="000099"/>
                </a:solidFill>
              </a:rPr>
              <a:t> </a:t>
            </a:r>
            <a:r>
              <a:rPr lang="en-US" sz="3200">
                <a:solidFill>
                  <a:srgbClr val="000099"/>
                </a:solidFill>
                <a:sym typeface="Symbol" pitchFamily="18" charset="2"/>
              </a:rPr>
              <a:t></a:t>
            </a:r>
            <a:r>
              <a:rPr lang="en-US" sz="1400">
                <a:solidFill>
                  <a:srgbClr val="000099"/>
                </a:solidFill>
                <a:sym typeface="Symbol" pitchFamily="18" charset="2"/>
              </a:rPr>
              <a:t> </a:t>
            </a:r>
            <a:r>
              <a:rPr lang="en-US" sz="3200">
                <a:solidFill>
                  <a:srgbClr val="000099"/>
                </a:solidFill>
                <a:sym typeface="Symbol" pitchFamily="18" charset="2"/>
              </a:rPr>
              <a:t>v</a:t>
            </a:r>
            <a:r>
              <a:rPr lang="en-US" sz="3200" baseline="-25000">
                <a:solidFill>
                  <a:srgbClr val="000099"/>
                </a:solidFill>
                <a:sym typeface="Symbol" pitchFamily="18" charset="2"/>
              </a:rPr>
              <a:t>h</a:t>
            </a:r>
            <a:r>
              <a:rPr lang="en-US" sz="3200" baseline="30000">
                <a:solidFill>
                  <a:srgbClr val="000099"/>
                </a:solidFill>
                <a:sym typeface="Symbol" pitchFamily="18" charset="2"/>
              </a:rPr>
              <a:t>2</a:t>
            </a:r>
          </a:p>
        </p:txBody>
      </p:sp>
      <p:sp>
        <p:nvSpPr>
          <p:cNvPr id="44057" name="Rectangle 25"/>
          <p:cNvSpPr>
            <a:spLocks noChangeArrowheads="1"/>
          </p:cNvSpPr>
          <p:nvPr/>
        </p:nvSpPr>
        <p:spPr bwMode="auto">
          <a:xfrm>
            <a:off x="6499225" y="3089275"/>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99"/>
                </a:solidFill>
                <a:sym typeface="Symbol" pitchFamily="18" charset="2"/>
              </a:rPr>
              <a:t>v</a:t>
            </a:r>
            <a:r>
              <a:rPr lang="en-US" sz="3200" baseline="-25000">
                <a:solidFill>
                  <a:srgbClr val="000099"/>
                </a:solidFill>
                <a:sym typeface="Symbol" pitchFamily="18" charset="2"/>
              </a:rPr>
              <a:t>h</a:t>
            </a:r>
            <a:r>
              <a:rPr lang="en-US" sz="3200" baseline="30000">
                <a:solidFill>
                  <a:srgbClr val="000099"/>
                </a:solidFill>
                <a:sym typeface="Symbol" pitchFamily="18" charset="2"/>
              </a:rPr>
              <a:t> </a:t>
            </a:r>
            <a:r>
              <a:rPr lang="en-US" sz="3200">
                <a:solidFill>
                  <a:srgbClr val="000099"/>
                </a:solidFill>
                <a:sym typeface="Symbol" pitchFamily="18" charset="2"/>
              </a:rPr>
              <a:t>=    2 g</a:t>
            </a:r>
            <a:r>
              <a:rPr lang="en-US" sz="1800">
                <a:solidFill>
                  <a:srgbClr val="000099"/>
                </a:solidFill>
                <a:sym typeface="Symbol" pitchFamily="18" charset="2"/>
              </a:rPr>
              <a:t> </a:t>
            </a:r>
            <a:r>
              <a:rPr lang="en-US" sz="3200">
                <a:solidFill>
                  <a:srgbClr val="000099"/>
                </a:solidFill>
                <a:sym typeface="Symbol" pitchFamily="18" charset="2"/>
              </a:rPr>
              <a:t>(8) </a:t>
            </a:r>
          </a:p>
        </p:txBody>
      </p:sp>
      <p:sp>
        <p:nvSpPr>
          <p:cNvPr id="44058" name="Line 26"/>
          <p:cNvSpPr>
            <a:spLocks noChangeShapeType="1"/>
          </p:cNvSpPr>
          <p:nvPr/>
        </p:nvSpPr>
        <p:spPr bwMode="auto">
          <a:xfrm>
            <a:off x="7337425" y="3309938"/>
            <a:ext cx="152400" cy="30480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9" name="Line 27"/>
          <p:cNvSpPr>
            <a:spLocks noChangeShapeType="1"/>
          </p:cNvSpPr>
          <p:nvPr/>
        </p:nvSpPr>
        <p:spPr bwMode="auto">
          <a:xfrm flipV="1">
            <a:off x="7489825" y="3157538"/>
            <a:ext cx="0" cy="45720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0" name="Line 28"/>
          <p:cNvSpPr>
            <a:spLocks noChangeShapeType="1"/>
          </p:cNvSpPr>
          <p:nvPr/>
        </p:nvSpPr>
        <p:spPr bwMode="auto">
          <a:xfrm>
            <a:off x="7489825" y="3157538"/>
            <a:ext cx="1295400"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1" name="AutoShape 29"/>
          <p:cNvSpPr>
            <a:spLocks noChangeArrowheads="1"/>
          </p:cNvSpPr>
          <p:nvPr/>
        </p:nvSpPr>
        <p:spPr bwMode="auto">
          <a:xfrm>
            <a:off x="914400" y="1600200"/>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44062" name="AutoShape 30"/>
          <p:cNvSpPr>
            <a:spLocks noChangeArrowheads="1"/>
          </p:cNvSpPr>
          <p:nvPr/>
        </p:nvSpPr>
        <p:spPr bwMode="auto">
          <a:xfrm>
            <a:off x="6096000" y="3352800"/>
            <a:ext cx="228600" cy="76200"/>
          </a:xfrm>
          <a:prstGeom prst="rightArrow">
            <a:avLst>
              <a:gd name="adj1" fmla="val 50000"/>
              <a:gd name="adj2" fmla="val 75000"/>
            </a:avLst>
          </a:prstGeom>
          <a:solidFill>
            <a:srgbClr val="FF6600"/>
          </a:solidFill>
          <a:ln w="9525">
            <a:solidFill>
              <a:schemeClr val="tx1"/>
            </a:solidFill>
            <a:miter lim="800000"/>
            <a:headEnd/>
            <a:tailEnd/>
          </a:ln>
        </p:spPr>
        <p:txBody>
          <a:bodyPr wrap="none" anchor="ctr"/>
          <a:lstStyle/>
          <a:p>
            <a:endParaRPr lang="en-US"/>
          </a:p>
        </p:txBody>
      </p:sp>
      <p:sp>
        <p:nvSpPr>
          <p:cNvPr id="44063" name="Text Box 31"/>
          <p:cNvSpPr txBox="1">
            <a:spLocks noChangeArrowheads="1"/>
          </p:cNvSpPr>
          <p:nvPr/>
        </p:nvSpPr>
        <p:spPr bwMode="auto">
          <a:xfrm>
            <a:off x="4330700" y="3744913"/>
            <a:ext cx="464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 12.522 m</a:t>
            </a:r>
            <a:r>
              <a:rPr lang="en-US" sz="800"/>
              <a:t> </a:t>
            </a:r>
            <a:r>
              <a:rPr lang="en-US" sz="2400"/>
              <a:t>/</a:t>
            </a:r>
            <a:r>
              <a:rPr lang="en-US" sz="1000"/>
              <a:t> </a:t>
            </a:r>
            <a:r>
              <a:rPr lang="en-US" sz="2400"/>
              <a:t>s.  In general, the speed of a fluid leaking from a hole is given by:</a:t>
            </a:r>
          </a:p>
        </p:txBody>
      </p:sp>
      <p:sp>
        <p:nvSpPr>
          <p:cNvPr id="44064" name="Rectangle 33"/>
          <p:cNvSpPr>
            <a:spLocks noChangeArrowheads="1"/>
          </p:cNvSpPr>
          <p:nvPr/>
        </p:nvSpPr>
        <p:spPr bwMode="auto">
          <a:xfrm>
            <a:off x="5638800" y="5029200"/>
            <a:ext cx="2060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sym typeface="Symbol" pitchFamily="18" charset="2"/>
              </a:rPr>
              <a:t> v</a:t>
            </a:r>
            <a:r>
              <a:rPr lang="en-US" sz="3200" baseline="30000">
                <a:solidFill>
                  <a:srgbClr val="FF0000"/>
                </a:solidFill>
                <a:sym typeface="Symbol" pitchFamily="18" charset="2"/>
              </a:rPr>
              <a:t> </a:t>
            </a:r>
            <a:r>
              <a:rPr lang="en-US" sz="3200">
                <a:solidFill>
                  <a:srgbClr val="FF0000"/>
                </a:solidFill>
                <a:sym typeface="Symbol" pitchFamily="18" charset="2"/>
              </a:rPr>
              <a:t>=    2 g</a:t>
            </a:r>
            <a:r>
              <a:rPr lang="en-US" sz="1800">
                <a:solidFill>
                  <a:srgbClr val="FF0000"/>
                </a:solidFill>
                <a:sym typeface="Symbol" pitchFamily="18" charset="2"/>
              </a:rPr>
              <a:t> </a:t>
            </a:r>
            <a:r>
              <a:rPr lang="en-US" sz="3200">
                <a:solidFill>
                  <a:srgbClr val="FF0000"/>
                </a:solidFill>
                <a:sym typeface="Symbol" pitchFamily="18" charset="2"/>
              </a:rPr>
              <a:t>h </a:t>
            </a:r>
          </a:p>
        </p:txBody>
      </p:sp>
      <p:sp>
        <p:nvSpPr>
          <p:cNvPr id="44065" name="Line 34"/>
          <p:cNvSpPr>
            <a:spLocks noChangeShapeType="1"/>
          </p:cNvSpPr>
          <p:nvPr/>
        </p:nvSpPr>
        <p:spPr bwMode="auto">
          <a:xfrm>
            <a:off x="6477000" y="5249863"/>
            <a:ext cx="15240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6" name="Line 35"/>
          <p:cNvSpPr>
            <a:spLocks noChangeShapeType="1"/>
          </p:cNvSpPr>
          <p:nvPr/>
        </p:nvSpPr>
        <p:spPr bwMode="auto">
          <a:xfrm flipV="1">
            <a:off x="6629400" y="5097463"/>
            <a:ext cx="0" cy="457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7" name="Line 36"/>
          <p:cNvSpPr>
            <a:spLocks noChangeShapeType="1"/>
          </p:cNvSpPr>
          <p:nvPr/>
        </p:nvSpPr>
        <p:spPr bwMode="auto">
          <a:xfrm>
            <a:off x="6629400" y="5097463"/>
            <a:ext cx="9906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68" name="Text Box 38"/>
          <p:cNvSpPr txBox="1">
            <a:spLocks noChangeArrowheads="1"/>
          </p:cNvSpPr>
          <p:nvPr/>
        </p:nvSpPr>
        <p:spPr bwMode="auto">
          <a:xfrm>
            <a:off x="4495800" y="5791200"/>
            <a:ext cx="441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This is known as Torricelli’s principle.</a:t>
            </a:r>
          </a:p>
        </p:txBody>
      </p:sp>
      <p:sp>
        <p:nvSpPr>
          <p:cNvPr id="44069" name="Rectangle 39"/>
          <p:cNvSpPr>
            <a:spLocks noChangeArrowheads="1"/>
          </p:cNvSpPr>
          <p:nvPr/>
        </p:nvSpPr>
        <p:spPr bwMode="auto">
          <a:xfrm>
            <a:off x="7772400" y="6324600"/>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006600"/>
                </a:solidFill>
              </a:rPr>
              <a:t>continued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Torricelli  </a:t>
            </a:r>
            <a:r>
              <a:rPr lang="en-US" sz="2800" smtClean="0"/>
              <a:t>(cont.)</a:t>
            </a:r>
          </a:p>
        </p:txBody>
      </p:sp>
      <p:sp>
        <p:nvSpPr>
          <p:cNvPr id="45059" name="Rectangle 4"/>
          <p:cNvSpPr>
            <a:spLocks noChangeArrowheads="1"/>
          </p:cNvSpPr>
          <p:nvPr/>
        </p:nvSpPr>
        <p:spPr bwMode="auto">
          <a:xfrm>
            <a:off x="304800" y="3168650"/>
            <a:ext cx="2443163" cy="346233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0" name="Rectangle 5"/>
          <p:cNvSpPr>
            <a:spLocks noChangeArrowheads="1"/>
          </p:cNvSpPr>
          <p:nvPr/>
        </p:nvSpPr>
        <p:spPr bwMode="auto">
          <a:xfrm>
            <a:off x="2743200" y="3033713"/>
            <a:ext cx="125413" cy="3821112"/>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1" name="Rectangle 6"/>
          <p:cNvSpPr>
            <a:spLocks noChangeArrowheads="1"/>
          </p:cNvSpPr>
          <p:nvPr/>
        </p:nvSpPr>
        <p:spPr bwMode="auto">
          <a:xfrm>
            <a:off x="228600" y="3009900"/>
            <a:ext cx="142875" cy="38449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2" name="Rectangle 7"/>
          <p:cNvSpPr>
            <a:spLocks noChangeArrowheads="1"/>
          </p:cNvSpPr>
          <p:nvPr/>
        </p:nvSpPr>
        <p:spPr bwMode="auto">
          <a:xfrm>
            <a:off x="304800" y="6626225"/>
            <a:ext cx="2514600" cy="2286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3" name="Oval 8"/>
          <p:cNvSpPr>
            <a:spLocks noChangeArrowheads="1"/>
          </p:cNvSpPr>
          <p:nvPr/>
        </p:nvSpPr>
        <p:spPr bwMode="auto">
          <a:xfrm>
            <a:off x="838200" y="6473825"/>
            <a:ext cx="152400" cy="152400"/>
          </a:xfrm>
          <a:prstGeom prst="ellipse">
            <a:avLst/>
          </a:prstGeom>
          <a:solidFill>
            <a:schemeClr val="bg1"/>
          </a:solidFill>
          <a:ln w="9525">
            <a:solidFill>
              <a:schemeClr val="tx1"/>
            </a:solidFill>
            <a:round/>
            <a:headEnd/>
            <a:tailEnd/>
          </a:ln>
        </p:spPr>
        <p:txBody>
          <a:bodyPr wrap="none" anchor="ctr"/>
          <a:lstStyle/>
          <a:p>
            <a:endParaRPr lang="en-US"/>
          </a:p>
        </p:txBody>
      </p:sp>
      <p:sp>
        <p:nvSpPr>
          <p:cNvPr id="45064" name="Freeform 9"/>
          <p:cNvSpPr>
            <a:spLocks/>
          </p:cNvSpPr>
          <p:nvPr/>
        </p:nvSpPr>
        <p:spPr bwMode="auto">
          <a:xfrm>
            <a:off x="2514600" y="3959225"/>
            <a:ext cx="1371600" cy="2890838"/>
          </a:xfrm>
          <a:custGeom>
            <a:avLst/>
            <a:gdLst>
              <a:gd name="T0" fmla="*/ 0 w 480"/>
              <a:gd name="T1" fmla="*/ 64 h 304"/>
              <a:gd name="T2" fmla="*/ 480 w 480"/>
              <a:gd name="T3" fmla="*/ 304 h 304"/>
              <a:gd name="T4" fmla="*/ 0 60000 65536"/>
              <a:gd name="T5" fmla="*/ 0 60000 65536"/>
              <a:gd name="T6" fmla="*/ 0 w 480"/>
              <a:gd name="T7" fmla="*/ 0 h 304"/>
              <a:gd name="T8" fmla="*/ 480 w 480"/>
              <a:gd name="T9" fmla="*/ 304 h 304"/>
            </a:gdLst>
            <a:ahLst/>
            <a:cxnLst>
              <a:cxn ang="T4">
                <a:pos x="T0" y="T1"/>
              </a:cxn>
              <a:cxn ang="T5">
                <a:pos x="T2" y="T3"/>
              </a:cxn>
            </a:cxnLst>
            <a:rect l="T6" t="T7" r="T8" b="T9"/>
            <a:pathLst>
              <a:path w="480" h="304">
                <a:moveTo>
                  <a:pt x="0" y="64"/>
                </a:moveTo>
                <a:cubicBezTo>
                  <a:pt x="108" y="32"/>
                  <a:pt x="216" y="0"/>
                  <a:pt x="480" y="304"/>
                </a:cubicBezTo>
              </a:path>
            </a:pathLst>
          </a:custGeom>
          <a:noFill/>
          <a:ln w="1016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5" name="Line 10"/>
          <p:cNvSpPr>
            <a:spLocks noChangeShapeType="1"/>
          </p:cNvSpPr>
          <p:nvPr/>
        </p:nvSpPr>
        <p:spPr bwMode="auto">
          <a:xfrm flipV="1">
            <a:off x="3962400" y="6626225"/>
            <a:ext cx="76200" cy="22860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6" name="Line 11"/>
          <p:cNvSpPr>
            <a:spLocks noChangeShapeType="1"/>
          </p:cNvSpPr>
          <p:nvPr/>
        </p:nvSpPr>
        <p:spPr bwMode="auto">
          <a:xfrm flipH="1" flipV="1">
            <a:off x="3578225" y="6711950"/>
            <a:ext cx="231775" cy="1428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7" name="Line 12"/>
          <p:cNvSpPr>
            <a:spLocks noChangeShapeType="1"/>
          </p:cNvSpPr>
          <p:nvPr/>
        </p:nvSpPr>
        <p:spPr bwMode="auto">
          <a:xfrm flipH="1" flipV="1">
            <a:off x="3705225" y="6677025"/>
            <a:ext cx="104775" cy="17780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8" name="Line 13"/>
          <p:cNvSpPr>
            <a:spLocks noChangeShapeType="1"/>
          </p:cNvSpPr>
          <p:nvPr/>
        </p:nvSpPr>
        <p:spPr bwMode="auto">
          <a:xfrm flipV="1">
            <a:off x="3925888" y="6769100"/>
            <a:ext cx="220662" cy="8255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9" name="Line 14"/>
          <p:cNvSpPr>
            <a:spLocks noChangeShapeType="1"/>
          </p:cNvSpPr>
          <p:nvPr/>
        </p:nvSpPr>
        <p:spPr bwMode="auto">
          <a:xfrm flipV="1">
            <a:off x="3890963" y="6607175"/>
            <a:ext cx="58737" cy="2444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0" name="Text Box 15"/>
          <p:cNvSpPr txBox="1">
            <a:spLocks noChangeArrowheads="1"/>
          </p:cNvSpPr>
          <p:nvPr/>
        </p:nvSpPr>
        <p:spPr bwMode="auto">
          <a:xfrm>
            <a:off x="1839913" y="5035550"/>
            <a:ext cx="1128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FF00"/>
                </a:solidFill>
              </a:rPr>
              <a:t>15 m </a:t>
            </a:r>
          </a:p>
        </p:txBody>
      </p:sp>
      <p:sp>
        <p:nvSpPr>
          <p:cNvPr id="45071" name="Line 16"/>
          <p:cNvSpPr>
            <a:spLocks noChangeShapeType="1"/>
          </p:cNvSpPr>
          <p:nvPr/>
        </p:nvSpPr>
        <p:spPr bwMode="auto">
          <a:xfrm>
            <a:off x="2017713" y="4373563"/>
            <a:ext cx="523875" cy="0"/>
          </a:xfrm>
          <a:prstGeom prst="line">
            <a:avLst/>
          </a:prstGeom>
          <a:noFill/>
          <a:ln w="9525">
            <a:solidFill>
              <a:srgbClr val="FFFF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2" name="Text Box 17"/>
          <p:cNvSpPr txBox="1">
            <a:spLocks noChangeArrowheads="1"/>
          </p:cNvSpPr>
          <p:nvPr/>
        </p:nvSpPr>
        <p:spPr bwMode="auto">
          <a:xfrm>
            <a:off x="1938338" y="3490913"/>
            <a:ext cx="1128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FF00"/>
                </a:solidFill>
              </a:rPr>
              <a:t>8 m </a:t>
            </a:r>
          </a:p>
        </p:txBody>
      </p:sp>
      <p:sp>
        <p:nvSpPr>
          <p:cNvPr id="45073" name="Line 18"/>
          <p:cNvSpPr>
            <a:spLocks noChangeShapeType="1"/>
          </p:cNvSpPr>
          <p:nvPr/>
        </p:nvSpPr>
        <p:spPr bwMode="auto">
          <a:xfrm>
            <a:off x="2841625" y="4381500"/>
            <a:ext cx="8921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4" name="Text Box 19"/>
          <p:cNvSpPr txBox="1">
            <a:spLocks noChangeArrowheads="1"/>
          </p:cNvSpPr>
          <p:nvPr/>
        </p:nvSpPr>
        <p:spPr bwMode="auto">
          <a:xfrm>
            <a:off x="2965450" y="3843338"/>
            <a:ext cx="137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v</a:t>
            </a:r>
            <a:r>
              <a:rPr lang="en-US" baseline="-25000"/>
              <a:t>h</a:t>
            </a:r>
            <a:endParaRPr lang="en-US"/>
          </a:p>
        </p:txBody>
      </p:sp>
      <p:sp>
        <p:nvSpPr>
          <p:cNvPr id="45075" name="Text Box 22"/>
          <p:cNvSpPr txBox="1">
            <a:spLocks noChangeArrowheads="1"/>
          </p:cNvSpPr>
          <p:nvPr/>
        </p:nvSpPr>
        <p:spPr bwMode="auto">
          <a:xfrm>
            <a:off x="80963" y="788988"/>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The water molecules shooting out of the hole are projectiles being shot horizontally at  12.522 m</a:t>
            </a:r>
            <a:r>
              <a:rPr lang="en-US" sz="800">
                <a:solidFill>
                  <a:srgbClr val="000099"/>
                </a:solidFill>
              </a:rPr>
              <a:t> </a:t>
            </a:r>
            <a:r>
              <a:rPr lang="en-US" sz="2400">
                <a:solidFill>
                  <a:srgbClr val="000099"/>
                </a:solidFill>
              </a:rPr>
              <a:t>/</a:t>
            </a:r>
            <a:r>
              <a:rPr lang="en-US" sz="1000">
                <a:solidFill>
                  <a:srgbClr val="000099"/>
                </a:solidFill>
              </a:rPr>
              <a:t> </a:t>
            </a:r>
            <a:r>
              <a:rPr lang="en-US" sz="2400">
                <a:solidFill>
                  <a:srgbClr val="000099"/>
                </a:solidFill>
              </a:rPr>
              <a:t>s  from 15 m up.</a:t>
            </a:r>
          </a:p>
        </p:txBody>
      </p:sp>
      <p:sp>
        <p:nvSpPr>
          <p:cNvPr id="45076" name="Text Box 23"/>
          <p:cNvSpPr txBox="1">
            <a:spLocks noChangeArrowheads="1"/>
          </p:cNvSpPr>
          <p:nvPr/>
        </p:nvSpPr>
        <p:spPr bwMode="auto">
          <a:xfrm>
            <a:off x="292100" y="1701800"/>
            <a:ext cx="8851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ym typeface="Symbol" pitchFamily="18" charset="2"/>
              </a:rPr>
              <a:t></a:t>
            </a:r>
            <a:r>
              <a:rPr lang="en-US" sz="1600"/>
              <a:t> </a:t>
            </a:r>
            <a:r>
              <a:rPr lang="en-US" sz="3000"/>
              <a:t>y = v</a:t>
            </a:r>
            <a:r>
              <a:rPr lang="en-US" sz="3000" baseline="-25000"/>
              <a:t>0</a:t>
            </a:r>
            <a:r>
              <a:rPr lang="en-US" sz="1800"/>
              <a:t> </a:t>
            </a:r>
            <a:r>
              <a:rPr lang="en-US" sz="3000"/>
              <a:t>t + ½</a:t>
            </a:r>
            <a:r>
              <a:rPr lang="en-US" sz="2400"/>
              <a:t> </a:t>
            </a:r>
            <a:r>
              <a:rPr lang="en-US" sz="3000"/>
              <a:t>a</a:t>
            </a:r>
            <a:r>
              <a:rPr lang="en-US" sz="2000"/>
              <a:t> </a:t>
            </a:r>
            <a:r>
              <a:rPr lang="en-US" sz="3000"/>
              <a:t>t</a:t>
            </a:r>
            <a:r>
              <a:rPr lang="en-US" sz="1800" baseline="30000"/>
              <a:t> </a:t>
            </a:r>
            <a:r>
              <a:rPr lang="en-US" sz="3000" baseline="30000"/>
              <a:t>2           </a:t>
            </a:r>
            <a:r>
              <a:rPr lang="en-US" sz="3200">
                <a:sym typeface="Symbol" pitchFamily="18" charset="2"/>
              </a:rPr>
              <a:t>-15</a:t>
            </a:r>
            <a:r>
              <a:rPr lang="en-US" sz="3000"/>
              <a:t> = 0 + -4.9</a:t>
            </a:r>
            <a:r>
              <a:rPr lang="en-US" sz="1600"/>
              <a:t>  </a:t>
            </a:r>
            <a:r>
              <a:rPr lang="en-US" sz="3000"/>
              <a:t>t</a:t>
            </a:r>
            <a:r>
              <a:rPr lang="en-US" sz="1800" baseline="30000"/>
              <a:t> </a:t>
            </a:r>
            <a:r>
              <a:rPr lang="en-US" sz="3000" baseline="30000"/>
              <a:t>2            </a:t>
            </a:r>
            <a:r>
              <a:rPr lang="en-US" sz="3000"/>
              <a:t>t = 1.75 s</a:t>
            </a:r>
          </a:p>
        </p:txBody>
      </p:sp>
      <p:sp>
        <p:nvSpPr>
          <p:cNvPr id="45077" name="AutoShape 26"/>
          <p:cNvSpPr>
            <a:spLocks noChangeArrowheads="1"/>
          </p:cNvSpPr>
          <p:nvPr/>
        </p:nvSpPr>
        <p:spPr bwMode="auto">
          <a:xfrm>
            <a:off x="3273425" y="2005013"/>
            <a:ext cx="228600" cy="762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p>
            <a:endParaRPr lang="en-US"/>
          </a:p>
        </p:txBody>
      </p:sp>
      <p:sp>
        <p:nvSpPr>
          <p:cNvPr id="45078" name="AutoShape 27"/>
          <p:cNvSpPr>
            <a:spLocks noChangeArrowheads="1"/>
          </p:cNvSpPr>
          <p:nvPr/>
        </p:nvSpPr>
        <p:spPr bwMode="auto">
          <a:xfrm>
            <a:off x="6553200" y="1981200"/>
            <a:ext cx="228600" cy="762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p>
            <a:endParaRPr lang="en-US"/>
          </a:p>
        </p:txBody>
      </p:sp>
      <p:sp>
        <p:nvSpPr>
          <p:cNvPr id="45079" name="Text Box 28"/>
          <p:cNvSpPr txBox="1">
            <a:spLocks noChangeArrowheads="1"/>
          </p:cNvSpPr>
          <p:nvPr/>
        </p:nvSpPr>
        <p:spPr bwMode="auto">
          <a:xfrm>
            <a:off x="3657600" y="2590800"/>
            <a:ext cx="5486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 The range, then, is:</a:t>
            </a:r>
          </a:p>
        </p:txBody>
      </p:sp>
      <p:sp>
        <p:nvSpPr>
          <p:cNvPr id="45080" name="Text Box 29"/>
          <p:cNvSpPr txBox="1">
            <a:spLocks noChangeArrowheads="1"/>
          </p:cNvSpPr>
          <p:nvPr/>
        </p:nvSpPr>
        <p:spPr bwMode="auto">
          <a:xfrm>
            <a:off x="4275138" y="4564063"/>
            <a:ext cx="464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9900CC"/>
                </a:solidFill>
              </a:rPr>
              <a:t>Note: As the water level decreases, the speed decreases at the hole, and so does the range.</a:t>
            </a:r>
          </a:p>
        </p:txBody>
      </p:sp>
      <p:sp>
        <p:nvSpPr>
          <p:cNvPr id="45081" name="Rectangle 30"/>
          <p:cNvSpPr>
            <a:spLocks noChangeArrowheads="1"/>
          </p:cNvSpPr>
          <p:nvPr/>
        </p:nvSpPr>
        <p:spPr bwMode="auto">
          <a:xfrm>
            <a:off x="3810000" y="3200400"/>
            <a:ext cx="4610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(12.522 m</a:t>
            </a:r>
            <a:r>
              <a:rPr lang="en-US" sz="900"/>
              <a:t> </a:t>
            </a:r>
            <a:r>
              <a:rPr lang="en-US" sz="2800"/>
              <a:t>/</a:t>
            </a:r>
            <a:r>
              <a:rPr lang="en-US" sz="1200"/>
              <a:t> </a:t>
            </a:r>
            <a:r>
              <a:rPr lang="en-US" sz="2800"/>
              <a:t>s) (1.75 s) = 21.9 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ChangeArrowheads="1"/>
          </p:cNvSpPr>
          <p:nvPr/>
        </p:nvSpPr>
        <p:spPr bwMode="auto">
          <a:xfrm>
            <a:off x="0" y="1447800"/>
            <a:ext cx="3505200" cy="7651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83" name="Rectangle 2"/>
          <p:cNvSpPr>
            <a:spLocks noGrp="1" noChangeArrowheads="1"/>
          </p:cNvSpPr>
          <p:nvPr>
            <p:ph type="title"/>
          </p:nvPr>
        </p:nvSpPr>
        <p:spPr/>
        <p:txBody>
          <a:bodyPr/>
          <a:lstStyle/>
          <a:p>
            <a:r>
              <a:rPr lang="en-US" smtClean="0"/>
              <a:t>Heart Attacks </a:t>
            </a:r>
            <a:r>
              <a:rPr lang="en-US" smtClean="0">
                <a:latin typeface="Times New Roman" pitchFamily="18" charset="0"/>
              </a:rPr>
              <a:t>&amp;</a:t>
            </a:r>
            <a:r>
              <a:rPr lang="en-US" smtClean="0"/>
              <a:t> Bernoulli</a:t>
            </a:r>
          </a:p>
        </p:txBody>
      </p:sp>
      <p:sp>
        <p:nvSpPr>
          <p:cNvPr id="46084" name="Line 5"/>
          <p:cNvSpPr>
            <a:spLocks noChangeShapeType="1"/>
          </p:cNvSpPr>
          <p:nvPr/>
        </p:nvSpPr>
        <p:spPr bwMode="auto">
          <a:xfrm>
            <a:off x="0" y="1447800"/>
            <a:ext cx="3505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6"/>
          <p:cNvSpPr>
            <a:spLocks noChangeShapeType="1"/>
          </p:cNvSpPr>
          <p:nvPr/>
        </p:nvSpPr>
        <p:spPr bwMode="auto">
          <a:xfrm>
            <a:off x="0" y="2209800"/>
            <a:ext cx="3505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6" name="Freeform 8"/>
          <p:cNvSpPr>
            <a:spLocks/>
          </p:cNvSpPr>
          <p:nvPr/>
        </p:nvSpPr>
        <p:spPr bwMode="auto">
          <a:xfrm>
            <a:off x="990600" y="1447800"/>
            <a:ext cx="1066800" cy="295275"/>
          </a:xfrm>
          <a:custGeom>
            <a:avLst/>
            <a:gdLst>
              <a:gd name="T0" fmla="*/ 132 w 498"/>
              <a:gd name="T1" fmla="*/ 10 h 186"/>
              <a:gd name="T2" fmla="*/ 256 w 498"/>
              <a:gd name="T3" fmla="*/ 32 h 186"/>
              <a:gd name="T4" fmla="*/ 235 w 498"/>
              <a:gd name="T5" fmla="*/ 54 h 186"/>
              <a:gd name="T6" fmla="*/ 176 w 498"/>
              <a:gd name="T7" fmla="*/ 47 h 186"/>
              <a:gd name="T8" fmla="*/ 66 w 498"/>
              <a:gd name="T9" fmla="*/ 54 h 186"/>
              <a:gd name="T10" fmla="*/ 0 w 498"/>
              <a:gd name="T11" fmla="*/ 91 h 186"/>
              <a:gd name="T12" fmla="*/ 96 w 498"/>
              <a:gd name="T13" fmla="*/ 113 h 186"/>
              <a:gd name="T14" fmla="*/ 169 w 498"/>
              <a:gd name="T15" fmla="*/ 150 h 186"/>
              <a:gd name="T16" fmla="*/ 293 w 498"/>
              <a:gd name="T17" fmla="*/ 157 h 186"/>
              <a:gd name="T18" fmla="*/ 447 w 498"/>
              <a:gd name="T19" fmla="*/ 171 h 186"/>
              <a:gd name="T20" fmla="*/ 491 w 498"/>
              <a:gd name="T21" fmla="*/ 135 h 186"/>
              <a:gd name="T22" fmla="*/ 476 w 498"/>
              <a:gd name="T23" fmla="*/ 113 h 186"/>
              <a:gd name="T24" fmla="*/ 381 w 498"/>
              <a:gd name="T25" fmla="*/ 98 h 186"/>
              <a:gd name="T26" fmla="*/ 447 w 498"/>
              <a:gd name="T27" fmla="*/ 76 h 186"/>
              <a:gd name="T28" fmla="*/ 498 w 498"/>
              <a:gd name="T29" fmla="*/ 32 h 186"/>
              <a:gd name="T30" fmla="*/ 447 w 498"/>
              <a:gd name="T31" fmla="*/ 3 h 186"/>
              <a:gd name="T32" fmla="*/ 132 w 498"/>
              <a:gd name="T33" fmla="*/ 1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8"/>
              <a:gd name="T52" fmla="*/ 0 h 186"/>
              <a:gd name="T53" fmla="*/ 498 w 498"/>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8" h="186">
                <a:moveTo>
                  <a:pt x="132" y="10"/>
                </a:moveTo>
                <a:cubicBezTo>
                  <a:pt x="172" y="24"/>
                  <a:pt x="214" y="25"/>
                  <a:pt x="256" y="32"/>
                </a:cubicBezTo>
                <a:cubicBezTo>
                  <a:pt x="249" y="39"/>
                  <a:pt x="245" y="52"/>
                  <a:pt x="235" y="54"/>
                </a:cubicBezTo>
                <a:cubicBezTo>
                  <a:pt x="216" y="58"/>
                  <a:pt x="196" y="47"/>
                  <a:pt x="176" y="47"/>
                </a:cubicBezTo>
                <a:cubicBezTo>
                  <a:pt x="139" y="47"/>
                  <a:pt x="103" y="52"/>
                  <a:pt x="66" y="54"/>
                </a:cubicBezTo>
                <a:cubicBezTo>
                  <a:pt x="31" y="67"/>
                  <a:pt x="14" y="53"/>
                  <a:pt x="0" y="91"/>
                </a:cubicBezTo>
                <a:cubicBezTo>
                  <a:pt x="32" y="101"/>
                  <a:pt x="62" y="108"/>
                  <a:pt x="96" y="113"/>
                </a:cubicBezTo>
                <a:cubicBezTo>
                  <a:pt x="108" y="151"/>
                  <a:pt x="132" y="142"/>
                  <a:pt x="169" y="150"/>
                </a:cubicBezTo>
                <a:cubicBezTo>
                  <a:pt x="207" y="186"/>
                  <a:pt x="246" y="168"/>
                  <a:pt x="293" y="157"/>
                </a:cubicBezTo>
                <a:cubicBezTo>
                  <a:pt x="345" y="164"/>
                  <a:pt x="395" y="185"/>
                  <a:pt x="447" y="171"/>
                </a:cubicBezTo>
                <a:cubicBezTo>
                  <a:pt x="432" y="133"/>
                  <a:pt x="457" y="143"/>
                  <a:pt x="491" y="135"/>
                </a:cubicBezTo>
                <a:cubicBezTo>
                  <a:pt x="486" y="128"/>
                  <a:pt x="484" y="116"/>
                  <a:pt x="476" y="113"/>
                </a:cubicBezTo>
                <a:cubicBezTo>
                  <a:pt x="446" y="103"/>
                  <a:pt x="381" y="98"/>
                  <a:pt x="381" y="98"/>
                </a:cubicBezTo>
                <a:cubicBezTo>
                  <a:pt x="420" y="59"/>
                  <a:pt x="402" y="92"/>
                  <a:pt x="447" y="76"/>
                </a:cubicBezTo>
                <a:cubicBezTo>
                  <a:pt x="372" y="28"/>
                  <a:pt x="437" y="38"/>
                  <a:pt x="498" y="32"/>
                </a:cubicBezTo>
                <a:cubicBezTo>
                  <a:pt x="488" y="0"/>
                  <a:pt x="496" y="3"/>
                  <a:pt x="447" y="3"/>
                </a:cubicBezTo>
                <a:cubicBezTo>
                  <a:pt x="342" y="3"/>
                  <a:pt x="237" y="10"/>
                  <a:pt x="132" y="10"/>
                </a:cubicBezTo>
                <a:close/>
              </a:path>
            </a:pathLst>
          </a:custGeom>
          <a:solidFill>
            <a:srgbClr val="C0C0C0"/>
          </a:solidFill>
          <a:ln w="9525">
            <a:solidFill>
              <a:schemeClr val="tx1"/>
            </a:solidFill>
            <a:round/>
            <a:headEnd/>
            <a:tailEnd/>
          </a:ln>
        </p:spPr>
        <p:txBody>
          <a:bodyPr wrap="none" anchor="ctr"/>
          <a:lstStyle/>
          <a:p>
            <a:endParaRPr lang="en-US"/>
          </a:p>
        </p:txBody>
      </p:sp>
      <p:sp>
        <p:nvSpPr>
          <p:cNvPr id="46087" name="Freeform 9"/>
          <p:cNvSpPr>
            <a:spLocks/>
          </p:cNvSpPr>
          <p:nvPr/>
        </p:nvSpPr>
        <p:spPr bwMode="auto">
          <a:xfrm>
            <a:off x="0" y="1600200"/>
            <a:ext cx="3494088" cy="228600"/>
          </a:xfrm>
          <a:custGeom>
            <a:avLst/>
            <a:gdLst>
              <a:gd name="T0" fmla="*/ 0 w 2153"/>
              <a:gd name="T1" fmla="*/ 22 h 166"/>
              <a:gd name="T2" fmla="*/ 384 w 2153"/>
              <a:gd name="T3" fmla="*/ 22 h 166"/>
              <a:gd name="T4" fmla="*/ 240 w 2153"/>
              <a:gd name="T5" fmla="*/ 22 h 166"/>
              <a:gd name="T6" fmla="*/ 336 w 2153"/>
              <a:gd name="T7" fmla="*/ 22 h 166"/>
              <a:gd name="T8" fmla="*/ 528 w 2153"/>
              <a:gd name="T9" fmla="*/ 70 h 166"/>
              <a:gd name="T10" fmla="*/ 672 w 2153"/>
              <a:gd name="T11" fmla="*/ 118 h 166"/>
              <a:gd name="T12" fmla="*/ 960 w 2153"/>
              <a:gd name="T13" fmla="*/ 166 h 166"/>
              <a:gd name="T14" fmla="*/ 1344 w 2153"/>
              <a:gd name="T15" fmla="*/ 118 h 166"/>
              <a:gd name="T16" fmla="*/ 1488 w 2153"/>
              <a:gd name="T17" fmla="*/ 70 h 166"/>
              <a:gd name="T18" fmla="*/ 1680 w 2153"/>
              <a:gd name="T19" fmla="*/ 22 h 166"/>
              <a:gd name="T20" fmla="*/ 2000 w 2153"/>
              <a:gd name="T21" fmla="*/ 9 h 166"/>
              <a:gd name="T22" fmla="*/ 2153 w 2153"/>
              <a:gd name="T23" fmla="*/ 2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3"/>
              <a:gd name="T37" fmla="*/ 0 h 166"/>
              <a:gd name="T38" fmla="*/ 2153 w 2153"/>
              <a:gd name="T39" fmla="*/ 166 h 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3" h="166">
                <a:moveTo>
                  <a:pt x="0" y="22"/>
                </a:moveTo>
                <a:cubicBezTo>
                  <a:pt x="172" y="22"/>
                  <a:pt x="344" y="22"/>
                  <a:pt x="384" y="22"/>
                </a:cubicBezTo>
                <a:cubicBezTo>
                  <a:pt x="424" y="22"/>
                  <a:pt x="248" y="22"/>
                  <a:pt x="240" y="22"/>
                </a:cubicBezTo>
                <a:cubicBezTo>
                  <a:pt x="232" y="22"/>
                  <a:pt x="288" y="14"/>
                  <a:pt x="336" y="22"/>
                </a:cubicBezTo>
                <a:cubicBezTo>
                  <a:pt x="384" y="30"/>
                  <a:pt x="472" y="54"/>
                  <a:pt x="528" y="70"/>
                </a:cubicBezTo>
                <a:cubicBezTo>
                  <a:pt x="584" y="86"/>
                  <a:pt x="600" y="102"/>
                  <a:pt x="672" y="118"/>
                </a:cubicBezTo>
                <a:cubicBezTo>
                  <a:pt x="744" y="134"/>
                  <a:pt x="848" y="166"/>
                  <a:pt x="960" y="166"/>
                </a:cubicBezTo>
                <a:cubicBezTo>
                  <a:pt x="1072" y="166"/>
                  <a:pt x="1256" y="134"/>
                  <a:pt x="1344" y="118"/>
                </a:cubicBezTo>
                <a:cubicBezTo>
                  <a:pt x="1432" y="102"/>
                  <a:pt x="1432" y="86"/>
                  <a:pt x="1488" y="70"/>
                </a:cubicBezTo>
                <a:cubicBezTo>
                  <a:pt x="1544" y="54"/>
                  <a:pt x="1595" y="32"/>
                  <a:pt x="1680" y="22"/>
                </a:cubicBezTo>
                <a:cubicBezTo>
                  <a:pt x="1765" y="12"/>
                  <a:pt x="1921" y="12"/>
                  <a:pt x="2000" y="9"/>
                </a:cubicBezTo>
                <a:cubicBezTo>
                  <a:pt x="2079" y="6"/>
                  <a:pt x="2086" y="0"/>
                  <a:pt x="2153" y="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8" name="Freeform 10"/>
          <p:cNvSpPr>
            <a:spLocks/>
          </p:cNvSpPr>
          <p:nvPr/>
        </p:nvSpPr>
        <p:spPr bwMode="auto">
          <a:xfrm>
            <a:off x="7938" y="1763713"/>
            <a:ext cx="3494087" cy="174625"/>
          </a:xfrm>
          <a:custGeom>
            <a:avLst/>
            <a:gdLst>
              <a:gd name="T0" fmla="*/ 0 w 2153"/>
              <a:gd name="T1" fmla="*/ 22 h 166"/>
              <a:gd name="T2" fmla="*/ 384 w 2153"/>
              <a:gd name="T3" fmla="*/ 22 h 166"/>
              <a:gd name="T4" fmla="*/ 240 w 2153"/>
              <a:gd name="T5" fmla="*/ 22 h 166"/>
              <a:gd name="T6" fmla="*/ 336 w 2153"/>
              <a:gd name="T7" fmla="*/ 22 h 166"/>
              <a:gd name="T8" fmla="*/ 528 w 2153"/>
              <a:gd name="T9" fmla="*/ 70 h 166"/>
              <a:gd name="T10" fmla="*/ 672 w 2153"/>
              <a:gd name="T11" fmla="*/ 118 h 166"/>
              <a:gd name="T12" fmla="*/ 960 w 2153"/>
              <a:gd name="T13" fmla="*/ 166 h 166"/>
              <a:gd name="T14" fmla="*/ 1344 w 2153"/>
              <a:gd name="T15" fmla="*/ 118 h 166"/>
              <a:gd name="T16" fmla="*/ 1488 w 2153"/>
              <a:gd name="T17" fmla="*/ 70 h 166"/>
              <a:gd name="T18" fmla="*/ 1680 w 2153"/>
              <a:gd name="T19" fmla="*/ 22 h 166"/>
              <a:gd name="T20" fmla="*/ 2000 w 2153"/>
              <a:gd name="T21" fmla="*/ 9 h 166"/>
              <a:gd name="T22" fmla="*/ 2153 w 2153"/>
              <a:gd name="T23" fmla="*/ 2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3"/>
              <a:gd name="T37" fmla="*/ 0 h 166"/>
              <a:gd name="T38" fmla="*/ 2153 w 2153"/>
              <a:gd name="T39" fmla="*/ 166 h 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3" h="166">
                <a:moveTo>
                  <a:pt x="0" y="22"/>
                </a:moveTo>
                <a:cubicBezTo>
                  <a:pt x="172" y="22"/>
                  <a:pt x="344" y="22"/>
                  <a:pt x="384" y="22"/>
                </a:cubicBezTo>
                <a:cubicBezTo>
                  <a:pt x="424" y="22"/>
                  <a:pt x="248" y="22"/>
                  <a:pt x="240" y="22"/>
                </a:cubicBezTo>
                <a:cubicBezTo>
                  <a:pt x="232" y="22"/>
                  <a:pt x="288" y="14"/>
                  <a:pt x="336" y="22"/>
                </a:cubicBezTo>
                <a:cubicBezTo>
                  <a:pt x="384" y="30"/>
                  <a:pt x="472" y="54"/>
                  <a:pt x="528" y="70"/>
                </a:cubicBezTo>
                <a:cubicBezTo>
                  <a:pt x="584" y="86"/>
                  <a:pt x="600" y="102"/>
                  <a:pt x="672" y="118"/>
                </a:cubicBezTo>
                <a:cubicBezTo>
                  <a:pt x="744" y="134"/>
                  <a:pt x="848" y="166"/>
                  <a:pt x="960" y="166"/>
                </a:cubicBezTo>
                <a:cubicBezTo>
                  <a:pt x="1072" y="166"/>
                  <a:pt x="1256" y="134"/>
                  <a:pt x="1344" y="118"/>
                </a:cubicBezTo>
                <a:cubicBezTo>
                  <a:pt x="1432" y="102"/>
                  <a:pt x="1432" y="86"/>
                  <a:pt x="1488" y="70"/>
                </a:cubicBezTo>
                <a:cubicBezTo>
                  <a:pt x="1544" y="54"/>
                  <a:pt x="1595" y="32"/>
                  <a:pt x="1680" y="22"/>
                </a:cubicBezTo>
                <a:cubicBezTo>
                  <a:pt x="1765" y="12"/>
                  <a:pt x="1921" y="12"/>
                  <a:pt x="2000" y="9"/>
                </a:cubicBezTo>
                <a:cubicBezTo>
                  <a:pt x="2079" y="6"/>
                  <a:pt x="2086" y="0"/>
                  <a:pt x="2153" y="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9" name="Freeform 11"/>
          <p:cNvSpPr>
            <a:spLocks/>
          </p:cNvSpPr>
          <p:nvPr/>
        </p:nvSpPr>
        <p:spPr bwMode="auto">
          <a:xfrm>
            <a:off x="7938" y="1916113"/>
            <a:ext cx="3494087" cy="146050"/>
          </a:xfrm>
          <a:custGeom>
            <a:avLst/>
            <a:gdLst>
              <a:gd name="T0" fmla="*/ 0 w 2153"/>
              <a:gd name="T1" fmla="*/ 22 h 166"/>
              <a:gd name="T2" fmla="*/ 384 w 2153"/>
              <a:gd name="T3" fmla="*/ 22 h 166"/>
              <a:gd name="T4" fmla="*/ 240 w 2153"/>
              <a:gd name="T5" fmla="*/ 22 h 166"/>
              <a:gd name="T6" fmla="*/ 336 w 2153"/>
              <a:gd name="T7" fmla="*/ 22 h 166"/>
              <a:gd name="T8" fmla="*/ 528 w 2153"/>
              <a:gd name="T9" fmla="*/ 70 h 166"/>
              <a:gd name="T10" fmla="*/ 672 w 2153"/>
              <a:gd name="T11" fmla="*/ 118 h 166"/>
              <a:gd name="T12" fmla="*/ 960 w 2153"/>
              <a:gd name="T13" fmla="*/ 166 h 166"/>
              <a:gd name="T14" fmla="*/ 1344 w 2153"/>
              <a:gd name="T15" fmla="*/ 118 h 166"/>
              <a:gd name="T16" fmla="*/ 1488 w 2153"/>
              <a:gd name="T17" fmla="*/ 70 h 166"/>
              <a:gd name="T18" fmla="*/ 1680 w 2153"/>
              <a:gd name="T19" fmla="*/ 22 h 166"/>
              <a:gd name="T20" fmla="*/ 2000 w 2153"/>
              <a:gd name="T21" fmla="*/ 9 h 166"/>
              <a:gd name="T22" fmla="*/ 2153 w 2153"/>
              <a:gd name="T23" fmla="*/ 2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3"/>
              <a:gd name="T37" fmla="*/ 0 h 166"/>
              <a:gd name="T38" fmla="*/ 2153 w 2153"/>
              <a:gd name="T39" fmla="*/ 166 h 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3" h="166">
                <a:moveTo>
                  <a:pt x="0" y="22"/>
                </a:moveTo>
                <a:cubicBezTo>
                  <a:pt x="172" y="22"/>
                  <a:pt x="344" y="22"/>
                  <a:pt x="384" y="22"/>
                </a:cubicBezTo>
                <a:cubicBezTo>
                  <a:pt x="424" y="22"/>
                  <a:pt x="248" y="22"/>
                  <a:pt x="240" y="22"/>
                </a:cubicBezTo>
                <a:cubicBezTo>
                  <a:pt x="232" y="22"/>
                  <a:pt x="288" y="14"/>
                  <a:pt x="336" y="22"/>
                </a:cubicBezTo>
                <a:cubicBezTo>
                  <a:pt x="384" y="30"/>
                  <a:pt x="472" y="54"/>
                  <a:pt x="528" y="70"/>
                </a:cubicBezTo>
                <a:cubicBezTo>
                  <a:pt x="584" y="86"/>
                  <a:pt x="600" y="102"/>
                  <a:pt x="672" y="118"/>
                </a:cubicBezTo>
                <a:cubicBezTo>
                  <a:pt x="744" y="134"/>
                  <a:pt x="848" y="166"/>
                  <a:pt x="960" y="166"/>
                </a:cubicBezTo>
                <a:cubicBezTo>
                  <a:pt x="1072" y="166"/>
                  <a:pt x="1256" y="134"/>
                  <a:pt x="1344" y="118"/>
                </a:cubicBezTo>
                <a:cubicBezTo>
                  <a:pt x="1432" y="102"/>
                  <a:pt x="1432" y="86"/>
                  <a:pt x="1488" y="70"/>
                </a:cubicBezTo>
                <a:cubicBezTo>
                  <a:pt x="1544" y="54"/>
                  <a:pt x="1595" y="32"/>
                  <a:pt x="1680" y="22"/>
                </a:cubicBezTo>
                <a:cubicBezTo>
                  <a:pt x="1765" y="12"/>
                  <a:pt x="1921" y="12"/>
                  <a:pt x="2000" y="9"/>
                </a:cubicBezTo>
                <a:cubicBezTo>
                  <a:pt x="2079" y="6"/>
                  <a:pt x="2086" y="0"/>
                  <a:pt x="2153" y="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0" name="Text Box 12"/>
          <p:cNvSpPr txBox="1">
            <a:spLocks noChangeArrowheads="1"/>
          </p:cNvSpPr>
          <p:nvPr/>
        </p:nvSpPr>
        <p:spPr bwMode="auto">
          <a:xfrm>
            <a:off x="990600" y="2133600"/>
            <a:ext cx="2819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000099"/>
                </a:solidFill>
              </a:rPr>
              <a:t>artery</a:t>
            </a:r>
          </a:p>
        </p:txBody>
      </p:sp>
      <p:sp>
        <p:nvSpPr>
          <p:cNvPr id="46091" name="Line 13"/>
          <p:cNvSpPr>
            <a:spLocks noChangeShapeType="1"/>
          </p:cNvSpPr>
          <p:nvPr/>
        </p:nvSpPr>
        <p:spPr bwMode="auto">
          <a:xfrm>
            <a:off x="350838" y="1600200"/>
            <a:ext cx="76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4"/>
          <p:cNvSpPr>
            <a:spLocks noChangeShapeType="1"/>
          </p:cNvSpPr>
          <p:nvPr/>
        </p:nvSpPr>
        <p:spPr bwMode="auto">
          <a:xfrm>
            <a:off x="328613" y="1774825"/>
            <a:ext cx="76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3" name="Line 15"/>
          <p:cNvSpPr>
            <a:spLocks noChangeShapeType="1"/>
          </p:cNvSpPr>
          <p:nvPr/>
        </p:nvSpPr>
        <p:spPr bwMode="auto">
          <a:xfrm>
            <a:off x="328613" y="1925638"/>
            <a:ext cx="76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19"/>
          <p:cNvSpPr>
            <a:spLocks noChangeShapeType="1"/>
          </p:cNvSpPr>
          <p:nvPr/>
        </p:nvSpPr>
        <p:spPr bwMode="auto">
          <a:xfrm>
            <a:off x="3124200" y="1600200"/>
            <a:ext cx="76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20"/>
          <p:cNvSpPr>
            <a:spLocks noChangeShapeType="1"/>
          </p:cNvSpPr>
          <p:nvPr/>
        </p:nvSpPr>
        <p:spPr bwMode="auto">
          <a:xfrm>
            <a:off x="3101975" y="1774825"/>
            <a:ext cx="76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6" name="Line 21"/>
          <p:cNvSpPr>
            <a:spLocks noChangeShapeType="1"/>
          </p:cNvSpPr>
          <p:nvPr/>
        </p:nvSpPr>
        <p:spPr bwMode="auto">
          <a:xfrm>
            <a:off x="3101975" y="1925638"/>
            <a:ext cx="76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2"/>
          <p:cNvSpPr>
            <a:spLocks noChangeShapeType="1"/>
          </p:cNvSpPr>
          <p:nvPr/>
        </p:nvSpPr>
        <p:spPr bwMode="auto">
          <a:xfrm flipV="1">
            <a:off x="1676400" y="1177925"/>
            <a:ext cx="530225" cy="422275"/>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8" name="Text Box 23"/>
          <p:cNvSpPr txBox="1">
            <a:spLocks noChangeArrowheads="1"/>
          </p:cNvSpPr>
          <p:nvPr/>
        </p:nvSpPr>
        <p:spPr bwMode="auto">
          <a:xfrm>
            <a:off x="1673225" y="720725"/>
            <a:ext cx="2819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000099"/>
                </a:solidFill>
              </a:rPr>
              <a:t>plaque</a:t>
            </a:r>
          </a:p>
        </p:txBody>
      </p:sp>
      <p:sp>
        <p:nvSpPr>
          <p:cNvPr id="46099" name="Text Box 24"/>
          <p:cNvSpPr txBox="1">
            <a:spLocks noChangeArrowheads="1"/>
          </p:cNvSpPr>
          <p:nvPr/>
        </p:nvSpPr>
        <p:spPr bwMode="auto">
          <a:xfrm>
            <a:off x="171450" y="3209925"/>
            <a:ext cx="89154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Arteries can become constricted with plaque (atherosclerosis), especially if one eats a poor diet and doesn’t exercise.  The red streamlines show the path of blood as it veers around the plaque.  The situation is similar to air flowing around a curved airplane wing.  The pressure is lower where the fluid (blood) is flowing faster.  The pressure difference can dislodge the plaque.  The plaque can then lodge in and block a smaller artery.  If it blocks an artery supplying blood to the heart, a heart attack can ensue.</a:t>
            </a:r>
          </a:p>
        </p:txBody>
      </p:sp>
      <p:sp>
        <p:nvSpPr>
          <p:cNvPr id="46100" name="Rectangle 25"/>
          <p:cNvSpPr>
            <a:spLocks noChangeArrowheads="1"/>
          </p:cNvSpPr>
          <p:nvPr/>
        </p:nvSpPr>
        <p:spPr bwMode="auto">
          <a:xfrm>
            <a:off x="6400800" y="1528763"/>
            <a:ext cx="2743200" cy="11430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101" name="Line 26"/>
          <p:cNvSpPr>
            <a:spLocks noChangeShapeType="1"/>
          </p:cNvSpPr>
          <p:nvPr/>
        </p:nvSpPr>
        <p:spPr bwMode="auto">
          <a:xfrm>
            <a:off x="6400800" y="1528763"/>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27"/>
          <p:cNvSpPr>
            <a:spLocks noChangeShapeType="1"/>
          </p:cNvSpPr>
          <p:nvPr/>
        </p:nvSpPr>
        <p:spPr bwMode="auto">
          <a:xfrm>
            <a:off x="6400800" y="2667000"/>
            <a:ext cx="2743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3" name="Freeform 28"/>
          <p:cNvSpPr>
            <a:spLocks/>
          </p:cNvSpPr>
          <p:nvPr/>
        </p:nvSpPr>
        <p:spPr bwMode="auto">
          <a:xfrm>
            <a:off x="6989763" y="1512888"/>
            <a:ext cx="1063625" cy="381000"/>
          </a:xfrm>
          <a:custGeom>
            <a:avLst/>
            <a:gdLst>
              <a:gd name="T0" fmla="*/ 132 w 498"/>
              <a:gd name="T1" fmla="*/ 10 h 186"/>
              <a:gd name="T2" fmla="*/ 256 w 498"/>
              <a:gd name="T3" fmla="*/ 32 h 186"/>
              <a:gd name="T4" fmla="*/ 235 w 498"/>
              <a:gd name="T5" fmla="*/ 54 h 186"/>
              <a:gd name="T6" fmla="*/ 176 w 498"/>
              <a:gd name="T7" fmla="*/ 47 h 186"/>
              <a:gd name="T8" fmla="*/ 66 w 498"/>
              <a:gd name="T9" fmla="*/ 54 h 186"/>
              <a:gd name="T10" fmla="*/ 0 w 498"/>
              <a:gd name="T11" fmla="*/ 91 h 186"/>
              <a:gd name="T12" fmla="*/ 96 w 498"/>
              <a:gd name="T13" fmla="*/ 113 h 186"/>
              <a:gd name="T14" fmla="*/ 169 w 498"/>
              <a:gd name="T15" fmla="*/ 150 h 186"/>
              <a:gd name="T16" fmla="*/ 293 w 498"/>
              <a:gd name="T17" fmla="*/ 157 h 186"/>
              <a:gd name="T18" fmla="*/ 447 w 498"/>
              <a:gd name="T19" fmla="*/ 171 h 186"/>
              <a:gd name="T20" fmla="*/ 491 w 498"/>
              <a:gd name="T21" fmla="*/ 135 h 186"/>
              <a:gd name="T22" fmla="*/ 476 w 498"/>
              <a:gd name="T23" fmla="*/ 113 h 186"/>
              <a:gd name="T24" fmla="*/ 381 w 498"/>
              <a:gd name="T25" fmla="*/ 98 h 186"/>
              <a:gd name="T26" fmla="*/ 447 w 498"/>
              <a:gd name="T27" fmla="*/ 76 h 186"/>
              <a:gd name="T28" fmla="*/ 498 w 498"/>
              <a:gd name="T29" fmla="*/ 32 h 186"/>
              <a:gd name="T30" fmla="*/ 447 w 498"/>
              <a:gd name="T31" fmla="*/ 3 h 186"/>
              <a:gd name="T32" fmla="*/ 132 w 498"/>
              <a:gd name="T33" fmla="*/ 1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8"/>
              <a:gd name="T52" fmla="*/ 0 h 186"/>
              <a:gd name="T53" fmla="*/ 498 w 498"/>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8" h="186">
                <a:moveTo>
                  <a:pt x="132" y="10"/>
                </a:moveTo>
                <a:cubicBezTo>
                  <a:pt x="172" y="24"/>
                  <a:pt x="214" y="25"/>
                  <a:pt x="256" y="32"/>
                </a:cubicBezTo>
                <a:cubicBezTo>
                  <a:pt x="249" y="39"/>
                  <a:pt x="245" y="52"/>
                  <a:pt x="235" y="54"/>
                </a:cubicBezTo>
                <a:cubicBezTo>
                  <a:pt x="216" y="58"/>
                  <a:pt x="196" y="47"/>
                  <a:pt x="176" y="47"/>
                </a:cubicBezTo>
                <a:cubicBezTo>
                  <a:pt x="139" y="47"/>
                  <a:pt x="103" y="52"/>
                  <a:pt x="66" y="54"/>
                </a:cubicBezTo>
                <a:cubicBezTo>
                  <a:pt x="31" y="67"/>
                  <a:pt x="14" y="53"/>
                  <a:pt x="0" y="91"/>
                </a:cubicBezTo>
                <a:cubicBezTo>
                  <a:pt x="32" y="101"/>
                  <a:pt x="62" y="108"/>
                  <a:pt x="96" y="113"/>
                </a:cubicBezTo>
                <a:cubicBezTo>
                  <a:pt x="108" y="151"/>
                  <a:pt x="132" y="142"/>
                  <a:pt x="169" y="150"/>
                </a:cubicBezTo>
                <a:cubicBezTo>
                  <a:pt x="207" y="186"/>
                  <a:pt x="246" y="168"/>
                  <a:pt x="293" y="157"/>
                </a:cubicBezTo>
                <a:cubicBezTo>
                  <a:pt x="345" y="164"/>
                  <a:pt x="395" y="185"/>
                  <a:pt x="447" y="171"/>
                </a:cubicBezTo>
                <a:cubicBezTo>
                  <a:pt x="432" y="133"/>
                  <a:pt x="457" y="143"/>
                  <a:pt x="491" y="135"/>
                </a:cubicBezTo>
                <a:cubicBezTo>
                  <a:pt x="486" y="128"/>
                  <a:pt x="484" y="116"/>
                  <a:pt x="476" y="113"/>
                </a:cubicBezTo>
                <a:cubicBezTo>
                  <a:pt x="446" y="103"/>
                  <a:pt x="381" y="98"/>
                  <a:pt x="381" y="98"/>
                </a:cubicBezTo>
                <a:cubicBezTo>
                  <a:pt x="420" y="59"/>
                  <a:pt x="402" y="92"/>
                  <a:pt x="447" y="76"/>
                </a:cubicBezTo>
                <a:cubicBezTo>
                  <a:pt x="372" y="28"/>
                  <a:pt x="437" y="38"/>
                  <a:pt x="498" y="32"/>
                </a:cubicBezTo>
                <a:cubicBezTo>
                  <a:pt x="488" y="0"/>
                  <a:pt x="496" y="3"/>
                  <a:pt x="447" y="3"/>
                </a:cubicBezTo>
                <a:cubicBezTo>
                  <a:pt x="342" y="3"/>
                  <a:pt x="237" y="10"/>
                  <a:pt x="132" y="10"/>
                </a:cubicBezTo>
                <a:close/>
              </a:path>
            </a:pathLst>
          </a:custGeom>
          <a:solidFill>
            <a:srgbClr val="C0C0C0"/>
          </a:solidFill>
          <a:ln w="9525">
            <a:solidFill>
              <a:schemeClr val="tx1"/>
            </a:solidFill>
            <a:round/>
            <a:headEnd/>
            <a:tailEnd/>
          </a:ln>
        </p:spPr>
        <p:txBody>
          <a:bodyPr wrap="none" anchor="ctr"/>
          <a:lstStyle/>
          <a:p>
            <a:endParaRPr lang="en-US"/>
          </a:p>
        </p:txBody>
      </p:sp>
      <p:sp>
        <p:nvSpPr>
          <p:cNvPr id="46104" name="Freeform 29"/>
          <p:cNvSpPr>
            <a:spLocks/>
          </p:cNvSpPr>
          <p:nvPr/>
        </p:nvSpPr>
        <p:spPr bwMode="auto">
          <a:xfrm>
            <a:off x="6400800" y="1755775"/>
            <a:ext cx="2735263" cy="342900"/>
          </a:xfrm>
          <a:custGeom>
            <a:avLst/>
            <a:gdLst>
              <a:gd name="T0" fmla="*/ 0 w 2153"/>
              <a:gd name="T1" fmla="*/ 22 h 166"/>
              <a:gd name="T2" fmla="*/ 384 w 2153"/>
              <a:gd name="T3" fmla="*/ 22 h 166"/>
              <a:gd name="T4" fmla="*/ 240 w 2153"/>
              <a:gd name="T5" fmla="*/ 22 h 166"/>
              <a:gd name="T6" fmla="*/ 336 w 2153"/>
              <a:gd name="T7" fmla="*/ 22 h 166"/>
              <a:gd name="T8" fmla="*/ 528 w 2153"/>
              <a:gd name="T9" fmla="*/ 70 h 166"/>
              <a:gd name="T10" fmla="*/ 672 w 2153"/>
              <a:gd name="T11" fmla="*/ 118 h 166"/>
              <a:gd name="T12" fmla="*/ 960 w 2153"/>
              <a:gd name="T13" fmla="*/ 166 h 166"/>
              <a:gd name="T14" fmla="*/ 1344 w 2153"/>
              <a:gd name="T15" fmla="*/ 118 h 166"/>
              <a:gd name="T16" fmla="*/ 1488 w 2153"/>
              <a:gd name="T17" fmla="*/ 70 h 166"/>
              <a:gd name="T18" fmla="*/ 1680 w 2153"/>
              <a:gd name="T19" fmla="*/ 22 h 166"/>
              <a:gd name="T20" fmla="*/ 2000 w 2153"/>
              <a:gd name="T21" fmla="*/ 9 h 166"/>
              <a:gd name="T22" fmla="*/ 2153 w 2153"/>
              <a:gd name="T23" fmla="*/ 2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3"/>
              <a:gd name="T37" fmla="*/ 0 h 166"/>
              <a:gd name="T38" fmla="*/ 2153 w 2153"/>
              <a:gd name="T39" fmla="*/ 166 h 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3" h="166">
                <a:moveTo>
                  <a:pt x="0" y="22"/>
                </a:moveTo>
                <a:cubicBezTo>
                  <a:pt x="172" y="22"/>
                  <a:pt x="344" y="22"/>
                  <a:pt x="384" y="22"/>
                </a:cubicBezTo>
                <a:cubicBezTo>
                  <a:pt x="424" y="22"/>
                  <a:pt x="248" y="22"/>
                  <a:pt x="240" y="22"/>
                </a:cubicBezTo>
                <a:cubicBezTo>
                  <a:pt x="232" y="22"/>
                  <a:pt x="288" y="14"/>
                  <a:pt x="336" y="22"/>
                </a:cubicBezTo>
                <a:cubicBezTo>
                  <a:pt x="384" y="30"/>
                  <a:pt x="472" y="54"/>
                  <a:pt x="528" y="70"/>
                </a:cubicBezTo>
                <a:cubicBezTo>
                  <a:pt x="584" y="86"/>
                  <a:pt x="600" y="102"/>
                  <a:pt x="672" y="118"/>
                </a:cubicBezTo>
                <a:cubicBezTo>
                  <a:pt x="744" y="134"/>
                  <a:pt x="848" y="166"/>
                  <a:pt x="960" y="166"/>
                </a:cubicBezTo>
                <a:cubicBezTo>
                  <a:pt x="1072" y="166"/>
                  <a:pt x="1256" y="134"/>
                  <a:pt x="1344" y="118"/>
                </a:cubicBezTo>
                <a:cubicBezTo>
                  <a:pt x="1432" y="102"/>
                  <a:pt x="1432" y="86"/>
                  <a:pt x="1488" y="70"/>
                </a:cubicBezTo>
                <a:cubicBezTo>
                  <a:pt x="1544" y="54"/>
                  <a:pt x="1595" y="32"/>
                  <a:pt x="1680" y="22"/>
                </a:cubicBezTo>
                <a:cubicBezTo>
                  <a:pt x="1765" y="12"/>
                  <a:pt x="1921" y="12"/>
                  <a:pt x="2000" y="9"/>
                </a:cubicBezTo>
                <a:cubicBezTo>
                  <a:pt x="2079" y="6"/>
                  <a:pt x="2086" y="0"/>
                  <a:pt x="2153" y="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05" name="Freeform 30"/>
          <p:cNvSpPr>
            <a:spLocks/>
          </p:cNvSpPr>
          <p:nvPr/>
        </p:nvSpPr>
        <p:spPr bwMode="auto">
          <a:xfrm>
            <a:off x="6407150" y="2000250"/>
            <a:ext cx="2733675" cy="261938"/>
          </a:xfrm>
          <a:custGeom>
            <a:avLst/>
            <a:gdLst>
              <a:gd name="T0" fmla="*/ 0 w 2153"/>
              <a:gd name="T1" fmla="*/ 22 h 166"/>
              <a:gd name="T2" fmla="*/ 384 w 2153"/>
              <a:gd name="T3" fmla="*/ 22 h 166"/>
              <a:gd name="T4" fmla="*/ 240 w 2153"/>
              <a:gd name="T5" fmla="*/ 22 h 166"/>
              <a:gd name="T6" fmla="*/ 336 w 2153"/>
              <a:gd name="T7" fmla="*/ 22 h 166"/>
              <a:gd name="T8" fmla="*/ 528 w 2153"/>
              <a:gd name="T9" fmla="*/ 70 h 166"/>
              <a:gd name="T10" fmla="*/ 672 w 2153"/>
              <a:gd name="T11" fmla="*/ 118 h 166"/>
              <a:gd name="T12" fmla="*/ 960 w 2153"/>
              <a:gd name="T13" fmla="*/ 166 h 166"/>
              <a:gd name="T14" fmla="*/ 1344 w 2153"/>
              <a:gd name="T15" fmla="*/ 118 h 166"/>
              <a:gd name="T16" fmla="*/ 1488 w 2153"/>
              <a:gd name="T17" fmla="*/ 70 h 166"/>
              <a:gd name="T18" fmla="*/ 1680 w 2153"/>
              <a:gd name="T19" fmla="*/ 22 h 166"/>
              <a:gd name="T20" fmla="*/ 2000 w 2153"/>
              <a:gd name="T21" fmla="*/ 9 h 166"/>
              <a:gd name="T22" fmla="*/ 2153 w 2153"/>
              <a:gd name="T23" fmla="*/ 2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3"/>
              <a:gd name="T37" fmla="*/ 0 h 166"/>
              <a:gd name="T38" fmla="*/ 2153 w 2153"/>
              <a:gd name="T39" fmla="*/ 166 h 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3" h="166">
                <a:moveTo>
                  <a:pt x="0" y="22"/>
                </a:moveTo>
                <a:cubicBezTo>
                  <a:pt x="172" y="22"/>
                  <a:pt x="344" y="22"/>
                  <a:pt x="384" y="22"/>
                </a:cubicBezTo>
                <a:cubicBezTo>
                  <a:pt x="424" y="22"/>
                  <a:pt x="248" y="22"/>
                  <a:pt x="240" y="22"/>
                </a:cubicBezTo>
                <a:cubicBezTo>
                  <a:pt x="232" y="22"/>
                  <a:pt x="288" y="14"/>
                  <a:pt x="336" y="22"/>
                </a:cubicBezTo>
                <a:cubicBezTo>
                  <a:pt x="384" y="30"/>
                  <a:pt x="472" y="54"/>
                  <a:pt x="528" y="70"/>
                </a:cubicBezTo>
                <a:cubicBezTo>
                  <a:pt x="584" y="86"/>
                  <a:pt x="600" y="102"/>
                  <a:pt x="672" y="118"/>
                </a:cubicBezTo>
                <a:cubicBezTo>
                  <a:pt x="744" y="134"/>
                  <a:pt x="848" y="166"/>
                  <a:pt x="960" y="166"/>
                </a:cubicBezTo>
                <a:cubicBezTo>
                  <a:pt x="1072" y="166"/>
                  <a:pt x="1256" y="134"/>
                  <a:pt x="1344" y="118"/>
                </a:cubicBezTo>
                <a:cubicBezTo>
                  <a:pt x="1432" y="102"/>
                  <a:pt x="1432" y="86"/>
                  <a:pt x="1488" y="70"/>
                </a:cubicBezTo>
                <a:cubicBezTo>
                  <a:pt x="1544" y="54"/>
                  <a:pt x="1595" y="32"/>
                  <a:pt x="1680" y="22"/>
                </a:cubicBezTo>
                <a:cubicBezTo>
                  <a:pt x="1765" y="12"/>
                  <a:pt x="1921" y="12"/>
                  <a:pt x="2000" y="9"/>
                </a:cubicBezTo>
                <a:cubicBezTo>
                  <a:pt x="2079" y="6"/>
                  <a:pt x="2086" y="0"/>
                  <a:pt x="2153" y="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06" name="Freeform 31"/>
          <p:cNvSpPr>
            <a:spLocks/>
          </p:cNvSpPr>
          <p:nvPr/>
        </p:nvSpPr>
        <p:spPr bwMode="auto">
          <a:xfrm>
            <a:off x="6407150" y="2228850"/>
            <a:ext cx="2733675" cy="217488"/>
          </a:xfrm>
          <a:custGeom>
            <a:avLst/>
            <a:gdLst>
              <a:gd name="T0" fmla="*/ 0 w 2153"/>
              <a:gd name="T1" fmla="*/ 22 h 166"/>
              <a:gd name="T2" fmla="*/ 384 w 2153"/>
              <a:gd name="T3" fmla="*/ 22 h 166"/>
              <a:gd name="T4" fmla="*/ 240 w 2153"/>
              <a:gd name="T5" fmla="*/ 22 h 166"/>
              <a:gd name="T6" fmla="*/ 336 w 2153"/>
              <a:gd name="T7" fmla="*/ 22 h 166"/>
              <a:gd name="T8" fmla="*/ 528 w 2153"/>
              <a:gd name="T9" fmla="*/ 70 h 166"/>
              <a:gd name="T10" fmla="*/ 672 w 2153"/>
              <a:gd name="T11" fmla="*/ 118 h 166"/>
              <a:gd name="T12" fmla="*/ 960 w 2153"/>
              <a:gd name="T13" fmla="*/ 166 h 166"/>
              <a:gd name="T14" fmla="*/ 1344 w 2153"/>
              <a:gd name="T15" fmla="*/ 118 h 166"/>
              <a:gd name="T16" fmla="*/ 1488 w 2153"/>
              <a:gd name="T17" fmla="*/ 70 h 166"/>
              <a:gd name="T18" fmla="*/ 1680 w 2153"/>
              <a:gd name="T19" fmla="*/ 22 h 166"/>
              <a:gd name="T20" fmla="*/ 2000 w 2153"/>
              <a:gd name="T21" fmla="*/ 9 h 166"/>
              <a:gd name="T22" fmla="*/ 2153 w 2153"/>
              <a:gd name="T23" fmla="*/ 2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3"/>
              <a:gd name="T37" fmla="*/ 0 h 166"/>
              <a:gd name="T38" fmla="*/ 2153 w 2153"/>
              <a:gd name="T39" fmla="*/ 166 h 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3" h="166">
                <a:moveTo>
                  <a:pt x="0" y="22"/>
                </a:moveTo>
                <a:cubicBezTo>
                  <a:pt x="172" y="22"/>
                  <a:pt x="344" y="22"/>
                  <a:pt x="384" y="22"/>
                </a:cubicBezTo>
                <a:cubicBezTo>
                  <a:pt x="424" y="22"/>
                  <a:pt x="248" y="22"/>
                  <a:pt x="240" y="22"/>
                </a:cubicBezTo>
                <a:cubicBezTo>
                  <a:pt x="232" y="22"/>
                  <a:pt x="288" y="14"/>
                  <a:pt x="336" y="22"/>
                </a:cubicBezTo>
                <a:cubicBezTo>
                  <a:pt x="384" y="30"/>
                  <a:pt x="472" y="54"/>
                  <a:pt x="528" y="70"/>
                </a:cubicBezTo>
                <a:cubicBezTo>
                  <a:pt x="584" y="86"/>
                  <a:pt x="600" y="102"/>
                  <a:pt x="672" y="118"/>
                </a:cubicBezTo>
                <a:cubicBezTo>
                  <a:pt x="744" y="134"/>
                  <a:pt x="848" y="166"/>
                  <a:pt x="960" y="166"/>
                </a:cubicBezTo>
                <a:cubicBezTo>
                  <a:pt x="1072" y="166"/>
                  <a:pt x="1256" y="134"/>
                  <a:pt x="1344" y="118"/>
                </a:cubicBezTo>
                <a:cubicBezTo>
                  <a:pt x="1432" y="102"/>
                  <a:pt x="1432" y="86"/>
                  <a:pt x="1488" y="70"/>
                </a:cubicBezTo>
                <a:cubicBezTo>
                  <a:pt x="1544" y="54"/>
                  <a:pt x="1595" y="32"/>
                  <a:pt x="1680" y="22"/>
                </a:cubicBezTo>
                <a:cubicBezTo>
                  <a:pt x="1765" y="12"/>
                  <a:pt x="1921" y="12"/>
                  <a:pt x="2000" y="9"/>
                </a:cubicBezTo>
                <a:cubicBezTo>
                  <a:pt x="2079" y="6"/>
                  <a:pt x="2086" y="0"/>
                  <a:pt x="2153" y="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07" name="Line 32"/>
          <p:cNvSpPr>
            <a:spLocks noChangeShapeType="1"/>
          </p:cNvSpPr>
          <p:nvPr/>
        </p:nvSpPr>
        <p:spPr bwMode="auto">
          <a:xfrm>
            <a:off x="6675438" y="1755775"/>
            <a:ext cx="60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8" name="Line 33"/>
          <p:cNvSpPr>
            <a:spLocks noChangeShapeType="1"/>
          </p:cNvSpPr>
          <p:nvPr/>
        </p:nvSpPr>
        <p:spPr bwMode="auto">
          <a:xfrm>
            <a:off x="6657975" y="2017713"/>
            <a:ext cx="60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9" name="Line 34"/>
          <p:cNvSpPr>
            <a:spLocks noChangeShapeType="1"/>
          </p:cNvSpPr>
          <p:nvPr/>
        </p:nvSpPr>
        <p:spPr bwMode="auto">
          <a:xfrm>
            <a:off x="6657975" y="2243138"/>
            <a:ext cx="60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0" name="Line 35"/>
          <p:cNvSpPr>
            <a:spLocks noChangeShapeType="1"/>
          </p:cNvSpPr>
          <p:nvPr/>
        </p:nvSpPr>
        <p:spPr bwMode="auto">
          <a:xfrm>
            <a:off x="8845550" y="1755775"/>
            <a:ext cx="60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1" name="Line 36"/>
          <p:cNvSpPr>
            <a:spLocks noChangeShapeType="1"/>
          </p:cNvSpPr>
          <p:nvPr/>
        </p:nvSpPr>
        <p:spPr bwMode="auto">
          <a:xfrm>
            <a:off x="8828088" y="2017713"/>
            <a:ext cx="60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2" name="Line 37"/>
          <p:cNvSpPr>
            <a:spLocks noChangeShapeType="1"/>
          </p:cNvSpPr>
          <p:nvPr/>
        </p:nvSpPr>
        <p:spPr bwMode="auto">
          <a:xfrm>
            <a:off x="8828088" y="2243138"/>
            <a:ext cx="60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3" name="Line 39"/>
          <p:cNvSpPr>
            <a:spLocks noChangeShapeType="1"/>
          </p:cNvSpPr>
          <p:nvPr/>
        </p:nvSpPr>
        <p:spPr bwMode="auto">
          <a:xfrm flipV="1">
            <a:off x="8069263" y="1147763"/>
            <a:ext cx="465137" cy="495300"/>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4" name="Text Box 40"/>
          <p:cNvSpPr txBox="1">
            <a:spLocks noChangeArrowheads="1"/>
          </p:cNvSpPr>
          <p:nvPr/>
        </p:nvSpPr>
        <p:spPr bwMode="auto">
          <a:xfrm>
            <a:off x="7086600" y="690563"/>
            <a:ext cx="2819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000099"/>
                </a:solidFill>
              </a:rPr>
              <a:t>high pressure</a:t>
            </a:r>
          </a:p>
        </p:txBody>
      </p:sp>
      <p:sp>
        <p:nvSpPr>
          <p:cNvPr id="46115" name="Line 41"/>
          <p:cNvSpPr>
            <a:spLocks noChangeShapeType="1"/>
          </p:cNvSpPr>
          <p:nvPr/>
        </p:nvSpPr>
        <p:spPr bwMode="auto">
          <a:xfrm flipV="1">
            <a:off x="7186613" y="1147763"/>
            <a:ext cx="204787" cy="430212"/>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6" name="Text Box 42"/>
          <p:cNvSpPr txBox="1">
            <a:spLocks noChangeArrowheads="1"/>
          </p:cNvSpPr>
          <p:nvPr/>
        </p:nvSpPr>
        <p:spPr bwMode="auto">
          <a:xfrm>
            <a:off x="4343400" y="2138363"/>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000099"/>
                </a:solidFill>
              </a:rPr>
              <a:t>low pressure</a:t>
            </a:r>
          </a:p>
        </p:txBody>
      </p:sp>
      <p:sp>
        <p:nvSpPr>
          <p:cNvPr id="46117" name="Line 43"/>
          <p:cNvSpPr>
            <a:spLocks noChangeShapeType="1"/>
          </p:cNvSpPr>
          <p:nvPr/>
        </p:nvSpPr>
        <p:spPr bwMode="auto">
          <a:xfrm flipV="1">
            <a:off x="5715000" y="1957388"/>
            <a:ext cx="1908175" cy="306387"/>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18" name="Text Box 44"/>
          <p:cNvSpPr txBox="1">
            <a:spLocks noChangeArrowheads="1"/>
          </p:cNvSpPr>
          <p:nvPr/>
        </p:nvSpPr>
        <p:spPr bwMode="auto">
          <a:xfrm>
            <a:off x="6477000" y="2667000"/>
            <a:ext cx="2819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006600"/>
                </a:solidFill>
              </a:rPr>
              <a:t>   close up view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Bernoulli:  Wind Example</a:t>
            </a:r>
          </a:p>
        </p:txBody>
      </p:sp>
      <p:pic>
        <p:nvPicPr>
          <p:cNvPr id="47107" name="Picture 3" descr="Your postcard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3988"/>
            <a:ext cx="51054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6"/>
          <p:cNvSpPr>
            <a:spLocks noChangeArrowheads="1"/>
          </p:cNvSpPr>
          <p:nvPr/>
        </p:nvSpPr>
        <p:spPr bwMode="auto">
          <a:xfrm>
            <a:off x="3124200" y="6122988"/>
            <a:ext cx="990600" cy="609600"/>
          </a:xfrm>
          <a:prstGeom prst="rect">
            <a:avLst/>
          </a:prstGeom>
          <a:solidFill>
            <a:srgbClr val="996633"/>
          </a:solidFill>
          <a:ln w="9525">
            <a:miter lim="800000"/>
            <a:headEnd/>
            <a:tailEnd/>
          </a:ln>
          <a:scene3d>
            <a:camera prst="legacyObliqueTopLeft"/>
            <a:lightRig rig="legacyFlat3" dir="b"/>
          </a:scene3d>
          <a:sp3d extrusionH="938200" prstMaterial="legacyMatte">
            <a:bevelT w="13500" h="13500" prst="angle"/>
            <a:bevelB w="13500" h="13500" prst="angle"/>
            <a:extrusionClr>
              <a:srgbClr val="996633"/>
            </a:extrusionClr>
          </a:sp3d>
        </p:spPr>
        <p:txBody>
          <a:bodyPr wrap="none" anchor="ctr">
            <a:flatTx/>
          </a:bodyPr>
          <a:lstStyle/>
          <a:p>
            <a:endParaRPr lang="en-US"/>
          </a:p>
        </p:txBody>
      </p:sp>
      <p:sp>
        <p:nvSpPr>
          <p:cNvPr id="47109" name="Text Box 7"/>
          <p:cNvSpPr txBox="1">
            <a:spLocks noChangeArrowheads="1"/>
          </p:cNvSpPr>
          <p:nvPr/>
        </p:nvSpPr>
        <p:spPr bwMode="auto">
          <a:xfrm>
            <a:off x="104775" y="782638"/>
            <a:ext cx="8915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The Big Bad Pig is about to blow down the house of the Three Little Wolves.  The little wolves live in a little flat-roofed house.  The wolf home has very sturdy walls, so the Big Bad Pig decides to incorporate a little physics into his attack. Instead of blowing directly on the walls, he blows </a:t>
            </a:r>
            <a:r>
              <a:rPr lang="en-US" sz="2400" i="1">
                <a:solidFill>
                  <a:srgbClr val="000099"/>
                </a:solidFill>
              </a:rPr>
              <a:t>over</a:t>
            </a:r>
            <a:r>
              <a:rPr lang="en-US" sz="2400">
                <a:solidFill>
                  <a:srgbClr val="000099"/>
                </a:solidFill>
              </a:rPr>
              <a:t> the roof.  He blows hard enough that the air above the</a:t>
            </a:r>
          </a:p>
        </p:txBody>
      </p:sp>
      <p:sp>
        <p:nvSpPr>
          <p:cNvPr id="47110" name="Text Box 9"/>
          <p:cNvSpPr txBox="1">
            <a:spLocks noChangeArrowheads="1"/>
          </p:cNvSpPr>
          <p:nvPr/>
        </p:nvSpPr>
        <p:spPr bwMode="auto">
          <a:xfrm>
            <a:off x="5140325" y="2570163"/>
            <a:ext cx="4038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roof is moving fast enough to create a large pressure difference.  Inside the air is at normal atmospheric pressure.  Outside it is much lower.  The pressure difference can blow the roof right off the Three Little Wolves’ house.  Strong, naturally occurring winds can damage structures in the same way.</a:t>
            </a:r>
            <a:endParaRPr lang="en-US"/>
          </a:p>
        </p:txBody>
      </p:sp>
      <p:sp>
        <p:nvSpPr>
          <p:cNvPr id="47111" name="AutoShape 10"/>
          <p:cNvSpPr>
            <a:spLocks noChangeArrowheads="1"/>
          </p:cNvSpPr>
          <p:nvPr/>
        </p:nvSpPr>
        <p:spPr bwMode="auto">
          <a:xfrm rot="-5406713">
            <a:off x="2763838" y="5975350"/>
            <a:ext cx="230187" cy="144463"/>
          </a:xfrm>
          <a:prstGeom prst="parallelogram">
            <a:avLst>
              <a:gd name="adj" fmla="val 85837"/>
            </a:avLst>
          </a:prstGeom>
          <a:solidFill>
            <a:srgbClr val="00FFFF">
              <a:alpha val="50195"/>
            </a:srgbClr>
          </a:solidFill>
          <a:ln w="9525">
            <a:solidFill>
              <a:schemeClr val="tx1"/>
            </a:solidFill>
            <a:miter lim="800000"/>
            <a:headEnd/>
            <a:tailEnd/>
          </a:ln>
        </p:spPr>
        <p:txBody>
          <a:bodyPr wrap="none" anchor="ctr"/>
          <a:lstStyle/>
          <a:p>
            <a:endParaRPr lang="en-US"/>
          </a:p>
        </p:txBody>
      </p:sp>
      <p:sp>
        <p:nvSpPr>
          <p:cNvPr id="47112" name="AutoShape 11"/>
          <p:cNvSpPr>
            <a:spLocks noChangeArrowheads="1"/>
          </p:cNvSpPr>
          <p:nvPr/>
        </p:nvSpPr>
        <p:spPr bwMode="auto">
          <a:xfrm rot="-5406713">
            <a:off x="2941638" y="6126162"/>
            <a:ext cx="230188" cy="144463"/>
          </a:xfrm>
          <a:prstGeom prst="parallelogram">
            <a:avLst>
              <a:gd name="adj" fmla="val 85837"/>
            </a:avLst>
          </a:prstGeom>
          <a:solidFill>
            <a:srgbClr val="00FFFF">
              <a:alpha val="50195"/>
            </a:srgbClr>
          </a:solidFill>
          <a:ln w="9525">
            <a:solidFill>
              <a:schemeClr val="tx1"/>
            </a:solidFill>
            <a:miter lim="800000"/>
            <a:headEnd/>
            <a:tailEnd/>
          </a:ln>
        </p:spPr>
        <p:txBody>
          <a:bodyPr wrap="none" anchor="ctr"/>
          <a:lstStyle/>
          <a:p>
            <a:endParaRPr lang="en-US"/>
          </a:p>
        </p:txBody>
      </p:sp>
      <p:sp>
        <p:nvSpPr>
          <p:cNvPr id="47113" name="Rectangle 14"/>
          <p:cNvSpPr>
            <a:spLocks noChangeArrowheads="1"/>
          </p:cNvSpPr>
          <p:nvPr/>
        </p:nvSpPr>
        <p:spPr bwMode="auto">
          <a:xfrm>
            <a:off x="3784600" y="6224588"/>
            <a:ext cx="228600" cy="152400"/>
          </a:xfrm>
          <a:prstGeom prst="rect">
            <a:avLst/>
          </a:prstGeom>
          <a:solidFill>
            <a:srgbClr val="00FFFF">
              <a:alpha val="50195"/>
            </a:srgbClr>
          </a:solidFill>
          <a:ln w="9525">
            <a:solidFill>
              <a:schemeClr val="tx1"/>
            </a:solidFill>
            <a:miter lim="800000"/>
            <a:headEnd/>
            <a:tailEnd/>
          </a:ln>
        </p:spPr>
        <p:txBody>
          <a:bodyPr wrap="none" anchor="ctr"/>
          <a:lstStyle/>
          <a:p>
            <a:endParaRPr lang="en-US"/>
          </a:p>
        </p:txBody>
      </p:sp>
      <p:sp>
        <p:nvSpPr>
          <p:cNvPr id="47114" name="Rectangle 15"/>
          <p:cNvSpPr>
            <a:spLocks noChangeArrowheads="1"/>
          </p:cNvSpPr>
          <p:nvPr/>
        </p:nvSpPr>
        <p:spPr bwMode="auto">
          <a:xfrm>
            <a:off x="3263900" y="6227763"/>
            <a:ext cx="228600" cy="152400"/>
          </a:xfrm>
          <a:prstGeom prst="rect">
            <a:avLst/>
          </a:prstGeom>
          <a:solidFill>
            <a:srgbClr val="00FFFF">
              <a:alpha val="50195"/>
            </a:srgbClr>
          </a:solidFill>
          <a:ln w="9525">
            <a:solidFill>
              <a:schemeClr val="tx1"/>
            </a:solidFill>
            <a:miter lim="800000"/>
            <a:headEnd/>
            <a:tailEnd/>
          </a:ln>
        </p:spPr>
        <p:txBody>
          <a:bodyPr wrap="none" anchor="ctr"/>
          <a:lstStyle/>
          <a:p>
            <a:endParaRPr lang="en-US"/>
          </a:p>
        </p:txBody>
      </p:sp>
      <p:sp>
        <p:nvSpPr>
          <p:cNvPr id="47115" name="Rectangle 16"/>
          <p:cNvSpPr>
            <a:spLocks noChangeArrowheads="1"/>
          </p:cNvSpPr>
          <p:nvPr/>
        </p:nvSpPr>
        <p:spPr bwMode="auto">
          <a:xfrm>
            <a:off x="3538538" y="6456363"/>
            <a:ext cx="185737" cy="269875"/>
          </a:xfrm>
          <a:prstGeom prst="rect">
            <a:avLst/>
          </a:prstGeom>
          <a:solidFill>
            <a:srgbClr val="CCCC00">
              <a:alpha val="50195"/>
            </a:srgbClr>
          </a:solidFill>
          <a:ln w="9525">
            <a:solidFill>
              <a:schemeClr val="tx1"/>
            </a:solidFill>
            <a:miter lim="800000"/>
            <a:headEnd/>
            <a:tailEnd/>
          </a:ln>
        </p:spPr>
        <p:txBody>
          <a:bodyPr wrap="none" anchor="ctr"/>
          <a:lstStyle/>
          <a:p>
            <a:endParaRPr lang="en-US"/>
          </a:p>
        </p:txBody>
      </p:sp>
      <p:sp>
        <p:nvSpPr>
          <p:cNvPr id="47116" name="Oval 17"/>
          <p:cNvSpPr>
            <a:spLocks noChangeArrowheads="1"/>
          </p:cNvSpPr>
          <p:nvPr/>
        </p:nvSpPr>
        <p:spPr bwMode="auto">
          <a:xfrm>
            <a:off x="3644900" y="6542088"/>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Viscosity</a:t>
            </a:r>
          </a:p>
        </p:txBody>
      </p:sp>
      <p:sp>
        <p:nvSpPr>
          <p:cNvPr id="48131" name="Text Box 3"/>
          <p:cNvSpPr txBox="1">
            <a:spLocks noChangeArrowheads="1"/>
          </p:cNvSpPr>
          <p:nvPr/>
        </p:nvSpPr>
        <p:spPr bwMode="auto">
          <a:xfrm>
            <a:off x="147638" y="617538"/>
            <a:ext cx="8686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Different kinds of fluids flow more easily than others.  Oil, for example, flows more easily than molasses.  This is because molasses has a higher viscosity, which is a measure of resistance to fluid flow.  Inside a pipe or tube a very thin layer of fluid right near the walls of the tube are motionless because they get caught up in the microscopic ridges of the tube.  Layers closer to the center move faster and the fluid sheers.  The middle layer moves the fastest.</a:t>
            </a:r>
          </a:p>
        </p:txBody>
      </p:sp>
      <p:sp>
        <p:nvSpPr>
          <p:cNvPr id="48132" name="Rectangle 4"/>
          <p:cNvSpPr>
            <a:spLocks noChangeArrowheads="1"/>
          </p:cNvSpPr>
          <p:nvPr/>
        </p:nvSpPr>
        <p:spPr bwMode="auto">
          <a:xfrm>
            <a:off x="2133600" y="3352800"/>
            <a:ext cx="4953000" cy="1131888"/>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33" name="Line 6"/>
          <p:cNvSpPr>
            <a:spLocks noChangeShapeType="1"/>
          </p:cNvSpPr>
          <p:nvPr/>
        </p:nvSpPr>
        <p:spPr bwMode="auto">
          <a:xfrm>
            <a:off x="2146300" y="4475163"/>
            <a:ext cx="50165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8134" name="Group 23"/>
          <p:cNvGrpSpPr>
            <a:grpSpLocks/>
          </p:cNvGrpSpPr>
          <p:nvPr/>
        </p:nvGrpSpPr>
        <p:grpSpPr bwMode="auto">
          <a:xfrm>
            <a:off x="3178175" y="3352800"/>
            <a:ext cx="3908425" cy="503238"/>
            <a:chOff x="2434" y="2112"/>
            <a:chExt cx="2462" cy="317"/>
          </a:xfrm>
        </p:grpSpPr>
        <p:sp>
          <p:nvSpPr>
            <p:cNvPr id="48161" name="Rectangle 18"/>
            <p:cNvSpPr>
              <a:spLocks noChangeArrowheads="1"/>
            </p:cNvSpPr>
            <p:nvPr/>
          </p:nvSpPr>
          <p:spPr bwMode="auto">
            <a:xfrm>
              <a:off x="3936" y="2112"/>
              <a:ext cx="960" cy="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62" name="Rectangle 19"/>
            <p:cNvSpPr>
              <a:spLocks noChangeArrowheads="1"/>
            </p:cNvSpPr>
            <p:nvPr/>
          </p:nvSpPr>
          <p:spPr bwMode="auto">
            <a:xfrm>
              <a:off x="3688" y="2179"/>
              <a:ext cx="1143" cy="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63" name="Rectangle 20"/>
            <p:cNvSpPr>
              <a:spLocks noChangeArrowheads="1"/>
            </p:cNvSpPr>
            <p:nvPr/>
          </p:nvSpPr>
          <p:spPr bwMode="auto">
            <a:xfrm>
              <a:off x="3271" y="2250"/>
              <a:ext cx="1378" cy="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64" name="Rectangle 21"/>
            <p:cNvSpPr>
              <a:spLocks noChangeArrowheads="1"/>
            </p:cNvSpPr>
            <p:nvPr/>
          </p:nvSpPr>
          <p:spPr bwMode="auto">
            <a:xfrm>
              <a:off x="2835" y="2311"/>
              <a:ext cx="1583" cy="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65" name="Rectangle 22"/>
            <p:cNvSpPr>
              <a:spLocks noChangeArrowheads="1"/>
            </p:cNvSpPr>
            <p:nvPr/>
          </p:nvSpPr>
          <p:spPr bwMode="auto">
            <a:xfrm>
              <a:off x="2434" y="2368"/>
              <a:ext cx="1733" cy="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8135" name="Rectangle 25"/>
          <p:cNvSpPr>
            <a:spLocks noChangeArrowheads="1"/>
          </p:cNvSpPr>
          <p:nvPr/>
        </p:nvSpPr>
        <p:spPr bwMode="auto">
          <a:xfrm flipV="1">
            <a:off x="5554663" y="4349750"/>
            <a:ext cx="1524000" cy="10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 name="Rectangle 26"/>
          <p:cNvSpPr>
            <a:spLocks noChangeArrowheads="1"/>
          </p:cNvSpPr>
          <p:nvPr/>
        </p:nvSpPr>
        <p:spPr bwMode="auto">
          <a:xfrm flipV="1">
            <a:off x="5137150" y="4235450"/>
            <a:ext cx="1814513" cy="10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7" name="Rectangle 27"/>
          <p:cNvSpPr>
            <a:spLocks noChangeArrowheads="1"/>
          </p:cNvSpPr>
          <p:nvPr/>
        </p:nvSpPr>
        <p:spPr bwMode="auto">
          <a:xfrm flipV="1">
            <a:off x="4510088" y="4144963"/>
            <a:ext cx="2187575" cy="96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8" name="Rectangle 28"/>
          <p:cNvSpPr>
            <a:spLocks noChangeArrowheads="1"/>
          </p:cNvSpPr>
          <p:nvPr/>
        </p:nvSpPr>
        <p:spPr bwMode="auto">
          <a:xfrm flipV="1">
            <a:off x="3817938" y="4046538"/>
            <a:ext cx="2513012" cy="9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9" name="Rectangle 29"/>
          <p:cNvSpPr>
            <a:spLocks noChangeArrowheads="1"/>
          </p:cNvSpPr>
          <p:nvPr/>
        </p:nvSpPr>
        <p:spPr bwMode="auto">
          <a:xfrm flipV="1">
            <a:off x="3189288" y="3951288"/>
            <a:ext cx="2751137" cy="96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0" name="Rectangle 30"/>
          <p:cNvSpPr>
            <a:spLocks noChangeArrowheads="1"/>
          </p:cNvSpPr>
          <p:nvPr/>
        </p:nvSpPr>
        <p:spPr bwMode="auto">
          <a:xfrm flipV="1">
            <a:off x="2854325" y="3852863"/>
            <a:ext cx="2860675" cy="9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1" name="Rectangle 31"/>
          <p:cNvSpPr>
            <a:spLocks noChangeArrowheads="1"/>
          </p:cNvSpPr>
          <p:nvPr/>
        </p:nvSpPr>
        <p:spPr bwMode="auto">
          <a:xfrm>
            <a:off x="7010400" y="3352800"/>
            <a:ext cx="157163" cy="1108075"/>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42" name="Line 5"/>
          <p:cNvSpPr>
            <a:spLocks noChangeShapeType="1"/>
          </p:cNvSpPr>
          <p:nvPr/>
        </p:nvSpPr>
        <p:spPr bwMode="auto">
          <a:xfrm>
            <a:off x="2133600" y="3352800"/>
            <a:ext cx="50292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3" name="Rectangle 32"/>
          <p:cNvSpPr>
            <a:spLocks noChangeArrowheads="1"/>
          </p:cNvSpPr>
          <p:nvPr/>
        </p:nvSpPr>
        <p:spPr bwMode="auto">
          <a:xfrm>
            <a:off x="6904038" y="3470275"/>
            <a:ext cx="217487" cy="86360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44" name="Rectangle 33"/>
          <p:cNvSpPr>
            <a:spLocks noChangeArrowheads="1"/>
          </p:cNvSpPr>
          <p:nvPr/>
        </p:nvSpPr>
        <p:spPr bwMode="auto">
          <a:xfrm>
            <a:off x="6510338" y="3576638"/>
            <a:ext cx="223837" cy="6540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45" name="Rectangle 34"/>
          <p:cNvSpPr>
            <a:spLocks noChangeArrowheads="1"/>
          </p:cNvSpPr>
          <p:nvPr/>
        </p:nvSpPr>
        <p:spPr bwMode="auto">
          <a:xfrm>
            <a:off x="6149975" y="3681413"/>
            <a:ext cx="214313" cy="4635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46" name="Rectangle 35"/>
          <p:cNvSpPr>
            <a:spLocks noChangeArrowheads="1"/>
          </p:cNvSpPr>
          <p:nvPr/>
        </p:nvSpPr>
        <p:spPr bwMode="auto">
          <a:xfrm>
            <a:off x="5872163" y="3776663"/>
            <a:ext cx="179387" cy="271462"/>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47" name="Rectangle 36"/>
          <p:cNvSpPr>
            <a:spLocks noChangeArrowheads="1"/>
          </p:cNvSpPr>
          <p:nvPr/>
        </p:nvSpPr>
        <p:spPr bwMode="auto">
          <a:xfrm>
            <a:off x="5715000" y="3810000"/>
            <a:ext cx="228600" cy="15240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48" name="Line 37"/>
          <p:cNvSpPr>
            <a:spLocks noChangeShapeType="1"/>
          </p:cNvSpPr>
          <p:nvPr/>
        </p:nvSpPr>
        <p:spPr bwMode="auto">
          <a:xfrm flipH="1">
            <a:off x="1003300" y="3897313"/>
            <a:ext cx="1828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9" name="Line 38"/>
          <p:cNvSpPr>
            <a:spLocks noChangeShapeType="1"/>
          </p:cNvSpPr>
          <p:nvPr/>
        </p:nvSpPr>
        <p:spPr bwMode="auto">
          <a:xfrm flipH="1">
            <a:off x="1828800" y="3794125"/>
            <a:ext cx="1341438"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0" name="Line 39"/>
          <p:cNvSpPr>
            <a:spLocks noChangeShapeType="1"/>
          </p:cNvSpPr>
          <p:nvPr/>
        </p:nvSpPr>
        <p:spPr bwMode="auto">
          <a:xfrm flipH="1">
            <a:off x="1841500" y="3992563"/>
            <a:ext cx="1341438"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1" name="Line 40"/>
          <p:cNvSpPr>
            <a:spLocks noChangeShapeType="1"/>
          </p:cNvSpPr>
          <p:nvPr/>
        </p:nvSpPr>
        <p:spPr bwMode="auto">
          <a:xfrm flipH="1">
            <a:off x="2819400" y="4102100"/>
            <a:ext cx="992188" cy="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2" name="Line 41"/>
          <p:cNvSpPr>
            <a:spLocks noChangeShapeType="1"/>
          </p:cNvSpPr>
          <p:nvPr/>
        </p:nvSpPr>
        <p:spPr bwMode="auto">
          <a:xfrm flipH="1">
            <a:off x="2809875" y="3721100"/>
            <a:ext cx="992188" cy="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3" name="Line 42"/>
          <p:cNvSpPr>
            <a:spLocks noChangeShapeType="1"/>
          </p:cNvSpPr>
          <p:nvPr/>
        </p:nvSpPr>
        <p:spPr bwMode="auto">
          <a:xfrm flipH="1">
            <a:off x="3810000" y="3616325"/>
            <a:ext cx="687388"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4" name="Line 43"/>
          <p:cNvSpPr>
            <a:spLocks noChangeShapeType="1"/>
          </p:cNvSpPr>
          <p:nvPr/>
        </p:nvSpPr>
        <p:spPr bwMode="auto">
          <a:xfrm flipH="1">
            <a:off x="3824288" y="4219575"/>
            <a:ext cx="687387"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5" name="Line 44"/>
          <p:cNvSpPr>
            <a:spLocks noChangeShapeType="1"/>
          </p:cNvSpPr>
          <p:nvPr/>
        </p:nvSpPr>
        <p:spPr bwMode="auto">
          <a:xfrm flipH="1">
            <a:off x="4800600" y="4313238"/>
            <a:ext cx="304800" cy="0"/>
          </a:xfrm>
          <a:prstGeom prst="line">
            <a:avLst/>
          </a:prstGeom>
          <a:noFill/>
          <a:ln w="9525">
            <a:solidFill>
              <a:srgbClr val="9966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45"/>
          <p:cNvSpPr>
            <a:spLocks noChangeShapeType="1"/>
          </p:cNvSpPr>
          <p:nvPr/>
        </p:nvSpPr>
        <p:spPr bwMode="auto">
          <a:xfrm flipH="1">
            <a:off x="4849813" y="3513138"/>
            <a:ext cx="304800" cy="0"/>
          </a:xfrm>
          <a:prstGeom prst="line">
            <a:avLst/>
          </a:prstGeom>
          <a:noFill/>
          <a:ln w="9525">
            <a:solidFill>
              <a:srgbClr val="9966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7" name="Rectangle 77"/>
          <p:cNvSpPr>
            <a:spLocks noChangeArrowheads="1"/>
          </p:cNvSpPr>
          <p:nvPr/>
        </p:nvSpPr>
        <p:spPr bwMode="auto">
          <a:xfrm>
            <a:off x="103188" y="4487863"/>
            <a:ext cx="89090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solidFill>
                  <a:srgbClr val="000099"/>
                </a:solidFill>
              </a:rPr>
              <a:t>The more viscous a fluid is, the more the layers want to cling together, and the more it resists this shearing.  The resistance is due the frictional forces between the layers as the slides past one another.  Note, there is no friction occurring at the tube’s surface since the fluid there is essentially still. The friction happens in the fluid and generates heat. The Bernoulli equation applies to fluids with negligible viscosity.</a:t>
            </a:r>
          </a:p>
        </p:txBody>
      </p:sp>
      <p:sp>
        <p:nvSpPr>
          <p:cNvPr id="48158" name="Text Box 78"/>
          <p:cNvSpPr txBox="1">
            <a:spLocks noChangeArrowheads="1"/>
          </p:cNvSpPr>
          <p:nvPr/>
        </p:nvSpPr>
        <p:spPr bwMode="auto">
          <a:xfrm>
            <a:off x="7391400" y="365760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FF0000"/>
                </a:solidFill>
              </a:rPr>
              <a:t>v = 0</a:t>
            </a:r>
          </a:p>
        </p:txBody>
      </p:sp>
      <p:sp>
        <p:nvSpPr>
          <p:cNvPr id="48159" name="Line 79"/>
          <p:cNvSpPr>
            <a:spLocks noChangeShapeType="1"/>
          </p:cNvSpPr>
          <p:nvPr/>
        </p:nvSpPr>
        <p:spPr bwMode="auto">
          <a:xfrm>
            <a:off x="6400800" y="3429000"/>
            <a:ext cx="990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0" name="Line 80"/>
          <p:cNvSpPr>
            <a:spLocks noChangeShapeType="1"/>
          </p:cNvSpPr>
          <p:nvPr/>
        </p:nvSpPr>
        <p:spPr bwMode="auto">
          <a:xfrm flipH="1">
            <a:off x="6477000" y="4038600"/>
            <a:ext cx="9144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76288" y="-41275"/>
            <a:ext cx="7772400" cy="806450"/>
          </a:xfrm>
        </p:spPr>
        <p:txBody>
          <a:bodyPr/>
          <a:lstStyle/>
          <a:p>
            <a:r>
              <a:rPr lang="en-US" smtClean="0">
                <a:solidFill>
                  <a:srgbClr val="000099"/>
                </a:solidFill>
              </a:rPr>
              <a:t>Turbulence</a:t>
            </a:r>
          </a:p>
        </p:txBody>
      </p:sp>
      <p:sp>
        <p:nvSpPr>
          <p:cNvPr id="4100" name="Freeform 5"/>
          <p:cNvSpPr>
            <a:spLocks/>
          </p:cNvSpPr>
          <p:nvPr/>
        </p:nvSpPr>
        <p:spPr bwMode="auto">
          <a:xfrm>
            <a:off x="3821113" y="4168775"/>
            <a:ext cx="5105400" cy="571500"/>
          </a:xfrm>
          <a:custGeom>
            <a:avLst/>
            <a:gdLst>
              <a:gd name="T0" fmla="*/ 0 w 3216"/>
              <a:gd name="T1" fmla="*/ 8 h 360"/>
              <a:gd name="T2" fmla="*/ 672 w 3216"/>
              <a:gd name="T3" fmla="*/ 8 h 360"/>
              <a:gd name="T4" fmla="*/ 816 w 3216"/>
              <a:gd name="T5" fmla="*/ 8 h 360"/>
              <a:gd name="T6" fmla="*/ 1056 w 3216"/>
              <a:gd name="T7" fmla="*/ 56 h 360"/>
              <a:gd name="T8" fmla="*/ 1392 w 3216"/>
              <a:gd name="T9" fmla="*/ 248 h 360"/>
              <a:gd name="T10" fmla="*/ 1680 w 3216"/>
              <a:gd name="T11" fmla="*/ 344 h 360"/>
              <a:gd name="T12" fmla="*/ 1920 w 3216"/>
              <a:gd name="T13" fmla="*/ 344 h 360"/>
              <a:gd name="T14" fmla="*/ 2064 w 3216"/>
              <a:gd name="T15" fmla="*/ 296 h 360"/>
              <a:gd name="T16" fmla="*/ 2208 w 3216"/>
              <a:gd name="T17" fmla="*/ 200 h 360"/>
              <a:gd name="T18" fmla="*/ 2352 w 3216"/>
              <a:gd name="T19" fmla="*/ 104 h 360"/>
              <a:gd name="T20" fmla="*/ 2448 w 3216"/>
              <a:gd name="T21" fmla="*/ 56 h 360"/>
              <a:gd name="T22" fmla="*/ 2589 w 3216"/>
              <a:gd name="T23" fmla="*/ 27 h 360"/>
              <a:gd name="T24" fmla="*/ 3024 w 3216"/>
              <a:gd name="T25" fmla="*/ 8 h 360"/>
              <a:gd name="T26" fmla="*/ 3216 w 3216"/>
              <a:gd name="T27" fmla="*/ 8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6"/>
              <a:gd name="T43" fmla="*/ 0 h 360"/>
              <a:gd name="T44" fmla="*/ 3216 w 3216"/>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6" h="360">
                <a:moveTo>
                  <a:pt x="0" y="8"/>
                </a:moveTo>
                <a:cubicBezTo>
                  <a:pt x="268" y="8"/>
                  <a:pt x="536" y="8"/>
                  <a:pt x="672" y="8"/>
                </a:cubicBezTo>
                <a:cubicBezTo>
                  <a:pt x="808" y="8"/>
                  <a:pt x="752" y="0"/>
                  <a:pt x="816" y="8"/>
                </a:cubicBezTo>
                <a:cubicBezTo>
                  <a:pt x="880" y="16"/>
                  <a:pt x="960" y="16"/>
                  <a:pt x="1056" y="56"/>
                </a:cubicBezTo>
                <a:cubicBezTo>
                  <a:pt x="1152" y="96"/>
                  <a:pt x="1288" y="200"/>
                  <a:pt x="1392" y="248"/>
                </a:cubicBezTo>
                <a:cubicBezTo>
                  <a:pt x="1496" y="296"/>
                  <a:pt x="1592" y="328"/>
                  <a:pt x="1680" y="344"/>
                </a:cubicBezTo>
                <a:cubicBezTo>
                  <a:pt x="1768" y="360"/>
                  <a:pt x="1856" y="352"/>
                  <a:pt x="1920" y="344"/>
                </a:cubicBezTo>
                <a:cubicBezTo>
                  <a:pt x="1984" y="336"/>
                  <a:pt x="2016" y="320"/>
                  <a:pt x="2064" y="296"/>
                </a:cubicBezTo>
                <a:cubicBezTo>
                  <a:pt x="2112" y="272"/>
                  <a:pt x="2160" y="232"/>
                  <a:pt x="2208" y="200"/>
                </a:cubicBezTo>
                <a:cubicBezTo>
                  <a:pt x="2256" y="168"/>
                  <a:pt x="2312" y="128"/>
                  <a:pt x="2352" y="104"/>
                </a:cubicBezTo>
                <a:cubicBezTo>
                  <a:pt x="2392" y="80"/>
                  <a:pt x="2408" y="69"/>
                  <a:pt x="2448" y="56"/>
                </a:cubicBezTo>
                <a:cubicBezTo>
                  <a:pt x="2488" y="43"/>
                  <a:pt x="2493" y="35"/>
                  <a:pt x="2589" y="27"/>
                </a:cubicBezTo>
                <a:cubicBezTo>
                  <a:pt x="2685" y="19"/>
                  <a:pt x="2920" y="11"/>
                  <a:pt x="3024" y="8"/>
                </a:cubicBezTo>
                <a:cubicBezTo>
                  <a:pt x="3128" y="5"/>
                  <a:pt x="3192" y="8"/>
                  <a:pt x="3216" y="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 name="Freeform 6"/>
          <p:cNvSpPr>
            <a:spLocks/>
          </p:cNvSpPr>
          <p:nvPr/>
        </p:nvSpPr>
        <p:spPr bwMode="auto">
          <a:xfrm>
            <a:off x="7021513" y="4244975"/>
            <a:ext cx="241300" cy="266700"/>
          </a:xfrm>
          <a:custGeom>
            <a:avLst/>
            <a:gdLst>
              <a:gd name="T0" fmla="*/ 0 w 152"/>
              <a:gd name="T1" fmla="*/ 168 h 168"/>
              <a:gd name="T2" fmla="*/ 96 w 152"/>
              <a:gd name="T3" fmla="*/ 120 h 168"/>
              <a:gd name="T4" fmla="*/ 144 w 152"/>
              <a:gd name="T5" fmla="*/ 72 h 168"/>
              <a:gd name="T6" fmla="*/ 144 w 152"/>
              <a:gd name="T7" fmla="*/ 24 h 168"/>
              <a:gd name="T8" fmla="*/ 97 w 152"/>
              <a:gd name="T9" fmla="*/ 0 h 168"/>
              <a:gd name="T10" fmla="*/ 48 w 152"/>
              <a:gd name="T11" fmla="*/ 24 h 168"/>
              <a:gd name="T12" fmla="*/ 48 w 152"/>
              <a:gd name="T13" fmla="*/ 72 h 168"/>
              <a:gd name="T14" fmla="*/ 0 60000 65536"/>
              <a:gd name="T15" fmla="*/ 0 60000 65536"/>
              <a:gd name="T16" fmla="*/ 0 60000 65536"/>
              <a:gd name="T17" fmla="*/ 0 60000 65536"/>
              <a:gd name="T18" fmla="*/ 0 60000 65536"/>
              <a:gd name="T19" fmla="*/ 0 60000 65536"/>
              <a:gd name="T20" fmla="*/ 0 60000 65536"/>
              <a:gd name="T21" fmla="*/ 0 w 152"/>
              <a:gd name="T22" fmla="*/ 0 h 168"/>
              <a:gd name="T23" fmla="*/ 152 w 1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8">
                <a:moveTo>
                  <a:pt x="0" y="168"/>
                </a:moveTo>
                <a:cubicBezTo>
                  <a:pt x="36" y="152"/>
                  <a:pt x="72" y="136"/>
                  <a:pt x="96" y="120"/>
                </a:cubicBezTo>
                <a:cubicBezTo>
                  <a:pt x="120" y="104"/>
                  <a:pt x="136" y="88"/>
                  <a:pt x="144" y="72"/>
                </a:cubicBezTo>
                <a:cubicBezTo>
                  <a:pt x="152" y="56"/>
                  <a:pt x="152" y="36"/>
                  <a:pt x="144" y="24"/>
                </a:cubicBezTo>
                <a:cubicBezTo>
                  <a:pt x="136" y="12"/>
                  <a:pt x="113" y="0"/>
                  <a:pt x="97" y="0"/>
                </a:cubicBezTo>
                <a:cubicBezTo>
                  <a:pt x="81" y="0"/>
                  <a:pt x="56" y="12"/>
                  <a:pt x="48" y="24"/>
                </a:cubicBezTo>
                <a:cubicBezTo>
                  <a:pt x="40" y="36"/>
                  <a:pt x="48" y="64"/>
                  <a:pt x="48" y="7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4098" name="Object 0"/>
          <p:cNvGraphicFramePr>
            <a:graphicFrameLocks noChangeAspect="1"/>
          </p:cNvGraphicFramePr>
          <p:nvPr/>
        </p:nvGraphicFramePr>
        <p:xfrm>
          <a:off x="5957888" y="3641725"/>
          <a:ext cx="1084262" cy="957263"/>
        </p:xfrm>
        <a:graphic>
          <a:graphicData uri="http://schemas.openxmlformats.org/presentationml/2006/ole">
            <mc:AlternateContent xmlns:mc="http://schemas.openxmlformats.org/markup-compatibility/2006">
              <mc:Choice xmlns:v="urn:schemas-microsoft-com:vml" Requires="v">
                <p:oleObj spid="_x0000_s4122" name="Clip" r:id="rId3" imgW="419048" imgH="400000" progId="MS_ClipArt_Gallery.2">
                  <p:embed/>
                </p:oleObj>
              </mc:Choice>
              <mc:Fallback>
                <p:oleObj name="Clip" r:id="rId3" imgW="419048" imgH="400000" progId="MS_ClipArt_Gallery.2">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3641725"/>
                        <a:ext cx="1084262"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Freeform 8"/>
          <p:cNvSpPr>
            <a:spLocks/>
          </p:cNvSpPr>
          <p:nvPr/>
        </p:nvSpPr>
        <p:spPr bwMode="auto">
          <a:xfrm rot="2962991">
            <a:off x="7192169" y="4036219"/>
            <a:ext cx="274637" cy="250825"/>
          </a:xfrm>
          <a:custGeom>
            <a:avLst/>
            <a:gdLst>
              <a:gd name="T0" fmla="*/ 0 w 152"/>
              <a:gd name="T1" fmla="*/ 168 h 168"/>
              <a:gd name="T2" fmla="*/ 96 w 152"/>
              <a:gd name="T3" fmla="*/ 120 h 168"/>
              <a:gd name="T4" fmla="*/ 144 w 152"/>
              <a:gd name="T5" fmla="*/ 72 h 168"/>
              <a:gd name="T6" fmla="*/ 144 w 152"/>
              <a:gd name="T7" fmla="*/ 24 h 168"/>
              <a:gd name="T8" fmla="*/ 97 w 152"/>
              <a:gd name="T9" fmla="*/ 0 h 168"/>
              <a:gd name="T10" fmla="*/ 48 w 152"/>
              <a:gd name="T11" fmla="*/ 24 h 168"/>
              <a:gd name="T12" fmla="*/ 48 w 152"/>
              <a:gd name="T13" fmla="*/ 72 h 168"/>
              <a:gd name="T14" fmla="*/ 0 60000 65536"/>
              <a:gd name="T15" fmla="*/ 0 60000 65536"/>
              <a:gd name="T16" fmla="*/ 0 60000 65536"/>
              <a:gd name="T17" fmla="*/ 0 60000 65536"/>
              <a:gd name="T18" fmla="*/ 0 60000 65536"/>
              <a:gd name="T19" fmla="*/ 0 60000 65536"/>
              <a:gd name="T20" fmla="*/ 0 60000 65536"/>
              <a:gd name="T21" fmla="*/ 0 w 152"/>
              <a:gd name="T22" fmla="*/ 0 h 168"/>
              <a:gd name="T23" fmla="*/ 152 w 1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8">
                <a:moveTo>
                  <a:pt x="0" y="168"/>
                </a:moveTo>
                <a:cubicBezTo>
                  <a:pt x="36" y="152"/>
                  <a:pt x="72" y="136"/>
                  <a:pt x="96" y="120"/>
                </a:cubicBezTo>
                <a:cubicBezTo>
                  <a:pt x="120" y="104"/>
                  <a:pt x="136" y="88"/>
                  <a:pt x="144" y="72"/>
                </a:cubicBezTo>
                <a:cubicBezTo>
                  <a:pt x="152" y="56"/>
                  <a:pt x="152" y="36"/>
                  <a:pt x="144" y="24"/>
                </a:cubicBezTo>
                <a:cubicBezTo>
                  <a:pt x="136" y="12"/>
                  <a:pt x="113" y="0"/>
                  <a:pt x="97" y="0"/>
                </a:cubicBezTo>
                <a:cubicBezTo>
                  <a:pt x="81" y="0"/>
                  <a:pt x="56" y="12"/>
                  <a:pt x="48" y="24"/>
                </a:cubicBezTo>
                <a:cubicBezTo>
                  <a:pt x="40" y="36"/>
                  <a:pt x="48" y="64"/>
                  <a:pt x="48" y="7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3" name="Freeform 9"/>
          <p:cNvSpPr>
            <a:spLocks/>
          </p:cNvSpPr>
          <p:nvPr/>
        </p:nvSpPr>
        <p:spPr bwMode="auto">
          <a:xfrm rot="19997021" flipV="1">
            <a:off x="6889750" y="3595688"/>
            <a:ext cx="241300" cy="266700"/>
          </a:xfrm>
          <a:custGeom>
            <a:avLst/>
            <a:gdLst>
              <a:gd name="T0" fmla="*/ 0 w 152"/>
              <a:gd name="T1" fmla="*/ 168 h 168"/>
              <a:gd name="T2" fmla="*/ 96 w 152"/>
              <a:gd name="T3" fmla="*/ 120 h 168"/>
              <a:gd name="T4" fmla="*/ 144 w 152"/>
              <a:gd name="T5" fmla="*/ 72 h 168"/>
              <a:gd name="T6" fmla="*/ 144 w 152"/>
              <a:gd name="T7" fmla="*/ 24 h 168"/>
              <a:gd name="T8" fmla="*/ 97 w 152"/>
              <a:gd name="T9" fmla="*/ 0 h 168"/>
              <a:gd name="T10" fmla="*/ 48 w 152"/>
              <a:gd name="T11" fmla="*/ 24 h 168"/>
              <a:gd name="T12" fmla="*/ 48 w 152"/>
              <a:gd name="T13" fmla="*/ 72 h 168"/>
              <a:gd name="T14" fmla="*/ 0 60000 65536"/>
              <a:gd name="T15" fmla="*/ 0 60000 65536"/>
              <a:gd name="T16" fmla="*/ 0 60000 65536"/>
              <a:gd name="T17" fmla="*/ 0 60000 65536"/>
              <a:gd name="T18" fmla="*/ 0 60000 65536"/>
              <a:gd name="T19" fmla="*/ 0 60000 65536"/>
              <a:gd name="T20" fmla="*/ 0 60000 65536"/>
              <a:gd name="T21" fmla="*/ 0 w 152"/>
              <a:gd name="T22" fmla="*/ 0 h 168"/>
              <a:gd name="T23" fmla="*/ 152 w 1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8">
                <a:moveTo>
                  <a:pt x="0" y="168"/>
                </a:moveTo>
                <a:cubicBezTo>
                  <a:pt x="36" y="152"/>
                  <a:pt x="72" y="136"/>
                  <a:pt x="96" y="120"/>
                </a:cubicBezTo>
                <a:cubicBezTo>
                  <a:pt x="120" y="104"/>
                  <a:pt x="136" y="88"/>
                  <a:pt x="144" y="72"/>
                </a:cubicBezTo>
                <a:cubicBezTo>
                  <a:pt x="152" y="56"/>
                  <a:pt x="152" y="36"/>
                  <a:pt x="144" y="24"/>
                </a:cubicBezTo>
                <a:cubicBezTo>
                  <a:pt x="136" y="12"/>
                  <a:pt x="113" y="0"/>
                  <a:pt x="97" y="0"/>
                </a:cubicBezTo>
                <a:cubicBezTo>
                  <a:pt x="81" y="0"/>
                  <a:pt x="56" y="12"/>
                  <a:pt x="48" y="24"/>
                </a:cubicBezTo>
                <a:cubicBezTo>
                  <a:pt x="40" y="36"/>
                  <a:pt x="48" y="64"/>
                  <a:pt x="48" y="7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4" name="Freeform 10"/>
          <p:cNvSpPr>
            <a:spLocks/>
          </p:cNvSpPr>
          <p:nvPr/>
        </p:nvSpPr>
        <p:spPr bwMode="auto">
          <a:xfrm rot="17809006" flipV="1">
            <a:off x="7144544" y="3785394"/>
            <a:ext cx="274637" cy="250825"/>
          </a:xfrm>
          <a:custGeom>
            <a:avLst/>
            <a:gdLst>
              <a:gd name="T0" fmla="*/ 0 w 152"/>
              <a:gd name="T1" fmla="*/ 168 h 168"/>
              <a:gd name="T2" fmla="*/ 96 w 152"/>
              <a:gd name="T3" fmla="*/ 120 h 168"/>
              <a:gd name="T4" fmla="*/ 144 w 152"/>
              <a:gd name="T5" fmla="*/ 72 h 168"/>
              <a:gd name="T6" fmla="*/ 144 w 152"/>
              <a:gd name="T7" fmla="*/ 24 h 168"/>
              <a:gd name="T8" fmla="*/ 97 w 152"/>
              <a:gd name="T9" fmla="*/ 0 h 168"/>
              <a:gd name="T10" fmla="*/ 48 w 152"/>
              <a:gd name="T11" fmla="*/ 24 h 168"/>
              <a:gd name="T12" fmla="*/ 48 w 152"/>
              <a:gd name="T13" fmla="*/ 72 h 168"/>
              <a:gd name="T14" fmla="*/ 0 60000 65536"/>
              <a:gd name="T15" fmla="*/ 0 60000 65536"/>
              <a:gd name="T16" fmla="*/ 0 60000 65536"/>
              <a:gd name="T17" fmla="*/ 0 60000 65536"/>
              <a:gd name="T18" fmla="*/ 0 60000 65536"/>
              <a:gd name="T19" fmla="*/ 0 60000 65536"/>
              <a:gd name="T20" fmla="*/ 0 60000 65536"/>
              <a:gd name="T21" fmla="*/ 0 w 152"/>
              <a:gd name="T22" fmla="*/ 0 h 168"/>
              <a:gd name="T23" fmla="*/ 152 w 1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8">
                <a:moveTo>
                  <a:pt x="0" y="168"/>
                </a:moveTo>
                <a:cubicBezTo>
                  <a:pt x="36" y="152"/>
                  <a:pt x="72" y="136"/>
                  <a:pt x="96" y="120"/>
                </a:cubicBezTo>
                <a:cubicBezTo>
                  <a:pt x="120" y="104"/>
                  <a:pt x="136" y="88"/>
                  <a:pt x="144" y="72"/>
                </a:cubicBezTo>
                <a:cubicBezTo>
                  <a:pt x="152" y="56"/>
                  <a:pt x="152" y="36"/>
                  <a:pt x="144" y="24"/>
                </a:cubicBezTo>
                <a:cubicBezTo>
                  <a:pt x="136" y="12"/>
                  <a:pt x="113" y="0"/>
                  <a:pt x="97" y="0"/>
                </a:cubicBezTo>
                <a:cubicBezTo>
                  <a:pt x="81" y="0"/>
                  <a:pt x="56" y="12"/>
                  <a:pt x="48" y="24"/>
                </a:cubicBezTo>
                <a:cubicBezTo>
                  <a:pt x="40" y="36"/>
                  <a:pt x="48" y="64"/>
                  <a:pt x="48" y="7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5" name="Freeform 11"/>
          <p:cNvSpPr>
            <a:spLocks/>
          </p:cNvSpPr>
          <p:nvPr/>
        </p:nvSpPr>
        <p:spPr bwMode="auto">
          <a:xfrm rot="2962991">
            <a:off x="7558882" y="4009231"/>
            <a:ext cx="196850" cy="214313"/>
          </a:xfrm>
          <a:custGeom>
            <a:avLst/>
            <a:gdLst>
              <a:gd name="T0" fmla="*/ 0 w 152"/>
              <a:gd name="T1" fmla="*/ 168 h 168"/>
              <a:gd name="T2" fmla="*/ 96 w 152"/>
              <a:gd name="T3" fmla="*/ 120 h 168"/>
              <a:gd name="T4" fmla="*/ 144 w 152"/>
              <a:gd name="T5" fmla="*/ 72 h 168"/>
              <a:gd name="T6" fmla="*/ 144 w 152"/>
              <a:gd name="T7" fmla="*/ 24 h 168"/>
              <a:gd name="T8" fmla="*/ 97 w 152"/>
              <a:gd name="T9" fmla="*/ 0 h 168"/>
              <a:gd name="T10" fmla="*/ 48 w 152"/>
              <a:gd name="T11" fmla="*/ 24 h 168"/>
              <a:gd name="T12" fmla="*/ 48 w 152"/>
              <a:gd name="T13" fmla="*/ 72 h 168"/>
              <a:gd name="T14" fmla="*/ 0 60000 65536"/>
              <a:gd name="T15" fmla="*/ 0 60000 65536"/>
              <a:gd name="T16" fmla="*/ 0 60000 65536"/>
              <a:gd name="T17" fmla="*/ 0 60000 65536"/>
              <a:gd name="T18" fmla="*/ 0 60000 65536"/>
              <a:gd name="T19" fmla="*/ 0 60000 65536"/>
              <a:gd name="T20" fmla="*/ 0 60000 65536"/>
              <a:gd name="T21" fmla="*/ 0 w 152"/>
              <a:gd name="T22" fmla="*/ 0 h 168"/>
              <a:gd name="T23" fmla="*/ 152 w 1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8">
                <a:moveTo>
                  <a:pt x="0" y="168"/>
                </a:moveTo>
                <a:cubicBezTo>
                  <a:pt x="36" y="152"/>
                  <a:pt x="72" y="136"/>
                  <a:pt x="96" y="120"/>
                </a:cubicBezTo>
                <a:cubicBezTo>
                  <a:pt x="120" y="104"/>
                  <a:pt x="136" y="88"/>
                  <a:pt x="144" y="72"/>
                </a:cubicBezTo>
                <a:cubicBezTo>
                  <a:pt x="152" y="56"/>
                  <a:pt x="152" y="36"/>
                  <a:pt x="144" y="24"/>
                </a:cubicBezTo>
                <a:cubicBezTo>
                  <a:pt x="136" y="12"/>
                  <a:pt x="113" y="0"/>
                  <a:pt x="97" y="0"/>
                </a:cubicBezTo>
                <a:cubicBezTo>
                  <a:pt x="81" y="0"/>
                  <a:pt x="56" y="12"/>
                  <a:pt x="48" y="24"/>
                </a:cubicBezTo>
                <a:cubicBezTo>
                  <a:pt x="40" y="36"/>
                  <a:pt x="48" y="64"/>
                  <a:pt x="48" y="7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6" name="Freeform 12"/>
          <p:cNvSpPr>
            <a:spLocks/>
          </p:cNvSpPr>
          <p:nvPr/>
        </p:nvSpPr>
        <p:spPr bwMode="auto">
          <a:xfrm rot="17819159" flipV="1">
            <a:off x="7481094" y="3839369"/>
            <a:ext cx="182563" cy="193675"/>
          </a:xfrm>
          <a:custGeom>
            <a:avLst/>
            <a:gdLst>
              <a:gd name="T0" fmla="*/ 0 w 152"/>
              <a:gd name="T1" fmla="*/ 168 h 168"/>
              <a:gd name="T2" fmla="*/ 96 w 152"/>
              <a:gd name="T3" fmla="*/ 120 h 168"/>
              <a:gd name="T4" fmla="*/ 144 w 152"/>
              <a:gd name="T5" fmla="*/ 72 h 168"/>
              <a:gd name="T6" fmla="*/ 144 w 152"/>
              <a:gd name="T7" fmla="*/ 24 h 168"/>
              <a:gd name="T8" fmla="*/ 97 w 152"/>
              <a:gd name="T9" fmla="*/ 0 h 168"/>
              <a:gd name="T10" fmla="*/ 48 w 152"/>
              <a:gd name="T11" fmla="*/ 24 h 168"/>
              <a:gd name="T12" fmla="*/ 48 w 152"/>
              <a:gd name="T13" fmla="*/ 72 h 168"/>
              <a:gd name="T14" fmla="*/ 0 60000 65536"/>
              <a:gd name="T15" fmla="*/ 0 60000 65536"/>
              <a:gd name="T16" fmla="*/ 0 60000 65536"/>
              <a:gd name="T17" fmla="*/ 0 60000 65536"/>
              <a:gd name="T18" fmla="*/ 0 60000 65536"/>
              <a:gd name="T19" fmla="*/ 0 60000 65536"/>
              <a:gd name="T20" fmla="*/ 0 60000 65536"/>
              <a:gd name="T21" fmla="*/ 0 w 152"/>
              <a:gd name="T22" fmla="*/ 0 h 168"/>
              <a:gd name="T23" fmla="*/ 152 w 1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8">
                <a:moveTo>
                  <a:pt x="0" y="168"/>
                </a:moveTo>
                <a:cubicBezTo>
                  <a:pt x="36" y="152"/>
                  <a:pt x="72" y="136"/>
                  <a:pt x="96" y="120"/>
                </a:cubicBezTo>
                <a:cubicBezTo>
                  <a:pt x="120" y="104"/>
                  <a:pt x="136" y="88"/>
                  <a:pt x="144" y="72"/>
                </a:cubicBezTo>
                <a:cubicBezTo>
                  <a:pt x="152" y="56"/>
                  <a:pt x="152" y="36"/>
                  <a:pt x="144" y="24"/>
                </a:cubicBezTo>
                <a:cubicBezTo>
                  <a:pt x="136" y="12"/>
                  <a:pt x="113" y="0"/>
                  <a:pt x="97" y="0"/>
                </a:cubicBezTo>
                <a:cubicBezTo>
                  <a:pt x="81" y="0"/>
                  <a:pt x="56" y="12"/>
                  <a:pt x="48" y="24"/>
                </a:cubicBezTo>
                <a:cubicBezTo>
                  <a:pt x="40" y="36"/>
                  <a:pt x="48" y="64"/>
                  <a:pt x="48" y="7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7" name="Freeform 13"/>
          <p:cNvSpPr>
            <a:spLocks/>
          </p:cNvSpPr>
          <p:nvPr/>
        </p:nvSpPr>
        <p:spPr bwMode="auto">
          <a:xfrm flipV="1">
            <a:off x="3832225" y="3379788"/>
            <a:ext cx="5105400" cy="571500"/>
          </a:xfrm>
          <a:custGeom>
            <a:avLst/>
            <a:gdLst>
              <a:gd name="T0" fmla="*/ 0 w 3216"/>
              <a:gd name="T1" fmla="*/ 8 h 360"/>
              <a:gd name="T2" fmla="*/ 672 w 3216"/>
              <a:gd name="T3" fmla="*/ 8 h 360"/>
              <a:gd name="T4" fmla="*/ 816 w 3216"/>
              <a:gd name="T5" fmla="*/ 8 h 360"/>
              <a:gd name="T6" fmla="*/ 1056 w 3216"/>
              <a:gd name="T7" fmla="*/ 56 h 360"/>
              <a:gd name="T8" fmla="*/ 1392 w 3216"/>
              <a:gd name="T9" fmla="*/ 248 h 360"/>
              <a:gd name="T10" fmla="*/ 1680 w 3216"/>
              <a:gd name="T11" fmla="*/ 344 h 360"/>
              <a:gd name="T12" fmla="*/ 1920 w 3216"/>
              <a:gd name="T13" fmla="*/ 344 h 360"/>
              <a:gd name="T14" fmla="*/ 2064 w 3216"/>
              <a:gd name="T15" fmla="*/ 296 h 360"/>
              <a:gd name="T16" fmla="*/ 2208 w 3216"/>
              <a:gd name="T17" fmla="*/ 200 h 360"/>
              <a:gd name="T18" fmla="*/ 2352 w 3216"/>
              <a:gd name="T19" fmla="*/ 104 h 360"/>
              <a:gd name="T20" fmla="*/ 2448 w 3216"/>
              <a:gd name="T21" fmla="*/ 56 h 360"/>
              <a:gd name="T22" fmla="*/ 2589 w 3216"/>
              <a:gd name="T23" fmla="*/ 27 h 360"/>
              <a:gd name="T24" fmla="*/ 3024 w 3216"/>
              <a:gd name="T25" fmla="*/ 8 h 360"/>
              <a:gd name="T26" fmla="*/ 3216 w 3216"/>
              <a:gd name="T27" fmla="*/ 8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6"/>
              <a:gd name="T43" fmla="*/ 0 h 360"/>
              <a:gd name="T44" fmla="*/ 3216 w 3216"/>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6" h="360">
                <a:moveTo>
                  <a:pt x="0" y="8"/>
                </a:moveTo>
                <a:cubicBezTo>
                  <a:pt x="268" y="8"/>
                  <a:pt x="536" y="8"/>
                  <a:pt x="672" y="8"/>
                </a:cubicBezTo>
                <a:cubicBezTo>
                  <a:pt x="808" y="8"/>
                  <a:pt x="752" y="0"/>
                  <a:pt x="816" y="8"/>
                </a:cubicBezTo>
                <a:cubicBezTo>
                  <a:pt x="880" y="16"/>
                  <a:pt x="960" y="16"/>
                  <a:pt x="1056" y="56"/>
                </a:cubicBezTo>
                <a:cubicBezTo>
                  <a:pt x="1152" y="96"/>
                  <a:pt x="1288" y="200"/>
                  <a:pt x="1392" y="248"/>
                </a:cubicBezTo>
                <a:cubicBezTo>
                  <a:pt x="1496" y="296"/>
                  <a:pt x="1592" y="328"/>
                  <a:pt x="1680" y="344"/>
                </a:cubicBezTo>
                <a:cubicBezTo>
                  <a:pt x="1768" y="360"/>
                  <a:pt x="1856" y="352"/>
                  <a:pt x="1920" y="344"/>
                </a:cubicBezTo>
                <a:cubicBezTo>
                  <a:pt x="1984" y="336"/>
                  <a:pt x="2016" y="320"/>
                  <a:pt x="2064" y="296"/>
                </a:cubicBezTo>
                <a:cubicBezTo>
                  <a:pt x="2112" y="272"/>
                  <a:pt x="2160" y="232"/>
                  <a:pt x="2208" y="200"/>
                </a:cubicBezTo>
                <a:cubicBezTo>
                  <a:pt x="2256" y="168"/>
                  <a:pt x="2312" y="128"/>
                  <a:pt x="2352" y="104"/>
                </a:cubicBezTo>
                <a:cubicBezTo>
                  <a:pt x="2392" y="80"/>
                  <a:pt x="2408" y="69"/>
                  <a:pt x="2448" y="56"/>
                </a:cubicBezTo>
                <a:cubicBezTo>
                  <a:pt x="2488" y="43"/>
                  <a:pt x="2493" y="35"/>
                  <a:pt x="2589" y="27"/>
                </a:cubicBezTo>
                <a:cubicBezTo>
                  <a:pt x="2685" y="19"/>
                  <a:pt x="2920" y="11"/>
                  <a:pt x="3024" y="8"/>
                </a:cubicBezTo>
                <a:cubicBezTo>
                  <a:pt x="3128" y="5"/>
                  <a:pt x="3192" y="8"/>
                  <a:pt x="3216" y="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8" name="Freeform 14"/>
          <p:cNvSpPr>
            <a:spLocks/>
          </p:cNvSpPr>
          <p:nvPr/>
        </p:nvSpPr>
        <p:spPr bwMode="auto">
          <a:xfrm rot="19997021" flipV="1">
            <a:off x="6540500" y="3457575"/>
            <a:ext cx="241300" cy="266700"/>
          </a:xfrm>
          <a:custGeom>
            <a:avLst/>
            <a:gdLst>
              <a:gd name="T0" fmla="*/ 0 w 152"/>
              <a:gd name="T1" fmla="*/ 168 h 168"/>
              <a:gd name="T2" fmla="*/ 96 w 152"/>
              <a:gd name="T3" fmla="*/ 120 h 168"/>
              <a:gd name="T4" fmla="*/ 144 w 152"/>
              <a:gd name="T5" fmla="*/ 72 h 168"/>
              <a:gd name="T6" fmla="*/ 144 w 152"/>
              <a:gd name="T7" fmla="*/ 24 h 168"/>
              <a:gd name="T8" fmla="*/ 97 w 152"/>
              <a:gd name="T9" fmla="*/ 0 h 168"/>
              <a:gd name="T10" fmla="*/ 48 w 152"/>
              <a:gd name="T11" fmla="*/ 24 h 168"/>
              <a:gd name="T12" fmla="*/ 48 w 152"/>
              <a:gd name="T13" fmla="*/ 72 h 168"/>
              <a:gd name="T14" fmla="*/ 0 60000 65536"/>
              <a:gd name="T15" fmla="*/ 0 60000 65536"/>
              <a:gd name="T16" fmla="*/ 0 60000 65536"/>
              <a:gd name="T17" fmla="*/ 0 60000 65536"/>
              <a:gd name="T18" fmla="*/ 0 60000 65536"/>
              <a:gd name="T19" fmla="*/ 0 60000 65536"/>
              <a:gd name="T20" fmla="*/ 0 60000 65536"/>
              <a:gd name="T21" fmla="*/ 0 w 152"/>
              <a:gd name="T22" fmla="*/ 0 h 168"/>
              <a:gd name="T23" fmla="*/ 152 w 152"/>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8">
                <a:moveTo>
                  <a:pt x="0" y="168"/>
                </a:moveTo>
                <a:cubicBezTo>
                  <a:pt x="36" y="152"/>
                  <a:pt x="72" y="136"/>
                  <a:pt x="96" y="120"/>
                </a:cubicBezTo>
                <a:cubicBezTo>
                  <a:pt x="120" y="104"/>
                  <a:pt x="136" y="88"/>
                  <a:pt x="144" y="72"/>
                </a:cubicBezTo>
                <a:cubicBezTo>
                  <a:pt x="152" y="56"/>
                  <a:pt x="152" y="36"/>
                  <a:pt x="144" y="24"/>
                </a:cubicBezTo>
                <a:cubicBezTo>
                  <a:pt x="136" y="12"/>
                  <a:pt x="113" y="0"/>
                  <a:pt x="97" y="0"/>
                </a:cubicBezTo>
                <a:cubicBezTo>
                  <a:pt x="81" y="0"/>
                  <a:pt x="56" y="12"/>
                  <a:pt x="48" y="24"/>
                </a:cubicBezTo>
                <a:cubicBezTo>
                  <a:pt x="40" y="36"/>
                  <a:pt x="48" y="64"/>
                  <a:pt x="48" y="7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9" name="Freeform 15"/>
          <p:cNvSpPr>
            <a:spLocks/>
          </p:cNvSpPr>
          <p:nvPr/>
        </p:nvSpPr>
        <p:spPr bwMode="auto">
          <a:xfrm>
            <a:off x="3829050" y="4540250"/>
            <a:ext cx="5105400" cy="336550"/>
          </a:xfrm>
          <a:custGeom>
            <a:avLst/>
            <a:gdLst>
              <a:gd name="T0" fmla="*/ 0 w 3216"/>
              <a:gd name="T1" fmla="*/ 8 h 360"/>
              <a:gd name="T2" fmla="*/ 672 w 3216"/>
              <a:gd name="T3" fmla="*/ 8 h 360"/>
              <a:gd name="T4" fmla="*/ 816 w 3216"/>
              <a:gd name="T5" fmla="*/ 8 h 360"/>
              <a:gd name="T6" fmla="*/ 1056 w 3216"/>
              <a:gd name="T7" fmla="*/ 56 h 360"/>
              <a:gd name="T8" fmla="*/ 1392 w 3216"/>
              <a:gd name="T9" fmla="*/ 248 h 360"/>
              <a:gd name="T10" fmla="*/ 1680 w 3216"/>
              <a:gd name="T11" fmla="*/ 344 h 360"/>
              <a:gd name="T12" fmla="*/ 1920 w 3216"/>
              <a:gd name="T13" fmla="*/ 344 h 360"/>
              <a:gd name="T14" fmla="*/ 2064 w 3216"/>
              <a:gd name="T15" fmla="*/ 296 h 360"/>
              <a:gd name="T16" fmla="*/ 2208 w 3216"/>
              <a:gd name="T17" fmla="*/ 200 h 360"/>
              <a:gd name="T18" fmla="*/ 2352 w 3216"/>
              <a:gd name="T19" fmla="*/ 104 h 360"/>
              <a:gd name="T20" fmla="*/ 2448 w 3216"/>
              <a:gd name="T21" fmla="*/ 56 h 360"/>
              <a:gd name="T22" fmla="*/ 2589 w 3216"/>
              <a:gd name="T23" fmla="*/ 27 h 360"/>
              <a:gd name="T24" fmla="*/ 3024 w 3216"/>
              <a:gd name="T25" fmla="*/ 8 h 360"/>
              <a:gd name="T26" fmla="*/ 3216 w 3216"/>
              <a:gd name="T27" fmla="*/ 8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6"/>
              <a:gd name="T43" fmla="*/ 0 h 360"/>
              <a:gd name="T44" fmla="*/ 3216 w 3216"/>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6" h="360">
                <a:moveTo>
                  <a:pt x="0" y="8"/>
                </a:moveTo>
                <a:cubicBezTo>
                  <a:pt x="268" y="8"/>
                  <a:pt x="536" y="8"/>
                  <a:pt x="672" y="8"/>
                </a:cubicBezTo>
                <a:cubicBezTo>
                  <a:pt x="808" y="8"/>
                  <a:pt x="752" y="0"/>
                  <a:pt x="816" y="8"/>
                </a:cubicBezTo>
                <a:cubicBezTo>
                  <a:pt x="880" y="16"/>
                  <a:pt x="960" y="16"/>
                  <a:pt x="1056" y="56"/>
                </a:cubicBezTo>
                <a:cubicBezTo>
                  <a:pt x="1152" y="96"/>
                  <a:pt x="1288" y="200"/>
                  <a:pt x="1392" y="248"/>
                </a:cubicBezTo>
                <a:cubicBezTo>
                  <a:pt x="1496" y="296"/>
                  <a:pt x="1592" y="328"/>
                  <a:pt x="1680" y="344"/>
                </a:cubicBezTo>
                <a:cubicBezTo>
                  <a:pt x="1768" y="360"/>
                  <a:pt x="1856" y="352"/>
                  <a:pt x="1920" y="344"/>
                </a:cubicBezTo>
                <a:cubicBezTo>
                  <a:pt x="1984" y="336"/>
                  <a:pt x="2016" y="320"/>
                  <a:pt x="2064" y="296"/>
                </a:cubicBezTo>
                <a:cubicBezTo>
                  <a:pt x="2112" y="272"/>
                  <a:pt x="2160" y="232"/>
                  <a:pt x="2208" y="200"/>
                </a:cubicBezTo>
                <a:cubicBezTo>
                  <a:pt x="2256" y="168"/>
                  <a:pt x="2312" y="128"/>
                  <a:pt x="2352" y="104"/>
                </a:cubicBezTo>
                <a:cubicBezTo>
                  <a:pt x="2392" y="80"/>
                  <a:pt x="2408" y="69"/>
                  <a:pt x="2448" y="56"/>
                </a:cubicBezTo>
                <a:cubicBezTo>
                  <a:pt x="2488" y="43"/>
                  <a:pt x="2493" y="35"/>
                  <a:pt x="2589" y="27"/>
                </a:cubicBezTo>
                <a:cubicBezTo>
                  <a:pt x="2685" y="19"/>
                  <a:pt x="2920" y="11"/>
                  <a:pt x="3024" y="8"/>
                </a:cubicBezTo>
                <a:cubicBezTo>
                  <a:pt x="3128" y="5"/>
                  <a:pt x="3192" y="8"/>
                  <a:pt x="3216" y="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0" name="Freeform 16"/>
          <p:cNvSpPr>
            <a:spLocks/>
          </p:cNvSpPr>
          <p:nvPr/>
        </p:nvSpPr>
        <p:spPr bwMode="auto">
          <a:xfrm flipV="1">
            <a:off x="3898900" y="3198813"/>
            <a:ext cx="5105400" cy="384175"/>
          </a:xfrm>
          <a:custGeom>
            <a:avLst/>
            <a:gdLst>
              <a:gd name="T0" fmla="*/ 0 w 3216"/>
              <a:gd name="T1" fmla="*/ 8 h 360"/>
              <a:gd name="T2" fmla="*/ 672 w 3216"/>
              <a:gd name="T3" fmla="*/ 8 h 360"/>
              <a:gd name="T4" fmla="*/ 816 w 3216"/>
              <a:gd name="T5" fmla="*/ 8 h 360"/>
              <a:gd name="T6" fmla="*/ 1056 w 3216"/>
              <a:gd name="T7" fmla="*/ 56 h 360"/>
              <a:gd name="T8" fmla="*/ 1392 w 3216"/>
              <a:gd name="T9" fmla="*/ 248 h 360"/>
              <a:gd name="T10" fmla="*/ 1680 w 3216"/>
              <a:gd name="T11" fmla="*/ 344 h 360"/>
              <a:gd name="T12" fmla="*/ 1920 w 3216"/>
              <a:gd name="T13" fmla="*/ 344 h 360"/>
              <a:gd name="T14" fmla="*/ 2064 w 3216"/>
              <a:gd name="T15" fmla="*/ 296 h 360"/>
              <a:gd name="T16" fmla="*/ 2208 w 3216"/>
              <a:gd name="T17" fmla="*/ 200 h 360"/>
              <a:gd name="T18" fmla="*/ 2352 w 3216"/>
              <a:gd name="T19" fmla="*/ 104 h 360"/>
              <a:gd name="T20" fmla="*/ 2448 w 3216"/>
              <a:gd name="T21" fmla="*/ 56 h 360"/>
              <a:gd name="T22" fmla="*/ 2589 w 3216"/>
              <a:gd name="T23" fmla="*/ 27 h 360"/>
              <a:gd name="T24" fmla="*/ 3024 w 3216"/>
              <a:gd name="T25" fmla="*/ 8 h 360"/>
              <a:gd name="T26" fmla="*/ 3216 w 3216"/>
              <a:gd name="T27" fmla="*/ 8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6"/>
              <a:gd name="T43" fmla="*/ 0 h 360"/>
              <a:gd name="T44" fmla="*/ 3216 w 3216"/>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6" h="360">
                <a:moveTo>
                  <a:pt x="0" y="8"/>
                </a:moveTo>
                <a:cubicBezTo>
                  <a:pt x="268" y="8"/>
                  <a:pt x="536" y="8"/>
                  <a:pt x="672" y="8"/>
                </a:cubicBezTo>
                <a:cubicBezTo>
                  <a:pt x="808" y="8"/>
                  <a:pt x="752" y="0"/>
                  <a:pt x="816" y="8"/>
                </a:cubicBezTo>
                <a:cubicBezTo>
                  <a:pt x="880" y="16"/>
                  <a:pt x="960" y="16"/>
                  <a:pt x="1056" y="56"/>
                </a:cubicBezTo>
                <a:cubicBezTo>
                  <a:pt x="1152" y="96"/>
                  <a:pt x="1288" y="200"/>
                  <a:pt x="1392" y="248"/>
                </a:cubicBezTo>
                <a:cubicBezTo>
                  <a:pt x="1496" y="296"/>
                  <a:pt x="1592" y="328"/>
                  <a:pt x="1680" y="344"/>
                </a:cubicBezTo>
                <a:cubicBezTo>
                  <a:pt x="1768" y="360"/>
                  <a:pt x="1856" y="352"/>
                  <a:pt x="1920" y="344"/>
                </a:cubicBezTo>
                <a:cubicBezTo>
                  <a:pt x="1984" y="336"/>
                  <a:pt x="2016" y="320"/>
                  <a:pt x="2064" y="296"/>
                </a:cubicBezTo>
                <a:cubicBezTo>
                  <a:pt x="2112" y="272"/>
                  <a:pt x="2160" y="232"/>
                  <a:pt x="2208" y="200"/>
                </a:cubicBezTo>
                <a:cubicBezTo>
                  <a:pt x="2256" y="168"/>
                  <a:pt x="2312" y="128"/>
                  <a:pt x="2352" y="104"/>
                </a:cubicBezTo>
                <a:cubicBezTo>
                  <a:pt x="2392" y="80"/>
                  <a:pt x="2408" y="69"/>
                  <a:pt x="2448" y="56"/>
                </a:cubicBezTo>
                <a:cubicBezTo>
                  <a:pt x="2488" y="43"/>
                  <a:pt x="2493" y="35"/>
                  <a:pt x="2589" y="27"/>
                </a:cubicBezTo>
                <a:cubicBezTo>
                  <a:pt x="2685" y="19"/>
                  <a:pt x="2920" y="11"/>
                  <a:pt x="3024" y="8"/>
                </a:cubicBezTo>
                <a:cubicBezTo>
                  <a:pt x="3128" y="5"/>
                  <a:pt x="3192" y="8"/>
                  <a:pt x="3216" y="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1" name="Text Box 17"/>
          <p:cNvSpPr txBox="1">
            <a:spLocks noChangeArrowheads="1"/>
          </p:cNvSpPr>
          <p:nvPr/>
        </p:nvSpPr>
        <p:spPr bwMode="auto">
          <a:xfrm>
            <a:off x="158750" y="4983163"/>
            <a:ext cx="88090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Assymetry in a moving object causes asymmetric turbulence patterns.  If the anonymous tomato chucker had put some spin on it, the turbulence would be less symmetric, pressure on opposite sides of the tomato would be different, and the result would be a curve ball. </a:t>
            </a:r>
          </a:p>
        </p:txBody>
      </p:sp>
      <p:sp>
        <p:nvSpPr>
          <p:cNvPr id="4112" name="Line 18"/>
          <p:cNvSpPr>
            <a:spLocks noChangeShapeType="1"/>
          </p:cNvSpPr>
          <p:nvPr/>
        </p:nvSpPr>
        <p:spPr bwMode="auto">
          <a:xfrm>
            <a:off x="4400550" y="3567113"/>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3" name="Line 19"/>
          <p:cNvSpPr>
            <a:spLocks noChangeShapeType="1"/>
          </p:cNvSpPr>
          <p:nvPr/>
        </p:nvSpPr>
        <p:spPr bwMode="auto">
          <a:xfrm>
            <a:off x="4394200" y="3935413"/>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20"/>
          <p:cNvSpPr>
            <a:spLocks noChangeShapeType="1"/>
          </p:cNvSpPr>
          <p:nvPr/>
        </p:nvSpPr>
        <p:spPr bwMode="auto">
          <a:xfrm>
            <a:off x="4400550" y="4160838"/>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21"/>
          <p:cNvSpPr>
            <a:spLocks noChangeShapeType="1"/>
          </p:cNvSpPr>
          <p:nvPr/>
        </p:nvSpPr>
        <p:spPr bwMode="auto">
          <a:xfrm>
            <a:off x="4325938" y="4537075"/>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23"/>
          <p:cNvSpPr>
            <a:spLocks noChangeShapeType="1"/>
          </p:cNvSpPr>
          <p:nvPr/>
        </p:nvSpPr>
        <p:spPr bwMode="auto">
          <a:xfrm>
            <a:off x="8574088" y="3565525"/>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Line 24"/>
          <p:cNvSpPr>
            <a:spLocks noChangeShapeType="1"/>
          </p:cNvSpPr>
          <p:nvPr/>
        </p:nvSpPr>
        <p:spPr bwMode="auto">
          <a:xfrm>
            <a:off x="8567738" y="3933825"/>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8" name="Line 25"/>
          <p:cNvSpPr>
            <a:spLocks noChangeShapeType="1"/>
          </p:cNvSpPr>
          <p:nvPr/>
        </p:nvSpPr>
        <p:spPr bwMode="auto">
          <a:xfrm>
            <a:off x="8574088" y="4159250"/>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9" name="Line 26"/>
          <p:cNvSpPr>
            <a:spLocks noChangeShapeType="1"/>
          </p:cNvSpPr>
          <p:nvPr/>
        </p:nvSpPr>
        <p:spPr bwMode="auto">
          <a:xfrm>
            <a:off x="8499475" y="4535488"/>
            <a:ext cx="76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0" name="Text Box 27"/>
          <p:cNvSpPr txBox="1">
            <a:spLocks noChangeArrowheads="1"/>
          </p:cNvSpPr>
          <p:nvPr/>
        </p:nvSpPr>
        <p:spPr bwMode="auto">
          <a:xfrm>
            <a:off x="204788" y="639763"/>
            <a:ext cx="88074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An unexpected food fights erupts in the UHS lunchroom, and someone chucks a tomato before taking cover.  The tomato is moving to the left, but from its perspective, the air is moving to the right.  Most of the air moves around the air in a stable, streamline flow. Behind the tomato, though, the flow takes the form of irregular whirlpools called turbulence.  Other examples of this include rising smoke and white water rapids.</a:t>
            </a:r>
          </a:p>
        </p:txBody>
      </p:sp>
      <p:sp>
        <p:nvSpPr>
          <p:cNvPr id="4121" name="Text Box 28"/>
          <p:cNvSpPr txBox="1">
            <a:spLocks noChangeArrowheads="1"/>
          </p:cNvSpPr>
          <p:nvPr/>
        </p:nvSpPr>
        <p:spPr bwMode="auto">
          <a:xfrm>
            <a:off x="198438" y="3197225"/>
            <a:ext cx="34766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Turbulence only occurs if a certain speed is ex-ceeded, which depends on object size as well as fluid density and viscosity.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Cohesion </a:t>
            </a:r>
            <a:r>
              <a:rPr lang="en-US" smtClean="0">
                <a:latin typeface="Times New Roman" pitchFamily="18" charset="0"/>
              </a:rPr>
              <a:t>&amp;</a:t>
            </a:r>
            <a:r>
              <a:rPr lang="en-US" smtClean="0"/>
              <a:t> Adhesion</a:t>
            </a:r>
          </a:p>
        </p:txBody>
      </p:sp>
      <p:sp>
        <p:nvSpPr>
          <p:cNvPr id="49155" name="Text Box 3"/>
          <p:cNvSpPr txBox="1">
            <a:spLocks noChangeArrowheads="1"/>
          </p:cNvSpPr>
          <p:nvPr/>
        </p:nvSpPr>
        <p:spPr bwMode="auto">
          <a:xfrm>
            <a:off x="303213" y="2708275"/>
            <a:ext cx="86868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i="1">
                <a:solidFill>
                  <a:srgbClr val="FF0000"/>
                </a:solidFill>
              </a:rPr>
              <a:t>Cohesion</a:t>
            </a:r>
            <a:r>
              <a:rPr lang="en-US">
                <a:solidFill>
                  <a:srgbClr val="000099"/>
                </a:solidFill>
              </a:rPr>
              <a:t> is the clinging together of molecules/atoms within a substance. Ever wonder why rain falls in drops rather than individual water molecules?  It’s because water molecules cling together to form drops. </a:t>
            </a:r>
          </a:p>
          <a:p>
            <a:pPr>
              <a:spcBef>
                <a:spcPct val="50000"/>
              </a:spcBef>
            </a:pPr>
            <a:r>
              <a:rPr lang="en-US" i="1">
                <a:solidFill>
                  <a:srgbClr val="FF0000"/>
                </a:solidFill>
              </a:rPr>
              <a:t>Adhesion</a:t>
            </a:r>
            <a:r>
              <a:rPr lang="en-US">
                <a:solidFill>
                  <a:srgbClr val="000099"/>
                </a:solidFill>
              </a:rPr>
              <a:t> is the clinging together of molecules/atoms of two different substances.  Adhesive tape gets its name from the adhesion between the tape and other objects.  Water molecules cling to many other materials besides clinging to themselves.</a:t>
            </a:r>
          </a:p>
        </p:txBody>
      </p:sp>
      <p:sp>
        <p:nvSpPr>
          <p:cNvPr id="49156" name="Text Box 4"/>
          <p:cNvSpPr txBox="1">
            <a:spLocks noChangeArrowheads="1"/>
          </p:cNvSpPr>
          <p:nvPr/>
        </p:nvSpPr>
        <p:spPr bwMode="auto">
          <a:xfrm>
            <a:off x="363538" y="1204913"/>
            <a:ext cx="8686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6600"/>
                </a:solidFill>
              </a:rPr>
              <a:t>The force of attraction between unlike charges in the atoms </a:t>
            </a:r>
            <a:br>
              <a:rPr lang="en-US">
                <a:solidFill>
                  <a:srgbClr val="006600"/>
                </a:solidFill>
              </a:rPr>
            </a:br>
            <a:r>
              <a:rPr lang="en-US">
                <a:solidFill>
                  <a:srgbClr val="006600"/>
                </a:solidFill>
              </a:rPr>
              <a:t>or molecules of substances are responsible for cohesion and adhesion.</a:t>
            </a:r>
          </a:p>
        </p:txBody>
      </p:sp>
      <p:sp>
        <p:nvSpPr>
          <p:cNvPr id="49157" name="Rectangle 26"/>
          <p:cNvSpPr>
            <a:spLocks noChangeArrowheads="1"/>
          </p:cNvSpPr>
          <p:nvPr/>
        </p:nvSpPr>
        <p:spPr bwMode="auto">
          <a:xfrm>
            <a:off x="7772400" y="6324600"/>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FF3399"/>
                </a:solidFill>
              </a:rPr>
              <a:t>continued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Cohesion </a:t>
            </a:r>
            <a:r>
              <a:rPr lang="en-US" smtClean="0">
                <a:latin typeface="Times New Roman" pitchFamily="18" charset="0"/>
              </a:rPr>
              <a:t>&amp;</a:t>
            </a:r>
            <a:r>
              <a:rPr lang="en-US" smtClean="0"/>
              <a:t> Adhesion  </a:t>
            </a:r>
            <a:r>
              <a:rPr lang="en-US" sz="2800" smtClean="0"/>
              <a:t>(cont.)</a:t>
            </a:r>
            <a:endParaRPr lang="en-US" smtClean="0"/>
          </a:p>
        </p:txBody>
      </p:sp>
      <p:grpSp>
        <p:nvGrpSpPr>
          <p:cNvPr id="50179" name="Group 3"/>
          <p:cNvGrpSpPr>
            <a:grpSpLocks/>
          </p:cNvGrpSpPr>
          <p:nvPr/>
        </p:nvGrpSpPr>
        <p:grpSpPr bwMode="auto">
          <a:xfrm>
            <a:off x="2514600" y="4495800"/>
            <a:ext cx="1295400" cy="2209800"/>
            <a:chOff x="912" y="2832"/>
            <a:chExt cx="816" cy="1392"/>
          </a:xfrm>
        </p:grpSpPr>
        <p:sp>
          <p:nvSpPr>
            <p:cNvPr id="50191" name="AutoShape 4"/>
            <p:cNvSpPr>
              <a:spLocks noChangeArrowheads="1"/>
            </p:cNvSpPr>
            <p:nvPr/>
          </p:nvSpPr>
          <p:spPr bwMode="auto">
            <a:xfrm flipV="1">
              <a:off x="912" y="4176"/>
              <a:ext cx="816" cy="48"/>
            </a:xfrm>
            <a:custGeom>
              <a:avLst/>
              <a:gdLst>
                <a:gd name="T0" fmla="*/ 762 w 21600"/>
                <a:gd name="T1" fmla="*/ 24 h 21600"/>
                <a:gd name="T2" fmla="*/ 408 w 21600"/>
                <a:gd name="T3" fmla="*/ 48 h 21600"/>
                <a:gd name="T4" fmla="*/ 54 w 21600"/>
                <a:gd name="T5" fmla="*/ 24 h 21600"/>
                <a:gd name="T6" fmla="*/ 408 w 21600"/>
                <a:gd name="T7" fmla="*/ 0 h 21600"/>
                <a:gd name="T8" fmla="*/ 0 60000 65536"/>
                <a:gd name="T9" fmla="*/ 0 60000 65536"/>
                <a:gd name="T10" fmla="*/ 0 60000 65536"/>
                <a:gd name="T11" fmla="*/ 0 60000 65536"/>
                <a:gd name="T12" fmla="*/ 3229 w 21600"/>
                <a:gd name="T13" fmla="*/ 3150 h 21600"/>
                <a:gd name="T14" fmla="*/ 18371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871" y="21600"/>
                  </a:lnTo>
                  <a:lnTo>
                    <a:pt x="18729" y="21600"/>
                  </a:lnTo>
                  <a:lnTo>
                    <a:pt x="21600" y="0"/>
                  </a:lnTo>
                  <a:close/>
                </a:path>
              </a:pathLst>
            </a:custGeom>
            <a:solidFill>
              <a:srgbClr val="FF9933"/>
            </a:solidFill>
            <a:ln w="9525">
              <a:solidFill>
                <a:schemeClr val="tx1"/>
              </a:solidFill>
              <a:miter lim="800000"/>
              <a:headEnd/>
              <a:tailEnd/>
            </a:ln>
          </p:spPr>
          <p:txBody>
            <a:bodyPr wrap="none" anchor="ctr"/>
            <a:lstStyle/>
            <a:p>
              <a:endParaRPr lang="en-US"/>
            </a:p>
          </p:txBody>
        </p:sp>
        <p:sp>
          <p:nvSpPr>
            <p:cNvPr id="50192" name="Rectangle 5"/>
            <p:cNvSpPr>
              <a:spLocks noChangeArrowheads="1"/>
            </p:cNvSpPr>
            <p:nvPr/>
          </p:nvSpPr>
          <p:spPr bwMode="auto">
            <a:xfrm>
              <a:off x="1584" y="2832"/>
              <a:ext cx="48" cy="1344"/>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50193" name="Rectangle 6"/>
            <p:cNvSpPr>
              <a:spLocks noChangeArrowheads="1"/>
            </p:cNvSpPr>
            <p:nvPr/>
          </p:nvSpPr>
          <p:spPr bwMode="auto">
            <a:xfrm>
              <a:off x="1014" y="2833"/>
              <a:ext cx="48" cy="1344"/>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50194" name="Rectangle 7"/>
            <p:cNvSpPr>
              <a:spLocks noChangeArrowheads="1"/>
            </p:cNvSpPr>
            <p:nvPr/>
          </p:nvSpPr>
          <p:spPr bwMode="auto">
            <a:xfrm flipH="1">
              <a:off x="1024" y="3882"/>
              <a:ext cx="40" cy="319"/>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5" name="Rectangle 8"/>
            <p:cNvSpPr>
              <a:spLocks noChangeArrowheads="1"/>
            </p:cNvSpPr>
            <p:nvPr/>
          </p:nvSpPr>
          <p:spPr bwMode="auto">
            <a:xfrm flipH="1">
              <a:off x="1589" y="3890"/>
              <a:ext cx="40" cy="319"/>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6" name="Rectangle 9"/>
            <p:cNvSpPr>
              <a:spLocks noChangeArrowheads="1"/>
            </p:cNvSpPr>
            <p:nvPr/>
          </p:nvSpPr>
          <p:spPr bwMode="auto">
            <a:xfrm>
              <a:off x="1076" y="3168"/>
              <a:ext cx="505" cy="1011"/>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7" name="Oval 10" descr="Water droplets"/>
            <p:cNvSpPr>
              <a:spLocks noChangeArrowheads="1"/>
            </p:cNvSpPr>
            <p:nvPr/>
          </p:nvSpPr>
          <p:spPr bwMode="auto">
            <a:xfrm>
              <a:off x="1072" y="2881"/>
              <a:ext cx="500" cy="460"/>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98" name="Text Box 11"/>
            <p:cNvSpPr txBox="1">
              <a:spLocks noChangeArrowheads="1"/>
            </p:cNvSpPr>
            <p:nvPr/>
          </p:nvSpPr>
          <p:spPr bwMode="auto">
            <a:xfrm>
              <a:off x="1074" y="3559"/>
              <a:ext cx="57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H</a:t>
              </a:r>
              <a:r>
                <a:rPr lang="en-US" baseline="-25000"/>
                <a:t>2</a:t>
              </a:r>
              <a:r>
                <a:rPr lang="en-US"/>
                <a:t>O</a:t>
              </a:r>
            </a:p>
          </p:txBody>
        </p:sp>
      </p:grpSp>
      <p:grpSp>
        <p:nvGrpSpPr>
          <p:cNvPr id="50180" name="Group 12"/>
          <p:cNvGrpSpPr>
            <a:grpSpLocks/>
          </p:cNvGrpSpPr>
          <p:nvPr/>
        </p:nvGrpSpPr>
        <p:grpSpPr bwMode="auto">
          <a:xfrm>
            <a:off x="6172200" y="4495800"/>
            <a:ext cx="1295400" cy="2209800"/>
            <a:chOff x="4752" y="2832"/>
            <a:chExt cx="816" cy="1392"/>
          </a:xfrm>
        </p:grpSpPr>
        <p:sp>
          <p:nvSpPr>
            <p:cNvPr id="50182" name="AutoShape 13"/>
            <p:cNvSpPr>
              <a:spLocks noChangeArrowheads="1"/>
            </p:cNvSpPr>
            <p:nvPr/>
          </p:nvSpPr>
          <p:spPr bwMode="auto">
            <a:xfrm flipV="1">
              <a:off x="4752" y="4176"/>
              <a:ext cx="816" cy="48"/>
            </a:xfrm>
            <a:custGeom>
              <a:avLst/>
              <a:gdLst>
                <a:gd name="T0" fmla="*/ 762 w 21600"/>
                <a:gd name="T1" fmla="*/ 24 h 21600"/>
                <a:gd name="T2" fmla="*/ 408 w 21600"/>
                <a:gd name="T3" fmla="*/ 48 h 21600"/>
                <a:gd name="T4" fmla="*/ 54 w 21600"/>
                <a:gd name="T5" fmla="*/ 24 h 21600"/>
                <a:gd name="T6" fmla="*/ 408 w 21600"/>
                <a:gd name="T7" fmla="*/ 0 h 21600"/>
                <a:gd name="T8" fmla="*/ 0 60000 65536"/>
                <a:gd name="T9" fmla="*/ 0 60000 65536"/>
                <a:gd name="T10" fmla="*/ 0 60000 65536"/>
                <a:gd name="T11" fmla="*/ 0 60000 65536"/>
                <a:gd name="T12" fmla="*/ 3229 w 21600"/>
                <a:gd name="T13" fmla="*/ 3150 h 21600"/>
                <a:gd name="T14" fmla="*/ 18371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871" y="21600"/>
                  </a:lnTo>
                  <a:lnTo>
                    <a:pt x="18729" y="21600"/>
                  </a:lnTo>
                  <a:lnTo>
                    <a:pt x="21600" y="0"/>
                  </a:lnTo>
                  <a:close/>
                </a:path>
              </a:pathLst>
            </a:custGeom>
            <a:solidFill>
              <a:srgbClr val="FF9933"/>
            </a:solidFill>
            <a:ln w="9525">
              <a:solidFill>
                <a:schemeClr val="tx1"/>
              </a:solidFill>
              <a:miter lim="800000"/>
              <a:headEnd/>
              <a:tailEnd/>
            </a:ln>
          </p:spPr>
          <p:txBody>
            <a:bodyPr wrap="none" anchor="ctr"/>
            <a:lstStyle/>
            <a:p>
              <a:endParaRPr lang="en-US"/>
            </a:p>
          </p:txBody>
        </p:sp>
        <p:sp>
          <p:nvSpPr>
            <p:cNvPr id="50183" name="Rectangle 14"/>
            <p:cNvSpPr>
              <a:spLocks noChangeArrowheads="1"/>
            </p:cNvSpPr>
            <p:nvPr/>
          </p:nvSpPr>
          <p:spPr bwMode="auto">
            <a:xfrm>
              <a:off x="5424" y="2832"/>
              <a:ext cx="48" cy="1344"/>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50184" name="Rectangle 15"/>
            <p:cNvSpPr>
              <a:spLocks noChangeArrowheads="1"/>
            </p:cNvSpPr>
            <p:nvPr/>
          </p:nvSpPr>
          <p:spPr bwMode="auto">
            <a:xfrm>
              <a:off x="4854" y="2833"/>
              <a:ext cx="48" cy="1344"/>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50185" name="Rectangle 16"/>
            <p:cNvSpPr>
              <a:spLocks noChangeArrowheads="1"/>
            </p:cNvSpPr>
            <p:nvPr/>
          </p:nvSpPr>
          <p:spPr bwMode="auto">
            <a:xfrm flipH="1">
              <a:off x="4864" y="3882"/>
              <a:ext cx="40" cy="319"/>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6" name="Rectangle 17"/>
            <p:cNvSpPr>
              <a:spLocks noChangeArrowheads="1"/>
            </p:cNvSpPr>
            <p:nvPr/>
          </p:nvSpPr>
          <p:spPr bwMode="auto">
            <a:xfrm flipH="1">
              <a:off x="5429" y="3890"/>
              <a:ext cx="40" cy="319"/>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7" name="Rectangle 18"/>
            <p:cNvSpPr>
              <a:spLocks noChangeArrowheads="1"/>
            </p:cNvSpPr>
            <p:nvPr/>
          </p:nvSpPr>
          <p:spPr bwMode="auto">
            <a:xfrm>
              <a:off x="4911" y="3206"/>
              <a:ext cx="510" cy="97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8" name="Oval 19"/>
            <p:cNvSpPr>
              <a:spLocks noChangeArrowheads="1"/>
            </p:cNvSpPr>
            <p:nvPr/>
          </p:nvSpPr>
          <p:spPr bwMode="auto">
            <a:xfrm>
              <a:off x="4909" y="3084"/>
              <a:ext cx="510" cy="32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89" name="Text Box 20"/>
            <p:cNvSpPr txBox="1">
              <a:spLocks noChangeArrowheads="1"/>
            </p:cNvSpPr>
            <p:nvPr/>
          </p:nvSpPr>
          <p:spPr bwMode="auto">
            <a:xfrm>
              <a:off x="4985" y="3591"/>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Hg</a:t>
              </a:r>
            </a:p>
          </p:txBody>
        </p:sp>
        <p:sp>
          <p:nvSpPr>
            <p:cNvPr id="50190" name="Line 21"/>
            <p:cNvSpPr>
              <a:spLocks noChangeShapeType="1"/>
            </p:cNvSpPr>
            <p:nvPr/>
          </p:nvSpPr>
          <p:spPr bwMode="auto">
            <a:xfrm flipV="1">
              <a:off x="4903" y="3648"/>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0181" name="Text Box 22"/>
          <p:cNvSpPr txBox="1">
            <a:spLocks noChangeArrowheads="1"/>
          </p:cNvSpPr>
          <p:nvPr/>
        </p:nvSpPr>
        <p:spPr bwMode="auto">
          <a:xfrm>
            <a:off x="228600" y="944563"/>
            <a:ext cx="85344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solidFill>
                  <a:srgbClr val="000099"/>
                </a:solidFill>
              </a:rPr>
              <a:t>The meniscus in a graduated cylinder of water is due to the adhesion between water molecules the sides of the tube.  The adhesion is greater than the cohesion between the water molecules.  </a:t>
            </a:r>
          </a:p>
          <a:p>
            <a:pPr>
              <a:spcBef>
                <a:spcPct val="50000"/>
              </a:spcBef>
            </a:pPr>
            <a:r>
              <a:rPr lang="en-US">
                <a:solidFill>
                  <a:srgbClr val="000099"/>
                </a:solidFill>
              </a:rPr>
              <a:t>The reverse is true about a column of mercury:  Mercury atoms are attracted to each other more strongly than they are attracted to the sides of the tube.  This causes a sort of “reverse meniscus.”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57150"/>
            <a:ext cx="6553200" cy="658813"/>
          </a:xfrm>
        </p:spPr>
        <p:txBody>
          <a:bodyPr/>
          <a:lstStyle/>
          <a:p>
            <a:r>
              <a:rPr lang="en-US" smtClean="0"/>
              <a:t>Why molecules “cling”</a:t>
            </a:r>
          </a:p>
        </p:txBody>
      </p:sp>
      <p:sp>
        <p:nvSpPr>
          <p:cNvPr id="51203" name="Text Box 3"/>
          <p:cNvSpPr txBox="1">
            <a:spLocks noChangeArrowheads="1"/>
          </p:cNvSpPr>
          <p:nvPr/>
        </p:nvSpPr>
        <p:spPr bwMode="auto">
          <a:xfrm>
            <a:off x="153988" y="2774950"/>
            <a:ext cx="88392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gives H</a:t>
            </a:r>
            <a:r>
              <a:rPr lang="en-US" sz="2400" baseline="-25000">
                <a:solidFill>
                  <a:srgbClr val="000099"/>
                </a:solidFill>
              </a:rPr>
              <a:t>2</a:t>
            </a:r>
            <a:r>
              <a:rPr lang="en-US" sz="2400">
                <a:solidFill>
                  <a:srgbClr val="000099"/>
                </a:solidFill>
              </a:rPr>
              <a:t>O its bent shape.  It is this shape that account for water’s unusual property of expanding upon freezing.  </a:t>
            </a:r>
          </a:p>
          <a:p>
            <a:pPr>
              <a:spcBef>
                <a:spcPct val="50000"/>
              </a:spcBef>
            </a:pPr>
            <a:r>
              <a:rPr lang="en-US" sz="2400">
                <a:solidFill>
                  <a:srgbClr val="000099"/>
                </a:solidFill>
              </a:rPr>
              <a:t>The shared electrons are not shared equally.  Oxygen is more electronegative than hydrogen, meaning this is an unequal tug-o-war, where the big, strong oxygen keeps the shared electrons closer to itself than to hydrogen.  The unequal sharing, along with the electron pairs not involved in sharing, make water a polar molecule.  Water is neutral, but it has a  positive side and a negative side.  This accounts for water’s cohesive and adhesive nature as well as its ability to dissolve so many other substances. </a:t>
            </a:r>
          </a:p>
        </p:txBody>
      </p:sp>
      <p:sp>
        <p:nvSpPr>
          <p:cNvPr id="51204" name="Text Box 10"/>
          <p:cNvSpPr txBox="1">
            <a:spLocks noChangeArrowheads="1"/>
          </p:cNvSpPr>
          <p:nvPr/>
        </p:nvSpPr>
        <p:spPr bwMode="auto">
          <a:xfrm>
            <a:off x="92075" y="635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i="1">
                <a:solidFill>
                  <a:srgbClr val="006600"/>
                </a:solidFill>
              </a:rPr>
              <a:t>positive side</a:t>
            </a:r>
          </a:p>
        </p:txBody>
      </p:sp>
      <p:grpSp>
        <p:nvGrpSpPr>
          <p:cNvPr id="51205" name="Group 19"/>
          <p:cNvGrpSpPr>
            <a:grpSpLocks/>
          </p:cNvGrpSpPr>
          <p:nvPr/>
        </p:nvGrpSpPr>
        <p:grpSpPr bwMode="auto">
          <a:xfrm>
            <a:off x="168275" y="673100"/>
            <a:ext cx="1519238" cy="965200"/>
            <a:chOff x="970" y="2368"/>
            <a:chExt cx="957" cy="608"/>
          </a:xfrm>
        </p:grpSpPr>
        <p:sp>
          <p:nvSpPr>
            <p:cNvPr id="51214" name="Line 8"/>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5" name="Line 9"/>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6" name="Oval 4"/>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2000">
                  <a:solidFill>
                    <a:schemeClr val="bg1"/>
                  </a:solidFill>
                </a:rPr>
                <a:t>H</a:t>
              </a:r>
            </a:p>
          </p:txBody>
        </p:sp>
        <p:sp>
          <p:nvSpPr>
            <p:cNvPr id="51217" name="Oval 6"/>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1218" name="Oval 5"/>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2000">
                  <a:solidFill>
                    <a:schemeClr val="bg1"/>
                  </a:solidFill>
                </a:rPr>
                <a:t>H</a:t>
              </a:r>
            </a:p>
          </p:txBody>
        </p:sp>
      </p:grpSp>
      <p:sp>
        <p:nvSpPr>
          <p:cNvPr id="51206" name="Text Box 20"/>
          <p:cNvSpPr txBox="1">
            <a:spLocks noChangeArrowheads="1"/>
          </p:cNvSpPr>
          <p:nvPr/>
        </p:nvSpPr>
        <p:spPr bwMode="auto">
          <a:xfrm>
            <a:off x="0" y="2133600"/>
            <a:ext cx="182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i="1">
                <a:solidFill>
                  <a:srgbClr val="006600"/>
                </a:solidFill>
              </a:rPr>
              <a:t>negative side</a:t>
            </a:r>
          </a:p>
        </p:txBody>
      </p:sp>
      <p:sp>
        <p:nvSpPr>
          <p:cNvPr id="51207" name="Text Box 21"/>
          <p:cNvSpPr txBox="1">
            <a:spLocks noChangeArrowheads="1"/>
          </p:cNvSpPr>
          <p:nvPr/>
        </p:nvSpPr>
        <p:spPr bwMode="auto">
          <a:xfrm>
            <a:off x="2022475" y="593725"/>
            <a:ext cx="6934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To understand why molecules cling to each other or to other molecules, lets take a closer look at water.  Each blue line represents a single covalent bond (one shared pair of electrons).  Two other pairs of electrons also surround the central oxygen atom. The four electron pairs want to spread out as much as possible, which </a:t>
            </a:r>
          </a:p>
        </p:txBody>
      </p:sp>
      <p:sp>
        <p:nvSpPr>
          <p:cNvPr id="51208" name="Freeform 52"/>
          <p:cNvSpPr>
            <a:spLocks/>
          </p:cNvSpPr>
          <p:nvPr/>
        </p:nvSpPr>
        <p:spPr bwMode="auto">
          <a:xfrm>
            <a:off x="304800" y="1547813"/>
            <a:ext cx="404813" cy="585787"/>
          </a:xfrm>
          <a:custGeom>
            <a:avLst/>
            <a:gdLst>
              <a:gd name="T0" fmla="*/ 192 w 240"/>
              <a:gd name="T1" fmla="*/ 8 h 312"/>
              <a:gd name="T2" fmla="*/ 48 w 240"/>
              <a:gd name="T3" fmla="*/ 104 h 312"/>
              <a:gd name="T4" fmla="*/ 0 w 240"/>
              <a:gd name="T5" fmla="*/ 200 h 312"/>
              <a:gd name="T6" fmla="*/ 48 w 240"/>
              <a:gd name="T7" fmla="*/ 296 h 312"/>
              <a:gd name="T8" fmla="*/ 144 w 240"/>
              <a:gd name="T9" fmla="*/ 296 h 312"/>
              <a:gd name="T10" fmla="*/ 192 w 240"/>
              <a:gd name="T11" fmla="*/ 248 h 312"/>
              <a:gd name="T12" fmla="*/ 240 w 240"/>
              <a:gd name="T13" fmla="*/ 56 h 312"/>
              <a:gd name="T14" fmla="*/ 192 w 240"/>
              <a:gd name="T15" fmla="*/ 8 h 31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312"/>
              <a:gd name="T26" fmla="*/ 240 w 240"/>
              <a:gd name="T27" fmla="*/ 312 h 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312">
                <a:moveTo>
                  <a:pt x="192" y="8"/>
                </a:moveTo>
                <a:cubicBezTo>
                  <a:pt x="160" y="16"/>
                  <a:pt x="80" y="72"/>
                  <a:pt x="48" y="104"/>
                </a:cubicBezTo>
                <a:cubicBezTo>
                  <a:pt x="16" y="136"/>
                  <a:pt x="0" y="168"/>
                  <a:pt x="0" y="200"/>
                </a:cubicBezTo>
                <a:cubicBezTo>
                  <a:pt x="0" y="232"/>
                  <a:pt x="24" y="280"/>
                  <a:pt x="48" y="296"/>
                </a:cubicBezTo>
                <a:cubicBezTo>
                  <a:pt x="72" y="312"/>
                  <a:pt x="120" y="304"/>
                  <a:pt x="144" y="296"/>
                </a:cubicBezTo>
                <a:cubicBezTo>
                  <a:pt x="168" y="288"/>
                  <a:pt x="176" y="288"/>
                  <a:pt x="192" y="248"/>
                </a:cubicBezTo>
                <a:cubicBezTo>
                  <a:pt x="208" y="208"/>
                  <a:pt x="240" y="96"/>
                  <a:pt x="240" y="56"/>
                </a:cubicBezTo>
                <a:cubicBezTo>
                  <a:pt x="240" y="16"/>
                  <a:pt x="224" y="0"/>
                  <a:pt x="192" y="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09" name="Freeform 53"/>
          <p:cNvSpPr>
            <a:spLocks/>
          </p:cNvSpPr>
          <p:nvPr/>
        </p:nvSpPr>
        <p:spPr bwMode="auto">
          <a:xfrm flipH="1">
            <a:off x="1089025" y="1565275"/>
            <a:ext cx="404813" cy="585788"/>
          </a:xfrm>
          <a:custGeom>
            <a:avLst/>
            <a:gdLst>
              <a:gd name="T0" fmla="*/ 192 w 240"/>
              <a:gd name="T1" fmla="*/ 8 h 312"/>
              <a:gd name="T2" fmla="*/ 48 w 240"/>
              <a:gd name="T3" fmla="*/ 104 h 312"/>
              <a:gd name="T4" fmla="*/ 0 w 240"/>
              <a:gd name="T5" fmla="*/ 200 h 312"/>
              <a:gd name="T6" fmla="*/ 48 w 240"/>
              <a:gd name="T7" fmla="*/ 296 h 312"/>
              <a:gd name="T8" fmla="*/ 144 w 240"/>
              <a:gd name="T9" fmla="*/ 296 h 312"/>
              <a:gd name="T10" fmla="*/ 192 w 240"/>
              <a:gd name="T11" fmla="*/ 248 h 312"/>
              <a:gd name="T12" fmla="*/ 240 w 240"/>
              <a:gd name="T13" fmla="*/ 56 h 312"/>
              <a:gd name="T14" fmla="*/ 192 w 240"/>
              <a:gd name="T15" fmla="*/ 8 h 31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312"/>
              <a:gd name="T26" fmla="*/ 240 w 240"/>
              <a:gd name="T27" fmla="*/ 312 h 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312">
                <a:moveTo>
                  <a:pt x="192" y="8"/>
                </a:moveTo>
                <a:cubicBezTo>
                  <a:pt x="160" y="16"/>
                  <a:pt x="80" y="72"/>
                  <a:pt x="48" y="104"/>
                </a:cubicBezTo>
                <a:cubicBezTo>
                  <a:pt x="16" y="136"/>
                  <a:pt x="0" y="168"/>
                  <a:pt x="0" y="200"/>
                </a:cubicBezTo>
                <a:cubicBezTo>
                  <a:pt x="0" y="232"/>
                  <a:pt x="24" y="280"/>
                  <a:pt x="48" y="296"/>
                </a:cubicBezTo>
                <a:cubicBezTo>
                  <a:pt x="72" y="312"/>
                  <a:pt x="120" y="304"/>
                  <a:pt x="144" y="296"/>
                </a:cubicBezTo>
                <a:cubicBezTo>
                  <a:pt x="168" y="288"/>
                  <a:pt x="176" y="288"/>
                  <a:pt x="192" y="248"/>
                </a:cubicBezTo>
                <a:cubicBezTo>
                  <a:pt x="208" y="208"/>
                  <a:pt x="240" y="96"/>
                  <a:pt x="240" y="56"/>
                </a:cubicBezTo>
                <a:cubicBezTo>
                  <a:pt x="240" y="16"/>
                  <a:pt x="224" y="0"/>
                  <a:pt x="192" y="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10" name="Oval 54"/>
          <p:cNvSpPr>
            <a:spLocks noChangeArrowheads="1"/>
          </p:cNvSpPr>
          <p:nvPr/>
        </p:nvSpPr>
        <p:spPr bwMode="auto">
          <a:xfrm>
            <a:off x="381000" y="1828800"/>
            <a:ext cx="76200" cy="76200"/>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11" name="Oval 55"/>
          <p:cNvSpPr>
            <a:spLocks noChangeArrowheads="1"/>
          </p:cNvSpPr>
          <p:nvPr/>
        </p:nvSpPr>
        <p:spPr bwMode="auto">
          <a:xfrm>
            <a:off x="463550" y="1957388"/>
            <a:ext cx="76200" cy="76200"/>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12" name="Oval 56"/>
          <p:cNvSpPr>
            <a:spLocks noChangeArrowheads="1"/>
          </p:cNvSpPr>
          <p:nvPr/>
        </p:nvSpPr>
        <p:spPr bwMode="auto">
          <a:xfrm>
            <a:off x="1219200" y="1981200"/>
            <a:ext cx="76200" cy="76200"/>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13" name="Oval 57"/>
          <p:cNvSpPr>
            <a:spLocks noChangeArrowheads="1"/>
          </p:cNvSpPr>
          <p:nvPr/>
        </p:nvSpPr>
        <p:spPr bwMode="auto">
          <a:xfrm>
            <a:off x="1336675" y="1828800"/>
            <a:ext cx="76200" cy="76200"/>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Density</a:t>
            </a:r>
          </a:p>
        </p:txBody>
      </p:sp>
      <p:sp>
        <p:nvSpPr>
          <p:cNvPr id="10243" name="Text Box 3"/>
          <p:cNvSpPr txBox="1">
            <a:spLocks noChangeArrowheads="1"/>
          </p:cNvSpPr>
          <p:nvPr/>
        </p:nvSpPr>
        <p:spPr bwMode="auto">
          <a:xfrm>
            <a:off x="415925" y="1362075"/>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Density is given by:</a:t>
            </a:r>
          </a:p>
        </p:txBody>
      </p:sp>
      <p:grpSp>
        <p:nvGrpSpPr>
          <p:cNvPr id="10244" name="Group 8"/>
          <p:cNvGrpSpPr>
            <a:grpSpLocks/>
          </p:cNvGrpSpPr>
          <p:nvPr/>
        </p:nvGrpSpPr>
        <p:grpSpPr bwMode="auto">
          <a:xfrm>
            <a:off x="4021138" y="1016000"/>
            <a:ext cx="1800225" cy="1311275"/>
            <a:chOff x="306" y="1511"/>
            <a:chExt cx="1134" cy="826"/>
          </a:xfrm>
        </p:grpSpPr>
        <p:sp>
          <p:nvSpPr>
            <p:cNvPr id="10261" name="Text Box 4"/>
            <p:cNvSpPr txBox="1">
              <a:spLocks noChangeArrowheads="1"/>
            </p:cNvSpPr>
            <p:nvPr/>
          </p:nvSpPr>
          <p:spPr bwMode="auto">
            <a:xfrm>
              <a:off x="306" y="1654"/>
              <a:ext cx="6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4000">
                  <a:solidFill>
                    <a:srgbClr val="FF0000"/>
                  </a:solidFill>
                  <a:sym typeface="Symbol" pitchFamily="18" charset="2"/>
                </a:rPr>
                <a:t> = </a:t>
              </a:r>
              <a:endParaRPr lang="en-US" sz="4000">
                <a:solidFill>
                  <a:srgbClr val="FF0000"/>
                </a:solidFill>
              </a:endParaRPr>
            </a:p>
          </p:txBody>
        </p:sp>
        <p:sp>
          <p:nvSpPr>
            <p:cNvPr id="10262" name="Text Box 5"/>
            <p:cNvSpPr txBox="1">
              <a:spLocks noChangeArrowheads="1"/>
            </p:cNvSpPr>
            <p:nvPr/>
          </p:nvSpPr>
          <p:spPr bwMode="auto">
            <a:xfrm>
              <a:off x="906" y="1511"/>
              <a:ext cx="53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4000">
                  <a:solidFill>
                    <a:srgbClr val="FF0000"/>
                  </a:solidFill>
                </a:rPr>
                <a:t>m</a:t>
              </a:r>
              <a:br>
                <a:rPr lang="en-US" sz="4000">
                  <a:solidFill>
                    <a:srgbClr val="FF0000"/>
                  </a:solidFill>
                </a:rPr>
              </a:br>
              <a:r>
                <a:rPr lang="en-US" sz="4000">
                  <a:solidFill>
                    <a:srgbClr val="FF0000"/>
                  </a:solidFill>
                </a:rPr>
                <a:t>V</a:t>
              </a:r>
            </a:p>
          </p:txBody>
        </p:sp>
        <p:sp>
          <p:nvSpPr>
            <p:cNvPr id="10263" name="Line 7"/>
            <p:cNvSpPr>
              <a:spLocks noChangeShapeType="1"/>
            </p:cNvSpPr>
            <p:nvPr/>
          </p:nvSpPr>
          <p:spPr bwMode="auto">
            <a:xfrm>
              <a:off x="912" y="1916"/>
              <a:ext cx="336"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45" name="Text Box 9"/>
          <p:cNvSpPr txBox="1">
            <a:spLocks noChangeArrowheads="1"/>
          </p:cNvSpPr>
          <p:nvPr/>
        </p:nvSpPr>
        <p:spPr bwMode="auto">
          <a:xfrm>
            <a:off x="357188" y="2409825"/>
            <a:ext cx="8534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The symbol for density is “rho.”  Density is simply mass per unit volume.  Water, for example, has a density of about 1 gram per milliliter.  (It varies slightly with temperature and pressure.)  The S.I. unit for density is the  kg</a:t>
            </a:r>
            <a:r>
              <a:rPr lang="en-US" sz="1600">
                <a:solidFill>
                  <a:srgbClr val="000099"/>
                </a:solidFill>
              </a:rPr>
              <a:t> </a:t>
            </a:r>
            <a:r>
              <a:rPr lang="en-US" sz="2800">
                <a:solidFill>
                  <a:srgbClr val="000099"/>
                </a:solidFill>
              </a:rPr>
              <a:t>/</a:t>
            </a:r>
            <a:r>
              <a:rPr lang="en-US" sz="1200">
                <a:solidFill>
                  <a:srgbClr val="000099"/>
                </a:solidFill>
              </a:rPr>
              <a:t> </a:t>
            </a:r>
            <a:r>
              <a:rPr lang="en-US" sz="2800">
                <a:solidFill>
                  <a:srgbClr val="000099"/>
                </a:solidFill>
              </a:rPr>
              <a:t>m</a:t>
            </a:r>
            <a:r>
              <a:rPr lang="en-US" sz="900">
                <a:solidFill>
                  <a:srgbClr val="000099"/>
                </a:solidFill>
              </a:rPr>
              <a:t> </a:t>
            </a:r>
            <a:r>
              <a:rPr lang="en-US" sz="2800" baseline="30000">
                <a:solidFill>
                  <a:srgbClr val="000099"/>
                </a:solidFill>
              </a:rPr>
              <a:t>3</a:t>
            </a:r>
            <a:r>
              <a:rPr lang="en-US" sz="2800">
                <a:solidFill>
                  <a:srgbClr val="000099"/>
                </a:solidFill>
              </a:rPr>
              <a:t>.  For water:</a:t>
            </a:r>
          </a:p>
        </p:txBody>
      </p:sp>
      <p:sp>
        <p:nvSpPr>
          <p:cNvPr id="10246" name="Text Box 10"/>
          <p:cNvSpPr txBox="1">
            <a:spLocks noChangeArrowheads="1"/>
          </p:cNvSpPr>
          <p:nvPr/>
        </p:nvSpPr>
        <p:spPr bwMode="auto">
          <a:xfrm>
            <a:off x="1263650" y="4937125"/>
            <a:ext cx="1676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0000"/>
              </a:lnSpc>
              <a:spcBef>
                <a:spcPct val="50000"/>
              </a:spcBef>
            </a:pPr>
            <a:r>
              <a:rPr lang="en-US" sz="2800"/>
              <a:t>1 g</a:t>
            </a:r>
            <a:br>
              <a:rPr lang="en-US" sz="2800"/>
            </a:br>
            <a:r>
              <a:rPr lang="en-US" sz="1400"/>
              <a:t> </a:t>
            </a:r>
            <a:r>
              <a:rPr lang="en-US" sz="2800"/>
              <a:t>mL</a:t>
            </a:r>
          </a:p>
        </p:txBody>
      </p:sp>
      <p:sp>
        <p:nvSpPr>
          <p:cNvPr id="10247" name="Text Box 11"/>
          <p:cNvSpPr txBox="1">
            <a:spLocks noChangeArrowheads="1"/>
          </p:cNvSpPr>
          <p:nvPr/>
        </p:nvSpPr>
        <p:spPr bwMode="auto">
          <a:xfrm>
            <a:off x="482600" y="5160963"/>
            <a:ext cx="9509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ym typeface="Symbol" pitchFamily="18" charset="2"/>
              </a:rPr>
              <a:t></a:t>
            </a:r>
            <a:r>
              <a:rPr lang="en-US" sz="2000">
                <a:sym typeface="Symbol" pitchFamily="18" charset="2"/>
              </a:rPr>
              <a:t> </a:t>
            </a:r>
            <a:r>
              <a:rPr lang="en-US" sz="2800"/>
              <a:t> </a:t>
            </a:r>
            <a:r>
              <a:rPr lang="en-US" sz="2800" b="1"/>
              <a:t>=</a:t>
            </a:r>
            <a:endParaRPr lang="en-US" sz="2800"/>
          </a:p>
        </p:txBody>
      </p:sp>
      <p:sp>
        <p:nvSpPr>
          <p:cNvPr id="10248" name="Text Box 12"/>
          <p:cNvSpPr txBox="1">
            <a:spLocks noChangeArrowheads="1"/>
          </p:cNvSpPr>
          <p:nvPr/>
        </p:nvSpPr>
        <p:spPr bwMode="auto">
          <a:xfrm>
            <a:off x="2079625" y="4953000"/>
            <a:ext cx="1219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0000"/>
              </a:lnSpc>
              <a:spcBef>
                <a:spcPct val="50000"/>
              </a:spcBef>
            </a:pPr>
            <a:r>
              <a:rPr lang="en-US" sz="2800"/>
              <a:t> 1 mL</a:t>
            </a:r>
            <a:br>
              <a:rPr lang="en-US" sz="2800"/>
            </a:br>
            <a:r>
              <a:rPr lang="en-US" sz="1400"/>
              <a:t>  </a:t>
            </a:r>
            <a:r>
              <a:rPr lang="en-US" sz="2800"/>
              <a:t>1 cm</a:t>
            </a:r>
            <a:r>
              <a:rPr lang="en-US" sz="900" baseline="30000"/>
              <a:t> </a:t>
            </a:r>
            <a:r>
              <a:rPr lang="en-US" sz="2800" baseline="30000"/>
              <a:t>3</a:t>
            </a:r>
            <a:endParaRPr lang="en-US" sz="2800"/>
          </a:p>
        </p:txBody>
      </p:sp>
      <p:sp>
        <p:nvSpPr>
          <p:cNvPr id="10249" name="Text Box 13"/>
          <p:cNvSpPr txBox="1">
            <a:spLocks noChangeArrowheads="1"/>
          </p:cNvSpPr>
          <p:nvPr/>
        </p:nvSpPr>
        <p:spPr bwMode="auto">
          <a:xfrm>
            <a:off x="1952625" y="5172075"/>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ym typeface="Symbol" pitchFamily="18" charset="2"/>
              </a:rPr>
              <a:t>·</a:t>
            </a:r>
            <a:endParaRPr lang="en-US" sz="3200"/>
          </a:p>
        </p:txBody>
      </p:sp>
      <p:sp>
        <p:nvSpPr>
          <p:cNvPr id="10250" name="Text Box 15"/>
          <p:cNvSpPr txBox="1">
            <a:spLocks noChangeArrowheads="1"/>
          </p:cNvSpPr>
          <p:nvPr/>
        </p:nvSpPr>
        <p:spPr bwMode="auto">
          <a:xfrm>
            <a:off x="5068888" y="5181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ym typeface="Symbol" pitchFamily="18" charset="2"/>
              </a:rPr>
              <a:t>·</a:t>
            </a:r>
            <a:endParaRPr lang="en-US" sz="2800"/>
          </a:p>
        </p:txBody>
      </p:sp>
      <p:sp>
        <p:nvSpPr>
          <p:cNvPr id="10251" name="Text Box 16"/>
          <p:cNvSpPr txBox="1">
            <a:spLocks noChangeArrowheads="1"/>
          </p:cNvSpPr>
          <p:nvPr/>
        </p:nvSpPr>
        <p:spPr bwMode="auto">
          <a:xfrm>
            <a:off x="3451225" y="4953000"/>
            <a:ext cx="1828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0000"/>
              </a:lnSpc>
              <a:spcBef>
                <a:spcPct val="50000"/>
              </a:spcBef>
            </a:pPr>
            <a:r>
              <a:rPr lang="en-US" sz="2800"/>
              <a:t>(100 cm)</a:t>
            </a:r>
            <a:r>
              <a:rPr lang="en-US" sz="900" baseline="30000"/>
              <a:t> </a:t>
            </a:r>
            <a:r>
              <a:rPr lang="en-US" sz="2800" baseline="30000"/>
              <a:t>3</a:t>
            </a:r>
            <a:r>
              <a:rPr lang="en-US" sz="2800"/>
              <a:t> </a:t>
            </a:r>
            <a:br>
              <a:rPr lang="en-US" sz="2800"/>
            </a:br>
            <a:r>
              <a:rPr lang="en-US" sz="2800"/>
              <a:t>      m</a:t>
            </a:r>
            <a:r>
              <a:rPr lang="en-US" sz="900" baseline="30000"/>
              <a:t> </a:t>
            </a:r>
            <a:r>
              <a:rPr lang="en-US" sz="2800" baseline="30000"/>
              <a:t>3</a:t>
            </a:r>
            <a:r>
              <a:rPr lang="en-US" sz="2800"/>
              <a:t> </a:t>
            </a:r>
          </a:p>
        </p:txBody>
      </p:sp>
      <p:sp>
        <p:nvSpPr>
          <p:cNvPr id="10252" name="Text Box 17"/>
          <p:cNvSpPr txBox="1">
            <a:spLocks noChangeArrowheads="1"/>
          </p:cNvSpPr>
          <p:nvPr/>
        </p:nvSpPr>
        <p:spPr bwMode="auto">
          <a:xfrm>
            <a:off x="5278438" y="4953000"/>
            <a:ext cx="1828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0000"/>
              </a:lnSpc>
              <a:spcBef>
                <a:spcPct val="50000"/>
              </a:spcBef>
            </a:pPr>
            <a:r>
              <a:rPr lang="en-US" sz="2800"/>
              <a:t>  1 kg </a:t>
            </a:r>
            <a:br>
              <a:rPr lang="en-US" sz="2800"/>
            </a:br>
            <a:r>
              <a:rPr lang="en-US" sz="2800"/>
              <a:t>1000 g </a:t>
            </a:r>
          </a:p>
        </p:txBody>
      </p:sp>
      <p:sp>
        <p:nvSpPr>
          <p:cNvPr id="10253" name="Text Box 19"/>
          <p:cNvSpPr txBox="1">
            <a:spLocks noChangeArrowheads="1"/>
          </p:cNvSpPr>
          <p:nvPr/>
        </p:nvSpPr>
        <p:spPr bwMode="auto">
          <a:xfrm>
            <a:off x="3214688" y="5183188"/>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200">
                <a:sym typeface="Symbol" pitchFamily="18" charset="2"/>
              </a:rPr>
              <a:t>·</a:t>
            </a:r>
            <a:endParaRPr lang="en-US" sz="3200"/>
          </a:p>
        </p:txBody>
      </p:sp>
      <p:sp>
        <p:nvSpPr>
          <p:cNvPr id="10254" name="Text Box 20"/>
          <p:cNvSpPr txBox="1">
            <a:spLocks noChangeArrowheads="1"/>
          </p:cNvSpPr>
          <p:nvPr/>
        </p:nvSpPr>
        <p:spPr bwMode="auto">
          <a:xfrm>
            <a:off x="6889750" y="4930775"/>
            <a:ext cx="1828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110000"/>
              </a:lnSpc>
              <a:spcBef>
                <a:spcPct val="50000"/>
              </a:spcBef>
            </a:pPr>
            <a:r>
              <a:rPr lang="en-US" sz="2800"/>
              <a:t>1000 kg </a:t>
            </a:r>
            <a:br>
              <a:rPr lang="en-US" sz="2800"/>
            </a:br>
            <a:r>
              <a:rPr lang="en-US" sz="2800"/>
              <a:t>      m</a:t>
            </a:r>
            <a:r>
              <a:rPr lang="en-US" sz="900" baseline="30000"/>
              <a:t> </a:t>
            </a:r>
            <a:r>
              <a:rPr lang="en-US" sz="2800" baseline="30000"/>
              <a:t>3</a:t>
            </a:r>
            <a:r>
              <a:rPr lang="en-US" sz="2800"/>
              <a:t> </a:t>
            </a:r>
          </a:p>
        </p:txBody>
      </p:sp>
      <p:sp>
        <p:nvSpPr>
          <p:cNvPr id="10255" name="Rectangle 21"/>
          <p:cNvSpPr>
            <a:spLocks noChangeArrowheads="1"/>
          </p:cNvSpPr>
          <p:nvPr/>
        </p:nvSpPr>
        <p:spPr bwMode="auto">
          <a:xfrm>
            <a:off x="6557963" y="5199063"/>
            <a:ext cx="38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t>=</a:t>
            </a:r>
            <a:endParaRPr lang="en-US" sz="2800"/>
          </a:p>
        </p:txBody>
      </p:sp>
      <p:sp>
        <p:nvSpPr>
          <p:cNvPr id="10256" name="Line 22"/>
          <p:cNvSpPr>
            <a:spLocks noChangeShapeType="1"/>
          </p:cNvSpPr>
          <p:nvPr/>
        </p:nvSpPr>
        <p:spPr bwMode="auto">
          <a:xfrm>
            <a:off x="1317625" y="5486400"/>
            <a:ext cx="577850"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23"/>
          <p:cNvSpPr>
            <a:spLocks noChangeShapeType="1"/>
          </p:cNvSpPr>
          <p:nvPr/>
        </p:nvSpPr>
        <p:spPr bwMode="auto">
          <a:xfrm flipV="1">
            <a:off x="2282825" y="5486400"/>
            <a:ext cx="80962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24"/>
          <p:cNvSpPr>
            <a:spLocks noChangeShapeType="1"/>
          </p:cNvSpPr>
          <p:nvPr/>
        </p:nvSpPr>
        <p:spPr bwMode="auto">
          <a:xfrm flipV="1">
            <a:off x="3573463" y="5486400"/>
            <a:ext cx="1425575" cy="14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Line 25"/>
          <p:cNvSpPr>
            <a:spLocks noChangeShapeType="1"/>
          </p:cNvSpPr>
          <p:nvPr/>
        </p:nvSpPr>
        <p:spPr bwMode="auto">
          <a:xfrm flipV="1">
            <a:off x="5364163" y="5480050"/>
            <a:ext cx="1081087"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0" name="Line 26"/>
          <p:cNvSpPr>
            <a:spLocks noChangeShapeType="1"/>
          </p:cNvSpPr>
          <p:nvPr/>
        </p:nvSpPr>
        <p:spPr bwMode="auto">
          <a:xfrm flipV="1">
            <a:off x="7040563" y="5468938"/>
            <a:ext cx="1211262" cy="11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96"/>
          <p:cNvSpPr>
            <a:spLocks noChangeShapeType="1"/>
          </p:cNvSpPr>
          <p:nvPr/>
        </p:nvSpPr>
        <p:spPr bwMode="auto">
          <a:xfrm flipV="1">
            <a:off x="5105400" y="2884488"/>
            <a:ext cx="1195388" cy="223837"/>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7" name="Line 95"/>
          <p:cNvSpPr>
            <a:spLocks noChangeShapeType="1"/>
          </p:cNvSpPr>
          <p:nvPr/>
        </p:nvSpPr>
        <p:spPr bwMode="auto">
          <a:xfrm>
            <a:off x="6119813" y="927100"/>
            <a:ext cx="811212" cy="82550"/>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28" name="Rectangle 2"/>
          <p:cNvSpPr>
            <a:spLocks noGrp="1" noChangeArrowheads="1"/>
          </p:cNvSpPr>
          <p:nvPr>
            <p:ph type="title"/>
          </p:nvPr>
        </p:nvSpPr>
        <p:spPr>
          <a:xfrm>
            <a:off x="0" y="0"/>
            <a:ext cx="3352800" cy="1238250"/>
          </a:xfrm>
        </p:spPr>
        <p:txBody>
          <a:bodyPr/>
          <a:lstStyle/>
          <a:p>
            <a:r>
              <a:rPr lang="en-US" sz="3200" smtClean="0">
                <a:solidFill>
                  <a:srgbClr val="000099"/>
                </a:solidFill>
              </a:rPr>
              <a:t>Why molecules</a:t>
            </a:r>
            <a:br>
              <a:rPr lang="en-US" sz="3200" smtClean="0">
                <a:solidFill>
                  <a:srgbClr val="000099"/>
                </a:solidFill>
              </a:rPr>
            </a:br>
            <a:r>
              <a:rPr lang="en-US" sz="3200" smtClean="0">
                <a:solidFill>
                  <a:srgbClr val="000099"/>
                </a:solidFill>
              </a:rPr>
              <a:t>“cling”  </a:t>
            </a:r>
            <a:r>
              <a:rPr lang="en-US" sz="2400" smtClean="0">
                <a:solidFill>
                  <a:srgbClr val="000099"/>
                </a:solidFill>
              </a:rPr>
              <a:t>(cont.)</a:t>
            </a:r>
            <a:endParaRPr lang="en-US" sz="3200" smtClean="0">
              <a:solidFill>
                <a:srgbClr val="000099"/>
              </a:solidFill>
            </a:endParaRPr>
          </a:p>
        </p:txBody>
      </p:sp>
      <p:grpSp>
        <p:nvGrpSpPr>
          <p:cNvPr id="52229" name="Group 15"/>
          <p:cNvGrpSpPr>
            <a:grpSpLocks/>
          </p:cNvGrpSpPr>
          <p:nvPr/>
        </p:nvGrpSpPr>
        <p:grpSpPr bwMode="auto">
          <a:xfrm>
            <a:off x="1143000" y="1295400"/>
            <a:ext cx="1295400" cy="838200"/>
            <a:chOff x="970" y="2368"/>
            <a:chExt cx="957" cy="608"/>
          </a:xfrm>
        </p:grpSpPr>
        <p:sp>
          <p:nvSpPr>
            <p:cNvPr id="52291" name="Line 16"/>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2" name="Line 17"/>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3" name="Oval 18"/>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94" name="Oval 19"/>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95" name="Oval 20"/>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grpSp>
      <p:grpSp>
        <p:nvGrpSpPr>
          <p:cNvPr id="52230" name="Group 33"/>
          <p:cNvGrpSpPr>
            <a:grpSpLocks/>
          </p:cNvGrpSpPr>
          <p:nvPr/>
        </p:nvGrpSpPr>
        <p:grpSpPr bwMode="auto">
          <a:xfrm rot="2243604">
            <a:off x="228600" y="2362200"/>
            <a:ext cx="1295400" cy="838200"/>
            <a:chOff x="970" y="2368"/>
            <a:chExt cx="957" cy="608"/>
          </a:xfrm>
        </p:grpSpPr>
        <p:sp>
          <p:nvSpPr>
            <p:cNvPr id="52286" name="Line 34"/>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7" name="Line 35"/>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8" name="Oval 36"/>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89" name="Oval 37"/>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90" name="Oval 38"/>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grpSp>
      <p:grpSp>
        <p:nvGrpSpPr>
          <p:cNvPr id="52231" name="Group 39"/>
          <p:cNvGrpSpPr>
            <a:grpSpLocks/>
          </p:cNvGrpSpPr>
          <p:nvPr/>
        </p:nvGrpSpPr>
        <p:grpSpPr bwMode="auto">
          <a:xfrm rot="250014">
            <a:off x="5791200" y="2209800"/>
            <a:ext cx="1295400" cy="838200"/>
            <a:chOff x="970" y="2368"/>
            <a:chExt cx="957" cy="608"/>
          </a:xfrm>
        </p:grpSpPr>
        <p:sp>
          <p:nvSpPr>
            <p:cNvPr id="52281" name="Line 40"/>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2" name="Line 41"/>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3" name="Oval 42"/>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84" name="Oval 43"/>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85" name="Oval 44"/>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grpSp>
      <p:grpSp>
        <p:nvGrpSpPr>
          <p:cNvPr id="52232" name="Group 63"/>
          <p:cNvGrpSpPr>
            <a:grpSpLocks/>
          </p:cNvGrpSpPr>
          <p:nvPr/>
        </p:nvGrpSpPr>
        <p:grpSpPr bwMode="auto">
          <a:xfrm>
            <a:off x="6781800" y="381000"/>
            <a:ext cx="2536825" cy="1730375"/>
            <a:chOff x="4226" y="635"/>
            <a:chExt cx="1598" cy="1090"/>
          </a:xfrm>
        </p:grpSpPr>
        <p:sp>
          <p:nvSpPr>
            <p:cNvPr id="52264" name="Line 60"/>
            <p:cNvSpPr>
              <a:spLocks noChangeShapeType="1"/>
            </p:cNvSpPr>
            <p:nvPr/>
          </p:nvSpPr>
          <p:spPr bwMode="auto">
            <a:xfrm rot="-39814">
              <a:off x="5124" y="1105"/>
              <a:ext cx="151" cy="14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5" name="Line 57"/>
            <p:cNvSpPr>
              <a:spLocks noChangeShapeType="1"/>
            </p:cNvSpPr>
            <p:nvPr/>
          </p:nvSpPr>
          <p:spPr bwMode="auto">
            <a:xfrm rot="21560186" flipH="1">
              <a:off x="5078" y="1435"/>
              <a:ext cx="169"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6" name="Line 46"/>
            <p:cNvSpPr>
              <a:spLocks noChangeShapeType="1"/>
            </p:cNvSpPr>
            <p:nvPr/>
          </p:nvSpPr>
          <p:spPr bwMode="auto">
            <a:xfrm rot="21560186" flipH="1">
              <a:off x="4754" y="1082"/>
              <a:ext cx="169"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7" name="Line 53"/>
            <p:cNvSpPr>
              <a:spLocks noChangeShapeType="1"/>
            </p:cNvSpPr>
            <p:nvPr/>
          </p:nvSpPr>
          <p:spPr bwMode="auto">
            <a:xfrm rot="21560186" flipH="1">
              <a:off x="5413" y="1112"/>
              <a:ext cx="169"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8" name="Line 54"/>
            <p:cNvSpPr>
              <a:spLocks noChangeShapeType="1"/>
            </p:cNvSpPr>
            <p:nvPr/>
          </p:nvSpPr>
          <p:spPr bwMode="auto">
            <a:xfrm rot="21560186" flipH="1">
              <a:off x="5114" y="784"/>
              <a:ext cx="169" cy="1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9" name="Line 55"/>
            <p:cNvSpPr>
              <a:spLocks noChangeShapeType="1"/>
            </p:cNvSpPr>
            <p:nvPr/>
          </p:nvSpPr>
          <p:spPr bwMode="auto">
            <a:xfrm rot="-39814">
              <a:off x="4800" y="768"/>
              <a:ext cx="151" cy="14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70" name="Line 47"/>
            <p:cNvSpPr>
              <a:spLocks noChangeShapeType="1"/>
            </p:cNvSpPr>
            <p:nvPr/>
          </p:nvSpPr>
          <p:spPr bwMode="auto">
            <a:xfrm rot="-39814">
              <a:off x="4339" y="1089"/>
              <a:ext cx="151" cy="14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71" name="Oval 48"/>
            <p:cNvSpPr>
              <a:spLocks noChangeArrowheads="1"/>
            </p:cNvSpPr>
            <p:nvPr/>
          </p:nvSpPr>
          <p:spPr bwMode="auto">
            <a:xfrm rot="-39814">
              <a:off x="4226" y="957"/>
              <a:ext cx="164" cy="167"/>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72" name="Oval 49"/>
            <p:cNvSpPr>
              <a:spLocks noChangeArrowheads="1"/>
            </p:cNvSpPr>
            <p:nvPr/>
          </p:nvSpPr>
          <p:spPr bwMode="auto">
            <a:xfrm rot="-39814">
              <a:off x="4464" y="1152"/>
              <a:ext cx="327" cy="3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73" name="Oval 50"/>
            <p:cNvSpPr>
              <a:spLocks noChangeArrowheads="1"/>
            </p:cNvSpPr>
            <p:nvPr/>
          </p:nvSpPr>
          <p:spPr bwMode="auto">
            <a:xfrm rot="-39814">
              <a:off x="4674" y="635"/>
              <a:ext cx="164" cy="167"/>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74" name="Oval 51"/>
            <p:cNvSpPr>
              <a:spLocks noChangeArrowheads="1"/>
            </p:cNvSpPr>
            <p:nvPr/>
          </p:nvSpPr>
          <p:spPr bwMode="auto">
            <a:xfrm rot="-39814">
              <a:off x="4882" y="859"/>
              <a:ext cx="297" cy="2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C</a:t>
              </a:r>
              <a:endParaRPr lang="en-US" sz="2000">
                <a:solidFill>
                  <a:schemeClr val="bg1"/>
                </a:solidFill>
              </a:endParaRPr>
            </a:p>
          </p:txBody>
        </p:sp>
        <p:sp>
          <p:nvSpPr>
            <p:cNvPr id="52275" name="Oval 52"/>
            <p:cNvSpPr>
              <a:spLocks noChangeArrowheads="1"/>
            </p:cNvSpPr>
            <p:nvPr/>
          </p:nvSpPr>
          <p:spPr bwMode="auto">
            <a:xfrm rot="-39814">
              <a:off x="5184" y="1200"/>
              <a:ext cx="297" cy="2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C</a:t>
              </a:r>
              <a:endParaRPr lang="en-US" sz="2000">
                <a:solidFill>
                  <a:schemeClr val="bg1"/>
                </a:solidFill>
              </a:endParaRPr>
            </a:p>
          </p:txBody>
        </p:sp>
        <p:sp>
          <p:nvSpPr>
            <p:cNvPr id="52276" name="Oval 56"/>
            <p:cNvSpPr>
              <a:spLocks noChangeArrowheads="1"/>
            </p:cNvSpPr>
            <p:nvPr/>
          </p:nvSpPr>
          <p:spPr bwMode="auto">
            <a:xfrm rot="-39814">
              <a:off x="5261" y="637"/>
              <a:ext cx="164" cy="167"/>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77" name="Line 58"/>
            <p:cNvSpPr>
              <a:spLocks noChangeShapeType="1"/>
            </p:cNvSpPr>
            <p:nvPr/>
          </p:nvSpPr>
          <p:spPr bwMode="auto">
            <a:xfrm rot="-39814">
              <a:off x="5430" y="1449"/>
              <a:ext cx="151" cy="14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78" name="Oval 59"/>
            <p:cNvSpPr>
              <a:spLocks noChangeArrowheads="1"/>
            </p:cNvSpPr>
            <p:nvPr/>
          </p:nvSpPr>
          <p:spPr bwMode="auto">
            <a:xfrm rot="-39814">
              <a:off x="4966" y="1543"/>
              <a:ext cx="164" cy="167"/>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79" name="Oval 61"/>
            <p:cNvSpPr>
              <a:spLocks noChangeArrowheads="1"/>
            </p:cNvSpPr>
            <p:nvPr/>
          </p:nvSpPr>
          <p:spPr bwMode="auto">
            <a:xfrm rot="-39814">
              <a:off x="5531" y="1558"/>
              <a:ext cx="164" cy="167"/>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80" name="Oval 62"/>
            <p:cNvSpPr>
              <a:spLocks noChangeArrowheads="1"/>
            </p:cNvSpPr>
            <p:nvPr/>
          </p:nvSpPr>
          <p:spPr bwMode="auto">
            <a:xfrm rot="-39814">
              <a:off x="5527" y="882"/>
              <a:ext cx="297" cy="283"/>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C</a:t>
              </a:r>
              <a:endParaRPr lang="en-US" sz="2000">
                <a:solidFill>
                  <a:schemeClr val="bg1"/>
                </a:solidFill>
              </a:endParaRPr>
            </a:p>
          </p:txBody>
        </p:sp>
      </p:grpSp>
      <p:grpSp>
        <p:nvGrpSpPr>
          <p:cNvPr id="52233" name="Group 64"/>
          <p:cNvGrpSpPr>
            <a:grpSpLocks/>
          </p:cNvGrpSpPr>
          <p:nvPr/>
        </p:nvGrpSpPr>
        <p:grpSpPr bwMode="auto">
          <a:xfrm rot="-3488309">
            <a:off x="5092700" y="428625"/>
            <a:ext cx="1295400" cy="838200"/>
            <a:chOff x="970" y="2368"/>
            <a:chExt cx="957" cy="608"/>
          </a:xfrm>
        </p:grpSpPr>
        <p:sp>
          <p:nvSpPr>
            <p:cNvPr id="52259" name="Line 65"/>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0" name="Line 66"/>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1" name="Oval 67"/>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62" name="Oval 68"/>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63" name="Oval 69"/>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grpSp>
      <p:grpSp>
        <p:nvGrpSpPr>
          <p:cNvPr id="52234" name="Group 70"/>
          <p:cNvGrpSpPr>
            <a:grpSpLocks/>
          </p:cNvGrpSpPr>
          <p:nvPr/>
        </p:nvGrpSpPr>
        <p:grpSpPr bwMode="auto">
          <a:xfrm rot="3253918">
            <a:off x="2133600" y="2362200"/>
            <a:ext cx="1295400" cy="838200"/>
            <a:chOff x="970" y="2368"/>
            <a:chExt cx="957" cy="608"/>
          </a:xfrm>
        </p:grpSpPr>
        <p:sp>
          <p:nvSpPr>
            <p:cNvPr id="52254" name="Line 71"/>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5" name="Line 72"/>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6" name="Oval 73"/>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57" name="Oval 74"/>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58" name="Oval 75"/>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grpSp>
      <p:grpSp>
        <p:nvGrpSpPr>
          <p:cNvPr id="52235" name="Group 76"/>
          <p:cNvGrpSpPr>
            <a:grpSpLocks/>
          </p:cNvGrpSpPr>
          <p:nvPr/>
        </p:nvGrpSpPr>
        <p:grpSpPr bwMode="auto">
          <a:xfrm rot="2809059">
            <a:off x="3048000" y="990600"/>
            <a:ext cx="1295400" cy="838200"/>
            <a:chOff x="970" y="2368"/>
            <a:chExt cx="957" cy="608"/>
          </a:xfrm>
        </p:grpSpPr>
        <p:sp>
          <p:nvSpPr>
            <p:cNvPr id="52249" name="Line 77"/>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0" name="Line 78"/>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51" name="Oval 79"/>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52" name="Oval 80"/>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53" name="Oval 81"/>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grpSp>
      <p:grpSp>
        <p:nvGrpSpPr>
          <p:cNvPr id="52236" name="Group 82"/>
          <p:cNvGrpSpPr>
            <a:grpSpLocks/>
          </p:cNvGrpSpPr>
          <p:nvPr/>
        </p:nvGrpSpPr>
        <p:grpSpPr bwMode="auto">
          <a:xfrm rot="4722962">
            <a:off x="3962400" y="2286000"/>
            <a:ext cx="1295400" cy="838200"/>
            <a:chOff x="970" y="2368"/>
            <a:chExt cx="957" cy="608"/>
          </a:xfrm>
        </p:grpSpPr>
        <p:sp>
          <p:nvSpPr>
            <p:cNvPr id="52244" name="Line 83"/>
            <p:cNvSpPr>
              <a:spLocks noChangeShapeType="1"/>
            </p:cNvSpPr>
            <p:nvPr/>
          </p:nvSpPr>
          <p:spPr bwMode="auto">
            <a:xfrm rot="21560186" flipH="1">
              <a:off x="1586" y="2522"/>
              <a:ext cx="198" cy="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5" name="Line 84"/>
            <p:cNvSpPr>
              <a:spLocks noChangeShapeType="1"/>
            </p:cNvSpPr>
            <p:nvPr/>
          </p:nvSpPr>
          <p:spPr bwMode="auto">
            <a:xfrm rot="-39814">
              <a:off x="1103" y="2520"/>
              <a:ext cx="177" cy="1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6" name="Oval 85"/>
            <p:cNvSpPr>
              <a:spLocks noChangeArrowheads="1"/>
            </p:cNvSpPr>
            <p:nvPr/>
          </p:nvSpPr>
          <p:spPr bwMode="auto">
            <a:xfrm rot="-39814">
              <a:off x="970" y="2368"/>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sp>
          <p:nvSpPr>
            <p:cNvPr id="52247" name="Oval 86"/>
            <p:cNvSpPr>
              <a:spLocks noChangeArrowheads="1"/>
            </p:cNvSpPr>
            <p:nvPr/>
          </p:nvSpPr>
          <p:spPr bwMode="auto">
            <a:xfrm rot="-39814">
              <a:off x="1249" y="2592"/>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400">
                  <a:solidFill>
                    <a:schemeClr val="bg1"/>
                  </a:solidFill>
                </a:rPr>
                <a:t>O</a:t>
              </a:r>
              <a:endParaRPr lang="en-US" sz="2000">
                <a:solidFill>
                  <a:schemeClr val="bg1"/>
                </a:solidFill>
              </a:endParaRPr>
            </a:p>
          </p:txBody>
        </p:sp>
        <p:sp>
          <p:nvSpPr>
            <p:cNvPr id="52248" name="Oval 87"/>
            <p:cNvSpPr>
              <a:spLocks noChangeArrowheads="1"/>
            </p:cNvSpPr>
            <p:nvPr/>
          </p:nvSpPr>
          <p:spPr bwMode="auto">
            <a:xfrm rot="-39814">
              <a:off x="1735" y="2369"/>
              <a:ext cx="192" cy="192"/>
            </a:xfrm>
            <a:prstGeom prst="ellipse">
              <a:avLst/>
            </a:prstGeom>
            <a:solidFill>
              <a:schemeClr val="tx2"/>
            </a:solidFill>
            <a:ln w="9525">
              <a:solidFill>
                <a:schemeClr val="tx1"/>
              </a:solidFill>
              <a:round/>
              <a:headEnd/>
              <a:tailEnd/>
            </a:ln>
          </p:spPr>
          <p:txBody>
            <a:bodyPr wrap="none" anchor="ctr"/>
            <a:lstStyle/>
            <a:p>
              <a:pPr algn="ctr"/>
              <a:r>
                <a:rPr lang="en-US" sz="1800">
                  <a:solidFill>
                    <a:schemeClr val="bg1"/>
                  </a:solidFill>
                </a:rPr>
                <a:t>H</a:t>
              </a:r>
              <a:endParaRPr lang="en-US" sz="2000">
                <a:solidFill>
                  <a:schemeClr val="bg1"/>
                </a:solidFill>
              </a:endParaRPr>
            </a:p>
          </p:txBody>
        </p:sp>
      </p:grpSp>
      <p:sp>
        <p:nvSpPr>
          <p:cNvPr id="52237" name="Line 88"/>
          <p:cNvSpPr>
            <a:spLocks noChangeShapeType="1"/>
          </p:cNvSpPr>
          <p:nvPr/>
        </p:nvSpPr>
        <p:spPr bwMode="auto">
          <a:xfrm flipV="1">
            <a:off x="762000" y="1981200"/>
            <a:ext cx="762000" cy="228600"/>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8" name="Line 89"/>
          <p:cNvSpPr>
            <a:spLocks noChangeShapeType="1"/>
          </p:cNvSpPr>
          <p:nvPr/>
        </p:nvSpPr>
        <p:spPr bwMode="auto">
          <a:xfrm>
            <a:off x="1624013" y="2862263"/>
            <a:ext cx="785812" cy="61912"/>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9" name="Rectangle 90"/>
          <p:cNvSpPr>
            <a:spLocks noChangeArrowheads="1"/>
          </p:cNvSpPr>
          <p:nvPr/>
        </p:nvSpPr>
        <p:spPr bwMode="auto">
          <a:xfrm>
            <a:off x="141288" y="3440113"/>
            <a:ext cx="8839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solidFill>
                  <a:srgbClr val="000099"/>
                </a:solidFill>
              </a:rPr>
              <a:t>The dashed lines represent weak, temporary bonds between molecules.  Water molecules can cling to other polar molecules besides them-selves, which is why water is a good solvent.  Water won’t dissolve nonpolar molecules, like grease, though.  (Detergent molecules have polar ends to attract water and nonpolar ends to mix with the grease.) Nonpolar molecules can attract each other to some extent, otherwise they couldn’t exist in a liquid or solid state.  This attraction is due to random asymmetries in the electron clouds around the nuclei of atoms.  </a:t>
            </a:r>
          </a:p>
        </p:txBody>
      </p:sp>
      <p:sp>
        <p:nvSpPr>
          <p:cNvPr id="52240" name="Line 91"/>
          <p:cNvSpPr>
            <a:spLocks noChangeShapeType="1"/>
          </p:cNvSpPr>
          <p:nvPr/>
        </p:nvSpPr>
        <p:spPr bwMode="auto">
          <a:xfrm>
            <a:off x="2449513" y="1457325"/>
            <a:ext cx="855662" cy="61913"/>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1" name="Line 92"/>
          <p:cNvSpPr>
            <a:spLocks noChangeShapeType="1"/>
          </p:cNvSpPr>
          <p:nvPr/>
        </p:nvSpPr>
        <p:spPr bwMode="auto">
          <a:xfrm flipV="1">
            <a:off x="2854325" y="1773238"/>
            <a:ext cx="588963" cy="368300"/>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2" name="Line 93"/>
          <p:cNvSpPr>
            <a:spLocks noChangeShapeType="1"/>
          </p:cNvSpPr>
          <p:nvPr/>
        </p:nvSpPr>
        <p:spPr bwMode="auto">
          <a:xfrm flipV="1">
            <a:off x="3470275" y="2822575"/>
            <a:ext cx="766763" cy="212725"/>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3" name="Line 94"/>
          <p:cNvSpPr>
            <a:spLocks noChangeShapeType="1"/>
          </p:cNvSpPr>
          <p:nvPr/>
        </p:nvSpPr>
        <p:spPr bwMode="auto">
          <a:xfrm flipV="1">
            <a:off x="7010400" y="1676400"/>
            <a:ext cx="309563" cy="609600"/>
          </a:xfrm>
          <a:prstGeom prst="line">
            <a:avLst/>
          </a:prstGeom>
          <a:noFill/>
          <a:ln w="9525">
            <a:solidFill>
              <a:srgbClr val="CC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US" smtClean="0"/>
              <a:t>Capillary Action</a:t>
            </a:r>
          </a:p>
        </p:txBody>
      </p:sp>
      <p:sp>
        <p:nvSpPr>
          <p:cNvPr id="53251" name="Text Box 1028"/>
          <p:cNvSpPr txBox="1">
            <a:spLocks noChangeArrowheads="1"/>
          </p:cNvSpPr>
          <p:nvPr/>
        </p:nvSpPr>
        <p:spPr bwMode="auto">
          <a:xfrm>
            <a:off x="228600" y="838200"/>
            <a:ext cx="87630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500">
                <a:solidFill>
                  <a:srgbClr val="000099"/>
                </a:solidFill>
              </a:rPr>
              <a:t>How do trees pump water hundreds of feet from the ground to their highest leaves?   Why do paper towels soak up spills?  Why does liquid wax rise to the tip of a candle wick to be burned?  Why must liquids on the space shuttle be kept covered to prevent them from crawling right out of their containers?! These are all examples of </a:t>
            </a:r>
            <a:r>
              <a:rPr lang="en-US" sz="2500" i="1">
                <a:solidFill>
                  <a:srgbClr val="FF0000"/>
                </a:solidFill>
              </a:rPr>
              <a:t>capillary action</a:t>
            </a:r>
            <a:r>
              <a:rPr lang="en-US" sz="2500">
                <a:solidFill>
                  <a:srgbClr val="000099"/>
                </a:solidFill>
              </a:rPr>
              <a:t>--the movement of a liquid up through a thin tube.  It is due to adhesion and cohesion.</a:t>
            </a:r>
          </a:p>
        </p:txBody>
      </p:sp>
      <p:sp>
        <p:nvSpPr>
          <p:cNvPr id="53252" name="Text Box 1029"/>
          <p:cNvSpPr txBox="1">
            <a:spLocks noChangeArrowheads="1"/>
          </p:cNvSpPr>
          <p:nvPr/>
        </p:nvSpPr>
        <p:spPr bwMode="auto">
          <a:xfrm>
            <a:off x="311150" y="3700463"/>
            <a:ext cx="84582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500"/>
              <a:t>Capillary action is a result of adhesion and cohesion.  A liquid that adheres to the material that makes up a tube will be drawn inside.  Cohesive forces between the molecules of the liquid will “connect” the molecules that aren’t in direct contact with the inside of the tube.  In this way liquids can crawl up a tube.  In a pseudo-weightless environment like in the space shuttle, the “weightless” fluid could crawl right out of its container.</a:t>
            </a:r>
          </a:p>
        </p:txBody>
      </p:sp>
      <p:sp>
        <p:nvSpPr>
          <p:cNvPr id="53253" name="Rectangle 1030"/>
          <p:cNvSpPr>
            <a:spLocks noChangeArrowheads="1"/>
          </p:cNvSpPr>
          <p:nvPr/>
        </p:nvSpPr>
        <p:spPr bwMode="auto">
          <a:xfrm>
            <a:off x="7772400" y="6324600"/>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FF3399"/>
                </a:solidFill>
              </a:rPr>
              <a:t>continued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41"/>
          <p:cNvSpPr>
            <a:spLocks noChangeArrowheads="1"/>
          </p:cNvSpPr>
          <p:nvPr/>
        </p:nvSpPr>
        <p:spPr bwMode="auto">
          <a:xfrm>
            <a:off x="204788" y="6076950"/>
            <a:ext cx="2136775" cy="639763"/>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5" name="Rectangle 1026"/>
          <p:cNvSpPr>
            <a:spLocks noGrp="1" noChangeArrowheads="1"/>
          </p:cNvSpPr>
          <p:nvPr>
            <p:ph type="title"/>
          </p:nvPr>
        </p:nvSpPr>
        <p:spPr/>
        <p:txBody>
          <a:bodyPr/>
          <a:lstStyle/>
          <a:p>
            <a:r>
              <a:rPr lang="en-US" smtClean="0"/>
              <a:t>Capillary Action  </a:t>
            </a:r>
            <a:r>
              <a:rPr lang="en-US" sz="2800" smtClean="0"/>
              <a:t>(cont.)</a:t>
            </a:r>
            <a:endParaRPr lang="en-US" smtClean="0"/>
          </a:p>
        </p:txBody>
      </p:sp>
      <p:sp>
        <p:nvSpPr>
          <p:cNvPr id="54276" name="Text Box 1027"/>
          <p:cNvSpPr txBox="1">
            <a:spLocks noChangeArrowheads="1"/>
          </p:cNvSpPr>
          <p:nvPr/>
        </p:nvSpPr>
        <p:spPr bwMode="auto">
          <a:xfrm>
            <a:off x="201613" y="738188"/>
            <a:ext cx="88074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The setups below looks just like barometers, except the tubes are open to the air.  Since the pressure is the same at the base and inside the tube, there is no pressure difference to support the column of fluid.  The column exists because of capillarity.  (Barometers must compen-sate for this effect.)  The effect is greater in thin tubes because there is more surface area of tube per unit of weight of fluid:  The force supporting fluid is proportional to the surface area of the tube, 2</a:t>
            </a:r>
            <a:r>
              <a:rPr lang="en-US" sz="800">
                <a:solidFill>
                  <a:srgbClr val="000099"/>
                </a:solidFill>
              </a:rPr>
              <a:t> </a:t>
            </a:r>
            <a:r>
              <a:rPr lang="en-US" sz="2400">
                <a:solidFill>
                  <a:srgbClr val="000099"/>
                </a:solidFill>
                <a:sym typeface="Symbol" pitchFamily="18" charset="2"/>
              </a:rPr>
              <a:t></a:t>
            </a:r>
            <a:r>
              <a:rPr lang="en-US" sz="800">
                <a:solidFill>
                  <a:srgbClr val="000099"/>
                </a:solidFill>
                <a:sym typeface="Symbol" pitchFamily="18" charset="2"/>
              </a:rPr>
              <a:t> </a:t>
            </a:r>
            <a:r>
              <a:rPr lang="en-US" sz="2400">
                <a:solidFill>
                  <a:srgbClr val="000099"/>
                </a:solidFill>
                <a:sym typeface="Symbol" pitchFamily="18" charset="2"/>
              </a:rPr>
              <a:t>r</a:t>
            </a:r>
            <a:r>
              <a:rPr lang="en-US" sz="800">
                <a:solidFill>
                  <a:srgbClr val="000099"/>
                </a:solidFill>
                <a:sym typeface="Symbol" pitchFamily="18" charset="2"/>
              </a:rPr>
              <a:t> </a:t>
            </a:r>
            <a:r>
              <a:rPr lang="en-US" sz="2400">
                <a:solidFill>
                  <a:srgbClr val="000099"/>
                </a:solidFill>
                <a:sym typeface="Symbol" pitchFamily="18" charset="2"/>
              </a:rPr>
              <a:t>h, where h is the fluid height.  The weight of the fluid in the tube is proportional to its volume, </a:t>
            </a:r>
            <a:r>
              <a:rPr lang="en-US" sz="800">
                <a:solidFill>
                  <a:srgbClr val="000099"/>
                </a:solidFill>
                <a:sym typeface="Symbol" pitchFamily="18" charset="2"/>
              </a:rPr>
              <a:t> </a:t>
            </a:r>
            <a:r>
              <a:rPr lang="en-US" sz="2400">
                <a:solidFill>
                  <a:srgbClr val="000099"/>
                </a:solidFill>
                <a:sym typeface="Symbol" pitchFamily="18" charset="2"/>
              </a:rPr>
              <a:t>r</a:t>
            </a:r>
            <a:r>
              <a:rPr lang="en-US" sz="800">
                <a:solidFill>
                  <a:srgbClr val="000099"/>
                </a:solidFill>
                <a:sym typeface="Symbol" pitchFamily="18" charset="2"/>
              </a:rPr>
              <a:t> </a:t>
            </a:r>
            <a:r>
              <a:rPr lang="en-US" sz="2400" baseline="30000">
                <a:solidFill>
                  <a:srgbClr val="000099"/>
                </a:solidFill>
                <a:sym typeface="Symbol" pitchFamily="18" charset="2"/>
              </a:rPr>
              <a:t>2</a:t>
            </a:r>
            <a:r>
              <a:rPr lang="en-US" sz="800">
                <a:solidFill>
                  <a:srgbClr val="000099"/>
                </a:solidFill>
                <a:sym typeface="Symbol" pitchFamily="18" charset="2"/>
              </a:rPr>
              <a:t> </a:t>
            </a:r>
            <a:r>
              <a:rPr lang="en-US" sz="2400">
                <a:solidFill>
                  <a:srgbClr val="000099"/>
                </a:solidFill>
                <a:sym typeface="Symbol" pitchFamily="18" charset="2"/>
              </a:rPr>
              <a:t>h.  If the radius of the tube is doubled, </a:t>
            </a:r>
          </a:p>
        </p:txBody>
      </p:sp>
      <p:sp>
        <p:nvSpPr>
          <p:cNvPr id="54277" name="Rectangle 1034"/>
          <p:cNvSpPr>
            <a:spLocks noChangeArrowheads="1"/>
          </p:cNvSpPr>
          <p:nvPr/>
        </p:nvSpPr>
        <p:spPr bwMode="auto">
          <a:xfrm>
            <a:off x="1093788" y="5214938"/>
            <a:ext cx="392112" cy="127793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8" name="Oval 1035" descr="Water droplets"/>
          <p:cNvSpPr>
            <a:spLocks noChangeArrowheads="1"/>
          </p:cNvSpPr>
          <p:nvPr/>
        </p:nvSpPr>
        <p:spPr bwMode="auto">
          <a:xfrm>
            <a:off x="1109663" y="4889500"/>
            <a:ext cx="325437" cy="552450"/>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79" name="Rectangle 1030"/>
          <p:cNvSpPr>
            <a:spLocks noChangeArrowheads="1"/>
          </p:cNvSpPr>
          <p:nvPr/>
        </p:nvSpPr>
        <p:spPr bwMode="auto">
          <a:xfrm>
            <a:off x="1433513" y="4354513"/>
            <a:ext cx="76200" cy="2133600"/>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0" name="Rectangle 1037"/>
          <p:cNvSpPr>
            <a:spLocks noChangeArrowheads="1"/>
          </p:cNvSpPr>
          <p:nvPr/>
        </p:nvSpPr>
        <p:spPr bwMode="auto">
          <a:xfrm>
            <a:off x="1052513" y="4356100"/>
            <a:ext cx="76200" cy="2133600"/>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1" name="Line 1038"/>
          <p:cNvSpPr>
            <a:spLocks noChangeShapeType="1"/>
          </p:cNvSpPr>
          <p:nvPr/>
        </p:nvSpPr>
        <p:spPr bwMode="auto">
          <a:xfrm>
            <a:off x="160338" y="5902325"/>
            <a:ext cx="0" cy="838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2" name="Line 1039"/>
          <p:cNvSpPr>
            <a:spLocks noChangeShapeType="1"/>
          </p:cNvSpPr>
          <p:nvPr/>
        </p:nvSpPr>
        <p:spPr bwMode="auto">
          <a:xfrm>
            <a:off x="125413" y="6740525"/>
            <a:ext cx="2286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3" name="Line 1040"/>
          <p:cNvSpPr>
            <a:spLocks noChangeShapeType="1"/>
          </p:cNvSpPr>
          <p:nvPr/>
        </p:nvSpPr>
        <p:spPr bwMode="auto">
          <a:xfrm flipH="1">
            <a:off x="2379663" y="5915025"/>
            <a:ext cx="1587" cy="858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4" name="Rectangle 1047"/>
          <p:cNvSpPr>
            <a:spLocks noChangeArrowheads="1"/>
          </p:cNvSpPr>
          <p:nvPr/>
        </p:nvSpPr>
        <p:spPr bwMode="auto">
          <a:xfrm>
            <a:off x="2668588" y="6075363"/>
            <a:ext cx="2136775" cy="639762"/>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5" name="Rectangle 1048"/>
          <p:cNvSpPr>
            <a:spLocks noChangeArrowheads="1"/>
          </p:cNvSpPr>
          <p:nvPr/>
        </p:nvSpPr>
        <p:spPr bwMode="auto">
          <a:xfrm>
            <a:off x="3624263" y="4494213"/>
            <a:ext cx="254000" cy="1997075"/>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6" name="Oval 1049" descr="Water droplets"/>
          <p:cNvSpPr>
            <a:spLocks noChangeArrowheads="1"/>
          </p:cNvSpPr>
          <p:nvPr/>
        </p:nvSpPr>
        <p:spPr bwMode="auto">
          <a:xfrm>
            <a:off x="3657600" y="4343400"/>
            <a:ext cx="166688" cy="39052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87" name="Rectangle 1050"/>
          <p:cNvSpPr>
            <a:spLocks noChangeArrowheads="1"/>
          </p:cNvSpPr>
          <p:nvPr/>
        </p:nvSpPr>
        <p:spPr bwMode="auto">
          <a:xfrm>
            <a:off x="3816350" y="4352925"/>
            <a:ext cx="76200" cy="2133600"/>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8" name="Rectangle 1051"/>
          <p:cNvSpPr>
            <a:spLocks noChangeArrowheads="1"/>
          </p:cNvSpPr>
          <p:nvPr/>
        </p:nvSpPr>
        <p:spPr bwMode="auto">
          <a:xfrm>
            <a:off x="3598863" y="4343400"/>
            <a:ext cx="76200" cy="2133600"/>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9" name="Line 1052"/>
          <p:cNvSpPr>
            <a:spLocks noChangeShapeType="1"/>
          </p:cNvSpPr>
          <p:nvPr/>
        </p:nvSpPr>
        <p:spPr bwMode="auto">
          <a:xfrm>
            <a:off x="2624138" y="5900738"/>
            <a:ext cx="0" cy="838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0" name="Line 1053"/>
          <p:cNvSpPr>
            <a:spLocks noChangeShapeType="1"/>
          </p:cNvSpPr>
          <p:nvPr/>
        </p:nvSpPr>
        <p:spPr bwMode="auto">
          <a:xfrm>
            <a:off x="2589213" y="6738938"/>
            <a:ext cx="2286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1" name="Line 1054"/>
          <p:cNvSpPr>
            <a:spLocks noChangeShapeType="1"/>
          </p:cNvSpPr>
          <p:nvPr/>
        </p:nvSpPr>
        <p:spPr bwMode="auto">
          <a:xfrm flipH="1">
            <a:off x="4843463" y="5913438"/>
            <a:ext cx="1587" cy="8588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2" name="Text Box 1055"/>
          <p:cNvSpPr txBox="1">
            <a:spLocks noChangeArrowheads="1"/>
          </p:cNvSpPr>
          <p:nvPr/>
        </p:nvSpPr>
        <p:spPr bwMode="auto">
          <a:xfrm>
            <a:off x="5105400" y="4010025"/>
            <a:ext cx="3886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the surface area doubles (and so does the force supporting the fluid), but the volume quadruples (as does the weight).  Note: if the fluid were mercury, rather than rise it be depressed by the tube.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1036"/>
          <p:cNvSpPr>
            <a:spLocks noChangeArrowheads="1"/>
          </p:cNvSpPr>
          <p:nvPr/>
        </p:nvSpPr>
        <p:spPr bwMode="auto">
          <a:xfrm>
            <a:off x="5926138" y="6040438"/>
            <a:ext cx="1431925" cy="928687"/>
          </a:xfrm>
          <a:prstGeom prst="ellipse">
            <a:avLst/>
          </a:prstGeom>
          <a:solidFill>
            <a:srgbClr val="CCFF99"/>
          </a:solidFill>
          <a:ln w="9525">
            <a:solidFill>
              <a:schemeClr val="tx1"/>
            </a:solidFill>
            <a:round/>
            <a:headEnd/>
            <a:tailEnd/>
          </a:ln>
        </p:spPr>
        <p:txBody>
          <a:bodyPr wrap="none" anchor="ctr"/>
          <a:lstStyle/>
          <a:p>
            <a:endParaRPr lang="en-US"/>
          </a:p>
        </p:txBody>
      </p:sp>
      <p:sp>
        <p:nvSpPr>
          <p:cNvPr id="55299" name="Oval 1035"/>
          <p:cNvSpPr>
            <a:spLocks noChangeArrowheads="1"/>
          </p:cNvSpPr>
          <p:nvPr/>
        </p:nvSpPr>
        <p:spPr bwMode="auto">
          <a:xfrm>
            <a:off x="3533775" y="5861050"/>
            <a:ext cx="1011238" cy="506413"/>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5300" name="Rectangle 1026"/>
          <p:cNvSpPr>
            <a:spLocks noGrp="1" noChangeArrowheads="1"/>
          </p:cNvSpPr>
          <p:nvPr>
            <p:ph type="title"/>
          </p:nvPr>
        </p:nvSpPr>
        <p:spPr>
          <a:xfrm>
            <a:off x="762000" y="57150"/>
            <a:ext cx="4495800" cy="806450"/>
          </a:xfrm>
        </p:spPr>
        <p:txBody>
          <a:bodyPr/>
          <a:lstStyle/>
          <a:p>
            <a:r>
              <a:rPr lang="en-US" smtClean="0"/>
              <a:t>Surface Tension</a:t>
            </a:r>
          </a:p>
        </p:txBody>
      </p:sp>
      <p:pic>
        <p:nvPicPr>
          <p:cNvPr id="55301" name="Picture 1029" descr="taz bubbleg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32004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1030"/>
          <p:cNvSpPr txBox="1">
            <a:spLocks noChangeArrowheads="1"/>
          </p:cNvSpPr>
          <p:nvPr/>
        </p:nvSpPr>
        <p:spPr bwMode="auto">
          <a:xfrm>
            <a:off x="88900" y="768350"/>
            <a:ext cx="58737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Ever wonder why water beads up on a car, or how some insects can walk on water, or how bubbles hold themselves together?  The answer is surface tension:  Because of cohesion between its molecules, a substance</a:t>
            </a:r>
          </a:p>
        </p:txBody>
      </p:sp>
      <p:sp>
        <p:nvSpPr>
          <p:cNvPr id="55303" name="Text Box 1031"/>
          <p:cNvSpPr txBox="1">
            <a:spLocks noChangeArrowheads="1"/>
          </p:cNvSpPr>
          <p:nvPr/>
        </p:nvSpPr>
        <p:spPr bwMode="auto">
          <a:xfrm>
            <a:off x="114300" y="2582863"/>
            <a:ext cx="90106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tends to contract to the smallest area possible.  Water on a waxed surface, for example, forms round beads because in this shape, more weak bounds can be formed between molecules than if they were arranged in one flat layer.  The drops of water are flattened, however, due to their weight.  Cohesive forces are greater in mercury than in water, so it forms a more spherical shape.  Cohesive forces are weaker in alcohol than in water, so it forms a more flattened shape.</a:t>
            </a:r>
          </a:p>
        </p:txBody>
      </p:sp>
      <p:sp>
        <p:nvSpPr>
          <p:cNvPr id="55304" name="Oval 1032"/>
          <p:cNvSpPr>
            <a:spLocks noChangeArrowheads="1"/>
          </p:cNvSpPr>
          <p:nvPr/>
        </p:nvSpPr>
        <p:spPr bwMode="auto">
          <a:xfrm>
            <a:off x="585788" y="5697538"/>
            <a:ext cx="923925" cy="755650"/>
          </a:xfrm>
          <a:prstGeom prst="ellipse">
            <a:avLst/>
          </a:prstGeom>
          <a:solidFill>
            <a:srgbClr val="969696"/>
          </a:solidFill>
          <a:ln w="9525">
            <a:solidFill>
              <a:schemeClr val="tx1"/>
            </a:solidFill>
            <a:round/>
            <a:headEnd/>
            <a:tailEnd/>
          </a:ln>
        </p:spPr>
        <p:txBody>
          <a:bodyPr wrap="none" anchor="ctr"/>
          <a:lstStyle/>
          <a:p>
            <a:endParaRPr lang="en-US"/>
          </a:p>
        </p:txBody>
      </p:sp>
      <p:sp>
        <p:nvSpPr>
          <p:cNvPr id="55305" name="Rectangle 1033"/>
          <p:cNvSpPr>
            <a:spLocks noChangeArrowheads="1"/>
          </p:cNvSpPr>
          <p:nvPr/>
        </p:nvSpPr>
        <p:spPr bwMode="auto">
          <a:xfrm>
            <a:off x="-28575" y="6172200"/>
            <a:ext cx="9172575" cy="685800"/>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55306" name="Rectangle 1034"/>
          <p:cNvSpPr>
            <a:spLocks noChangeArrowheads="1"/>
          </p:cNvSpPr>
          <p:nvPr/>
        </p:nvSpPr>
        <p:spPr bwMode="auto">
          <a:xfrm>
            <a:off x="7807325" y="5197475"/>
            <a:ext cx="118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990099"/>
                </a:solidFill>
              </a:rPr>
              <a:t>continued</a:t>
            </a:r>
          </a:p>
        </p:txBody>
      </p:sp>
      <p:sp>
        <p:nvSpPr>
          <p:cNvPr id="55307" name="Text Box 1037"/>
          <p:cNvSpPr txBox="1">
            <a:spLocks noChangeArrowheads="1"/>
          </p:cNvSpPr>
          <p:nvPr/>
        </p:nvSpPr>
        <p:spPr bwMode="auto">
          <a:xfrm>
            <a:off x="461963" y="6145213"/>
            <a:ext cx="2590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mercury</a:t>
            </a:r>
          </a:p>
        </p:txBody>
      </p:sp>
      <p:sp>
        <p:nvSpPr>
          <p:cNvPr id="55308" name="Text Box 1038"/>
          <p:cNvSpPr txBox="1">
            <a:spLocks noChangeArrowheads="1"/>
          </p:cNvSpPr>
          <p:nvPr/>
        </p:nvSpPr>
        <p:spPr bwMode="auto">
          <a:xfrm>
            <a:off x="3581400" y="6146800"/>
            <a:ext cx="1901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water</a:t>
            </a:r>
          </a:p>
        </p:txBody>
      </p:sp>
      <p:sp>
        <p:nvSpPr>
          <p:cNvPr id="55309" name="Text Box 1039"/>
          <p:cNvSpPr txBox="1">
            <a:spLocks noChangeArrowheads="1"/>
          </p:cNvSpPr>
          <p:nvPr/>
        </p:nvSpPr>
        <p:spPr bwMode="auto">
          <a:xfrm>
            <a:off x="6153150" y="6149975"/>
            <a:ext cx="1901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a:t>alcohol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204788" y="5054600"/>
            <a:ext cx="2136775" cy="1616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23" name="Rectangle 2"/>
          <p:cNvSpPr>
            <a:spLocks noGrp="1" noChangeArrowheads="1"/>
          </p:cNvSpPr>
          <p:nvPr>
            <p:ph type="title"/>
          </p:nvPr>
        </p:nvSpPr>
        <p:spPr/>
        <p:txBody>
          <a:bodyPr/>
          <a:lstStyle/>
          <a:p>
            <a:r>
              <a:rPr lang="en-US" smtClean="0">
                <a:solidFill>
                  <a:srgbClr val="000099"/>
                </a:solidFill>
              </a:rPr>
              <a:t>Surface Tension  </a:t>
            </a:r>
            <a:r>
              <a:rPr lang="en-US" sz="2800" smtClean="0">
                <a:solidFill>
                  <a:srgbClr val="000099"/>
                </a:solidFill>
              </a:rPr>
              <a:t>(cont.)</a:t>
            </a:r>
          </a:p>
        </p:txBody>
      </p:sp>
      <p:sp>
        <p:nvSpPr>
          <p:cNvPr id="56324" name="Oval 4"/>
          <p:cNvSpPr>
            <a:spLocks noChangeArrowheads="1"/>
          </p:cNvSpPr>
          <p:nvPr/>
        </p:nvSpPr>
        <p:spPr bwMode="auto">
          <a:xfrm>
            <a:off x="666750" y="5934075"/>
            <a:ext cx="152400" cy="152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25" name="Line 6"/>
          <p:cNvSpPr>
            <a:spLocks noChangeShapeType="1"/>
          </p:cNvSpPr>
          <p:nvPr/>
        </p:nvSpPr>
        <p:spPr bwMode="auto">
          <a:xfrm>
            <a:off x="160338" y="4876800"/>
            <a:ext cx="0" cy="18145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6" name="Line 7"/>
          <p:cNvSpPr>
            <a:spLocks noChangeShapeType="1"/>
          </p:cNvSpPr>
          <p:nvPr/>
        </p:nvSpPr>
        <p:spPr bwMode="auto">
          <a:xfrm>
            <a:off x="125413" y="6691313"/>
            <a:ext cx="2286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7" name="Line 8"/>
          <p:cNvSpPr>
            <a:spLocks noChangeShapeType="1"/>
          </p:cNvSpPr>
          <p:nvPr/>
        </p:nvSpPr>
        <p:spPr bwMode="auto">
          <a:xfrm flipH="1">
            <a:off x="2379663" y="4876800"/>
            <a:ext cx="1587" cy="1838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8" name="Line 10"/>
          <p:cNvSpPr>
            <a:spLocks noChangeShapeType="1"/>
          </p:cNvSpPr>
          <p:nvPr/>
        </p:nvSpPr>
        <p:spPr bwMode="auto">
          <a:xfrm flipV="1">
            <a:off x="742950" y="5694363"/>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29" name="Line 11"/>
          <p:cNvSpPr>
            <a:spLocks noChangeShapeType="1"/>
          </p:cNvSpPr>
          <p:nvPr/>
        </p:nvSpPr>
        <p:spPr bwMode="auto">
          <a:xfrm flipV="1">
            <a:off x="744538" y="6089650"/>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0" name="Line 12"/>
          <p:cNvSpPr>
            <a:spLocks noChangeShapeType="1"/>
          </p:cNvSpPr>
          <p:nvPr/>
        </p:nvSpPr>
        <p:spPr bwMode="auto">
          <a:xfrm rot="5400000" flipV="1">
            <a:off x="941388" y="5892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1" name="Line 13"/>
          <p:cNvSpPr>
            <a:spLocks noChangeShapeType="1"/>
          </p:cNvSpPr>
          <p:nvPr/>
        </p:nvSpPr>
        <p:spPr bwMode="auto">
          <a:xfrm rot="5400000" flipV="1">
            <a:off x="555625" y="5895975"/>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2" name="Line 14"/>
          <p:cNvSpPr>
            <a:spLocks noChangeShapeType="1"/>
          </p:cNvSpPr>
          <p:nvPr/>
        </p:nvSpPr>
        <p:spPr bwMode="auto">
          <a:xfrm rot="2700000" flipV="1">
            <a:off x="889000" y="5756275"/>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3" name="Line 15"/>
          <p:cNvSpPr>
            <a:spLocks noChangeShapeType="1"/>
          </p:cNvSpPr>
          <p:nvPr/>
        </p:nvSpPr>
        <p:spPr bwMode="auto">
          <a:xfrm rot="2700000" flipV="1">
            <a:off x="608013" y="6038850"/>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4" name="Line 16"/>
          <p:cNvSpPr>
            <a:spLocks noChangeShapeType="1"/>
          </p:cNvSpPr>
          <p:nvPr/>
        </p:nvSpPr>
        <p:spPr bwMode="auto">
          <a:xfrm rot="-2700000" flipH="1" flipV="1">
            <a:off x="603250" y="574675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5" name="Line 17"/>
          <p:cNvSpPr>
            <a:spLocks noChangeShapeType="1"/>
          </p:cNvSpPr>
          <p:nvPr/>
        </p:nvSpPr>
        <p:spPr bwMode="auto">
          <a:xfrm rot="-2700000" flipH="1" flipV="1">
            <a:off x="884238" y="6027738"/>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6" name="Oval 18"/>
          <p:cNvSpPr>
            <a:spLocks noChangeArrowheads="1"/>
          </p:cNvSpPr>
          <p:nvPr/>
        </p:nvSpPr>
        <p:spPr bwMode="auto">
          <a:xfrm>
            <a:off x="1514475" y="5053013"/>
            <a:ext cx="152400" cy="152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7" name="Line 20"/>
          <p:cNvSpPr>
            <a:spLocks noChangeShapeType="1"/>
          </p:cNvSpPr>
          <p:nvPr/>
        </p:nvSpPr>
        <p:spPr bwMode="auto">
          <a:xfrm flipV="1">
            <a:off x="1592263" y="5208588"/>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8" name="Line 21"/>
          <p:cNvSpPr>
            <a:spLocks noChangeShapeType="1"/>
          </p:cNvSpPr>
          <p:nvPr/>
        </p:nvSpPr>
        <p:spPr bwMode="auto">
          <a:xfrm rot="5400000" flipV="1">
            <a:off x="1789113" y="5011738"/>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9" name="Line 22"/>
          <p:cNvSpPr>
            <a:spLocks noChangeShapeType="1"/>
          </p:cNvSpPr>
          <p:nvPr/>
        </p:nvSpPr>
        <p:spPr bwMode="auto">
          <a:xfrm rot="5400000" flipV="1">
            <a:off x="1403350" y="5014913"/>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0" name="Line 24"/>
          <p:cNvSpPr>
            <a:spLocks noChangeShapeType="1"/>
          </p:cNvSpPr>
          <p:nvPr/>
        </p:nvSpPr>
        <p:spPr bwMode="auto">
          <a:xfrm rot="2700000" flipV="1">
            <a:off x="1455738" y="5157788"/>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1" name="Line 26"/>
          <p:cNvSpPr>
            <a:spLocks noChangeShapeType="1"/>
          </p:cNvSpPr>
          <p:nvPr/>
        </p:nvSpPr>
        <p:spPr bwMode="auto">
          <a:xfrm rot="-2700000" flipH="1" flipV="1">
            <a:off x="1731963" y="5146675"/>
            <a:ext cx="0" cy="2286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2" name="Text Box 27"/>
          <p:cNvSpPr txBox="1">
            <a:spLocks noChangeArrowheads="1"/>
          </p:cNvSpPr>
          <p:nvPr/>
        </p:nvSpPr>
        <p:spPr bwMode="auto">
          <a:xfrm>
            <a:off x="274638" y="657225"/>
            <a:ext cx="86423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Below the surface a molecule in fluid is pulled in all directions by its neighbors with approximately equal strength, so the net force on it is about zero.  This is not the case at the surface.  Here the net force on a molecule is downward.  Thus, the layer of molecules at the surface are slightly compressed.  This surface tension is strong enough in water to support objects denser than the itself, like water bugs and even razorblades (so long as the blade is laid flat on the water so that more water molecules can help support its weight).</a:t>
            </a:r>
          </a:p>
        </p:txBody>
      </p:sp>
      <p:sp>
        <p:nvSpPr>
          <p:cNvPr id="56343" name="Text Box 29"/>
          <p:cNvSpPr txBox="1">
            <a:spLocks noChangeArrowheads="1"/>
          </p:cNvSpPr>
          <p:nvPr/>
        </p:nvSpPr>
        <p:spPr bwMode="auto">
          <a:xfrm>
            <a:off x="258763" y="3708400"/>
            <a:ext cx="861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Surface tension can be defined as the force per unit length holding a surface together.  Imagine you’re in a water balloon fight.  You have one last balloon, but it’s got a slash in it, so you tape it up and fill it</a:t>
            </a:r>
          </a:p>
        </p:txBody>
      </p:sp>
      <p:sp>
        <p:nvSpPr>
          <p:cNvPr id="56344" name="Text Box 30"/>
          <p:cNvSpPr txBox="1">
            <a:spLocks noChangeArrowheads="1"/>
          </p:cNvSpPr>
          <p:nvPr/>
        </p:nvSpPr>
        <p:spPr bwMode="auto">
          <a:xfrm>
            <a:off x="2667000" y="4800600"/>
            <a:ext cx="624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with water.  The surface tension is the force per unit length the tape must exert on the balloon to hold it together.  A bubble is similar to the water balloon.  Rather than tape, the bubble is held together by the cohesive forces in the bubble.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smtClean="0"/>
              <a:t>Pressure</a:t>
            </a:r>
          </a:p>
        </p:txBody>
      </p:sp>
      <p:sp>
        <p:nvSpPr>
          <p:cNvPr id="11267" name="Text Box 3"/>
          <p:cNvSpPr txBox="1">
            <a:spLocks noChangeArrowheads="1"/>
          </p:cNvSpPr>
          <p:nvPr/>
        </p:nvSpPr>
        <p:spPr bwMode="auto">
          <a:xfrm>
            <a:off x="415925" y="1176338"/>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Pressure is given by:</a:t>
            </a:r>
          </a:p>
        </p:txBody>
      </p:sp>
      <p:grpSp>
        <p:nvGrpSpPr>
          <p:cNvPr id="11268" name="Group 4"/>
          <p:cNvGrpSpPr>
            <a:grpSpLocks/>
          </p:cNvGrpSpPr>
          <p:nvPr/>
        </p:nvGrpSpPr>
        <p:grpSpPr bwMode="auto">
          <a:xfrm>
            <a:off x="4038600" y="990600"/>
            <a:ext cx="1800225" cy="1311275"/>
            <a:chOff x="306" y="1511"/>
            <a:chExt cx="1134" cy="826"/>
          </a:xfrm>
        </p:grpSpPr>
        <p:sp>
          <p:nvSpPr>
            <p:cNvPr id="11270" name="Text Box 5"/>
            <p:cNvSpPr txBox="1">
              <a:spLocks noChangeArrowheads="1"/>
            </p:cNvSpPr>
            <p:nvPr/>
          </p:nvSpPr>
          <p:spPr bwMode="auto">
            <a:xfrm>
              <a:off x="306" y="1654"/>
              <a:ext cx="6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4000">
                  <a:solidFill>
                    <a:srgbClr val="FF0000"/>
                  </a:solidFill>
                  <a:sym typeface="Symbol" pitchFamily="18" charset="2"/>
                </a:rPr>
                <a:t>P = </a:t>
              </a:r>
              <a:endParaRPr lang="en-US" sz="4000">
                <a:solidFill>
                  <a:srgbClr val="FF0000"/>
                </a:solidFill>
              </a:endParaRPr>
            </a:p>
          </p:txBody>
        </p:sp>
        <p:sp>
          <p:nvSpPr>
            <p:cNvPr id="11271" name="Text Box 6"/>
            <p:cNvSpPr txBox="1">
              <a:spLocks noChangeArrowheads="1"/>
            </p:cNvSpPr>
            <p:nvPr/>
          </p:nvSpPr>
          <p:spPr bwMode="auto">
            <a:xfrm>
              <a:off x="906" y="1511"/>
              <a:ext cx="53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4000">
                  <a:solidFill>
                    <a:srgbClr val="FF0000"/>
                  </a:solidFill>
                </a:rPr>
                <a:t>F</a:t>
              </a:r>
              <a:br>
                <a:rPr lang="en-US" sz="4000">
                  <a:solidFill>
                    <a:srgbClr val="FF0000"/>
                  </a:solidFill>
                </a:rPr>
              </a:br>
              <a:r>
                <a:rPr lang="en-US" sz="4000">
                  <a:solidFill>
                    <a:srgbClr val="FF0000"/>
                  </a:solidFill>
                </a:rPr>
                <a:t>A</a:t>
              </a:r>
            </a:p>
          </p:txBody>
        </p:sp>
        <p:sp>
          <p:nvSpPr>
            <p:cNvPr id="11272" name="Line 7"/>
            <p:cNvSpPr>
              <a:spLocks noChangeShapeType="1"/>
            </p:cNvSpPr>
            <p:nvPr/>
          </p:nvSpPr>
          <p:spPr bwMode="auto">
            <a:xfrm>
              <a:off x="912" y="1916"/>
              <a:ext cx="336"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269" name="Text Box 8"/>
          <p:cNvSpPr txBox="1">
            <a:spLocks noChangeArrowheads="1"/>
          </p:cNvSpPr>
          <p:nvPr/>
        </p:nvSpPr>
        <p:spPr bwMode="auto">
          <a:xfrm>
            <a:off x="357188" y="2143125"/>
            <a:ext cx="85344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0099"/>
                </a:solidFill>
              </a:rPr>
              <a:t>Pressure is simply force per unit area.  Pressure is often measured in pounds per square inch (psi), atmospheres (atm), or torr (which is a millimeter of mercury).  The S.I. unit for pressure is the pascal, which is a Newton per square meter:  1 Pa = 1 N</a:t>
            </a:r>
            <a:r>
              <a:rPr lang="en-US" sz="1200">
                <a:solidFill>
                  <a:srgbClr val="000099"/>
                </a:solidFill>
              </a:rPr>
              <a:t> </a:t>
            </a:r>
            <a:r>
              <a:rPr lang="en-US" sz="2800">
                <a:solidFill>
                  <a:srgbClr val="000099"/>
                </a:solidFill>
              </a:rPr>
              <a:t>/</a:t>
            </a:r>
            <a:r>
              <a:rPr lang="en-US" sz="900">
                <a:solidFill>
                  <a:srgbClr val="000099"/>
                </a:solidFill>
              </a:rPr>
              <a:t> </a:t>
            </a:r>
            <a:r>
              <a:rPr lang="en-US" sz="2800">
                <a:solidFill>
                  <a:srgbClr val="000099"/>
                </a:solidFill>
              </a:rPr>
              <a:t>m</a:t>
            </a:r>
            <a:r>
              <a:rPr lang="en-US" sz="800">
                <a:solidFill>
                  <a:srgbClr val="000099"/>
                </a:solidFill>
              </a:rPr>
              <a:t> </a:t>
            </a:r>
            <a:r>
              <a:rPr lang="en-US" sz="2800" baseline="30000">
                <a:solidFill>
                  <a:srgbClr val="000099"/>
                </a:solidFill>
              </a:rPr>
              <a:t>2</a:t>
            </a:r>
            <a:r>
              <a:rPr lang="en-US" sz="2800">
                <a:solidFill>
                  <a:srgbClr val="000099"/>
                </a:solidFill>
              </a:rPr>
              <a:t>.  Atmospheric pressure is at sea level is normally:</a:t>
            </a:r>
          </a:p>
          <a:p>
            <a:pPr algn="ctr">
              <a:spcBef>
                <a:spcPct val="50000"/>
              </a:spcBef>
            </a:pPr>
            <a:r>
              <a:rPr lang="en-US" sz="2800"/>
              <a:t>1 atm  =  1.01</a:t>
            </a:r>
            <a:r>
              <a:rPr lang="en-US" sz="2400"/>
              <a:t> </a:t>
            </a:r>
            <a:r>
              <a:rPr lang="en-US" sz="2800">
                <a:sym typeface="Symbol" pitchFamily="18" charset="2"/>
              </a:rPr>
              <a:t>·10</a:t>
            </a:r>
            <a:r>
              <a:rPr lang="en-US" sz="900">
                <a:sym typeface="Symbol" pitchFamily="18" charset="2"/>
              </a:rPr>
              <a:t> </a:t>
            </a:r>
            <a:r>
              <a:rPr lang="en-US" sz="2800" baseline="30000">
                <a:sym typeface="Symbol" pitchFamily="18" charset="2"/>
              </a:rPr>
              <a:t>5  </a:t>
            </a:r>
            <a:r>
              <a:rPr lang="en-US" sz="2800">
                <a:sym typeface="Symbol" pitchFamily="18" charset="2"/>
              </a:rPr>
              <a:t>Pa  =  760 torr</a:t>
            </a:r>
            <a:r>
              <a:rPr lang="en-US" sz="2000">
                <a:sym typeface="Symbol" pitchFamily="18" charset="2"/>
              </a:rPr>
              <a:t>  </a:t>
            </a:r>
            <a:r>
              <a:rPr lang="en-US" sz="2800">
                <a:sym typeface="Symbol" pitchFamily="18" charset="2"/>
              </a:rPr>
              <a:t>=</a:t>
            </a:r>
            <a:r>
              <a:rPr lang="en-US" sz="2000">
                <a:sym typeface="Symbol" pitchFamily="18" charset="2"/>
              </a:rPr>
              <a:t>  </a:t>
            </a:r>
            <a:r>
              <a:rPr lang="en-US" sz="2800">
                <a:sym typeface="Symbol" pitchFamily="18" charset="2"/>
              </a:rPr>
              <a:t>14.7 psi.</a:t>
            </a:r>
          </a:p>
          <a:p>
            <a:pPr>
              <a:spcBef>
                <a:spcPct val="50000"/>
              </a:spcBef>
            </a:pPr>
            <a:r>
              <a:rPr lang="en-US" sz="2800">
                <a:solidFill>
                  <a:srgbClr val="000099"/>
                </a:solidFill>
                <a:sym typeface="Symbol" pitchFamily="18" charset="2"/>
              </a:rPr>
              <a:t>At the deepest ocean trench the pressure is about 110 million pascals.</a:t>
            </a:r>
            <a:endParaRPr lang="en-US" sz="3200">
              <a:sym typeface="Symbol" pitchFamily="18" charset="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p:cNvSpPr>
            <a:spLocks noChangeArrowheads="1"/>
          </p:cNvSpPr>
          <p:nvPr/>
        </p:nvSpPr>
        <p:spPr bwMode="auto">
          <a:xfrm>
            <a:off x="908050" y="6345238"/>
            <a:ext cx="8001000" cy="304800"/>
          </a:xfrm>
          <a:prstGeom prst="rect">
            <a:avLst/>
          </a:prstGeom>
          <a:solidFill>
            <a:srgbClr val="996633"/>
          </a:solidFill>
          <a:ln w="9525">
            <a:miter lim="800000"/>
            <a:headEnd/>
            <a:tailEnd/>
          </a:ln>
          <a:scene3d>
            <a:camera prst="legacyObliqueTopLeft"/>
            <a:lightRig rig="legacyFlat3" dir="t"/>
          </a:scene3d>
          <a:sp3d extrusionH="2640000" prstMaterial="legacyMatte">
            <a:bevelT w="13500" h="13500" prst="angle"/>
            <a:bevelB w="13500" h="13500" prst="angle"/>
            <a:extrusionClr>
              <a:srgbClr val="996633"/>
            </a:extrusionClr>
          </a:sp3d>
        </p:spPr>
        <p:txBody>
          <a:bodyPr wrap="none" anchor="ctr">
            <a:flatTx/>
          </a:bodyPr>
          <a:lstStyle/>
          <a:p>
            <a:endParaRPr lang="en-US"/>
          </a:p>
        </p:txBody>
      </p:sp>
      <p:sp>
        <p:nvSpPr>
          <p:cNvPr id="12291" name="Rectangle 2"/>
          <p:cNvSpPr>
            <a:spLocks noGrp="1" noChangeArrowheads="1"/>
          </p:cNvSpPr>
          <p:nvPr>
            <p:ph type="title"/>
          </p:nvPr>
        </p:nvSpPr>
        <p:spPr/>
        <p:txBody>
          <a:bodyPr/>
          <a:lstStyle/>
          <a:p>
            <a:r>
              <a:rPr lang="en-US" smtClean="0"/>
              <a:t>Pressure</a:t>
            </a:r>
            <a:r>
              <a:rPr lang="en-US" sz="2400" smtClean="0"/>
              <a:t> </a:t>
            </a:r>
            <a:r>
              <a:rPr lang="en-US" smtClean="0"/>
              <a:t>/</a:t>
            </a:r>
            <a:r>
              <a:rPr lang="en-US" sz="2400" smtClean="0"/>
              <a:t> </a:t>
            </a:r>
            <a:r>
              <a:rPr lang="en-US" smtClean="0"/>
              <a:t>Density Example</a:t>
            </a:r>
          </a:p>
        </p:txBody>
      </p:sp>
      <p:grpSp>
        <p:nvGrpSpPr>
          <p:cNvPr id="12292" name="Group 26"/>
          <p:cNvGrpSpPr>
            <a:grpSpLocks/>
          </p:cNvGrpSpPr>
          <p:nvPr/>
        </p:nvGrpSpPr>
        <p:grpSpPr bwMode="auto">
          <a:xfrm>
            <a:off x="4108450" y="3525838"/>
            <a:ext cx="804863" cy="2674937"/>
            <a:chOff x="2756" y="899"/>
            <a:chExt cx="507" cy="1685"/>
          </a:xfrm>
        </p:grpSpPr>
        <p:sp>
          <p:nvSpPr>
            <p:cNvPr id="12316" name="Rectangle 7"/>
            <p:cNvSpPr>
              <a:spLocks noChangeArrowheads="1"/>
            </p:cNvSpPr>
            <p:nvPr/>
          </p:nvSpPr>
          <p:spPr bwMode="auto">
            <a:xfrm rot="5400000">
              <a:off x="2447" y="1768"/>
              <a:ext cx="1392" cy="240"/>
            </a:xfrm>
            <a:prstGeom prst="rect">
              <a:avLst/>
            </a:prstGeom>
            <a:solidFill>
              <a:schemeClr val="hlink"/>
            </a:solidFill>
            <a:ln w="9525">
              <a:miter lim="800000"/>
              <a:headEnd/>
              <a:tailEnd/>
            </a:ln>
            <a:scene3d>
              <a:camera prst="legacyObliqueTopLeft"/>
              <a:lightRig rig="legacyFlat3" dir="t"/>
            </a:scene3d>
            <a:sp3d extrusionH="1243000" prstMaterial="legacyMatte">
              <a:bevelT w="13500" h="13500" prst="angle"/>
              <a:bevelB w="13500" h="13500" prst="angle"/>
              <a:extrusionClr>
                <a:schemeClr val="hlink"/>
              </a:extrusionClr>
            </a:sp3d>
          </p:spPr>
          <p:txBody>
            <a:bodyPr wrap="none" anchor="ctr">
              <a:flatTx/>
            </a:bodyPr>
            <a:lstStyle/>
            <a:p>
              <a:pPr algn="ctr"/>
              <a:r>
                <a:rPr lang="en-US" sz="2400"/>
                <a:t>Tofu</a:t>
              </a:r>
              <a:r>
                <a:rPr lang="en-US" sz="1600"/>
                <a:t>  </a:t>
              </a:r>
              <a:r>
                <a:rPr lang="en-US" sz="2400"/>
                <a:t>Cookbook</a:t>
              </a:r>
            </a:p>
          </p:txBody>
        </p:sp>
        <p:sp>
          <p:nvSpPr>
            <p:cNvPr id="12317" name="AutoShape 8"/>
            <p:cNvSpPr>
              <a:spLocks noChangeArrowheads="1"/>
            </p:cNvSpPr>
            <p:nvPr/>
          </p:nvSpPr>
          <p:spPr bwMode="auto">
            <a:xfrm flipV="1">
              <a:off x="2756" y="899"/>
              <a:ext cx="453" cy="271"/>
            </a:xfrm>
            <a:prstGeom prst="parallelogram">
              <a:avLst>
                <a:gd name="adj" fmla="val 10644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2293" name="Text Box 29"/>
          <p:cNvSpPr txBox="1">
            <a:spLocks noChangeArrowheads="1"/>
          </p:cNvSpPr>
          <p:nvPr/>
        </p:nvSpPr>
        <p:spPr bwMode="auto">
          <a:xfrm>
            <a:off x="158750" y="722313"/>
            <a:ext cx="873918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lnSpc>
                <a:spcPct val="95000"/>
              </a:lnSpc>
              <a:spcBef>
                <a:spcPct val="50000"/>
              </a:spcBef>
            </a:pPr>
            <a:r>
              <a:rPr lang="en-US" sz="2400">
                <a:solidFill>
                  <a:srgbClr val="000099"/>
                </a:solidFill>
              </a:rPr>
              <a:t>Schmedrick uses his 6 lb tofu recipe book to teach his little brother Poindexter about density and pressure.  He sets the book on the table and calculates the pressure on the table, which depends on the book’s orientation.  The book’s density is  6 lb</a:t>
            </a:r>
            <a:r>
              <a:rPr lang="en-US" sz="800">
                <a:solidFill>
                  <a:srgbClr val="000099"/>
                </a:solidFill>
              </a:rPr>
              <a:t> </a:t>
            </a:r>
            <a:r>
              <a:rPr lang="en-US" sz="2400">
                <a:solidFill>
                  <a:srgbClr val="000099"/>
                </a:solidFill>
              </a:rPr>
              <a:t>/</a:t>
            </a:r>
            <a:r>
              <a:rPr lang="en-US" sz="800">
                <a:solidFill>
                  <a:srgbClr val="000099"/>
                </a:solidFill>
              </a:rPr>
              <a:t> </a:t>
            </a:r>
            <a:r>
              <a:rPr lang="en-US" sz="2400">
                <a:solidFill>
                  <a:srgbClr val="000099"/>
                </a:solidFill>
              </a:rPr>
              <a:t>(9”</a:t>
            </a:r>
            <a:r>
              <a:rPr lang="en-US" sz="800">
                <a:solidFill>
                  <a:srgbClr val="000099"/>
                </a:solidFill>
              </a:rPr>
              <a:t> </a:t>
            </a:r>
            <a:r>
              <a:rPr lang="en-US" sz="2400">
                <a:sym typeface="Symbol" pitchFamily="18" charset="2"/>
              </a:rPr>
              <a:t>·</a:t>
            </a:r>
            <a:r>
              <a:rPr lang="en-US" sz="700">
                <a:sym typeface="Symbol" pitchFamily="18" charset="2"/>
              </a:rPr>
              <a:t> </a:t>
            </a:r>
            <a:r>
              <a:rPr lang="en-US" sz="2400">
                <a:solidFill>
                  <a:srgbClr val="000099"/>
                </a:solidFill>
              </a:rPr>
              <a:t>14”</a:t>
            </a:r>
            <a:r>
              <a:rPr lang="en-US" sz="800">
                <a:solidFill>
                  <a:srgbClr val="000099"/>
                </a:solidFill>
              </a:rPr>
              <a:t> </a:t>
            </a:r>
            <a:r>
              <a:rPr lang="en-US" sz="2400">
                <a:sym typeface="Symbol" pitchFamily="18" charset="2"/>
              </a:rPr>
              <a:t>·</a:t>
            </a:r>
            <a:r>
              <a:rPr lang="en-US" sz="700">
                <a:sym typeface="Symbol" pitchFamily="18" charset="2"/>
              </a:rPr>
              <a:t> </a:t>
            </a:r>
            <a:r>
              <a:rPr lang="en-US" sz="2400">
                <a:solidFill>
                  <a:srgbClr val="000099"/>
                </a:solidFill>
              </a:rPr>
              <a:t>3”) = 0.0159 lb</a:t>
            </a:r>
            <a:r>
              <a:rPr lang="en-US" sz="800">
                <a:solidFill>
                  <a:srgbClr val="000099"/>
                </a:solidFill>
              </a:rPr>
              <a:t> </a:t>
            </a:r>
            <a:r>
              <a:rPr lang="en-US" sz="2400">
                <a:solidFill>
                  <a:srgbClr val="000099"/>
                </a:solidFill>
              </a:rPr>
              <a:t>/</a:t>
            </a:r>
            <a:r>
              <a:rPr lang="en-US" sz="800">
                <a:solidFill>
                  <a:srgbClr val="000099"/>
                </a:solidFill>
              </a:rPr>
              <a:t> </a:t>
            </a:r>
            <a:r>
              <a:rPr lang="en-US" sz="2400">
                <a:solidFill>
                  <a:srgbClr val="000099"/>
                </a:solidFill>
              </a:rPr>
              <a:t>in</a:t>
            </a:r>
            <a:r>
              <a:rPr lang="en-US" sz="800" baseline="30000">
                <a:solidFill>
                  <a:srgbClr val="000099"/>
                </a:solidFill>
              </a:rPr>
              <a:t> </a:t>
            </a:r>
            <a:r>
              <a:rPr lang="en-US" sz="2400" baseline="30000">
                <a:solidFill>
                  <a:srgbClr val="000099"/>
                </a:solidFill>
              </a:rPr>
              <a:t>3</a:t>
            </a:r>
            <a:r>
              <a:rPr lang="en-US" sz="2400">
                <a:solidFill>
                  <a:srgbClr val="000099"/>
                </a:solidFill>
              </a:rPr>
              <a:t>. Note the pressures are very small compared to atmospheric pressure.</a:t>
            </a:r>
            <a:endParaRPr lang="en-US" sz="800">
              <a:solidFill>
                <a:srgbClr val="000099"/>
              </a:solidFill>
            </a:endParaRPr>
          </a:p>
        </p:txBody>
      </p:sp>
      <p:grpSp>
        <p:nvGrpSpPr>
          <p:cNvPr id="12294" name="Group 27"/>
          <p:cNvGrpSpPr>
            <a:grpSpLocks/>
          </p:cNvGrpSpPr>
          <p:nvPr/>
        </p:nvGrpSpPr>
        <p:grpSpPr bwMode="auto">
          <a:xfrm>
            <a:off x="5937250" y="3525838"/>
            <a:ext cx="2460625" cy="2438400"/>
            <a:chOff x="3560" y="2304"/>
            <a:chExt cx="1550" cy="1536"/>
          </a:xfrm>
        </p:grpSpPr>
        <p:sp>
          <p:nvSpPr>
            <p:cNvPr id="12309" name="Rectangle 19"/>
            <p:cNvSpPr>
              <a:spLocks noChangeArrowheads="1"/>
            </p:cNvSpPr>
            <p:nvPr/>
          </p:nvSpPr>
          <p:spPr bwMode="auto">
            <a:xfrm rot="5400000">
              <a:off x="3706" y="2438"/>
              <a:ext cx="1392" cy="1411"/>
            </a:xfrm>
            <a:prstGeom prst="rect">
              <a:avLst/>
            </a:prstGeom>
            <a:solidFill>
              <a:schemeClr val="hlink"/>
            </a:solidFill>
            <a:ln w="9525">
              <a:miter lim="800000"/>
              <a:headEnd/>
              <a:tailEnd/>
            </a:ln>
            <a:scene3d>
              <a:camera prst="legacyObliqueTopLeft"/>
              <a:lightRig rig="legacyFlat3" dir="t"/>
            </a:scene3d>
            <a:sp3d extrusionH="608000" prstMaterial="legacyMatte">
              <a:bevelT w="13500" h="13500" prst="angle"/>
              <a:bevelB w="13500" h="13500" prst="angle"/>
              <a:extrusionClr>
                <a:schemeClr val="hlink"/>
              </a:extrusionClr>
            </a:sp3d>
          </p:spPr>
          <p:txBody>
            <a:bodyPr rot="10800000" vert="eaVert" wrap="none" anchor="ctr">
              <a:flatTx/>
            </a:bodyPr>
            <a:lstStyle/>
            <a:p>
              <a:pPr algn="ctr"/>
              <a:endParaRPr lang="en-US" sz="2400"/>
            </a:p>
          </p:txBody>
        </p:sp>
        <p:sp>
          <p:nvSpPr>
            <p:cNvPr id="12310" name="AutoShape 20"/>
            <p:cNvSpPr>
              <a:spLocks noChangeArrowheads="1"/>
            </p:cNvSpPr>
            <p:nvPr/>
          </p:nvSpPr>
          <p:spPr bwMode="auto">
            <a:xfrm rot="-5400000" flipH="1" flipV="1">
              <a:off x="2889" y="2995"/>
              <a:ext cx="1483" cy="102"/>
            </a:xfrm>
            <a:prstGeom prst="parallelogram">
              <a:avLst>
                <a:gd name="adj" fmla="val 10682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311" name="AutoShape 21"/>
            <p:cNvSpPr>
              <a:spLocks noChangeArrowheads="1"/>
            </p:cNvSpPr>
            <p:nvPr/>
          </p:nvSpPr>
          <p:spPr bwMode="auto">
            <a:xfrm flipV="1">
              <a:off x="3560" y="2323"/>
              <a:ext cx="1550" cy="100"/>
            </a:xfrm>
            <a:prstGeom prst="parallelogram">
              <a:avLst>
                <a:gd name="adj" fmla="val 12859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312" name="Text Box 22"/>
            <p:cNvSpPr txBox="1">
              <a:spLocks noChangeArrowheads="1"/>
            </p:cNvSpPr>
            <p:nvPr/>
          </p:nvSpPr>
          <p:spPr bwMode="auto">
            <a:xfrm rot="-5475015">
              <a:off x="3789" y="3343"/>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600"/>
                <a:t>T</a:t>
              </a:r>
            </a:p>
          </p:txBody>
        </p:sp>
        <p:sp>
          <p:nvSpPr>
            <p:cNvPr id="12313" name="Text Box 23"/>
            <p:cNvSpPr txBox="1">
              <a:spLocks noChangeArrowheads="1"/>
            </p:cNvSpPr>
            <p:nvPr/>
          </p:nvSpPr>
          <p:spPr bwMode="auto">
            <a:xfrm rot="-5475015">
              <a:off x="4066" y="3168"/>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600"/>
                <a:t>O</a:t>
              </a:r>
            </a:p>
          </p:txBody>
        </p:sp>
        <p:sp>
          <p:nvSpPr>
            <p:cNvPr id="12314" name="Text Box 24"/>
            <p:cNvSpPr txBox="1">
              <a:spLocks noChangeArrowheads="1"/>
            </p:cNvSpPr>
            <p:nvPr/>
          </p:nvSpPr>
          <p:spPr bwMode="auto">
            <a:xfrm rot="-5475015">
              <a:off x="4354" y="2990"/>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 </a:t>
              </a:r>
              <a:r>
                <a:rPr lang="en-US" sz="3600"/>
                <a:t>F</a:t>
              </a:r>
            </a:p>
          </p:txBody>
        </p:sp>
        <p:sp>
          <p:nvSpPr>
            <p:cNvPr id="12315" name="Text Box 25"/>
            <p:cNvSpPr txBox="1">
              <a:spLocks noChangeArrowheads="1"/>
            </p:cNvSpPr>
            <p:nvPr/>
          </p:nvSpPr>
          <p:spPr bwMode="auto">
            <a:xfrm rot="-5475015">
              <a:off x="4642" y="2702"/>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3600"/>
                <a:t>U</a:t>
              </a:r>
            </a:p>
          </p:txBody>
        </p:sp>
      </p:grpSp>
      <p:grpSp>
        <p:nvGrpSpPr>
          <p:cNvPr id="12295" name="Group 28"/>
          <p:cNvGrpSpPr>
            <a:grpSpLocks/>
          </p:cNvGrpSpPr>
          <p:nvPr/>
        </p:nvGrpSpPr>
        <p:grpSpPr bwMode="auto">
          <a:xfrm>
            <a:off x="679450" y="5232400"/>
            <a:ext cx="2655888" cy="1031875"/>
            <a:chOff x="343" y="886"/>
            <a:chExt cx="1673" cy="650"/>
          </a:xfrm>
        </p:grpSpPr>
        <p:grpSp>
          <p:nvGrpSpPr>
            <p:cNvPr id="12302" name="Group 5"/>
            <p:cNvGrpSpPr>
              <a:grpSpLocks/>
            </p:cNvGrpSpPr>
            <p:nvPr/>
          </p:nvGrpSpPr>
          <p:grpSpPr bwMode="auto">
            <a:xfrm>
              <a:off x="343" y="1042"/>
              <a:ext cx="1673" cy="494"/>
              <a:chOff x="343" y="1042"/>
              <a:chExt cx="1673" cy="494"/>
            </a:xfrm>
          </p:grpSpPr>
          <p:sp>
            <p:nvSpPr>
              <p:cNvPr id="12307" name="Rectangle 3"/>
              <p:cNvSpPr>
                <a:spLocks noChangeArrowheads="1"/>
              </p:cNvSpPr>
              <p:nvPr/>
            </p:nvSpPr>
            <p:spPr bwMode="auto">
              <a:xfrm>
                <a:off x="624" y="1296"/>
                <a:ext cx="1392" cy="240"/>
              </a:xfrm>
              <a:prstGeom prst="rect">
                <a:avLst/>
              </a:prstGeom>
              <a:solidFill>
                <a:schemeClr val="hlink"/>
              </a:solidFill>
              <a:ln w="9525">
                <a:miter lim="800000"/>
                <a:headEnd/>
                <a:tailEnd/>
              </a:ln>
              <a:scene3d>
                <a:camera prst="legacyObliqueTopLeft"/>
                <a:lightRig rig="legacyFlat3" dir="t"/>
              </a:scene3d>
              <a:sp3d extrusionH="1243000" prstMaterial="legacyMatte">
                <a:bevelT w="13500" h="13500" prst="angle"/>
                <a:bevelB w="13500" h="13500" prst="angle"/>
                <a:extrusionClr>
                  <a:schemeClr val="hlink"/>
                </a:extrusionClr>
              </a:sp3d>
            </p:spPr>
            <p:txBody>
              <a:bodyPr wrap="none" anchor="ctr">
                <a:flatTx/>
              </a:bodyPr>
              <a:lstStyle/>
              <a:p>
                <a:pPr algn="ctr"/>
                <a:r>
                  <a:rPr lang="en-US" sz="2400"/>
                  <a:t>Tofu</a:t>
                </a:r>
                <a:r>
                  <a:rPr lang="en-US" sz="1600"/>
                  <a:t>  </a:t>
                </a:r>
                <a:r>
                  <a:rPr lang="en-US" sz="2400"/>
                  <a:t>Cookbook</a:t>
                </a:r>
              </a:p>
            </p:txBody>
          </p:sp>
          <p:sp>
            <p:nvSpPr>
              <p:cNvPr id="12308" name="AutoShape 4"/>
              <p:cNvSpPr>
                <a:spLocks noChangeArrowheads="1"/>
              </p:cNvSpPr>
              <p:nvPr/>
            </p:nvSpPr>
            <p:spPr bwMode="auto">
              <a:xfrm rot="-5400000" flipH="1" flipV="1">
                <a:off x="264" y="1121"/>
                <a:ext cx="446" cy="288"/>
              </a:xfrm>
              <a:prstGeom prst="parallelogram">
                <a:avLst>
                  <a:gd name="adj" fmla="val 9860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2303" name="Text Box 10"/>
            <p:cNvSpPr txBox="1">
              <a:spLocks noChangeArrowheads="1"/>
            </p:cNvSpPr>
            <p:nvPr/>
          </p:nvSpPr>
          <p:spPr bwMode="auto">
            <a:xfrm rot="-5475015">
              <a:off x="581" y="1025"/>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T</a:t>
              </a:r>
            </a:p>
          </p:txBody>
        </p:sp>
        <p:sp>
          <p:nvSpPr>
            <p:cNvPr id="12304" name="Text Box 11"/>
            <p:cNvSpPr txBox="1">
              <a:spLocks noChangeArrowheads="1"/>
            </p:cNvSpPr>
            <p:nvPr/>
          </p:nvSpPr>
          <p:spPr bwMode="auto">
            <a:xfrm rot="-5475015">
              <a:off x="824" y="98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O</a:t>
              </a:r>
            </a:p>
          </p:txBody>
        </p:sp>
        <p:sp>
          <p:nvSpPr>
            <p:cNvPr id="12305" name="Text Box 12"/>
            <p:cNvSpPr txBox="1">
              <a:spLocks noChangeArrowheads="1"/>
            </p:cNvSpPr>
            <p:nvPr/>
          </p:nvSpPr>
          <p:spPr bwMode="auto">
            <a:xfrm rot="-5475015">
              <a:off x="1039" y="955"/>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1600"/>
                <a:t> </a:t>
              </a:r>
              <a:r>
                <a:rPr lang="en-US" sz="2400"/>
                <a:t>F</a:t>
              </a:r>
            </a:p>
          </p:txBody>
        </p:sp>
        <p:sp>
          <p:nvSpPr>
            <p:cNvPr id="12306" name="Text Box 13"/>
            <p:cNvSpPr txBox="1">
              <a:spLocks noChangeArrowheads="1"/>
            </p:cNvSpPr>
            <p:nvPr/>
          </p:nvSpPr>
          <p:spPr bwMode="auto">
            <a:xfrm rot="-5475015">
              <a:off x="1289" y="91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t>U</a:t>
              </a:r>
            </a:p>
          </p:txBody>
        </p:sp>
      </p:grpSp>
      <p:sp>
        <p:nvSpPr>
          <p:cNvPr id="12296" name="Text Box 30"/>
          <p:cNvSpPr txBox="1">
            <a:spLocks noChangeArrowheads="1"/>
          </p:cNvSpPr>
          <p:nvPr/>
        </p:nvSpPr>
        <p:spPr bwMode="auto">
          <a:xfrm>
            <a:off x="1905000" y="623887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FF00"/>
                </a:solidFill>
              </a:rPr>
              <a:t>14”</a:t>
            </a:r>
          </a:p>
        </p:txBody>
      </p:sp>
      <p:sp>
        <p:nvSpPr>
          <p:cNvPr id="12297" name="Text Box 31"/>
          <p:cNvSpPr txBox="1">
            <a:spLocks noChangeArrowheads="1"/>
          </p:cNvSpPr>
          <p:nvPr/>
        </p:nvSpPr>
        <p:spPr bwMode="auto">
          <a:xfrm>
            <a:off x="3346450" y="5842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FF00"/>
                </a:solidFill>
              </a:rPr>
              <a:t>3”</a:t>
            </a:r>
          </a:p>
        </p:txBody>
      </p:sp>
      <p:sp>
        <p:nvSpPr>
          <p:cNvPr id="12298" name="Text Box 32"/>
          <p:cNvSpPr txBox="1">
            <a:spLocks noChangeArrowheads="1"/>
          </p:cNvSpPr>
          <p:nvPr/>
        </p:nvSpPr>
        <p:spPr bwMode="auto">
          <a:xfrm>
            <a:off x="463550" y="58975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FF00"/>
                </a:solidFill>
              </a:rPr>
              <a:t>9”</a:t>
            </a:r>
          </a:p>
        </p:txBody>
      </p:sp>
      <p:sp>
        <p:nvSpPr>
          <p:cNvPr id="12299" name="Text Box 34"/>
          <p:cNvSpPr txBox="1">
            <a:spLocks noChangeArrowheads="1"/>
          </p:cNvSpPr>
          <p:nvPr/>
        </p:nvSpPr>
        <p:spPr bwMode="auto">
          <a:xfrm>
            <a:off x="304800" y="43434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P = 6 lb</a:t>
            </a:r>
            <a:r>
              <a:rPr lang="en-US" sz="800">
                <a:solidFill>
                  <a:srgbClr val="FF0000"/>
                </a:solidFill>
              </a:rPr>
              <a:t> </a:t>
            </a:r>
            <a:r>
              <a:rPr lang="en-US" sz="2400">
                <a:solidFill>
                  <a:srgbClr val="FF0000"/>
                </a:solidFill>
              </a:rPr>
              <a:t>/</a:t>
            </a:r>
            <a:r>
              <a:rPr lang="en-US" sz="800">
                <a:solidFill>
                  <a:srgbClr val="FF0000"/>
                </a:solidFill>
              </a:rPr>
              <a:t> </a:t>
            </a:r>
            <a:r>
              <a:rPr lang="en-US" sz="2400">
                <a:solidFill>
                  <a:srgbClr val="FF0000"/>
                </a:solidFill>
              </a:rPr>
              <a:t>(9”</a:t>
            </a:r>
            <a:r>
              <a:rPr lang="en-US" sz="800">
                <a:solidFill>
                  <a:srgbClr val="FF0000"/>
                </a:solidFill>
              </a:rPr>
              <a:t> </a:t>
            </a:r>
            <a:r>
              <a:rPr lang="en-US" sz="2400">
                <a:solidFill>
                  <a:srgbClr val="FF0000"/>
                </a:solidFill>
                <a:sym typeface="Symbol" pitchFamily="18" charset="2"/>
              </a:rPr>
              <a:t>·</a:t>
            </a:r>
            <a:r>
              <a:rPr lang="en-US" sz="700">
                <a:solidFill>
                  <a:srgbClr val="FF0000"/>
                </a:solidFill>
                <a:sym typeface="Symbol" pitchFamily="18" charset="2"/>
              </a:rPr>
              <a:t> </a:t>
            </a:r>
            <a:r>
              <a:rPr lang="en-US" sz="2400">
                <a:solidFill>
                  <a:srgbClr val="FF0000"/>
                </a:solidFill>
              </a:rPr>
              <a:t>14”</a:t>
            </a:r>
            <a:r>
              <a:rPr lang="en-US" sz="800">
                <a:solidFill>
                  <a:srgbClr val="FF0000"/>
                </a:solidFill>
              </a:rPr>
              <a:t> </a:t>
            </a:r>
            <a:r>
              <a:rPr lang="en-US" sz="2400">
                <a:solidFill>
                  <a:srgbClr val="FF0000"/>
                </a:solidFill>
              </a:rPr>
              <a:t>) </a:t>
            </a:r>
            <a:br>
              <a:rPr lang="en-US" sz="2400">
                <a:solidFill>
                  <a:srgbClr val="FF0000"/>
                </a:solidFill>
              </a:rPr>
            </a:br>
            <a:r>
              <a:rPr lang="en-US" sz="2400">
                <a:solidFill>
                  <a:srgbClr val="FF0000"/>
                </a:solidFill>
              </a:rPr>
              <a:t>   = 0.0476 lb</a:t>
            </a:r>
            <a:r>
              <a:rPr lang="en-US" sz="800">
                <a:solidFill>
                  <a:srgbClr val="FF0000"/>
                </a:solidFill>
              </a:rPr>
              <a:t> </a:t>
            </a:r>
            <a:r>
              <a:rPr lang="en-US" sz="2400">
                <a:solidFill>
                  <a:srgbClr val="FF0000"/>
                </a:solidFill>
              </a:rPr>
              <a:t>/</a:t>
            </a:r>
            <a:r>
              <a:rPr lang="en-US" sz="800">
                <a:solidFill>
                  <a:srgbClr val="FF0000"/>
                </a:solidFill>
              </a:rPr>
              <a:t> </a:t>
            </a:r>
            <a:r>
              <a:rPr lang="en-US" sz="2400">
                <a:solidFill>
                  <a:srgbClr val="FF0000"/>
                </a:solidFill>
              </a:rPr>
              <a:t>in</a:t>
            </a:r>
            <a:r>
              <a:rPr lang="en-US" sz="800" baseline="30000">
                <a:solidFill>
                  <a:srgbClr val="FF0000"/>
                </a:solidFill>
              </a:rPr>
              <a:t> </a:t>
            </a:r>
            <a:r>
              <a:rPr lang="en-US" sz="2400" baseline="30000">
                <a:solidFill>
                  <a:srgbClr val="FF0000"/>
                </a:solidFill>
              </a:rPr>
              <a:t>2</a:t>
            </a:r>
            <a:r>
              <a:rPr lang="en-US" sz="2400">
                <a:solidFill>
                  <a:srgbClr val="FF0000"/>
                </a:solidFill>
              </a:rPr>
              <a:t> </a:t>
            </a:r>
          </a:p>
        </p:txBody>
      </p:sp>
      <p:sp>
        <p:nvSpPr>
          <p:cNvPr id="12300" name="Text Box 35"/>
          <p:cNvSpPr txBox="1">
            <a:spLocks noChangeArrowheads="1"/>
          </p:cNvSpPr>
          <p:nvPr/>
        </p:nvSpPr>
        <p:spPr bwMode="auto">
          <a:xfrm>
            <a:off x="3027363" y="2655888"/>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P = 6 lb</a:t>
            </a:r>
            <a:r>
              <a:rPr lang="en-US" sz="800">
                <a:solidFill>
                  <a:srgbClr val="FF0000"/>
                </a:solidFill>
              </a:rPr>
              <a:t> </a:t>
            </a:r>
            <a:r>
              <a:rPr lang="en-US" sz="2400">
                <a:solidFill>
                  <a:srgbClr val="FF0000"/>
                </a:solidFill>
              </a:rPr>
              <a:t>/</a:t>
            </a:r>
            <a:r>
              <a:rPr lang="en-US" sz="800">
                <a:solidFill>
                  <a:srgbClr val="FF0000"/>
                </a:solidFill>
              </a:rPr>
              <a:t> </a:t>
            </a:r>
            <a:r>
              <a:rPr lang="en-US" sz="2400">
                <a:solidFill>
                  <a:srgbClr val="FF0000"/>
                </a:solidFill>
              </a:rPr>
              <a:t>(9”</a:t>
            </a:r>
            <a:r>
              <a:rPr lang="en-US" sz="800">
                <a:solidFill>
                  <a:srgbClr val="FF0000"/>
                </a:solidFill>
              </a:rPr>
              <a:t> </a:t>
            </a:r>
            <a:r>
              <a:rPr lang="en-US" sz="2400">
                <a:solidFill>
                  <a:srgbClr val="FF0000"/>
                </a:solidFill>
                <a:sym typeface="Symbol" pitchFamily="18" charset="2"/>
              </a:rPr>
              <a:t>·</a:t>
            </a:r>
            <a:r>
              <a:rPr lang="en-US" sz="700">
                <a:solidFill>
                  <a:srgbClr val="FF0000"/>
                </a:solidFill>
                <a:sym typeface="Symbol" pitchFamily="18" charset="2"/>
              </a:rPr>
              <a:t> </a:t>
            </a:r>
            <a:r>
              <a:rPr lang="en-US" sz="2400">
                <a:solidFill>
                  <a:srgbClr val="FF0000"/>
                </a:solidFill>
              </a:rPr>
              <a:t>3”</a:t>
            </a:r>
            <a:r>
              <a:rPr lang="en-US" sz="800">
                <a:solidFill>
                  <a:srgbClr val="FF0000"/>
                </a:solidFill>
              </a:rPr>
              <a:t> </a:t>
            </a:r>
            <a:r>
              <a:rPr lang="en-US" sz="2400">
                <a:solidFill>
                  <a:srgbClr val="FF0000"/>
                </a:solidFill>
              </a:rPr>
              <a:t>) </a:t>
            </a:r>
            <a:br>
              <a:rPr lang="en-US" sz="2400">
                <a:solidFill>
                  <a:srgbClr val="FF0000"/>
                </a:solidFill>
              </a:rPr>
            </a:br>
            <a:r>
              <a:rPr lang="en-US" sz="2400">
                <a:solidFill>
                  <a:srgbClr val="FF0000"/>
                </a:solidFill>
              </a:rPr>
              <a:t>   = 0.222 lb</a:t>
            </a:r>
            <a:r>
              <a:rPr lang="en-US" sz="800">
                <a:solidFill>
                  <a:srgbClr val="FF0000"/>
                </a:solidFill>
              </a:rPr>
              <a:t> </a:t>
            </a:r>
            <a:r>
              <a:rPr lang="en-US" sz="2400">
                <a:solidFill>
                  <a:srgbClr val="FF0000"/>
                </a:solidFill>
              </a:rPr>
              <a:t>/</a:t>
            </a:r>
            <a:r>
              <a:rPr lang="en-US" sz="800">
                <a:solidFill>
                  <a:srgbClr val="FF0000"/>
                </a:solidFill>
              </a:rPr>
              <a:t> </a:t>
            </a:r>
            <a:r>
              <a:rPr lang="en-US" sz="2400">
                <a:solidFill>
                  <a:srgbClr val="FF0000"/>
                </a:solidFill>
              </a:rPr>
              <a:t>in</a:t>
            </a:r>
            <a:r>
              <a:rPr lang="en-US" sz="800" baseline="30000">
                <a:solidFill>
                  <a:srgbClr val="FF0000"/>
                </a:solidFill>
              </a:rPr>
              <a:t> </a:t>
            </a:r>
            <a:r>
              <a:rPr lang="en-US" sz="2400" baseline="30000">
                <a:solidFill>
                  <a:srgbClr val="FF0000"/>
                </a:solidFill>
              </a:rPr>
              <a:t>2</a:t>
            </a:r>
            <a:r>
              <a:rPr lang="en-US" sz="2400">
                <a:solidFill>
                  <a:srgbClr val="FF0000"/>
                </a:solidFill>
              </a:rPr>
              <a:t> </a:t>
            </a:r>
          </a:p>
        </p:txBody>
      </p:sp>
      <p:sp>
        <p:nvSpPr>
          <p:cNvPr id="12301" name="Text Box 36"/>
          <p:cNvSpPr txBox="1">
            <a:spLocks noChangeArrowheads="1"/>
          </p:cNvSpPr>
          <p:nvPr/>
        </p:nvSpPr>
        <p:spPr bwMode="auto">
          <a:xfrm>
            <a:off x="6096000" y="25908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P = 6 lb</a:t>
            </a:r>
            <a:r>
              <a:rPr lang="en-US" sz="800">
                <a:solidFill>
                  <a:srgbClr val="FF0000"/>
                </a:solidFill>
              </a:rPr>
              <a:t> </a:t>
            </a:r>
            <a:r>
              <a:rPr lang="en-US" sz="2400">
                <a:solidFill>
                  <a:srgbClr val="FF0000"/>
                </a:solidFill>
              </a:rPr>
              <a:t>/</a:t>
            </a:r>
            <a:r>
              <a:rPr lang="en-US" sz="800">
                <a:solidFill>
                  <a:srgbClr val="FF0000"/>
                </a:solidFill>
              </a:rPr>
              <a:t> </a:t>
            </a:r>
            <a:r>
              <a:rPr lang="en-US" sz="2400">
                <a:solidFill>
                  <a:srgbClr val="FF0000"/>
                </a:solidFill>
              </a:rPr>
              <a:t>(3”</a:t>
            </a:r>
            <a:r>
              <a:rPr lang="en-US" sz="800">
                <a:solidFill>
                  <a:srgbClr val="FF0000"/>
                </a:solidFill>
              </a:rPr>
              <a:t> </a:t>
            </a:r>
            <a:r>
              <a:rPr lang="en-US" sz="2400">
                <a:solidFill>
                  <a:srgbClr val="FF0000"/>
                </a:solidFill>
                <a:sym typeface="Symbol" pitchFamily="18" charset="2"/>
              </a:rPr>
              <a:t>·</a:t>
            </a:r>
            <a:r>
              <a:rPr lang="en-US" sz="700">
                <a:solidFill>
                  <a:srgbClr val="FF0000"/>
                </a:solidFill>
                <a:sym typeface="Symbol" pitchFamily="18" charset="2"/>
              </a:rPr>
              <a:t> </a:t>
            </a:r>
            <a:r>
              <a:rPr lang="en-US" sz="2400">
                <a:solidFill>
                  <a:srgbClr val="FF0000"/>
                </a:solidFill>
              </a:rPr>
              <a:t>14”</a:t>
            </a:r>
            <a:r>
              <a:rPr lang="en-US" sz="800">
                <a:solidFill>
                  <a:srgbClr val="FF0000"/>
                </a:solidFill>
              </a:rPr>
              <a:t> </a:t>
            </a:r>
            <a:r>
              <a:rPr lang="en-US" sz="2400">
                <a:solidFill>
                  <a:srgbClr val="FF0000"/>
                </a:solidFill>
              </a:rPr>
              <a:t>) </a:t>
            </a:r>
            <a:br>
              <a:rPr lang="en-US" sz="2400">
                <a:solidFill>
                  <a:srgbClr val="FF0000"/>
                </a:solidFill>
              </a:rPr>
            </a:br>
            <a:r>
              <a:rPr lang="en-US" sz="2400">
                <a:solidFill>
                  <a:srgbClr val="FF0000"/>
                </a:solidFill>
              </a:rPr>
              <a:t>   = 0.143 lb</a:t>
            </a:r>
            <a:r>
              <a:rPr lang="en-US" sz="800">
                <a:solidFill>
                  <a:srgbClr val="FF0000"/>
                </a:solidFill>
              </a:rPr>
              <a:t> </a:t>
            </a:r>
            <a:r>
              <a:rPr lang="en-US" sz="2400">
                <a:solidFill>
                  <a:srgbClr val="FF0000"/>
                </a:solidFill>
              </a:rPr>
              <a:t>/</a:t>
            </a:r>
            <a:r>
              <a:rPr lang="en-US" sz="800">
                <a:solidFill>
                  <a:srgbClr val="FF0000"/>
                </a:solidFill>
              </a:rPr>
              <a:t> </a:t>
            </a:r>
            <a:r>
              <a:rPr lang="en-US" sz="2400">
                <a:solidFill>
                  <a:srgbClr val="FF0000"/>
                </a:solidFill>
              </a:rPr>
              <a:t>in</a:t>
            </a:r>
            <a:r>
              <a:rPr lang="en-US" sz="800" baseline="30000">
                <a:solidFill>
                  <a:srgbClr val="FF0000"/>
                </a:solidFill>
              </a:rPr>
              <a:t> </a:t>
            </a:r>
            <a:r>
              <a:rPr lang="en-US" sz="2400" baseline="30000">
                <a:solidFill>
                  <a:srgbClr val="FF0000"/>
                </a:solidFill>
              </a:rPr>
              <a:t>2</a:t>
            </a:r>
            <a:r>
              <a:rPr lang="en-US" sz="2400">
                <a:solidFill>
                  <a:srgbClr val="FF000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Pressure in a Fluid</a:t>
            </a:r>
          </a:p>
        </p:txBody>
      </p:sp>
      <p:sp>
        <p:nvSpPr>
          <p:cNvPr id="13315" name="Text Box 3"/>
          <p:cNvSpPr txBox="1">
            <a:spLocks noChangeArrowheads="1"/>
          </p:cNvSpPr>
          <p:nvPr/>
        </p:nvSpPr>
        <p:spPr bwMode="auto">
          <a:xfrm>
            <a:off x="141288" y="952500"/>
            <a:ext cx="88392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Unlike the cookbook on the table, the pressure in a fluid acts in all directions, not just down.  The force on a 4 ft</a:t>
            </a:r>
            <a:r>
              <a:rPr lang="en-US" sz="800" baseline="30000">
                <a:solidFill>
                  <a:srgbClr val="000099"/>
                </a:solidFill>
              </a:rPr>
              <a:t> </a:t>
            </a:r>
            <a:r>
              <a:rPr lang="en-US" sz="2400" baseline="30000">
                <a:solidFill>
                  <a:srgbClr val="000099"/>
                </a:solidFill>
              </a:rPr>
              <a:t>2</a:t>
            </a:r>
            <a:r>
              <a:rPr lang="en-US" sz="2400">
                <a:solidFill>
                  <a:srgbClr val="000099"/>
                </a:solidFill>
              </a:rPr>
              <a:t> desktop due to the air is:</a:t>
            </a:r>
          </a:p>
          <a:p>
            <a:pPr algn="ctr">
              <a:spcBef>
                <a:spcPct val="50000"/>
              </a:spcBef>
            </a:pPr>
            <a:r>
              <a:rPr lang="en-US" sz="2800">
                <a:solidFill>
                  <a:srgbClr val="FF0000"/>
                </a:solidFill>
              </a:rPr>
              <a:t> F = (4 ft</a:t>
            </a:r>
            <a:r>
              <a:rPr lang="en-US" sz="900" baseline="30000">
                <a:solidFill>
                  <a:srgbClr val="FF0000"/>
                </a:solidFill>
              </a:rPr>
              <a:t> </a:t>
            </a:r>
            <a:r>
              <a:rPr lang="en-US" sz="2800" baseline="30000">
                <a:solidFill>
                  <a:srgbClr val="FF0000"/>
                </a:solidFill>
              </a:rPr>
              <a:t>2</a:t>
            </a:r>
            <a:r>
              <a:rPr lang="en-US" sz="2800">
                <a:solidFill>
                  <a:srgbClr val="FF0000"/>
                </a:solidFill>
              </a:rPr>
              <a:t>)</a:t>
            </a:r>
            <a:r>
              <a:rPr lang="en-US" sz="900">
                <a:solidFill>
                  <a:srgbClr val="FF0000"/>
                </a:solidFill>
              </a:rPr>
              <a:t> </a:t>
            </a:r>
            <a:r>
              <a:rPr lang="en-US" sz="2800">
                <a:solidFill>
                  <a:srgbClr val="FF0000"/>
                </a:solidFill>
              </a:rPr>
              <a:t>(144 in</a:t>
            </a:r>
            <a:r>
              <a:rPr lang="en-US" sz="900" baseline="30000">
                <a:solidFill>
                  <a:srgbClr val="FF0000"/>
                </a:solidFill>
              </a:rPr>
              <a:t> </a:t>
            </a:r>
            <a:r>
              <a:rPr lang="en-US" sz="2800" baseline="30000">
                <a:solidFill>
                  <a:srgbClr val="FF0000"/>
                </a:solidFill>
              </a:rPr>
              <a:t>2</a:t>
            </a:r>
            <a:r>
              <a:rPr lang="en-US" sz="1600">
                <a:solidFill>
                  <a:srgbClr val="FF0000"/>
                </a:solidFill>
              </a:rPr>
              <a:t> </a:t>
            </a:r>
            <a:r>
              <a:rPr lang="en-US" sz="2800">
                <a:solidFill>
                  <a:srgbClr val="FF0000"/>
                </a:solidFill>
              </a:rPr>
              <a:t>/</a:t>
            </a:r>
            <a:r>
              <a:rPr lang="en-US" sz="1200">
                <a:solidFill>
                  <a:srgbClr val="FF0000"/>
                </a:solidFill>
              </a:rPr>
              <a:t> </a:t>
            </a:r>
            <a:r>
              <a:rPr lang="en-US" sz="2800">
                <a:solidFill>
                  <a:srgbClr val="FF0000"/>
                </a:solidFill>
              </a:rPr>
              <a:t>ft</a:t>
            </a:r>
            <a:r>
              <a:rPr lang="en-US" sz="900" baseline="30000">
                <a:solidFill>
                  <a:srgbClr val="FF0000"/>
                </a:solidFill>
              </a:rPr>
              <a:t> </a:t>
            </a:r>
            <a:r>
              <a:rPr lang="en-US" sz="2800" baseline="30000">
                <a:solidFill>
                  <a:srgbClr val="FF0000"/>
                </a:solidFill>
              </a:rPr>
              <a:t>2</a:t>
            </a:r>
            <a:r>
              <a:rPr lang="en-US" sz="2800">
                <a:solidFill>
                  <a:srgbClr val="FF0000"/>
                </a:solidFill>
              </a:rPr>
              <a:t>) (14.7 lb</a:t>
            </a:r>
            <a:r>
              <a:rPr lang="en-US" sz="1800">
                <a:solidFill>
                  <a:srgbClr val="FF0000"/>
                </a:solidFill>
              </a:rPr>
              <a:t> </a:t>
            </a:r>
            <a:r>
              <a:rPr lang="en-US" sz="2800">
                <a:solidFill>
                  <a:srgbClr val="FF0000"/>
                </a:solidFill>
              </a:rPr>
              <a:t>/</a:t>
            </a:r>
            <a:r>
              <a:rPr lang="en-US" sz="1200">
                <a:solidFill>
                  <a:srgbClr val="FF0000"/>
                </a:solidFill>
              </a:rPr>
              <a:t> </a:t>
            </a:r>
            <a:r>
              <a:rPr lang="en-US" sz="2800">
                <a:solidFill>
                  <a:srgbClr val="FF0000"/>
                </a:solidFill>
              </a:rPr>
              <a:t>in</a:t>
            </a:r>
            <a:r>
              <a:rPr lang="en-US" sz="900" baseline="30000">
                <a:solidFill>
                  <a:srgbClr val="FF0000"/>
                </a:solidFill>
              </a:rPr>
              <a:t> </a:t>
            </a:r>
            <a:r>
              <a:rPr lang="en-US" sz="2800" baseline="30000">
                <a:solidFill>
                  <a:srgbClr val="FF0000"/>
                </a:solidFill>
              </a:rPr>
              <a:t>2</a:t>
            </a:r>
            <a:r>
              <a:rPr lang="en-US" sz="2800">
                <a:solidFill>
                  <a:srgbClr val="FF0000"/>
                </a:solidFill>
              </a:rPr>
              <a:t>) = 8467.2 lb</a:t>
            </a:r>
            <a:r>
              <a:rPr lang="en-US" sz="1000">
                <a:solidFill>
                  <a:srgbClr val="FF0000"/>
                </a:solidFill>
              </a:rPr>
              <a:t> </a:t>
            </a:r>
            <a:r>
              <a:rPr lang="en-US" sz="2800">
                <a:solidFill>
                  <a:srgbClr val="FF0000"/>
                </a:solidFill>
              </a:rPr>
              <a:t>!</a:t>
            </a:r>
            <a:endParaRPr lang="en-US" sz="2800">
              <a:solidFill>
                <a:srgbClr val="000099"/>
              </a:solidFill>
            </a:endParaRPr>
          </a:p>
          <a:p>
            <a:pPr>
              <a:spcBef>
                <a:spcPct val="50000"/>
              </a:spcBef>
            </a:pPr>
            <a:r>
              <a:rPr lang="en-US" sz="2400">
                <a:solidFill>
                  <a:srgbClr val="000099"/>
                </a:solidFill>
              </a:rPr>
              <a:t>The desk doesn’t collapse since the air pushes up just as hard from below.  </a:t>
            </a:r>
          </a:p>
          <a:p>
            <a:pPr>
              <a:spcBef>
                <a:spcPct val="50000"/>
              </a:spcBef>
            </a:pPr>
            <a:r>
              <a:rPr lang="en-US" sz="2400">
                <a:solidFill>
                  <a:srgbClr val="000099"/>
                </a:solidFill>
              </a:rPr>
              <a:t>The reason we are not crushed by our atmosphere is because the pressure inside our bodies is the same as the pressure outside.  </a:t>
            </a:r>
          </a:p>
        </p:txBody>
      </p:sp>
      <p:sp>
        <p:nvSpPr>
          <p:cNvPr id="13316" name="Text Box 5"/>
          <p:cNvSpPr txBox="1">
            <a:spLocks noChangeArrowheads="1"/>
          </p:cNvSpPr>
          <p:nvPr/>
        </p:nvSpPr>
        <p:spPr bwMode="auto">
          <a:xfrm>
            <a:off x="304800" y="4800600"/>
            <a:ext cx="84978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800">
                <a:solidFill>
                  <a:srgbClr val="006600"/>
                </a:solidFill>
              </a:rPr>
              <a:t>Pressure in a fluid is the result of the forces exerted by molecules as they bounce off each other in all directions.  Therefore, at a given depth in a liquid or gas, the pressure is the same and acts in every direction.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7150"/>
            <a:ext cx="7772400" cy="704850"/>
          </a:xfrm>
        </p:spPr>
        <p:txBody>
          <a:bodyPr/>
          <a:lstStyle/>
          <a:p>
            <a:r>
              <a:rPr lang="en-US" smtClean="0"/>
              <a:t>Pressure</a:t>
            </a:r>
            <a:r>
              <a:rPr lang="en-US" sz="2400" smtClean="0"/>
              <a:t> </a:t>
            </a:r>
            <a:r>
              <a:rPr lang="en-US" smtClean="0"/>
              <a:t>/</a:t>
            </a:r>
            <a:r>
              <a:rPr lang="en-US" sz="2400" smtClean="0"/>
              <a:t> </a:t>
            </a:r>
            <a:r>
              <a:rPr lang="en-US" smtClean="0"/>
              <a:t>Density Questions</a:t>
            </a:r>
          </a:p>
        </p:txBody>
      </p:sp>
      <p:sp>
        <p:nvSpPr>
          <p:cNvPr id="14339" name="Text Box 3"/>
          <p:cNvSpPr txBox="1">
            <a:spLocks noChangeArrowheads="1"/>
          </p:cNvSpPr>
          <p:nvPr/>
        </p:nvSpPr>
        <p:spPr bwMode="auto">
          <a:xfrm>
            <a:off x="93663" y="642938"/>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1.</a:t>
            </a:r>
            <a:r>
              <a:rPr lang="en-US" sz="2000">
                <a:solidFill>
                  <a:srgbClr val="000099"/>
                </a:solidFill>
              </a:rPr>
              <a:t>  </a:t>
            </a:r>
            <a:r>
              <a:rPr lang="en-US" sz="2400">
                <a:solidFill>
                  <a:srgbClr val="000099"/>
                </a:solidFill>
              </a:rPr>
              <a:t>Why do snowshoes keep you from sinking into the snow?</a:t>
            </a:r>
          </a:p>
        </p:txBody>
      </p:sp>
      <p:sp>
        <p:nvSpPr>
          <p:cNvPr id="14340" name="Text Box 4"/>
          <p:cNvSpPr txBox="1">
            <a:spLocks noChangeArrowheads="1"/>
          </p:cNvSpPr>
          <p:nvPr/>
        </p:nvSpPr>
        <p:spPr bwMode="auto">
          <a:xfrm>
            <a:off x="117475" y="1900238"/>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2.</a:t>
            </a:r>
            <a:r>
              <a:rPr lang="en-US" sz="2000">
                <a:solidFill>
                  <a:srgbClr val="000099"/>
                </a:solidFill>
              </a:rPr>
              <a:t>  </a:t>
            </a:r>
            <a:r>
              <a:rPr lang="en-US" sz="2400">
                <a:solidFill>
                  <a:srgbClr val="000099"/>
                </a:solidFill>
              </a:rPr>
              <a:t>Why do swimmers float better in the ocean than in a lake?</a:t>
            </a:r>
          </a:p>
        </p:txBody>
      </p:sp>
      <p:sp>
        <p:nvSpPr>
          <p:cNvPr id="14341" name="Text Box 5"/>
          <p:cNvSpPr txBox="1">
            <a:spLocks noChangeArrowheads="1"/>
          </p:cNvSpPr>
          <p:nvPr/>
        </p:nvSpPr>
        <p:spPr bwMode="auto">
          <a:xfrm>
            <a:off x="141288" y="5584825"/>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4.</a:t>
            </a:r>
            <a:r>
              <a:rPr lang="en-US" sz="2000">
                <a:solidFill>
                  <a:srgbClr val="000099"/>
                </a:solidFill>
              </a:rPr>
              <a:t>  </a:t>
            </a:r>
            <a:r>
              <a:rPr lang="en-US" sz="2400">
                <a:solidFill>
                  <a:srgbClr val="000099"/>
                </a:solidFill>
              </a:rPr>
              <a:t>Which is denser, Earth or the sun?</a:t>
            </a:r>
          </a:p>
        </p:txBody>
      </p:sp>
      <p:sp>
        <p:nvSpPr>
          <p:cNvPr id="14342" name="Text Box 6"/>
          <p:cNvSpPr txBox="1">
            <a:spLocks noChangeArrowheads="1"/>
          </p:cNvSpPr>
          <p:nvPr/>
        </p:nvSpPr>
        <p:spPr bwMode="auto">
          <a:xfrm>
            <a:off x="95250" y="3263900"/>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000099"/>
                </a:solidFill>
              </a:rPr>
              <a:t>3.</a:t>
            </a:r>
            <a:r>
              <a:rPr lang="en-US" sz="2000">
                <a:solidFill>
                  <a:srgbClr val="000099"/>
                </a:solidFill>
              </a:rPr>
              <a:t>  </a:t>
            </a:r>
            <a:r>
              <a:rPr lang="en-US" sz="2400">
                <a:solidFill>
                  <a:srgbClr val="000099"/>
                </a:solidFill>
              </a:rPr>
              <a:t>Why don’t they make longer snorkels so that people could dive deeper without scuba gear?</a:t>
            </a:r>
          </a:p>
        </p:txBody>
      </p:sp>
      <p:sp>
        <p:nvSpPr>
          <p:cNvPr id="10247" name="Text Box 7"/>
          <p:cNvSpPr txBox="1">
            <a:spLocks noChangeArrowheads="1"/>
          </p:cNvSpPr>
          <p:nvPr/>
        </p:nvSpPr>
        <p:spPr bwMode="auto">
          <a:xfrm>
            <a:off x="82550" y="1038225"/>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The snowshoes greatly increase the area over which your weight is distributed, thereby decreasing the pressure on the snow.</a:t>
            </a:r>
          </a:p>
        </p:txBody>
      </p:sp>
      <p:sp>
        <p:nvSpPr>
          <p:cNvPr id="10248" name="Text Box 8"/>
          <p:cNvSpPr txBox="1">
            <a:spLocks noChangeArrowheads="1"/>
          </p:cNvSpPr>
          <p:nvPr/>
        </p:nvSpPr>
        <p:spPr bwMode="auto">
          <a:xfrm>
            <a:off x="95250" y="2357438"/>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Because of the salt dissolved in it, seawater is about 2.5% denser, making people (and fish) more buoyant in it. </a:t>
            </a:r>
          </a:p>
        </p:txBody>
      </p:sp>
      <p:sp>
        <p:nvSpPr>
          <p:cNvPr id="10249" name="Text Box 9"/>
          <p:cNvSpPr txBox="1">
            <a:spLocks noChangeArrowheads="1"/>
          </p:cNvSpPr>
          <p:nvPr/>
        </p:nvSpPr>
        <p:spPr bwMode="auto">
          <a:xfrm>
            <a:off x="93663" y="4057650"/>
            <a:ext cx="88852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The pressure difference just 6 m below water is great enough so that the air in the diver’s lungs will be forced through the tube, collapsing his lungs.  A shorter snorkel might not be fatal, but the pressure difference could prevent him from expanding his lungs (inhaling).</a:t>
            </a:r>
          </a:p>
        </p:txBody>
      </p:sp>
      <p:sp>
        <p:nvSpPr>
          <p:cNvPr id="10250" name="Text Box 10"/>
          <p:cNvSpPr txBox="1">
            <a:spLocks noChangeArrowheads="1"/>
          </p:cNvSpPr>
          <p:nvPr/>
        </p:nvSpPr>
        <p:spPr bwMode="auto">
          <a:xfrm>
            <a:off x="130175" y="5954713"/>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itchFamily="18" charset="0"/>
              </a:defRPr>
            </a:lvl1pPr>
            <a:lvl2pPr marL="742950" indent="-285750">
              <a:defRPr sz="2600">
                <a:solidFill>
                  <a:schemeClr val="tx1"/>
                </a:solidFill>
                <a:latin typeface="Times New Roman" pitchFamily="18" charset="0"/>
              </a:defRPr>
            </a:lvl2pPr>
            <a:lvl3pPr marL="1143000" indent="-228600">
              <a:defRPr sz="2600">
                <a:solidFill>
                  <a:schemeClr val="tx1"/>
                </a:solidFill>
                <a:latin typeface="Times New Roman" pitchFamily="18" charset="0"/>
              </a:defRPr>
            </a:lvl3pPr>
            <a:lvl4pPr marL="1600200" indent="-228600">
              <a:defRPr sz="2600">
                <a:solidFill>
                  <a:schemeClr val="tx1"/>
                </a:solidFill>
                <a:latin typeface="Times New Roman" pitchFamily="18" charset="0"/>
              </a:defRPr>
            </a:lvl4pPr>
            <a:lvl5pPr marL="2057400" indent="-228600">
              <a:defRPr sz="2600">
                <a:solidFill>
                  <a:schemeClr val="tx1"/>
                </a:solidFill>
                <a:latin typeface="Times New Roman" pitchFamily="18" charset="0"/>
              </a:defRPr>
            </a:lvl5pPr>
            <a:lvl6pPr marL="2514600" indent="-228600" eaLnBrk="0" fontAlgn="base" hangingPunct="0">
              <a:spcBef>
                <a:spcPct val="0"/>
              </a:spcBef>
              <a:spcAft>
                <a:spcPct val="0"/>
              </a:spcAft>
              <a:defRPr sz="2600">
                <a:solidFill>
                  <a:schemeClr val="tx1"/>
                </a:solidFill>
                <a:latin typeface="Times New Roman" pitchFamily="18" charset="0"/>
              </a:defRPr>
            </a:lvl6pPr>
            <a:lvl7pPr marL="2971800" indent="-228600" eaLnBrk="0" fontAlgn="base" hangingPunct="0">
              <a:spcBef>
                <a:spcPct val="0"/>
              </a:spcBef>
              <a:spcAft>
                <a:spcPct val="0"/>
              </a:spcAft>
              <a:defRPr sz="2600">
                <a:solidFill>
                  <a:schemeClr val="tx1"/>
                </a:solidFill>
                <a:latin typeface="Times New Roman" pitchFamily="18" charset="0"/>
              </a:defRPr>
            </a:lvl7pPr>
            <a:lvl8pPr marL="3429000" indent="-228600" eaLnBrk="0" fontAlgn="base" hangingPunct="0">
              <a:spcBef>
                <a:spcPct val="0"/>
              </a:spcBef>
              <a:spcAft>
                <a:spcPct val="0"/>
              </a:spcAft>
              <a:defRPr sz="2600">
                <a:solidFill>
                  <a:schemeClr val="tx1"/>
                </a:solidFill>
                <a:latin typeface="Times New Roman" pitchFamily="18" charset="0"/>
              </a:defRPr>
            </a:lvl8pPr>
            <a:lvl9pPr marL="3886200" indent="-228600" eaLnBrk="0" fontAlgn="base" hangingPunct="0">
              <a:spcBef>
                <a:spcPct val="0"/>
              </a:spcBef>
              <a:spcAft>
                <a:spcPct val="0"/>
              </a:spcAft>
              <a:defRPr sz="2600">
                <a:solidFill>
                  <a:schemeClr val="tx1"/>
                </a:solidFill>
                <a:latin typeface="Times New Roman" pitchFamily="18" charset="0"/>
              </a:defRPr>
            </a:lvl9pPr>
          </a:lstStyle>
          <a:p>
            <a:pPr>
              <a:spcBef>
                <a:spcPct val="50000"/>
              </a:spcBef>
            </a:pPr>
            <a:r>
              <a:rPr lang="en-US" sz="2400">
                <a:solidFill>
                  <a:srgbClr val="FF0000"/>
                </a:solidFill>
              </a:rPr>
              <a:t>On average, Earth is denser, but the core of the sun is much denser than anything on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500" fill="hold"/>
                                        <p:tgtEl>
                                          <p:spTgt spid="10247"/>
                                        </p:tgtEl>
                                        <p:attrNameLst>
                                          <p:attrName>ppt_w</p:attrName>
                                        </p:attrNameLst>
                                      </p:cBhvr>
                                      <p:tavLst>
                                        <p:tav tm="0">
                                          <p:val>
                                            <p:strVal val="(6*min(max(#ppt_w*#ppt_h,.3),1)-7.4)/-.7*#ppt_w"/>
                                          </p:val>
                                        </p:tav>
                                        <p:tav tm="100000">
                                          <p:val>
                                            <p:strVal val="#ppt_w"/>
                                          </p:val>
                                        </p:tav>
                                      </p:tavLst>
                                    </p:anim>
                                    <p:anim calcmode="lin" valueType="num">
                                      <p:cBhvr>
                                        <p:cTn id="8" dur="500" fill="hold"/>
                                        <p:tgtEl>
                                          <p:spTgt spid="10247"/>
                                        </p:tgtEl>
                                        <p:attrNameLst>
                                          <p:attrName>ppt_h</p:attrName>
                                        </p:attrNameLst>
                                      </p:cBhvr>
                                      <p:tavLst>
                                        <p:tav tm="0">
                                          <p:val>
                                            <p:strVal val="(6*min(max(#ppt_w*#ppt_h,.3),1)-7.4)/-.7*#ppt_h"/>
                                          </p:val>
                                        </p:tav>
                                        <p:tav tm="100000">
                                          <p:val>
                                            <p:strVal val="#ppt_h"/>
                                          </p:val>
                                        </p:tav>
                                      </p:tavLst>
                                    </p:anim>
                                    <p:anim calcmode="lin" valueType="num">
                                      <p:cBhvr>
                                        <p:cTn id="9" dur="500" fill="hold"/>
                                        <p:tgtEl>
                                          <p:spTgt spid="10247"/>
                                        </p:tgtEl>
                                        <p:attrNameLst>
                                          <p:attrName>ppt_x</p:attrName>
                                        </p:attrNameLst>
                                      </p:cBhvr>
                                      <p:tavLst>
                                        <p:tav tm="0">
                                          <p:val>
                                            <p:fltVal val="0.5"/>
                                          </p:val>
                                        </p:tav>
                                        <p:tav tm="100000">
                                          <p:val>
                                            <p:strVal val="#ppt_x"/>
                                          </p:val>
                                        </p:tav>
                                      </p:tavLst>
                                    </p:anim>
                                    <p:anim calcmode="lin" valueType="num">
                                      <p:cBhvr>
                                        <p:cTn id="10" dur="500" fill="hold"/>
                                        <p:tgtEl>
                                          <p:spTgt spid="10247"/>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0248"/>
                                        </p:tgtEl>
                                        <p:attrNameLst>
                                          <p:attrName>style.visibility</p:attrName>
                                        </p:attrNameLst>
                                      </p:cBhvr>
                                      <p:to>
                                        <p:strVal val="visible"/>
                                      </p:to>
                                    </p:set>
                                    <p:anim calcmode="lin" valueType="num">
                                      <p:cBhvr>
                                        <p:cTn id="15" dur="500" fill="hold"/>
                                        <p:tgtEl>
                                          <p:spTgt spid="10248"/>
                                        </p:tgtEl>
                                        <p:attrNameLst>
                                          <p:attrName>ppt_w</p:attrName>
                                        </p:attrNameLst>
                                      </p:cBhvr>
                                      <p:tavLst>
                                        <p:tav tm="0">
                                          <p:val>
                                            <p:strVal val="(6*min(max(#ppt_w*#ppt_h,.3),1)-7.4)/-.7*#ppt_w"/>
                                          </p:val>
                                        </p:tav>
                                        <p:tav tm="100000">
                                          <p:val>
                                            <p:strVal val="#ppt_w"/>
                                          </p:val>
                                        </p:tav>
                                      </p:tavLst>
                                    </p:anim>
                                    <p:anim calcmode="lin" valueType="num">
                                      <p:cBhvr>
                                        <p:cTn id="16" dur="500" fill="hold"/>
                                        <p:tgtEl>
                                          <p:spTgt spid="10248"/>
                                        </p:tgtEl>
                                        <p:attrNameLst>
                                          <p:attrName>ppt_h</p:attrName>
                                        </p:attrNameLst>
                                      </p:cBhvr>
                                      <p:tavLst>
                                        <p:tav tm="0">
                                          <p:val>
                                            <p:strVal val="(6*min(max(#ppt_w*#ppt_h,.3),1)-7.4)/-.7*#ppt_h"/>
                                          </p:val>
                                        </p:tav>
                                        <p:tav tm="100000">
                                          <p:val>
                                            <p:strVal val="#ppt_h"/>
                                          </p:val>
                                        </p:tav>
                                      </p:tavLst>
                                    </p:anim>
                                    <p:anim calcmode="lin" valueType="num">
                                      <p:cBhvr>
                                        <p:cTn id="17" dur="500" fill="hold"/>
                                        <p:tgtEl>
                                          <p:spTgt spid="10248"/>
                                        </p:tgtEl>
                                        <p:attrNameLst>
                                          <p:attrName>ppt_x</p:attrName>
                                        </p:attrNameLst>
                                      </p:cBhvr>
                                      <p:tavLst>
                                        <p:tav tm="0">
                                          <p:val>
                                            <p:fltVal val="0.5"/>
                                          </p:val>
                                        </p:tav>
                                        <p:tav tm="100000">
                                          <p:val>
                                            <p:strVal val="#ppt_x"/>
                                          </p:val>
                                        </p:tav>
                                      </p:tavLst>
                                    </p:anim>
                                    <p:anim calcmode="lin" valueType="num">
                                      <p:cBhvr>
                                        <p:cTn id="18" dur="500" fill="hold"/>
                                        <p:tgtEl>
                                          <p:spTgt spid="10248"/>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0249"/>
                                        </p:tgtEl>
                                        <p:attrNameLst>
                                          <p:attrName>style.visibility</p:attrName>
                                        </p:attrNameLst>
                                      </p:cBhvr>
                                      <p:to>
                                        <p:strVal val="visible"/>
                                      </p:to>
                                    </p:set>
                                    <p:anim calcmode="lin" valueType="num">
                                      <p:cBhvr>
                                        <p:cTn id="23" dur="500" fill="hold"/>
                                        <p:tgtEl>
                                          <p:spTgt spid="10249"/>
                                        </p:tgtEl>
                                        <p:attrNameLst>
                                          <p:attrName>ppt_w</p:attrName>
                                        </p:attrNameLst>
                                      </p:cBhvr>
                                      <p:tavLst>
                                        <p:tav tm="0">
                                          <p:val>
                                            <p:strVal val="(6*min(max(#ppt_w*#ppt_h,.3),1)-7.4)/-.7*#ppt_w"/>
                                          </p:val>
                                        </p:tav>
                                        <p:tav tm="100000">
                                          <p:val>
                                            <p:strVal val="#ppt_w"/>
                                          </p:val>
                                        </p:tav>
                                      </p:tavLst>
                                    </p:anim>
                                    <p:anim calcmode="lin" valueType="num">
                                      <p:cBhvr>
                                        <p:cTn id="24" dur="500" fill="hold"/>
                                        <p:tgtEl>
                                          <p:spTgt spid="10249"/>
                                        </p:tgtEl>
                                        <p:attrNameLst>
                                          <p:attrName>ppt_h</p:attrName>
                                        </p:attrNameLst>
                                      </p:cBhvr>
                                      <p:tavLst>
                                        <p:tav tm="0">
                                          <p:val>
                                            <p:strVal val="(6*min(max(#ppt_w*#ppt_h,.3),1)-7.4)/-.7*#ppt_h"/>
                                          </p:val>
                                        </p:tav>
                                        <p:tav tm="100000">
                                          <p:val>
                                            <p:strVal val="#ppt_h"/>
                                          </p:val>
                                        </p:tav>
                                      </p:tavLst>
                                    </p:anim>
                                    <p:anim calcmode="lin" valueType="num">
                                      <p:cBhvr>
                                        <p:cTn id="25" dur="500" fill="hold"/>
                                        <p:tgtEl>
                                          <p:spTgt spid="10249"/>
                                        </p:tgtEl>
                                        <p:attrNameLst>
                                          <p:attrName>ppt_x</p:attrName>
                                        </p:attrNameLst>
                                      </p:cBhvr>
                                      <p:tavLst>
                                        <p:tav tm="0">
                                          <p:val>
                                            <p:fltVal val="0.5"/>
                                          </p:val>
                                        </p:tav>
                                        <p:tav tm="100000">
                                          <p:val>
                                            <p:strVal val="#ppt_x"/>
                                          </p:val>
                                        </p:tav>
                                      </p:tavLst>
                                    </p:anim>
                                    <p:anim calcmode="lin" valueType="num">
                                      <p:cBhvr>
                                        <p:cTn id="26" dur="500" fill="hold"/>
                                        <p:tgtEl>
                                          <p:spTgt spid="10249"/>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0250"/>
                                        </p:tgtEl>
                                        <p:attrNameLst>
                                          <p:attrName>style.visibility</p:attrName>
                                        </p:attrNameLst>
                                      </p:cBhvr>
                                      <p:to>
                                        <p:strVal val="visible"/>
                                      </p:to>
                                    </p:set>
                                    <p:anim calcmode="lin" valueType="num">
                                      <p:cBhvr>
                                        <p:cTn id="31" dur="500" fill="hold"/>
                                        <p:tgtEl>
                                          <p:spTgt spid="10250"/>
                                        </p:tgtEl>
                                        <p:attrNameLst>
                                          <p:attrName>ppt_w</p:attrName>
                                        </p:attrNameLst>
                                      </p:cBhvr>
                                      <p:tavLst>
                                        <p:tav tm="0">
                                          <p:val>
                                            <p:strVal val="(6*min(max(#ppt_w*#ppt_h,.3),1)-7.4)/-.7*#ppt_w"/>
                                          </p:val>
                                        </p:tav>
                                        <p:tav tm="100000">
                                          <p:val>
                                            <p:strVal val="#ppt_w"/>
                                          </p:val>
                                        </p:tav>
                                      </p:tavLst>
                                    </p:anim>
                                    <p:anim calcmode="lin" valueType="num">
                                      <p:cBhvr>
                                        <p:cTn id="32" dur="500" fill="hold"/>
                                        <p:tgtEl>
                                          <p:spTgt spid="10250"/>
                                        </p:tgtEl>
                                        <p:attrNameLst>
                                          <p:attrName>ppt_h</p:attrName>
                                        </p:attrNameLst>
                                      </p:cBhvr>
                                      <p:tavLst>
                                        <p:tav tm="0">
                                          <p:val>
                                            <p:strVal val="(6*min(max(#ppt_w*#ppt_h,.3),1)-7.4)/-.7*#ppt_h"/>
                                          </p:val>
                                        </p:tav>
                                        <p:tav tm="100000">
                                          <p:val>
                                            <p:strVal val="#ppt_h"/>
                                          </p:val>
                                        </p:tav>
                                      </p:tavLst>
                                    </p:anim>
                                    <p:anim calcmode="lin" valueType="num">
                                      <p:cBhvr>
                                        <p:cTn id="33" dur="500" fill="hold"/>
                                        <p:tgtEl>
                                          <p:spTgt spid="10250"/>
                                        </p:tgtEl>
                                        <p:attrNameLst>
                                          <p:attrName>ppt_x</p:attrName>
                                        </p:attrNameLst>
                                      </p:cBhvr>
                                      <p:tavLst>
                                        <p:tav tm="0">
                                          <p:val>
                                            <p:fltVal val="0.5"/>
                                          </p:val>
                                        </p:tav>
                                        <p:tav tm="100000">
                                          <p:val>
                                            <p:strVal val="#ppt_x"/>
                                          </p:val>
                                        </p:tav>
                                      </p:tavLst>
                                    </p:anim>
                                    <p:anim calcmode="lin" valueType="num">
                                      <p:cBhvr>
                                        <p:cTn id="34" dur="500" fill="hold"/>
                                        <p:tgtEl>
                                          <p:spTgt spid="10250"/>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P spid="10248" grpId="0" autoUpdateAnimBg="0"/>
      <p:bldP spid="10249" grpId="0" autoUpdateAnimBg="0"/>
      <p:bldP spid="10250" grpId="0"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12667</TotalTime>
  <Words>6385</Words>
  <Application>Microsoft Office PowerPoint</Application>
  <PresentationFormat>On-screen Show (4:3)</PresentationFormat>
  <Paragraphs>412</Paragraphs>
  <Slides>54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1" baseType="lpstr">
      <vt:lpstr>Times New Roman</vt:lpstr>
      <vt:lpstr>Arial</vt:lpstr>
      <vt:lpstr>Trebuchet MS</vt:lpstr>
      <vt:lpstr>Symbol</vt:lpstr>
      <vt:lpstr>Blank Presentation</vt:lpstr>
      <vt:lpstr>Microsoft Clip Gallery</vt:lpstr>
      <vt:lpstr>Microsoft Word Picture</vt:lpstr>
      <vt:lpstr>Fluids</vt:lpstr>
      <vt:lpstr>States of Matter</vt:lpstr>
      <vt:lpstr>Phase Changes</vt:lpstr>
      <vt:lpstr>Fluids</vt:lpstr>
      <vt:lpstr>Density</vt:lpstr>
      <vt:lpstr>Pressure</vt:lpstr>
      <vt:lpstr>Pressure / Density Example</vt:lpstr>
      <vt:lpstr>Pressure in a Fluid</vt:lpstr>
      <vt:lpstr>Pressure / Density Questions</vt:lpstr>
      <vt:lpstr>Pressure  &amp;  Freezing</vt:lpstr>
      <vt:lpstr>Pressure  &amp;  Boiling</vt:lpstr>
      <vt:lpstr>Freezing of Solutions</vt:lpstr>
      <vt:lpstr>Boiling of Solutions</vt:lpstr>
      <vt:lpstr>Suction </vt:lpstr>
      <vt:lpstr>Pressure Formula</vt:lpstr>
      <vt:lpstr>Pressure Depends on Depth, not Shape</vt:lpstr>
      <vt:lpstr>Pressure at a Given Depth is Constant</vt:lpstr>
      <vt:lpstr>Why Shape Doesn’t Affect Pressure</vt:lpstr>
      <vt:lpstr>Barometers</vt:lpstr>
      <vt:lpstr>Pascal’s Principle</vt:lpstr>
      <vt:lpstr>Hydraulic Press</vt:lpstr>
      <vt:lpstr>Hydraulic Press  (cont.)</vt:lpstr>
      <vt:lpstr>Floating in Fluids</vt:lpstr>
      <vt:lpstr>Archimedes’ Principle</vt:lpstr>
      <vt:lpstr>Archimedes’ Principle  (cont.)</vt:lpstr>
      <vt:lpstr>Submarines  &amp;  Blimps </vt:lpstr>
      <vt:lpstr>Proof of Archimedes’ Principle</vt:lpstr>
      <vt:lpstr>Archimedes Example</vt:lpstr>
      <vt:lpstr>Icebergs</vt:lpstr>
      <vt:lpstr>Archimedes Problem</vt:lpstr>
      <vt:lpstr>Fluid Speed in a Pipe</vt:lpstr>
      <vt:lpstr>Bernoulli Equation:</vt:lpstr>
      <vt:lpstr>Bernoulli Equation Proof</vt:lpstr>
      <vt:lpstr>Bernoulli Equation Proof  (cont.)</vt:lpstr>
      <vt:lpstr>Bernoulli Equation Proof  (cont.)</vt:lpstr>
      <vt:lpstr>Bernoulli’s Principle</vt:lpstr>
      <vt:lpstr>Airplanes</vt:lpstr>
      <vt:lpstr>Bernoulli Example 1</vt:lpstr>
      <vt:lpstr>Bernoulli Example 2</vt:lpstr>
      <vt:lpstr>Torricelli’s Law</vt:lpstr>
      <vt:lpstr>Torricelli  (cont.)</vt:lpstr>
      <vt:lpstr>Torricelli  (cont.)</vt:lpstr>
      <vt:lpstr>Heart Attacks &amp; Bernoulli</vt:lpstr>
      <vt:lpstr>Bernoulli:  Wind Example</vt:lpstr>
      <vt:lpstr>Viscosity</vt:lpstr>
      <vt:lpstr>Turbulence</vt:lpstr>
      <vt:lpstr>Cohesion &amp; Adhesion</vt:lpstr>
      <vt:lpstr>Cohesion &amp; Adhesion  (cont.)</vt:lpstr>
      <vt:lpstr>Why molecules “cling”</vt:lpstr>
      <vt:lpstr>Why molecules “cling”  (cont.)</vt:lpstr>
      <vt:lpstr>Capillary Action</vt:lpstr>
      <vt:lpstr>Capillary Action  (cont.)</vt:lpstr>
      <vt:lpstr>Surface Tension</vt:lpstr>
      <vt:lpstr>Surface Tension  (cont.)</vt:lpstr>
    </vt:vector>
  </TitlesOfParts>
  <Company>Spectrum Learning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Louie Beuschlein</dc:creator>
  <cp:lastModifiedBy>Teacher E-Solutions</cp:lastModifiedBy>
  <cp:revision>209</cp:revision>
  <dcterms:created xsi:type="dcterms:W3CDTF">2001-12-30T00:25:22Z</dcterms:created>
  <dcterms:modified xsi:type="dcterms:W3CDTF">2019-01-18T17:12:40Z</dcterms:modified>
</cp:coreProperties>
</file>