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activeX/activeX1.xml" ContentType="application/vnd.ms-office.activeX+xml"/>
  <Override PartName="/ppt/activeX/activeX1.bin" ContentType="application/vnd.ms-office.activeX"/>
  <Override PartName="/ppt/notesSlides/notesSlide3.xml" ContentType="application/vnd.openxmlformats-officedocument.presentationml.notesSlide+xml"/>
  <Override PartName="/ppt/notesSlides/notesSlide4.xml" ContentType="application/vnd.openxmlformats-officedocument.presentationml.notesSlide+xml"/>
  <Override PartName="/ppt/activeX/activeX2.xml" ContentType="application/vnd.ms-office.activeX+xml"/>
  <Override PartName="/ppt/activeX/activeX2.bin" ContentType="application/vnd.ms-office.activeX"/>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activeX/activeX3.xml" ContentType="application/vnd.ms-office.activeX+xml"/>
  <Override PartName="/ppt/activeX/activeX3.bin" ContentType="application/vnd.ms-office.activeX"/>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activeX/activeX4.xml" ContentType="application/vnd.ms-office.activeX+xml"/>
  <Override PartName="/ppt/activeX/activeX4.bin" ContentType="application/vnd.ms-office.activeX"/>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activeX/activeX5.xml" ContentType="application/vnd.ms-office.activeX+xml"/>
  <Override PartName="/ppt/activeX/activeX5.bin" ContentType="application/vnd.ms-office.activeX"/>
  <Override PartName="/ppt/notesSlides/notesSlide24.xml" ContentType="application/vnd.openxmlformats-officedocument.presentationml.notesSlide+xml"/>
  <Override PartName="/ppt/notesSlides/notesSlide25.xml" ContentType="application/vnd.openxmlformats-officedocument.presentationml.notesSlide+xml"/>
  <Override PartName="/ppt/activeX/activeX6.xml" ContentType="application/vnd.ms-office.activeX+xml"/>
  <Override PartName="/ppt/activeX/activeX6.bin" ContentType="application/vnd.ms-office.activeX"/>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activeX/activeX7.xml" ContentType="application/vnd.ms-office.activeX+xml"/>
  <Override PartName="/ppt/activeX/activeX7.bin" ContentType="application/vnd.ms-office.activeX"/>
  <Override PartName="/ppt/notesSlides/notesSlide30.xml" ContentType="application/vnd.openxmlformats-officedocument.presentationml.notesSlide+xml"/>
  <Override PartName="/ppt/notesSlides/notesSlide31.xml" ContentType="application/vnd.openxmlformats-officedocument.presentationml.notesSlide+xml"/>
  <Override PartName="/ppt/activeX/activeX8.xml" ContentType="application/vnd.ms-office.activeX+xml"/>
  <Override PartName="/ppt/activeX/activeX8.bin" ContentType="application/vnd.ms-office.activeX"/>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activeX/activeX9.xml" ContentType="application/vnd.ms-office.activeX+xml"/>
  <Override PartName="/ppt/activeX/activeX9.bin" ContentType="application/vnd.ms-office.activeX"/>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Lst>
  <p:notesMasterIdLst>
    <p:notesMasterId r:id="rId44"/>
  </p:notesMasterIdLst>
  <p:sldIdLst>
    <p:sldId id="354" r:id="rId2"/>
    <p:sldId id="355" r:id="rId3"/>
    <p:sldId id="360" r:id="rId4"/>
    <p:sldId id="370" r:id="rId5"/>
    <p:sldId id="361" r:id="rId6"/>
    <p:sldId id="371" r:id="rId7"/>
    <p:sldId id="393" r:id="rId8"/>
    <p:sldId id="372" r:id="rId9"/>
    <p:sldId id="375" r:id="rId10"/>
    <p:sldId id="374" r:id="rId11"/>
    <p:sldId id="376" r:id="rId12"/>
    <p:sldId id="357" r:id="rId13"/>
    <p:sldId id="337" r:id="rId14"/>
    <p:sldId id="380" r:id="rId15"/>
    <p:sldId id="379" r:id="rId16"/>
    <p:sldId id="367" r:id="rId17"/>
    <p:sldId id="339" r:id="rId18"/>
    <p:sldId id="377" r:id="rId19"/>
    <p:sldId id="378" r:id="rId20"/>
    <p:sldId id="368" r:id="rId21"/>
    <p:sldId id="340" r:id="rId22"/>
    <p:sldId id="341" r:id="rId23"/>
    <p:sldId id="342" r:id="rId24"/>
    <p:sldId id="388" r:id="rId25"/>
    <p:sldId id="338" r:id="rId26"/>
    <p:sldId id="369" r:id="rId27"/>
    <p:sldId id="358" r:id="rId28"/>
    <p:sldId id="343" r:id="rId29"/>
    <p:sldId id="344" r:id="rId30"/>
    <p:sldId id="391" r:id="rId31"/>
    <p:sldId id="345" r:id="rId32"/>
    <p:sldId id="390" r:id="rId33"/>
    <p:sldId id="359" r:id="rId34"/>
    <p:sldId id="353" r:id="rId35"/>
    <p:sldId id="383" r:id="rId36"/>
    <p:sldId id="362" r:id="rId37"/>
    <p:sldId id="366" r:id="rId38"/>
    <p:sldId id="386" r:id="rId39"/>
    <p:sldId id="364" r:id="rId40"/>
    <p:sldId id="385" r:id="rId41"/>
    <p:sldId id="387" r:id="rId42"/>
    <p:sldId id="392" r:id="rId43"/>
  </p:sldIdLst>
  <p:sldSz cx="9144000" cy="6858000" type="screen4x3"/>
  <p:notesSz cx="6858000" cy="9144000"/>
  <p:defaultTextStyle>
    <a:defPPr>
      <a:defRPr lang="en-GB"/>
    </a:defPPr>
    <a:lvl1pPr algn="l" rtl="0" eaLnBrk="0" fontAlgn="base" hangingPunct="0">
      <a:spcBef>
        <a:spcPct val="0"/>
      </a:spcBef>
      <a:spcAft>
        <a:spcPct val="0"/>
      </a:spcAft>
      <a:defRPr sz="2400" kern="1200">
        <a:solidFill>
          <a:srgbClr val="010066"/>
        </a:solidFill>
        <a:latin typeface="Arial" pitchFamily="34" charset="0"/>
        <a:ea typeface="+mn-ea"/>
        <a:cs typeface="Arial" pitchFamily="34" charset="0"/>
      </a:defRPr>
    </a:lvl1pPr>
    <a:lvl2pPr marL="457200" algn="l" rtl="0" eaLnBrk="0" fontAlgn="base" hangingPunct="0">
      <a:spcBef>
        <a:spcPct val="0"/>
      </a:spcBef>
      <a:spcAft>
        <a:spcPct val="0"/>
      </a:spcAft>
      <a:defRPr sz="2400" kern="1200">
        <a:solidFill>
          <a:srgbClr val="010066"/>
        </a:solidFill>
        <a:latin typeface="Arial" pitchFamily="34" charset="0"/>
        <a:ea typeface="+mn-ea"/>
        <a:cs typeface="Arial" pitchFamily="34" charset="0"/>
      </a:defRPr>
    </a:lvl2pPr>
    <a:lvl3pPr marL="914400" algn="l" rtl="0" eaLnBrk="0" fontAlgn="base" hangingPunct="0">
      <a:spcBef>
        <a:spcPct val="0"/>
      </a:spcBef>
      <a:spcAft>
        <a:spcPct val="0"/>
      </a:spcAft>
      <a:defRPr sz="2400" kern="1200">
        <a:solidFill>
          <a:srgbClr val="010066"/>
        </a:solidFill>
        <a:latin typeface="Arial" pitchFamily="34" charset="0"/>
        <a:ea typeface="+mn-ea"/>
        <a:cs typeface="Arial" pitchFamily="34" charset="0"/>
      </a:defRPr>
    </a:lvl3pPr>
    <a:lvl4pPr marL="1371600" algn="l" rtl="0" eaLnBrk="0" fontAlgn="base" hangingPunct="0">
      <a:spcBef>
        <a:spcPct val="0"/>
      </a:spcBef>
      <a:spcAft>
        <a:spcPct val="0"/>
      </a:spcAft>
      <a:defRPr sz="2400" kern="1200">
        <a:solidFill>
          <a:srgbClr val="010066"/>
        </a:solidFill>
        <a:latin typeface="Arial" pitchFamily="34" charset="0"/>
        <a:ea typeface="+mn-ea"/>
        <a:cs typeface="Arial" pitchFamily="34" charset="0"/>
      </a:defRPr>
    </a:lvl4pPr>
    <a:lvl5pPr marL="1828800" algn="l" rtl="0" eaLnBrk="0" fontAlgn="base" hangingPunct="0">
      <a:spcBef>
        <a:spcPct val="0"/>
      </a:spcBef>
      <a:spcAft>
        <a:spcPct val="0"/>
      </a:spcAft>
      <a:defRPr sz="2400" kern="1200">
        <a:solidFill>
          <a:srgbClr val="010066"/>
        </a:solidFill>
        <a:latin typeface="Arial" pitchFamily="34" charset="0"/>
        <a:ea typeface="+mn-ea"/>
        <a:cs typeface="Arial" pitchFamily="34" charset="0"/>
      </a:defRPr>
    </a:lvl5pPr>
    <a:lvl6pPr marL="2286000" algn="l" defTabSz="914400" rtl="0" eaLnBrk="1" latinLnBrk="0" hangingPunct="1">
      <a:defRPr sz="2400" kern="1200">
        <a:solidFill>
          <a:srgbClr val="010066"/>
        </a:solidFill>
        <a:latin typeface="Arial" pitchFamily="34" charset="0"/>
        <a:ea typeface="+mn-ea"/>
        <a:cs typeface="Arial" pitchFamily="34" charset="0"/>
      </a:defRPr>
    </a:lvl6pPr>
    <a:lvl7pPr marL="2743200" algn="l" defTabSz="914400" rtl="0" eaLnBrk="1" latinLnBrk="0" hangingPunct="1">
      <a:defRPr sz="2400" kern="1200">
        <a:solidFill>
          <a:srgbClr val="010066"/>
        </a:solidFill>
        <a:latin typeface="Arial" pitchFamily="34" charset="0"/>
        <a:ea typeface="+mn-ea"/>
        <a:cs typeface="Arial" pitchFamily="34" charset="0"/>
      </a:defRPr>
    </a:lvl7pPr>
    <a:lvl8pPr marL="3200400" algn="l" defTabSz="914400" rtl="0" eaLnBrk="1" latinLnBrk="0" hangingPunct="1">
      <a:defRPr sz="2400" kern="1200">
        <a:solidFill>
          <a:srgbClr val="010066"/>
        </a:solidFill>
        <a:latin typeface="Arial" pitchFamily="34" charset="0"/>
        <a:ea typeface="+mn-ea"/>
        <a:cs typeface="Arial" pitchFamily="34" charset="0"/>
      </a:defRPr>
    </a:lvl8pPr>
    <a:lvl9pPr marL="3657600" algn="l" defTabSz="914400" rtl="0" eaLnBrk="1" latinLnBrk="0" hangingPunct="1">
      <a:defRPr sz="2400" kern="1200">
        <a:solidFill>
          <a:srgbClr val="010066"/>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66FF"/>
    <a:srgbClr val="9900CC"/>
    <a:srgbClr val="0000FF"/>
    <a:srgbClr val="66FF33"/>
    <a:srgbClr val="FFFFCC"/>
    <a:srgbClr val="3399FF"/>
    <a:srgbClr val="B3D9FF"/>
    <a:srgbClr val="81C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7" autoAdjust="0"/>
    <p:restoredTop sz="82230" autoAdjust="0"/>
  </p:normalViewPr>
  <p:slideViewPr>
    <p:cSldViewPr>
      <p:cViewPr>
        <p:scale>
          <a:sx n="66" d="100"/>
          <a:sy n="66" d="100"/>
        </p:scale>
        <p:origin x="-58" y="3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6696"/>
    </p:cViewPr>
  </p:sorterViewPr>
  <p:notesViewPr>
    <p:cSldViewPr>
      <p:cViewPr varScale="1">
        <p:scale>
          <a:sx n="78" d="100"/>
          <a:sy n="78" d="100"/>
        </p:scale>
        <p:origin x="-2022" y="-10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_rels/activeX3.xml.rels><?xml version="1.0" encoding="UTF-8" standalone="yes"?>
<Relationships xmlns="http://schemas.openxmlformats.org/package/2006/relationships"><Relationship Id="rId1" Type="http://schemas.microsoft.com/office/2006/relationships/activeXControlBinary" Target="activeX3.bin"/></Relationships>
</file>

<file path=ppt/activeX/_rels/activeX4.xml.rels><?xml version="1.0" encoding="UTF-8" standalone="yes"?>
<Relationships xmlns="http://schemas.openxmlformats.org/package/2006/relationships"><Relationship Id="rId1" Type="http://schemas.microsoft.com/office/2006/relationships/activeXControlBinary" Target="activeX4.bin"/></Relationships>
</file>

<file path=ppt/activeX/_rels/activeX5.xml.rels><?xml version="1.0" encoding="UTF-8" standalone="yes"?>
<Relationships xmlns="http://schemas.openxmlformats.org/package/2006/relationships"><Relationship Id="rId1" Type="http://schemas.microsoft.com/office/2006/relationships/activeXControlBinary" Target="activeX5.bin"/></Relationships>
</file>

<file path=ppt/activeX/_rels/activeX6.xml.rels><?xml version="1.0" encoding="UTF-8" standalone="yes"?>
<Relationships xmlns="http://schemas.openxmlformats.org/package/2006/relationships"><Relationship Id="rId1" Type="http://schemas.microsoft.com/office/2006/relationships/activeXControlBinary" Target="activeX6.bin"/></Relationships>
</file>

<file path=ppt/activeX/_rels/activeX7.xml.rels><?xml version="1.0" encoding="UTF-8" standalone="yes"?>
<Relationships xmlns="http://schemas.openxmlformats.org/package/2006/relationships"><Relationship Id="rId1" Type="http://schemas.microsoft.com/office/2006/relationships/activeXControlBinary" Target="activeX7.bin"/></Relationships>
</file>

<file path=ppt/activeX/_rels/activeX8.xml.rels><?xml version="1.0" encoding="UTF-8" standalone="yes"?>
<Relationships xmlns="http://schemas.openxmlformats.org/package/2006/relationships"><Relationship Id="rId1" Type="http://schemas.microsoft.com/office/2006/relationships/activeXControlBinary" Target="activeX8.bin"/></Relationships>
</file>

<file path=ppt/activeX/_rels/activeX9.xml.rels><?xml version="1.0" encoding="UTF-8" standalone="yes"?>
<Relationships xmlns="http://schemas.openxmlformats.org/package/2006/relationships"><Relationship Id="rId1" Type="http://schemas.microsoft.com/office/2006/relationships/activeXControlBinary" Target="activeX9.bin"/></Relationships>
</file>

<file path=ppt/activeX/activeX1.xml><?xml version="1.0" encoding="utf-8"?>
<ax:ocx xmlns:ax="http://schemas.microsoft.com/office/2006/activeX" xmlns:r="http://schemas.openxmlformats.org/officeDocument/2006/relationships" ax:classid="{D27CDB6E-AE6D-11CF-96B8-444553540000}" ax:persistence="persistStorage" r:id="rId1"/>
</file>

<file path=ppt/activeX/activeX2.xml><?xml version="1.0" encoding="utf-8"?>
<ax:ocx xmlns:ax="http://schemas.microsoft.com/office/2006/activeX" xmlns:r="http://schemas.openxmlformats.org/officeDocument/2006/relationships" ax:classid="{D27CDB6E-AE6D-11CF-96B8-444553540000}" ax:persistence="persistStorage" r:id="rId1"/>
</file>

<file path=ppt/activeX/activeX3.xml><?xml version="1.0" encoding="utf-8"?>
<ax:ocx xmlns:ax="http://schemas.microsoft.com/office/2006/activeX" xmlns:r="http://schemas.openxmlformats.org/officeDocument/2006/relationships" ax:classid="{D27CDB6E-AE6D-11CF-96B8-444553540000}" ax:persistence="persistStorage" r:id="rId1"/>
</file>

<file path=ppt/activeX/activeX4.xml><?xml version="1.0" encoding="utf-8"?>
<ax:ocx xmlns:ax="http://schemas.microsoft.com/office/2006/activeX" xmlns:r="http://schemas.openxmlformats.org/officeDocument/2006/relationships" ax:classid="{D27CDB6E-AE6D-11CF-96B8-444553540000}" ax:persistence="persistStorage" r:id="rId1"/>
</file>

<file path=ppt/activeX/activeX5.xml><?xml version="1.0" encoding="utf-8"?>
<ax:ocx xmlns:ax="http://schemas.microsoft.com/office/2006/activeX" xmlns:r="http://schemas.openxmlformats.org/officeDocument/2006/relationships" ax:classid="{D27CDB6E-AE6D-11CF-96B8-444553540000}" ax:persistence="persistStorage" r:id="rId1"/>
</file>

<file path=ppt/activeX/activeX6.xml><?xml version="1.0" encoding="utf-8"?>
<ax:ocx xmlns:ax="http://schemas.microsoft.com/office/2006/activeX" xmlns:r="http://schemas.openxmlformats.org/officeDocument/2006/relationships" ax:classid="{D27CDB6E-AE6D-11CF-96B8-444553540000}" ax:persistence="persistStorage" r:id="rId1"/>
</file>

<file path=ppt/activeX/activeX7.xml><?xml version="1.0" encoding="utf-8"?>
<ax:ocx xmlns:ax="http://schemas.microsoft.com/office/2006/activeX" xmlns:r="http://schemas.openxmlformats.org/officeDocument/2006/relationships" ax:classid="{D27CDB6E-AE6D-11CF-96B8-444553540000}" ax:persistence="persistStorage" r:id="rId1"/>
</file>

<file path=ppt/activeX/activeX8.xml><?xml version="1.0" encoding="utf-8"?>
<ax:ocx xmlns:ax="http://schemas.microsoft.com/office/2006/activeX" xmlns:r="http://schemas.openxmlformats.org/officeDocument/2006/relationships" ax:classid="{D27CDB6E-AE6D-11CF-96B8-444553540000}" ax:persistence="persistStorage" r:id="rId1"/>
</file>

<file path=ppt/activeX/activeX9.xml><?xml version="1.0" encoding="utf-8"?>
<ax:ocx xmlns:ax="http://schemas.microsoft.com/office/2006/activeX" xmlns:r="http://schemas.openxmlformats.org/officeDocument/2006/relationships" ax:classid="{D27CDB6E-AE6D-11CF-96B8-444553540000}" ax:persistence="persistStorage" r:id="rId1"/>
</file>

<file path=ppt/drawings/_rels/vmlDrawing1.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8.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1.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4.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6.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9.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1.png"/></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3.png"/></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5.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b="1">
                <a:solidFill>
                  <a:schemeClr val="tx1"/>
                </a:solidFill>
                <a:latin typeface="Arial" charset="0"/>
                <a:cs typeface="+mn-cs"/>
              </a:defRPr>
            </a:lvl1pPr>
          </a:lstStyle>
          <a:p>
            <a:pPr>
              <a:defRPr/>
            </a:pPr>
            <a:endParaRPr lang="en-GB"/>
          </a:p>
        </p:txBody>
      </p:sp>
      <p:sp>
        <p:nvSpPr>
          <p:cNvPr id="1027"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b="1">
                <a:solidFill>
                  <a:schemeClr val="tx1"/>
                </a:solidFill>
                <a:latin typeface="Arial" charset="0"/>
                <a:cs typeface="+mn-cs"/>
              </a:defRPr>
            </a:lvl1pPr>
          </a:lstStyle>
          <a:p>
            <a:pPr>
              <a:defRPr/>
            </a:pPr>
            <a:endParaRPr lang="en-GB"/>
          </a:p>
        </p:txBody>
      </p:sp>
      <p:sp>
        <p:nvSpPr>
          <p:cNvPr id="56324" name="Rectangle 4"/>
          <p:cNvSpPr>
            <a:spLocks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029"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1030"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b="1">
                <a:solidFill>
                  <a:schemeClr val="tx1"/>
                </a:solidFill>
                <a:latin typeface="Arial" charset="0"/>
                <a:cs typeface="+mn-cs"/>
              </a:defRPr>
            </a:lvl1pPr>
          </a:lstStyle>
          <a:p>
            <a:pPr>
              <a:defRPr/>
            </a:pPr>
            <a:endParaRPr lang="en-GB"/>
          </a:p>
        </p:txBody>
      </p:sp>
      <p:sp>
        <p:nvSpPr>
          <p:cNvPr id="1031"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b="1">
                <a:solidFill>
                  <a:schemeClr val="tx1"/>
                </a:solidFill>
                <a:latin typeface="Arial" charset="0"/>
                <a:cs typeface="+mn-cs"/>
              </a:defRPr>
            </a:lvl1pPr>
          </a:lstStyle>
          <a:p>
            <a:pPr>
              <a:defRPr/>
            </a:pPr>
            <a:fld id="{6BA077D9-4AD3-41B7-B740-0CBEBBECB2FF}" type="slidenum">
              <a:rPr lang="en-GB"/>
              <a:pPr>
                <a:defRPr/>
              </a:pPr>
              <a:t>‹#›</a:t>
            </a:fld>
            <a:endParaRPr lang="en-GB"/>
          </a:p>
        </p:txBody>
      </p:sp>
    </p:spTree>
    <p:extLst>
      <p:ext uri="{BB962C8B-B14F-4D97-AF65-F5344CB8AC3E}">
        <p14:creationId xmlns:p14="http://schemas.microsoft.com/office/powerpoint/2010/main" val="245055019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fld id="{08F2EA68-37EF-4B0A-BDB0-1B9C3385FFC9}" type="slidenum">
              <a:rPr lang="en-GB" sz="1200" smtClean="0">
                <a:solidFill>
                  <a:schemeClr val="tx1"/>
                </a:solidFill>
              </a:rPr>
              <a:pPr/>
              <a:t>1</a:t>
            </a:fld>
            <a:endParaRPr lang="en-GB" sz="1200" smtClean="0">
              <a:solidFill>
                <a:schemeClr val="tx1"/>
              </a:solidFill>
            </a:endParaRPr>
          </a:p>
        </p:txBody>
      </p:sp>
      <p:sp>
        <p:nvSpPr>
          <p:cNvPr id="57347" name="Rectangle 2"/>
          <p:cNvSpPr>
            <a:spLocks noChangeArrowheads="1" noTextEdit="1"/>
          </p:cNvSpPr>
          <p:nvPr>
            <p:ph type="sldImg"/>
          </p:nvPr>
        </p:nvSpPr>
        <p:spPr>
          <a:solidFill>
            <a:srgbClr val="FFFFFF"/>
          </a:solidFill>
          <a:ln/>
        </p:spPr>
      </p:sp>
      <p:sp>
        <p:nvSpPr>
          <p:cNvPr id="57348" name="Rectangle 3"/>
          <p:cNvSpPr>
            <a:spLocks noChangeArrowheads="1"/>
          </p:cNvSpPr>
          <p:nvPr>
            <p:ph type="body" idx="1"/>
          </p:nvPr>
        </p:nvSpPr>
        <p:spPr>
          <a:solidFill>
            <a:srgbClr val="FFFFFF"/>
          </a:solidFill>
          <a:ln>
            <a:solidFill>
              <a:srgbClr val="000000"/>
            </a:solidFill>
            <a:miter lim="800000"/>
            <a:headEnd/>
            <a:tailEnd/>
          </a:ln>
        </p:spPr>
        <p:txBody>
          <a:bodyPr/>
          <a:lstStyle/>
          <a:p>
            <a:pPr eaLnBrk="1" hangingPunct="1"/>
            <a:r>
              <a:rPr lang="en-GB" smtClean="0"/>
              <a:t>The aim of this unit is to teach pupils to:</a:t>
            </a:r>
          </a:p>
          <a:p>
            <a:pPr eaLnBrk="1" hangingPunct="1">
              <a:buFontTx/>
              <a:buChar char="•"/>
            </a:pPr>
            <a:r>
              <a:rPr lang="en-GB" b="1" smtClean="0"/>
              <a:t>Recognise squares and cubes, and the corresponding roots; use index notation and simple instances of the index laws.</a:t>
            </a:r>
          </a:p>
          <a:p>
            <a:pPr eaLnBrk="1" hangingPunct="1">
              <a:buFontTx/>
              <a:buChar char="•"/>
            </a:pPr>
            <a:endParaRPr lang="en-GB" b="1" smtClean="0"/>
          </a:p>
          <a:p>
            <a:pPr eaLnBrk="1" hangingPunct="1"/>
            <a:r>
              <a:rPr lang="en-US" i="1" smtClean="0"/>
              <a:t>Material in this unit is linked to the Key Stage 3 Framework supplement of examples pp 56-59.</a:t>
            </a:r>
            <a:endParaRPr lang="en-GB" i="1" smtClean="0"/>
          </a:p>
          <a:p>
            <a:pPr eaLnBrk="1" hangingPunct="1"/>
            <a:endParaRPr lang="en-GB" b="1" smtClean="0"/>
          </a:p>
          <a:p>
            <a:pPr eaLnBrk="1" hangingPunct="1"/>
            <a:endParaRPr lang="en-GB" b="1"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fld id="{FAB105B4-C89C-431D-948E-E04B458E4CDA}" type="slidenum">
              <a:rPr lang="en-GB" sz="1200" smtClean="0">
                <a:solidFill>
                  <a:schemeClr val="tx1"/>
                </a:solidFill>
              </a:rPr>
              <a:pPr/>
              <a:t>10</a:t>
            </a:fld>
            <a:endParaRPr lang="en-GB" sz="1200" smtClean="0">
              <a:solidFill>
                <a:schemeClr val="tx1"/>
              </a:solidFill>
            </a:endParaRPr>
          </a:p>
        </p:txBody>
      </p:sp>
      <p:sp>
        <p:nvSpPr>
          <p:cNvPr id="66563" name="Rectangle 2"/>
          <p:cNvSpPr>
            <a:spLocks noChangeArrowheads="1" noTextEdit="1"/>
          </p:cNvSpPr>
          <p:nvPr>
            <p:ph type="sldImg"/>
          </p:nvPr>
        </p:nvSpPr>
        <p:spPr>
          <a:solidFill>
            <a:srgbClr val="FFFFFF"/>
          </a:solidFill>
          <a:ln/>
        </p:spPr>
      </p:sp>
      <p:sp>
        <p:nvSpPr>
          <p:cNvPr id="66564" name="Rectangle 3"/>
          <p:cNvSpPr>
            <a:spLocks noChangeArrowheads="1"/>
          </p:cNvSpPr>
          <p:nvPr>
            <p:ph type="body" idx="1"/>
          </p:nvPr>
        </p:nvSpPr>
        <p:spPr>
          <a:solidFill>
            <a:srgbClr val="FFFFFF"/>
          </a:solidFill>
          <a:ln>
            <a:solidFill>
              <a:srgbClr val="000000"/>
            </a:solidFill>
            <a:miter lim="800000"/>
            <a:headEnd/>
            <a:tailEnd/>
          </a:ln>
        </p:spPr>
        <p:txBody>
          <a:bodyPr/>
          <a:lstStyle/>
          <a:p>
            <a:pPr eaLnBrk="1" hangingPunct="1"/>
            <a:r>
              <a:rPr lang="en-GB" smtClean="0"/>
              <a:t>Drag one red counter into the middle of the board.</a:t>
            </a:r>
          </a:p>
          <a:p>
            <a:pPr eaLnBrk="1" hangingPunct="1"/>
            <a:r>
              <a:rPr lang="en-GB" smtClean="0"/>
              <a:t>One is the first triangular number.</a:t>
            </a:r>
          </a:p>
          <a:p>
            <a:pPr eaLnBrk="1" hangingPunct="1"/>
            <a:r>
              <a:rPr lang="en-GB" smtClean="0"/>
              <a:t>Drag three blue counters into the middle of the board and arrange them to form the next triangular number.</a:t>
            </a:r>
          </a:p>
          <a:p>
            <a:pPr eaLnBrk="1" hangingPunct="1"/>
            <a:r>
              <a:rPr lang="en-GB" smtClean="0"/>
              <a:t>Ask a volunteer to demonstrate on the board how we could combine the first two triangular numbers to make a square.</a:t>
            </a:r>
          </a:p>
          <a:p>
            <a:pPr eaLnBrk="1" hangingPunct="1"/>
            <a:r>
              <a:rPr lang="en-GB" smtClean="0"/>
              <a:t>Next show three counters and six counters arranged in triangles. Again, ask how these could be arranged to make a square. Continue for other pairs of consecutive triangular numbers.</a:t>
            </a:r>
          </a:p>
          <a:p>
            <a:pPr eaLnBrk="1" hangingPunct="1"/>
            <a:r>
              <a:rPr lang="en-GB" smtClean="0"/>
              <a:t>Ask pupils whether this proves that any pair of consecutive triangular numbers can be added together to make a square number.</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fld id="{A8638829-1C56-4B56-B11B-E193FCF1DCBA}" type="slidenum">
              <a:rPr lang="en-GB" sz="1200" smtClean="0">
                <a:solidFill>
                  <a:schemeClr val="tx1"/>
                </a:solidFill>
              </a:rPr>
              <a:pPr/>
              <a:t>11</a:t>
            </a:fld>
            <a:endParaRPr lang="en-GB" sz="1200" smtClean="0">
              <a:solidFill>
                <a:schemeClr val="tx1"/>
              </a:solidFill>
            </a:endParaRPr>
          </a:p>
        </p:txBody>
      </p:sp>
      <p:sp>
        <p:nvSpPr>
          <p:cNvPr id="67587" name="Rectangle 2"/>
          <p:cNvSpPr>
            <a:spLocks noChangeArrowheads="1" noTextEdit="1"/>
          </p:cNvSpPr>
          <p:nvPr>
            <p:ph type="sldImg"/>
          </p:nvPr>
        </p:nvSpPr>
        <p:spPr>
          <a:solidFill>
            <a:srgbClr val="FFFFFF"/>
          </a:solidFill>
          <a:ln/>
        </p:spPr>
      </p:sp>
      <p:sp>
        <p:nvSpPr>
          <p:cNvPr id="67588" name="Rectangle 3"/>
          <p:cNvSpPr>
            <a:spLocks noChangeArrowheads="1"/>
          </p:cNvSpPr>
          <p:nvPr>
            <p:ph type="body" idx="1"/>
          </p:nvPr>
        </p:nvSpPr>
        <p:spPr>
          <a:solidFill>
            <a:srgbClr val="FFFFFF"/>
          </a:solidFill>
          <a:ln>
            <a:solidFill>
              <a:srgbClr val="000000"/>
            </a:solidFill>
            <a:miter lim="800000"/>
            <a:headEnd/>
            <a:tailEnd/>
          </a:ln>
        </p:spPr>
        <p:txBody>
          <a:bodyPr/>
          <a:lstStyle/>
          <a:p>
            <a:pPr eaLnBrk="1" hangingPunct="1"/>
            <a:r>
              <a:rPr lang="en-GB" smtClean="0"/>
              <a:t>Talk about each way of expressing square numbers.</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fld id="{20A8DDE6-870B-4E6D-9A34-6AAF378E4F74}" type="slidenum">
              <a:rPr lang="en-GB" sz="1200" smtClean="0">
                <a:solidFill>
                  <a:schemeClr val="tx1"/>
                </a:solidFill>
              </a:rPr>
              <a:pPr/>
              <a:t>12</a:t>
            </a:fld>
            <a:endParaRPr lang="en-GB" sz="1200" smtClean="0">
              <a:solidFill>
                <a:schemeClr val="tx1"/>
              </a:solidFill>
            </a:endParaRPr>
          </a:p>
        </p:txBody>
      </p:sp>
      <p:sp>
        <p:nvSpPr>
          <p:cNvPr id="68611" name="Rectangle 2"/>
          <p:cNvSpPr>
            <a:spLocks noChangeArrowheads="1" noTextEdit="1"/>
          </p:cNvSpPr>
          <p:nvPr>
            <p:ph type="sldImg"/>
          </p:nvPr>
        </p:nvSpPr>
        <p:spPr>
          <a:ln/>
        </p:spPr>
      </p:sp>
      <p:sp>
        <p:nvSpPr>
          <p:cNvPr id="68612"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fld id="{5CB593F2-29DC-4A18-B5F3-A129385F0580}" type="slidenum">
              <a:rPr lang="en-GB" sz="1200" smtClean="0">
                <a:solidFill>
                  <a:schemeClr val="tx1"/>
                </a:solidFill>
              </a:rPr>
              <a:pPr/>
              <a:t>13</a:t>
            </a:fld>
            <a:endParaRPr lang="en-GB" sz="1200" smtClean="0">
              <a:solidFill>
                <a:schemeClr val="tx1"/>
              </a:solidFill>
            </a:endParaRPr>
          </a:p>
        </p:txBody>
      </p:sp>
      <p:sp>
        <p:nvSpPr>
          <p:cNvPr id="69635" name="Rectangle 2"/>
          <p:cNvSpPr>
            <a:spLocks noChangeArrowheads="1" noTextEdit="1"/>
          </p:cNvSpPr>
          <p:nvPr>
            <p:ph type="sldImg"/>
          </p:nvPr>
        </p:nvSpPr>
        <p:spPr>
          <a:solidFill>
            <a:srgbClr val="FFFFFF"/>
          </a:solidFill>
          <a:ln/>
        </p:spPr>
      </p:sp>
      <p:sp>
        <p:nvSpPr>
          <p:cNvPr id="69636" name="Rectangle 3"/>
          <p:cNvSpPr>
            <a:spLocks noChangeArrowheads="1"/>
          </p:cNvSpPr>
          <p:nvPr>
            <p:ph type="body" idx="1"/>
          </p:nvPr>
        </p:nvSpPr>
        <p:spPr>
          <a:solidFill>
            <a:srgbClr val="FFFFFF"/>
          </a:solidFill>
          <a:ln>
            <a:solidFill>
              <a:srgbClr val="000000"/>
            </a:solidFill>
            <a:miter lim="800000"/>
            <a:headEnd/>
            <a:tailEnd/>
          </a:ln>
        </p:spPr>
        <p:txBody>
          <a:bodyPr/>
          <a:lstStyle/>
          <a:p>
            <a:pPr eaLnBrk="1" hangingPunct="1"/>
            <a:r>
              <a:rPr lang="en-GB" smtClean="0">
                <a:solidFill>
                  <a:srgbClr val="010066"/>
                </a:solidFill>
                <a:sym typeface="Symbol" pitchFamily="18" charset="2"/>
              </a:rPr>
              <a:t>Ask pupils to suggest how we can work out the length of one side of the square before revealing the solution.</a:t>
            </a:r>
          </a:p>
          <a:p>
            <a:pPr eaLnBrk="1" hangingPunct="1"/>
            <a:r>
              <a:rPr lang="en-GB" smtClean="0">
                <a:solidFill>
                  <a:srgbClr val="010066"/>
                </a:solidFill>
                <a:sym typeface="Symbol" pitchFamily="18" charset="2"/>
              </a:rPr>
              <a:t>Establish that the sides are of equal length and so we are looking for a number that multiplies by itself to give 64.</a:t>
            </a:r>
          </a:p>
          <a:p>
            <a:pPr eaLnBrk="1" hangingPunct="1"/>
            <a:r>
              <a:rPr lang="en-GB" smtClean="0">
                <a:solidFill>
                  <a:srgbClr val="010066"/>
                </a:solidFill>
                <a:sym typeface="Symbol" pitchFamily="18" charset="2"/>
              </a:rPr>
              <a:t>Reveal the answer and tell pupils that 8 is the square root of 64.</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fld id="{5F7E7396-0BEA-4834-A86A-CEE1501137B6}" type="slidenum">
              <a:rPr lang="en-GB" sz="1200" smtClean="0">
                <a:solidFill>
                  <a:schemeClr val="tx1"/>
                </a:solidFill>
              </a:rPr>
              <a:pPr/>
              <a:t>14</a:t>
            </a:fld>
            <a:endParaRPr lang="en-GB" sz="1200" smtClean="0">
              <a:solidFill>
                <a:schemeClr val="tx1"/>
              </a:solidFill>
            </a:endParaRPr>
          </a:p>
        </p:txBody>
      </p:sp>
      <p:sp>
        <p:nvSpPr>
          <p:cNvPr id="70659" name="Rectangle 2"/>
          <p:cNvSpPr>
            <a:spLocks noChangeArrowheads="1" noTextEdit="1"/>
          </p:cNvSpPr>
          <p:nvPr>
            <p:ph type="sldImg"/>
          </p:nvPr>
        </p:nvSpPr>
        <p:spPr>
          <a:solidFill>
            <a:srgbClr val="FFFFFF"/>
          </a:solidFill>
          <a:ln/>
        </p:spPr>
      </p:sp>
      <p:sp>
        <p:nvSpPr>
          <p:cNvPr id="70660" name="Rectangle 3"/>
          <p:cNvSpPr>
            <a:spLocks noChangeArrowheads="1"/>
          </p:cNvSpPr>
          <p:nvPr>
            <p:ph type="body" idx="1"/>
          </p:nvPr>
        </p:nvSpPr>
        <p:spPr>
          <a:solidFill>
            <a:srgbClr val="FFFFFF"/>
          </a:solidFill>
          <a:ln>
            <a:solidFill>
              <a:srgbClr val="000000"/>
            </a:solidFill>
            <a:miter lim="800000"/>
            <a:headEnd/>
            <a:tailEnd/>
          </a:ln>
        </p:spPr>
        <p:txBody>
          <a:bodyPr/>
          <a:lstStyle/>
          <a:p>
            <a:pPr eaLnBrk="1" hangingPunct="1"/>
            <a:r>
              <a:rPr lang="en-GB" smtClean="0">
                <a:solidFill>
                  <a:srgbClr val="010066"/>
                </a:solidFill>
                <a:sym typeface="Symbol" pitchFamily="18" charset="2"/>
              </a:rPr>
              <a:t>Ask pupils to suggest how we can work out the length of one side of the square before revealing the solution.</a:t>
            </a:r>
          </a:p>
          <a:p>
            <a:pPr eaLnBrk="1" hangingPunct="1"/>
            <a:r>
              <a:rPr lang="en-GB" smtClean="0">
                <a:solidFill>
                  <a:srgbClr val="010066"/>
                </a:solidFill>
                <a:sym typeface="Symbol" pitchFamily="18" charset="2"/>
              </a:rPr>
              <a:t>Establish that the sides are of equal length and so we are looking for a number that multiplies by itself to give 64.</a:t>
            </a:r>
          </a:p>
          <a:p>
            <a:pPr eaLnBrk="1" hangingPunct="1"/>
            <a:r>
              <a:rPr lang="en-GB" smtClean="0">
                <a:solidFill>
                  <a:srgbClr val="010066"/>
                </a:solidFill>
                <a:sym typeface="Symbol" pitchFamily="18" charset="2"/>
              </a:rPr>
              <a:t>Reveal the answer and tell pupils that 8 is the square root of 64.</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fld id="{4E3BD7DA-648E-4D0B-B95E-A1B48FF1B322}" type="slidenum">
              <a:rPr lang="en-GB" sz="1200" smtClean="0">
                <a:solidFill>
                  <a:schemeClr val="tx1"/>
                </a:solidFill>
              </a:rPr>
              <a:pPr/>
              <a:t>15</a:t>
            </a:fld>
            <a:endParaRPr lang="en-GB" sz="1200" smtClean="0">
              <a:solidFill>
                <a:schemeClr val="tx1"/>
              </a:solidFill>
            </a:endParaRPr>
          </a:p>
        </p:txBody>
      </p:sp>
      <p:sp>
        <p:nvSpPr>
          <p:cNvPr id="71683" name="Rectangle 2"/>
          <p:cNvSpPr>
            <a:spLocks noChangeArrowheads="1" noTextEdit="1"/>
          </p:cNvSpPr>
          <p:nvPr>
            <p:ph type="sldImg"/>
          </p:nvPr>
        </p:nvSpPr>
        <p:spPr>
          <a:solidFill>
            <a:srgbClr val="FFFFFF"/>
          </a:solidFill>
          <a:ln/>
        </p:spPr>
      </p:sp>
      <p:sp>
        <p:nvSpPr>
          <p:cNvPr id="71684" name="Rectangle 3"/>
          <p:cNvSpPr>
            <a:spLocks noChangeArrowheads="1"/>
          </p:cNvSpPr>
          <p:nvPr>
            <p:ph type="body" idx="1"/>
          </p:nvPr>
        </p:nvSpPr>
        <p:spPr>
          <a:solidFill>
            <a:srgbClr val="FFFFFF"/>
          </a:solidFill>
          <a:ln>
            <a:solidFill>
              <a:srgbClr val="000000"/>
            </a:solidFill>
            <a:miter lim="800000"/>
            <a:headEnd/>
            <a:tailEnd/>
          </a:ln>
        </p:spPr>
        <p:txBody>
          <a:bodyPr/>
          <a:lstStyle/>
          <a:p>
            <a:pPr eaLnBrk="1" hangingPunct="1"/>
            <a:r>
              <a:rPr lang="en-GB" smtClean="0"/>
              <a:t>Talk through the slide and introduce the square root symbol.</a:t>
            </a:r>
          </a:p>
          <a:p>
            <a:pPr eaLnBrk="1" hangingPunct="1"/>
            <a:r>
              <a:rPr lang="en-GB" smtClean="0"/>
              <a:t>Explain that to work out the square root we need to ask ourselves ‘what number multiplied by itself will give this answer’.</a:t>
            </a:r>
          </a:p>
          <a:p>
            <a:pPr eaLnBrk="1" hangingPunct="1"/>
            <a:r>
              <a:rPr lang="en-GB" b="1" i="1" smtClean="0"/>
              <a:t>Does any other number multiply by itself to give 64?</a:t>
            </a:r>
          </a:p>
          <a:p>
            <a:pPr eaLnBrk="1" hangingPunct="1"/>
            <a:r>
              <a:rPr lang="en-GB" smtClean="0"/>
              <a:t>Obtain the answer –8.</a:t>
            </a:r>
          </a:p>
          <a:p>
            <a:pPr eaLnBrk="1" hangingPunct="1"/>
            <a:r>
              <a:rPr lang="en-GB" b="1" i="1" smtClean="0"/>
              <a:t>Remember that when you multiply two negative numbers together the answer is positive.</a:t>
            </a:r>
          </a:p>
          <a:p>
            <a:pPr eaLnBrk="1" hangingPunct="1"/>
            <a:r>
              <a:rPr lang="en-GB" smtClean="0"/>
              <a:t>Point out that when we use the </a:t>
            </a:r>
            <a:r>
              <a:rPr lang="en-GB" smtClean="0">
                <a:solidFill>
                  <a:srgbClr val="010066"/>
                </a:solidFill>
                <a:sym typeface="Symbol" pitchFamily="18" charset="2"/>
              </a:rPr>
              <a:t> symbol we are usually referring to the positive square root.</a:t>
            </a:r>
          </a:p>
          <a:p>
            <a:pPr eaLnBrk="1" hangingPunct="1"/>
            <a:r>
              <a:rPr lang="en-GB" smtClean="0"/>
              <a:t>Ask verbally for the square root of some known square numbers.</a:t>
            </a:r>
          </a:p>
          <a:p>
            <a:pPr eaLnBrk="1" hangingPunct="1"/>
            <a:r>
              <a:rPr lang="en-GB" smtClean="0"/>
              <a:t>For example, </a:t>
            </a:r>
          </a:p>
          <a:p>
            <a:pPr eaLnBrk="1" hangingPunct="1"/>
            <a:r>
              <a:rPr lang="en-GB" b="1" i="1" smtClean="0"/>
              <a:t>What is the square root of 81?</a:t>
            </a:r>
          </a:p>
          <a:p>
            <a:pPr eaLnBrk="1" hangingPunct="1"/>
            <a:endParaRPr lang="en-GB" b="1" i="1" smtClean="0">
              <a:solidFill>
                <a:srgbClr val="010066"/>
              </a:solidFill>
              <a:sym typeface="Symbol" pitchFamily="18" charset="2"/>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fld id="{A77A37C5-3D10-4B72-9A4A-A0B40D1D47BE}" type="slidenum">
              <a:rPr lang="en-GB" sz="1200" smtClean="0">
                <a:solidFill>
                  <a:schemeClr val="tx1"/>
                </a:solidFill>
              </a:rPr>
              <a:pPr/>
              <a:t>16</a:t>
            </a:fld>
            <a:endParaRPr lang="en-GB" sz="1200" smtClean="0">
              <a:solidFill>
                <a:schemeClr val="tx1"/>
              </a:solidFill>
            </a:endParaRPr>
          </a:p>
        </p:txBody>
      </p:sp>
      <p:sp>
        <p:nvSpPr>
          <p:cNvPr id="72707" name="Rectangle 2"/>
          <p:cNvSpPr>
            <a:spLocks noChangeArrowheads="1" noTextEdit="1"/>
          </p:cNvSpPr>
          <p:nvPr>
            <p:ph type="sldImg"/>
          </p:nvPr>
        </p:nvSpPr>
        <p:spPr>
          <a:solidFill>
            <a:srgbClr val="FFFFFF"/>
          </a:solidFill>
          <a:ln/>
        </p:spPr>
      </p:sp>
      <p:sp>
        <p:nvSpPr>
          <p:cNvPr id="72708" name="Rectangle 3"/>
          <p:cNvSpPr>
            <a:spLocks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b="1" i="1" smtClean="0">
              <a:solidFill>
                <a:srgbClr val="010066"/>
              </a:solidFill>
              <a:sym typeface="Symbol" pitchFamily="18" charset="2"/>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fld id="{A6066901-E9A2-45D3-95C5-F61E1B375997}" type="slidenum">
              <a:rPr lang="en-GB" sz="1200" smtClean="0">
                <a:solidFill>
                  <a:schemeClr val="tx1"/>
                </a:solidFill>
              </a:rPr>
              <a:pPr/>
              <a:t>17</a:t>
            </a:fld>
            <a:endParaRPr lang="en-GB" sz="1200" smtClean="0">
              <a:solidFill>
                <a:schemeClr val="tx1"/>
              </a:solidFill>
            </a:endParaRPr>
          </a:p>
        </p:txBody>
      </p:sp>
      <p:sp>
        <p:nvSpPr>
          <p:cNvPr id="73731" name="Rectangle 2"/>
          <p:cNvSpPr>
            <a:spLocks noChangeArrowheads="1" noTextEdit="1"/>
          </p:cNvSpPr>
          <p:nvPr>
            <p:ph type="sldImg"/>
          </p:nvPr>
        </p:nvSpPr>
        <p:spPr>
          <a:solidFill>
            <a:srgbClr val="FFFFFF"/>
          </a:solidFill>
          <a:ln/>
        </p:spPr>
      </p:sp>
      <p:sp>
        <p:nvSpPr>
          <p:cNvPr id="73732" name="Rectangle 3"/>
          <p:cNvSpPr>
            <a:spLocks noChangeArrowheads="1"/>
          </p:cNvSpPr>
          <p:nvPr>
            <p:ph type="body" idx="1"/>
          </p:nvPr>
        </p:nvSpPr>
        <p:spPr>
          <a:solidFill>
            <a:srgbClr val="FFFFFF"/>
          </a:solidFill>
          <a:ln>
            <a:solidFill>
              <a:srgbClr val="000000"/>
            </a:solidFill>
            <a:miter lim="800000"/>
            <a:headEnd/>
            <a:tailEnd/>
          </a:ln>
        </p:spPr>
        <p:txBody>
          <a:bodyPr/>
          <a:lstStyle/>
          <a:p>
            <a:pPr eaLnBrk="1" hangingPunct="1"/>
            <a:r>
              <a:rPr lang="en-GB" smtClean="0"/>
              <a:t>As an extension pupil could be asked to show this algebraically.</a:t>
            </a:r>
          </a:p>
          <a:p>
            <a:pPr eaLnBrk="1" hangingPunct="1"/>
            <a:r>
              <a:rPr lang="en-GB" smtClean="0"/>
              <a:t>For example, if a</a:t>
            </a:r>
            <a:r>
              <a:rPr lang="en-GB" baseline="30000" smtClean="0"/>
              <a:t>2</a:t>
            </a:r>
            <a:r>
              <a:rPr lang="en-GB" smtClean="0"/>
              <a:t> and b</a:t>
            </a:r>
            <a:r>
              <a:rPr lang="en-GB" baseline="30000" smtClean="0"/>
              <a:t>2</a:t>
            </a:r>
            <a:r>
              <a:rPr lang="en-GB" smtClean="0"/>
              <a:t> are two square numbers then a</a:t>
            </a:r>
            <a:r>
              <a:rPr lang="en-GB" baseline="30000" smtClean="0"/>
              <a:t>2</a:t>
            </a:r>
            <a:r>
              <a:rPr lang="en-GB" smtClean="0"/>
              <a:t> × b</a:t>
            </a:r>
            <a:r>
              <a:rPr lang="en-GB" baseline="30000" smtClean="0"/>
              <a:t>2</a:t>
            </a:r>
            <a:r>
              <a:rPr lang="en-GB" smtClean="0"/>
              <a:t> = aa × bb = aabb = abab = ab × ab = (ab)</a:t>
            </a:r>
            <a:r>
              <a:rPr lang="en-GB" baseline="30000" smtClean="0"/>
              <a:t>2</a:t>
            </a:r>
            <a:r>
              <a:rPr lang="en-GB" smtClean="0"/>
              <a:t>.</a:t>
            </a:r>
          </a:p>
          <a:p>
            <a:pPr eaLnBrk="1" hangingPunct="1"/>
            <a:r>
              <a:rPr lang="en-GB" smtClean="0"/>
              <a:t>As an extension ask pupils to investigate which square numbers cannot be expressed as the product of two square numbers (the squares of prime numbers).</a:t>
            </a:r>
          </a:p>
          <a:p>
            <a:pPr eaLnBrk="1" hangingPunct="1"/>
            <a:endParaRPr lang="en-GB"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fld id="{B5524545-CFC3-4E82-B45E-C68552091BAC}" type="slidenum">
              <a:rPr lang="en-GB" sz="1200" smtClean="0">
                <a:solidFill>
                  <a:schemeClr val="tx1"/>
                </a:solidFill>
              </a:rPr>
              <a:pPr/>
              <a:t>18</a:t>
            </a:fld>
            <a:endParaRPr lang="en-GB" sz="1200" smtClean="0">
              <a:solidFill>
                <a:schemeClr val="tx1"/>
              </a:solidFill>
            </a:endParaRPr>
          </a:p>
        </p:txBody>
      </p:sp>
      <p:sp>
        <p:nvSpPr>
          <p:cNvPr id="74755" name="Rectangle 2"/>
          <p:cNvSpPr>
            <a:spLocks noChangeArrowheads="1" noTextEdit="1"/>
          </p:cNvSpPr>
          <p:nvPr>
            <p:ph type="sldImg"/>
          </p:nvPr>
        </p:nvSpPr>
        <p:spPr>
          <a:solidFill>
            <a:srgbClr val="FFFFFF"/>
          </a:solidFill>
          <a:ln/>
        </p:spPr>
      </p:sp>
      <p:sp>
        <p:nvSpPr>
          <p:cNvPr id="74756" name="Rectangle 3"/>
          <p:cNvSpPr>
            <a:spLocks noChangeArrowheads="1"/>
          </p:cNvSpPr>
          <p:nvPr>
            <p:ph type="body" idx="1"/>
          </p:nvPr>
        </p:nvSpPr>
        <p:spPr>
          <a:solidFill>
            <a:srgbClr val="FFFFFF"/>
          </a:solidFill>
          <a:ln>
            <a:solidFill>
              <a:srgbClr val="000000"/>
            </a:solidFill>
            <a:miter lim="800000"/>
            <a:headEnd/>
            <a:tailEnd/>
          </a:ln>
        </p:spPr>
        <p:txBody>
          <a:bodyPr/>
          <a:lstStyle/>
          <a:p>
            <a:pPr eaLnBrk="1" hangingPunct="1"/>
            <a:r>
              <a:rPr lang="en-GB" smtClean="0"/>
              <a:t>Ask pupils to find two square numbers that multiply together to make 225 before going through each step.</a:t>
            </a:r>
          </a:p>
          <a:p>
            <a:pPr eaLnBrk="1" hangingPunct="1"/>
            <a:r>
              <a:rPr lang="en-GB" smtClean="0"/>
              <a:t>Similarly, ask pupils to find two square numbers that multiply together to make 196.</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fld id="{EC7AB138-0D15-4620-93CA-8AA43D51DC02}" type="slidenum">
              <a:rPr lang="en-GB" sz="1200" smtClean="0">
                <a:solidFill>
                  <a:schemeClr val="tx1"/>
                </a:solidFill>
              </a:rPr>
              <a:pPr/>
              <a:t>19</a:t>
            </a:fld>
            <a:endParaRPr lang="en-GB" sz="1200" smtClean="0">
              <a:solidFill>
                <a:schemeClr val="tx1"/>
              </a:solidFill>
            </a:endParaRPr>
          </a:p>
        </p:txBody>
      </p:sp>
      <p:sp>
        <p:nvSpPr>
          <p:cNvPr id="75779" name="Rectangle 2"/>
          <p:cNvSpPr>
            <a:spLocks noChangeArrowheads="1" noTextEdit="1"/>
          </p:cNvSpPr>
          <p:nvPr>
            <p:ph type="sldImg"/>
          </p:nvPr>
        </p:nvSpPr>
        <p:spPr>
          <a:solidFill>
            <a:srgbClr val="FFFFFF"/>
          </a:solidFill>
          <a:ln/>
        </p:spPr>
      </p:sp>
      <p:sp>
        <p:nvSpPr>
          <p:cNvPr id="75780" name="Rectangle 3"/>
          <p:cNvSpPr>
            <a:spLocks noChangeArrowheads="1"/>
          </p:cNvSpPr>
          <p:nvPr>
            <p:ph type="body" idx="1"/>
          </p:nvPr>
        </p:nvSpPr>
        <p:spPr>
          <a:solidFill>
            <a:srgbClr val="FFFFFF"/>
          </a:solidFill>
          <a:ln>
            <a:solidFill>
              <a:srgbClr val="000000"/>
            </a:solidFill>
            <a:miter lim="800000"/>
            <a:headEnd/>
            <a:tailEnd/>
          </a:ln>
        </p:spPr>
        <p:txBody>
          <a:bodyPr/>
          <a:lstStyle/>
          <a:p>
            <a:pPr eaLnBrk="1" hangingPunct="1"/>
            <a:r>
              <a:rPr lang="en-GB" smtClean="0"/>
              <a:t>State that if we multiply any two square numbers together the answer will be a square number.</a:t>
            </a:r>
          </a:p>
          <a:p>
            <a:pPr eaLnBrk="1" hangingPunct="1"/>
            <a:r>
              <a:rPr lang="en-GB" smtClean="0"/>
              <a:t>The product of two square numbers is another square number.</a:t>
            </a:r>
          </a:p>
          <a:p>
            <a:pPr eaLnBrk="1" hangingPunct="1"/>
            <a:r>
              <a:rPr lang="en-GB" smtClean="0"/>
              <a:t>For example, 4 </a:t>
            </a:r>
            <a:r>
              <a:rPr lang="en-GB" smtClean="0">
                <a:cs typeface="Times New Roman" pitchFamily="18" charset="0"/>
              </a:rPr>
              <a:t>× 25 = 100. </a:t>
            </a:r>
            <a:r>
              <a:rPr lang="en-GB" smtClean="0"/>
              <a:t>Ask pupils to find two square numbers that multiply together to make 225 before going through each step.</a:t>
            </a:r>
          </a:p>
          <a:p>
            <a:pPr eaLnBrk="1" hangingPunct="1"/>
            <a:r>
              <a:rPr lang="en-GB" smtClean="0"/>
              <a:t>Similarly, ask pupils to find two square numbers that multiply together to make 196.</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fld id="{FC1728D9-E74C-4EB7-AA06-5E2A1967C854}" type="slidenum">
              <a:rPr lang="en-GB" sz="1200" smtClean="0">
                <a:solidFill>
                  <a:schemeClr val="tx1"/>
                </a:solidFill>
              </a:rPr>
              <a:pPr/>
              <a:t>2</a:t>
            </a:fld>
            <a:endParaRPr lang="en-GB" sz="1200" smtClean="0">
              <a:solidFill>
                <a:schemeClr val="tx1"/>
              </a:solidFill>
            </a:endParaRPr>
          </a:p>
        </p:txBody>
      </p:sp>
      <p:sp>
        <p:nvSpPr>
          <p:cNvPr id="58371" name="Rectangle 2"/>
          <p:cNvSpPr>
            <a:spLocks noChangeArrowheads="1" noTextEdit="1"/>
          </p:cNvSpPr>
          <p:nvPr>
            <p:ph type="sldImg"/>
          </p:nvPr>
        </p:nvSpPr>
        <p:spPr>
          <a:ln/>
        </p:spPr>
      </p:sp>
      <p:sp>
        <p:nvSpPr>
          <p:cNvPr id="58372"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fld id="{1BF1F4E7-068C-4C7D-8042-A35C8ED1D2ED}" type="slidenum">
              <a:rPr lang="en-GB" sz="1200" smtClean="0">
                <a:solidFill>
                  <a:schemeClr val="tx1"/>
                </a:solidFill>
              </a:rPr>
              <a:pPr/>
              <a:t>20</a:t>
            </a:fld>
            <a:endParaRPr lang="en-GB" sz="1200" smtClean="0">
              <a:solidFill>
                <a:schemeClr val="tx1"/>
              </a:solidFill>
            </a:endParaRPr>
          </a:p>
        </p:txBody>
      </p:sp>
      <p:sp>
        <p:nvSpPr>
          <p:cNvPr id="76803" name="Rectangle 2"/>
          <p:cNvSpPr>
            <a:spLocks noChangeArrowheads="1" noTextEdit="1"/>
          </p:cNvSpPr>
          <p:nvPr>
            <p:ph type="sldImg"/>
          </p:nvPr>
        </p:nvSpPr>
        <p:spPr>
          <a:solidFill>
            <a:srgbClr val="FFFFFF"/>
          </a:solidFill>
          <a:ln/>
        </p:spPr>
      </p:sp>
      <p:sp>
        <p:nvSpPr>
          <p:cNvPr id="76804" name="Rectangle 3"/>
          <p:cNvSpPr>
            <a:spLocks noChangeArrowheads="1"/>
          </p:cNvSpPr>
          <p:nvPr>
            <p:ph type="body" idx="1"/>
          </p:nvPr>
        </p:nvSpPr>
        <p:spPr>
          <a:solidFill>
            <a:srgbClr val="FFFFFF"/>
          </a:solidFill>
          <a:ln>
            <a:solidFill>
              <a:srgbClr val="000000"/>
            </a:solidFill>
            <a:miter lim="800000"/>
            <a:headEnd/>
            <a:tailEnd/>
          </a:ln>
        </p:spPr>
        <p:txBody>
          <a:bodyPr/>
          <a:lstStyle/>
          <a:p>
            <a:pPr eaLnBrk="1" hangingPunct="1"/>
            <a:r>
              <a:rPr lang="en-GB" smtClean="0">
                <a:solidFill>
                  <a:srgbClr val="010066"/>
                </a:solidFill>
                <a:sym typeface="Symbol" pitchFamily="18" charset="2"/>
              </a:rPr>
              <a:t>Explain to pupils that the square root of a number that cannot by made by multiplying or dividing two square numbers cannot be found exactly.</a:t>
            </a:r>
          </a:p>
          <a:p>
            <a:pPr eaLnBrk="1" hangingPunct="1"/>
            <a:r>
              <a:rPr lang="en-GB" smtClean="0">
                <a:solidFill>
                  <a:srgbClr val="010066"/>
                </a:solidFill>
                <a:sym typeface="Symbol" pitchFamily="18" charset="2"/>
              </a:rPr>
              <a:t>A calculator will give an approximation to a given number of decimal places but the number cannot be written exactly as a decimal. The number of  digits after the decimal point is infinite. This is called an irrational number.</a:t>
            </a:r>
          </a:p>
          <a:p>
            <a:pPr eaLnBrk="1" hangingPunct="1"/>
            <a:r>
              <a:rPr lang="en-GB" smtClean="0">
                <a:solidFill>
                  <a:srgbClr val="010066"/>
                </a:solidFill>
                <a:sym typeface="Symbol" pitchFamily="18" charset="2"/>
              </a:rPr>
              <a:t>Ask pupils to find 2 using their calculators. Some calculators will require the  key to be pressed after the two and some before. Make sure pupils know which way round to do this on their calculators.</a:t>
            </a:r>
          </a:p>
          <a:p>
            <a:pPr eaLnBrk="1" hangingPunct="1"/>
            <a:r>
              <a:rPr lang="en-GB" smtClean="0">
                <a:solidFill>
                  <a:srgbClr val="010066"/>
                </a:solidFill>
                <a:sym typeface="Symbol" pitchFamily="18" charset="2"/>
              </a:rPr>
              <a:t>Stress that this is an approximation because 1.4142135622 is not 2 but a number slightly less than 2.</a:t>
            </a:r>
          </a:p>
          <a:p>
            <a:pPr eaLnBrk="1" hangingPunct="1"/>
            <a:endParaRPr lang="en-GB" smtClean="0">
              <a:solidFill>
                <a:srgbClr val="010066"/>
              </a:solidFill>
              <a:sym typeface="Symbol" pitchFamily="18" charset="2"/>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fld id="{0C592BDC-AAEA-4466-8323-E8AD103A40BE}" type="slidenum">
              <a:rPr lang="en-GB" sz="1200" smtClean="0">
                <a:solidFill>
                  <a:schemeClr val="tx1"/>
                </a:solidFill>
              </a:rPr>
              <a:pPr/>
              <a:t>21</a:t>
            </a:fld>
            <a:endParaRPr lang="en-GB" sz="1200" smtClean="0">
              <a:solidFill>
                <a:schemeClr val="tx1"/>
              </a:solidFill>
            </a:endParaRPr>
          </a:p>
        </p:txBody>
      </p:sp>
      <p:sp>
        <p:nvSpPr>
          <p:cNvPr id="77827" name="Rectangle 2"/>
          <p:cNvSpPr>
            <a:spLocks noChangeArrowheads="1" noTextEdit="1"/>
          </p:cNvSpPr>
          <p:nvPr>
            <p:ph type="sldImg"/>
          </p:nvPr>
        </p:nvSpPr>
        <p:spPr>
          <a:solidFill>
            <a:srgbClr val="FFFFFF"/>
          </a:solidFill>
          <a:ln/>
        </p:spPr>
      </p:sp>
      <p:sp>
        <p:nvSpPr>
          <p:cNvPr id="77828" name="Rectangle 3"/>
          <p:cNvSpPr>
            <a:spLocks noChangeArrowheads="1"/>
          </p:cNvSpPr>
          <p:nvPr>
            <p:ph type="body" idx="1"/>
          </p:nvPr>
        </p:nvSpPr>
        <p:spPr>
          <a:solidFill>
            <a:srgbClr val="FFFFFF"/>
          </a:solidFill>
          <a:ln>
            <a:solidFill>
              <a:srgbClr val="000000"/>
            </a:solidFill>
            <a:miter lim="800000"/>
            <a:headEnd/>
            <a:tailEnd/>
          </a:ln>
        </p:spPr>
        <p:txBody>
          <a:bodyPr/>
          <a:lstStyle/>
          <a:p>
            <a:pPr eaLnBrk="1" hangingPunct="1"/>
            <a:r>
              <a:rPr lang="en-GB" smtClean="0"/>
              <a:t>Tell pupils that before using a calculator to work something out we should try to estimate the answer.</a:t>
            </a:r>
          </a:p>
          <a:p>
            <a:pPr eaLnBrk="1" hangingPunct="1"/>
            <a:r>
              <a:rPr lang="en-GB" smtClean="0"/>
              <a:t>To estimate the square root of a number that is not square we can estimate the answer by finding the two square numbers that the number lies between.</a:t>
            </a:r>
          </a:p>
          <a:p>
            <a:pPr eaLnBrk="1" hangingPunct="1"/>
            <a:r>
              <a:rPr lang="en-GB" smtClean="0"/>
              <a:t>Ask for pupils to first of all estimate the answer to </a:t>
            </a:r>
            <a:r>
              <a:rPr lang="en-GB" smtClean="0">
                <a:solidFill>
                  <a:srgbClr val="010066"/>
                </a:solidFill>
                <a:sym typeface="Symbol" pitchFamily="18" charset="2"/>
              </a:rPr>
              <a:t></a:t>
            </a:r>
            <a:r>
              <a:rPr lang="en-GB" smtClean="0">
                <a:sym typeface="MS Reference 2" pitchFamily="2" charset="2"/>
              </a:rPr>
              <a:t>20. </a:t>
            </a:r>
          </a:p>
          <a:p>
            <a:pPr eaLnBrk="1" hangingPunct="1"/>
            <a:r>
              <a:rPr lang="en-GB" b="1" i="1" smtClean="0">
                <a:sym typeface="MS Reference 2" pitchFamily="2" charset="2"/>
              </a:rPr>
              <a:t>We know that no whole number multiplies by itself to give 20 so the answer can’t be a whole number. </a:t>
            </a:r>
          </a:p>
          <a:p>
            <a:pPr eaLnBrk="1" hangingPunct="1"/>
            <a:r>
              <a:rPr lang="en-GB" b="1" i="1" smtClean="0">
                <a:sym typeface="MS Reference 2" pitchFamily="2" charset="2"/>
              </a:rPr>
              <a:t>What two square numbers does 20 lie between?</a:t>
            </a:r>
          </a:p>
          <a:p>
            <a:pPr eaLnBrk="1" hangingPunct="1"/>
            <a:r>
              <a:rPr lang="en-GB" smtClean="0">
                <a:sym typeface="MS Reference 2" pitchFamily="2" charset="2"/>
              </a:rPr>
              <a:t>Establish that the square root must lie between 16 and 25 before proceeding.</a:t>
            </a:r>
          </a:p>
          <a:p>
            <a:pPr eaLnBrk="1" hangingPunct="1"/>
            <a:r>
              <a:rPr lang="en-GB" smtClean="0">
                <a:sym typeface="MS Reference 2" pitchFamily="2" charset="2"/>
              </a:rPr>
              <a:t>Establish that if </a:t>
            </a:r>
            <a:r>
              <a:rPr lang="en-GB" smtClean="0">
                <a:solidFill>
                  <a:srgbClr val="010066"/>
                </a:solidFill>
                <a:sym typeface="Symbol" pitchFamily="18" charset="2"/>
              </a:rPr>
              <a:t></a:t>
            </a:r>
            <a:r>
              <a:rPr lang="en-GB" smtClean="0">
                <a:sym typeface="MS Reference 2" pitchFamily="2" charset="2"/>
              </a:rPr>
              <a:t>20 lies between 4 and 5, the answer must be 4.</a:t>
            </a:r>
            <a:r>
              <a:rPr lang="en-GB" i="1" smtClean="0">
                <a:sym typeface="MS Reference 2" pitchFamily="2" charset="2"/>
              </a:rPr>
              <a:t>something.</a:t>
            </a:r>
          </a:p>
          <a:p>
            <a:pPr eaLnBrk="1" hangingPunct="1"/>
            <a:r>
              <a:rPr lang="en-GB" smtClean="0">
                <a:sym typeface="MS Reference 2" pitchFamily="2" charset="2"/>
              </a:rPr>
              <a:t>Explain that since 20 is closer to 16 than it is to 25, we would expect </a:t>
            </a:r>
            <a:r>
              <a:rPr lang="en-GB" smtClean="0">
                <a:solidFill>
                  <a:srgbClr val="010066"/>
                </a:solidFill>
                <a:sym typeface="Symbol" pitchFamily="18" charset="2"/>
              </a:rPr>
              <a:t></a:t>
            </a:r>
            <a:r>
              <a:rPr lang="en-GB" smtClean="0">
                <a:sym typeface="MS Reference 2" pitchFamily="2" charset="2"/>
              </a:rPr>
              <a:t>20 to be closer to 4 than to 5. A good estimation therefore would be about 4.4.</a:t>
            </a:r>
          </a:p>
          <a:p>
            <a:pPr eaLnBrk="1" hangingPunct="1"/>
            <a:r>
              <a:rPr lang="en-GB" smtClean="0">
                <a:sym typeface="MS Reference 2" pitchFamily="2" charset="2"/>
              </a:rPr>
              <a:t>Ensure that all pupils can locate and use the </a:t>
            </a:r>
            <a:r>
              <a:rPr lang="en-GB" smtClean="0">
                <a:solidFill>
                  <a:srgbClr val="010066"/>
                </a:solidFill>
                <a:sym typeface="Symbol" pitchFamily="18" charset="2"/>
              </a:rPr>
              <a:t></a:t>
            </a:r>
            <a:r>
              <a:rPr lang="en-GB" smtClean="0">
                <a:sym typeface="MS Reference 2" pitchFamily="2" charset="2"/>
              </a:rPr>
              <a:t> key on their calculators to obtain an answer of 4.472135955.</a:t>
            </a:r>
          </a:p>
          <a:p>
            <a:pPr eaLnBrk="1" hangingPunct="1"/>
            <a:r>
              <a:rPr lang="en-GB" b="1" i="1" smtClean="0">
                <a:sym typeface="MS Reference 2" pitchFamily="2" charset="2"/>
              </a:rPr>
              <a:t>We can see that our estimate was a little low, the answer was actually closer to 4.5.</a:t>
            </a:r>
          </a:p>
          <a:p>
            <a:pPr eaLnBrk="1" hangingPunct="1"/>
            <a:endParaRPr lang="en-GB" b="1" i="1" smtClean="0">
              <a:sym typeface="MS Reference 2" pitchFamily="2" charset="2"/>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fld id="{06A332C7-34BB-454B-B3B9-022470EE0AF3}" type="slidenum">
              <a:rPr lang="en-GB" sz="1200" smtClean="0">
                <a:solidFill>
                  <a:schemeClr val="tx1"/>
                </a:solidFill>
              </a:rPr>
              <a:pPr/>
              <a:t>22</a:t>
            </a:fld>
            <a:endParaRPr lang="en-GB" sz="1200" smtClean="0">
              <a:solidFill>
                <a:schemeClr val="tx1"/>
              </a:solidFill>
            </a:endParaRPr>
          </a:p>
        </p:txBody>
      </p:sp>
      <p:sp>
        <p:nvSpPr>
          <p:cNvPr id="78851" name="Rectangle 2"/>
          <p:cNvSpPr>
            <a:spLocks noChangeArrowheads="1" noTextEdit="1"/>
          </p:cNvSpPr>
          <p:nvPr>
            <p:ph type="sldImg"/>
          </p:nvPr>
        </p:nvSpPr>
        <p:spPr>
          <a:solidFill>
            <a:srgbClr val="FFFFFF"/>
          </a:solidFill>
          <a:ln/>
        </p:spPr>
      </p:sp>
      <p:sp>
        <p:nvSpPr>
          <p:cNvPr id="78852" name="Rectangle 3"/>
          <p:cNvSpPr>
            <a:spLocks noChangeArrowheads="1"/>
          </p:cNvSpPr>
          <p:nvPr>
            <p:ph type="body" idx="1"/>
          </p:nvPr>
        </p:nvSpPr>
        <p:spPr>
          <a:solidFill>
            <a:srgbClr val="FFFFFF"/>
          </a:solidFill>
          <a:ln>
            <a:solidFill>
              <a:srgbClr val="000000"/>
            </a:solidFill>
            <a:miter lim="800000"/>
            <a:headEnd/>
            <a:tailEnd/>
          </a:ln>
        </p:spPr>
        <p:txBody>
          <a:bodyPr/>
          <a:lstStyle/>
          <a:p>
            <a:pPr eaLnBrk="1" hangingPunct="1"/>
            <a:r>
              <a:rPr lang="en-GB" smtClean="0"/>
              <a:t>Establish that 40 lies between 36 and 49, so </a:t>
            </a:r>
            <a:r>
              <a:rPr lang="en-GB" smtClean="0">
                <a:solidFill>
                  <a:srgbClr val="010066"/>
                </a:solidFill>
                <a:sym typeface="Symbol" pitchFamily="18" charset="2"/>
              </a:rPr>
              <a:t></a:t>
            </a:r>
            <a:r>
              <a:rPr lang="en-GB" smtClean="0">
                <a:sym typeface="MS Reference 2" pitchFamily="2" charset="2"/>
              </a:rPr>
              <a:t>40 must lie between 6 and 7.</a:t>
            </a:r>
          </a:p>
          <a:p>
            <a:pPr eaLnBrk="1" hangingPunct="1"/>
            <a:r>
              <a:rPr lang="en-GB" smtClean="0">
                <a:sym typeface="MS Reference 2" pitchFamily="2" charset="2"/>
              </a:rPr>
              <a:t>Ask pupils what they think a good approximation will be considering that 40 is closer to 36 than it is to 49. Accept 6.3 or 6.4 as good approximations.</a:t>
            </a:r>
          </a:p>
          <a:p>
            <a:pPr eaLnBrk="1" hangingPunct="1"/>
            <a:r>
              <a:rPr lang="en-GB" smtClean="0">
                <a:sym typeface="MS Reference 2" pitchFamily="2" charset="2"/>
              </a:rPr>
              <a:t>Instruct pupils to work out 6.3 x 6.3 using their calculators. (Alternatively they could use the x</a:t>
            </a:r>
            <a:r>
              <a:rPr lang="en-GB" baseline="30000" smtClean="0">
                <a:sym typeface="MS Reference 2" pitchFamily="2" charset="2"/>
              </a:rPr>
              <a:t>2</a:t>
            </a:r>
            <a:r>
              <a:rPr lang="en-GB" smtClean="0">
                <a:sym typeface="MS Reference 2" pitchFamily="2" charset="2"/>
              </a:rPr>
              <a:t> key.)</a:t>
            </a:r>
          </a:p>
          <a:p>
            <a:pPr eaLnBrk="1" hangingPunct="1"/>
            <a:r>
              <a:rPr lang="en-GB" i="1" smtClean="0">
                <a:sym typeface="MS Reference 2" pitchFamily="2" charset="2"/>
              </a:rPr>
              <a:t>Our approximation is too small, so let’s try 6.4.</a:t>
            </a:r>
          </a:p>
          <a:p>
            <a:pPr eaLnBrk="1" hangingPunct="1"/>
            <a:r>
              <a:rPr lang="en-GB" b="1" i="1" smtClean="0">
                <a:sym typeface="MS Reference 2" pitchFamily="2" charset="2"/>
              </a:rPr>
              <a:t>6.4 is too big. The answer must therefore lie between 6.3 and 6.4.</a:t>
            </a:r>
          </a:p>
          <a:p>
            <a:pPr eaLnBrk="1" hangingPunct="1"/>
            <a:r>
              <a:rPr lang="en-GB" b="1" i="1" smtClean="0">
                <a:sym typeface="MS Reference 2" pitchFamily="2" charset="2"/>
              </a:rPr>
              <a:t>What number could we try next?</a:t>
            </a:r>
          </a:p>
          <a:p>
            <a:pPr eaLnBrk="1" hangingPunct="1"/>
            <a:r>
              <a:rPr lang="en-GB" b="1" i="1" smtClean="0">
                <a:sym typeface="MS Reference 2" pitchFamily="2" charset="2"/>
              </a:rPr>
              <a:t>6.35 is half-way between 6.3 and 6.4.</a:t>
            </a:r>
          </a:p>
          <a:p>
            <a:pPr eaLnBrk="1" hangingPunct="1"/>
            <a:r>
              <a:rPr lang="en-GB" b="1" i="1" smtClean="0">
                <a:sym typeface="MS Reference 2" pitchFamily="2" charset="2"/>
              </a:rPr>
              <a:t>But, look at these answers. Do you think </a:t>
            </a:r>
            <a:r>
              <a:rPr lang="en-GB" b="1" i="1" smtClean="0">
                <a:solidFill>
                  <a:srgbClr val="010066"/>
                </a:solidFill>
                <a:sym typeface="Symbol" pitchFamily="18" charset="2"/>
              </a:rPr>
              <a:t></a:t>
            </a:r>
            <a:r>
              <a:rPr lang="en-GB" b="1" i="1" smtClean="0">
                <a:sym typeface="MS Reference 2" pitchFamily="2" charset="2"/>
              </a:rPr>
              <a:t>40 will be closer to 6.3 or 6.4?</a:t>
            </a:r>
          </a:p>
          <a:p>
            <a:pPr eaLnBrk="1" hangingPunct="1"/>
            <a:r>
              <a:rPr lang="en-GB" smtClean="0">
                <a:sym typeface="MS Reference 2" pitchFamily="2" charset="2"/>
              </a:rPr>
              <a:t>Establish that the answer will be closer to 6.3 than to 6.4 because 39.69 is closer to 40 than 40.96.</a:t>
            </a:r>
          </a:p>
          <a:p>
            <a:pPr eaLnBrk="1" hangingPunct="1"/>
            <a:r>
              <a:rPr lang="en-GB" b="1" i="1" smtClean="0">
                <a:sym typeface="MS Reference 2" pitchFamily="2" charset="2"/>
              </a:rPr>
              <a:t>Let’s try 6.33 next.</a:t>
            </a:r>
          </a:p>
          <a:p>
            <a:pPr eaLnBrk="1" hangingPunct="1"/>
            <a:endParaRPr lang="en-GB" b="1" i="1" smtClean="0">
              <a:sym typeface="MS Reference 2" pitchFamily="2" charset="2"/>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fld id="{DDEE7373-9BBC-4967-920C-18304884E4E8}" type="slidenum">
              <a:rPr lang="en-GB" sz="1200" smtClean="0">
                <a:solidFill>
                  <a:schemeClr val="tx1"/>
                </a:solidFill>
              </a:rPr>
              <a:pPr/>
              <a:t>23</a:t>
            </a:fld>
            <a:endParaRPr lang="en-GB" sz="1200" smtClean="0">
              <a:solidFill>
                <a:schemeClr val="tx1"/>
              </a:solidFill>
            </a:endParaRPr>
          </a:p>
        </p:txBody>
      </p:sp>
      <p:sp>
        <p:nvSpPr>
          <p:cNvPr id="79875" name="Rectangle 2"/>
          <p:cNvSpPr>
            <a:spLocks noChangeArrowheads="1" noTextEdit="1"/>
          </p:cNvSpPr>
          <p:nvPr>
            <p:ph type="sldImg"/>
          </p:nvPr>
        </p:nvSpPr>
        <p:spPr>
          <a:solidFill>
            <a:srgbClr val="FFFFFF"/>
          </a:solidFill>
          <a:ln/>
        </p:spPr>
      </p:sp>
      <p:sp>
        <p:nvSpPr>
          <p:cNvPr id="79876" name="Rectangle 3"/>
          <p:cNvSpPr>
            <a:spLocks noChangeArrowheads="1"/>
          </p:cNvSpPr>
          <p:nvPr>
            <p:ph type="body" idx="1"/>
          </p:nvPr>
        </p:nvSpPr>
        <p:spPr>
          <a:solidFill>
            <a:srgbClr val="FFFFFF"/>
          </a:solidFill>
          <a:ln>
            <a:solidFill>
              <a:srgbClr val="000000"/>
            </a:solidFill>
            <a:miter lim="800000"/>
            <a:headEnd/>
            <a:tailEnd/>
          </a:ln>
        </p:spPr>
        <p:txBody>
          <a:bodyPr/>
          <a:lstStyle/>
          <a:p>
            <a:pPr eaLnBrk="1" hangingPunct="1"/>
            <a:r>
              <a:rPr lang="en-GB" b="1" i="1" smtClean="0"/>
              <a:t>6.33 is too big, let’s try 6.32</a:t>
            </a:r>
          </a:p>
          <a:p>
            <a:pPr eaLnBrk="1" hangingPunct="1"/>
            <a:r>
              <a:rPr lang="en-GB" smtClean="0"/>
              <a:t>Reveal the value of 6.322 on the board and establish that the answer must lie between 6.33 and 6.32.</a:t>
            </a:r>
          </a:p>
          <a:p>
            <a:pPr eaLnBrk="1" hangingPunct="1"/>
            <a:r>
              <a:rPr lang="en-GB" b="1" i="1" smtClean="0"/>
              <a:t>We could continue this way forever, getting closer and closer to the square root of 40.</a:t>
            </a:r>
          </a:p>
          <a:p>
            <a:pPr eaLnBrk="1" hangingPunct="1"/>
            <a:r>
              <a:rPr lang="en-GB" b="1" i="1" smtClean="0"/>
              <a:t>Suppose we just want the answer to 2 decimal places. Do we have enough information here to do that?</a:t>
            </a:r>
          </a:p>
          <a:p>
            <a:pPr eaLnBrk="1" hangingPunct="1"/>
            <a:r>
              <a:rPr lang="en-GB" b="1" i="1" smtClean="0"/>
              <a:t>Establish that if the answer was more than 6.325 we would round up to 6.33. If the answer was less than 6.325 we would round down to 6.32.</a:t>
            </a:r>
          </a:p>
          <a:p>
            <a:pPr eaLnBrk="1" hangingPunct="1"/>
            <a:r>
              <a:rPr lang="en-GB" b="1" i="1" smtClean="0"/>
              <a:t>By looking at these answers 39.9424 is closer to 40 than to 40.689. We would therefore expect the answer to be closer to 6.32.</a:t>
            </a:r>
          </a:p>
          <a:p>
            <a:pPr eaLnBrk="1" hangingPunct="1"/>
            <a:r>
              <a:rPr lang="en-GB" b="1" i="1" smtClean="0"/>
              <a:t>Let’s work out 6.325</a:t>
            </a:r>
            <a:r>
              <a:rPr lang="en-GB" b="1" i="1" baseline="30000" smtClean="0"/>
              <a:t>2</a:t>
            </a:r>
            <a:r>
              <a:rPr lang="en-GB" b="1" i="1" smtClean="0"/>
              <a:t>, just to make sure. </a:t>
            </a:r>
          </a:p>
          <a:p>
            <a:pPr eaLnBrk="1" hangingPunct="1"/>
            <a:r>
              <a:rPr lang="en-GB" smtClean="0"/>
              <a:t>Reveal the answer on the board.</a:t>
            </a:r>
          </a:p>
          <a:p>
            <a:pPr eaLnBrk="1" hangingPunct="1"/>
            <a:r>
              <a:rPr lang="en-GB" b="1" i="1" smtClean="0"/>
              <a:t>It’s too big! So the square root of 40 must lie between 6.32 and 6.325. Since the answer is less than 6.325, we need to round down, so the answer 6.32 to 2 decimal places.</a:t>
            </a:r>
          </a:p>
          <a:p>
            <a:pPr eaLnBrk="1" hangingPunct="1"/>
            <a:r>
              <a:rPr lang="en-GB" smtClean="0"/>
              <a:t>This method is called ‘</a:t>
            </a:r>
            <a:r>
              <a:rPr lang="en-GB" b="1" smtClean="0"/>
              <a:t>Trial and Improvement</a:t>
            </a:r>
            <a:r>
              <a:rPr lang="en-GB" smtClean="0"/>
              <a:t>’</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fld id="{5704F0AE-7D75-47E9-A94C-6783C34D0687}" type="slidenum">
              <a:rPr lang="en-GB" sz="1200" smtClean="0">
                <a:solidFill>
                  <a:schemeClr val="tx1"/>
                </a:solidFill>
              </a:rPr>
              <a:pPr/>
              <a:t>24</a:t>
            </a:fld>
            <a:endParaRPr lang="en-GB" sz="1200" smtClean="0">
              <a:solidFill>
                <a:schemeClr val="tx1"/>
              </a:solidFill>
            </a:endParaRPr>
          </a:p>
        </p:txBody>
      </p:sp>
      <p:sp>
        <p:nvSpPr>
          <p:cNvPr id="80899" name="Rectangle 2"/>
          <p:cNvSpPr>
            <a:spLocks noChangeArrowheads="1" noTextEdit="1"/>
          </p:cNvSpPr>
          <p:nvPr>
            <p:ph type="sldImg"/>
          </p:nvPr>
        </p:nvSpPr>
        <p:spPr>
          <a:ln/>
        </p:spPr>
      </p:sp>
      <p:sp>
        <p:nvSpPr>
          <p:cNvPr id="80900"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fld id="{5F561819-4D04-4D64-A8DC-A3B53BAA2478}" type="slidenum">
              <a:rPr lang="en-GB" sz="1200" smtClean="0">
                <a:solidFill>
                  <a:schemeClr val="tx1"/>
                </a:solidFill>
              </a:rPr>
              <a:pPr/>
              <a:t>25</a:t>
            </a:fld>
            <a:endParaRPr lang="en-GB" sz="1200" smtClean="0">
              <a:solidFill>
                <a:schemeClr val="tx1"/>
              </a:solidFill>
            </a:endParaRPr>
          </a:p>
        </p:txBody>
      </p:sp>
      <p:sp>
        <p:nvSpPr>
          <p:cNvPr id="81923" name="Rectangle 2"/>
          <p:cNvSpPr>
            <a:spLocks noChangeArrowheads="1" noTextEdit="1"/>
          </p:cNvSpPr>
          <p:nvPr>
            <p:ph type="sldImg"/>
          </p:nvPr>
        </p:nvSpPr>
        <p:spPr>
          <a:solidFill>
            <a:srgbClr val="FFFFFF"/>
          </a:solidFill>
          <a:ln/>
        </p:spPr>
      </p:sp>
      <p:sp>
        <p:nvSpPr>
          <p:cNvPr id="81924" name="Rectangle 3"/>
          <p:cNvSpPr>
            <a:spLocks noChangeArrowheads="1"/>
          </p:cNvSpPr>
          <p:nvPr>
            <p:ph type="body" idx="1"/>
          </p:nvPr>
        </p:nvSpPr>
        <p:spPr>
          <a:solidFill>
            <a:srgbClr val="FFFFFF"/>
          </a:solidFill>
          <a:ln>
            <a:solidFill>
              <a:srgbClr val="000000"/>
            </a:solidFill>
            <a:miter lim="800000"/>
            <a:headEnd/>
            <a:tailEnd/>
          </a:ln>
        </p:spPr>
        <p:txBody>
          <a:bodyPr/>
          <a:lstStyle/>
          <a:p>
            <a:pPr eaLnBrk="1" hangingPunct="1"/>
            <a:r>
              <a:rPr lang="en-GB" smtClean="0"/>
              <a:t>Before revealing –5 </a:t>
            </a:r>
            <a:r>
              <a:rPr lang="en-GB" smtClean="0">
                <a:cs typeface="Times New Roman" pitchFamily="18" charset="0"/>
              </a:rPr>
              <a:t>×</a:t>
            </a:r>
            <a:r>
              <a:rPr lang="en-GB" smtClean="0"/>
              <a:t> –5 = 25, ask, </a:t>
            </a:r>
          </a:p>
          <a:p>
            <a:pPr eaLnBrk="1" hangingPunct="1"/>
            <a:r>
              <a:rPr lang="en-GB" b="1" i="1" smtClean="0"/>
              <a:t>5 </a:t>
            </a:r>
            <a:r>
              <a:rPr lang="en-GB" b="1" i="1" smtClean="0">
                <a:cs typeface="Times New Roman" pitchFamily="18" charset="0"/>
              </a:rPr>
              <a:t>×</a:t>
            </a:r>
            <a:r>
              <a:rPr lang="en-GB" b="1" i="1" smtClean="0"/>
              <a:t> 5 = 25, does any other number multiplied by itself give an answer of 25?</a:t>
            </a:r>
          </a:p>
          <a:p>
            <a:pPr eaLnBrk="1" hangingPunct="1"/>
            <a:r>
              <a:rPr lang="en-GB" smtClean="0"/>
              <a:t>Explain that the square root symbol refers to the positive square root, by convention.</a:t>
            </a:r>
          </a:p>
          <a:p>
            <a:pPr eaLnBrk="1" hangingPunct="1"/>
            <a:r>
              <a:rPr lang="en-GB" smtClean="0"/>
              <a:t>Pupils need to know that the negative square root exists, for example, in the solution to equations such as that shown.</a:t>
            </a:r>
          </a:p>
          <a:p>
            <a:pPr eaLnBrk="1" hangingPunct="1"/>
            <a:r>
              <a:rPr lang="en-GB" smtClean="0"/>
              <a:t>Ask for other negative square roots verbally. </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fld id="{6D08FAF6-C049-4C21-8741-025CE42A9833}" type="slidenum">
              <a:rPr lang="en-GB" sz="1200" smtClean="0">
                <a:solidFill>
                  <a:schemeClr val="tx1"/>
                </a:solidFill>
              </a:rPr>
              <a:pPr/>
              <a:t>26</a:t>
            </a:fld>
            <a:endParaRPr lang="en-GB" sz="1200" smtClean="0">
              <a:solidFill>
                <a:schemeClr val="tx1"/>
              </a:solidFill>
            </a:endParaRPr>
          </a:p>
        </p:txBody>
      </p:sp>
      <p:sp>
        <p:nvSpPr>
          <p:cNvPr id="82947" name="Rectangle 2"/>
          <p:cNvSpPr>
            <a:spLocks noChangeArrowheads="1" noTextEdit="1"/>
          </p:cNvSpPr>
          <p:nvPr>
            <p:ph type="sldImg"/>
          </p:nvPr>
        </p:nvSpPr>
        <p:spPr>
          <a:solidFill>
            <a:srgbClr val="FFFFFF"/>
          </a:solidFill>
          <a:ln/>
        </p:spPr>
      </p:sp>
      <p:sp>
        <p:nvSpPr>
          <p:cNvPr id="82948" name="Rectangle 3"/>
          <p:cNvSpPr>
            <a:spLocks noChangeArrowheads="1"/>
          </p:cNvSpPr>
          <p:nvPr>
            <p:ph type="body" idx="1"/>
          </p:nvPr>
        </p:nvSpPr>
        <p:spPr>
          <a:solidFill>
            <a:srgbClr val="FFFFFF"/>
          </a:solidFill>
          <a:ln>
            <a:solidFill>
              <a:srgbClr val="000000"/>
            </a:solidFill>
            <a:miter lim="800000"/>
            <a:headEnd/>
            <a:tailEnd/>
          </a:ln>
        </p:spPr>
        <p:txBody>
          <a:bodyPr/>
          <a:lstStyle/>
          <a:p>
            <a:pPr eaLnBrk="1" hangingPunct="1"/>
            <a:r>
              <a:rPr lang="en-GB" smtClean="0"/>
              <a:t>Explain to pupils that if we plot numbers against their squares we get a graph of the shape shown on the board. This shape is called a parabola.</a:t>
            </a:r>
          </a:p>
          <a:p>
            <a:pPr eaLnBrk="1" hangingPunct="1"/>
            <a:r>
              <a:rPr lang="en-GB" smtClean="0"/>
              <a:t>Ask pupils to give you the coordinates of some of the points that will lie on this curve. For example, (2, 4), (</a:t>
            </a:r>
            <a:r>
              <a:rPr lang="en-GB" smtClean="0">
                <a:cs typeface="Times New Roman" pitchFamily="18" charset="0"/>
              </a:rPr>
              <a:t>–</a:t>
            </a:r>
            <a:r>
              <a:rPr lang="en-GB" smtClean="0"/>
              <a:t>3, 9) or (1.5, 2.25).</a:t>
            </a:r>
          </a:p>
          <a:p>
            <a:pPr eaLnBrk="1" hangingPunct="1"/>
            <a:r>
              <a:rPr lang="en-GB" smtClean="0"/>
              <a:t>Drag the red dotted line along the </a:t>
            </a:r>
            <a:r>
              <a:rPr lang="en-GB" i="1" smtClean="0"/>
              <a:t>y</a:t>
            </a:r>
            <a:r>
              <a:rPr lang="en-GB" smtClean="0"/>
              <a:t>-axis to show how we can use the graph to find both the positive and negative square roots of the numbers on the </a:t>
            </a:r>
            <a:r>
              <a:rPr lang="en-GB" i="1" smtClean="0"/>
              <a:t>y</a:t>
            </a:r>
            <a:r>
              <a:rPr lang="en-GB" smtClean="0"/>
              <a:t>-axis. Point out that most of these numbers have been rounded to two decimal places. Unless a number can be made by multiplying or dividing square numbers, its square root cannot be written as an exact number.</a:t>
            </a:r>
          </a:p>
          <a:p>
            <a:pPr eaLnBrk="1" hangingPunct="1"/>
            <a:r>
              <a:rPr lang="en-GB" smtClean="0"/>
              <a:t>By dragging the the red dotted line along the </a:t>
            </a:r>
            <a:r>
              <a:rPr lang="en-GB" i="1" smtClean="0"/>
              <a:t>x</a:t>
            </a:r>
            <a:r>
              <a:rPr lang="en-GB" smtClean="0"/>
              <a:t>-axis, show how we can use the graph to find the squares of given numbers on the </a:t>
            </a:r>
            <a:r>
              <a:rPr lang="en-GB" i="1" smtClean="0"/>
              <a:t>y</a:t>
            </a:r>
            <a:r>
              <a:rPr lang="en-GB" smtClean="0"/>
              <a:t>-axis. The squares of these numbers are exact.</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fld id="{FD5BACB4-1977-4183-A2E6-FA7E4EFF2E02}" type="slidenum">
              <a:rPr lang="en-GB" sz="1200" smtClean="0">
                <a:solidFill>
                  <a:schemeClr val="tx1"/>
                </a:solidFill>
              </a:rPr>
              <a:pPr/>
              <a:t>27</a:t>
            </a:fld>
            <a:endParaRPr lang="en-GB" sz="1200" smtClean="0">
              <a:solidFill>
                <a:schemeClr val="tx1"/>
              </a:solidFill>
            </a:endParaRPr>
          </a:p>
        </p:txBody>
      </p:sp>
      <p:sp>
        <p:nvSpPr>
          <p:cNvPr id="83971" name="Rectangle 2"/>
          <p:cNvSpPr>
            <a:spLocks noChangeArrowheads="1" noTextEdit="1"/>
          </p:cNvSpPr>
          <p:nvPr>
            <p:ph type="sldImg"/>
          </p:nvPr>
        </p:nvSpPr>
        <p:spPr>
          <a:ln/>
        </p:spPr>
      </p:sp>
      <p:sp>
        <p:nvSpPr>
          <p:cNvPr id="83972"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fld id="{37A747FD-B56F-48BB-BACD-B65D8D114F4D}" type="slidenum">
              <a:rPr lang="en-GB" sz="1200" smtClean="0">
                <a:solidFill>
                  <a:schemeClr val="tx1"/>
                </a:solidFill>
              </a:rPr>
              <a:pPr/>
              <a:t>28</a:t>
            </a:fld>
            <a:endParaRPr lang="en-GB" sz="1200" smtClean="0">
              <a:solidFill>
                <a:schemeClr val="tx1"/>
              </a:solidFill>
            </a:endParaRPr>
          </a:p>
        </p:txBody>
      </p:sp>
      <p:sp>
        <p:nvSpPr>
          <p:cNvPr id="84995" name="Rectangle 2"/>
          <p:cNvSpPr>
            <a:spLocks noChangeArrowheads="1" noTextEdit="1"/>
          </p:cNvSpPr>
          <p:nvPr>
            <p:ph type="sldImg"/>
          </p:nvPr>
        </p:nvSpPr>
        <p:spPr>
          <a:solidFill>
            <a:srgbClr val="FFFFFF"/>
          </a:solidFill>
          <a:ln/>
        </p:spPr>
      </p:sp>
      <p:sp>
        <p:nvSpPr>
          <p:cNvPr id="84996" name="Rectangle 3"/>
          <p:cNvSpPr>
            <a:spLocks noChangeArrowheads="1"/>
          </p:cNvSpPr>
          <p:nvPr>
            <p:ph type="body" idx="1"/>
          </p:nvPr>
        </p:nvSpPr>
        <p:spPr>
          <a:solidFill>
            <a:srgbClr val="FFFFFF"/>
          </a:solidFill>
          <a:ln>
            <a:solidFill>
              <a:srgbClr val="000000"/>
            </a:solidFill>
            <a:miter lim="800000"/>
            <a:headEnd/>
            <a:tailEnd/>
          </a:ln>
        </p:spPr>
        <p:txBody>
          <a:bodyPr/>
          <a:lstStyle/>
          <a:p>
            <a:pPr eaLnBrk="1" hangingPunct="1"/>
            <a:r>
              <a:rPr lang="en-GB" smtClean="0"/>
              <a:t>Count the number of small cubes in each large cube by multiplying the number of cubes in each row by the number or layers, as illustrated.</a:t>
            </a:r>
          </a:p>
          <a:p>
            <a:pPr eaLnBrk="1" hangingPunct="1"/>
            <a:r>
              <a:rPr lang="en-GB" smtClean="0"/>
              <a:t>Link to volume = length </a:t>
            </a:r>
            <a:r>
              <a:rPr lang="en-GB" smtClean="0">
                <a:cs typeface="Times New Roman" pitchFamily="18" charset="0"/>
              </a:rPr>
              <a:t>×</a:t>
            </a:r>
            <a:r>
              <a:rPr lang="en-GB" smtClean="0"/>
              <a:t> width </a:t>
            </a:r>
            <a:r>
              <a:rPr lang="en-GB" smtClean="0">
                <a:cs typeface="Times New Roman" pitchFamily="18" charset="0"/>
              </a:rPr>
              <a:t>×</a:t>
            </a:r>
            <a:r>
              <a:rPr lang="en-GB" smtClean="0"/>
              <a:t> height.</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fld id="{52BC3B8A-D68D-424B-A921-E523475758B6}" type="slidenum">
              <a:rPr lang="en-GB" sz="1200" smtClean="0">
                <a:solidFill>
                  <a:schemeClr val="tx1"/>
                </a:solidFill>
              </a:rPr>
              <a:pPr/>
              <a:t>29</a:t>
            </a:fld>
            <a:endParaRPr lang="en-GB" sz="1200" smtClean="0">
              <a:solidFill>
                <a:schemeClr val="tx1"/>
              </a:solidFill>
            </a:endParaRPr>
          </a:p>
        </p:txBody>
      </p:sp>
      <p:sp>
        <p:nvSpPr>
          <p:cNvPr id="86019" name="Rectangle 1026"/>
          <p:cNvSpPr>
            <a:spLocks noChangeArrowheads="1" noTextEdit="1"/>
          </p:cNvSpPr>
          <p:nvPr>
            <p:ph type="sldImg"/>
          </p:nvPr>
        </p:nvSpPr>
        <p:spPr>
          <a:solidFill>
            <a:srgbClr val="FFFFFF"/>
          </a:solidFill>
          <a:ln/>
        </p:spPr>
      </p:sp>
      <p:sp>
        <p:nvSpPr>
          <p:cNvPr id="86020" name="Rectangle 1027"/>
          <p:cNvSpPr>
            <a:spLocks noChangeArrowheads="1"/>
          </p:cNvSpPr>
          <p:nvPr>
            <p:ph type="body" idx="1"/>
          </p:nvPr>
        </p:nvSpPr>
        <p:spPr>
          <a:solidFill>
            <a:srgbClr val="FFFFFF"/>
          </a:solidFill>
          <a:ln>
            <a:solidFill>
              <a:srgbClr val="000000"/>
            </a:solidFill>
            <a:miter lim="800000"/>
            <a:headEnd/>
            <a:tailEnd/>
          </a:ln>
        </p:spPr>
        <p:txBody>
          <a:bodyPr/>
          <a:lstStyle/>
          <a:p>
            <a:pPr eaLnBrk="1" hangingPunct="1"/>
            <a:r>
              <a:rPr lang="en-GB" smtClean="0"/>
              <a:t>As 1</a:t>
            </a:r>
            <a:r>
              <a:rPr lang="en-GB" baseline="30000" smtClean="0"/>
              <a:t>3</a:t>
            </a:r>
            <a:r>
              <a:rPr lang="en-GB" smtClean="0"/>
              <a:t> is revealed state,</a:t>
            </a:r>
          </a:p>
          <a:p>
            <a:pPr eaLnBrk="1" hangingPunct="1"/>
            <a:r>
              <a:rPr lang="en-GB" b="1" i="1" smtClean="0"/>
              <a:t>We read this as 1 cubed or 1 to the power of 3.</a:t>
            </a:r>
          </a:p>
          <a:p>
            <a:pPr eaLnBrk="1" hangingPunct="1"/>
            <a:r>
              <a:rPr lang="en-GB" b="1" i="1" smtClean="0"/>
              <a:t>No matter how many times we multiply 1 by itself we always get an answer of 1.</a:t>
            </a:r>
          </a:p>
          <a:p>
            <a:pPr eaLnBrk="1" hangingPunct="1"/>
            <a:r>
              <a:rPr lang="en-GB" smtClean="0"/>
              <a:t>Ensure that everyone understands the notation, that 4</a:t>
            </a:r>
            <a:r>
              <a:rPr lang="en-GB" baseline="30000" smtClean="0"/>
              <a:t>3</a:t>
            </a:r>
            <a:r>
              <a:rPr lang="en-GB" smtClean="0"/>
              <a:t>, for example, means 4 multiplied by itself three times –</a:t>
            </a:r>
            <a:r>
              <a:rPr lang="en-GB" b="1" smtClean="0"/>
              <a:t> not</a:t>
            </a:r>
            <a:r>
              <a:rPr lang="en-GB" smtClean="0"/>
              <a:t> 4 </a:t>
            </a:r>
            <a:r>
              <a:rPr lang="en-GB" smtClean="0">
                <a:cs typeface="Times New Roman" pitchFamily="18" charset="0"/>
              </a:rPr>
              <a:t>×</a:t>
            </a:r>
            <a:r>
              <a:rPr lang="en-GB" smtClean="0"/>
              <a:t> 3.</a:t>
            </a:r>
          </a:p>
          <a:p>
            <a:pPr eaLnBrk="1" hangingPunct="1"/>
            <a:r>
              <a:rPr lang="en-GB" smtClean="0"/>
              <a:t>Tell pupils that they are expected to know the first 5 cube numbers and the answer to 10 cubed.</a:t>
            </a:r>
          </a:p>
          <a:p>
            <a:pPr eaLnBrk="1" hangingPunct="1"/>
            <a:r>
              <a:rPr lang="en-GB" b="1" i="1" smtClean="0"/>
              <a:t>What is 10 cubed? </a:t>
            </a:r>
            <a:r>
              <a:rPr lang="en-GB" smtClean="0"/>
              <a:t>(1000)</a:t>
            </a:r>
          </a:p>
          <a:p>
            <a:pPr eaLnBrk="1" hangingPunct="1"/>
            <a:endParaRPr lang="en-GB"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fld id="{32E6E7CE-3713-462C-81CD-2E8997860F1D}" type="slidenum">
              <a:rPr lang="en-GB" sz="1200" smtClean="0">
                <a:solidFill>
                  <a:schemeClr val="tx1"/>
                </a:solidFill>
              </a:rPr>
              <a:pPr/>
              <a:t>3</a:t>
            </a:fld>
            <a:endParaRPr lang="en-GB" sz="1200" smtClean="0">
              <a:solidFill>
                <a:schemeClr val="tx1"/>
              </a:solidFill>
            </a:endParaRPr>
          </a:p>
        </p:txBody>
      </p:sp>
      <p:sp>
        <p:nvSpPr>
          <p:cNvPr id="59395" name="Rectangle 2"/>
          <p:cNvSpPr>
            <a:spLocks noChangeArrowheads="1" noTextEdit="1"/>
          </p:cNvSpPr>
          <p:nvPr>
            <p:ph type="sldImg"/>
          </p:nvPr>
        </p:nvSpPr>
        <p:spPr>
          <a:ln/>
        </p:spPr>
      </p:sp>
      <p:sp>
        <p:nvSpPr>
          <p:cNvPr id="59396" name="Rectangle 3"/>
          <p:cNvSpPr>
            <a:spLocks noGrp="1" noChangeArrowheads="1"/>
          </p:cNvSpPr>
          <p:nvPr>
            <p:ph type="body" idx="1"/>
          </p:nvPr>
        </p:nvSpPr>
        <p:spPr>
          <a:noFill/>
        </p:spPr>
        <p:txBody>
          <a:bodyPr/>
          <a:lstStyle/>
          <a:p>
            <a:pPr eaLnBrk="1" hangingPunct="1"/>
            <a:r>
              <a:rPr lang="en-GB" smtClean="0">
                <a:cs typeface="Times New Roman" pitchFamily="18" charset="0"/>
              </a:rPr>
              <a:t>Tell pupils that we can arrange counters into triangles by putting consecutive numbers of counters into rows.</a:t>
            </a:r>
          </a:p>
          <a:p>
            <a:pPr eaLnBrk="1" hangingPunct="1"/>
            <a:r>
              <a:rPr lang="en-GB" smtClean="0">
                <a:cs typeface="Times New Roman" pitchFamily="18" charset="0"/>
              </a:rPr>
              <a:t>For example, we can put one counter at the top, two counters in the next row and three counters in the third.</a:t>
            </a:r>
          </a:p>
          <a:p>
            <a:pPr eaLnBrk="1" hangingPunct="1"/>
            <a:r>
              <a:rPr lang="en-GB" smtClean="0">
                <a:cs typeface="Times New Roman" pitchFamily="18" charset="0"/>
              </a:rPr>
              <a:t>Demonstrate this arrangement using round counters on the board.</a:t>
            </a:r>
          </a:p>
          <a:p>
            <a:pPr eaLnBrk="1" hangingPunct="1"/>
            <a:r>
              <a:rPr lang="en-GB" smtClean="0">
                <a:cs typeface="Times New Roman" pitchFamily="18" charset="0"/>
              </a:rPr>
              <a:t>There are six counters in this arrangement. Six is a triangular number. </a:t>
            </a:r>
          </a:p>
          <a:p>
            <a:pPr eaLnBrk="1" hangingPunct="1"/>
            <a:r>
              <a:rPr lang="en-GB" smtClean="0">
                <a:cs typeface="Times New Roman" pitchFamily="18" charset="0"/>
              </a:rPr>
              <a:t>What is the next triangular number?</a:t>
            </a:r>
          </a:p>
          <a:p>
            <a:pPr eaLnBrk="1" hangingPunct="1"/>
            <a:r>
              <a:rPr lang="en-GB" smtClean="0">
                <a:cs typeface="Times New Roman" pitchFamily="18" charset="0"/>
              </a:rPr>
              <a:t>Show that we can find the next triangular number by adding a row of four counters.</a:t>
            </a:r>
          </a:p>
          <a:p>
            <a:pPr eaLnBrk="1" hangingPunct="1"/>
            <a:r>
              <a:rPr lang="en-GB" smtClean="0">
                <a:cs typeface="Times New Roman" pitchFamily="18" charset="0"/>
              </a:rPr>
              <a:t>The next triangular number is ten.</a:t>
            </a:r>
          </a:p>
          <a:p>
            <a:pPr eaLnBrk="1" hangingPunct="1"/>
            <a:endParaRPr lang="en-GB" smtClean="0">
              <a:cs typeface="Times New Roman" pitchFamily="18"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fld id="{361A1E7A-5613-490C-9B9F-8A3CB85BCDBD}" type="slidenum">
              <a:rPr lang="en-GB" sz="1200" smtClean="0">
                <a:solidFill>
                  <a:schemeClr val="tx1"/>
                </a:solidFill>
              </a:rPr>
              <a:pPr/>
              <a:t>30</a:t>
            </a:fld>
            <a:endParaRPr lang="en-GB" sz="1200" smtClean="0">
              <a:solidFill>
                <a:schemeClr val="tx1"/>
              </a:solidFill>
            </a:endParaRPr>
          </a:p>
        </p:txBody>
      </p:sp>
      <p:sp>
        <p:nvSpPr>
          <p:cNvPr id="87043" name="Rectangle 2"/>
          <p:cNvSpPr>
            <a:spLocks noChangeArrowheads="1" noTextEdit="1"/>
          </p:cNvSpPr>
          <p:nvPr>
            <p:ph type="sldImg"/>
          </p:nvPr>
        </p:nvSpPr>
        <p:spPr>
          <a:ln/>
        </p:spPr>
      </p:sp>
      <p:sp>
        <p:nvSpPr>
          <p:cNvPr id="87044" name="Rectangle 3"/>
          <p:cNvSpPr>
            <a:spLocks noGrp="1" noChangeArrowheads="1"/>
          </p:cNvSpPr>
          <p:nvPr>
            <p:ph type="body" idx="1"/>
          </p:nvPr>
        </p:nvSpPr>
        <p:spPr>
          <a:noFill/>
        </p:spPr>
        <p:txBody>
          <a:bodyPr/>
          <a:lstStyle/>
          <a:p>
            <a:pPr eaLnBrk="1" hangingPunct="1"/>
            <a:r>
              <a:rPr lang="en-GB" smtClean="0">
                <a:solidFill>
                  <a:srgbClr val="010066"/>
                </a:solidFill>
                <a:sym typeface="Symbol" pitchFamily="18" charset="2"/>
              </a:rPr>
              <a:t>Ask pupils to suggest how we can work out the length of one edge of the cube before revealing the solution.</a:t>
            </a:r>
          </a:p>
          <a:p>
            <a:pPr eaLnBrk="1" hangingPunct="1"/>
            <a:r>
              <a:rPr lang="en-GB" smtClean="0">
                <a:solidFill>
                  <a:srgbClr val="010066"/>
                </a:solidFill>
                <a:sym typeface="Symbol" pitchFamily="18" charset="2"/>
              </a:rPr>
              <a:t>Establish that the sides are of equal length and so we are looking for a number that when cubed gives that volume.</a:t>
            </a:r>
          </a:p>
          <a:p>
            <a:pPr eaLnBrk="1" hangingPunct="1"/>
            <a:r>
              <a:rPr lang="en-US" smtClean="0">
                <a:solidFill>
                  <a:srgbClr val="010066"/>
                </a:solidFill>
                <a:sym typeface="Symbol" pitchFamily="18" charset="2"/>
              </a:rPr>
              <a:t>Allow pupils to use a calculator if needed.</a:t>
            </a:r>
            <a:endParaRPr lang="en-GB" smtClean="0">
              <a:solidFill>
                <a:srgbClr val="010066"/>
              </a:solidFill>
              <a:sym typeface="Symbol" pitchFamily="18" charset="2"/>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fld id="{022F4BFC-EF5A-4B4C-BD30-CE82E5C1399A}" type="slidenum">
              <a:rPr lang="en-GB" sz="1200" smtClean="0">
                <a:solidFill>
                  <a:schemeClr val="tx1"/>
                </a:solidFill>
              </a:rPr>
              <a:pPr/>
              <a:t>31</a:t>
            </a:fld>
            <a:endParaRPr lang="en-GB" sz="1200" smtClean="0">
              <a:solidFill>
                <a:schemeClr val="tx1"/>
              </a:solidFill>
            </a:endParaRPr>
          </a:p>
        </p:txBody>
      </p:sp>
      <p:sp>
        <p:nvSpPr>
          <p:cNvPr id="88067" name="Rectangle 2"/>
          <p:cNvSpPr>
            <a:spLocks noChangeArrowheads="1" noTextEdit="1"/>
          </p:cNvSpPr>
          <p:nvPr>
            <p:ph type="sldImg"/>
          </p:nvPr>
        </p:nvSpPr>
        <p:spPr>
          <a:solidFill>
            <a:srgbClr val="FFFFFF"/>
          </a:solidFill>
          <a:ln/>
        </p:spPr>
      </p:sp>
      <p:sp>
        <p:nvSpPr>
          <p:cNvPr id="88068" name="Rectangle 3"/>
          <p:cNvSpPr>
            <a:spLocks noChangeArrowheads="1"/>
          </p:cNvSpPr>
          <p:nvPr>
            <p:ph type="body" idx="1"/>
          </p:nvPr>
        </p:nvSpPr>
        <p:spPr>
          <a:solidFill>
            <a:srgbClr val="FFFFFF"/>
          </a:solidFill>
          <a:ln>
            <a:solidFill>
              <a:srgbClr val="000000"/>
            </a:solidFill>
            <a:miter lim="800000"/>
            <a:headEnd/>
            <a:tailEnd/>
          </a:ln>
        </p:spPr>
        <p:txBody>
          <a:bodyPr/>
          <a:lstStyle/>
          <a:p>
            <a:pPr eaLnBrk="1" hangingPunct="1"/>
            <a:r>
              <a:rPr lang="en-GB" smtClean="0"/>
              <a:t>Explain that to find the cube root we need to think ‘what number multiplied by itself twice will give this answer’.</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fld id="{E15913A6-A72C-4583-A9C6-247F36E66BFD}" type="slidenum">
              <a:rPr lang="en-GB" sz="1200" smtClean="0">
                <a:solidFill>
                  <a:schemeClr val="tx1"/>
                </a:solidFill>
              </a:rPr>
              <a:pPr/>
              <a:t>32</a:t>
            </a:fld>
            <a:endParaRPr lang="en-GB" sz="1200" smtClean="0">
              <a:solidFill>
                <a:schemeClr val="tx1"/>
              </a:solidFill>
            </a:endParaRPr>
          </a:p>
        </p:txBody>
      </p:sp>
      <p:sp>
        <p:nvSpPr>
          <p:cNvPr id="89091" name="Rectangle 2"/>
          <p:cNvSpPr>
            <a:spLocks noChangeArrowheads="1" noTextEdit="1"/>
          </p:cNvSpPr>
          <p:nvPr>
            <p:ph type="sldImg"/>
          </p:nvPr>
        </p:nvSpPr>
        <p:spPr>
          <a:ln/>
        </p:spPr>
      </p:sp>
      <p:sp>
        <p:nvSpPr>
          <p:cNvPr id="89092" name="Rectangle 3"/>
          <p:cNvSpPr>
            <a:spLocks noGrp="1" noChangeArrowheads="1"/>
          </p:cNvSpPr>
          <p:nvPr>
            <p:ph type="body" idx="1"/>
          </p:nvPr>
        </p:nvSpPr>
        <p:spPr>
          <a:noFill/>
        </p:spPr>
        <p:txBody>
          <a:bodyPr/>
          <a:lstStyle/>
          <a:p>
            <a:pPr eaLnBrk="1" hangingPunct="1"/>
            <a:endParaRPr lang="en-US" smtClean="0">
              <a:solidFill>
                <a:srgbClr val="010066"/>
              </a:solidFill>
              <a:sym typeface="Symbol" pitchFamily="18" charset="2"/>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fld id="{D3DE730E-6001-4DC7-AC12-9E8E14B5F228}" type="slidenum">
              <a:rPr lang="en-GB" sz="1200" smtClean="0">
                <a:solidFill>
                  <a:schemeClr val="tx1"/>
                </a:solidFill>
              </a:rPr>
              <a:pPr/>
              <a:t>33</a:t>
            </a:fld>
            <a:endParaRPr lang="en-GB" sz="1200" smtClean="0">
              <a:solidFill>
                <a:schemeClr val="tx1"/>
              </a:solidFill>
            </a:endParaRPr>
          </a:p>
        </p:txBody>
      </p:sp>
      <p:sp>
        <p:nvSpPr>
          <p:cNvPr id="90115" name="Rectangle 2"/>
          <p:cNvSpPr>
            <a:spLocks noChangeArrowheads="1" noTextEdit="1"/>
          </p:cNvSpPr>
          <p:nvPr>
            <p:ph type="sldImg"/>
          </p:nvPr>
        </p:nvSpPr>
        <p:spPr>
          <a:ln/>
        </p:spPr>
      </p:sp>
      <p:sp>
        <p:nvSpPr>
          <p:cNvPr id="90116"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p:spPr>
        <p:txBody>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fld id="{CFB9B6AC-3708-4AD5-938F-7A5F260CB0C8}" type="slidenum">
              <a:rPr lang="en-GB" sz="1200" smtClean="0">
                <a:solidFill>
                  <a:schemeClr val="tx1"/>
                </a:solidFill>
              </a:rPr>
              <a:pPr/>
              <a:t>34</a:t>
            </a:fld>
            <a:endParaRPr lang="en-GB" sz="1200" smtClean="0">
              <a:solidFill>
                <a:schemeClr val="tx1"/>
              </a:solidFill>
            </a:endParaRPr>
          </a:p>
        </p:txBody>
      </p:sp>
      <p:sp>
        <p:nvSpPr>
          <p:cNvPr id="91139" name="Rectangle 2"/>
          <p:cNvSpPr>
            <a:spLocks noChangeArrowheads="1" noTextEdit="1"/>
          </p:cNvSpPr>
          <p:nvPr>
            <p:ph type="sldImg"/>
          </p:nvPr>
        </p:nvSpPr>
        <p:spPr>
          <a:solidFill>
            <a:srgbClr val="FFFFFF"/>
          </a:solidFill>
          <a:ln/>
        </p:spPr>
      </p:sp>
      <p:sp>
        <p:nvSpPr>
          <p:cNvPr id="91140" name="Rectangle 3"/>
          <p:cNvSpPr>
            <a:spLocks noChangeArrowheads="1"/>
          </p:cNvSpPr>
          <p:nvPr>
            <p:ph type="body" idx="1"/>
          </p:nvPr>
        </p:nvSpPr>
        <p:spPr>
          <a:solidFill>
            <a:srgbClr val="FFFFFF"/>
          </a:solidFill>
          <a:ln>
            <a:solidFill>
              <a:srgbClr val="000000"/>
            </a:solidFill>
            <a:miter lim="800000"/>
            <a:headEnd/>
            <a:tailEnd/>
          </a:ln>
        </p:spPr>
        <p:txBody>
          <a:bodyPr/>
          <a:lstStyle/>
          <a:p>
            <a:pPr eaLnBrk="1" hangingPunct="1"/>
            <a:r>
              <a:rPr lang="en-GB" smtClean="0"/>
              <a:t>Talk about the use of index notation as a mathematical shorthand.</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p:spPr>
        <p:txBody>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fld id="{21E9B34D-1723-4B34-9989-2E0863512B48}" type="slidenum">
              <a:rPr lang="en-GB" sz="1200" smtClean="0">
                <a:solidFill>
                  <a:schemeClr val="tx1"/>
                </a:solidFill>
              </a:rPr>
              <a:pPr/>
              <a:t>35</a:t>
            </a:fld>
            <a:endParaRPr lang="en-GB" sz="1200" smtClean="0">
              <a:solidFill>
                <a:schemeClr val="tx1"/>
              </a:solidFill>
            </a:endParaRPr>
          </a:p>
        </p:txBody>
      </p:sp>
      <p:sp>
        <p:nvSpPr>
          <p:cNvPr id="92163" name="Rectangle 2"/>
          <p:cNvSpPr>
            <a:spLocks noChangeArrowheads="1" noTextEdit="1"/>
          </p:cNvSpPr>
          <p:nvPr>
            <p:ph type="sldImg"/>
          </p:nvPr>
        </p:nvSpPr>
        <p:spPr>
          <a:solidFill>
            <a:srgbClr val="FFFFFF"/>
          </a:solidFill>
          <a:ln/>
        </p:spPr>
      </p:sp>
      <p:sp>
        <p:nvSpPr>
          <p:cNvPr id="92164" name="Rectangle 3"/>
          <p:cNvSpPr>
            <a:spLocks noChangeArrowheads="1"/>
          </p:cNvSpPr>
          <p:nvPr>
            <p:ph type="body" idx="1"/>
          </p:nvPr>
        </p:nvSpPr>
        <p:spPr>
          <a:solidFill>
            <a:srgbClr val="FFFFFF"/>
          </a:solidFill>
          <a:ln>
            <a:solidFill>
              <a:srgbClr val="000000"/>
            </a:solidFill>
            <a:miter lim="800000"/>
            <a:headEnd/>
            <a:tailEnd/>
          </a:ln>
        </p:spPr>
        <p:txBody>
          <a:bodyPr/>
          <a:lstStyle/>
          <a:p>
            <a:pPr eaLnBrk="1" hangingPunct="1"/>
            <a:r>
              <a:rPr lang="en-GB" smtClean="0"/>
              <a:t>Talk through each example.</a:t>
            </a:r>
          </a:p>
          <a:p>
            <a:pPr eaLnBrk="1" hangingPunct="1"/>
            <a:r>
              <a:rPr lang="en-GB" smtClean="0"/>
              <a:t>Remind pupils that 6</a:t>
            </a:r>
            <a:r>
              <a:rPr lang="en-GB" baseline="30000" smtClean="0"/>
              <a:t>2</a:t>
            </a:r>
            <a:r>
              <a:rPr lang="en-GB" smtClean="0"/>
              <a:t> can be said as ‘six squared’ or ‘six to the power of two’ and that </a:t>
            </a:r>
            <a:r>
              <a:rPr lang="en-GB" smtClean="0">
                <a:cs typeface="Times New Roman" pitchFamily="18" charset="0"/>
              </a:rPr>
              <a:t>–</a:t>
            </a:r>
            <a:r>
              <a:rPr lang="en-GB" smtClean="0"/>
              <a:t>5</a:t>
            </a:r>
            <a:r>
              <a:rPr lang="en-GB" baseline="30000" smtClean="0"/>
              <a:t>3</a:t>
            </a:r>
            <a:r>
              <a:rPr lang="en-GB" smtClean="0"/>
              <a:t> can be said as ‘negative five cubed’ or ‘negative five to the power of three’.</a:t>
            </a:r>
          </a:p>
          <a:p>
            <a:pPr eaLnBrk="1" hangingPunct="1"/>
            <a:endParaRPr lang="en-GB" smtClean="0"/>
          </a:p>
          <a:p>
            <a:pPr eaLnBrk="1" hangingPunct="1"/>
            <a:endParaRPr lang="en-GB"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p:spPr>
        <p:txBody>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fld id="{51900356-25FF-4284-BA5D-B0523CC0FE3C}" type="slidenum">
              <a:rPr lang="en-GB" sz="1200" smtClean="0">
                <a:solidFill>
                  <a:schemeClr val="tx1"/>
                </a:solidFill>
              </a:rPr>
              <a:pPr/>
              <a:t>36</a:t>
            </a:fld>
            <a:endParaRPr lang="en-GB" sz="1200" smtClean="0">
              <a:solidFill>
                <a:schemeClr val="tx1"/>
              </a:solidFill>
            </a:endParaRPr>
          </a:p>
        </p:txBody>
      </p:sp>
      <p:sp>
        <p:nvSpPr>
          <p:cNvPr id="93187" name="Rectangle 2"/>
          <p:cNvSpPr>
            <a:spLocks noChangeArrowheads="1" noTextEdit="1"/>
          </p:cNvSpPr>
          <p:nvPr>
            <p:ph type="sldImg"/>
          </p:nvPr>
        </p:nvSpPr>
        <p:spPr>
          <a:ln/>
        </p:spPr>
      </p:sp>
      <p:sp>
        <p:nvSpPr>
          <p:cNvPr id="93188" name="Rectangle 3"/>
          <p:cNvSpPr>
            <a:spLocks noGrp="1" noChangeArrowheads="1"/>
          </p:cNvSpPr>
          <p:nvPr>
            <p:ph type="body" idx="1"/>
          </p:nvPr>
        </p:nvSpPr>
        <p:spPr>
          <a:noFill/>
        </p:spPr>
        <p:txBody>
          <a:bodyPr/>
          <a:lstStyle/>
          <a:p>
            <a:pPr eaLnBrk="1" hangingPunct="1"/>
            <a:r>
              <a:rPr lang="en-GB" smtClean="0"/>
              <a:t>Reveal the steps on the board. Ensure that pupils are able to locate the power key, </a:t>
            </a:r>
            <a:r>
              <a:rPr lang="en-GB" i="1" smtClean="0"/>
              <a:t>x</a:t>
            </a:r>
            <a:r>
              <a:rPr lang="en-GB" i="1" baseline="30000" smtClean="0"/>
              <a:t>y</a:t>
            </a:r>
            <a:r>
              <a:rPr lang="en-GB" i="1" smtClean="0"/>
              <a:t>,</a:t>
            </a:r>
            <a:r>
              <a:rPr lang="en-GB" smtClean="0"/>
              <a:t> on their calculators.</a:t>
            </a:r>
          </a:p>
          <a:p>
            <a:pPr eaLnBrk="1" hangingPunct="1"/>
            <a:r>
              <a:rPr lang="en-GB" smtClean="0"/>
              <a:t>We could also key in 7 × 7 × 7 × 7, but using the </a:t>
            </a:r>
            <a:r>
              <a:rPr lang="en-GB" i="1" smtClean="0"/>
              <a:t>x</a:t>
            </a:r>
            <a:r>
              <a:rPr lang="en-GB" i="1" baseline="30000" smtClean="0"/>
              <a:t>y</a:t>
            </a:r>
            <a:r>
              <a:rPr lang="en-GB" i="1" smtClean="0"/>
              <a:t> </a:t>
            </a:r>
            <a:r>
              <a:rPr lang="en-GB" smtClean="0"/>
              <a:t>key is more efficient and we are less likely to make a mistake.</a:t>
            </a:r>
          </a:p>
          <a:p>
            <a:pPr eaLnBrk="1" hangingPunct="1"/>
            <a:r>
              <a:rPr lang="en-GB" smtClean="0"/>
              <a:t>State that 2401 must be a square number and ask pupils how we can show that this is true.</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fld id="{79212A0A-D615-4C9C-B85E-B3586F0A8FA3}" type="slidenum">
              <a:rPr lang="en-GB" sz="1200" smtClean="0">
                <a:solidFill>
                  <a:schemeClr val="tx1"/>
                </a:solidFill>
              </a:rPr>
              <a:pPr/>
              <a:t>37</a:t>
            </a:fld>
            <a:endParaRPr lang="en-GB" sz="1200" smtClean="0">
              <a:solidFill>
                <a:schemeClr val="tx1"/>
              </a:solidFill>
            </a:endParaRPr>
          </a:p>
        </p:txBody>
      </p:sp>
      <p:sp>
        <p:nvSpPr>
          <p:cNvPr id="94211" name="Rectangle 2"/>
          <p:cNvSpPr>
            <a:spLocks noChangeArrowheads="1" noTextEdit="1"/>
          </p:cNvSpPr>
          <p:nvPr>
            <p:ph type="sldImg"/>
          </p:nvPr>
        </p:nvSpPr>
        <p:spPr>
          <a:ln/>
        </p:spPr>
      </p:sp>
      <p:sp>
        <p:nvSpPr>
          <p:cNvPr id="94212" name="Rectangle 3"/>
          <p:cNvSpPr>
            <a:spLocks noGrp="1" noChangeArrowheads="1"/>
          </p:cNvSpPr>
          <p:nvPr>
            <p:ph type="body" idx="1"/>
          </p:nvPr>
        </p:nvSpPr>
        <p:spPr>
          <a:noFill/>
        </p:spPr>
        <p:txBody>
          <a:bodyPr/>
          <a:lstStyle/>
          <a:p>
            <a:pPr eaLnBrk="1" hangingPunct="1"/>
            <a:r>
              <a:rPr lang="en-GB" smtClean="0"/>
              <a:t>Stress that the indices can only be added when the base is the same.</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p:spPr>
        <p:txBody>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fld id="{CA0BAC33-6C08-4A2D-8886-035933266B22}" type="slidenum">
              <a:rPr lang="en-GB" sz="1200" smtClean="0">
                <a:solidFill>
                  <a:schemeClr val="tx1"/>
                </a:solidFill>
              </a:rPr>
              <a:pPr/>
              <a:t>38</a:t>
            </a:fld>
            <a:endParaRPr lang="en-GB" sz="1200" smtClean="0">
              <a:solidFill>
                <a:schemeClr val="tx1"/>
              </a:solidFill>
            </a:endParaRPr>
          </a:p>
        </p:txBody>
      </p:sp>
      <p:sp>
        <p:nvSpPr>
          <p:cNvPr id="95235" name="Rectangle 2"/>
          <p:cNvSpPr>
            <a:spLocks noChangeArrowheads="1" noTextEdit="1"/>
          </p:cNvSpPr>
          <p:nvPr>
            <p:ph type="sldImg"/>
          </p:nvPr>
        </p:nvSpPr>
        <p:spPr>
          <a:solidFill>
            <a:srgbClr val="FFFFFF"/>
          </a:solidFill>
          <a:ln/>
        </p:spPr>
      </p:sp>
      <p:sp>
        <p:nvSpPr>
          <p:cNvPr id="95236" name="Rectangle 3"/>
          <p:cNvSpPr>
            <a:spLocks noChangeArrowheads="1"/>
          </p:cNvSpPr>
          <p:nvPr>
            <p:ph type="body" idx="1"/>
          </p:nvPr>
        </p:nvSpPr>
        <p:spPr>
          <a:solidFill>
            <a:srgbClr val="FFFFFF"/>
          </a:solidFill>
          <a:ln>
            <a:solidFill>
              <a:srgbClr val="000000"/>
            </a:solidFill>
            <a:miter lim="800000"/>
            <a:headEnd/>
            <a:tailEnd/>
          </a:ln>
        </p:spPr>
        <p:txBody>
          <a:bodyPr/>
          <a:lstStyle/>
          <a:p>
            <a:pPr eaLnBrk="1" hangingPunct="1"/>
            <a:r>
              <a:rPr lang="en-GB" smtClean="0"/>
              <a:t>Stress that the indices can only be subtracted when the base is the same.</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p:spPr>
        <p:txBody>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fld id="{FF87D2C7-F43A-4C48-A17A-0680C9739ECA}" type="slidenum">
              <a:rPr lang="en-GB" sz="1200" smtClean="0">
                <a:solidFill>
                  <a:schemeClr val="tx1"/>
                </a:solidFill>
              </a:rPr>
              <a:pPr/>
              <a:t>39</a:t>
            </a:fld>
            <a:endParaRPr lang="en-GB" sz="1200" smtClean="0">
              <a:solidFill>
                <a:schemeClr val="tx1"/>
              </a:solidFill>
            </a:endParaRPr>
          </a:p>
        </p:txBody>
      </p:sp>
      <p:sp>
        <p:nvSpPr>
          <p:cNvPr id="96259" name="Rectangle 2"/>
          <p:cNvSpPr>
            <a:spLocks noChangeArrowheads="1" noTextEdit="1"/>
          </p:cNvSpPr>
          <p:nvPr>
            <p:ph type="sldImg"/>
          </p:nvPr>
        </p:nvSpPr>
        <p:spPr>
          <a:ln/>
        </p:spPr>
      </p:sp>
      <p:sp>
        <p:nvSpPr>
          <p:cNvPr id="96260"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fld id="{BBA1ACC8-2EC8-45A1-91DA-6B0BF6292358}" type="slidenum">
              <a:rPr lang="en-GB" sz="1200" smtClean="0">
                <a:solidFill>
                  <a:schemeClr val="tx1"/>
                </a:solidFill>
              </a:rPr>
              <a:pPr/>
              <a:t>4</a:t>
            </a:fld>
            <a:endParaRPr lang="en-GB" sz="1200" smtClean="0">
              <a:solidFill>
                <a:schemeClr val="tx1"/>
              </a:solidFill>
            </a:endParaRPr>
          </a:p>
        </p:txBody>
      </p:sp>
      <p:sp>
        <p:nvSpPr>
          <p:cNvPr id="60419" name="Rectangle 2"/>
          <p:cNvSpPr>
            <a:spLocks noChangeArrowheads="1" noTextEdit="1"/>
          </p:cNvSpPr>
          <p:nvPr>
            <p:ph type="sldImg"/>
          </p:nvPr>
        </p:nvSpPr>
        <p:spPr>
          <a:solidFill>
            <a:srgbClr val="FFFFFF"/>
          </a:solidFill>
          <a:ln/>
        </p:spPr>
      </p:sp>
      <p:sp>
        <p:nvSpPr>
          <p:cNvPr id="60420" name="Rectangle 3"/>
          <p:cNvSpPr>
            <a:spLocks noChangeArrowheads="1"/>
          </p:cNvSpPr>
          <p:nvPr>
            <p:ph type="body" idx="1"/>
          </p:nvPr>
        </p:nvSpPr>
        <p:spPr>
          <a:solidFill>
            <a:srgbClr val="FFFFFF"/>
          </a:solidFill>
          <a:ln>
            <a:solidFill>
              <a:srgbClr val="000000"/>
            </a:solidFill>
            <a:miter lim="800000"/>
            <a:headEnd/>
            <a:tailEnd/>
          </a:ln>
        </p:spPr>
        <p:txBody>
          <a:bodyPr/>
          <a:lstStyle/>
          <a:p>
            <a:pPr eaLnBrk="1" hangingPunct="1"/>
            <a:r>
              <a:rPr lang="en-GB" smtClean="0">
                <a:cs typeface="Times New Roman" pitchFamily="18" charset="0"/>
              </a:rPr>
              <a:t>Demonstrate the first ten triangular numbers.</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fld id="{FE091B1A-323B-449A-ACDB-17143340A101}" type="slidenum">
              <a:rPr lang="en-GB" sz="1200" smtClean="0">
                <a:solidFill>
                  <a:schemeClr val="tx1"/>
                </a:solidFill>
              </a:rPr>
              <a:pPr/>
              <a:t>40</a:t>
            </a:fld>
            <a:endParaRPr lang="en-GB" sz="1200" smtClean="0">
              <a:solidFill>
                <a:schemeClr val="tx1"/>
              </a:solidFill>
            </a:endParaRPr>
          </a:p>
        </p:txBody>
      </p:sp>
      <p:sp>
        <p:nvSpPr>
          <p:cNvPr id="97283" name="Rectangle 2"/>
          <p:cNvSpPr>
            <a:spLocks noChangeArrowheads="1" noTextEdit="1"/>
          </p:cNvSpPr>
          <p:nvPr>
            <p:ph type="sldImg"/>
          </p:nvPr>
        </p:nvSpPr>
        <p:spPr>
          <a:solidFill>
            <a:srgbClr val="FFFFFF"/>
          </a:solidFill>
          <a:ln/>
        </p:spPr>
      </p:sp>
      <p:sp>
        <p:nvSpPr>
          <p:cNvPr id="97284" name="Rectangle 3"/>
          <p:cNvSpPr>
            <a:spLocks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fld id="{37171449-E283-44C6-AD61-BEED96BB7E56}" type="slidenum">
              <a:rPr lang="en-GB" sz="1200" smtClean="0">
                <a:solidFill>
                  <a:schemeClr val="tx1"/>
                </a:solidFill>
              </a:rPr>
              <a:pPr/>
              <a:t>41</a:t>
            </a:fld>
            <a:endParaRPr lang="en-GB" sz="1200" smtClean="0">
              <a:solidFill>
                <a:schemeClr val="tx1"/>
              </a:solidFill>
            </a:endParaRPr>
          </a:p>
        </p:txBody>
      </p:sp>
      <p:sp>
        <p:nvSpPr>
          <p:cNvPr id="98307" name="Rectangle 2"/>
          <p:cNvSpPr>
            <a:spLocks noChangeArrowheads="1" noTextEdit="1"/>
          </p:cNvSpPr>
          <p:nvPr>
            <p:ph type="sldImg"/>
          </p:nvPr>
        </p:nvSpPr>
        <p:spPr>
          <a:solidFill>
            <a:srgbClr val="FFFFFF"/>
          </a:solidFill>
          <a:ln/>
        </p:spPr>
      </p:sp>
      <p:sp>
        <p:nvSpPr>
          <p:cNvPr id="98308" name="Rectangle 3"/>
          <p:cNvSpPr>
            <a:spLocks noChangeArrowheads="1"/>
          </p:cNvSpPr>
          <p:nvPr>
            <p:ph type="body" idx="1"/>
          </p:nvPr>
        </p:nvSpPr>
        <p:spPr>
          <a:solidFill>
            <a:srgbClr val="FFFFFF"/>
          </a:solidFill>
          <a:ln>
            <a:solidFill>
              <a:srgbClr val="000000"/>
            </a:solidFill>
            <a:miter lim="800000"/>
            <a:headEnd/>
            <a:tailEnd/>
          </a:ln>
        </p:spPr>
        <p:txBody>
          <a:bodyPr/>
          <a:lstStyle/>
          <a:p>
            <a:pPr eaLnBrk="1" hangingPunct="1"/>
            <a:r>
              <a:rPr lang="en-GB" smtClean="0"/>
              <a:t>Discuss the general form of each result where a is any number and </a:t>
            </a:r>
            <a:r>
              <a:rPr lang="en-GB" i="1" smtClean="0"/>
              <a:t>m</a:t>
            </a:r>
            <a:r>
              <a:rPr lang="en-GB" smtClean="0"/>
              <a:t> and </a:t>
            </a:r>
            <a:r>
              <a:rPr lang="en-GB" i="1" smtClean="0"/>
              <a:t>n </a:t>
            </a:r>
            <a:r>
              <a:rPr lang="en-GB" smtClean="0"/>
              <a:t>are integers.</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fld id="{66A77C4E-BCC9-48E2-8C14-5A28EC680A2A}" type="slidenum">
              <a:rPr lang="en-GB" sz="1200" smtClean="0">
                <a:solidFill>
                  <a:schemeClr val="tx1"/>
                </a:solidFill>
              </a:rPr>
              <a:pPr/>
              <a:t>42</a:t>
            </a:fld>
            <a:endParaRPr lang="en-GB" sz="1200" smtClean="0">
              <a:solidFill>
                <a:schemeClr val="tx1"/>
              </a:solidFill>
            </a:endParaRPr>
          </a:p>
        </p:txBody>
      </p:sp>
      <p:sp>
        <p:nvSpPr>
          <p:cNvPr id="99331" name="Rectangle 2"/>
          <p:cNvSpPr>
            <a:spLocks noChangeArrowheads="1" noTextEdit="1"/>
          </p:cNvSpPr>
          <p:nvPr>
            <p:ph type="sldImg"/>
          </p:nvPr>
        </p:nvSpPr>
        <p:spPr>
          <a:ln/>
        </p:spPr>
      </p:sp>
      <p:sp>
        <p:nvSpPr>
          <p:cNvPr id="99332" name="Rectangle 3"/>
          <p:cNvSpPr>
            <a:spLocks noGrp="1" noChangeArrowheads="1"/>
          </p:cNvSpPr>
          <p:nvPr>
            <p:ph type="body" idx="1"/>
          </p:nvPr>
        </p:nvSpPr>
        <p:spPr>
          <a:noFill/>
        </p:spPr>
        <p:txBody>
          <a:bodyPr/>
          <a:lstStyle/>
          <a:p>
            <a:pPr eaLnBrk="1" hangingPunct="1"/>
            <a:r>
              <a:rPr lang="en-GB" smtClean="0">
                <a:solidFill>
                  <a:srgbClr val="010066"/>
                </a:solidFill>
                <a:sym typeface="Symbol" pitchFamily="18" charset="2"/>
              </a:rPr>
              <a:t>Ask pupils to suggest how we can work out the length of one side of the square before revealing the solution.</a:t>
            </a:r>
          </a:p>
          <a:p>
            <a:pPr eaLnBrk="1" hangingPunct="1"/>
            <a:r>
              <a:rPr lang="en-GB" smtClean="0">
                <a:solidFill>
                  <a:srgbClr val="010066"/>
                </a:solidFill>
                <a:sym typeface="Symbol" pitchFamily="18" charset="2"/>
              </a:rPr>
              <a:t>Establish that the sides are of equal length and so we are looking for a number that multiplies by itself to give 64.</a:t>
            </a:r>
          </a:p>
          <a:p>
            <a:pPr eaLnBrk="1" hangingPunct="1"/>
            <a:r>
              <a:rPr lang="en-GB" smtClean="0">
                <a:solidFill>
                  <a:srgbClr val="010066"/>
                </a:solidFill>
                <a:sym typeface="Symbol" pitchFamily="18" charset="2"/>
              </a:rPr>
              <a:t>Reveal the answer and tell pupils that 8 is the square root of 64.</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fld id="{570F0069-87EA-4093-A142-8BA4F31A5335}" type="slidenum">
              <a:rPr lang="en-GB" sz="1200" smtClean="0">
                <a:solidFill>
                  <a:schemeClr val="tx1"/>
                </a:solidFill>
              </a:rPr>
              <a:pPr/>
              <a:t>5</a:t>
            </a:fld>
            <a:endParaRPr lang="en-GB" sz="1200" smtClean="0">
              <a:solidFill>
                <a:schemeClr val="tx1"/>
              </a:solidFill>
            </a:endParaRPr>
          </a:p>
        </p:txBody>
      </p:sp>
      <p:sp>
        <p:nvSpPr>
          <p:cNvPr id="61443" name="Rectangle 2"/>
          <p:cNvSpPr>
            <a:spLocks noChangeArrowheads="1" noTextEdit="1"/>
          </p:cNvSpPr>
          <p:nvPr>
            <p:ph type="sldImg"/>
          </p:nvPr>
        </p:nvSpPr>
        <p:spPr>
          <a:ln/>
        </p:spPr>
      </p:sp>
      <p:sp>
        <p:nvSpPr>
          <p:cNvPr id="61444" name="Rectangle 3"/>
          <p:cNvSpPr>
            <a:spLocks noGrp="1" noChangeArrowheads="1"/>
          </p:cNvSpPr>
          <p:nvPr>
            <p:ph type="body" idx="1"/>
          </p:nvPr>
        </p:nvSpPr>
        <p:spPr>
          <a:noFill/>
        </p:spPr>
        <p:txBody>
          <a:bodyPr/>
          <a:lstStyle/>
          <a:p>
            <a:pPr eaLnBrk="1" hangingPunct="1"/>
            <a:r>
              <a:rPr lang="en-GB" smtClean="0"/>
              <a:t>Ask volunteers to come to the board and arrange 9 tiles to make a square.</a:t>
            </a:r>
          </a:p>
          <a:p>
            <a:pPr eaLnBrk="1" hangingPunct="1"/>
            <a:r>
              <a:rPr lang="en-GB" smtClean="0"/>
              <a:t>Tell pupils that the number 9 is called a square number.</a:t>
            </a:r>
          </a:p>
          <a:p>
            <a:pPr eaLnBrk="1" hangingPunct="1"/>
            <a:r>
              <a:rPr lang="en-GB" b="1" i="1" smtClean="0"/>
              <a:t>Can we arrange 16 tiles to make a square?</a:t>
            </a:r>
          </a:p>
          <a:p>
            <a:pPr eaLnBrk="1" hangingPunct="1"/>
            <a:r>
              <a:rPr lang="en-GB" smtClean="0"/>
              <a:t>Ask a volunteer to demonstrate this and ask pupils to tell you how we can decide whether or not 16 is a square number. Establish that to make a square we need the same number of rows and columns. We can arrange 16  tiles in 4 rows and 4 columns and so it is a square number. We can make a square number by multiplying a whole number by itself.</a:t>
            </a:r>
          </a:p>
          <a:p>
            <a:pPr eaLnBrk="1" hangingPunct="1"/>
            <a:r>
              <a:rPr lang="en-GB" b="1" i="1" smtClean="0"/>
              <a:t>Can we arrange 20 tiles to make a square?</a:t>
            </a:r>
            <a:endParaRPr lang="en-GB" smtClean="0"/>
          </a:p>
          <a:p>
            <a:pPr eaLnBrk="1" hangingPunct="1"/>
            <a:r>
              <a:rPr lang="en-GB" b="1" i="1" smtClean="0"/>
              <a:t>What is the next square number?</a:t>
            </a:r>
            <a:r>
              <a:rPr lang="en-GB" smtClean="0"/>
              <a:t> (25)</a:t>
            </a:r>
          </a:p>
          <a:p>
            <a:pPr eaLnBrk="1" hangingPunct="1"/>
            <a:r>
              <a:rPr lang="en-GB" b="1" i="1" smtClean="0"/>
              <a:t>What is the smallest square number?</a:t>
            </a:r>
            <a:r>
              <a:rPr lang="en-GB" smtClean="0"/>
              <a:t> (1)</a:t>
            </a:r>
          </a:p>
          <a:p>
            <a:pPr eaLnBrk="1" hangingPunct="1"/>
            <a:r>
              <a:rPr lang="en-GB" smtClean="0"/>
              <a:t>Tell pupils that when we multiply a number by itself, for example 6 </a:t>
            </a:r>
            <a:r>
              <a:rPr lang="en-GB" smtClean="0">
                <a:cs typeface="Times New Roman" pitchFamily="18" charset="0"/>
              </a:rPr>
              <a:t>× 6, it is called squaring the number and that another way of saying 6 × 6 is ‘six squared’. The result, for example, 36, is called a square number.</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fld id="{D9DDC0E9-D470-4173-9467-7ACA55EB9437}" type="slidenum">
              <a:rPr lang="en-GB" sz="1200" smtClean="0">
                <a:solidFill>
                  <a:schemeClr val="tx1"/>
                </a:solidFill>
              </a:rPr>
              <a:pPr/>
              <a:t>6</a:t>
            </a:fld>
            <a:endParaRPr lang="en-GB" sz="1200" smtClean="0">
              <a:solidFill>
                <a:schemeClr val="tx1"/>
              </a:solidFill>
            </a:endParaRPr>
          </a:p>
        </p:txBody>
      </p:sp>
      <p:sp>
        <p:nvSpPr>
          <p:cNvPr id="62467" name="Rectangle 2"/>
          <p:cNvSpPr>
            <a:spLocks noChangeArrowheads="1" noTextEdit="1"/>
          </p:cNvSpPr>
          <p:nvPr>
            <p:ph type="sldImg"/>
          </p:nvPr>
        </p:nvSpPr>
        <p:spPr>
          <a:solidFill>
            <a:srgbClr val="FFFFFF"/>
          </a:solidFill>
          <a:ln/>
        </p:spPr>
      </p:sp>
      <p:sp>
        <p:nvSpPr>
          <p:cNvPr id="62468" name="Rectangle 3"/>
          <p:cNvSpPr>
            <a:spLocks noChangeArrowheads="1"/>
          </p:cNvSpPr>
          <p:nvPr>
            <p:ph type="body" idx="1"/>
          </p:nvPr>
        </p:nvSpPr>
        <p:spPr>
          <a:solidFill>
            <a:srgbClr val="FFFFFF"/>
          </a:solidFill>
          <a:ln>
            <a:solidFill>
              <a:srgbClr val="000000"/>
            </a:solidFill>
            <a:miter lim="800000"/>
            <a:headEnd/>
            <a:tailEnd/>
          </a:ln>
        </p:spPr>
        <p:txBody>
          <a:bodyPr/>
          <a:lstStyle/>
          <a:p>
            <a:pPr eaLnBrk="1" hangingPunct="1"/>
            <a:r>
              <a:rPr lang="en-GB" smtClean="0">
                <a:cs typeface="Times New Roman" pitchFamily="18" charset="0"/>
              </a:rPr>
              <a:t>Introduce the notation </a:t>
            </a:r>
            <a:r>
              <a:rPr lang="en-GB" baseline="30000" smtClean="0">
                <a:cs typeface="Times New Roman" pitchFamily="18" charset="0"/>
              </a:rPr>
              <a:t>2</a:t>
            </a:r>
            <a:r>
              <a:rPr lang="en-GB" smtClean="0">
                <a:cs typeface="Times New Roman" pitchFamily="18" charset="0"/>
              </a:rPr>
              <a:t> to mean ‘squared’ or ‘to the power of two’.</a:t>
            </a:r>
          </a:p>
          <a:p>
            <a:pPr eaLnBrk="1" hangingPunct="1"/>
            <a:r>
              <a:rPr lang="en-GB" smtClean="0">
                <a:cs typeface="Times New Roman" pitchFamily="18" charset="0"/>
              </a:rPr>
              <a:t>Pupils sometimes confuse ‘to the power of two’ with ‘times by two’. Point out that raising to a power can be thought of as repeated multiplication. Squaring means that the number is multiplied by itself, while multiplying by two means that the number is added to itself. For example, 4</a:t>
            </a:r>
            <a:r>
              <a:rPr lang="en-GB" baseline="30000" smtClean="0">
                <a:cs typeface="Times New Roman" pitchFamily="18" charset="0"/>
              </a:rPr>
              <a:t>2</a:t>
            </a:r>
            <a:r>
              <a:rPr lang="en-GB" smtClean="0">
                <a:cs typeface="Times New Roman" pitchFamily="18" charset="0"/>
              </a:rPr>
              <a:t> means 4 × 4 and 4 × 2 means 4 + 4.</a:t>
            </a:r>
          </a:p>
          <a:p>
            <a:pPr eaLnBrk="1" hangingPunct="1"/>
            <a:r>
              <a:rPr lang="en-GB" smtClean="0">
                <a:cs typeface="Times New Roman" pitchFamily="18" charset="0"/>
              </a:rPr>
              <a:t>Point out that these square numbers form a sequence. Look at the difference between consecutive terms and conclude that we could write a term-to-term rule for this sequence as add consecutive odd numbers. Ask pupils to tell you the position-to-term rule.</a:t>
            </a:r>
          </a:p>
          <a:p>
            <a:pPr eaLnBrk="1" hangingPunct="1"/>
            <a:r>
              <a:rPr lang="en-GB" smtClean="0">
                <a:cs typeface="Times New Roman" pitchFamily="18" charset="0"/>
              </a:rPr>
              <a:t>Conclude that each square number can be made, not only by multiplying a whole number by itself (raising it to the power of two) but also by adding together consecutive odd numbers starting with one.</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fld id="{6F56C8AF-0EA9-438A-831F-73557FCC01CA}" type="slidenum">
              <a:rPr lang="en-GB" sz="1200" smtClean="0">
                <a:solidFill>
                  <a:schemeClr val="tx1"/>
                </a:solidFill>
              </a:rPr>
              <a:pPr/>
              <a:t>7</a:t>
            </a:fld>
            <a:endParaRPr lang="en-GB" sz="1200" smtClean="0">
              <a:solidFill>
                <a:schemeClr val="tx1"/>
              </a:solidFill>
            </a:endParaRPr>
          </a:p>
        </p:txBody>
      </p:sp>
      <p:sp>
        <p:nvSpPr>
          <p:cNvPr id="63491" name="Rectangle 2"/>
          <p:cNvSpPr>
            <a:spLocks noChangeArrowheads="1" noTextEdit="1"/>
          </p:cNvSpPr>
          <p:nvPr>
            <p:ph type="sldImg"/>
          </p:nvPr>
        </p:nvSpPr>
        <p:spPr>
          <a:ln/>
        </p:spPr>
      </p:sp>
      <p:sp>
        <p:nvSpPr>
          <p:cNvPr id="63492" name="Rectangle 3"/>
          <p:cNvSpPr>
            <a:spLocks noGrp="1" noChangeArrowheads="1"/>
          </p:cNvSpPr>
          <p:nvPr>
            <p:ph type="body" idx="1"/>
          </p:nvPr>
        </p:nvSpPr>
        <p:spPr>
          <a:noFill/>
        </p:spPr>
        <p:txBody>
          <a:bodyPr/>
          <a:lstStyle/>
          <a:p>
            <a:pPr eaLnBrk="1" hangingPunct="1"/>
            <a:r>
              <a:rPr lang="en-GB" smtClean="0">
                <a:cs typeface="Times New Roman" pitchFamily="18" charset="0"/>
              </a:rPr>
              <a:t>Introduce the notation </a:t>
            </a:r>
            <a:r>
              <a:rPr lang="en-GB" baseline="30000" smtClean="0">
                <a:cs typeface="Times New Roman" pitchFamily="18" charset="0"/>
              </a:rPr>
              <a:t>2</a:t>
            </a:r>
            <a:r>
              <a:rPr lang="en-GB" smtClean="0">
                <a:cs typeface="Times New Roman" pitchFamily="18" charset="0"/>
              </a:rPr>
              <a:t> to mean ‘squared’ or ‘to the power of two’.</a:t>
            </a:r>
          </a:p>
          <a:p>
            <a:pPr eaLnBrk="1" hangingPunct="1"/>
            <a:r>
              <a:rPr lang="en-GB" smtClean="0">
                <a:cs typeface="Times New Roman" pitchFamily="18" charset="0"/>
              </a:rPr>
              <a:t>Pupils sometimes confuse ‘to the power of two’ with ‘times by two’. Point out that raising to a power can be thought of as repeated multiplication. Squaring means that the number is multiplied by itself, while multiplying by two means that the number is added to itself. For example, 4</a:t>
            </a:r>
            <a:r>
              <a:rPr lang="en-GB" baseline="30000" smtClean="0">
                <a:cs typeface="Times New Roman" pitchFamily="18" charset="0"/>
              </a:rPr>
              <a:t>2</a:t>
            </a:r>
            <a:r>
              <a:rPr lang="en-GB" smtClean="0">
                <a:cs typeface="Times New Roman" pitchFamily="18" charset="0"/>
              </a:rPr>
              <a:t> means 4 × 4 and 4 × 2 means 4 + 4.</a:t>
            </a:r>
          </a:p>
          <a:p>
            <a:pPr eaLnBrk="1" hangingPunct="1"/>
            <a:r>
              <a:rPr lang="en-GB" smtClean="0">
                <a:cs typeface="Times New Roman" pitchFamily="18" charset="0"/>
              </a:rPr>
              <a:t>Point out that these square numbers form a sequence. Look at the difference between consecutive terms and conclude that we could write a term-to-term rule for this sequence as add consecutive odd numbers. Ask pupils to tell you the position-to-term rule.</a:t>
            </a:r>
          </a:p>
          <a:p>
            <a:pPr eaLnBrk="1" hangingPunct="1"/>
            <a:r>
              <a:rPr lang="en-GB" smtClean="0">
                <a:cs typeface="Times New Roman" pitchFamily="18" charset="0"/>
              </a:rPr>
              <a:t>Conclude that each square number can be made, not only by multiplying a whole number by itself (raising it to the power of two) but also by adding together consecutive odd numbers starting with one.</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fld id="{55E83384-A46C-444F-AABC-3AFB653AFBAB}" type="slidenum">
              <a:rPr lang="en-GB" sz="1200" smtClean="0">
                <a:solidFill>
                  <a:schemeClr val="tx1"/>
                </a:solidFill>
              </a:rPr>
              <a:pPr/>
              <a:t>8</a:t>
            </a:fld>
            <a:endParaRPr lang="en-GB" sz="1200" smtClean="0">
              <a:solidFill>
                <a:schemeClr val="tx1"/>
              </a:solidFill>
            </a:endParaRPr>
          </a:p>
        </p:txBody>
      </p:sp>
      <p:sp>
        <p:nvSpPr>
          <p:cNvPr id="64515" name="Rectangle 2"/>
          <p:cNvSpPr>
            <a:spLocks noChangeArrowheads="1" noTextEdit="1"/>
          </p:cNvSpPr>
          <p:nvPr>
            <p:ph type="sldImg"/>
          </p:nvPr>
        </p:nvSpPr>
        <p:spPr>
          <a:solidFill>
            <a:srgbClr val="FFFFFF"/>
          </a:solidFill>
          <a:ln/>
        </p:spPr>
      </p:sp>
      <p:sp>
        <p:nvSpPr>
          <p:cNvPr id="64516" name="Rectangle 3"/>
          <p:cNvSpPr>
            <a:spLocks noChangeArrowheads="1"/>
          </p:cNvSpPr>
          <p:nvPr>
            <p:ph type="body" idx="1"/>
          </p:nvPr>
        </p:nvSpPr>
        <p:spPr>
          <a:solidFill>
            <a:srgbClr val="FFFFFF"/>
          </a:solidFill>
          <a:ln>
            <a:solidFill>
              <a:srgbClr val="000000"/>
            </a:solidFill>
            <a:miter lim="800000"/>
            <a:headEnd/>
            <a:tailEnd/>
          </a:ln>
        </p:spPr>
        <p:txBody>
          <a:bodyPr/>
          <a:lstStyle/>
          <a:p>
            <a:pPr eaLnBrk="1" hangingPunct="1"/>
            <a:r>
              <a:rPr lang="en-GB" smtClean="0">
                <a:cs typeface="Times New Roman" pitchFamily="18" charset="0"/>
              </a:rPr>
              <a:t>By using a different colour for the counters that are added on between consecutive square numbers we can see how square numbers can be made by adding consecutive odd numbers starting from 1.</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fld id="{6B3691FA-C04D-4AFB-AEF3-24D78215ADDD}" type="slidenum">
              <a:rPr lang="en-GB" sz="1200" smtClean="0">
                <a:solidFill>
                  <a:schemeClr val="tx1"/>
                </a:solidFill>
              </a:rPr>
              <a:pPr/>
              <a:t>9</a:t>
            </a:fld>
            <a:endParaRPr lang="en-GB" sz="1200" smtClean="0">
              <a:solidFill>
                <a:schemeClr val="tx1"/>
              </a:solidFill>
            </a:endParaRPr>
          </a:p>
        </p:txBody>
      </p:sp>
      <p:sp>
        <p:nvSpPr>
          <p:cNvPr id="65539" name="Rectangle 2"/>
          <p:cNvSpPr>
            <a:spLocks noChangeArrowheads="1" noTextEdit="1"/>
          </p:cNvSpPr>
          <p:nvPr>
            <p:ph type="sldImg"/>
          </p:nvPr>
        </p:nvSpPr>
        <p:spPr>
          <a:solidFill>
            <a:srgbClr val="FFFFFF"/>
          </a:solidFill>
          <a:ln/>
        </p:spPr>
      </p:sp>
      <p:sp>
        <p:nvSpPr>
          <p:cNvPr id="65540" name="Rectangle 3"/>
          <p:cNvSpPr>
            <a:spLocks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smtClean="0">
              <a:cs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368403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728504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150813"/>
            <a:ext cx="2133600" cy="59753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50813" y="150813"/>
            <a:ext cx="6249987" cy="597535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330544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73370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754232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622754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784123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3263415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828039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5486936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5608094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pic>
        <p:nvPicPr>
          <p:cNvPr id="10242" name="Picture 2" descr="underlin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6669088"/>
            <a:ext cx="9144000" cy="166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Text Box 3"/>
          <p:cNvSpPr txBox="1">
            <a:spLocks noChangeArrowheads="1"/>
          </p:cNvSpPr>
          <p:nvPr/>
        </p:nvSpPr>
        <p:spPr bwMode="auto">
          <a:xfrm>
            <a:off x="7032625" y="6627813"/>
            <a:ext cx="2133600" cy="27463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rgbClr val="010066"/>
                </a:solidFill>
                <a:latin typeface="Arial" charset="0"/>
                <a:cs typeface="Arial" charset="0"/>
              </a:defRPr>
            </a:lvl1pPr>
            <a:lvl2pPr marL="742950" indent="-285750">
              <a:defRPr sz="2400">
                <a:solidFill>
                  <a:srgbClr val="010066"/>
                </a:solidFill>
                <a:latin typeface="Arial" charset="0"/>
                <a:cs typeface="Arial" charset="0"/>
              </a:defRPr>
            </a:lvl2pPr>
            <a:lvl3pPr marL="1143000" indent="-228600">
              <a:defRPr sz="2400">
                <a:solidFill>
                  <a:srgbClr val="010066"/>
                </a:solidFill>
                <a:latin typeface="Arial" charset="0"/>
                <a:cs typeface="Arial" charset="0"/>
              </a:defRPr>
            </a:lvl3pPr>
            <a:lvl4pPr marL="1600200" indent="-228600">
              <a:defRPr sz="2400">
                <a:solidFill>
                  <a:srgbClr val="010066"/>
                </a:solidFill>
                <a:latin typeface="Arial" charset="0"/>
                <a:cs typeface="Arial" charset="0"/>
              </a:defRPr>
            </a:lvl4pPr>
            <a:lvl5pPr marL="2057400" indent="-228600">
              <a:defRPr sz="2400">
                <a:solidFill>
                  <a:srgbClr val="010066"/>
                </a:solidFill>
                <a:latin typeface="Arial" charset="0"/>
                <a:cs typeface="Arial" charset="0"/>
              </a:defRPr>
            </a:lvl5pPr>
            <a:lvl6pPr marL="2514600" indent="-228600" eaLnBrk="0" fontAlgn="base" hangingPunct="0">
              <a:spcBef>
                <a:spcPct val="0"/>
              </a:spcBef>
              <a:spcAft>
                <a:spcPct val="0"/>
              </a:spcAft>
              <a:defRPr sz="2400">
                <a:solidFill>
                  <a:srgbClr val="010066"/>
                </a:solidFill>
                <a:latin typeface="Arial" charset="0"/>
                <a:cs typeface="Arial" charset="0"/>
              </a:defRPr>
            </a:lvl6pPr>
            <a:lvl7pPr marL="2971800" indent="-228600" eaLnBrk="0" fontAlgn="base" hangingPunct="0">
              <a:spcBef>
                <a:spcPct val="0"/>
              </a:spcBef>
              <a:spcAft>
                <a:spcPct val="0"/>
              </a:spcAft>
              <a:defRPr sz="2400">
                <a:solidFill>
                  <a:srgbClr val="010066"/>
                </a:solidFill>
                <a:latin typeface="Arial" charset="0"/>
                <a:cs typeface="Arial" charset="0"/>
              </a:defRPr>
            </a:lvl7pPr>
            <a:lvl8pPr marL="3429000" indent="-228600" eaLnBrk="0" fontAlgn="base" hangingPunct="0">
              <a:spcBef>
                <a:spcPct val="0"/>
              </a:spcBef>
              <a:spcAft>
                <a:spcPct val="0"/>
              </a:spcAft>
              <a:defRPr sz="2400">
                <a:solidFill>
                  <a:srgbClr val="010066"/>
                </a:solidFill>
                <a:latin typeface="Arial" charset="0"/>
                <a:cs typeface="Arial" charset="0"/>
              </a:defRPr>
            </a:lvl8pPr>
            <a:lvl9pPr marL="3886200" indent="-228600" eaLnBrk="0" fontAlgn="base" hangingPunct="0">
              <a:spcBef>
                <a:spcPct val="0"/>
              </a:spcBef>
              <a:spcAft>
                <a:spcPct val="0"/>
              </a:spcAft>
              <a:defRPr sz="2400">
                <a:solidFill>
                  <a:srgbClr val="010066"/>
                </a:solidFill>
                <a:latin typeface="Arial" charset="0"/>
                <a:cs typeface="Arial" charset="0"/>
              </a:defRPr>
            </a:lvl9pPr>
          </a:lstStyle>
          <a:p>
            <a:pPr algn="r">
              <a:defRPr/>
            </a:pPr>
            <a:r>
              <a:rPr lang="en-GB" sz="1200" smtClean="0">
                <a:solidFill>
                  <a:srgbClr val="9900CC"/>
                </a:solidFill>
              </a:rPr>
              <a:t>© Boardworks Ltd 2004</a:t>
            </a:r>
          </a:p>
        </p:txBody>
      </p:sp>
      <p:pic>
        <p:nvPicPr>
          <p:cNvPr id="10244" name="Picture 4" descr="swish"/>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692150"/>
            <a:ext cx="7235825"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5" name="Picture 5" descr="boardworks_logo"/>
          <p:cNvPicPr>
            <a:picLocks noChangeAspect="1" noChangeArrowheads="1"/>
          </p:cNvPicPr>
          <p:nvPr/>
        </p:nvPicPr>
        <p:blipFill>
          <a:blip r:embed="rId16">
            <a:extLst>
              <a:ext uri="{28A0092B-C50C-407E-A947-70E740481C1C}">
                <a14:useLocalDpi xmlns:a14="http://schemas.microsoft.com/office/drawing/2010/main" val="0"/>
              </a:ext>
            </a:extLst>
          </a:blip>
          <a:srcRect l="4898" t="7431" r="6938" b="10835"/>
          <a:stretch>
            <a:fillRect/>
          </a:stretch>
        </p:blipFill>
        <p:spPr bwMode="auto">
          <a:xfrm>
            <a:off x="7885113" y="0"/>
            <a:ext cx="1219200" cy="74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6" name="Text Box 6"/>
          <p:cNvSpPr txBox="1">
            <a:spLocks noChangeArrowheads="1"/>
          </p:cNvSpPr>
          <p:nvPr userDrawn="1"/>
        </p:nvSpPr>
        <p:spPr bwMode="auto">
          <a:xfrm>
            <a:off x="0" y="6597650"/>
            <a:ext cx="111601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rgbClr val="010066"/>
                </a:solidFill>
                <a:latin typeface="Arial" charset="0"/>
                <a:cs typeface="Arial" charset="0"/>
              </a:defRPr>
            </a:lvl1pPr>
            <a:lvl2pPr marL="742950" indent="-285750">
              <a:defRPr sz="2400">
                <a:solidFill>
                  <a:srgbClr val="010066"/>
                </a:solidFill>
                <a:latin typeface="Arial" charset="0"/>
                <a:cs typeface="Arial" charset="0"/>
              </a:defRPr>
            </a:lvl2pPr>
            <a:lvl3pPr marL="1143000" indent="-228600">
              <a:defRPr sz="2400">
                <a:solidFill>
                  <a:srgbClr val="010066"/>
                </a:solidFill>
                <a:latin typeface="Arial" charset="0"/>
                <a:cs typeface="Arial" charset="0"/>
              </a:defRPr>
            </a:lvl3pPr>
            <a:lvl4pPr marL="1600200" indent="-228600">
              <a:defRPr sz="2400">
                <a:solidFill>
                  <a:srgbClr val="010066"/>
                </a:solidFill>
                <a:latin typeface="Arial" charset="0"/>
                <a:cs typeface="Arial" charset="0"/>
              </a:defRPr>
            </a:lvl4pPr>
            <a:lvl5pPr marL="2057400" indent="-228600">
              <a:defRPr sz="2400">
                <a:solidFill>
                  <a:srgbClr val="010066"/>
                </a:solidFill>
                <a:latin typeface="Arial" charset="0"/>
                <a:cs typeface="Arial" charset="0"/>
              </a:defRPr>
            </a:lvl5pPr>
            <a:lvl6pPr marL="2514600" indent="-228600" eaLnBrk="0" fontAlgn="base" hangingPunct="0">
              <a:spcBef>
                <a:spcPct val="0"/>
              </a:spcBef>
              <a:spcAft>
                <a:spcPct val="0"/>
              </a:spcAft>
              <a:defRPr sz="2400">
                <a:solidFill>
                  <a:srgbClr val="010066"/>
                </a:solidFill>
                <a:latin typeface="Arial" charset="0"/>
                <a:cs typeface="Arial" charset="0"/>
              </a:defRPr>
            </a:lvl6pPr>
            <a:lvl7pPr marL="2971800" indent="-228600" eaLnBrk="0" fontAlgn="base" hangingPunct="0">
              <a:spcBef>
                <a:spcPct val="0"/>
              </a:spcBef>
              <a:spcAft>
                <a:spcPct val="0"/>
              </a:spcAft>
              <a:defRPr sz="2400">
                <a:solidFill>
                  <a:srgbClr val="010066"/>
                </a:solidFill>
                <a:latin typeface="Arial" charset="0"/>
                <a:cs typeface="Arial" charset="0"/>
              </a:defRPr>
            </a:lvl7pPr>
            <a:lvl8pPr marL="3429000" indent="-228600" eaLnBrk="0" fontAlgn="base" hangingPunct="0">
              <a:spcBef>
                <a:spcPct val="0"/>
              </a:spcBef>
              <a:spcAft>
                <a:spcPct val="0"/>
              </a:spcAft>
              <a:defRPr sz="2400">
                <a:solidFill>
                  <a:srgbClr val="010066"/>
                </a:solidFill>
                <a:latin typeface="Arial" charset="0"/>
                <a:cs typeface="Arial" charset="0"/>
              </a:defRPr>
            </a:lvl8pPr>
            <a:lvl9pPr marL="3886200" indent="-228600" eaLnBrk="0" fontAlgn="base" hangingPunct="0">
              <a:spcBef>
                <a:spcPct val="0"/>
              </a:spcBef>
              <a:spcAft>
                <a:spcPct val="0"/>
              </a:spcAft>
              <a:defRPr sz="2400">
                <a:solidFill>
                  <a:srgbClr val="010066"/>
                </a:solidFill>
                <a:latin typeface="Arial" charset="0"/>
                <a:cs typeface="Arial" charset="0"/>
              </a:defRPr>
            </a:lvl9pPr>
          </a:lstStyle>
          <a:p>
            <a:pPr eaLnBrk="1" hangingPunct="1">
              <a:spcBef>
                <a:spcPct val="50000"/>
              </a:spcBef>
              <a:defRPr/>
            </a:pPr>
            <a:fld id="{E6F4A21A-D9A5-44E0-B97A-AB9C0D8E56A8}" type="slidenum">
              <a:rPr lang="en-GB" sz="1600" smtClean="0">
                <a:solidFill>
                  <a:schemeClr val="bg1"/>
                </a:solidFill>
                <a:latin typeface="Times New Roman" pitchFamily="18" charset="0"/>
              </a:rPr>
              <a:pPr eaLnBrk="1" hangingPunct="1">
                <a:spcBef>
                  <a:spcPct val="50000"/>
                </a:spcBef>
                <a:defRPr/>
              </a:pPr>
              <a:t>‹#›</a:t>
            </a:fld>
            <a:r>
              <a:rPr lang="en-GB" sz="1600" smtClean="0">
                <a:solidFill>
                  <a:schemeClr val="bg1"/>
                </a:solidFill>
                <a:latin typeface="Times New Roman" pitchFamily="18" charset="0"/>
              </a:rPr>
              <a:t> of 42</a:t>
            </a:r>
          </a:p>
        </p:txBody>
      </p:sp>
      <p:sp>
        <p:nvSpPr>
          <p:cNvPr id="10247" name="Rectangle 7"/>
          <p:cNvSpPr>
            <a:spLocks noGrp="1" noChangeArrowheads="1"/>
          </p:cNvSpPr>
          <p:nvPr>
            <p:ph type="title"/>
          </p:nvPr>
        </p:nvSpPr>
        <p:spPr bwMode="auto">
          <a:xfrm>
            <a:off x="150813" y="150813"/>
            <a:ext cx="7772400" cy="611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title style</a:t>
            </a: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iming>
    <p:tnLst>
      <p:par>
        <p:cTn id="1" dur="indefinite" restart="never" nodeType="tmRoot"/>
      </p:par>
    </p:tnLst>
  </p:timing>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Arial" charset="0"/>
          <a:cs typeface="Arial" charset="0"/>
        </a:defRPr>
      </a:lvl2pPr>
      <a:lvl3pPr algn="l" rtl="0" eaLnBrk="0" fontAlgn="base" hangingPunct="0">
        <a:spcBef>
          <a:spcPct val="0"/>
        </a:spcBef>
        <a:spcAft>
          <a:spcPct val="0"/>
        </a:spcAft>
        <a:defRPr sz="4400">
          <a:solidFill>
            <a:schemeClr val="tx2"/>
          </a:solidFill>
          <a:latin typeface="Arial" charset="0"/>
          <a:cs typeface="Arial" charset="0"/>
        </a:defRPr>
      </a:lvl3pPr>
      <a:lvl4pPr algn="l" rtl="0" eaLnBrk="0" fontAlgn="base" hangingPunct="0">
        <a:spcBef>
          <a:spcPct val="0"/>
        </a:spcBef>
        <a:spcAft>
          <a:spcPct val="0"/>
        </a:spcAft>
        <a:defRPr sz="4400">
          <a:solidFill>
            <a:schemeClr val="tx2"/>
          </a:solidFill>
          <a:latin typeface="Arial" charset="0"/>
          <a:cs typeface="Arial" charset="0"/>
        </a:defRPr>
      </a:lvl4pPr>
      <a:lvl5pPr algn="l" rtl="0" eaLnBrk="0" fontAlgn="base" hangingPunct="0">
        <a:spcBef>
          <a:spcPct val="0"/>
        </a:spcBef>
        <a:spcAft>
          <a:spcPct val="0"/>
        </a:spcAft>
        <a:defRPr sz="4400">
          <a:solidFill>
            <a:schemeClr val="tx2"/>
          </a:solidFill>
          <a:latin typeface="Arial" charset="0"/>
          <a:cs typeface="Arial" charset="0"/>
        </a:defRPr>
      </a:lvl5pPr>
      <a:lvl6pPr marL="457200" algn="l" rtl="0" fontAlgn="base">
        <a:spcBef>
          <a:spcPct val="0"/>
        </a:spcBef>
        <a:spcAft>
          <a:spcPct val="0"/>
        </a:spcAft>
        <a:defRPr sz="4400">
          <a:solidFill>
            <a:schemeClr val="tx2"/>
          </a:solidFill>
          <a:latin typeface="Arial" charset="0"/>
          <a:cs typeface="Arial" charset="0"/>
        </a:defRPr>
      </a:lvl6pPr>
      <a:lvl7pPr marL="914400" algn="l" rtl="0" fontAlgn="base">
        <a:spcBef>
          <a:spcPct val="0"/>
        </a:spcBef>
        <a:spcAft>
          <a:spcPct val="0"/>
        </a:spcAft>
        <a:defRPr sz="4400">
          <a:solidFill>
            <a:schemeClr val="tx2"/>
          </a:solidFill>
          <a:latin typeface="Arial" charset="0"/>
          <a:cs typeface="Arial" charset="0"/>
        </a:defRPr>
      </a:lvl7pPr>
      <a:lvl8pPr marL="1371600" algn="l" rtl="0" fontAlgn="base">
        <a:spcBef>
          <a:spcPct val="0"/>
        </a:spcBef>
        <a:spcAft>
          <a:spcPct val="0"/>
        </a:spcAft>
        <a:defRPr sz="4400">
          <a:solidFill>
            <a:schemeClr val="tx2"/>
          </a:solidFill>
          <a:latin typeface="Arial" charset="0"/>
          <a:cs typeface="Arial" charset="0"/>
        </a:defRPr>
      </a:lvl8pPr>
      <a:lvl9pPr marL="1828800" algn="l"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oleObject" Target="../embeddings/oleObject3.bin"/><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5.wmf"/><Relationship Id="rId4"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slideLayout" Target="../slideLayouts/slideLayout7.xml"/><Relationship Id="rId7" Type="http://schemas.openxmlformats.org/officeDocument/2006/relationships/image" Target="../media/image9.jpeg"/><Relationship Id="rId2" Type="http://schemas.openxmlformats.org/officeDocument/2006/relationships/control" Target="../activeX/activeX3.xml"/><Relationship Id="rId1" Type="http://schemas.openxmlformats.org/officeDocument/2006/relationships/vmlDrawing" Target="../drawings/vmlDrawing4.v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14.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slideLayout" Target="../slideLayouts/slideLayout7.xml"/><Relationship Id="rId7" Type="http://schemas.openxmlformats.org/officeDocument/2006/relationships/image" Target="../media/image9.jpeg"/><Relationship Id="rId2" Type="http://schemas.openxmlformats.org/officeDocument/2006/relationships/control" Target="../activeX/activeX4.xml"/><Relationship Id="rId1" Type="http://schemas.openxmlformats.org/officeDocument/2006/relationships/vmlDrawing" Target="../drawings/vmlDrawing5.v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1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1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2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0.xml"/><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7.jpeg"/></Relationships>
</file>

<file path=ppt/slides/_rels/slide2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1.xml"/><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7.jpeg"/></Relationships>
</file>

<file path=ppt/slides/_rels/slide2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2.xml"/><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7.jpeg"/></Relationships>
</file>

<file path=ppt/slides/_rels/slide2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24.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slideLayout" Target="../slideLayouts/slideLayout7.xml"/><Relationship Id="rId7" Type="http://schemas.openxmlformats.org/officeDocument/2006/relationships/image" Target="../media/image9.jpeg"/><Relationship Id="rId2" Type="http://schemas.openxmlformats.org/officeDocument/2006/relationships/control" Target="../activeX/activeX5.xml"/><Relationship Id="rId1" Type="http://schemas.openxmlformats.org/officeDocument/2006/relationships/vmlDrawing" Target="../drawings/vmlDrawing6.v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26.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slideLayout" Target="../slideLayouts/slideLayout7.xml"/><Relationship Id="rId7" Type="http://schemas.openxmlformats.org/officeDocument/2006/relationships/image" Target="../media/image9.jpeg"/><Relationship Id="rId2" Type="http://schemas.openxmlformats.org/officeDocument/2006/relationships/control" Target="../activeX/activeX6.xml"/><Relationship Id="rId1" Type="http://schemas.openxmlformats.org/officeDocument/2006/relationships/vmlDrawing" Target="../drawings/vmlDrawing7.v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2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2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slideLayout" Target="../slideLayouts/slideLayout7.xml"/><Relationship Id="rId7" Type="http://schemas.openxmlformats.org/officeDocument/2006/relationships/image" Target="../media/image9.jpeg"/><Relationship Id="rId2" Type="http://schemas.openxmlformats.org/officeDocument/2006/relationships/control" Target="../activeX/activeX1.xml"/><Relationship Id="rId1" Type="http://schemas.openxmlformats.org/officeDocument/2006/relationships/vmlDrawing" Target="../drawings/vmlDrawing2.v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slideLayout" Target="../slideLayouts/slideLayout7.xml"/><Relationship Id="rId7" Type="http://schemas.openxmlformats.org/officeDocument/2006/relationships/image" Target="../media/image9.jpeg"/><Relationship Id="rId2" Type="http://schemas.openxmlformats.org/officeDocument/2006/relationships/control" Target="../activeX/activeX7.xml"/><Relationship Id="rId1" Type="http://schemas.openxmlformats.org/officeDocument/2006/relationships/vmlDrawing" Target="../drawings/vmlDrawing8.v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1.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32.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slideLayout" Target="../slideLayouts/slideLayout7.xml"/><Relationship Id="rId7" Type="http://schemas.openxmlformats.org/officeDocument/2006/relationships/image" Target="../media/image9.jpeg"/><Relationship Id="rId2" Type="http://schemas.openxmlformats.org/officeDocument/2006/relationships/control" Target="../activeX/activeX8.xml"/><Relationship Id="rId1" Type="http://schemas.openxmlformats.org/officeDocument/2006/relationships/vmlDrawing" Target="../drawings/vmlDrawing9.v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3.xml"/><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3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4.xml"/><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3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5.xml"/><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3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6.xml"/><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image" Target="../media/image7.jpeg"/></Relationships>
</file>

<file path=ppt/slides/_rels/slide3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7.xml"/><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3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8.xml"/><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3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9.xml"/><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4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0.xml"/><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4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1.xml"/><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42.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29.png"/><Relationship Id="rId2" Type="http://schemas.openxmlformats.org/officeDocument/2006/relationships/control" Target="../activeX/activeX9.xml"/><Relationship Id="rId1" Type="http://schemas.openxmlformats.org/officeDocument/2006/relationships/vmlDrawing" Target="../drawings/vmlDrawing10.vml"/><Relationship Id="rId6" Type="http://schemas.openxmlformats.org/officeDocument/2006/relationships/image" Target="../media/image9.jpeg"/><Relationship Id="rId5" Type="http://schemas.openxmlformats.org/officeDocument/2006/relationships/image" Target="../media/image7.jpeg"/><Relationship Id="rId4" Type="http://schemas.openxmlformats.org/officeDocument/2006/relationships/notesSlide" Target="../notesSlides/notesSlide42.xml"/></Relationships>
</file>

<file path=ppt/slides/_rels/slide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slideLayout" Target="../slideLayouts/slideLayout7.xml"/><Relationship Id="rId7" Type="http://schemas.openxmlformats.org/officeDocument/2006/relationships/image" Target="../media/image9.jpeg"/><Relationship Id="rId2" Type="http://schemas.openxmlformats.org/officeDocument/2006/relationships/control" Target="../activeX/activeX2.xml"/><Relationship Id="rId1" Type="http://schemas.openxmlformats.org/officeDocument/2006/relationships/vmlDrawing" Target="../drawings/vmlDrawing3.v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13.jpeg"/><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2530" name="Group 12"/>
          <p:cNvGrpSpPr>
            <a:grpSpLocks/>
          </p:cNvGrpSpPr>
          <p:nvPr/>
        </p:nvGrpSpPr>
        <p:grpSpPr bwMode="auto">
          <a:xfrm>
            <a:off x="252413" y="549275"/>
            <a:ext cx="7443787" cy="5668963"/>
            <a:chOff x="159" y="346"/>
            <a:chExt cx="4689" cy="3571"/>
          </a:xfrm>
        </p:grpSpPr>
        <p:sp>
          <p:nvSpPr>
            <p:cNvPr id="22533" name="Oval 13"/>
            <p:cNvSpPr>
              <a:spLocks noChangeAspect="1" noChangeArrowheads="1"/>
            </p:cNvSpPr>
            <p:nvPr/>
          </p:nvSpPr>
          <p:spPr bwMode="auto">
            <a:xfrm>
              <a:off x="159" y="585"/>
              <a:ext cx="3332" cy="3332"/>
            </a:xfrm>
            <a:prstGeom prst="ellipse">
              <a:avLst/>
            </a:prstGeom>
            <a:gradFill rotWithShape="1">
              <a:gsLst>
                <a:gs pos="0">
                  <a:srgbClr val="9BCDFF"/>
                </a:gs>
                <a:gs pos="100000">
                  <a:srgbClr val="3399FF"/>
                </a:gs>
              </a:gsLst>
              <a:path path="shape">
                <a:fillToRect l="50000" t="50000" r="50000" b="50000"/>
              </a:path>
            </a:gradFill>
            <a:ln w="279400">
              <a:solidFill>
                <a:srgbClr val="01006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US"/>
            </a:p>
          </p:txBody>
        </p:sp>
        <p:sp>
          <p:nvSpPr>
            <p:cNvPr id="22534" name="Oval 14"/>
            <p:cNvSpPr>
              <a:spLocks noChangeAspect="1" noChangeArrowheads="1"/>
            </p:cNvSpPr>
            <p:nvPr/>
          </p:nvSpPr>
          <p:spPr bwMode="auto">
            <a:xfrm>
              <a:off x="3533" y="1678"/>
              <a:ext cx="1315" cy="1315"/>
            </a:xfrm>
            <a:prstGeom prst="ellipse">
              <a:avLst/>
            </a:prstGeom>
            <a:gradFill rotWithShape="1">
              <a:gsLst>
                <a:gs pos="0">
                  <a:srgbClr val="9BCDFF"/>
                </a:gs>
                <a:gs pos="100000">
                  <a:srgbClr val="3399FF"/>
                </a:gs>
              </a:gsLst>
              <a:path path="shape">
                <a:fillToRect l="50000" t="50000" r="50000" b="50000"/>
              </a:path>
            </a:gradFill>
            <a:ln w="177800">
              <a:solidFill>
                <a:srgbClr val="01006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US"/>
            </a:p>
          </p:txBody>
        </p:sp>
        <p:sp>
          <p:nvSpPr>
            <p:cNvPr id="22535" name="Oval 15"/>
            <p:cNvSpPr>
              <a:spLocks noChangeAspect="1" noChangeArrowheads="1"/>
            </p:cNvSpPr>
            <p:nvPr/>
          </p:nvSpPr>
          <p:spPr bwMode="auto">
            <a:xfrm>
              <a:off x="3294" y="346"/>
              <a:ext cx="1315" cy="1315"/>
            </a:xfrm>
            <a:prstGeom prst="ellipse">
              <a:avLst/>
            </a:prstGeom>
            <a:gradFill rotWithShape="1">
              <a:gsLst>
                <a:gs pos="0">
                  <a:srgbClr val="9BCDFF"/>
                </a:gs>
                <a:gs pos="100000">
                  <a:srgbClr val="3399FF"/>
                </a:gs>
              </a:gsLst>
              <a:path path="shape">
                <a:fillToRect l="50000" t="50000" r="50000" b="50000"/>
              </a:path>
            </a:gradFill>
            <a:ln w="177800">
              <a:solidFill>
                <a:srgbClr val="01006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US"/>
            </a:p>
          </p:txBody>
        </p:sp>
        <p:graphicFrame>
          <p:nvGraphicFramePr>
            <p:cNvPr id="22536" name="Object 16"/>
            <p:cNvGraphicFramePr>
              <a:graphicFrameLocks noChangeAspect="1"/>
            </p:cNvGraphicFramePr>
            <p:nvPr/>
          </p:nvGraphicFramePr>
          <p:xfrm>
            <a:off x="494" y="1165"/>
            <a:ext cx="2634" cy="2137"/>
          </p:xfrm>
          <a:graphic>
            <a:graphicData uri="http://schemas.openxmlformats.org/presentationml/2006/ole">
              <mc:AlternateContent xmlns:mc="http://schemas.openxmlformats.org/markup-compatibility/2006">
                <mc:Choice xmlns:v="urn:schemas-microsoft-com:vml" Requires="v">
                  <p:oleObj spid="_x0000_s22539" name="Flash Movie" r:id="rId4" imgW="3894480" imgH="3159720" progId="Flash.Movie">
                    <p:embed/>
                  </p:oleObj>
                </mc:Choice>
                <mc:Fallback>
                  <p:oleObj name="Flash Movie" r:id="rId4" imgW="3894480" imgH="3159720" progId="Flash.Movie">
                    <p:embed/>
                    <p:pic>
                      <p:nvPicPr>
                        <p:cNvPr id="0" name="Object 1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4" y="1165"/>
                          <a:ext cx="2634" cy="2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2537" name="Object 17"/>
            <p:cNvGraphicFramePr>
              <a:graphicFrameLocks noChangeAspect="1"/>
            </p:cNvGraphicFramePr>
            <p:nvPr/>
          </p:nvGraphicFramePr>
          <p:xfrm>
            <a:off x="3442" y="570"/>
            <a:ext cx="1047" cy="849"/>
          </p:xfrm>
          <a:graphic>
            <a:graphicData uri="http://schemas.openxmlformats.org/presentationml/2006/ole">
              <mc:AlternateContent xmlns:mc="http://schemas.openxmlformats.org/markup-compatibility/2006">
                <mc:Choice xmlns:v="urn:schemas-microsoft-com:vml" Requires="v">
                  <p:oleObj spid="_x0000_s22540" name="Flash Movie" r:id="rId6" imgW="3894480" imgH="3159720" progId="Flash.Movie">
                    <p:embed/>
                  </p:oleObj>
                </mc:Choice>
                <mc:Fallback>
                  <p:oleObj name="Flash Movie" r:id="rId6" imgW="3894480" imgH="3159720" progId="Flash.Movie">
                    <p:embed/>
                    <p:pic>
                      <p:nvPicPr>
                        <p:cNvPr id="0" name="Object 1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42" y="570"/>
                          <a:ext cx="1047" cy="8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2538" name="Object 18"/>
            <p:cNvGraphicFramePr>
              <a:graphicFrameLocks noChangeAspect="1"/>
            </p:cNvGraphicFramePr>
            <p:nvPr/>
          </p:nvGraphicFramePr>
          <p:xfrm>
            <a:off x="3679" y="1922"/>
            <a:ext cx="1047" cy="849"/>
          </p:xfrm>
          <a:graphic>
            <a:graphicData uri="http://schemas.openxmlformats.org/presentationml/2006/ole">
              <mc:AlternateContent xmlns:mc="http://schemas.openxmlformats.org/markup-compatibility/2006">
                <mc:Choice xmlns:v="urn:schemas-microsoft-com:vml" Requires="v">
                  <p:oleObj spid="_x0000_s22541" name="Flash Movie" r:id="rId7" imgW="3894480" imgH="3159720" progId="Flash.Movie">
                    <p:embed/>
                  </p:oleObj>
                </mc:Choice>
                <mc:Fallback>
                  <p:oleObj name="Flash Movie" r:id="rId7" imgW="3894480" imgH="3159720" progId="Flash.Movie">
                    <p:embed/>
                    <p:pic>
                      <p:nvPicPr>
                        <p:cNvPr id="0" name="Object 1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79" y="1922"/>
                          <a:ext cx="1047" cy="8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
        <p:nvSpPr>
          <p:cNvPr id="22531" name="AutoShape 10"/>
          <p:cNvSpPr>
            <a:spLocks noGrp="1" noChangeArrowheads="1"/>
          </p:cNvSpPr>
          <p:nvPr>
            <p:ph type="ctrTitle"/>
          </p:nvPr>
        </p:nvSpPr>
        <p:spPr>
          <a:xfrm>
            <a:off x="152400" y="188913"/>
            <a:ext cx="5310188" cy="981075"/>
          </a:xfrm>
          <a:prstGeom prst="roundRect">
            <a:avLst>
              <a:gd name="adj" fmla="val 43579"/>
            </a:avLst>
          </a:prstGeom>
          <a:solidFill>
            <a:srgbClr val="010066"/>
          </a:solidFill>
          <a:ln w="63500">
            <a:solidFill>
              <a:srgbClr val="5B0091"/>
            </a:solidFill>
            <a:round/>
            <a:headEnd/>
            <a:tailEnd/>
          </a:ln>
        </p:spPr>
        <p:txBody>
          <a:bodyPr/>
          <a:lstStyle/>
          <a:p>
            <a:r>
              <a:rPr lang="en-GB" b="1" smtClean="0">
                <a:solidFill>
                  <a:schemeClr val="bg1"/>
                </a:solidFill>
              </a:rPr>
              <a:t>KS3 Mathematics</a:t>
            </a:r>
          </a:p>
        </p:txBody>
      </p:sp>
      <p:sp>
        <p:nvSpPr>
          <p:cNvPr id="22532" name="AutoShape 11"/>
          <p:cNvSpPr>
            <a:spLocks noGrp="1" noChangeArrowheads="1"/>
          </p:cNvSpPr>
          <p:nvPr>
            <p:ph type="subTitle" idx="1"/>
          </p:nvPr>
        </p:nvSpPr>
        <p:spPr bwMode="auto">
          <a:xfrm>
            <a:off x="3429000" y="4868863"/>
            <a:ext cx="5410200" cy="1008062"/>
          </a:xfrm>
          <a:prstGeom prst="roundRect">
            <a:avLst>
              <a:gd name="adj" fmla="val 43579"/>
            </a:avLst>
          </a:prstGeom>
          <a:solidFill>
            <a:srgbClr val="010066"/>
          </a:solidFill>
          <a:ln w="63500">
            <a:solidFill>
              <a:srgbClr val="5B0091"/>
            </a:solidFill>
            <a:round/>
            <a:headEnd/>
            <a:tailEnd/>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0" rIns="91440" bIns="0" numCol="1" anchor="ctr" anchorCtr="0" compatLnSpc="1">
            <a:prstTxWarp prst="textNoShape">
              <a:avLst/>
            </a:prstTxWarp>
          </a:bodyPr>
          <a:lstStyle/>
          <a:p>
            <a:pPr eaLnBrk="1" hangingPunct="1">
              <a:lnSpc>
                <a:spcPct val="80000"/>
              </a:lnSpc>
              <a:spcBef>
                <a:spcPct val="0"/>
              </a:spcBef>
            </a:pPr>
            <a:r>
              <a:rPr lang="en-GB" sz="3600" smtClean="0">
                <a:solidFill>
                  <a:schemeClr val="bg1"/>
                </a:solidFill>
              </a:rPr>
              <a:t>N4 Powers and roots</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075" name="Picture 1034" descr="right_button">
            <a:hlinkClick r:id="" action="ppaction://hlinkshowjump?jump=nextslide"/>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59788" y="6092825"/>
            <a:ext cx="501650"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6" name="Picture 1035" descr="left_button">
            <a:hlinkClick r:id="" action="ppaction://hlinkshowjump?jump=previousslide"/>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9388" y="6078538"/>
            <a:ext cx="542925"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7" name="Rectangle 1037"/>
          <p:cNvSpPr>
            <a:spLocks noGrp="1" noChangeArrowheads="1"/>
          </p:cNvSpPr>
          <p:nvPr>
            <p:ph type="title" idx="4294967295"/>
          </p:nvPr>
        </p:nvSpPr>
        <p:spPr>
          <a:xfrm>
            <a:off x="152400" y="152400"/>
            <a:ext cx="8991600" cy="685800"/>
          </a:xfrm>
          <a:noFill/>
        </p:spPr>
        <p:txBody>
          <a:bodyPr/>
          <a:lstStyle/>
          <a:p>
            <a:pPr eaLnBrk="1" hangingPunct="1"/>
            <a:r>
              <a:rPr lang="en-GB" sz="2700" b="1" smtClean="0">
                <a:solidFill>
                  <a:srgbClr val="5B0091"/>
                </a:solidFill>
              </a:rPr>
              <a:t>Adding consecutive triangular numbers</a:t>
            </a:r>
            <a:endParaRPr lang="en-GB" smtClean="0"/>
          </a:p>
        </p:txBody>
      </p:sp>
      <p:grpSp>
        <p:nvGrpSpPr>
          <p:cNvPr id="3078" name="Group 1734"/>
          <p:cNvGrpSpPr>
            <a:grpSpLocks/>
          </p:cNvGrpSpPr>
          <p:nvPr/>
        </p:nvGrpSpPr>
        <p:grpSpPr bwMode="auto">
          <a:xfrm>
            <a:off x="7304088" y="115888"/>
            <a:ext cx="576262" cy="576262"/>
            <a:chOff x="4601" y="73"/>
            <a:chExt cx="363" cy="363"/>
          </a:xfrm>
        </p:grpSpPr>
        <p:pic>
          <p:nvPicPr>
            <p:cNvPr id="3079" name="Picture 1735" descr="flash icon"/>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41" y="110"/>
              <a:ext cx="28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0" name="Oval 1736"/>
            <p:cNvSpPr>
              <a:spLocks noChangeAspect="1" noChangeArrowheads="1"/>
            </p:cNvSpPr>
            <p:nvPr/>
          </p:nvSpPr>
          <p:spPr bwMode="auto">
            <a:xfrm>
              <a:off x="4601" y="73"/>
              <a:ext cx="363" cy="363"/>
            </a:xfrm>
            <a:prstGeom prst="ellipse">
              <a:avLst/>
            </a:prstGeom>
            <a:noFill/>
            <a:ln w="127000">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US"/>
            </a:p>
          </p:txBody>
        </p:sp>
        <p:sp>
          <p:nvSpPr>
            <p:cNvPr id="3081" name="Oval 1737"/>
            <p:cNvSpPr>
              <a:spLocks noChangeAspect="1" noChangeArrowheads="1"/>
            </p:cNvSpPr>
            <p:nvPr/>
          </p:nvSpPr>
          <p:spPr bwMode="auto">
            <a:xfrm>
              <a:off x="4635" y="107"/>
              <a:ext cx="295" cy="295"/>
            </a:xfrm>
            <a:prstGeom prst="ellipse">
              <a:avLst/>
            </a:prstGeom>
            <a:noFill/>
            <a:ln w="25400">
              <a:solidFill>
                <a:srgbClr val="010066"/>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US"/>
            </a:p>
          </p:txBody>
        </p:sp>
      </p:grpSp>
    </p:spTree>
    <p:controls>
      <mc:AlternateContent xmlns:mc="http://schemas.openxmlformats.org/markup-compatibility/2006">
        <mc:Choice xmlns:v="urn:schemas-microsoft-com:vml" Requires="v">
          <p:control spid="3074" r:id="rId2" imgW="9142857" imgH="5185068"/>
        </mc:Choice>
        <mc:Fallback>
          <p:control r:id="rId2" imgW="9142857" imgH="5185068">
            <p:pic>
              <p:nvPicPr>
                <p:cNvPr id="0" name="ShockwaveFlash1"/>
                <p:cNvPicPr preferRelativeResize="0">
                  <a:picLocks noChangeArrowheads="1" noChangeShapeType="1"/>
                </p:cNvPicPr>
                <p:nvPr/>
              </p:nvPicPr>
              <p:blipFill>
                <a:blip r:embed="rId8">
                  <a:extLst>
                    <a:ext uri="{28A0092B-C50C-407E-A947-70E740481C1C}">
                      <a14:useLocalDpi xmlns:a14="http://schemas.microsoft.com/office/drawing/2010/main" val="0"/>
                    </a:ext>
                  </a:extLst>
                </a:blip>
                <a:srcRect/>
                <a:stretch>
                  <a:fillRect/>
                </a:stretch>
              </p:blipFill>
              <p:spPr bwMode="auto">
                <a:xfrm>
                  <a:off x="0" y="908050"/>
                  <a:ext cx="9144000" cy="5184775"/>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9698" name="Picture 2" descr="right_button">
            <a:hlinkClick r:id="" action="ppaction://hlinkshowjump?jump=nextslide"/>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59788" y="6092825"/>
            <a:ext cx="501650"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699" name="Picture 3" descr="left_button">
            <a:hlinkClick r:id="" action="ppaction://hlinkshowjump?jump=previousslide"/>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8" y="6078538"/>
            <a:ext cx="542925"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0" name="Text Box 6"/>
          <p:cNvSpPr txBox="1">
            <a:spLocks noChangeArrowheads="1"/>
          </p:cNvSpPr>
          <p:nvPr/>
        </p:nvSpPr>
        <p:spPr bwMode="auto">
          <a:xfrm>
            <a:off x="212725" y="954088"/>
            <a:ext cx="8626475"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We can make square numbers by adding two consecutive triangular numbers.</a:t>
            </a:r>
          </a:p>
        </p:txBody>
      </p:sp>
      <p:sp>
        <p:nvSpPr>
          <p:cNvPr id="258055" name="Oval 7"/>
          <p:cNvSpPr>
            <a:spLocks noChangeArrowheads="1"/>
          </p:cNvSpPr>
          <p:nvPr/>
        </p:nvSpPr>
        <p:spPr bwMode="auto">
          <a:xfrm>
            <a:off x="2362200" y="1981200"/>
            <a:ext cx="381000" cy="381000"/>
          </a:xfrm>
          <a:prstGeom prst="ellipse">
            <a:avLst/>
          </a:prstGeom>
          <a:solidFill>
            <a:srgbClr val="FF00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258056" name="Group 8"/>
          <p:cNvGrpSpPr>
            <a:grpSpLocks/>
          </p:cNvGrpSpPr>
          <p:nvPr/>
        </p:nvGrpSpPr>
        <p:grpSpPr bwMode="auto">
          <a:xfrm>
            <a:off x="2362200" y="1981200"/>
            <a:ext cx="762000" cy="762000"/>
            <a:chOff x="1488" y="1056"/>
            <a:chExt cx="480" cy="480"/>
          </a:xfrm>
        </p:grpSpPr>
        <p:sp>
          <p:nvSpPr>
            <p:cNvPr id="30103" name="Oval 9"/>
            <p:cNvSpPr>
              <a:spLocks noChangeArrowheads="1"/>
            </p:cNvSpPr>
            <p:nvPr/>
          </p:nvSpPr>
          <p:spPr bwMode="auto">
            <a:xfrm>
              <a:off x="1728" y="1056"/>
              <a:ext cx="240" cy="240"/>
            </a:xfrm>
            <a:prstGeom prst="ellipse">
              <a:avLst/>
            </a:prstGeom>
            <a:solidFill>
              <a:srgbClr val="FF66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104" name="Oval 10"/>
            <p:cNvSpPr>
              <a:spLocks noChangeArrowheads="1"/>
            </p:cNvSpPr>
            <p:nvPr/>
          </p:nvSpPr>
          <p:spPr bwMode="auto">
            <a:xfrm>
              <a:off x="1728" y="1296"/>
              <a:ext cx="240" cy="240"/>
            </a:xfrm>
            <a:prstGeom prst="ellipse">
              <a:avLst/>
            </a:prstGeom>
            <a:solidFill>
              <a:srgbClr val="FF66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105" name="Oval 11"/>
            <p:cNvSpPr>
              <a:spLocks noChangeArrowheads="1"/>
            </p:cNvSpPr>
            <p:nvPr/>
          </p:nvSpPr>
          <p:spPr bwMode="auto">
            <a:xfrm>
              <a:off x="1488" y="1296"/>
              <a:ext cx="240" cy="240"/>
            </a:xfrm>
            <a:prstGeom prst="ellipse">
              <a:avLst/>
            </a:prstGeom>
            <a:solidFill>
              <a:srgbClr val="FF66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258060" name="Text Box 12"/>
          <p:cNvSpPr txBox="1">
            <a:spLocks noChangeArrowheads="1"/>
          </p:cNvSpPr>
          <p:nvPr/>
        </p:nvSpPr>
        <p:spPr bwMode="auto">
          <a:xfrm>
            <a:off x="3581400" y="6019800"/>
            <a:ext cx="1385888"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solidFill>
                  <a:srgbClr val="FF0000"/>
                </a:solidFill>
              </a:rPr>
              <a:t>1</a:t>
            </a:r>
            <a:r>
              <a:rPr lang="en-GB"/>
              <a:t> </a:t>
            </a:r>
            <a:r>
              <a:rPr lang="en-GB">
                <a:solidFill>
                  <a:srgbClr val="FF6600"/>
                </a:solidFill>
              </a:rPr>
              <a:t>+ 2</a:t>
            </a:r>
            <a:r>
              <a:rPr lang="en-GB"/>
              <a:t> = 3</a:t>
            </a:r>
          </a:p>
        </p:txBody>
      </p:sp>
      <p:grpSp>
        <p:nvGrpSpPr>
          <p:cNvPr id="258061" name="Group 13"/>
          <p:cNvGrpSpPr>
            <a:grpSpLocks/>
          </p:cNvGrpSpPr>
          <p:nvPr/>
        </p:nvGrpSpPr>
        <p:grpSpPr bwMode="auto">
          <a:xfrm>
            <a:off x="2362200" y="1981200"/>
            <a:ext cx="1143000" cy="1143000"/>
            <a:chOff x="1488" y="1248"/>
            <a:chExt cx="720" cy="720"/>
          </a:xfrm>
        </p:grpSpPr>
        <p:sp>
          <p:nvSpPr>
            <p:cNvPr id="30094" name="Oval 14"/>
            <p:cNvSpPr>
              <a:spLocks noChangeArrowheads="1"/>
            </p:cNvSpPr>
            <p:nvPr/>
          </p:nvSpPr>
          <p:spPr bwMode="auto">
            <a:xfrm>
              <a:off x="1488" y="1248"/>
              <a:ext cx="240" cy="240"/>
            </a:xfrm>
            <a:prstGeom prst="ellipse">
              <a:avLst/>
            </a:prstGeom>
            <a:solidFill>
              <a:srgbClr val="FF66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095" name="Oval 15"/>
            <p:cNvSpPr>
              <a:spLocks noChangeArrowheads="1"/>
            </p:cNvSpPr>
            <p:nvPr/>
          </p:nvSpPr>
          <p:spPr bwMode="auto">
            <a:xfrm>
              <a:off x="1728" y="1248"/>
              <a:ext cx="240" cy="240"/>
            </a:xfrm>
            <a:prstGeom prst="ellipse">
              <a:avLst/>
            </a:prstGeom>
            <a:solidFill>
              <a:srgbClr val="FF66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096" name="Oval 16"/>
            <p:cNvSpPr>
              <a:spLocks noChangeArrowheads="1"/>
            </p:cNvSpPr>
            <p:nvPr/>
          </p:nvSpPr>
          <p:spPr bwMode="auto">
            <a:xfrm>
              <a:off x="1728" y="1488"/>
              <a:ext cx="240" cy="240"/>
            </a:xfrm>
            <a:prstGeom prst="ellipse">
              <a:avLst/>
            </a:prstGeom>
            <a:solidFill>
              <a:srgbClr val="FFCC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097" name="Oval 17"/>
            <p:cNvSpPr>
              <a:spLocks noChangeArrowheads="1"/>
            </p:cNvSpPr>
            <p:nvPr/>
          </p:nvSpPr>
          <p:spPr bwMode="auto">
            <a:xfrm>
              <a:off x="1488" y="1488"/>
              <a:ext cx="240" cy="240"/>
            </a:xfrm>
            <a:prstGeom prst="ellipse">
              <a:avLst/>
            </a:prstGeom>
            <a:solidFill>
              <a:srgbClr val="FF66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098" name="Oval 18"/>
            <p:cNvSpPr>
              <a:spLocks noChangeArrowheads="1"/>
            </p:cNvSpPr>
            <p:nvPr/>
          </p:nvSpPr>
          <p:spPr bwMode="auto">
            <a:xfrm>
              <a:off x="1488" y="1728"/>
              <a:ext cx="240" cy="240"/>
            </a:xfrm>
            <a:prstGeom prst="ellipse">
              <a:avLst/>
            </a:prstGeom>
            <a:solidFill>
              <a:srgbClr val="FFCC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099" name="Oval 19"/>
            <p:cNvSpPr>
              <a:spLocks noChangeArrowheads="1"/>
            </p:cNvSpPr>
            <p:nvPr/>
          </p:nvSpPr>
          <p:spPr bwMode="auto">
            <a:xfrm>
              <a:off x="1968" y="1248"/>
              <a:ext cx="240" cy="240"/>
            </a:xfrm>
            <a:prstGeom prst="ellipse">
              <a:avLst/>
            </a:prstGeom>
            <a:solidFill>
              <a:srgbClr val="FFCC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100" name="Oval 20"/>
            <p:cNvSpPr>
              <a:spLocks noChangeArrowheads="1"/>
            </p:cNvSpPr>
            <p:nvPr/>
          </p:nvSpPr>
          <p:spPr bwMode="auto">
            <a:xfrm>
              <a:off x="1968" y="1728"/>
              <a:ext cx="240" cy="240"/>
            </a:xfrm>
            <a:prstGeom prst="ellipse">
              <a:avLst/>
            </a:prstGeom>
            <a:solidFill>
              <a:srgbClr val="FFCC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101" name="Oval 21"/>
            <p:cNvSpPr>
              <a:spLocks noChangeArrowheads="1"/>
            </p:cNvSpPr>
            <p:nvPr/>
          </p:nvSpPr>
          <p:spPr bwMode="auto">
            <a:xfrm>
              <a:off x="1728" y="1728"/>
              <a:ext cx="240" cy="240"/>
            </a:xfrm>
            <a:prstGeom prst="ellipse">
              <a:avLst/>
            </a:prstGeom>
            <a:solidFill>
              <a:srgbClr val="FFCC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102" name="Oval 22"/>
            <p:cNvSpPr>
              <a:spLocks noChangeArrowheads="1"/>
            </p:cNvSpPr>
            <p:nvPr/>
          </p:nvSpPr>
          <p:spPr bwMode="auto">
            <a:xfrm>
              <a:off x="1968" y="1488"/>
              <a:ext cx="240" cy="240"/>
            </a:xfrm>
            <a:prstGeom prst="ellipse">
              <a:avLst/>
            </a:prstGeom>
            <a:solidFill>
              <a:srgbClr val="FFCC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258071" name="Text Box 23"/>
          <p:cNvSpPr txBox="1">
            <a:spLocks noChangeArrowheads="1"/>
          </p:cNvSpPr>
          <p:nvPr/>
        </p:nvSpPr>
        <p:spPr bwMode="auto">
          <a:xfrm>
            <a:off x="3581400" y="6019800"/>
            <a:ext cx="1385888"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solidFill>
                  <a:srgbClr val="FF6600"/>
                </a:solidFill>
              </a:rPr>
              <a:t>3</a:t>
            </a:r>
            <a:r>
              <a:rPr lang="en-GB"/>
              <a:t> </a:t>
            </a:r>
            <a:r>
              <a:rPr lang="en-GB">
                <a:solidFill>
                  <a:srgbClr val="FFCC00"/>
                </a:solidFill>
              </a:rPr>
              <a:t>+ 6</a:t>
            </a:r>
            <a:r>
              <a:rPr lang="en-GB"/>
              <a:t> = 9</a:t>
            </a:r>
          </a:p>
        </p:txBody>
      </p:sp>
      <p:grpSp>
        <p:nvGrpSpPr>
          <p:cNvPr id="258072" name="Group 24"/>
          <p:cNvGrpSpPr>
            <a:grpSpLocks/>
          </p:cNvGrpSpPr>
          <p:nvPr/>
        </p:nvGrpSpPr>
        <p:grpSpPr bwMode="auto">
          <a:xfrm>
            <a:off x="2362200" y="1981200"/>
            <a:ext cx="1524000" cy="1524000"/>
            <a:chOff x="1488" y="1248"/>
            <a:chExt cx="960" cy="960"/>
          </a:xfrm>
        </p:grpSpPr>
        <p:sp>
          <p:nvSpPr>
            <p:cNvPr id="30078" name="Oval 25"/>
            <p:cNvSpPr>
              <a:spLocks noChangeArrowheads="1"/>
            </p:cNvSpPr>
            <p:nvPr/>
          </p:nvSpPr>
          <p:spPr bwMode="auto">
            <a:xfrm>
              <a:off x="1488" y="1248"/>
              <a:ext cx="240" cy="240"/>
            </a:xfrm>
            <a:prstGeom prst="ellipse">
              <a:avLst/>
            </a:prstGeom>
            <a:solidFill>
              <a:srgbClr val="FFCC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079" name="Oval 26"/>
            <p:cNvSpPr>
              <a:spLocks noChangeArrowheads="1"/>
            </p:cNvSpPr>
            <p:nvPr/>
          </p:nvSpPr>
          <p:spPr bwMode="auto">
            <a:xfrm>
              <a:off x="1728" y="1248"/>
              <a:ext cx="240" cy="240"/>
            </a:xfrm>
            <a:prstGeom prst="ellipse">
              <a:avLst/>
            </a:prstGeom>
            <a:solidFill>
              <a:srgbClr val="FFCC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080" name="Oval 27"/>
            <p:cNvSpPr>
              <a:spLocks noChangeArrowheads="1"/>
            </p:cNvSpPr>
            <p:nvPr/>
          </p:nvSpPr>
          <p:spPr bwMode="auto">
            <a:xfrm>
              <a:off x="1728" y="1488"/>
              <a:ext cx="240" cy="240"/>
            </a:xfrm>
            <a:prstGeom prst="ellipse">
              <a:avLst/>
            </a:prstGeom>
            <a:solidFill>
              <a:srgbClr val="FFCC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081" name="Oval 28"/>
            <p:cNvSpPr>
              <a:spLocks noChangeArrowheads="1"/>
            </p:cNvSpPr>
            <p:nvPr/>
          </p:nvSpPr>
          <p:spPr bwMode="auto">
            <a:xfrm>
              <a:off x="1488" y="1488"/>
              <a:ext cx="240" cy="240"/>
            </a:xfrm>
            <a:prstGeom prst="ellipse">
              <a:avLst/>
            </a:prstGeom>
            <a:solidFill>
              <a:srgbClr val="FFCC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082" name="Oval 29"/>
            <p:cNvSpPr>
              <a:spLocks noChangeArrowheads="1"/>
            </p:cNvSpPr>
            <p:nvPr/>
          </p:nvSpPr>
          <p:spPr bwMode="auto">
            <a:xfrm>
              <a:off x="1488" y="1728"/>
              <a:ext cx="240" cy="240"/>
            </a:xfrm>
            <a:prstGeom prst="ellipse">
              <a:avLst/>
            </a:prstGeom>
            <a:solidFill>
              <a:srgbClr val="FFCC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083" name="Oval 30"/>
            <p:cNvSpPr>
              <a:spLocks noChangeArrowheads="1"/>
            </p:cNvSpPr>
            <p:nvPr/>
          </p:nvSpPr>
          <p:spPr bwMode="auto">
            <a:xfrm>
              <a:off x="1968" y="1248"/>
              <a:ext cx="240" cy="240"/>
            </a:xfrm>
            <a:prstGeom prst="ellipse">
              <a:avLst/>
            </a:prstGeom>
            <a:solidFill>
              <a:srgbClr val="FFCC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084" name="Oval 31"/>
            <p:cNvSpPr>
              <a:spLocks noChangeArrowheads="1"/>
            </p:cNvSpPr>
            <p:nvPr/>
          </p:nvSpPr>
          <p:spPr bwMode="auto">
            <a:xfrm>
              <a:off x="1968" y="1728"/>
              <a:ext cx="240" cy="240"/>
            </a:xfrm>
            <a:prstGeom prst="ellipse">
              <a:avLst/>
            </a:prstGeom>
            <a:solidFill>
              <a:srgbClr val="66FF33"/>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085" name="Oval 32"/>
            <p:cNvSpPr>
              <a:spLocks noChangeArrowheads="1"/>
            </p:cNvSpPr>
            <p:nvPr/>
          </p:nvSpPr>
          <p:spPr bwMode="auto">
            <a:xfrm>
              <a:off x="1728" y="1728"/>
              <a:ext cx="240" cy="240"/>
            </a:xfrm>
            <a:prstGeom prst="ellipse">
              <a:avLst/>
            </a:prstGeom>
            <a:solidFill>
              <a:srgbClr val="66FF33"/>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086" name="Oval 33"/>
            <p:cNvSpPr>
              <a:spLocks noChangeArrowheads="1"/>
            </p:cNvSpPr>
            <p:nvPr/>
          </p:nvSpPr>
          <p:spPr bwMode="auto">
            <a:xfrm>
              <a:off x="1968" y="1488"/>
              <a:ext cx="240" cy="240"/>
            </a:xfrm>
            <a:prstGeom prst="ellipse">
              <a:avLst/>
            </a:prstGeom>
            <a:solidFill>
              <a:srgbClr val="66FF33"/>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087" name="Oval 34"/>
            <p:cNvSpPr>
              <a:spLocks noChangeArrowheads="1"/>
            </p:cNvSpPr>
            <p:nvPr/>
          </p:nvSpPr>
          <p:spPr bwMode="auto">
            <a:xfrm>
              <a:off x="1488" y="1968"/>
              <a:ext cx="240" cy="240"/>
            </a:xfrm>
            <a:prstGeom prst="ellipse">
              <a:avLst/>
            </a:prstGeom>
            <a:solidFill>
              <a:srgbClr val="66FF33"/>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088" name="Oval 35"/>
            <p:cNvSpPr>
              <a:spLocks noChangeArrowheads="1"/>
            </p:cNvSpPr>
            <p:nvPr/>
          </p:nvSpPr>
          <p:spPr bwMode="auto">
            <a:xfrm>
              <a:off x="1728" y="1968"/>
              <a:ext cx="240" cy="240"/>
            </a:xfrm>
            <a:prstGeom prst="ellipse">
              <a:avLst/>
            </a:prstGeom>
            <a:solidFill>
              <a:srgbClr val="66FF33"/>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089" name="Oval 36"/>
            <p:cNvSpPr>
              <a:spLocks noChangeArrowheads="1"/>
            </p:cNvSpPr>
            <p:nvPr/>
          </p:nvSpPr>
          <p:spPr bwMode="auto">
            <a:xfrm>
              <a:off x="1968" y="1968"/>
              <a:ext cx="240" cy="240"/>
            </a:xfrm>
            <a:prstGeom prst="ellipse">
              <a:avLst/>
            </a:prstGeom>
            <a:solidFill>
              <a:srgbClr val="66FF33"/>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090" name="Oval 37"/>
            <p:cNvSpPr>
              <a:spLocks noChangeArrowheads="1"/>
            </p:cNvSpPr>
            <p:nvPr/>
          </p:nvSpPr>
          <p:spPr bwMode="auto">
            <a:xfrm>
              <a:off x="2208" y="1968"/>
              <a:ext cx="240" cy="240"/>
            </a:xfrm>
            <a:prstGeom prst="ellipse">
              <a:avLst/>
            </a:prstGeom>
            <a:solidFill>
              <a:srgbClr val="66FF33"/>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091" name="Oval 38"/>
            <p:cNvSpPr>
              <a:spLocks noChangeArrowheads="1"/>
            </p:cNvSpPr>
            <p:nvPr/>
          </p:nvSpPr>
          <p:spPr bwMode="auto">
            <a:xfrm>
              <a:off x="2208" y="1728"/>
              <a:ext cx="240" cy="240"/>
            </a:xfrm>
            <a:prstGeom prst="ellipse">
              <a:avLst/>
            </a:prstGeom>
            <a:solidFill>
              <a:srgbClr val="66FF33"/>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092" name="Oval 39"/>
            <p:cNvSpPr>
              <a:spLocks noChangeArrowheads="1"/>
            </p:cNvSpPr>
            <p:nvPr/>
          </p:nvSpPr>
          <p:spPr bwMode="auto">
            <a:xfrm>
              <a:off x="2208" y="1488"/>
              <a:ext cx="240" cy="240"/>
            </a:xfrm>
            <a:prstGeom prst="ellipse">
              <a:avLst/>
            </a:prstGeom>
            <a:solidFill>
              <a:srgbClr val="66FF33"/>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093" name="Oval 40"/>
            <p:cNvSpPr>
              <a:spLocks noChangeArrowheads="1"/>
            </p:cNvSpPr>
            <p:nvPr/>
          </p:nvSpPr>
          <p:spPr bwMode="auto">
            <a:xfrm>
              <a:off x="2208" y="1248"/>
              <a:ext cx="240" cy="240"/>
            </a:xfrm>
            <a:prstGeom prst="ellipse">
              <a:avLst/>
            </a:prstGeom>
            <a:solidFill>
              <a:srgbClr val="66FF33"/>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258089" name="Text Box 41"/>
          <p:cNvSpPr txBox="1">
            <a:spLocks noChangeArrowheads="1"/>
          </p:cNvSpPr>
          <p:nvPr/>
        </p:nvSpPr>
        <p:spPr bwMode="auto">
          <a:xfrm>
            <a:off x="3581400" y="6019800"/>
            <a:ext cx="1725613"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solidFill>
                  <a:srgbClr val="FFCC00"/>
                </a:solidFill>
              </a:rPr>
              <a:t>6</a:t>
            </a:r>
            <a:r>
              <a:rPr lang="en-GB"/>
              <a:t> </a:t>
            </a:r>
            <a:r>
              <a:rPr lang="en-GB">
                <a:solidFill>
                  <a:srgbClr val="66FF33"/>
                </a:solidFill>
              </a:rPr>
              <a:t>+ 10</a:t>
            </a:r>
            <a:r>
              <a:rPr lang="en-GB"/>
              <a:t> = 16</a:t>
            </a:r>
          </a:p>
        </p:txBody>
      </p:sp>
      <p:grpSp>
        <p:nvGrpSpPr>
          <p:cNvPr id="258090" name="Group 42"/>
          <p:cNvGrpSpPr>
            <a:grpSpLocks/>
          </p:cNvGrpSpPr>
          <p:nvPr/>
        </p:nvGrpSpPr>
        <p:grpSpPr bwMode="auto">
          <a:xfrm>
            <a:off x="2362200" y="1981200"/>
            <a:ext cx="1905000" cy="1905000"/>
            <a:chOff x="1488" y="1248"/>
            <a:chExt cx="1200" cy="1200"/>
          </a:xfrm>
        </p:grpSpPr>
        <p:sp>
          <p:nvSpPr>
            <p:cNvPr id="30053" name="Oval 43"/>
            <p:cNvSpPr>
              <a:spLocks noChangeArrowheads="1"/>
            </p:cNvSpPr>
            <p:nvPr/>
          </p:nvSpPr>
          <p:spPr bwMode="auto">
            <a:xfrm>
              <a:off x="1488" y="1248"/>
              <a:ext cx="240" cy="240"/>
            </a:xfrm>
            <a:prstGeom prst="ellipse">
              <a:avLst/>
            </a:prstGeom>
            <a:solidFill>
              <a:srgbClr val="66FF33"/>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054" name="Oval 44"/>
            <p:cNvSpPr>
              <a:spLocks noChangeArrowheads="1"/>
            </p:cNvSpPr>
            <p:nvPr/>
          </p:nvSpPr>
          <p:spPr bwMode="auto">
            <a:xfrm>
              <a:off x="1728" y="1248"/>
              <a:ext cx="240" cy="240"/>
            </a:xfrm>
            <a:prstGeom prst="ellipse">
              <a:avLst/>
            </a:prstGeom>
            <a:solidFill>
              <a:srgbClr val="66FF33"/>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055" name="Oval 45"/>
            <p:cNvSpPr>
              <a:spLocks noChangeArrowheads="1"/>
            </p:cNvSpPr>
            <p:nvPr/>
          </p:nvSpPr>
          <p:spPr bwMode="auto">
            <a:xfrm>
              <a:off x="1728" y="1488"/>
              <a:ext cx="240" cy="240"/>
            </a:xfrm>
            <a:prstGeom prst="ellipse">
              <a:avLst/>
            </a:prstGeom>
            <a:solidFill>
              <a:srgbClr val="66FF33"/>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056" name="Oval 46"/>
            <p:cNvSpPr>
              <a:spLocks noChangeArrowheads="1"/>
            </p:cNvSpPr>
            <p:nvPr/>
          </p:nvSpPr>
          <p:spPr bwMode="auto">
            <a:xfrm>
              <a:off x="1488" y="1488"/>
              <a:ext cx="240" cy="240"/>
            </a:xfrm>
            <a:prstGeom prst="ellipse">
              <a:avLst/>
            </a:prstGeom>
            <a:solidFill>
              <a:srgbClr val="66FF33"/>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057" name="Oval 47"/>
            <p:cNvSpPr>
              <a:spLocks noChangeArrowheads="1"/>
            </p:cNvSpPr>
            <p:nvPr/>
          </p:nvSpPr>
          <p:spPr bwMode="auto">
            <a:xfrm>
              <a:off x="1488" y="1728"/>
              <a:ext cx="240" cy="240"/>
            </a:xfrm>
            <a:prstGeom prst="ellipse">
              <a:avLst/>
            </a:prstGeom>
            <a:solidFill>
              <a:srgbClr val="66FF33"/>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058" name="Oval 48"/>
            <p:cNvSpPr>
              <a:spLocks noChangeArrowheads="1"/>
            </p:cNvSpPr>
            <p:nvPr/>
          </p:nvSpPr>
          <p:spPr bwMode="auto">
            <a:xfrm>
              <a:off x="1968" y="1248"/>
              <a:ext cx="240" cy="240"/>
            </a:xfrm>
            <a:prstGeom prst="ellipse">
              <a:avLst/>
            </a:prstGeom>
            <a:solidFill>
              <a:srgbClr val="66FF33"/>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059" name="Oval 49"/>
            <p:cNvSpPr>
              <a:spLocks noChangeArrowheads="1"/>
            </p:cNvSpPr>
            <p:nvPr/>
          </p:nvSpPr>
          <p:spPr bwMode="auto">
            <a:xfrm>
              <a:off x="1968" y="1728"/>
              <a:ext cx="240" cy="240"/>
            </a:xfrm>
            <a:prstGeom prst="ellipse">
              <a:avLst/>
            </a:prstGeom>
            <a:solidFill>
              <a:srgbClr val="0099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060" name="Oval 50"/>
            <p:cNvSpPr>
              <a:spLocks noChangeArrowheads="1"/>
            </p:cNvSpPr>
            <p:nvPr/>
          </p:nvSpPr>
          <p:spPr bwMode="auto">
            <a:xfrm>
              <a:off x="1728" y="1728"/>
              <a:ext cx="240" cy="240"/>
            </a:xfrm>
            <a:prstGeom prst="ellipse">
              <a:avLst/>
            </a:prstGeom>
            <a:solidFill>
              <a:srgbClr val="66FF33"/>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061" name="Oval 51"/>
            <p:cNvSpPr>
              <a:spLocks noChangeArrowheads="1"/>
            </p:cNvSpPr>
            <p:nvPr/>
          </p:nvSpPr>
          <p:spPr bwMode="auto">
            <a:xfrm>
              <a:off x="1968" y="1488"/>
              <a:ext cx="240" cy="240"/>
            </a:xfrm>
            <a:prstGeom prst="ellipse">
              <a:avLst/>
            </a:prstGeom>
            <a:solidFill>
              <a:srgbClr val="66FF33"/>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062" name="Oval 52"/>
            <p:cNvSpPr>
              <a:spLocks noChangeArrowheads="1"/>
            </p:cNvSpPr>
            <p:nvPr/>
          </p:nvSpPr>
          <p:spPr bwMode="auto">
            <a:xfrm>
              <a:off x="1488" y="1968"/>
              <a:ext cx="240" cy="240"/>
            </a:xfrm>
            <a:prstGeom prst="ellipse">
              <a:avLst/>
            </a:prstGeom>
            <a:solidFill>
              <a:srgbClr val="66FF33"/>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063" name="Oval 53"/>
            <p:cNvSpPr>
              <a:spLocks noChangeArrowheads="1"/>
            </p:cNvSpPr>
            <p:nvPr/>
          </p:nvSpPr>
          <p:spPr bwMode="auto">
            <a:xfrm>
              <a:off x="1728" y="1968"/>
              <a:ext cx="240" cy="240"/>
            </a:xfrm>
            <a:prstGeom prst="ellipse">
              <a:avLst/>
            </a:prstGeom>
            <a:solidFill>
              <a:srgbClr val="0099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064" name="Oval 54"/>
            <p:cNvSpPr>
              <a:spLocks noChangeArrowheads="1"/>
            </p:cNvSpPr>
            <p:nvPr/>
          </p:nvSpPr>
          <p:spPr bwMode="auto">
            <a:xfrm>
              <a:off x="1968" y="1968"/>
              <a:ext cx="240" cy="240"/>
            </a:xfrm>
            <a:prstGeom prst="ellipse">
              <a:avLst/>
            </a:prstGeom>
            <a:solidFill>
              <a:srgbClr val="0099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065" name="Oval 55"/>
            <p:cNvSpPr>
              <a:spLocks noChangeArrowheads="1"/>
            </p:cNvSpPr>
            <p:nvPr/>
          </p:nvSpPr>
          <p:spPr bwMode="auto">
            <a:xfrm>
              <a:off x="2208" y="1968"/>
              <a:ext cx="240" cy="240"/>
            </a:xfrm>
            <a:prstGeom prst="ellipse">
              <a:avLst/>
            </a:prstGeom>
            <a:solidFill>
              <a:srgbClr val="0099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066" name="Oval 56"/>
            <p:cNvSpPr>
              <a:spLocks noChangeArrowheads="1"/>
            </p:cNvSpPr>
            <p:nvPr/>
          </p:nvSpPr>
          <p:spPr bwMode="auto">
            <a:xfrm>
              <a:off x="2208" y="1728"/>
              <a:ext cx="240" cy="240"/>
            </a:xfrm>
            <a:prstGeom prst="ellipse">
              <a:avLst/>
            </a:prstGeom>
            <a:solidFill>
              <a:srgbClr val="0099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067" name="Oval 57"/>
            <p:cNvSpPr>
              <a:spLocks noChangeArrowheads="1"/>
            </p:cNvSpPr>
            <p:nvPr/>
          </p:nvSpPr>
          <p:spPr bwMode="auto">
            <a:xfrm>
              <a:off x="2208" y="1488"/>
              <a:ext cx="240" cy="240"/>
            </a:xfrm>
            <a:prstGeom prst="ellipse">
              <a:avLst/>
            </a:prstGeom>
            <a:solidFill>
              <a:srgbClr val="0099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068" name="Oval 58"/>
            <p:cNvSpPr>
              <a:spLocks noChangeArrowheads="1"/>
            </p:cNvSpPr>
            <p:nvPr/>
          </p:nvSpPr>
          <p:spPr bwMode="auto">
            <a:xfrm>
              <a:off x="2208" y="1248"/>
              <a:ext cx="240" cy="240"/>
            </a:xfrm>
            <a:prstGeom prst="ellipse">
              <a:avLst/>
            </a:prstGeom>
            <a:solidFill>
              <a:srgbClr val="66FF33"/>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069" name="Oval 59"/>
            <p:cNvSpPr>
              <a:spLocks noChangeArrowheads="1"/>
            </p:cNvSpPr>
            <p:nvPr/>
          </p:nvSpPr>
          <p:spPr bwMode="auto">
            <a:xfrm>
              <a:off x="1488" y="2208"/>
              <a:ext cx="240" cy="240"/>
            </a:xfrm>
            <a:prstGeom prst="ellipse">
              <a:avLst/>
            </a:prstGeom>
            <a:solidFill>
              <a:srgbClr val="0099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070" name="Oval 60"/>
            <p:cNvSpPr>
              <a:spLocks noChangeArrowheads="1"/>
            </p:cNvSpPr>
            <p:nvPr/>
          </p:nvSpPr>
          <p:spPr bwMode="auto">
            <a:xfrm>
              <a:off x="1728" y="2208"/>
              <a:ext cx="240" cy="240"/>
            </a:xfrm>
            <a:prstGeom prst="ellipse">
              <a:avLst/>
            </a:prstGeom>
            <a:solidFill>
              <a:srgbClr val="0099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071" name="Oval 61"/>
            <p:cNvSpPr>
              <a:spLocks noChangeArrowheads="1"/>
            </p:cNvSpPr>
            <p:nvPr/>
          </p:nvSpPr>
          <p:spPr bwMode="auto">
            <a:xfrm>
              <a:off x="1968" y="2208"/>
              <a:ext cx="240" cy="240"/>
            </a:xfrm>
            <a:prstGeom prst="ellipse">
              <a:avLst/>
            </a:prstGeom>
            <a:solidFill>
              <a:srgbClr val="0099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072" name="Oval 62"/>
            <p:cNvSpPr>
              <a:spLocks noChangeArrowheads="1"/>
            </p:cNvSpPr>
            <p:nvPr/>
          </p:nvSpPr>
          <p:spPr bwMode="auto">
            <a:xfrm>
              <a:off x="2208" y="2208"/>
              <a:ext cx="240" cy="240"/>
            </a:xfrm>
            <a:prstGeom prst="ellipse">
              <a:avLst/>
            </a:prstGeom>
            <a:solidFill>
              <a:srgbClr val="0099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073" name="Oval 63"/>
            <p:cNvSpPr>
              <a:spLocks noChangeArrowheads="1"/>
            </p:cNvSpPr>
            <p:nvPr/>
          </p:nvSpPr>
          <p:spPr bwMode="auto">
            <a:xfrm>
              <a:off x="2448" y="2208"/>
              <a:ext cx="240" cy="240"/>
            </a:xfrm>
            <a:prstGeom prst="ellipse">
              <a:avLst/>
            </a:prstGeom>
            <a:solidFill>
              <a:srgbClr val="0099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074" name="Oval 64"/>
            <p:cNvSpPr>
              <a:spLocks noChangeArrowheads="1"/>
            </p:cNvSpPr>
            <p:nvPr/>
          </p:nvSpPr>
          <p:spPr bwMode="auto">
            <a:xfrm>
              <a:off x="2448" y="1968"/>
              <a:ext cx="240" cy="240"/>
            </a:xfrm>
            <a:prstGeom prst="ellipse">
              <a:avLst/>
            </a:prstGeom>
            <a:solidFill>
              <a:srgbClr val="0099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075" name="Oval 65"/>
            <p:cNvSpPr>
              <a:spLocks noChangeArrowheads="1"/>
            </p:cNvSpPr>
            <p:nvPr/>
          </p:nvSpPr>
          <p:spPr bwMode="auto">
            <a:xfrm>
              <a:off x="2448" y="1728"/>
              <a:ext cx="240" cy="240"/>
            </a:xfrm>
            <a:prstGeom prst="ellipse">
              <a:avLst/>
            </a:prstGeom>
            <a:solidFill>
              <a:srgbClr val="0099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076" name="Oval 66"/>
            <p:cNvSpPr>
              <a:spLocks noChangeArrowheads="1"/>
            </p:cNvSpPr>
            <p:nvPr/>
          </p:nvSpPr>
          <p:spPr bwMode="auto">
            <a:xfrm>
              <a:off x="2448" y="1488"/>
              <a:ext cx="240" cy="240"/>
            </a:xfrm>
            <a:prstGeom prst="ellipse">
              <a:avLst/>
            </a:prstGeom>
            <a:solidFill>
              <a:srgbClr val="0099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077" name="Oval 67"/>
            <p:cNvSpPr>
              <a:spLocks noChangeArrowheads="1"/>
            </p:cNvSpPr>
            <p:nvPr/>
          </p:nvSpPr>
          <p:spPr bwMode="auto">
            <a:xfrm>
              <a:off x="2448" y="1248"/>
              <a:ext cx="240" cy="240"/>
            </a:xfrm>
            <a:prstGeom prst="ellipse">
              <a:avLst/>
            </a:prstGeom>
            <a:solidFill>
              <a:srgbClr val="0099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258116" name="Text Box 68"/>
          <p:cNvSpPr txBox="1">
            <a:spLocks noChangeArrowheads="1"/>
          </p:cNvSpPr>
          <p:nvPr/>
        </p:nvSpPr>
        <p:spPr bwMode="auto">
          <a:xfrm>
            <a:off x="3581400" y="6019800"/>
            <a:ext cx="1895475"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solidFill>
                  <a:srgbClr val="66FF33"/>
                </a:solidFill>
              </a:rPr>
              <a:t>10</a:t>
            </a:r>
            <a:r>
              <a:rPr lang="en-GB"/>
              <a:t> </a:t>
            </a:r>
            <a:r>
              <a:rPr lang="en-GB">
                <a:solidFill>
                  <a:srgbClr val="009900"/>
                </a:solidFill>
              </a:rPr>
              <a:t>+ 15</a:t>
            </a:r>
            <a:r>
              <a:rPr lang="en-GB"/>
              <a:t> = 25</a:t>
            </a:r>
          </a:p>
        </p:txBody>
      </p:sp>
      <p:grpSp>
        <p:nvGrpSpPr>
          <p:cNvPr id="258117" name="Group 69"/>
          <p:cNvGrpSpPr>
            <a:grpSpLocks/>
          </p:cNvGrpSpPr>
          <p:nvPr/>
        </p:nvGrpSpPr>
        <p:grpSpPr bwMode="auto">
          <a:xfrm>
            <a:off x="2362200" y="1981200"/>
            <a:ext cx="2286000" cy="2286000"/>
            <a:chOff x="1488" y="1248"/>
            <a:chExt cx="1440" cy="1440"/>
          </a:xfrm>
        </p:grpSpPr>
        <p:sp>
          <p:nvSpPr>
            <p:cNvPr id="30017" name="Oval 70"/>
            <p:cNvSpPr>
              <a:spLocks noChangeArrowheads="1"/>
            </p:cNvSpPr>
            <p:nvPr/>
          </p:nvSpPr>
          <p:spPr bwMode="auto">
            <a:xfrm>
              <a:off x="1488" y="1248"/>
              <a:ext cx="240" cy="240"/>
            </a:xfrm>
            <a:prstGeom prst="ellipse">
              <a:avLst/>
            </a:prstGeom>
            <a:solidFill>
              <a:srgbClr val="0099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018" name="Oval 71"/>
            <p:cNvSpPr>
              <a:spLocks noChangeArrowheads="1"/>
            </p:cNvSpPr>
            <p:nvPr/>
          </p:nvSpPr>
          <p:spPr bwMode="auto">
            <a:xfrm>
              <a:off x="1728" y="1248"/>
              <a:ext cx="240" cy="240"/>
            </a:xfrm>
            <a:prstGeom prst="ellipse">
              <a:avLst/>
            </a:prstGeom>
            <a:solidFill>
              <a:srgbClr val="0099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019" name="Oval 72"/>
            <p:cNvSpPr>
              <a:spLocks noChangeArrowheads="1"/>
            </p:cNvSpPr>
            <p:nvPr/>
          </p:nvSpPr>
          <p:spPr bwMode="auto">
            <a:xfrm>
              <a:off x="1728" y="1488"/>
              <a:ext cx="240" cy="240"/>
            </a:xfrm>
            <a:prstGeom prst="ellipse">
              <a:avLst/>
            </a:prstGeom>
            <a:solidFill>
              <a:srgbClr val="0099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020" name="Oval 73"/>
            <p:cNvSpPr>
              <a:spLocks noChangeArrowheads="1"/>
            </p:cNvSpPr>
            <p:nvPr/>
          </p:nvSpPr>
          <p:spPr bwMode="auto">
            <a:xfrm>
              <a:off x="1488" y="1488"/>
              <a:ext cx="240" cy="240"/>
            </a:xfrm>
            <a:prstGeom prst="ellipse">
              <a:avLst/>
            </a:prstGeom>
            <a:solidFill>
              <a:srgbClr val="0099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021" name="Oval 74"/>
            <p:cNvSpPr>
              <a:spLocks noChangeArrowheads="1"/>
            </p:cNvSpPr>
            <p:nvPr/>
          </p:nvSpPr>
          <p:spPr bwMode="auto">
            <a:xfrm>
              <a:off x="1488" y="1728"/>
              <a:ext cx="240" cy="240"/>
            </a:xfrm>
            <a:prstGeom prst="ellipse">
              <a:avLst/>
            </a:prstGeom>
            <a:solidFill>
              <a:srgbClr val="0099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022" name="Oval 75"/>
            <p:cNvSpPr>
              <a:spLocks noChangeArrowheads="1"/>
            </p:cNvSpPr>
            <p:nvPr/>
          </p:nvSpPr>
          <p:spPr bwMode="auto">
            <a:xfrm>
              <a:off x="1968" y="1248"/>
              <a:ext cx="240" cy="240"/>
            </a:xfrm>
            <a:prstGeom prst="ellipse">
              <a:avLst/>
            </a:prstGeom>
            <a:solidFill>
              <a:srgbClr val="0099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023" name="Oval 76"/>
            <p:cNvSpPr>
              <a:spLocks noChangeArrowheads="1"/>
            </p:cNvSpPr>
            <p:nvPr/>
          </p:nvSpPr>
          <p:spPr bwMode="auto">
            <a:xfrm>
              <a:off x="1968" y="1728"/>
              <a:ext cx="240" cy="240"/>
            </a:xfrm>
            <a:prstGeom prst="ellipse">
              <a:avLst/>
            </a:prstGeom>
            <a:solidFill>
              <a:srgbClr val="0099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024" name="Oval 77"/>
            <p:cNvSpPr>
              <a:spLocks noChangeArrowheads="1"/>
            </p:cNvSpPr>
            <p:nvPr/>
          </p:nvSpPr>
          <p:spPr bwMode="auto">
            <a:xfrm>
              <a:off x="1728" y="1728"/>
              <a:ext cx="240" cy="240"/>
            </a:xfrm>
            <a:prstGeom prst="ellipse">
              <a:avLst/>
            </a:prstGeom>
            <a:solidFill>
              <a:srgbClr val="0099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025" name="Oval 78"/>
            <p:cNvSpPr>
              <a:spLocks noChangeArrowheads="1"/>
            </p:cNvSpPr>
            <p:nvPr/>
          </p:nvSpPr>
          <p:spPr bwMode="auto">
            <a:xfrm>
              <a:off x="1968" y="1488"/>
              <a:ext cx="240" cy="240"/>
            </a:xfrm>
            <a:prstGeom prst="ellipse">
              <a:avLst/>
            </a:prstGeom>
            <a:solidFill>
              <a:srgbClr val="0099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026" name="Oval 79"/>
            <p:cNvSpPr>
              <a:spLocks noChangeArrowheads="1"/>
            </p:cNvSpPr>
            <p:nvPr/>
          </p:nvSpPr>
          <p:spPr bwMode="auto">
            <a:xfrm>
              <a:off x="1488" y="1968"/>
              <a:ext cx="240" cy="240"/>
            </a:xfrm>
            <a:prstGeom prst="ellipse">
              <a:avLst/>
            </a:prstGeom>
            <a:solidFill>
              <a:srgbClr val="0099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027" name="Oval 80"/>
            <p:cNvSpPr>
              <a:spLocks noChangeArrowheads="1"/>
            </p:cNvSpPr>
            <p:nvPr/>
          </p:nvSpPr>
          <p:spPr bwMode="auto">
            <a:xfrm>
              <a:off x="1728" y="1968"/>
              <a:ext cx="240" cy="240"/>
            </a:xfrm>
            <a:prstGeom prst="ellipse">
              <a:avLst/>
            </a:prstGeom>
            <a:solidFill>
              <a:srgbClr val="0099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028" name="Oval 81"/>
            <p:cNvSpPr>
              <a:spLocks noChangeArrowheads="1"/>
            </p:cNvSpPr>
            <p:nvPr/>
          </p:nvSpPr>
          <p:spPr bwMode="auto">
            <a:xfrm>
              <a:off x="1968" y="1968"/>
              <a:ext cx="240" cy="240"/>
            </a:xfrm>
            <a:prstGeom prst="ellipse">
              <a:avLst/>
            </a:prstGeom>
            <a:solidFill>
              <a:srgbClr val="0000FF"/>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029" name="Oval 82"/>
            <p:cNvSpPr>
              <a:spLocks noChangeArrowheads="1"/>
            </p:cNvSpPr>
            <p:nvPr/>
          </p:nvSpPr>
          <p:spPr bwMode="auto">
            <a:xfrm>
              <a:off x="2208" y="1968"/>
              <a:ext cx="240" cy="240"/>
            </a:xfrm>
            <a:prstGeom prst="ellipse">
              <a:avLst/>
            </a:prstGeom>
            <a:solidFill>
              <a:srgbClr val="0000FF"/>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030" name="Oval 83"/>
            <p:cNvSpPr>
              <a:spLocks noChangeArrowheads="1"/>
            </p:cNvSpPr>
            <p:nvPr/>
          </p:nvSpPr>
          <p:spPr bwMode="auto">
            <a:xfrm>
              <a:off x="2208" y="1728"/>
              <a:ext cx="240" cy="240"/>
            </a:xfrm>
            <a:prstGeom prst="ellipse">
              <a:avLst/>
            </a:prstGeom>
            <a:solidFill>
              <a:srgbClr val="0000FF"/>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031" name="Oval 84"/>
            <p:cNvSpPr>
              <a:spLocks noChangeArrowheads="1"/>
            </p:cNvSpPr>
            <p:nvPr/>
          </p:nvSpPr>
          <p:spPr bwMode="auto">
            <a:xfrm>
              <a:off x="2208" y="1488"/>
              <a:ext cx="240" cy="240"/>
            </a:xfrm>
            <a:prstGeom prst="ellipse">
              <a:avLst/>
            </a:prstGeom>
            <a:solidFill>
              <a:srgbClr val="0099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032" name="Oval 85"/>
            <p:cNvSpPr>
              <a:spLocks noChangeArrowheads="1"/>
            </p:cNvSpPr>
            <p:nvPr/>
          </p:nvSpPr>
          <p:spPr bwMode="auto">
            <a:xfrm>
              <a:off x="2208" y="1248"/>
              <a:ext cx="240" cy="240"/>
            </a:xfrm>
            <a:prstGeom prst="ellipse">
              <a:avLst/>
            </a:prstGeom>
            <a:solidFill>
              <a:srgbClr val="0099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033" name="Oval 86"/>
            <p:cNvSpPr>
              <a:spLocks noChangeArrowheads="1"/>
            </p:cNvSpPr>
            <p:nvPr/>
          </p:nvSpPr>
          <p:spPr bwMode="auto">
            <a:xfrm>
              <a:off x="1488" y="2208"/>
              <a:ext cx="240" cy="240"/>
            </a:xfrm>
            <a:prstGeom prst="ellipse">
              <a:avLst/>
            </a:prstGeom>
            <a:solidFill>
              <a:srgbClr val="0099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034" name="Oval 87"/>
            <p:cNvSpPr>
              <a:spLocks noChangeArrowheads="1"/>
            </p:cNvSpPr>
            <p:nvPr/>
          </p:nvSpPr>
          <p:spPr bwMode="auto">
            <a:xfrm>
              <a:off x="1728" y="2208"/>
              <a:ext cx="240" cy="240"/>
            </a:xfrm>
            <a:prstGeom prst="ellipse">
              <a:avLst/>
            </a:prstGeom>
            <a:solidFill>
              <a:srgbClr val="0000FF"/>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035" name="Oval 88"/>
            <p:cNvSpPr>
              <a:spLocks noChangeArrowheads="1"/>
            </p:cNvSpPr>
            <p:nvPr/>
          </p:nvSpPr>
          <p:spPr bwMode="auto">
            <a:xfrm>
              <a:off x="1968" y="2208"/>
              <a:ext cx="240" cy="240"/>
            </a:xfrm>
            <a:prstGeom prst="ellipse">
              <a:avLst/>
            </a:prstGeom>
            <a:solidFill>
              <a:srgbClr val="0000FF"/>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036" name="Oval 89"/>
            <p:cNvSpPr>
              <a:spLocks noChangeArrowheads="1"/>
            </p:cNvSpPr>
            <p:nvPr/>
          </p:nvSpPr>
          <p:spPr bwMode="auto">
            <a:xfrm>
              <a:off x="2208" y="2208"/>
              <a:ext cx="240" cy="240"/>
            </a:xfrm>
            <a:prstGeom prst="ellipse">
              <a:avLst/>
            </a:prstGeom>
            <a:solidFill>
              <a:srgbClr val="0000FF"/>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037" name="Oval 90"/>
            <p:cNvSpPr>
              <a:spLocks noChangeArrowheads="1"/>
            </p:cNvSpPr>
            <p:nvPr/>
          </p:nvSpPr>
          <p:spPr bwMode="auto">
            <a:xfrm>
              <a:off x="2448" y="2208"/>
              <a:ext cx="240" cy="240"/>
            </a:xfrm>
            <a:prstGeom prst="ellipse">
              <a:avLst/>
            </a:prstGeom>
            <a:solidFill>
              <a:srgbClr val="0000FF"/>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038" name="Oval 91"/>
            <p:cNvSpPr>
              <a:spLocks noChangeArrowheads="1"/>
            </p:cNvSpPr>
            <p:nvPr/>
          </p:nvSpPr>
          <p:spPr bwMode="auto">
            <a:xfrm>
              <a:off x="2448" y="1968"/>
              <a:ext cx="240" cy="240"/>
            </a:xfrm>
            <a:prstGeom prst="ellipse">
              <a:avLst/>
            </a:prstGeom>
            <a:solidFill>
              <a:srgbClr val="0000FF"/>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039" name="Oval 92"/>
            <p:cNvSpPr>
              <a:spLocks noChangeArrowheads="1"/>
            </p:cNvSpPr>
            <p:nvPr/>
          </p:nvSpPr>
          <p:spPr bwMode="auto">
            <a:xfrm>
              <a:off x="2448" y="1728"/>
              <a:ext cx="240" cy="240"/>
            </a:xfrm>
            <a:prstGeom prst="ellipse">
              <a:avLst/>
            </a:prstGeom>
            <a:solidFill>
              <a:srgbClr val="0000FF"/>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040" name="Oval 93"/>
            <p:cNvSpPr>
              <a:spLocks noChangeArrowheads="1"/>
            </p:cNvSpPr>
            <p:nvPr/>
          </p:nvSpPr>
          <p:spPr bwMode="auto">
            <a:xfrm>
              <a:off x="2448" y="1488"/>
              <a:ext cx="240" cy="240"/>
            </a:xfrm>
            <a:prstGeom prst="ellipse">
              <a:avLst/>
            </a:prstGeom>
            <a:solidFill>
              <a:srgbClr val="0000FF"/>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041" name="Oval 94"/>
            <p:cNvSpPr>
              <a:spLocks noChangeArrowheads="1"/>
            </p:cNvSpPr>
            <p:nvPr/>
          </p:nvSpPr>
          <p:spPr bwMode="auto">
            <a:xfrm>
              <a:off x="2448" y="1248"/>
              <a:ext cx="240" cy="240"/>
            </a:xfrm>
            <a:prstGeom prst="ellipse">
              <a:avLst/>
            </a:prstGeom>
            <a:solidFill>
              <a:srgbClr val="0099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042" name="Oval 95"/>
            <p:cNvSpPr>
              <a:spLocks noChangeArrowheads="1"/>
            </p:cNvSpPr>
            <p:nvPr/>
          </p:nvSpPr>
          <p:spPr bwMode="auto">
            <a:xfrm>
              <a:off x="1488" y="2448"/>
              <a:ext cx="240" cy="240"/>
            </a:xfrm>
            <a:prstGeom prst="ellipse">
              <a:avLst/>
            </a:prstGeom>
            <a:solidFill>
              <a:srgbClr val="0000FF"/>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043" name="Oval 96"/>
            <p:cNvSpPr>
              <a:spLocks noChangeArrowheads="1"/>
            </p:cNvSpPr>
            <p:nvPr/>
          </p:nvSpPr>
          <p:spPr bwMode="auto">
            <a:xfrm>
              <a:off x="1728" y="2448"/>
              <a:ext cx="240" cy="240"/>
            </a:xfrm>
            <a:prstGeom prst="ellipse">
              <a:avLst/>
            </a:prstGeom>
            <a:solidFill>
              <a:srgbClr val="0000FF"/>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044" name="Oval 97"/>
            <p:cNvSpPr>
              <a:spLocks noChangeArrowheads="1"/>
            </p:cNvSpPr>
            <p:nvPr/>
          </p:nvSpPr>
          <p:spPr bwMode="auto">
            <a:xfrm>
              <a:off x="1968" y="2448"/>
              <a:ext cx="240" cy="240"/>
            </a:xfrm>
            <a:prstGeom prst="ellipse">
              <a:avLst/>
            </a:prstGeom>
            <a:solidFill>
              <a:srgbClr val="0000FF"/>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045" name="Oval 98"/>
            <p:cNvSpPr>
              <a:spLocks noChangeArrowheads="1"/>
            </p:cNvSpPr>
            <p:nvPr/>
          </p:nvSpPr>
          <p:spPr bwMode="auto">
            <a:xfrm>
              <a:off x="2208" y="2448"/>
              <a:ext cx="240" cy="240"/>
            </a:xfrm>
            <a:prstGeom prst="ellipse">
              <a:avLst/>
            </a:prstGeom>
            <a:solidFill>
              <a:srgbClr val="0000FF"/>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046" name="Oval 99"/>
            <p:cNvSpPr>
              <a:spLocks noChangeArrowheads="1"/>
            </p:cNvSpPr>
            <p:nvPr/>
          </p:nvSpPr>
          <p:spPr bwMode="auto">
            <a:xfrm>
              <a:off x="2448" y="2448"/>
              <a:ext cx="240" cy="240"/>
            </a:xfrm>
            <a:prstGeom prst="ellipse">
              <a:avLst/>
            </a:prstGeom>
            <a:solidFill>
              <a:srgbClr val="0000FF"/>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047" name="Oval 100"/>
            <p:cNvSpPr>
              <a:spLocks noChangeArrowheads="1"/>
            </p:cNvSpPr>
            <p:nvPr/>
          </p:nvSpPr>
          <p:spPr bwMode="auto">
            <a:xfrm>
              <a:off x="2688" y="2448"/>
              <a:ext cx="240" cy="240"/>
            </a:xfrm>
            <a:prstGeom prst="ellipse">
              <a:avLst/>
            </a:prstGeom>
            <a:solidFill>
              <a:srgbClr val="0000FF"/>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048" name="Oval 101"/>
            <p:cNvSpPr>
              <a:spLocks noChangeArrowheads="1"/>
            </p:cNvSpPr>
            <p:nvPr/>
          </p:nvSpPr>
          <p:spPr bwMode="auto">
            <a:xfrm>
              <a:off x="2688" y="2208"/>
              <a:ext cx="240" cy="240"/>
            </a:xfrm>
            <a:prstGeom prst="ellipse">
              <a:avLst/>
            </a:prstGeom>
            <a:solidFill>
              <a:srgbClr val="0000FF"/>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049" name="Oval 102"/>
            <p:cNvSpPr>
              <a:spLocks noChangeArrowheads="1"/>
            </p:cNvSpPr>
            <p:nvPr/>
          </p:nvSpPr>
          <p:spPr bwMode="auto">
            <a:xfrm>
              <a:off x="2688" y="1968"/>
              <a:ext cx="240" cy="240"/>
            </a:xfrm>
            <a:prstGeom prst="ellipse">
              <a:avLst/>
            </a:prstGeom>
            <a:solidFill>
              <a:srgbClr val="0000FF"/>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050" name="Oval 103"/>
            <p:cNvSpPr>
              <a:spLocks noChangeArrowheads="1"/>
            </p:cNvSpPr>
            <p:nvPr/>
          </p:nvSpPr>
          <p:spPr bwMode="auto">
            <a:xfrm>
              <a:off x="2688" y="1728"/>
              <a:ext cx="240" cy="240"/>
            </a:xfrm>
            <a:prstGeom prst="ellipse">
              <a:avLst/>
            </a:prstGeom>
            <a:solidFill>
              <a:srgbClr val="0000FF"/>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051" name="Oval 104"/>
            <p:cNvSpPr>
              <a:spLocks noChangeArrowheads="1"/>
            </p:cNvSpPr>
            <p:nvPr/>
          </p:nvSpPr>
          <p:spPr bwMode="auto">
            <a:xfrm>
              <a:off x="2688" y="1488"/>
              <a:ext cx="240" cy="240"/>
            </a:xfrm>
            <a:prstGeom prst="ellipse">
              <a:avLst/>
            </a:prstGeom>
            <a:solidFill>
              <a:srgbClr val="0000FF"/>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052" name="Oval 105"/>
            <p:cNvSpPr>
              <a:spLocks noChangeArrowheads="1"/>
            </p:cNvSpPr>
            <p:nvPr/>
          </p:nvSpPr>
          <p:spPr bwMode="auto">
            <a:xfrm>
              <a:off x="2688" y="1248"/>
              <a:ext cx="240" cy="240"/>
            </a:xfrm>
            <a:prstGeom prst="ellipse">
              <a:avLst/>
            </a:prstGeom>
            <a:solidFill>
              <a:srgbClr val="0000FF"/>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258154" name="Text Box 106"/>
          <p:cNvSpPr txBox="1">
            <a:spLocks noChangeArrowheads="1"/>
          </p:cNvSpPr>
          <p:nvPr/>
        </p:nvSpPr>
        <p:spPr bwMode="auto">
          <a:xfrm>
            <a:off x="3581400" y="6019800"/>
            <a:ext cx="1895475"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solidFill>
                  <a:srgbClr val="009900"/>
                </a:solidFill>
              </a:rPr>
              <a:t>15</a:t>
            </a:r>
            <a:r>
              <a:rPr lang="en-GB"/>
              <a:t> </a:t>
            </a:r>
            <a:r>
              <a:rPr lang="en-GB">
                <a:solidFill>
                  <a:srgbClr val="0000FF"/>
                </a:solidFill>
              </a:rPr>
              <a:t>+ 21</a:t>
            </a:r>
            <a:r>
              <a:rPr lang="en-GB"/>
              <a:t> = 36</a:t>
            </a:r>
          </a:p>
        </p:txBody>
      </p:sp>
      <p:grpSp>
        <p:nvGrpSpPr>
          <p:cNvPr id="258155" name="Group 107"/>
          <p:cNvGrpSpPr>
            <a:grpSpLocks/>
          </p:cNvGrpSpPr>
          <p:nvPr/>
        </p:nvGrpSpPr>
        <p:grpSpPr bwMode="auto">
          <a:xfrm>
            <a:off x="2362200" y="1981200"/>
            <a:ext cx="2667000" cy="2667000"/>
            <a:chOff x="1488" y="1248"/>
            <a:chExt cx="1680" cy="1680"/>
          </a:xfrm>
        </p:grpSpPr>
        <p:sp>
          <p:nvSpPr>
            <p:cNvPr id="29968" name="Oval 108"/>
            <p:cNvSpPr>
              <a:spLocks noChangeArrowheads="1"/>
            </p:cNvSpPr>
            <p:nvPr/>
          </p:nvSpPr>
          <p:spPr bwMode="auto">
            <a:xfrm>
              <a:off x="1488" y="1248"/>
              <a:ext cx="240" cy="240"/>
            </a:xfrm>
            <a:prstGeom prst="ellipse">
              <a:avLst/>
            </a:prstGeom>
            <a:solidFill>
              <a:srgbClr val="0000FF"/>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969" name="Oval 109"/>
            <p:cNvSpPr>
              <a:spLocks noChangeArrowheads="1"/>
            </p:cNvSpPr>
            <p:nvPr/>
          </p:nvSpPr>
          <p:spPr bwMode="auto">
            <a:xfrm>
              <a:off x="1728" y="1248"/>
              <a:ext cx="240" cy="240"/>
            </a:xfrm>
            <a:prstGeom prst="ellipse">
              <a:avLst/>
            </a:prstGeom>
            <a:solidFill>
              <a:srgbClr val="0000FF"/>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970" name="Oval 110"/>
            <p:cNvSpPr>
              <a:spLocks noChangeArrowheads="1"/>
            </p:cNvSpPr>
            <p:nvPr/>
          </p:nvSpPr>
          <p:spPr bwMode="auto">
            <a:xfrm>
              <a:off x="1728" y="1488"/>
              <a:ext cx="240" cy="240"/>
            </a:xfrm>
            <a:prstGeom prst="ellipse">
              <a:avLst/>
            </a:prstGeom>
            <a:solidFill>
              <a:srgbClr val="0000FF"/>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971" name="Oval 111"/>
            <p:cNvSpPr>
              <a:spLocks noChangeArrowheads="1"/>
            </p:cNvSpPr>
            <p:nvPr/>
          </p:nvSpPr>
          <p:spPr bwMode="auto">
            <a:xfrm>
              <a:off x="1488" y="1488"/>
              <a:ext cx="240" cy="240"/>
            </a:xfrm>
            <a:prstGeom prst="ellipse">
              <a:avLst/>
            </a:prstGeom>
            <a:solidFill>
              <a:srgbClr val="0000FF"/>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972" name="Oval 112"/>
            <p:cNvSpPr>
              <a:spLocks noChangeArrowheads="1"/>
            </p:cNvSpPr>
            <p:nvPr/>
          </p:nvSpPr>
          <p:spPr bwMode="auto">
            <a:xfrm>
              <a:off x="1488" y="1728"/>
              <a:ext cx="240" cy="240"/>
            </a:xfrm>
            <a:prstGeom prst="ellipse">
              <a:avLst/>
            </a:prstGeom>
            <a:solidFill>
              <a:srgbClr val="0000FF"/>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973" name="Oval 113"/>
            <p:cNvSpPr>
              <a:spLocks noChangeArrowheads="1"/>
            </p:cNvSpPr>
            <p:nvPr/>
          </p:nvSpPr>
          <p:spPr bwMode="auto">
            <a:xfrm>
              <a:off x="1968" y="1248"/>
              <a:ext cx="240" cy="240"/>
            </a:xfrm>
            <a:prstGeom prst="ellipse">
              <a:avLst/>
            </a:prstGeom>
            <a:solidFill>
              <a:srgbClr val="0000FF"/>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974" name="Oval 114"/>
            <p:cNvSpPr>
              <a:spLocks noChangeArrowheads="1"/>
            </p:cNvSpPr>
            <p:nvPr/>
          </p:nvSpPr>
          <p:spPr bwMode="auto">
            <a:xfrm>
              <a:off x="1968" y="1728"/>
              <a:ext cx="240" cy="240"/>
            </a:xfrm>
            <a:prstGeom prst="ellipse">
              <a:avLst/>
            </a:prstGeom>
            <a:solidFill>
              <a:srgbClr val="0000FF"/>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975" name="Oval 115"/>
            <p:cNvSpPr>
              <a:spLocks noChangeArrowheads="1"/>
            </p:cNvSpPr>
            <p:nvPr/>
          </p:nvSpPr>
          <p:spPr bwMode="auto">
            <a:xfrm>
              <a:off x="1728" y="1728"/>
              <a:ext cx="240" cy="240"/>
            </a:xfrm>
            <a:prstGeom prst="ellipse">
              <a:avLst/>
            </a:prstGeom>
            <a:solidFill>
              <a:srgbClr val="0000FF"/>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976" name="Oval 116"/>
            <p:cNvSpPr>
              <a:spLocks noChangeArrowheads="1"/>
            </p:cNvSpPr>
            <p:nvPr/>
          </p:nvSpPr>
          <p:spPr bwMode="auto">
            <a:xfrm>
              <a:off x="1968" y="1488"/>
              <a:ext cx="240" cy="240"/>
            </a:xfrm>
            <a:prstGeom prst="ellipse">
              <a:avLst/>
            </a:prstGeom>
            <a:solidFill>
              <a:srgbClr val="0000FF"/>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977" name="Oval 117"/>
            <p:cNvSpPr>
              <a:spLocks noChangeArrowheads="1"/>
            </p:cNvSpPr>
            <p:nvPr/>
          </p:nvSpPr>
          <p:spPr bwMode="auto">
            <a:xfrm>
              <a:off x="1488" y="1968"/>
              <a:ext cx="240" cy="240"/>
            </a:xfrm>
            <a:prstGeom prst="ellipse">
              <a:avLst/>
            </a:prstGeom>
            <a:solidFill>
              <a:srgbClr val="0000FF"/>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978" name="Oval 118"/>
            <p:cNvSpPr>
              <a:spLocks noChangeArrowheads="1"/>
            </p:cNvSpPr>
            <p:nvPr/>
          </p:nvSpPr>
          <p:spPr bwMode="auto">
            <a:xfrm>
              <a:off x="1728" y="1968"/>
              <a:ext cx="240" cy="240"/>
            </a:xfrm>
            <a:prstGeom prst="ellipse">
              <a:avLst/>
            </a:prstGeom>
            <a:solidFill>
              <a:srgbClr val="0000FF"/>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979" name="Oval 119"/>
            <p:cNvSpPr>
              <a:spLocks noChangeArrowheads="1"/>
            </p:cNvSpPr>
            <p:nvPr/>
          </p:nvSpPr>
          <p:spPr bwMode="auto">
            <a:xfrm>
              <a:off x="1968" y="1968"/>
              <a:ext cx="240" cy="240"/>
            </a:xfrm>
            <a:prstGeom prst="ellipse">
              <a:avLst/>
            </a:prstGeom>
            <a:solidFill>
              <a:srgbClr val="0000FF"/>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980" name="Oval 120"/>
            <p:cNvSpPr>
              <a:spLocks noChangeArrowheads="1"/>
            </p:cNvSpPr>
            <p:nvPr/>
          </p:nvSpPr>
          <p:spPr bwMode="auto">
            <a:xfrm>
              <a:off x="2208" y="1968"/>
              <a:ext cx="240" cy="240"/>
            </a:xfrm>
            <a:prstGeom prst="ellipse">
              <a:avLst/>
            </a:prstGeom>
            <a:solidFill>
              <a:srgbClr val="3399FF"/>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981" name="Oval 121"/>
            <p:cNvSpPr>
              <a:spLocks noChangeArrowheads="1"/>
            </p:cNvSpPr>
            <p:nvPr/>
          </p:nvSpPr>
          <p:spPr bwMode="auto">
            <a:xfrm>
              <a:off x="2208" y="1728"/>
              <a:ext cx="240" cy="240"/>
            </a:xfrm>
            <a:prstGeom prst="ellipse">
              <a:avLst/>
            </a:prstGeom>
            <a:solidFill>
              <a:srgbClr val="0000FF"/>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982" name="Oval 122"/>
            <p:cNvSpPr>
              <a:spLocks noChangeArrowheads="1"/>
            </p:cNvSpPr>
            <p:nvPr/>
          </p:nvSpPr>
          <p:spPr bwMode="auto">
            <a:xfrm>
              <a:off x="2208" y="1488"/>
              <a:ext cx="240" cy="240"/>
            </a:xfrm>
            <a:prstGeom prst="ellipse">
              <a:avLst/>
            </a:prstGeom>
            <a:solidFill>
              <a:srgbClr val="0000FF"/>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983" name="Oval 123"/>
            <p:cNvSpPr>
              <a:spLocks noChangeArrowheads="1"/>
            </p:cNvSpPr>
            <p:nvPr/>
          </p:nvSpPr>
          <p:spPr bwMode="auto">
            <a:xfrm>
              <a:off x="2208" y="1248"/>
              <a:ext cx="240" cy="240"/>
            </a:xfrm>
            <a:prstGeom prst="ellipse">
              <a:avLst/>
            </a:prstGeom>
            <a:solidFill>
              <a:srgbClr val="0000FF"/>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984" name="Oval 124"/>
            <p:cNvSpPr>
              <a:spLocks noChangeArrowheads="1"/>
            </p:cNvSpPr>
            <p:nvPr/>
          </p:nvSpPr>
          <p:spPr bwMode="auto">
            <a:xfrm>
              <a:off x="1488" y="2208"/>
              <a:ext cx="240" cy="240"/>
            </a:xfrm>
            <a:prstGeom prst="ellipse">
              <a:avLst/>
            </a:prstGeom>
            <a:solidFill>
              <a:srgbClr val="0000FF"/>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985" name="Oval 125"/>
            <p:cNvSpPr>
              <a:spLocks noChangeArrowheads="1"/>
            </p:cNvSpPr>
            <p:nvPr/>
          </p:nvSpPr>
          <p:spPr bwMode="auto">
            <a:xfrm>
              <a:off x="1728" y="2208"/>
              <a:ext cx="240" cy="240"/>
            </a:xfrm>
            <a:prstGeom prst="ellipse">
              <a:avLst/>
            </a:prstGeom>
            <a:solidFill>
              <a:srgbClr val="0000FF"/>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986" name="Oval 126"/>
            <p:cNvSpPr>
              <a:spLocks noChangeArrowheads="1"/>
            </p:cNvSpPr>
            <p:nvPr/>
          </p:nvSpPr>
          <p:spPr bwMode="auto">
            <a:xfrm>
              <a:off x="1968" y="2208"/>
              <a:ext cx="240" cy="240"/>
            </a:xfrm>
            <a:prstGeom prst="ellipse">
              <a:avLst/>
            </a:prstGeom>
            <a:solidFill>
              <a:srgbClr val="3399FF"/>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987" name="Oval 127"/>
            <p:cNvSpPr>
              <a:spLocks noChangeArrowheads="1"/>
            </p:cNvSpPr>
            <p:nvPr/>
          </p:nvSpPr>
          <p:spPr bwMode="auto">
            <a:xfrm>
              <a:off x="2208" y="2208"/>
              <a:ext cx="240" cy="240"/>
            </a:xfrm>
            <a:prstGeom prst="ellipse">
              <a:avLst/>
            </a:prstGeom>
            <a:solidFill>
              <a:srgbClr val="3399FF"/>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988" name="Oval 128"/>
            <p:cNvSpPr>
              <a:spLocks noChangeArrowheads="1"/>
            </p:cNvSpPr>
            <p:nvPr/>
          </p:nvSpPr>
          <p:spPr bwMode="auto">
            <a:xfrm>
              <a:off x="2448" y="2208"/>
              <a:ext cx="240" cy="240"/>
            </a:xfrm>
            <a:prstGeom prst="ellipse">
              <a:avLst/>
            </a:prstGeom>
            <a:solidFill>
              <a:srgbClr val="3399FF"/>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989" name="Oval 129"/>
            <p:cNvSpPr>
              <a:spLocks noChangeArrowheads="1"/>
            </p:cNvSpPr>
            <p:nvPr/>
          </p:nvSpPr>
          <p:spPr bwMode="auto">
            <a:xfrm>
              <a:off x="2448" y="1968"/>
              <a:ext cx="240" cy="240"/>
            </a:xfrm>
            <a:prstGeom prst="ellipse">
              <a:avLst/>
            </a:prstGeom>
            <a:solidFill>
              <a:srgbClr val="3399FF"/>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990" name="Oval 130"/>
            <p:cNvSpPr>
              <a:spLocks noChangeArrowheads="1"/>
            </p:cNvSpPr>
            <p:nvPr/>
          </p:nvSpPr>
          <p:spPr bwMode="auto">
            <a:xfrm>
              <a:off x="2448" y="1728"/>
              <a:ext cx="240" cy="240"/>
            </a:xfrm>
            <a:prstGeom prst="ellipse">
              <a:avLst/>
            </a:prstGeom>
            <a:solidFill>
              <a:srgbClr val="3399FF"/>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991" name="Oval 131"/>
            <p:cNvSpPr>
              <a:spLocks noChangeArrowheads="1"/>
            </p:cNvSpPr>
            <p:nvPr/>
          </p:nvSpPr>
          <p:spPr bwMode="auto">
            <a:xfrm>
              <a:off x="2448" y="1488"/>
              <a:ext cx="240" cy="240"/>
            </a:xfrm>
            <a:prstGeom prst="ellipse">
              <a:avLst/>
            </a:prstGeom>
            <a:solidFill>
              <a:srgbClr val="0000FF"/>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992" name="Oval 132"/>
            <p:cNvSpPr>
              <a:spLocks noChangeArrowheads="1"/>
            </p:cNvSpPr>
            <p:nvPr/>
          </p:nvSpPr>
          <p:spPr bwMode="auto">
            <a:xfrm>
              <a:off x="2448" y="1248"/>
              <a:ext cx="240" cy="240"/>
            </a:xfrm>
            <a:prstGeom prst="ellipse">
              <a:avLst/>
            </a:prstGeom>
            <a:solidFill>
              <a:srgbClr val="0000FF"/>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993" name="Oval 133"/>
            <p:cNvSpPr>
              <a:spLocks noChangeArrowheads="1"/>
            </p:cNvSpPr>
            <p:nvPr/>
          </p:nvSpPr>
          <p:spPr bwMode="auto">
            <a:xfrm>
              <a:off x="1488" y="2448"/>
              <a:ext cx="240" cy="240"/>
            </a:xfrm>
            <a:prstGeom prst="ellipse">
              <a:avLst/>
            </a:prstGeom>
            <a:solidFill>
              <a:srgbClr val="0000FF"/>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994" name="Oval 134"/>
            <p:cNvSpPr>
              <a:spLocks noChangeArrowheads="1"/>
            </p:cNvSpPr>
            <p:nvPr/>
          </p:nvSpPr>
          <p:spPr bwMode="auto">
            <a:xfrm>
              <a:off x="1728" y="2448"/>
              <a:ext cx="240" cy="240"/>
            </a:xfrm>
            <a:prstGeom prst="ellipse">
              <a:avLst/>
            </a:prstGeom>
            <a:solidFill>
              <a:srgbClr val="3399FF"/>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995" name="Oval 135"/>
            <p:cNvSpPr>
              <a:spLocks noChangeArrowheads="1"/>
            </p:cNvSpPr>
            <p:nvPr/>
          </p:nvSpPr>
          <p:spPr bwMode="auto">
            <a:xfrm>
              <a:off x="1968" y="2448"/>
              <a:ext cx="240" cy="240"/>
            </a:xfrm>
            <a:prstGeom prst="ellipse">
              <a:avLst/>
            </a:prstGeom>
            <a:solidFill>
              <a:srgbClr val="3399FF"/>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996" name="Oval 136"/>
            <p:cNvSpPr>
              <a:spLocks noChangeArrowheads="1"/>
            </p:cNvSpPr>
            <p:nvPr/>
          </p:nvSpPr>
          <p:spPr bwMode="auto">
            <a:xfrm>
              <a:off x="2208" y="2448"/>
              <a:ext cx="240" cy="240"/>
            </a:xfrm>
            <a:prstGeom prst="ellipse">
              <a:avLst/>
            </a:prstGeom>
            <a:solidFill>
              <a:srgbClr val="3399FF"/>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997" name="Oval 137"/>
            <p:cNvSpPr>
              <a:spLocks noChangeArrowheads="1"/>
            </p:cNvSpPr>
            <p:nvPr/>
          </p:nvSpPr>
          <p:spPr bwMode="auto">
            <a:xfrm>
              <a:off x="2448" y="2448"/>
              <a:ext cx="240" cy="240"/>
            </a:xfrm>
            <a:prstGeom prst="ellipse">
              <a:avLst/>
            </a:prstGeom>
            <a:solidFill>
              <a:srgbClr val="3399FF"/>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998" name="Oval 138"/>
            <p:cNvSpPr>
              <a:spLocks noChangeArrowheads="1"/>
            </p:cNvSpPr>
            <p:nvPr/>
          </p:nvSpPr>
          <p:spPr bwMode="auto">
            <a:xfrm>
              <a:off x="2688" y="2448"/>
              <a:ext cx="240" cy="240"/>
            </a:xfrm>
            <a:prstGeom prst="ellipse">
              <a:avLst/>
            </a:prstGeom>
            <a:solidFill>
              <a:srgbClr val="3399FF"/>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999" name="Oval 139"/>
            <p:cNvSpPr>
              <a:spLocks noChangeArrowheads="1"/>
            </p:cNvSpPr>
            <p:nvPr/>
          </p:nvSpPr>
          <p:spPr bwMode="auto">
            <a:xfrm>
              <a:off x="2688" y="2208"/>
              <a:ext cx="240" cy="240"/>
            </a:xfrm>
            <a:prstGeom prst="ellipse">
              <a:avLst/>
            </a:prstGeom>
            <a:solidFill>
              <a:srgbClr val="3399FF"/>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000" name="Oval 140"/>
            <p:cNvSpPr>
              <a:spLocks noChangeArrowheads="1"/>
            </p:cNvSpPr>
            <p:nvPr/>
          </p:nvSpPr>
          <p:spPr bwMode="auto">
            <a:xfrm>
              <a:off x="2688" y="1968"/>
              <a:ext cx="240" cy="240"/>
            </a:xfrm>
            <a:prstGeom prst="ellipse">
              <a:avLst/>
            </a:prstGeom>
            <a:solidFill>
              <a:srgbClr val="3399FF"/>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001" name="Oval 141"/>
            <p:cNvSpPr>
              <a:spLocks noChangeArrowheads="1"/>
            </p:cNvSpPr>
            <p:nvPr/>
          </p:nvSpPr>
          <p:spPr bwMode="auto">
            <a:xfrm>
              <a:off x="2688" y="1728"/>
              <a:ext cx="240" cy="240"/>
            </a:xfrm>
            <a:prstGeom prst="ellipse">
              <a:avLst/>
            </a:prstGeom>
            <a:solidFill>
              <a:srgbClr val="3399FF"/>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002" name="Oval 142"/>
            <p:cNvSpPr>
              <a:spLocks noChangeArrowheads="1"/>
            </p:cNvSpPr>
            <p:nvPr/>
          </p:nvSpPr>
          <p:spPr bwMode="auto">
            <a:xfrm>
              <a:off x="2688" y="1488"/>
              <a:ext cx="240" cy="240"/>
            </a:xfrm>
            <a:prstGeom prst="ellipse">
              <a:avLst/>
            </a:prstGeom>
            <a:solidFill>
              <a:srgbClr val="3399FF"/>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003" name="Oval 143"/>
            <p:cNvSpPr>
              <a:spLocks noChangeArrowheads="1"/>
            </p:cNvSpPr>
            <p:nvPr/>
          </p:nvSpPr>
          <p:spPr bwMode="auto">
            <a:xfrm>
              <a:off x="2688" y="1248"/>
              <a:ext cx="240" cy="240"/>
            </a:xfrm>
            <a:prstGeom prst="ellipse">
              <a:avLst/>
            </a:prstGeom>
            <a:solidFill>
              <a:srgbClr val="0000FF"/>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004" name="Oval 144"/>
            <p:cNvSpPr>
              <a:spLocks noChangeArrowheads="1"/>
            </p:cNvSpPr>
            <p:nvPr/>
          </p:nvSpPr>
          <p:spPr bwMode="auto">
            <a:xfrm>
              <a:off x="1728" y="2688"/>
              <a:ext cx="240" cy="240"/>
            </a:xfrm>
            <a:prstGeom prst="ellipse">
              <a:avLst/>
            </a:prstGeom>
            <a:solidFill>
              <a:srgbClr val="3399FF"/>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005" name="Oval 145"/>
            <p:cNvSpPr>
              <a:spLocks noChangeArrowheads="1"/>
            </p:cNvSpPr>
            <p:nvPr/>
          </p:nvSpPr>
          <p:spPr bwMode="auto">
            <a:xfrm>
              <a:off x="1968" y="2688"/>
              <a:ext cx="240" cy="240"/>
            </a:xfrm>
            <a:prstGeom prst="ellipse">
              <a:avLst/>
            </a:prstGeom>
            <a:solidFill>
              <a:srgbClr val="3399FF"/>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006" name="Oval 146"/>
            <p:cNvSpPr>
              <a:spLocks noChangeArrowheads="1"/>
            </p:cNvSpPr>
            <p:nvPr/>
          </p:nvSpPr>
          <p:spPr bwMode="auto">
            <a:xfrm>
              <a:off x="2208" y="2688"/>
              <a:ext cx="240" cy="240"/>
            </a:xfrm>
            <a:prstGeom prst="ellipse">
              <a:avLst/>
            </a:prstGeom>
            <a:solidFill>
              <a:srgbClr val="3399FF"/>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007" name="Oval 147"/>
            <p:cNvSpPr>
              <a:spLocks noChangeArrowheads="1"/>
            </p:cNvSpPr>
            <p:nvPr/>
          </p:nvSpPr>
          <p:spPr bwMode="auto">
            <a:xfrm>
              <a:off x="2448" y="2688"/>
              <a:ext cx="240" cy="240"/>
            </a:xfrm>
            <a:prstGeom prst="ellipse">
              <a:avLst/>
            </a:prstGeom>
            <a:solidFill>
              <a:srgbClr val="3399FF"/>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008" name="Oval 148"/>
            <p:cNvSpPr>
              <a:spLocks noChangeArrowheads="1"/>
            </p:cNvSpPr>
            <p:nvPr/>
          </p:nvSpPr>
          <p:spPr bwMode="auto">
            <a:xfrm>
              <a:off x="2688" y="2688"/>
              <a:ext cx="240" cy="240"/>
            </a:xfrm>
            <a:prstGeom prst="ellipse">
              <a:avLst/>
            </a:prstGeom>
            <a:solidFill>
              <a:srgbClr val="3399FF"/>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009" name="Oval 149"/>
            <p:cNvSpPr>
              <a:spLocks noChangeArrowheads="1"/>
            </p:cNvSpPr>
            <p:nvPr/>
          </p:nvSpPr>
          <p:spPr bwMode="auto">
            <a:xfrm>
              <a:off x="2928" y="2688"/>
              <a:ext cx="240" cy="240"/>
            </a:xfrm>
            <a:prstGeom prst="ellipse">
              <a:avLst/>
            </a:prstGeom>
            <a:solidFill>
              <a:srgbClr val="3399FF"/>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010" name="Oval 150"/>
            <p:cNvSpPr>
              <a:spLocks noChangeArrowheads="1"/>
            </p:cNvSpPr>
            <p:nvPr/>
          </p:nvSpPr>
          <p:spPr bwMode="auto">
            <a:xfrm>
              <a:off x="2928" y="2448"/>
              <a:ext cx="240" cy="240"/>
            </a:xfrm>
            <a:prstGeom prst="ellipse">
              <a:avLst/>
            </a:prstGeom>
            <a:solidFill>
              <a:srgbClr val="3399FF"/>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011" name="Oval 151"/>
            <p:cNvSpPr>
              <a:spLocks noChangeArrowheads="1"/>
            </p:cNvSpPr>
            <p:nvPr/>
          </p:nvSpPr>
          <p:spPr bwMode="auto">
            <a:xfrm>
              <a:off x="2928" y="2208"/>
              <a:ext cx="240" cy="240"/>
            </a:xfrm>
            <a:prstGeom prst="ellipse">
              <a:avLst/>
            </a:prstGeom>
            <a:solidFill>
              <a:srgbClr val="3399FF"/>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012" name="Oval 152"/>
            <p:cNvSpPr>
              <a:spLocks noChangeArrowheads="1"/>
            </p:cNvSpPr>
            <p:nvPr/>
          </p:nvSpPr>
          <p:spPr bwMode="auto">
            <a:xfrm>
              <a:off x="2928" y="1968"/>
              <a:ext cx="240" cy="240"/>
            </a:xfrm>
            <a:prstGeom prst="ellipse">
              <a:avLst/>
            </a:prstGeom>
            <a:solidFill>
              <a:srgbClr val="3399FF"/>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013" name="Oval 153"/>
            <p:cNvSpPr>
              <a:spLocks noChangeArrowheads="1"/>
            </p:cNvSpPr>
            <p:nvPr/>
          </p:nvSpPr>
          <p:spPr bwMode="auto">
            <a:xfrm>
              <a:off x="2928" y="1728"/>
              <a:ext cx="240" cy="240"/>
            </a:xfrm>
            <a:prstGeom prst="ellipse">
              <a:avLst/>
            </a:prstGeom>
            <a:solidFill>
              <a:srgbClr val="3399FF"/>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014" name="Oval 154"/>
            <p:cNvSpPr>
              <a:spLocks noChangeArrowheads="1"/>
            </p:cNvSpPr>
            <p:nvPr/>
          </p:nvSpPr>
          <p:spPr bwMode="auto">
            <a:xfrm>
              <a:off x="2928" y="1488"/>
              <a:ext cx="240" cy="240"/>
            </a:xfrm>
            <a:prstGeom prst="ellipse">
              <a:avLst/>
            </a:prstGeom>
            <a:solidFill>
              <a:srgbClr val="3399FF"/>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015" name="Oval 155"/>
            <p:cNvSpPr>
              <a:spLocks noChangeArrowheads="1"/>
            </p:cNvSpPr>
            <p:nvPr/>
          </p:nvSpPr>
          <p:spPr bwMode="auto">
            <a:xfrm>
              <a:off x="2928" y="1248"/>
              <a:ext cx="240" cy="240"/>
            </a:xfrm>
            <a:prstGeom prst="ellipse">
              <a:avLst/>
            </a:prstGeom>
            <a:solidFill>
              <a:srgbClr val="3399FF"/>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016" name="Oval 156"/>
            <p:cNvSpPr>
              <a:spLocks noChangeArrowheads="1"/>
            </p:cNvSpPr>
            <p:nvPr/>
          </p:nvSpPr>
          <p:spPr bwMode="auto">
            <a:xfrm>
              <a:off x="1488" y="2688"/>
              <a:ext cx="240" cy="240"/>
            </a:xfrm>
            <a:prstGeom prst="ellipse">
              <a:avLst/>
            </a:prstGeom>
            <a:solidFill>
              <a:srgbClr val="3399FF"/>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258205" name="Text Box 157"/>
          <p:cNvSpPr txBox="1">
            <a:spLocks noChangeArrowheads="1"/>
          </p:cNvSpPr>
          <p:nvPr/>
        </p:nvSpPr>
        <p:spPr bwMode="auto">
          <a:xfrm>
            <a:off x="3581400" y="6019800"/>
            <a:ext cx="1895475"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solidFill>
                  <a:srgbClr val="0000FF"/>
                </a:solidFill>
              </a:rPr>
              <a:t>21</a:t>
            </a:r>
            <a:r>
              <a:rPr lang="en-GB"/>
              <a:t> </a:t>
            </a:r>
            <a:r>
              <a:rPr lang="en-GB">
                <a:solidFill>
                  <a:srgbClr val="0099FF"/>
                </a:solidFill>
              </a:rPr>
              <a:t>+ 28</a:t>
            </a:r>
            <a:r>
              <a:rPr lang="en-GB"/>
              <a:t> = 49</a:t>
            </a:r>
          </a:p>
        </p:txBody>
      </p:sp>
      <p:grpSp>
        <p:nvGrpSpPr>
          <p:cNvPr id="258206" name="Group 158"/>
          <p:cNvGrpSpPr>
            <a:grpSpLocks/>
          </p:cNvGrpSpPr>
          <p:nvPr/>
        </p:nvGrpSpPr>
        <p:grpSpPr bwMode="auto">
          <a:xfrm>
            <a:off x="2362200" y="1981200"/>
            <a:ext cx="3048000" cy="3048000"/>
            <a:chOff x="1488" y="1248"/>
            <a:chExt cx="1920" cy="1920"/>
          </a:xfrm>
        </p:grpSpPr>
        <p:sp>
          <p:nvSpPr>
            <p:cNvPr id="29903" name="Oval 159"/>
            <p:cNvSpPr>
              <a:spLocks noChangeArrowheads="1"/>
            </p:cNvSpPr>
            <p:nvPr/>
          </p:nvSpPr>
          <p:spPr bwMode="auto">
            <a:xfrm>
              <a:off x="1488" y="1248"/>
              <a:ext cx="240" cy="240"/>
            </a:xfrm>
            <a:prstGeom prst="ellipse">
              <a:avLst/>
            </a:prstGeom>
            <a:solidFill>
              <a:srgbClr val="3399FF"/>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904" name="Oval 160"/>
            <p:cNvSpPr>
              <a:spLocks noChangeArrowheads="1"/>
            </p:cNvSpPr>
            <p:nvPr/>
          </p:nvSpPr>
          <p:spPr bwMode="auto">
            <a:xfrm>
              <a:off x="1728" y="1248"/>
              <a:ext cx="240" cy="240"/>
            </a:xfrm>
            <a:prstGeom prst="ellipse">
              <a:avLst/>
            </a:prstGeom>
            <a:solidFill>
              <a:srgbClr val="3399FF"/>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905" name="Oval 161"/>
            <p:cNvSpPr>
              <a:spLocks noChangeArrowheads="1"/>
            </p:cNvSpPr>
            <p:nvPr/>
          </p:nvSpPr>
          <p:spPr bwMode="auto">
            <a:xfrm>
              <a:off x="1728" y="1488"/>
              <a:ext cx="240" cy="240"/>
            </a:xfrm>
            <a:prstGeom prst="ellipse">
              <a:avLst/>
            </a:prstGeom>
            <a:solidFill>
              <a:srgbClr val="3399FF"/>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906" name="Oval 162"/>
            <p:cNvSpPr>
              <a:spLocks noChangeArrowheads="1"/>
            </p:cNvSpPr>
            <p:nvPr/>
          </p:nvSpPr>
          <p:spPr bwMode="auto">
            <a:xfrm>
              <a:off x="1488" y="1488"/>
              <a:ext cx="240" cy="240"/>
            </a:xfrm>
            <a:prstGeom prst="ellipse">
              <a:avLst/>
            </a:prstGeom>
            <a:solidFill>
              <a:srgbClr val="3399FF"/>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907" name="Oval 163"/>
            <p:cNvSpPr>
              <a:spLocks noChangeArrowheads="1"/>
            </p:cNvSpPr>
            <p:nvPr/>
          </p:nvSpPr>
          <p:spPr bwMode="auto">
            <a:xfrm>
              <a:off x="1488" y="1728"/>
              <a:ext cx="240" cy="240"/>
            </a:xfrm>
            <a:prstGeom prst="ellipse">
              <a:avLst/>
            </a:prstGeom>
            <a:solidFill>
              <a:srgbClr val="3399FF"/>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908" name="Oval 164"/>
            <p:cNvSpPr>
              <a:spLocks noChangeArrowheads="1"/>
            </p:cNvSpPr>
            <p:nvPr/>
          </p:nvSpPr>
          <p:spPr bwMode="auto">
            <a:xfrm>
              <a:off x="1968" y="1248"/>
              <a:ext cx="240" cy="240"/>
            </a:xfrm>
            <a:prstGeom prst="ellipse">
              <a:avLst/>
            </a:prstGeom>
            <a:solidFill>
              <a:srgbClr val="3399FF"/>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909" name="Oval 165"/>
            <p:cNvSpPr>
              <a:spLocks noChangeArrowheads="1"/>
            </p:cNvSpPr>
            <p:nvPr/>
          </p:nvSpPr>
          <p:spPr bwMode="auto">
            <a:xfrm>
              <a:off x="1968" y="1728"/>
              <a:ext cx="240" cy="240"/>
            </a:xfrm>
            <a:prstGeom prst="ellipse">
              <a:avLst/>
            </a:prstGeom>
            <a:solidFill>
              <a:srgbClr val="3399FF"/>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910" name="Oval 166"/>
            <p:cNvSpPr>
              <a:spLocks noChangeArrowheads="1"/>
            </p:cNvSpPr>
            <p:nvPr/>
          </p:nvSpPr>
          <p:spPr bwMode="auto">
            <a:xfrm>
              <a:off x="1728" y="1728"/>
              <a:ext cx="240" cy="240"/>
            </a:xfrm>
            <a:prstGeom prst="ellipse">
              <a:avLst/>
            </a:prstGeom>
            <a:solidFill>
              <a:srgbClr val="3399FF"/>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911" name="Oval 167"/>
            <p:cNvSpPr>
              <a:spLocks noChangeArrowheads="1"/>
            </p:cNvSpPr>
            <p:nvPr/>
          </p:nvSpPr>
          <p:spPr bwMode="auto">
            <a:xfrm>
              <a:off x="1968" y="1488"/>
              <a:ext cx="240" cy="240"/>
            </a:xfrm>
            <a:prstGeom prst="ellipse">
              <a:avLst/>
            </a:prstGeom>
            <a:solidFill>
              <a:srgbClr val="3399FF"/>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912" name="Oval 168"/>
            <p:cNvSpPr>
              <a:spLocks noChangeArrowheads="1"/>
            </p:cNvSpPr>
            <p:nvPr/>
          </p:nvSpPr>
          <p:spPr bwMode="auto">
            <a:xfrm>
              <a:off x="1488" y="1968"/>
              <a:ext cx="240" cy="240"/>
            </a:xfrm>
            <a:prstGeom prst="ellipse">
              <a:avLst/>
            </a:prstGeom>
            <a:solidFill>
              <a:srgbClr val="3399FF"/>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913" name="Oval 169"/>
            <p:cNvSpPr>
              <a:spLocks noChangeArrowheads="1"/>
            </p:cNvSpPr>
            <p:nvPr/>
          </p:nvSpPr>
          <p:spPr bwMode="auto">
            <a:xfrm>
              <a:off x="1728" y="1968"/>
              <a:ext cx="240" cy="240"/>
            </a:xfrm>
            <a:prstGeom prst="ellipse">
              <a:avLst/>
            </a:prstGeom>
            <a:solidFill>
              <a:srgbClr val="3399FF"/>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914" name="Oval 170"/>
            <p:cNvSpPr>
              <a:spLocks noChangeArrowheads="1"/>
            </p:cNvSpPr>
            <p:nvPr/>
          </p:nvSpPr>
          <p:spPr bwMode="auto">
            <a:xfrm>
              <a:off x="1968" y="1968"/>
              <a:ext cx="240" cy="240"/>
            </a:xfrm>
            <a:prstGeom prst="ellipse">
              <a:avLst/>
            </a:prstGeom>
            <a:solidFill>
              <a:srgbClr val="3399FF"/>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915" name="Oval 171"/>
            <p:cNvSpPr>
              <a:spLocks noChangeArrowheads="1"/>
            </p:cNvSpPr>
            <p:nvPr/>
          </p:nvSpPr>
          <p:spPr bwMode="auto">
            <a:xfrm>
              <a:off x="2208" y="1968"/>
              <a:ext cx="240" cy="240"/>
            </a:xfrm>
            <a:prstGeom prst="ellipse">
              <a:avLst/>
            </a:prstGeom>
            <a:solidFill>
              <a:srgbClr val="3399FF"/>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916" name="Oval 172"/>
            <p:cNvSpPr>
              <a:spLocks noChangeArrowheads="1"/>
            </p:cNvSpPr>
            <p:nvPr/>
          </p:nvSpPr>
          <p:spPr bwMode="auto">
            <a:xfrm>
              <a:off x="2208" y="1728"/>
              <a:ext cx="240" cy="240"/>
            </a:xfrm>
            <a:prstGeom prst="ellipse">
              <a:avLst/>
            </a:prstGeom>
            <a:solidFill>
              <a:srgbClr val="3399FF"/>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917" name="Oval 173"/>
            <p:cNvSpPr>
              <a:spLocks noChangeArrowheads="1"/>
            </p:cNvSpPr>
            <p:nvPr/>
          </p:nvSpPr>
          <p:spPr bwMode="auto">
            <a:xfrm>
              <a:off x="2208" y="1488"/>
              <a:ext cx="240" cy="240"/>
            </a:xfrm>
            <a:prstGeom prst="ellipse">
              <a:avLst/>
            </a:prstGeom>
            <a:solidFill>
              <a:srgbClr val="3399FF"/>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918" name="Oval 174"/>
            <p:cNvSpPr>
              <a:spLocks noChangeArrowheads="1"/>
            </p:cNvSpPr>
            <p:nvPr/>
          </p:nvSpPr>
          <p:spPr bwMode="auto">
            <a:xfrm>
              <a:off x="2208" y="1248"/>
              <a:ext cx="240" cy="240"/>
            </a:xfrm>
            <a:prstGeom prst="ellipse">
              <a:avLst/>
            </a:prstGeom>
            <a:solidFill>
              <a:srgbClr val="3399FF"/>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919" name="Oval 175"/>
            <p:cNvSpPr>
              <a:spLocks noChangeArrowheads="1"/>
            </p:cNvSpPr>
            <p:nvPr/>
          </p:nvSpPr>
          <p:spPr bwMode="auto">
            <a:xfrm>
              <a:off x="1488" y="2208"/>
              <a:ext cx="240" cy="240"/>
            </a:xfrm>
            <a:prstGeom prst="ellipse">
              <a:avLst/>
            </a:prstGeom>
            <a:solidFill>
              <a:srgbClr val="3399FF"/>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920" name="Oval 176"/>
            <p:cNvSpPr>
              <a:spLocks noChangeArrowheads="1"/>
            </p:cNvSpPr>
            <p:nvPr/>
          </p:nvSpPr>
          <p:spPr bwMode="auto">
            <a:xfrm>
              <a:off x="1728" y="2208"/>
              <a:ext cx="240" cy="240"/>
            </a:xfrm>
            <a:prstGeom prst="ellipse">
              <a:avLst/>
            </a:prstGeom>
            <a:solidFill>
              <a:srgbClr val="3399FF"/>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921" name="Oval 177"/>
            <p:cNvSpPr>
              <a:spLocks noChangeArrowheads="1"/>
            </p:cNvSpPr>
            <p:nvPr/>
          </p:nvSpPr>
          <p:spPr bwMode="auto">
            <a:xfrm>
              <a:off x="1968" y="2208"/>
              <a:ext cx="240" cy="240"/>
            </a:xfrm>
            <a:prstGeom prst="ellipse">
              <a:avLst/>
            </a:prstGeom>
            <a:solidFill>
              <a:srgbClr val="3399FF"/>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922" name="Oval 178"/>
            <p:cNvSpPr>
              <a:spLocks noChangeArrowheads="1"/>
            </p:cNvSpPr>
            <p:nvPr/>
          </p:nvSpPr>
          <p:spPr bwMode="auto">
            <a:xfrm>
              <a:off x="2208" y="2208"/>
              <a:ext cx="240" cy="240"/>
            </a:xfrm>
            <a:prstGeom prst="ellipse">
              <a:avLst/>
            </a:prstGeom>
            <a:solidFill>
              <a:srgbClr val="CC66FF"/>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923" name="Oval 179"/>
            <p:cNvSpPr>
              <a:spLocks noChangeArrowheads="1"/>
            </p:cNvSpPr>
            <p:nvPr/>
          </p:nvSpPr>
          <p:spPr bwMode="auto">
            <a:xfrm>
              <a:off x="2448" y="2208"/>
              <a:ext cx="240" cy="240"/>
            </a:xfrm>
            <a:prstGeom prst="ellipse">
              <a:avLst/>
            </a:prstGeom>
            <a:solidFill>
              <a:srgbClr val="CC66FF"/>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924" name="Oval 180"/>
            <p:cNvSpPr>
              <a:spLocks noChangeArrowheads="1"/>
            </p:cNvSpPr>
            <p:nvPr/>
          </p:nvSpPr>
          <p:spPr bwMode="auto">
            <a:xfrm>
              <a:off x="2448" y="1968"/>
              <a:ext cx="240" cy="240"/>
            </a:xfrm>
            <a:prstGeom prst="ellipse">
              <a:avLst/>
            </a:prstGeom>
            <a:solidFill>
              <a:srgbClr val="CC66FF"/>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925" name="Oval 181"/>
            <p:cNvSpPr>
              <a:spLocks noChangeArrowheads="1"/>
            </p:cNvSpPr>
            <p:nvPr/>
          </p:nvSpPr>
          <p:spPr bwMode="auto">
            <a:xfrm>
              <a:off x="2448" y="1728"/>
              <a:ext cx="240" cy="240"/>
            </a:xfrm>
            <a:prstGeom prst="ellipse">
              <a:avLst/>
            </a:prstGeom>
            <a:solidFill>
              <a:srgbClr val="3399FF"/>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926" name="Oval 182"/>
            <p:cNvSpPr>
              <a:spLocks noChangeArrowheads="1"/>
            </p:cNvSpPr>
            <p:nvPr/>
          </p:nvSpPr>
          <p:spPr bwMode="auto">
            <a:xfrm>
              <a:off x="2448" y="1488"/>
              <a:ext cx="240" cy="240"/>
            </a:xfrm>
            <a:prstGeom prst="ellipse">
              <a:avLst/>
            </a:prstGeom>
            <a:solidFill>
              <a:srgbClr val="3399FF"/>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927" name="Oval 183"/>
            <p:cNvSpPr>
              <a:spLocks noChangeArrowheads="1"/>
            </p:cNvSpPr>
            <p:nvPr/>
          </p:nvSpPr>
          <p:spPr bwMode="auto">
            <a:xfrm>
              <a:off x="2448" y="1248"/>
              <a:ext cx="240" cy="240"/>
            </a:xfrm>
            <a:prstGeom prst="ellipse">
              <a:avLst/>
            </a:prstGeom>
            <a:solidFill>
              <a:srgbClr val="3399FF"/>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928" name="Oval 184"/>
            <p:cNvSpPr>
              <a:spLocks noChangeArrowheads="1"/>
            </p:cNvSpPr>
            <p:nvPr/>
          </p:nvSpPr>
          <p:spPr bwMode="auto">
            <a:xfrm>
              <a:off x="1488" y="2448"/>
              <a:ext cx="240" cy="240"/>
            </a:xfrm>
            <a:prstGeom prst="ellipse">
              <a:avLst/>
            </a:prstGeom>
            <a:solidFill>
              <a:srgbClr val="3399FF"/>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929" name="Oval 185"/>
            <p:cNvSpPr>
              <a:spLocks noChangeArrowheads="1"/>
            </p:cNvSpPr>
            <p:nvPr/>
          </p:nvSpPr>
          <p:spPr bwMode="auto">
            <a:xfrm>
              <a:off x="1728" y="2448"/>
              <a:ext cx="240" cy="240"/>
            </a:xfrm>
            <a:prstGeom prst="ellipse">
              <a:avLst/>
            </a:prstGeom>
            <a:solidFill>
              <a:srgbClr val="3399FF"/>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930" name="Oval 186"/>
            <p:cNvSpPr>
              <a:spLocks noChangeArrowheads="1"/>
            </p:cNvSpPr>
            <p:nvPr/>
          </p:nvSpPr>
          <p:spPr bwMode="auto">
            <a:xfrm>
              <a:off x="1968" y="2448"/>
              <a:ext cx="240" cy="240"/>
            </a:xfrm>
            <a:prstGeom prst="ellipse">
              <a:avLst/>
            </a:prstGeom>
            <a:solidFill>
              <a:srgbClr val="CC66FF"/>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931" name="Oval 187"/>
            <p:cNvSpPr>
              <a:spLocks noChangeArrowheads="1"/>
            </p:cNvSpPr>
            <p:nvPr/>
          </p:nvSpPr>
          <p:spPr bwMode="auto">
            <a:xfrm>
              <a:off x="2208" y="2448"/>
              <a:ext cx="240" cy="240"/>
            </a:xfrm>
            <a:prstGeom prst="ellipse">
              <a:avLst/>
            </a:prstGeom>
            <a:solidFill>
              <a:srgbClr val="CC66FF"/>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932" name="Oval 188"/>
            <p:cNvSpPr>
              <a:spLocks noChangeArrowheads="1"/>
            </p:cNvSpPr>
            <p:nvPr/>
          </p:nvSpPr>
          <p:spPr bwMode="auto">
            <a:xfrm>
              <a:off x="2448" y="2448"/>
              <a:ext cx="240" cy="240"/>
            </a:xfrm>
            <a:prstGeom prst="ellipse">
              <a:avLst/>
            </a:prstGeom>
            <a:solidFill>
              <a:srgbClr val="CC66FF"/>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933" name="Oval 189"/>
            <p:cNvSpPr>
              <a:spLocks noChangeArrowheads="1"/>
            </p:cNvSpPr>
            <p:nvPr/>
          </p:nvSpPr>
          <p:spPr bwMode="auto">
            <a:xfrm>
              <a:off x="2688" y="2448"/>
              <a:ext cx="240" cy="240"/>
            </a:xfrm>
            <a:prstGeom prst="ellipse">
              <a:avLst/>
            </a:prstGeom>
            <a:solidFill>
              <a:srgbClr val="CC66FF"/>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934" name="Oval 190"/>
            <p:cNvSpPr>
              <a:spLocks noChangeArrowheads="1"/>
            </p:cNvSpPr>
            <p:nvPr/>
          </p:nvSpPr>
          <p:spPr bwMode="auto">
            <a:xfrm>
              <a:off x="2688" y="2208"/>
              <a:ext cx="240" cy="240"/>
            </a:xfrm>
            <a:prstGeom prst="ellipse">
              <a:avLst/>
            </a:prstGeom>
            <a:solidFill>
              <a:srgbClr val="CC66FF"/>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935" name="Oval 191"/>
            <p:cNvSpPr>
              <a:spLocks noChangeArrowheads="1"/>
            </p:cNvSpPr>
            <p:nvPr/>
          </p:nvSpPr>
          <p:spPr bwMode="auto">
            <a:xfrm>
              <a:off x="2688" y="1968"/>
              <a:ext cx="240" cy="240"/>
            </a:xfrm>
            <a:prstGeom prst="ellipse">
              <a:avLst/>
            </a:prstGeom>
            <a:solidFill>
              <a:srgbClr val="CC66FF"/>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936" name="Oval 192"/>
            <p:cNvSpPr>
              <a:spLocks noChangeArrowheads="1"/>
            </p:cNvSpPr>
            <p:nvPr/>
          </p:nvSpPr>
          <p:spPr bwMode="auto">
            <a:xfrm>
              <a:off x="2688" y="1728"/>
              <a:ext cx="240" cy="240"/>
            </a:xfrm>
            <a:prstGeom prst="ellipse">
              <a:avLst/>
            </a:prstGeom>
            <a:solidFill>
              <a:srgbClr val="CC66FF"/>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937" name="Oval 193"/>
            <p:cNvSpPr>
              <a:spLocks noChangeArrowheads="1"/>
            </p:cNvSpPr>
            <p:nvPr/>
          </p:nvSpPr>
          <p:spPr bwMode="auto">
            <a:xfrm>
              <a:off x="2688" y="1488"/>
              <a:ext cx="240" cy="240"/>
            </a:xfrm>
            <a:prstGeom prst="ellipse">
              <a:avLst/>
            </a:prstGeom>
            <a:solidFill>
              <a:srgbClr val="3399FF"/>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938" name="Oval 194"/>
            <p:cNvSpPr>
              <a:spLocks noChangeArrowheads="1"/>
            </p:cNvSpPr>
            <p:nvPr/>
          </p:nvSpPr>
          <p:spPr bwMode="auto">
            <a:xfrm>
              <a:off x="2688" y="1248"/>
              <a:ext cx="240" cy="240"/>
            </a:xfrm>
            <a:prstGeom prst="ellipse">
              <a:avLst/>
            </a:prstGeom>
            <a:solidFill>
              <a:srgbClr val="3399FF"/>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939" name="Oval 195"/>
            <p:cNvSpPr>
              <a:spLocks noChangeArrowheads="1"/>
            </p:cNvSpPr>
            <p:nvPr/>
          </p:nvSpPr>
          <p:spPr bwMode="auto">
            <a:xfrm>
              <a:off x="1728" y="2688"/>
              <a:ext cx="240" cy="240"/>
            </a:xfrm>
            <a:prstGeom prst="ellipse">
              <a:avLst/>
            </a:prstGeom>
            <a:solidFill>
              <a:srgbClr val="CC66FF"/>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940" name="Oval 196"/>
            <p:cNvSpPr>
              <a:spLocks noChangeArrowheads="1"/>
            </p:cNvSpPr>
            <p:nvPr/>
          </p:nvSpPr>
          <p:spPr bwMode="auto">
            <a:xfrm>
              <a:off x="1968" y="2688"/>
              <a:ext cx="240" cy="240"/>
            </a:xfrm>
            <a:prstGeom prst="ellipse">
              <a:avLst/>
            </a:prstGeom>
            <a:solidFill>
              <a:srgbClr val="CC66FF"/>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941" name="Oval 197"/>
            <p:cNvSpPr>
              <a:spLocks noChangeArrowheads="1"/>
            </p:cNvSpPr>
            <p:nvPr/>
          </p:nvSpPr>
          <p:spPr bwMode="auto">
            <a:xfrm>
              <a:off x="2208" y="2688"/>
              <a:ext cx="240" cy="240"/>
            </a:xfrm>
            <a:prstGeom prst="ellipse">
              <a:avLst/>
            </a:prstGeom>
            <a:solidFill>
              <a:srgbClr val="CC66FF"/>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942" name="Oval 198"/>
            <p:cNvSpPr>
              <a:spLocks noChangeArrowheads="1"/>
            </p:cNvSpPr>
            <p:nvPr/>
          </p:nvSpPr>
          <p:spPr bwMode="auto">
            <a:xfrm>
              <a:off x="2448" y="2688"/>
              <a:ext cx="240" cy="240"/>
            </a:xfrm>
            <a:prstGeom prst="ellipse">
              <a:avLst/>
            </a:prstGeom>
            <a:solidFill>
              <a:srgbClr val="CC66FF"/>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943" name="Oval 199"/>
            <p:cNvSpPr>
              <a:spLocks noChangeArrowheads="1"/>
            </p:cNvSpPr>
            <p:nvPr/>
          </p:nvSpPr>
          <p:spPr bwMode="auto">
            <a:xfrm>
              <a:off x="2688" y="2688"/>
              <a:ext cx="240" cy="240"/>
            </a:xfrm>
            <a:prstGeom prst="ellipse">
              <a:avLst/>
            </a:prstGeom>
            <a:solidFill>
              <a:srgbClr val="CC66FF"/>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944" name="Oval 200"/>
            <p:cNvSpPr>
              <a:spLocks noChangeArrowheads="1"/>
            </p:cNvSpPr>
            <p:nvPr/>
          </p:nvSpPr>
          <p:spPr bwMode="auto">
            <a:xfrm>
              <a:off x="2928" y="2688"/>
              <a:ext cx="240" cy="240"/>
            </a:xfrm>
            <a:prstGeom prst="ellipse">
              <a:avLst/>
            </a:prstGeom>
            <a:solidFill>
              <a:srgbClr val="CC66FF"/>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945" name="Oval 201"/>
            <p:cNvSpPr>
              <a:spLocks noChangeArrowheads="1"/>
            </p:cNvSpPr>
            <p:nvPr/>
          </p:nvSpPr>
          <p:spPr bwMode="auto">
            <a:xfrm>
              <a:off x="2928" y="2448"/>
              <a:ext cx="240" cy="240"/>
            </a:xfrm>
            <a:prstGeom prst="ellipse">
              <a:avLst/>
            </a:prstGeom>
            <a:solidFill>
              <a:srgbClr val="CC66FF"/>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946" name="Oval 202"/>
            <p:cNvSpPr>
              <a:spLocks noChangeArrowheads="1"/>
            </p:cNvSpPr>
            <p:nvPr/>
          </p:nvSpPr>
          <p:spPr bwMode="auto">
            <a:xfrm>
              <a:off x="2928" y="2208"/>
              <a:ext cx="240" cy="240"/>
            </a:xfrm>
            <a:prstGeom prst="ellipse">
              <a:avLst/>
            </a:prstGeom>
            <a:solidFill>
              <a:srgbClr val="CC66FF"/>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947" name="Oval 203"/>
            <p:cNvSpPr>
              <a:spLocks noChangeArrowheads="1"/>
            </p:cNvSpPr>
            <p:nvPr/>
          </p:nvSpPr>
          <p:spPr bwMode="auto">
            <a:xfrm>
              <a:off x="2928" y="1968"/>
              <a:ext cx="240" cy="240"/>
            </a:xfrm>
            <a:prstGeom prst="ellipse">
              <a:avLst/>
            </a:prstGeom>
            <a:solidFill>
              <a:srgbClr val="CC66FF"/>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948" name="Oval 204"/>
            <p:cNvSpPr>
              <a:spLocks noChangeArrowheads="1"/>
            </p:cNvSpPr>
            <p:nvPr/>
          </p:nvSpPr>
          <p:spPr bwMode="auto">
            <a:xfrm>
              <a:off x="2928" y="1728"/>
              <a:ext cx="240" cy="240"/>
            </a:xfrm>
            <a:prstGeom prst="ellipse">
              <a:avLst/>
            </a:prstGeom>
            <a:solidFill>
              <a:srgbClr val="CC66FF"/>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949" name="Oval 205"/>
            <p:cNvSpPr>
              <a:spLocks noChangeArrowheads="1"/>
            </p:cNvSpPr>
            <p:nvPr/>
          </p:nvSpPr>
          <p:spPr bwMode="auto">
            <a:xfrm>
              <a:off x="2928" y="1488"/>
              <a:ext cx="240" cy="240"/>
            </a:xfrm>
            <a:prstGeom prst="ellipse">
              <a:avLst/>
            </a:prstGeom>
            <a:solidFill>
              <a:srgbClr val="CC66FF"/>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950" name="Oval 206"/>
            <p:cNvSpPr>
              <a:spLocks noChangeArrowheads="1"/>
            </p:cNvSpPr>
            <p:nvPr/>
          </p:nvSpPr>
          <p:spPr bwMode="auto">
            <a:xfrm>
              <a:off x="2928" y="1248"/>
              <a:ext cx="240" cy="240"/>
            </a:xfrm>
            <a:prstGeom prst="ellipse">
              <a:avLst/>
            </a:prstGeom>
            <a:solidFill>
              <a:srgbClr val="3399FF"/>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951" name="Oval 207"/>
            <p:cNvSpPr>
              <a:spLocks noChangeArrowheads="1"/>
            </p:cNvSpPr>
            <p:nvPr/>
          </p:nvSpPr>
          <p:spPr bwMode="auto">
            <a:xfrm>
              <a:off x="1488" y="2688"/>
              <a:ext cx="240" cy="240"/>
            </a:xfrm>
            <a:prstGeom prst="ellipse">
              <a:avLst/>
            </a:prstGeom>
            <a:solidFill>
              <a:srgbClr val="3399FF"/>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29952" name="Group 208"/>
            <p:cNvGrpSpPr>
              <a:grpSpLocks/>
            </p:cNvGrpSpPr>
            <p:nvPr/>
          </p:nvGrpSpPr>
          <p:grpSpPr bwMode="auto">
            <a:xfrm>
              <a:off x="1728" y="1488"/>
              <a:ext cx="1680" cy="1680"/>
              <a:chOff x="1488" y="1056"/>
              <a:chExt cx="1680" cy="1680"/>
            </a:xfrm>
          </p:grpSpPr>
          <p:sp>
            <p:nvSpPr>
              <p:cNvPr id="29955" name="Oval 209"/>
              <p:cNvSpPr>
                <a:spLocks noChangeArrowheads="1"/>
              </p:cNvSpPr>
              <p:nvPr/>
            </p:nvSpPr>
            <p:spPr bwMode="auto">
              <a:xfrm>
                <a:off x="1728" y="2496"/>
                <a:ext cx="240" cy="240"/>
              </a:xfrm>
              <a:prstGeom prst="ellipse">
                <a:avLst/>
              </a:prstGeom>
              <a:solidFill>
                <a:srgbClr val="CC66FF"/>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956" name="Oval 210"/>
              <p:cNvSpPr>
                <a:spLocks noChangeArrowheads="1"/>
              </p:cNvSpPr>
              <p:nvPr/>
            </p:nvSpPr>
            <p:spPr bwMode="auto">
              <a:xfrm>
                <a:off x="1968" y="2496"/>
                <a:ext cx="240" cy="240"/>
              </a:xfrm>
              <a:prstGeom prst="ellipse">
                <a:avLst/>
              </a:prstGeom>
              <a:solidFill>
                <a:srgbClr val="CC66FF"/>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957" name="Oval 211"/>
              <p:cNvSpPr>
                <a:spLocks noChangeArrowheads="1"/>
              </p:cNvSpPr>
              <p:nvPr/>
            </p:nvSpPr>
            <p:spPr bwMode="auto">
              <a:xfrm>
                <a:off x="2208" y="2496"/>
                <a:ext cx="240" cy="240"/>
              </a:xfrm>
              <a:prstGeom prst="ellipse">
                <a:avLst/>
              </a:prstGeom>
              <a:solidFill>
                <a:srgbClr val="CC66FF"/>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958" name="Oval 212"/>
              <p:cNvSpPr>
                <a:spLocks noChangeArrowheads="1"/>
              </p:cNvSpPr>
              <p:nvPr/>
            </p:nvSpPr>
            <p:spPr bwMode="auto">
              <a:xfrm>
                <a:off x="2448" y="2496"/>
                <a:ext cx="240" cy="240"/>
              </a:xfrm>
              <a:prstGeom prst="ellipse">
                <a:avLst/>
              </a:prstGeom>
              <a:solidFill>
                <a:srgbClr val="CC66FF"/>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959" name="Oval 213"/>
              <p:cNvSpPr>
                <a:spLocks noChangeArrowheads="1"/>
              </p:cNvSpPr>
              <p:nvPr/>
            </p:nvSpPr>
            <p:spPr bwMode="auto">
              <a:xfrm>
                <a:off x="2688" y="2496"/>
                <a:ext cx="240" cy="240"/>
              </a:xfrm>
              <a:prstGeom prst="ellipse">
                <a:avLst/>
              </a:prstGeom>
              <a:solidFill>
                <a:srgbClr val="CC66FF"/>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960" name="Oval 214"/>
              <p:cNvSpPr>
                <a:spLocks noChangeArrowheads="1"/>
              </p:cNvSpPr>
              <p:nvPr/>
            </p:nvSpPr>
            <p:spPr bwMode="auto">
              <a:xfrm>
                <a:off x="2928" y="2496"/>
                <a:ext cx="240" cy="240"/>
              </a:xfrm>
              <a:prstGeom prst="ellipse">
                <a:avLst/>
              </a:prstGeom>
              <a:solidFill>
                <a:srgbClr val="CC66FF"/>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961" name="Oval 215"/>
              <p:cNvSpPr>
                <a:spLocks noChangeArrowheads="1"/>
              </p:cNvSpPr>
              <p:nvPr/>
            </p:nvSpPr>
            <p:spPr bwMode="auto">
              <a:xfrm>
                <a:off x="2928" y="2256"/>
                <a:ext cx="240" cy="240"/>
              </a:xfrm>
              <a:prstGeom prst="ellipse">
                <a:avLst/>
              </a:prstGeom>
              <a:solidFill>
                <a:srgbClr val="CC66FF"/>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962" name="Oval 216"/>
              <p:cNvSpPr>
                <a:spLocks noChangeArrowheads="1"/>
              </p:cNvSpPr>
              <p:nvPr/>
            </p:nvSpPr>
            <p:spPr bwMode="auto">
              <a:xfrm>
                <a:off x="2928" y="2016"/>
                <a:ext cx="240" cy="240"/>
              </a:xfrm>
              <a:prstGeom prst="ellipse">
                <a:avLst/>
              </a:prstGeom>
              <a:solidFill>
                <a:srgbClr val="CC66FF"/>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963" name="Oval 217"/>
              <p:cNvSpPr>
                <a:spLocks noChangeArrowheads="1"/>
              </p:cNvSpPr>
              <p:nvPr/>
            </p:nvSpPr>
            <p:spPr bwMode="auto">
              <a:xfrm>
                <a:off x="2928" y="1776"/>
                <a:ext cx="240" cy="240"/>
              </a:xfrm>
              <a:prstGeom prst="ellipse">
                <a:avLst/>
              </a:prstGeom>
              <a:solidFill>
                <a:srgbClr val="CC66FF"/>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964" name="Oval 218"/>
              <p:cNvSpPr>
                <a:spLocks noChangeArrowheads="1"/>
              </p:cNvSpPr>
              <p:nvPr/>
            </p:nvSpPr>
            <p:spPr bwMode="auto">
              <a:xfrm>
                <a:off x="2928" y="1536"/>
                <a:ext cx="240" cy="240"/>
              </a:xfrm>
              <a:prstGeom prst="ellipse">
                <a:avLst/>
              </a:prstGeom>
              <a:solidFill>
                <a:srgbClr val="CC66FF"/>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965" name="Oval 219"/>
              <p:cNvSpPr>
                <a:spLocks noChangeArrowheads="1"/>
              </p:cNvSpPr>
              <p:nvPr/>
            </p:nvSpPr>
            <p:spPr bwMode="auto">
              <a:xfrm>
                <a:off x="2928" y="1296"/>
                <a:ext cx="240" cy="240"/>
              </a:xfrm>
              <a:prstGeom prst="ellipse">
                <a:avLst/>
              </a:prstGeom>
              <a:solidFill>
                <a:srgbClr val="CC66FF"/>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966" name="Oval 220"/>
              <p:cNvSpPr>
                <a:spLocks noChangeArrowheads="1"/>
              </p:cNvSpPr>
              <p:nvPr/>
            </p:nvSpPr>
            <p:spPr bwMode="auto">
              <a:xfrm>
                <a:off x="2928" y="1056"/>
                <a:ext cx="240" cy="240"/>
              </a:xfrm>
              <a:prstGeom prst="ellipse">
                <a:avLst/>
              </a:prstGeom>
              <a:solidFill>
                <a:srgbClr val="CC66FF"/>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967" name="Oval 221"/>
              <p:cNvSpPr>
                <a:spLocks noChangeArrowheads="1"/>
              </p:cNvSpPr>
              <p:nvPr/>
            </p:nvSpPr>
            <p:spPr bwMode="auto">
              <a:xfrm>
                <a:off x="1488" y="2496"/>
                <a:ext cx="240" cy="240"/>
              </a:xfrm>
              <a:prstGeom prst="ellipse">
                <a:avLst/>
              </a:prstGeom>
              <a:solidFill>
                <a:srgbClr val="CC66FF"/>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29953" name="Oval 222"/>
            <p:cNvSpPr>
              <a:spLocks noChangeArrowheads="1"/>
            </p:cNvSpPr>
            <p:nvPr/>
          </p:nvSpPr>
          <p:spPr bwMode="auto">
            <a:xfrm>
              <a:off x="1488" y="2928"/>
              <a:ext cx="240" cy="240"/>
            </a:xfrm>
            <a:prstGeom prst="ellipse">
              <a:avLst/>
            </a:prstGeom>
            <a:solidFill>
              <a:srgbClr val="CC66FF"/>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954" name="Oval 223"/>
            <p:cNvSpPr>
              <a:spLocks noChangeArrowheads="1"/>
            </p:cNvSpPr>
            <p:nvPr/>
          </p:nvSpPr>
          <p:spPr bwMode="auto">
            <a:xfrm>
              <a:off x="3168" y="1248"/>
              <a:ext cx="240" cy="240"/>
            </a:xfrm>
            <a:prstGeom prst="ellipse">
              <a:avLst/>
            </a:prstGeom>
            <a:solidFill>
              <a:srgbClr val="CC66FF"/>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258272" name="Text Box 224"/>
          <p:cNvSpPr txBox="1">
            <a:spLocks noChangeArrowheads="1"/>
          </p:cNvSpPr>
          <p:nvPr/>
        </p:nvSpPr>
        <p:spPr bwMode="auto">
          <a:xfrm>
            <a:off x="3581400" y="6019800"/>
            <a:ext cx="1895475"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solidFill>
                  <a:srgbClr val="0099FF"/>
                </a:solidFill>
              </a:rPr>
              <a:t>28</a:t>
            </a:r>
            <a:r>
              <a:rPr lang="en-GB"/>
              <a:t> </a:t>
            </a:r>
            <a:r>
              <a:rPr lang="en-GB">
                <a:solidFill>
                  <a:srgbClr val="CC66FF"/>
                </a:solidFill>
              </a:rPr>
              <a:t>+ 36</a:t>
            </a:r>
            <a:r>
              <a:rPr lang="en-GB"/>
              <a:t> = 64</a:t>
            </a:r>
          </a:p>
        </p:txBody>
      </p:sp>
      <p:grpSp>
        <p:nvGrpSpPr>
          <p:cNvPr id="258273" name="Group 225"/>
          <p:cNvGrpSpPr>
            <a:grpSpLocks/>
          </p:cNvGrpSpPr>
          <p:nvPr/>
        </p:nvGrpSpPr>
        <p:grpSpPr bwMode="auto">
          <a:xfrm>
            <a:off x="2362200" y="1981200"/>
            <a:ext cx="3429000" cy="3429000"/>
            <a:chOff x="1488" y="1248"/>
            <a:chExt cx="2160" cy="2160"/>
          </a:xfrm>
        </p:grpSpPr>
        <p:sp>
          <p:nvSpPr>
            <p:cNvPr id="29821" name="Oval 226"/>
            <p:cNvSpPr>
              <a:spLocks noChangeArrowheads="1"/>
            </p:cNvSpPr>
            <p:nvPr/>
          </p:nvSpPr>
          <p:spPr bwMode="auto">
            <a:xfrm>
              <a:off x="1488" y="1248"/>
              <a:ext cx="240" cy="240"/>
            </a:xfrm>
            <a:prstGeom prst="ellipse">
              <a:avLst/>
            </a:prstGeom>
            <a:solidFill>
              <a:srgbClr val="CC66FF"/>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822" name="Oval 227"/>
            <p:cNvSpPr>
              <a:spLocks noChangeArrowheads="1"/>
            </p:cNvSpPr>
            <p:nvPr/>
          </p:nvSpPr>
          <p:spPr bwMode="auto">
            <a:xfrm>
              <a:off x="1728" y="1248"/>
              <a:ext cx="240" cy="240"/>
            </a:xfrm>
            <a:prstGeom prst="ellipse">
              <a:avLst/>
            </a:prstGeom>
            <a:solidFill>
              <a:srgbClr val="CC66FF"/>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823" name="Oval 228"/>
            <p:cNvSpPr>
              <a:spLocks noChangeArrowheads="1"/>
            </p:cNvSpPr>
            <p:nvPr/>
          </p:nvSpPr>
          <p:spPr bwMode="auto">
            <a:xfrm>
              <a:off x="1728" y="1488"/>
              <a:ext cx="240" cy="240"/>
            </a:xfrm>
            <a:prstGeom prst="ellipse">
              <a:avLst/>
            </a:prstGeom>
            <a:solidFill>
              <a:srgbClr val="CC66FF"/>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824" name="Oval 229"/>
            <p:cNvSpPr>
              <a:spLocks noChangeArrowheads="1"/>
            </p:cNvSpPr>
            <p:nvPr/>
          </p:nvSpPr>
          <p:spPr bwMode="auto">
            <a:xfrm>
              <a:off x="1488" y="1488"/>
              <a:ext cx="240" cy="240"/>
            </a:xfrm>
            <a:prstGeom prst="ellipse">
              <a:avLst/>
            </a:prstGeom>
            <a:solidFill>
              <a:srgbClr val="CC66FF"/>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825" name="Oval 230"/>
            <p:cNvSpPr>
              <a:spLocks noChangeArrowheads="1"/>
            </p:cNvSpPr>
            <p:nvPr/>
          </p:nvSpPr>
          <p:spPr bwMode="auto">
            <a:xfrm>
              <a:off x="1488" y="1728"/>
              <a:ext cx="240" cy="240"/>
            </a:xfrm>
            <a:prstGeom prst="ellipse">
              <a:avLst/>
            </a:prstGeom>
            <a:solidFill>
              <a:srgbClr val="CC66FF"/>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826" name="Oval 231"/>
            <p:cNvSpPr>
              <a:spLocks noChangeArrowheads="1"/>
            </p:cNvSpPr>
            <p:nvPr/>
          </p:nvSpPr>
          <p:spPr bwMode="auto">
            <a:xfrm>
              <a:off x="1968" y="1248"/>
              <a:ext cx="240" cy="240"/>
            </a:xfrm>
            <a:prstGeom prst="ellipse">
              <a:avLst/>
            </a:prstGeom>
            <a:solidFill>
              <a:srgbClr val="CC66FF"/>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827" name="Oval 232"/>
            <p:cNvSpPr>
              <a:spLocks noChangeArrowheads="1"/>
            </p:cNvSpPr>
            <p:nvPr/>
          </p:nvSpPr>
          <p:spPr bwMode="auto">
            <a:xfrm>
              <a:off x="1968" y="1728"/>
              <a:ext cx="240" cy="240"/>
            </a:xfrm>
            <a:prstGeom prst="ellipse">
              <a:avLst/>
            </a:prstGeom>
            <a:solidFill>
              <a:srgbClr val="CC66FF"/>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828" name="Oval 233"/>
            <p:cNvSpPr>
              <a:spLocks noChangeArrowheads="1"/>
            </p:cNvSpPr>
            <p:nvPr/>
          </p:nvSpPr>
          <p:spPr bwMode="auto">
            <a:xfrm>
              <a:off x="1728" y="1728"/>
              <a:ext cx="240" cy="240"/>
            </a:xfrm>
            <a:prstGeom prst="ellipse">
              <a:avLst/>
            </a:prstGeom>
            <a:solidFill>
              <a:srgbClr val="CC66FF"/>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829" name="Oval 234"/>
            <p:cNvSpPr>
              <a:spLocks noChangeArrowheads="1"/>
            </p:cNvSpPr>
            <p:nvPr/>
          </p:nvSpPr>
          <p:spPr bwMode="auto">
            <a:xfrm>
              <a:off x="1968" y="1488"/>
              <a:ext cx="240" cy="240"/>
            </a:xfrm>
            <a:prstGeom prst="ellipse">
              <a:avLst/>
            </a:prstGeom>
            <a:solidFill>
              <a:srgbClr val="CC66FF"/>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830" name="Oval 235"/>
            <p:cNvSpPr>
              <a:spLocks noChangeArrowheads="1"/>
            </p:cNvSpPr>
            <p:nvPr/>
          </p:nvSpPr>
          <p:spPr bwMode="auto">
            <a:xfrm>
              <a:off x="1488" y="1968"/>
              <a:ext cx="240" cy="240"/>
            </a:xfrm>
            <a:prstGeom prst="ellipse">
              <a:avLst/>
            </a:prstGeom>
            <a:solidFill>
              <a:srgbClr val="CC66FF"/>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831" name="Oval 236"/>
            <p:cNvSpPr>
              <a:spLocks noChangeArrowheads="1"/>
            </p:cNvSpPr>
            <p:nvPr/>
          </p:nvSpPr>
          <p:spPr bwMode="auto">
            <a:xfrm>
              <a:off x="1728" y="1968"/>
              <a:ext cx="240" cy="240"/>
            </a:xfrm>
            <a:prstGeom prst="ellipse">
              <a:avLst/>
            </a:prstGeom>
            <a:solidFill>
              <a:srgbClr val="CC66FF"/>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832" name="Oval 237"/>
            <p:cNvSpPr>
              <a:spLocks noChangeArrowheads="1"/>
            </p:cNvSpPr>
            <p:nvPr/>
          </p:nvSpPr>
          <p:spPr bwMode="auto">
            <a:xfrm>
              <a:off x="1968" y="1968"/>
              <a:ext cx="240" cy="240"/>
            </a:xfrm>
            <a:prstGeom prst="ellipse">
              <a:avLst/>
            </a:prstGeom>
            <a:solidFill>
              <a:srgbClr val="CC66FF"/>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833" name="Oval 238"/>
            <p:cNvSpPr>
              <a:spLocks noChangeArrowheads="1"/>
            </p:cNvSpPr>
            <p:nvPr/>
          </p:nvSpPr>
          <p:spPr bwMode="auto">
            <a:xfrm>
              <a:off x="2208" y="1968"/>
              <a:ext cx="240" cy="240"/>
            </a:xfrm>
            <a:prstGeom prst="ellipse">
              <a:avLst/>
            </a:prstGeom>
            <a:solidFill>
              <a:srgbClr val="CC66FF"/>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834" name="Oval 239"/>
            <p:cNvSpPr>
              <a:spLocks noChangeArrowheads="1"/>
            </p:cNvSpPr>
            <p:nvPr/>
          </p:nvSpPr>
          <p:spPr bwMode="auto">
            <a:xfrm>
              <a:off x="2208" y="1728"/>
              <a:ext cx="240" cy="240"/>
            </a:xfrm>
            <a:prstGeom prst="ellipse">
              <a:avLst/>
            </a:prstGeom>
            <a:solidFill>
              <a:srgbClr val="CC66FF"/>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835" name="Oval 240"/>
            <p:cNvSpPr>
              <a:spLocks noChangeArrowheads="1"/>
            </p:cNvSpPr>
            <p:nvPr/>
          </p:nvSpPr>
          <p:spPr bwMode="auto">
            <a:xfrm>
              <a:off x="2208" y="1488"/>
              <a:ext cx="240" cy="240"/>
            </a:xfrm>
            <a:prstGeom prst="ellipse">
              <a:avLst/>
            </a:prstGeom>
            <a:solidFill>
              <a:srgbClr val="CC66FF"/>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836" name="Oval 241"/>
            <p:cNvSpPr>
              <a:spLocks noChangeArrowheads="1"/>
            </p:cNvSpPr>
            <p:nvPr/>
          </p:nvSpPr>
          <p:spPr bwMode="auto">
            <a:xfrm>
              <a:off x="2208" y="1248"/>
              <a:ext cx="240" cy="240"/>
            </a:xfrm>
            <a:prstGeom prst="ellipse">
              <a:avLst/>
            </a:prstGeom>
            <a:solidFill>
              <a:srgbClr val="CC66FF"/>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837" name="Oval 242"/>
            <p:cNvSpPr>
              <a:spLocks noChangeArrowheads="1"/>
            </p:cNvSpPr>
            <p:nvPr/>
          </p:nvSpPr>
          <p:spPr bwMode="auto">
            <a:xfrm>
              <a:off x="1488" y="2208"/>
              <a:ext cx="240" cy="240"/>
            </a:xfrm>
            <a:prstGeom prst="ellipse">
              <a:avLst/>
            </a:prstGeom>
            <a:solidFill>
              <a:srgbClr val="CC66FF"/>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838" name="Oval 243"/>
            <p:cNvSpPr>
              <a:spLocks noChangeArrowheads="1"/>
            </p:cNvSpPr>
            <p:nvPr/>
          </p:nvSpPr>
          <p:spPr bwMode="auto">
            <a:xfrm>
              <a:off x="1728" y="2208"/>
              <a:ext cx="240" cy="240"/>
            </a:xfrm>
            <a:prstGeom prst="ellipse">
              <a:avLst/>
            </a:prstGeom>
            <a:solidFill>
              <a:srgbClr val="CC66FF"/>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839" name="Oval 244"/>
            <p:cNvSpPr>
              <a:spLocks noChangeArrowheads="1"/>
            </p:cNvSpPr>
            <p:nvPr/>
          </p:nvSpPr>
          <p:spPr bwMode="auto">
            <a:xfrm>
              <a:off x="1968" y="2208"/>
              <a:ext cx="240" cy="240"/>
            </a:xfrm>
            <a:prstGeom prst="ellipse">
              <a:avLst/>
            </a:prstGeom>
            <a:solidFill>
              <a:srgbClr val="CC66FF"/>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840" name="Oval 245"/>
            <p:cNvSpPr>
              <a:spLocks noChangeArrowheads="1"/>
            </p:cNvSpPr>
            <p:nvPr/>
          </p:nvSpPr>
          <p:spPr bwMode="auto">
            <a:xfrm>
              <a:off x="2208" y="2208"/>
              <a:ext cx="240" cy="240"/>
            </a:xfrm>
            <a:prstGeom prst="ellipse">
              <a:avLst/>
            </a:prstGeom>
            <a:solidFill>
              <a:srgbClr val="CC66FF"/>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841" name="Oval 246"/>
            <p:cNvSpPr>
              <a:spLocks noChangeArrowheads="1"/>
            </p:cNvSpPr>
            <p:nvPr/>
          </p:nvSpPr>
          <p:spPr bwMode="auto">
            <a:xfrm>
              <a:off x="2448" y="2208"/>
              <a:ext cx="240" cy="240"/>
            </a:xfrm>
            <a:prstGeom prst="ellipse">
              <a:avLst/>
            </a:prstGeom>
            <a:solidFill>
              <a:srgbClr val="9900CC"/>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842" name="Oval 247"/>
            <p:cNvSpPr>
              <a:spLocks noChangeArrowheads="1"/>
            </p:cNvSpPr>
            <p:nvPr/>
          </p:nvSpPr>
          <p:spPr bwMode="auto">
            <a:xfrm>
              <a:off x="2448" y="1968"/>
              <a:ext cx="240" cy="240"/>
            </a:xfrm>
            <a:prstGeom prst="ellipse">
              <a:avLst/>
            </a:prstGeom>
            <a:solidFill>
              <a:srgbClr val="CC66FF"/>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843" name="Oval 248"/>
            <p:cNvSpPr>
              <a:spLocks noChangeArrowheads="1"/>
            </p:cNvSpPr>
            <p:nvPr/>
          </p:nvSpPr>
          <p:spPr bwMode="auto">
            <a:xfrm>
              <a:off x="2448" y="1728"/>
              <a:ext cx="240" cy="240"/>
            </a:xfrm>
            <a:prstGeom prst="ellipse">
              <a:avLst/>
            </a:prstGeom>
            <a:solidFill>
              <a:srgbClr val="CC66FF"/>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844" name="Oval 249"/>
            <p:cNvSpPr>
              <a:spLocks noChangeArrowheads="1"/>
            </p:cNvSpPr>
            <p:nvPr/>
          </p:nvSpPr>
          <p:spPr bwMode="auto">
            <a:xfrm>
              <a:off x="2448" y="1488"/>
              <a:ext cx="240" cy="240"/>
            </a:xfrm>
            <a:prstGeom prst="ellipse">
              <a:avLst/>
            </a:prstGeom>
            <a:solidFill>
              <a:srgbClr val="CC66FF"/>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845" name="Oval 250"/>
            <p:cNvSpPr>
              <a:spLocks noChangeArrowheads="1"/>
            </p:cNvSpPr>
            <p:nvPr/>
          </p:nvSpPr>
          <p:spPr bwMode="auto">
            <a:xfrm>
              <a:off x="2448" y="1248"/>
              <a:ext cx="240" cy="240"/>
            </a:xfrm>
            <a:prstGeom prst="ellipse">
              <a:avLst/>
            </a:prstGeom>
            <a:solidFill>
              <a:srgbClr val="CC66FF"/>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846" name="Oval 251"/>
            <p:cNvSpPr>
              <a:spLocks noChangeArrowheads="1"/>
            </p:cNvSpPr>
            <p:nvPr/>
          </p:nvSpPr>
          <p:spPr bwMode="auto">
            <a:xfrm>
              <a:off x="1488" y="2448"/>
              <a:ext cx="240" cy="240"/>
            </a:xfrm>
            <a:prstGeom prst="ellipse">
              <a:avLst/>
            </a:prstGeom>
            <a:solidFill>
              <a:srgbClr val="CC66FF"/>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847" name="Oval 252"/>
            <p:cNvSpPr>
              <a:spLocks noChangeArrowheads="1"/>
            </p:cNvSpPr>
            <p:nvPr/>
          </p:nvSpPr>
          <p:spPr bwMode="auto">
            <a:xfrm>
              <a:off x="1728" y="2448"/>
              <a:ext cx="240" cy="240"/>
            </a:xfrm>
            <a:prstGeom prst="ellipse">
              <a:avLst/>
            </a:prstGeom>
            <a:solidFill>
              <a:srgbClr val="CC66FF"/>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848" name="Oval 253"/>
            <p:cNvSpPr>
              <a:spLocks noChangeArrowheads="1"/>
            </p:cNvSpPr>
            <p:nvPr/>
          </p:nvSpPr>
          <p:spPr bwMode="auto">
            <a:xfrm>
              <a:off x="1968" y="2448"/>
              <a:ext cx="240" cy="240"/>
            </a:xfrm>
            <a:prstGeom prst="ellipse">
              <a:avLst/>
            </a:prstGeom>
            <a:solidFill>
              <a:srgbClr val="CC66FF"/>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849" name="Oval 254"/>
            <p:cNvSpPr>
              <a:spLocks noChangeArrowheads="1"/>
            </p:cNvSpPr>
            <p:nvPr/>
          </p:nvSpPr>
          <p:spPr bwMode="auto">
            <a:xfrm>
              <a:off x="2208" y="2448"/>
              <a:ext cx="240" cy="240"/>
            </a:xfrm>
            <a:prstGeom prst="ellipse">
              <a:avLst/>
            </a:prstGeom>
            <a:solidFill>
              <a:srgbClr val="9900CC"/>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850" name="Oval 255"/>
            <p:cNvSpPr>
              <a:spLocks noChangeArrowheads="1"/>
            </p:cNvSpPr>
            <p:nvPr/>
          </p:nvSpPr>
          <p:spPr bwMode="auto">
            <a:xfrm>
              <a:off x="2448" y="2448"/>
              <a:ext cx="240" cy="240"/>
            </a:xfrm>
            <a:prstGeom prst="ellipse">
              <a:avLst/>
            </a:prstGeom>
            <a:solidFill>
              <a:srgbClr val="9900CC"/>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851" name="Oval 256"/>
            <p:cNvSpPr>
              <a:spLocks noChangeArrowheads="1"/>
            </p:cNvSpPr>
            <p:nvPr/>
          </p:nvSpPr>
          <p:spPr bwMode="auto">
            <a:xfrm>
              <a:off x="2688" y="2448"/>
              <a:ext cx="240" cy="240"/>
            </a:xfrm>
            <a:prstGeom prst="ellipse">
              <a:avLst/>
            </a:prstGeom>
            <a:solidFill>
              <a:srgbClr val="9900CC"/>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852" name="Oval 257"/>
            <p:cNvSpPr>
              <a:spLocks noChangeArrowheads="1"/>
            </p:cNvSpPr>
            <p:nvPr/>
          </p:nvSpPr>
          <p:spPr bwMode="auto">
            <a:xfrm>
              <a:off x="2688" y="2208"/>
              <a:ext cx="240" cy="240"/>
            </a:xfrm>
            <a:prstGeom prst="ellipse">
              <a:avLst/>
            </a:prstGeom>
            <a:solidFill>
              <a:srgbClr val="9900CC"/>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853" name="Oval 258"/>
            <p:cNvSpPr>
              <a:spLocks noChangeArrowheads="1"/>
            </p:cNvSpPr>
            <p:nvPr/>
          </p:nvSpPr>
          <p:spPr bwMode="auto">
            <a:xfrm>
              <a:off x="2688" y="1968"/>
              <a:ext cx="240" cy="240"/>
            </a:xfrm>
            <a:prstGeom prst="ellipse">
              <a:avLst/>
            </a:prstGeom>
            <a:solidFill>
              <a:srgbClr val="9900CC"/>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854" name="Oval 259"/>
            <p:cNvSpPr>
              <a:spLocks noChangeArrowheads="1"/>
            </p:cNvSpPr>
            <p:nvPr/>
          </p:nvSpPr>
          <p:spPr bwMode="auto">
            <a:xfrm>
              <a:off x="2688" y="1728"/>
              <a:ext cx="240" cy="240"/>
            </a:xfrm>
            <a:prstGeom prst="ellipse">
              <a:avLst/>
            </a:prstGeom>
            <a:solidFill>
              <a:srgbClr val="CC66FF"/>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855" name="Oval 260"/>
            <p:cNvSpPr>
              <a:spLocks noChangeArrowheads="1"/>
            </p:cNvSpPr>
            <p:nvPr/>
          </p:nvSpPr>
          <p:spPr bwMode="auto">
            <a:xfrm>
              <a:off x="2688" y="1488"/>
              <a:ext cx="240" cy="240"/>
            </a:xfrm>
            <a:prstGeom prst="ellipse">
              <a:avLst/>
            </a:prstGeom>
            <a:solidFill>
              <a:srgbClr val="CC66FF"/>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856" name="Oval 261"/>
            <p:cNvSpPr>
              <a:spLocks noChangeArrowheads="1"/>
            </p:cNvSpPr>
            <p:nvPr/>
          </p:nvSpPr>
          <p:spPr bwMode="auto">
            <a:xfrm>
              <a:off x="2688" y="1248"/>
              <a:ext cx="240" cy="240"/>
            </a:xfrm>
            <a:prstGeom prst="ellipse">
              <a:avLst/>
            </a:prstGeom>
            <a:solidFill>
              <a:srgbClr val="CC66FF"/>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857" name="Oval 262"/>
            <p:cNvSpPr>
              <a:spLocks noChangeArrowheads="1"/>
            </p:cNvSpPr>
            <p:nvPr/>
          </p:nvSpPr>
          <p:spPr bwMode="auto">
            <a:xfrm>
              <a:off x="1728" y="2688"/>
              <a:ext cx="240" cy="240"/>
            </a:xfrm>
            <a:prstGeom prst="ellipse">
              <a:avLst/>
            </a:prstGeom>
            <a:solidFill>
              <a:srgbClr val="CC66FF"/>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858" name="Oval 263"/>
            <p:cNvSpPr>
              <a:spLocks noChangeArrowheads="1"/>
            </p:cNvSpPr>
            <p:nvPr/>
          </p:nvSpPr>
          <p:spPr bwMode="auto">
            <a:xfrm>
              <a:off x="1968" y="2688"/>
              <a:ext cx="240" cy="240"/>
            </a:xfrm>
            <a:prstGeom prst="ellipse">
              <a:avLst/>
            </a:prstGeom>
            <a:solidFill>
              <a:srgbClr val="9900CC"/>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859" name="Oval 264"/>
            <p:cNvSpPr>
              <a:spLocks noChangeArrowheads="1"/>
            </p:cNvSpPr>
            <p:nvPr/>
          </p:nvSpPr>
          <p:spPr bwMode="auto">
            <a:xfrm>
              <a:off x="2208" y="2688"/>
              <a:ext cx="240" cy="240"/>
            </a:xfrm>
            <a:prstGeom prst="ellipse">
              <a:avLst/>
            </a:prstGeom>
            <a:solidFill>
              <a:srgbClr val="9900CC"/>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860" name="Oval 265"/>
            <p:cNvSpPr>
              <a:spLocks noChangeArrowheads="1"/>
            </p:cNvSpPr>
            <p:nvPr/>
          </p:nvSpPr>
          <p:spPr bwMode="auto">
            <a:xfrm>
              <a:off x="2448" y="2688"/>
              <a:ext cx="240" cy="240"/>
            </a:xfrm>
            <a:prstGeom prst="ellipse">
              <a:avLst/>
            </a:prstGeom>
            <a:solidFill>
              <a:srgbClr val="9900CC"/>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861" name="Oval 266"/>
            <p:cNvSpPr>
              <a:spLocks noChangeArrowheads="1"/>
            </p:cNvSpPr>
            <p:nvPr/>
          </p:nvSpPr>
          <p:spPr bwMode="auto">
            <a:xfrm>
              <a:off x="2688" y="2688"/>
              <a:ext cx="240" cy="240"/>
            </a:xfrm>
            <a:prstGeom prst="ellipse">
              <a:avLst/>
            </a:prstGeom>
            <a:solidFill>
              <a:srgbClr val="9900CC"/>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862" name="Oval 267"/>
            <p:cNvSpPr>
              <a:spLocks noChangeArrowheads="1"/>
            </p:cNvSpPr>
            <p:nvPr/>
          </p:nvSpPr>
          <p:spPr bwMode="auto">
            <a:xfrm>
              <a:off x="2928" y="2688"/>
              <a:ext cx="240" cy="240"/>
            </a:xfrm>
            <a:prstGeom prst="ellipse">
              <a:avLst/>
            </a:prstGeom>
            <a:solidFill>
              <a:srgbClr val="9900CC"/>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863" name="Oval 268"/>
            <p:cNvSpPr>
              <a:spLocks noChangeArrowheads="1"/>
            </p:cNvSpPr>
            <p:nvPr/>
          </p:nvSpPr>
          <p:spPr bwMode="auto">
            <a:xfrm>
              <a:off x="2928" y="2448"/>
              <a:ext cx="240" cy="240"/>
            </a:xfrm>
            <a:prstGeom prst="ellipse">
              <a:avLst/>
            </a:prstGeom>
            <a:solidFill>
              <a:srgbClr val="9900CC"/>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864" name="Oval 269"/>
            <p:cNvSpPr>
              <a:spLocks noChangeArrowheads="1"/>
            </p:cNvSpPr>
            <p:nvPr/>
          </p:nvSpPr>
          <p:spPr bwMode="auto">
            <a:xfrm>
              <a:off x="2928" y="2208"/>
              <a:ext cx="240" cy="240"/>
            </a:xfrm>
            <a:prstGeom prst="ellipse">
              <a:avLst/>
            </a:prstGeom>
            <a:solidFill>
              <a:srgbClr val="9900CC"/>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865" name="Oval 270"/>
            <p:cNvSpPr>
              <a:spLocks noChangeArrowheads="1"/>
            </p:cNvSpPr>
            <p:nvPr/>
          </p:nvSpPr>
          <p:spPr bwMode="auto">
            <a:xfrm>
              <a:off x="2928" y="1968"/>
              <a:ext cx="240" cy="240"/>
            </a:xfrm>
            <a:prstGeom prst="ellipse">
              <a:avLst/>
            </a:prstGeom>
            <a:solidFill>
              <a:srgbClr val="9900CC"/>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866" name="Oval 271"/>
            <p:cNvSpPr>
              <a:spLocks noChangeArrowheads="1"/>
            </p:cNvSpPr>
            <p:nvPr/>
          </p:nvSpPr>
          <p:spPr bwMode="auto">
            <a:xfrm>
              <a:off x="2928" y="1728"/>
              <a:ext cx="240" cy="240"/>
            </a:xfrm>
            <a:prstGeom prst="ellipse">
              <a:avLst/>
            </a:prstGeom>
            <a:solidFill>
              <a:srgbClr val="9900CC"/>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867" name="Oval 272"/>
            <p:cNvSpPr>
              <a:spLocks noChangeArrowheads="1"/>
            </p:cNvSpPr>
            <p:nvPr/>
          </p:nvSpPr>
          <p:spPr bwMode="auto">
            <a:xfrm>
              <a:off x="2928" y="1488"/>
              <a:ext cx="240" cy="240"/>
            </a:xfrm>
            <a:prstGeom prst="ellipse">
              <a:avLst/>
            </a:prstGeom>
            <a:solidFill>
              <a:srgbClr val="CC66FF"/>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868" name="Oval 273"/>
            <p:cNvSpPr>
              <a:spLocks noChangeArrowheads="1"/>
            </p:cNvSpPr>
            <p:nvPr/>
          </p:nvSpPr>
          <p:spPr bwMode="auto">
            <a:xfrm>
              <a:off x="2928" y="1248"/>
              <a:ext cx="240" cy="240"/>
            </a:xfrm>
            <a:prstGeom prst="ellipse">
              <a:avLst/>
            </a:prstGeom>
            <a:solidFill>
              <a:srgbClr val="CC66FF"/>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869" name="Oval 274"/>
            <p:cNvSpPr>
              <a:spLocks noChangeArrowheads="1"/>
            </p:cNvSpPr>
            <p:nvPr/>
          </p:nvSpPr>
          <p:spPr bwMode="auto">
            <a:xfrm>
              <a:off x="1488" y="2688"/>
              <a:ext cx="240" cy="240"/>
            </a:xfrm>
            <a:prstGeom prst="ellipse">
              <a:avLst/>
            </a:prstGeom>
            <a:solidFill>
              <a:srgbClr val="CC66FF"/>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870" name="Oval 275"/>
            <p:cNvSpPr>
              <a:spLocks noChangeArrowheads="1"/>
            </p:cNvSpPr>
            <p:nvPr/>
          </p:nvSpPr>
          <p:spPr bwMode="auto">
            <a:xfrm>
              <a:off x="1968" y="2928"/>
              <a:ext cx="240" cy="240"/>
            </a:xfrm>
            <a:prstGeom prst="ellipse">
              <a:avLst/>
            </a:prstGeom>
            <a:solidFill>
              <a:srgbClr val="9900CC"/>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871" name="Oval 276"/>
            <p:cNvSpPr>
              <a:spLocks noChangeArrowheads="1"/>
            </p:cNvSpPr>
            <p:nvPr/>
          </p:nvSpPr>
          <p:spPr bwMode="auto">
            <a:xfrm>
              <a:off x="2208" y="2928"/>
              <a:ext cx="240" cy="240"/>
            </a:xfrm>
            <a:prstGeom prst="ellipse">
              <a:avLst/>
            </a:prstGeom>
            <a:solidFill>
              <a:srgbClr val="9900CC"/>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872" name="Oval 277"/>
            <p:cNvSpPr>
              <a:spLocks noChangeArrowheads="1"/>
            </p:cNvSpPr>
            <p:nvPr/>
          </p:nvSpPr>
          <p:spPr bwMode="auto">
            <a:xfrm>
              <a:off x="2448" y="2928"/>
              <a:ext cx="240" cy="240"/>
            </a:xfrm>
            <a:prstGeom prst="ellipse">
              <a:avLst/>
            </a:prstGeom>
            <a:solidFill>
              <a:srgbClr val="9900CC"/>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873" name="Oval 278"/>
            <p:cNvSpPr>
              <a:spLocks noChangeArrowheads="1"/>
            </p:cNvSpPr>
            <p:nvPr/>
          </p:nvSpPr>
          <p:spPr bwMode="auto">
            <a:xfrm>
              <a:off x="2688" y="2928"/>
              <a:ext cx="240" cy="240"/>
            </a:xfrm>
            <a:prstGeom prst="ellipse">
              <a:avLst/>
            </a:prstGeom>
            <a:solidFill>
              <a:srgbClr val="9900CC"/>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874" name="Oval 279"/>
            <p:cNvSpPr>
              <a:spLocks noChangeArrowheads="1"/>
            </p:cNvSpPr>
            <p:nvPr/>
          </p:nvSpPr>
          <p:spPr bwMode="auto">
            <a:xfrm>
              <a:off x="2928" y="2928"/>
              <a:ext cx="240" cy="240"/>
            </a:xfrm>
            <a:prstGeom prst="ellipse">
              <a:avLst/>
            </a:prstGeom>
            <a:solidFill>
              <a:srgbClr val="9900CC"/>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875" name="Oval 280"/>
            <p:cNvSpPr>
              <a:spLocks noChangeArrowheads="1"/>
            </p:cNvSpPr>
            <p:nvPr/>
          </p:nvSpPr>
          <p:spPr bwMode="auto">
            <a:xfrm>
              <a:off x="3168" y="2928"/>
              <a:ext cx="240" cy="240"/>
            </a:xfrm>
            <a:prstGeom prst="ellipse">
              <a:avLst/>
            </a:prstGeom>
            <a:solidFill>
              <a:srgbClr val="9900CC"/>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876" name="Oval 281"/>
            <p:cNvSpPr>
              <a:spLocks noChangeArrowheads="1"/>
            </p:cNvSpPr>
            <p:nvPr/>
          </p:nvSpPr>
          <p:spPr bwMode="auto">
            <a:xfrm>
              <a:off x="3168" y="2688"/>
              <a:ext cx="240" cy="240"/>
            </a:xfrm>
            <a:prstGeom prst="ellipse">
              <a:avLst/>
            </a:prstGeom>
            <a:solidFill>
              <a:srgbClr val="9900CC"/>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877" name="Oval 282"/>
            <p:cNvSpPr>
              <a:spLocks noChangeArrowheads="1"/>
            </p:cNvSpPr>
            <p:nvPr/>
          </p:nvSpPr>
          <p:spPr bwMode="auto">
            <a:xfrm>
              <a:off x="3168" y="2448"/>
              <a:ext cx="240" cy="240"/>
            </a:xfrm>
            <a:prstGeom prst="ellipse">
              <a:avLst/>
            </a:prstGeom>
            <a:solidFill>
              <a:srgbClr val="9900CC"/>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878" name="Oval 283"/>
            <p:cNvSpPr>
              <a:spLocks noChangeArrowheads="1"/>
            </p:cNvSpPr>
            <p:nvPr/>
          </p:nvSpPr>
          <p:spPr bwMode="auto">
            <a:xfrm>
              <a:off x="3168" y="2208"/>
              <a:ext cx="240" cy="240"/>
            </a:xfrm>
            <a:prstGeom prst="ellipse">
              <a:avLst/>
            </a:prstGeom>
            <a:solidFill>
              <a:srgbClr val="9900CC"/>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879" name="Oval 284"/>
            <p:cNvSpPr>
              <a:spLocks noChangeArrowheads="1"/>
            </p:cNvSpPr>
            <p:nvPr/>
          </p:nvSpPr>
          <p:spPr bwMode="auto">
            <a:xfrm>
              <a:off x="3168" y="1968"/>
              <a:ext cx="240" cy="240"/>
            </a:xfrm>
            <a:prstGeom prst="ellipse">
              <a:avLst/>
            </a:prstGeom>
            <a:solidFill>
              <a:srgbClr val="9900CC"/>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880" name="Oval 285"/>
            <p:cNvSpPr>
              <a:spLocks noChangeArrowheads="1"/>
            </p:cNvSpPr>
            <p:nvPr/>
          </p:nvSpPr>
          <p:spPr bwMode="auto">
            <a:xfrm>
              <a:off x="3168" y="1728"/>
              <a:ext cx="240" cy="240"/>
            </a:xfrm>
            <a:prstGeom prst="ellipse">
              <a:avLst/>
            </a:prstGeom>
            <a:solidFill>
              <a:srgbClr val="9900CC"/>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881" name="Oval 286"/>
            <p:cNvSpPr>
              <a:spLocks noChangeArrowheads="1"/>
            </p:cNvSpPr>
            <p:nvPr/>
          </p:nvSpPr>
          <p:spPr bwMode="auto">
            <a:xfrm>
              <a:off x="3168" y="1488"/>
              <a:ext cx="240" cy="240"/>
            </a:xfrm>
            <a:prstGeom prst="ellipse">
              <a:avLst/>
            </a:prstGeom>
            <a:solidFill>
              <a:srgbClr val="9900CC"/>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882" name="Oval 287"/>
            <p:cNvSpPr>
              <a:spLocks noChangeArrowheads="1"/>
            </p:cNvSpPr>
            <p:nvPr/>
          </p:nvSpPr>
          <p:spPr bwMode="auto">
            <a:xfrm>
              <a:off x="1728" y="2928"/>
              <a:ext cx="240" cy="240"/>
            </a:xfrm>
            <a:prstGeom prst="ellipse">
              <a:avLst/>
            </a:prstGeom>
            <a:solidFill>
              <a:srgbClr val="9900CC"/>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883" name="Oval 288"/>
            <p:cNvSpPr>
              <a:spLocks noChangeArrowheads="1"/>
            </p:cNvSpPr>
            <p:nvPr/>
          </p:nvSpPr>
          <p:spPr bwMode="auto">
            <a:xfrm>
              <a:off x="1488" y="2928"/>
              <a:ext cx="240" cy="240"/>
            </a:xfrm>
            <a:prstGeom prst="ellipse">
              <a:avLst/>
            </a:prstGeom>
            <a:solidFill>
              <a:srgbClr val="CC66FF"/>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884" name="Oval 289"/>
            <p:cNvSpPr>
              <a:spLocks noChangeArrowheads="1"/>
            </p:cNvSpPr>
            <p:nvPr/>
          </p:nvSpPr>
          <p:spPr bwMode="auto">
            <a:xfrm>
              <a:off x="3168" y="1248"/>
              <a:ext cx="240" cy="240"/>
            </a:xfrm>
            <a:prstGeom prst="ellipse">
              <a:avLst/>
            </a:prstGeom>
            <a:solidFill>
              <a:srgbClr val="CC66FF"/>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29885" name="Group 290"/>
            <p:cNvGrpSpPr>
              <a:grpSpLocks/>
            </p:cNvGrpSpPr>
            <p:nvPr/>
          </p:nvGrpSpPr>
          <p:grpSpPr bwMode="auto">
            <a:xfrm>
              <a:off x="1968" y="1728"/>
              <a:ext cx="1680" cy="1680"/>
              <a:chOff x="1488" y="1056"/>
              <a:chExt cx="1680" cy="1680"/>
            </a:xfrm>
          </p:grpSpPr>
          <p:sp>
            <p:nvSpPr>
              <p:cNvPr id="29890" name="Oval 291"/>
              <p:cNvSpPr>
                <a:spLocks noChangeArrowheads="1"/>
              </p:cNvSpPr>
              <p:nvPr/>
            </p:nvSpPr>
            <p:spPr bwMode="auto">
              <a:xfrm>
                <a:off x="1728" y="2496"/>
                <a:ext cx="240" cy="240"/>
              </a:xfrm>
              <a:prstGeom prst="ellipse">
                <a:avLst/>
              </a:prstGeom>
              <a:solidFill>
                <a:srgbClr val="9900CC"/>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891" name="Oval 292"/>
              <p:cNvSpPr>
                <a:spLocks noChangeArrowheads="1"/>
              </p:cNvSpPr>
              <p:nvPr/>
            </p:nvSpPr>
            <p:spPr bwMode="auto">
              <a:xfrm>
                <a:off x="1968" y="2496"/>
                <a:ext cx="240" cy="240"/>
              </a:xfrm>
              <a:prstGeom prst="ellipse">
                <a:avLst/>
              </a:prstGeom>
              <a:solidFill>
                <a:srgbClr val="9900CC"/>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892" name="Oval 293"/>
              <p:cNvSpPr>
                <a:spLocks noChangeArrowheads="1"/>
              </p:cNvSpPr>
              <p:nvPr/>
            </p:nvSpPr>
            <p:spPr bwMode="auto">
              <a:xfrm>
                <a:off x="2208" y="2496"/>
                <a:ext cx="240" cy="240"/>
              </a:xfrm>
              <a:prstGeom prst="ellipse">
                <a:avLst/>
              </a:prstGeom>
              <a:solidFill>
                <a:srgbClr val="9900CC"/>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893" name="Oval 294"/>
              <p:cNvSpPr>
                <a:spLocks noChangeArrowheads="1"/>
              </p:cNvSpPr>
              <p:nvPr/>
            </p:nvSpPr>
            <p:spPr bwMode="auto">
              <a:xfrm>
                <a:off x="2448" y="2496"/>
                <a:ext cx="240" cy="240"/>
              </a:xfrm>
              <a:prstGeom prst="ellipse">
                <a:avLst/>
              </a:prstGeom>
              <a:solidFill>
                <a:srgbClr val="9900CC"/>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894" name="Oval 295"/>
              <p:cNvSpPr>
                <a:spLocks noChangeArrowheads="1"/>
              </p:cNvSpPr>
              <p:nvPr/>
            </p:nvSpPr>
            <p:spPr bwMode="auto">
              <a:xfrm>
                <a:off x="2688" y="2496"/>
                <a:ext cx="240" cy="240"/>
              </a:xfrm>
              <a:prstGeom prst="ellipse">
                <a:avLst/>
              </a:prstGeom>
              <a:solidFill>
                <a:srgbClr val="9900CC"/>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895" name="Oval 296"/>
              <p:cNvSpPr>
                <a:spLocks noChangeArrowheads="1"/>
              </p:cNvSpPr>
              <p:nvPr/>
            </p:nvSpPr>
            <p:spPr bwMode="auto">
              <a:xfrm>
                <a:off x="2928" y="2496"/>
                <a:ext cx="240" cy="240"/>
              </a:xfrm>
              <a:prstGeom prst="ellipse">
                <a:avLst/>
              </a:prstGeom>
              <a:solidFill>
                <a:srgbClr val="9900CC"/>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896" name="Oval 297"/>
              <p:cNvSpPr>
                <a:spLocks noChangeArrowheads="1"/>
              </p:cNvSpPr>
              <p:nvPr/>
            </p:nvSpPr>
            <p:spPr bwMode="auto">
              <a:xfrm>
                <a:off x="2928" y="2256"/>
                <a:ext cx="240" cy="240"/>
              </a:xfrm>
              <a:prstGeom prst="ellipse">
                <a:avLst/>
              </a:prstGeom>
              <a:solidFill>
                <a:srgbClr val="9900CC"/>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897" name="Oval 298"/>
              <p:cNvSpPr>
                <a:spLocks noChangeArrowheads="1"/>
              </p:cNvSpPr>
              <p:nvPr/>
            </p:nvSpPr>
            <p:spPr bwMode="auto">
              <a:xfrm>
                <a:off x="2928" y="2016"/>
                <a:ext cx="240" cy="240"/>
              </a:xfrm>
              <a:prstGeom prst="ellipse">
                <a:avLst/>
              </a:prstGeom>
              <a:solidFill>
                <a:srgbClr val="9900CC"/>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898" name="Oval 299"/>
              <p:cNvSpPr>
                <a:spLocks noChangeArrowheads="1"/>
              </p:cNvSpPr>
              <p:nvPr/>
            </p:nvSpPr>
            <p:spPr bwMode="auto">
              <a:xfrm>
                <a:off x="2928" y="1776"/>
                <a:ext cx="240" cy="240"/>
              </a:xfrm>
              <a:prstGeom prst="ellipse">
                <a:avLst/>
              </a:prstGeom>
              <a:solidFill>
                <a:srgbClr val="9900CC"/>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899" name="Oval 300"/>
              <p:cNvSpPr>
                <a:spLocks noChangeArrowheads="1"/>
              </p:cNvSpPr>
              <p:nvPr/>
            </p:nvSpPr>
            <p:spPr bwMode="auto">
              <a:xfrm>
                <a:off x="2928" y="1536"/>
                <a:ext cx="240" cy="240"/>
              </a:xfrm>
              <a:prstGeom prst="ellipse">
                <a:avLst/>
              </a:prstGeom>
              <a:solidFill>
                <a:srgbClr val="9900CC"/>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900" name="Oval 301"/>
              <p:cNvSpPr>
                <a:spLocks noChangeArrowheads="1"/>
              </p:cNvSpPr>
              <p:nvPr/>
            </p:nvSpPr>
            <p:spPr bwMode="auto">
              <a:xfrm>
                <a:off x="2928" y="1296"/>
                <a:ext cx="240" cy="240"/>
              </a:xfrm>
              <a:prstGeom prst="ellipse">
                <a:avLst/>
              </a:prstGeom>
              <a:solidFill>
                <a:srgbClr val="9900CC"/>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901" name="Oval 302"/>
              <p:cNvSpPr>
                <a:spLocks noChangeArrowheads="1"/>
              </p:cNvSpPr>
              <p:nvPr/>
            </p:nvSpPr>
            <p:spPr bwMode="auto">
              <a:xfrm>
                <a:off x="2928" y="1056"/>
                <a:ext cx="240" cy="240"/>
              </a:xfrm>
              <a:prstGeom prst="ellipse">
                <a:avLst/>
              </a:prstGeom>
              <a:solidFill>
                <a:srgbClr val="9900CC"/>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902" name="Oval 303"/>
              <p:cNvSpPr>
                <a:spLocks noChangeArrowheads="1"/>
              </p:cNvSpPr>
              <p:nvPr/>
            </p:nvSpPr>
            <p:spPr bwMode="auto">
              <a:xfrm>
                <a:off x="1488" y="2496"/>
                <a:ext cx="240" cy="240"/>
              </a:xfrm>
              <a:prstGeom prst="ellipse">
                <a:avLst/>
              </a:prstGeom>
              <a:solidFill>
                <a:srgbClr val="9900CC"/>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29886" name="Oval 304"/>
            <p:cNvSpPr>
              <a:spLocks noChangeArrowheads="1"/>
            </p:cNvSpPr>
            <p:nvPr/>
          </p:nvSpPr>
          <p:spPr bwMode="auto">
            <a:xfrm>
              <a:off x="1728" y="3168"/>
              <a:ext cx="240" cy="240"/>
            </a:xfrm>
            <a:prstGeom prst="ellipse">
              <a:avLst/>
            </a:prstGeom>
            <a:solidFill>
              <a:srgbClr val="9900CC"/>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887" name="Oval 305"/>
            <p:cNvSpPr>
              <a:spLocks noChangeArrowheads="1"/>
            </p:cNvSpPr>
            <p:nvPr/>
          </p:nvSpPr>
          <p:spPr bwMode="auto">
            <a:xfrm>
              <a:off x="3408" y="1488"/>
              <a:ext cx="240" cy="240"/>
            </a:xfrm>
            <a:prstGeom prst="ellipse">
              <a:avLst/>
            </a:prstGeom>
            <a:solidFill>
              <a:srgbClr val="9900CC"/>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888" name="Oval 306"/>
            <p:cNvSpPr>
              <a:spLocks noChangeArrowheads="1"/>
            </p:cNvSpPr>
            <p:nvPr/>
          </p:nvSpPr>
          <p:spPr bwMode="auto">
            <a:xfrm>
              <a:off x="3408" y="1248"/>
              <a:ext cx="240" cy="240"/>
            </a:xfrm>
            <a:prstGeom prst="ellipse">
              <a:avLst/>
            </a:prstGeom>
            <a:solidFill>
              <a:srgbClr val="9900CC"/>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889" name="Oval 307"/>
            <p:cNvSpPr>
              <a:spLocks noChangeArrowheads="1"/>
            </p:cNvSpPr>
            <p:nvPr/>
          </p:nvSpPr>
          <p:spPr bwMode="auto">
            <a:xfrm>
              <a:off x="1488" y="3168"/>
              <a:ext cx="240" cy="240"/>
            </a:xfrm>
            <a:prstGeom prst="ellipse">
              <a:avLst/>
            </a:prstGeom>
            <a:solidFill>
              <a:srgbClr val="9900CC"/>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258356" name="Text Box 308"/>
          <p:cNvSpPr txBox="1">
            <a:spLocks noChangeArrowheads="1"/>
          </p:cNvSpPr>
          <p:nvPr/>
        </p:nvSpPr>
        <p:spPr bwMode="auto">
          <a:xfrm>
            <a:off x="3581400" y="6019800"/>
            <a:ext cx="1895475"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solidFill>
                  <a:srgbClr val="CC66FF"/>
                </a:solidFill>
              </a:rPr>
              <a:t>36</a:t>
            </a:r>
            <a:r>
              <a:rPr lang="en-GB"/>
              <a:t> </a:t>
            </a:r>
            <a:r>
              <a:rPr lang="en-GB">
                <a:solidFill>
                  <a:srgbClr val="9900CC"/>
                </a:solidFill>
              </a:rPr>
              <a:t>+ 45</a:t>
            </a:r>
            <a:r>
              <a:rPr lang="en-GB"/>
              <a:t> = 81</a:t>
            </a:r>
          </a:p>
        </p:txBody>
      </p:sp>
      <p:grpSp>
        <p:nvGrpSpPr>
          <p:cNvPr id="258357" name="Group 309"/>
          <p:cNvGrpSpPr>
            <a:grpSpLocks/>
          </p:cNvGrpSpPr>
          <p:nvPr/>
        </p:nvGrpSpPr>
        <p:grpSpPr bwMode="auto">
          <a:xfrm>
            <a:off x="2362200" y="1981200"/>
            <a:ext cx="3810000" cy="3810000"/>
            <a:chOff x="1488" y="1248"/>
            <a:chExt cx="2400" cy="2400"/>
          </a:xfrm>
        </p:grpSpPr>
        <p:sp>
          <p:nvSpPr>
            <p:cNvPr id="29721" name="Oval 310"/>
            <p:cNvSpPr>
              <a:spLocks noChangeArrowheads="1"/>
            </p:cNvSpPr>
            <p:nvPr/>
          </p:nvSpPr>
          <p:spPr bwMode="auto">
            <a:xfrm>
              <a:off x="1488" y="1248"/>
              <a:ext cx="240" cy="240"/>
            </a:xfrm>
            <a:prstGeom prst="ellipse">
              <a:avLst/>
            </a:prstGeom>
            <a:solidFill>
              <a:srgbClr val="9900CC"/>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722" name="Oval 311"/>
            <p:cNvSpPr>
              <a:spLocks noChangeArrowheads="1"/>
            </p:cNvSpPr>
            <p:nvPr/>
          </p:nvSpPr>
          <p:spPr bwMode="auto">
            <a:xfrm>
              <a:off x="1728" y="1248"/>
              <a:ext cx="240" cy="240"/>
            </a:xfrm>
            <a:prstGeom prst="ellipse">
              <a:avLst/>
            </a:prstGeom>
            <a:solidFill>
              <a:srgbClr val="9900CC"/>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723" name="Oval 312"/>
            <p:cNvSpPr>
              <a:spLocks noChangeArrowheads="1"/>
            </p:cNvSpPr>
            <p:nvPr/>
          </p:nvSpPr>
          <p:spPr bwMode="auto">
            <a:xfrm>
              <a:off x="1728" y="1488"/>
              <a:ext cx="240" cy="240"/>
            </a:xfrm>
            <a:prstGeom prst="ellipse">
              <a:avLst/>
            </a:prstGeom>
            <a:solidFill>
              <a:srgbClr val="9900CC"/>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724" name="Oval 313"/>
            <p:cNvSpPr>
              <a:spLocks noChangeArrowheads="1"/>
            </p:cNvSpPr>
            <p:nvPr/>
          </p:nvSpPr>
          <p:spPr bwMode="auto">
            <a:xfrm>
              <a:off x="1488" y="1488"/>
              <a:ext cx="240" cy="240"/>
            </a:xfrm>
            <a:prstGeom prst="ellipse">
              <a:avLst/>
            </a:prstGeom>
            <a:solidFill>
              <a:srgbClr val="9900CC"/>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725" name="Oval 314"/>
            <p:cNvSpPr>
              <a:spLocks noChangeArrowheads="1"/>
            </p:cNvSpPr>
            <p:nvPr/>
          </p:nvSpPr>
          <p:spPr bwMode="auto">
            <a:xfrm>
              <a:off x="1488" y="1728"/>
              <a:ext cx="240" cy="240"/>
            </a:xfrm>
            <a:prstGeom prst="ellipse">
              <a:avLst/>
            </a:prstGeom>
            <a:solidFill>
              <a:srgbClr val="9900CC"/>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726" name="Oval 315"/>
            <p:cNvSpPr>
              <a:spLocks noChangeArrowheads="1"/>
            </p:cNvSpPr>
            <p:nvPr/>
          </p:nvSpPr>
          <p:spPr bwMode="auto">
            <a:xfrm>
              <a:off x="1968" y="1248"/>
              <a:ext cx="240" cy="240"/>
            </a:xfrm>
            <a:prstGeom prst="ellipse">
              <a:avLst/>
            </a:prstGeom>
            <a:solidFill>
              <a:srgbClr val="9900CC"/>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727" name="Oval 316"/>
            <p:cNvSpPr>
              <a:spLocks noChangeArrowheads="1"/>
            </p:cNvSpPr>
            <p:nvPr/>
          </p:nvSpPr>
          <p:spPr bwMode="auto">
            <a:xfrm>
              <a:off x="1968" y="1728"/>
              <a:ext cx="240" cy="240"/>
            </a:xfrm>
            <a:prstGeom prst="ellipse">
              <a:avLst/>
            </a:prstGeom>
            <a:solidFill>
              <a:srgbClr val="9900CC"/>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728" name="Oval 317"/>
            <p:cNvSpPr>
              <a:spLocks noChangeArrowheads="1"/>
            </p:cNvSpPr>
            <p:nvPr/>
          </p:nvSpPr>
          <p:spPr bwMode="auto">
            <a:xfrm>
              <a:off x="1728" y="1728"/>
              <a:ext cx="240" cy="240"/>
            </a:xfrm>
            <a:prstGeom prst="ellipse">
              <a:avLst/>
            </a:prstGeom>
            <a:solidFill>
              <a:srgbClr val="9900CC"/>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729" name="Oval 318"/>
            <p:cNvSpPr>
              <a:spLocks noChangeArrowheads="1"/>
            </p:cNvSpPr>
            <p:nvPr/>
          </p:nvSpPr>
          <p:spPr bwMode="auto">
            <a:xfrm>
              <a:off x="1968" y="1488"/>
              <a:ext cx="240" cy="240"/>
            </a:xfrm>
            <a:prstGeom prst="ellipse">
              <a:avLst/>
            </a:prstGeom>
            <a:solidFill>
              <a:srgbClr val="9900CC"/>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730" name="Oval 319"/>
            <p:cNvSpPr>
              <a:spLocks noChangeArrowheads="1"/>
            </p:cNvSpPr>
            <p:nvPr/>
          </p:nvSpPr>
          <p:spPr bwMode="auto">
            <a:xfrm>
              <a:off x="1488" y="1968"/>
              <a:ext cx="240" cy="240"/>
            </a:xfrm>
            <a:prstGeom prst="ellipse">
              <a:avLst/>
            </a:prstGeom>
            <a:solidFill>
              <a:srgbClr val="9900CC"/>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731" name="Oval 320"/>
            <p:cNvSpPr>
              <a:spLocks noChangeArrowheads="1"/>
            </p:cNvSpPr>
            <p:nvPr/>
          </p:nvSpPr>
          <p:spPr bwMode="auto">
            <a:xfrm>
              <a:off x="1728" y="1968"/>
              <a:ext cx="240" cy="240"/>
            </a:xfrm>
            <a:prstGeom prst="ellipse">
              <a:avLst/>
            </a:prstGeom>
            <a:solidFill>
              <a:srgbClr val="9900CC"/>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732" name="Oval 321"/>
            <p:cNvSpPr>
              <a:spLocks noChangeArrowheads="1"/>
            </p:cNvSpPr>
            <p:nvPr/>
          </p:nvSpPr>
          <p:spPr bwMode="auto">
            <a:xfrm>
              <a:off x="1968" y="1968"/>
              <a:ext cx="240" cy="240"/>
            </a:xfrm>
            <a:prstGeom prst="ellipse">
              <a:avLst/>
            </a:prstGeom>
            <a:solidFill>
              <a:srgbClr val="9900CC"/>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733" name="Oval 322"/>
            <p:cNvSpPr>
              <a:spLocks noChangeArrowheads="1"/>
            </p:cNvSpPr>
            <p:nvPr/>
          </p:nvSpPr>
          <p:spPr bwMode="auto">
            <a:xfrm>
              <a:off x="2208" y="1968"/>
              <a:ext cx="240" cy="240"/>
            </a:xfrm>
            <a:prstGeom prst="ellipse">
              <a:avLst/>
            </a:prstGeom>
            <a:solidFill>
              <a:srgbClr val="9900CC"/>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734" name="Oval 323"/>
            <p:cNvSpPr>
              <a:spLocks noChangeArrowheads="1"/>
            </p:cNvSpPr>
            <p:nvPr/>
          </p:nvSpPr>
          <p:spPr bwMode="auto">
            <a:xfrm>
              <a:off x="2208" y="1728"/>
              <a:ext cx="240" cy="240"/>
            </a:xfrm>
            <a:prstGeom prst="ellipse">
              <a:avLst/>
            </a:prstGeom>
            <a:solidFill>
              <a:srgbClr val="9900CC"/>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735" name="Oval 324"/>
            <p:cNvSpPr>
              <a:spLocks noChangeArrowheads="1"/>
            </p:cNvSpPr>
            <p:nvPr/>
          </p:nvSpPr>
          <p:spPr bwMode="auto">
            <a:xfrm>
              <a:off x="2208" y="1488"/>
              <a:ext cx="240" cy="240"/>
            </a:xfrm>
            <a:prstGeom prst="ellipse">
              <a:avLst/>
            </a:prstGeom>
            <a:solidFill>
              <a:srgbClr val="9900CC"/>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736" name="Oval 325"/>
            <p:cNvSpPr>
              <a:spLocks noChangeArrowheads="1"/>
            </p:cNvSpPr>
            <p:nvPr/>
          </p:nvSpPr>
          <p:spPr bwMode="auto">
            <a:xfrm>
              <a:off x="2208" y="1248"/>
              <a:ext cx="240" cy="240"/>
            </a:xfrm>
            <a:prstGeom prst="ellipse">
              <a:avLst/>
            </a:prstGeom>
            <a:solidFill>
              <a:srgbClr val="9900CC"/>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737" name="Oval 326"/>
            <p:cNvSpPr>
              <a:spLocks noChangeArrowheads="1"/>
            </p:cNvSpPr>
            <p:nvPr/>
          </p:nvSpPr>
          <p:spPr bwMode="auto">
            <a:xfrm>
              <a:off x="1488" y="2208"/>
              <a:ext cx="240" cy="240"/>
            </a:xfrm>
            <a:prstGeom prst="ellipse">
              <a:avLst/>
            </a:prstGeom>
            <a:solidFill>
              <a:srgbClr val="9900CC"/>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738" name="Oval 327"/>
            <p:cNvSpPr>
              <a:spLocks noChangeArrowheads="1"/>
            </p:cNvSpPr>
            <p:nvPr/>
          </p:nvSpPr>
          <p:spPr bwMode="auto">
            <a:xfrm>
              <a:off x="1728" y="2208"/>
              <a:ext cx="240" cy="240"/>
            </a:xfrm>
            <a:prstGeom prst="ellipse">
              <a:avLst/>
            </a:prstGeom>
            <a:solidFill>
              <a:srgbClr val="9900CC"/>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739" name="Oval 328"/>
            <p:cNvSpPr>
              <a:spLocks noChangeArrowheads="1"/>
            </p:cNvSpPr>
            <p:nvPr/>
          </p:nvSpPr>
          <p:spPr bwMode="auto">
            <a:xfrm>
              <a:off x="1968" y="2208"/>
              <a:ext cx="240" cy="240"/>
            </a:xfrm>
            <a:prstGeom prst="ellipse">
              <a:avLst/>
            </a:prstGeom>
            <a:solidFill>
              <a:srgbClr val="9900CC"/>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740" name="Oval 329"/>
            <p:cNvSpPr>
              <a:spLocks noChangeArrowheads="1"/>
            </p:cNvSpPr>
            <p:nvPr/>
          </p:nvSpPr>
          <p:spPr bwMode="auto">
            <a:xfrm>
              <a:off x="2208" y="2208"/>
              <a:ext cx="240" cy="240"/>
            </a:xfrm>
            <a:prstGeom prst="ellipse">
              <a:avLst/>
            </a:prstGeom>
            <a:solidFill>
              <a:srgbClr val="9900CC"/>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741" name="Oval 330"/>
            <p:cNvSpPr>
              <a:spLocks noChangeArrowheads="1"/>
            </p:cNvSpPr>
            <p:nvPr/>
          </p:nvSpPr>
          <p:spPr bwMode="auto">
            <a:xfrm>
              <a:off x="2448" y="2208"/>
              <a:ext cx="240" cy="240"/>
            </a:xfrm>
            <a:prstGeom prst="ellipse">
              <a:avLst/>
            </a:prstGeom>
            <a:solidFill>
              <a:srgbClr val="9900CC"/>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742" name="Oval 331"/>
            <p:cNvSpPr>
              <a:spLocks noChangeArrowheads="1"/>
            </p:cNvSpPr>
            <p:nvPr/>
          </p:nvSpPr>
          <p:spPr bwMode="auto">
            <a:xfrm>
              <a:off x="2448" y="1968"/>
              <a:ext cx="240" cy="240"/>
            </a:xfrm>
            <a:prstGeom prst="ellipse">
              <a:avLst/>
            </a:prstGeom>
            <a:solidFill>
              <a:srgbClr val="9900CC"/>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743" name="Oval 332"/>
            <p:cNvSpPr>
              <a:spLocks noChangeArrowheads="1"/>
            </p:cNvSpPr>
            <p:nvPr/>
          </p:nvSpPr>
          <p:spPr bwMode="auto">
            <a:xfrm>
              <a:off x="2448" y="1728"/>
              <a:ext cx="240" cy="240"/>
            </a:xfrm>
            <a:prstGeom prst="ellipse">
              <a:avLst/>
            </a:prstGeom>
            <a:solidFill>
              <a:srgbClr val="9900CC"/>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744" name="Oval 333"/>
            <p:cNvSpPr>
              <a:spLocks noChangeArrowheads="1"/>
            </p:cNvSpPr>
            <p:nvPr/>
          </p:nvSpPr>
          <p:spPr bwMode="auto">
            <a:xfrm>
              <a:off x="2448" y="1488"/>
              <a:ext cx="240" cy="240"/>
            </a:xfrm>
            <a:prstGeom prst="ellipse">
              <a:avLst/>
            </a:prstGeom>
            <a:solidFill>
              <a:srgbClr val="9900CC"/>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745" name="Oval 334"/>
            <p:cNvSpPr>
              <a:spLocks noChangeArrowheads="1"/>
            </p:cNvSpPr>
            <p:nvPr/>
          </p:nvSpPr>
          <p:spPr bwMode="auto">
            <a:xfrm>
              <a:off x="2448" y="1248"/>
              <a:ext cx="240" cy="240"/>
            </a:xfrm>
            <a:prstGeom prst="ellipse">
              <a:avLst/>
            </a:prstGeom>
            <a:solidFill>
              <a:srgbClr val="9900CC"/>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746" name="Oval 335"/>
            <p:cNvSpPr>
              <a:spLocks noChangeArrowheads="1"/>
            </p:cNvSpPr>
            <p:nvPr/>
          </p:nvSpPr>
          <p:spPr bwMode="auto">
            <a:xfrm>
              <a:off x="1488" y="2448"/>
              <a:ext cx="240" cy="240"/>
            </a:xfrm>
            <a:prstGeom prst="ellipse">
              <a:avLst/>
            </a:prstGeom>
            <a:solidFill>
              <a:srgbClr val="9900CC"/>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747" name="Oval 336"/>
            <p:cNvSpPr>
              <a:spLocks noChangeArrowheads="1"/>
            </p:cNvSpPr>
            <p:nvPr/>
          </p:nvSpPr>
          <p:spPr bwMode="auto">
            <a:xfrm>
              <a:off x="1728" y="2448"/>
              <a:ext cx="240" cy="240"/>
            </a:xfrm>
            <a:prstGeom prst="ellipse">
              <a:avLst/>
            </a:prstGeom>
            <a:solidFill>
              <a:srgbClr val="9900CC"/>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748" name="Oval 337"/>
            <p:cNvSpPr>
              <a:spLocks noChangeArrowheads="1"/>
            </p:cNvSpPr>
            <p:nvPr/>
          </p:nvSpPr>
          <p:spPr bwMode="auto">
            <a:xfrm>
              <a:off x="1968" y="2448"/>
              <a:ext cx="240" cy="240"/>
            </a:xfrm>
            <a:prstGeom prst="ellipse">
              <a:avLst/>
            </a:prstGeom>
            <a:solidFill>
              <a:srgbClr val="9900CC"/>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749" name="Oval 338"/>
            <p:cNvSpPr>
              <a:spLocks noChangeArrowheads="1"/>
            </p:cNvSpPr>
            <p:nvPr/>
          </p:nvSpPr>
          <p:spPr bwMode="auto">
            <a:xfrm>
              <a:off x="2208" y="2448"/>
              <a:ext cx="240" cy="240"/>
            </a:xfrm>
            <a:prstGeom prst="ellipse">
              <a:avLst/>
            </a:prstGeom>
            <a:solidFill>
              <a:srgbClr val="9900CC"/>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750" name="Oval 339"/>
            <p:cNvSpPr>
              <a:spLocks noChangeArrowheads="1"/>
            </p:cNvSpPr>
            <p:nvPr/>
          </p:nvSpPr>
          <p:spPr bwMode="auto">
            <a:xfrm>
              <a:off x="2448" y="2448"/>
              <a:ext cx="240" cy="240"/>
            </a:xfrm>
            <a:prstGeom prst="ellipse">
              <a:avLst/>
            </a:prstGeom>
            <a:solidFill>
              <a:srgbClr val="FF00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751" name="Oval 340"/>
            <p:cNvSpPr>
              <a:spLocks noChangeArrowheads="1"/>
            </p:cNvSpPr>
            <p:nvPr/>
          </p:nvSpPr>
          <p:spPr bwMode="auto">
            <a:xfrm>
              <a:off x="2688" y="2448"/>
              <a:ext cx="240" cy="240"/>
            </a:xfrm>
            <a:prstGeom prst="ellipse">
              <a:avLst/>
            </a:prstGeom>
            <a:solidFill>
              <a:srgbClr val="FF00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752" name="Oval 341"/>
            <p:cNvSpPr>
              <a:spLocks noChangeArrowheads="1"/>
            </p:cNvSpPr>
            <p:nvPr/>
          </p:nvSpPr>
          <p:spPr bwMode="auto">
            <a:xfrm>
              <a:off x="2688" y="2208"/>
              <a:ext cx="240" cy="240"/>
            </a:xfrm>
            <a:prstGeom prst="ellipse">
              <a:avLst/>
            </a:prstGeom>
            <a:solidFill>
              <a:srgbClr val="FF00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753" name="Oval 342"/>
            <p:cNvSpPr>
              <a:spLocks noChangeArrowheads="1"/>
            </p:cNvSpPr>
            <p:nvPr/>
          </p:nvSpPr>
          <p:spPr bwMode="auto">
            <a:xfrm>
              <a:off x="2688" y="1968"/>
              <a:ext cx="240" cy="240"/>
            </a:xfrm>
            <a:prstGeom prst="ellipse">
              <a:avLst/>
            </a:prstGeom>
            <a:solidFill>
              <a:srgbClr val="9900CC"/>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754" name="Oval 343"/>
            <p:cNvSpPr>
              <a:spLocks noChangeArrowheads="1"/>
            </p:cNvSpPr>
            <p:nvPr/>
          </p:nvSpPr>
          <p:spPr bwMode="auto">
            <a:xfrm>
              <a:off x="2688" y="1728"/>
              <a:ext cx="240" cy="240"/>
            </a:xfrm>
            <a:prstGeom prst="ellipse">
              <a:avLst/>
            </a:prstGeom>
            <a:solidFill>
              <a:srgbClr val="9900CC"/>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755" name="Oval 344"/>
            <p:cNvSpPr>
              <a:spLocks noChangeArrowheads="1"/>
            </p:cNvSpPr>
            <p:nvPr/>
          </p:nvSpPr>
          <p:spPr bwMode="auto">
            <a:xfrm>
              <a:off x="2688" y="1488"/>
              <a:ext cx="240" cy="240"/>
            </a:xfrm>
            <a:prstGeom prst="ellipse">
              <a:avLst/>
            </a:prstGeom>
            <a:solidFill>
              <a:srgbClr val="9900CC"/>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756" name="Oval 345"/>
            <p:cNvSpPr>
              <a:spLocks noChangeArrowheads="1"/>
            </p:cNvSpPr>
            <p:nvPr/>
          </p:nvSpPr>
          <p:spPr bwMode="auto">
            <a:xfrm>
              <a:off x="2688" y="1248"/>
              <a:ext cx="240" cy="240"/>
            </a:xfrm>
            <a:prstGeom prst="ellipse">
              <a:avLst/>
            </a:prstGeom>
            <a:solidFill>
              <a:srgbClr val="9900CC"/>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757" name="Oval 346"/>
            <p:cNvSpPr>
              <a:spLocks noChangeArrowheads="1"/>
            </p:cNvSpPr>
            <p:nvPr/>
          </p:nvSpPr>
          <p:spPr bwMode="auto">
            <a:xfrm>
              <a:off x="1728" y="2688"/>
              <a:ext cx="240" cy="240"/>
            </a:xfrm>
            <a:prstGeom prst="ellipse">
              <a:avLst/>
            </a:prstGeom>
            <a:solidFill>
              <a:srgbClr val="9900CC"/>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758" name="Oval 347"/>
            <p:cNvSpPr>
              <a:spLocks noChangeArrowheads="1"/>
            </p:cNvSpPr>
            <p:nvPr/>
          </p:nvSpPr>
          <p:spPr bwMode="auto">
            <a:xfrm>
              <a:off x="1968" y="2688"/>
              <a:ext cx="240" cy="240"/>
            </a:xfrm>
            <a:prstGeom prst="ellipse">
              <a:avLst/>
            </a:prstGeom>
            <a:solidFill>
              <a:srgbClr val="9900CC"/>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759" name="Oval 348"/>
            <p:cNvSpPr>
              <a:spLocks noChangeArrowheads="1"/>
            </p:cNvSpPr>
            <p:nvPr/>
          </p:nvSpPr>
          <p:spPr bwMode="auto">
            <a:xfrm>
              <a:off x="2208" y="2688"/>
              <a:ext cx="240" cy="240"/>
            </a:xfrm>
            <a:prstGeom prst="ellipse">
              <a:avLst/>
            </a:prstGeom>
            <a:solidFill>
              <a:srgbClr val="FF00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760" name="Oval 349"/>
            <p:cNvSpPr>
              <a:spLocks noChangeArrowheads="1"/>
            </p:cNvSpPr>
            <p:nvPr/>
          </p:nvSpPr>
          <p:spPr bwMode="auto">
            <a:xfrm>
              <a:off x="2448" y="2688"/>
              <a:ext cx="240" cy="240"/>
            </a:xfrm>
            <a:prstGeom prst="ellipse">
              <a:avLst/>
            </a:prstGeom>
            <a:solidFill>
              <a:srgbClr val="FF00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761" name="Oval 350"/>
            <p:cNvSpPr>
              <a:spLocks noChangeArrowheads="1"/>
            </p:cNvSpPr>
            <p:nvPr/>
          </p:nvSpPr>
          <p:spPr bwMode="auto">
            <a:xfrm>
              <a:off x="2688" y="2688"/>
              <a:ext cx="240" cy="240"/>
            </a:xfrm>
            <a:prstGeom prst="ellipse">
              <a:avLst/>
            </a:prstGeom>
            <a:solidFill>
              <a:srgbClr val="FF00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762" name="Oval 351"/>
            <p:cNvSpPr>
              <a:spLocks noChangeArrowheads="1"/>
            </p:cNvSpPr>
            <p:nvPr/>
          </p:nvSpPr>
          <p:spPr bwMode="auto">
            <a:xfrm>
              <a:off x="2928" y="2688"/>
              <a:ext cx="240" cy="240"/>
            </a:xfrm>
            <a:prstGeom prst="ellipse">
              <a:avLst/>
            </a:prstGeom>
            <a:solidFill>
              <a:srgbClr val="FF00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763" name="Oval 352"/>
            <p:cNvSpPr>
              <a:spLocks noChangeArrowheads="1"/>
            </p:cNvSpPr>
            <p:nvPr/>
          </p:nvSpPr>
          <p:spPr bwMode="auto">
            <a:xfrm>
              <a:off x="2928" y="2448"/>
              <a:ext cx="240" cy="240"/>
            </a:xfrm>
            <a:prstGeom prst="ellipse">
              <a:avLst/>
            </a:prstGeom>
            <a:solidFill>
              <a:srgbClr val="FF00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764" name="Oval 353"/>
            <p:cNvSpPr>
              <a:spLocks noChangeArrowheads="1"/>
            </p:cNvSpPr>
            <p:nvPr/>
          </p:nvSpPr>
          <p:spPr bwMode="auto">
            <a:xfrm>
              <a:off x="2928" y="2208"/>
              <a:ext cx="240" cy="240"/>
            </a:xfrm>
            <a:prstGeom prst="ellipse">
              <a:avLst/>
            </a:prstGeom>
            <a:solidFill>
              <a:srgbClr val="FF00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765" name="Oval 354"/>
            <p:cNvSpPr>
              <a:spLocks noChangeArrowheads="1"/>
            </p:cNvSpPr>
            <p:nvPr/>
          </p:nvSpPr>
          <p:spPr bwMode="auto">
            <a:xfrm>
              <a:off x="2928" y="1968"/>
              <a:ext cx="240" cy="240"/>
            </a:xfrm>
            <a:prstGeom prst="ellipse">
              <a:avLst/>
            </a:prstGeom>
            <a:solidFill>
              <a:srgbClr val="FF00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766" name="Oval 355"/>
            <p:cNvSpPr>
              <a:spLocks noChangeArrowheads="1"/>
            </p:cNvSpPr>
            <p:nvPr/>
          </p:nvSpPr>
          <p:spPr bwMode="auto">
            <a:xfrm>
              <a:off x="2928" y="1728"/>
              <a:ext cx="240" cy="240"/>
            </a:xfrm>
            <a:prstGeom prst="ellipse">
              <a:avLst/>
            </a:prstGeom>
            <a:solidFill>
              <a:srgbClr val="9900CC"/>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767" name="Oval 356"/>
            <p:cNvSpPr>
              <a:spLocks noChangeArrowheads="1"/>
            </p:cNvSpPr>
            <p:nvPr/>
          </p:nvSpPr>
          <p:spPr bwMode="auto">
            <a:xfrm>
              <a:off x="2928" y="1488"/>
              <a:ext cx="240" cy="240"/>
            </a:xfrm>
            <a:prstGeom prst="ellipse">
              <a:avLst/>
            </a:prstGeom>
            <a:solidFill>
              <a:srgbClr val="9900CC"/>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768" name="Oval 357"/>
            <p:cNvSpPr>
              <a:spLocks noChangeArrowheads="1"/>
            </p:cNvSpPr>
            <p:nvPr/>
          </p:nvSpPr>
          <p:spPr bwMode="auto">
            <a:xfrm>
              <a:off x="2928" y="1248"/>
              <a:ext cx="240" cy="240"/>
            </a:xfrm>
            <a:prstGeom prst="ellipse">
              <a:avLst/>
            </a:prstGeom>
            <a:solidFill>
              <a:srgbClr val="9900CC"/>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769" name="Oval 358"/>
            <p:cNvSpPr>
              <a:spLocks noChangeArrowheads="1"/>
            </p:cNvSpPr>
            <p:nvPr/>
          </p:nvSpPr>
          <p:spPr bwMode="auto">
            <a:xfrm>
              <a:off x="1488" y="2688"/>
              <a:ext cx="240" cy="240"/>
            </a:xfrm>
            <a:prstGeom prst="ellipse">
              <a:avLst/>
            </a:prstGeom>
            <a:solidFill>
              <a:srgbClr val="9900CC"/>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770" name="Oval 359"/>
            <p:cNvSpPr>
              <a:spLocks noChangeArrowheads="1"/>
            </p:cNvSpPr>
            <p:nvPr/>
          </p:nvSpPr>
          <p:spPr bwMode="auto">
            <a:xfrm>
              <a:off x="1968" y="2928"/>
              <a:ext cx="240" cy="240"/>
            </a:xfrm>
            <a:prstGeom prst="ellipse">
              <a:avLst/>
            </a:prstGeom>
            <a:solidFill>
              <a:srgbClr val="FF00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771" name="Oval 360"/>
            <p:cNvSpPr>
              <a:spLocks noChangeArrowheads="1"/>
            </p:cNvSpPr>
            <p:nvPr/>
          </p:nvSpPr>
          <p:spPr bwMode="auto">
            <a:xfrm>
              <a:off x="2208" y="2928"/>
              <a:ext cx="240" cy="240"/>
            </a:xfrm>
            <a:prstGeom prst="ellipse">
              <a:avLst/>
            </a:prstGeom>
            <a:solidFill>
              <a:srgbClr val="FF00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772" name="Oval 361"/>
            <p:cNvSpPr>
              <a:spLocks noChangeArrowheads="1"/>
            </p:cNvSpPr>
            <p:nvPr/>
          </p:nvSpPr>
          <p:spPr bwMode="auto">
            <a:xfrm>
              <a:off x="2448" y="2928"/>
              <a:ext cx="240" cy="240"/>
            </a:xfrm>
            <a:prstGeom prst="ellipse">
              <a:avLst/>
            </a:prstGeom>
            <a:solidFill>
              <a:srgbClr val="FF00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773" name="Oval 362"/>
            <p:cNvSpPr>
              <a:spLocks noChangeArrowheads="1"/>
            </p:cNvSpPr>
            <p:nvPr/>
          </p:nvSpPr>
          <p:spPr bwMode="auto">
            <a:xfrm>
              <a:off x="2688" y="2928"/>
              <a:ext cx="240" cy="240"/>
            </a:xfrm>
            <a:prstGeom prst="ellipse">
              <a:avLst/>
            </a:prstGeom>
            <a:solidFill>
              <a:srgbClr val="FF00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774" name="Oval 363"/>
            <p:cNvSpPr>
              <a:spLocks noChangeArrowheads="1"/>
            </p:cNvSpPr>
            <p:nvPr/>
          </p:nvSpPr>
          <p:spPr bwMode="auto">
            <a:xfrm>
              <a:off x="2928" y="2928"/>
              <a:ext cx="240" cy="240"/>
            </a:xfrm>
            <a:prstGeom prst="ellipse">
              <a:avLst/>
            </a:prstGeom>
            <a:solidFill>
              <a:srgbClr val="FF00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775" name="Oval 364"/>
            <p:cNvSpPr>
              <a:spLocks noChangeArrowheads="1"/>
            </p:cNvSpPr>
            <p:nvPr/>
          </p:nvSpPr>
          <p:spPr bwMode="auto">
            <a:xfrm>
              <a:off x="3168" y="2928"/>
              <a:ext cx="240" cy="240"/>
            </a:xfrm>
            <a:prstGeom prst="ellipse">
              <a:avLst/>
            </a:prstGeom>
            <a:solidFill>
              <a:srgbClr val="FF00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776" name="Oval 365"/>
            <p:cNvSpPr>
              <a:spLocks noChangeArrowheads="1"/>
            </p:cNvSpPr>
            <p:nvPr/>
          </p:nvSpPr>
          <p:spPr bwMode="auto">
            <a:xfrm>
              <a:off x="3168" y="2688"/>
              <a:ext cx="240" cy="240"/>
            </a:xfrm>
            <a:prstGeom prst="ellipse">
              <a:avLst/>
            </a:prstGeom>
            <a:solidFill>
              <a:srgbClr val="FF00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777" name="Oval 366"/>
            <p:cNvSpPr>
              <a:spLocks noChangeArrowheads="1"/>
            </p:cNvSpPr>
            <p:nvPr/>
          </p:nvSpPr>
          <p:spPr bwMode="auto">
            <a:xfrm>
              <a:off x="3168" y="2448"/>
              <a:ext cx="240" cy="240"/>
            </a:xfrm>
            <a:prstGeom prst="ellipse">
              <a:avLst/>
            </a:prstGeom>
            <a:solidFill>
              <a:srgbClr val="FF00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778" name="Oval 367"/>
            <p:cNvSpPr>
              <a:spLocks noChangeArrowheads="1"/>
            </p:cNvSpPr>
            <p:nvPr/>
          </p:nvSpPr>
          <p:spPr bwMode="auto">
            <a:xfrm>
              <a:off x="3168" y="2208"/>
              <a:ext cx="240" cy="240"/>
            </a:xfrm>
            <a:prstGeom prst="ellipse">
              <a:avLst/>
            </a:prstGeom>
            <a:solidFill>
              <a:srgbClr val="FF00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779" name="Oval 368"/>
            <p:cNvSpPr>
              <a:spLocks noChangeArrowheads="1"/>
            </p:cNvSpPr>
            <p:nvPr/>
          </p:nvSpPr>
          <p:spPr bwMode="auto">
            <a:xfrm>
              <a:off x="3168" y="1968"/>
              <a:ext cx="240" cy="240"/>
            </a:xfrm>
            <a:prstGeom prst="ellipse">
              <a:avLst/>
            </a:prstGeom>
            <a:solidFill>
              <a:srgbClr val="FF00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780" name="Oval 369"/>
            <p:cNvSpPr>
              <a:spLocks noChangeArrowheads="1"/>
            </p:cNvSpPr>
            <p:nvPr/>
          </p:nvSpPr>
          <p:spPr bwMode="auto">
            <a:xfrm>
              <a:off x="3168" y="1728"/>
              <a:ext cx="240" cy="240"/>
            </a:xfrm>
            <a:prstGeom prst="ellipse">
              <a:avLst/>
            </a:prstGeom>
            <a:solidFill>
              <a:srgbClr val="FF00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781" name="Oval 370"/>
            <p:cNvSpPr>
              <a:spLocks noChangeArrowheads="1"/>
            </p:cNvSpPr>
            <p:nvPr/>
          </p:nvSpPr>
          <p:spPr bwMode="auto">
            <a:xfrm>
              <a:off x="3168" y="1488"/>
              <a:ext cx="240" cy="240"/>
            </a:xfrm>
            <a:prstGeom prst="ellipse">
              <a:avLst/>
            </a:prstGeom>
            <a:solidFill>
              <a:srgbClr val="9900CC"/>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782" name="Oval 371"/>
            <p:cNvSpPr>
              <a:spLocks noChangeArrowheads="1"/>
            </p:cNvSpPr>
            <p:nvPr/>
          </p:nvSpPr>
          <p:spPr bwMode="auto">
            <a:xfrm>
              <a:off x="1728" y="2928"/>
              <a:ext cx="240" cy="240"/>
            </a:xfrm>
            <a:prstGeom prst="ellipse">
              <a:avLst/>
            </a:prstGeom>
            <a:solidFill>
              <a:srgbClr val="9900CC"/>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783" name="Oval 372"/>
            <p:cNvSpPr>
              <a:spLocks noChangeArrowheads="1"/>
            </p:cNvSpPr>
            <p:nvPr/>
          </p:nvSpPr>
          <p:spPr bwMode="auto">
            <a:xfrm>
              <a:off x="1488" y="2928"/>
              <a:ext cx="240" cy="240"/>
            </a:xfrm>
            <a:prstGeom prst="ellipse">
              <a:avLst/>
            </a:prstGeom>
            <a:solidFill>
              <a:srgbClr val="9900CC"/>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784" name="Oval 373"/>
            <p:cNvSpPr>
              <a:spLocks noChangeArrowheads="1"/>
            </p:cNvSpPr>
            <p:nvPr/>
          </p:nvSpPr>
          <p:spPr bwMode="auto">
            <a:xfrm>
              <a:off x="3168" y="1248"/>
              <a:ext cx="240" cy="240"/>
            </a:xfrm>
            <a:prstGeom prst="ellipse">
              <a:avLst/>
            </a:prstGeom>
            <a:solidFill>
              <a:srgbClr val="9900CC"/>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785" name="Oval 374"/>
            <p:cNvSpPr>
              <a:spLocks noChangeArrowheads="1"/>
            </p:cNvSpPr>
            <p:nvPr/>
          </p:nvSpPr>
          <p:spPr bwMode="auto">
            <a:xfrm>
              <a:off x="2208" y="3168"/>
              <a:ext cx="240" cy="240"/>
            </a:xfrm>
            <a:prstGeom prst="ellipse">
              <a:avLst/>
            </a:prstGeom>
            <a:solidFill>
              <a:srgbClr val="FF00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786" name="Oval 375"/>
            <p:cNvSpPr>
              <a:spLocks noChangeArrowheads="1"/>
            </p:cNvSpPr>
            <p:nvPr/>
          </p:nvSpPr>
          <p:spPr bwMode="auto">
            <a:xfrm>
              <a:off x="2448" y="3168"/>
              <a:ext cx="240" cy="240"/>
            </a:xfrm>
            <a:prstGeom prst="ellipse">
              <a:avLst/>
            </a:prstGeom>
            <a:solidFill>
              <a:srgbClr val="FF00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787" name="Oval 376"/>
            <p:cNvSpPr>
              <a:spLocks noChangeArrowheads="1"/>
            </p:cNvSpPr>
            <p:nvPr/>
          </p:nvSpPr>
          <p:spPr bwMode="auto">
            <a:xfrm>
              <a:off x="2688" y="3168"/>
              <a:ext cx="240" cy="240"/>
            </a:xfrm>
            <a:prstGeom prst="ellipse">
              <a:avLst/>
            </a:prstGeom>
            <a:solidFill>
              <a:srgbClr val="FF00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788" name="Oval 377"/>
            <p:cNvSpPr>
              <a:spLocks noChangeArrowheads="1"/>
            </p:cNvSpPr>
            <p:nvPr/>
          </p:nvSpPr>
          <p:spPr bwMode="auto">
            <a:xfrm>
              <a:off x="2928" y="3168"/>
              <a:ext cx="240" cy="240"/>
            </a:xfrm>
            <a:prstGeom prst="ellipse">
              <a:avLst/>
            </a:prstGeom>
            <a:solidFill>
              <a:srgbClr val="FF00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789" name="Oval 378"/>
            <p:cNvSpPr>
              <a:spLocks noChangeArrowheads="1"/>
            </p:cNvSpPr>
            <p:nvPr/>
          </p:nvSpPr>
          <p:spPr bwMode="auto">
            <a:xfrm>
              <a:off x="3168" y="3168"/>
              <a:ext cx="240" cy="240"/>
            </a:xfrm>
            <a:prstGeom prst="ellipse">
              <a:avLst/>
            </a:prstGeom>
            <a:solidFill>
              <a:srgbClr val="FF00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790" name="Oval 379"/>
            <p:cNvSpPr>
              <a:spLocks noChangeArrowheads="1"/>
            </p:cNvSpPr>
            <p:nvPr/>
          </p:nvSpPr>
          <p:spPr bwMode="auto">
            <a:xfrm>
              <a:off x="3408" y="3168"/>
              <a:ext cx="240" cy="240"/>
            </a:xfrm>
            <a:prstGeom prst="ellipse">
              <a:avLst/>
            </a:prstGeom>
            <a:solidFill>
              <a:srgbClr val="FF00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791" name="Oval 380"/>
            <p:cNvSpPr>
              <a:spLocks noChangeArrowheads="1"/>
            </p:cNvSpPr>
            <p:nvPr/>
          </p:nvSpPr>
          <p:spPr bwMode="auto">
            <a:xfrm>
              <a:off x="3408" y="2928"/>
              <a:ext cx="240" cy="240"/>
            </a:xfrm>
            <a:prstGeom prst="ellipse">
              <a:avLst/>
            </a:prstGeom>
            <a:solidFill>
              <a:srgbClr val="FF00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792" name="Oval 381"/>
            <p:cNvSpPr>
              <a:spLocks noChangeArrowheads="1"/>
            </p:cNvSpPr>
            <p:nvPr/>
          </p:nvSpPr>
          <p:spPr bwMode="auto">
            <a:xfrm>
              <a:off x="3408" y="2688"/>
              <a:ext cx="240" cy="240"/>
            </a:xfrm>
            <a:prstGeom prst="ellipse">
              <a:avLst/>
            </a:prstGeom>
            <a:solidFill>
              <a:srgbClr val="FF00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793" name="Oval 382"/>
            <p:cNvSpPr>
              <a:spLocks noChangeArrowheads="1"/>
            </p:cNvSpPr>
            <p:nvPr/>
          </p:nvSpPr>
          <p:spPr bwMode="auto">
            <a:xfrm>
              <a:off x="3408" y="2448"/>
              <a:ext cx="240" cy="240"/>
            </a:xfrm>
            <a:prstGeom prst="ellipse">
              <a:avLst/>
            </a:prstGeom>
            <a:solidFill>
              <a:srgbClr val="FF00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794" name="Oval 383"/>
            <p:cNvSpPr>
              <a:spLocks noChangeArrowheads="1"/>
            </p:cNvSpPr>
            <p:nvPr/>
          </p:nvSpPr>
          <p:spPr bwMode="auto">
            <a:xfrm>
              <a:off x="3408" y="2208"/>
              <a:ext cx="240" cy="240"/>
            </a:xfrm>
            <a:prstGeom prst="ellipse">
              <a:avLst/>
            </a:prstGeom>
            <a:solidFill>
              <a:srgbClr val="FF00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795" name="Oval 384"/>
            <p:cNvSpPr>
              <a:spLocks noChangeArrowheads="1"/>
            </p:cNvSpPr>
            <p:nvPr/>
          </p:nvSpPr>
          <p:spPr bwMode="auto">
            <a:xfrm>
              <a:off x="3408" y="1968"/>
              <a:ext cx="240" cy="240"/>
            </a:xfrm>
            <a:prstGeom prst="ellipse">
              <a:avLst/>
            </a:prstGeom>
            <a:solidFill>
              <a:srgbClr val="FF00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796" name="Oval 385"/>
            <p:cNvSpPr>
              <a:spLocks noChangeArrowheads="1"/>
            </p:cNvSpPr>
            <p:nvPr/>
          </p:nvSpPr>
          <p:spPr bwMode="auto">
            <a:xfrm>
              <a:off x="3408" y="1728"/>
              <a:ext cx="240" cy="240"/>
            </a:xfrm>
            <a:prstGeom prst="ellipse">
              <a:avLst/>
            </a:prstGeom>
            <a:solidFill>
              <a:srgbClr val="FF00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797" name="Oval 386"/>
            <p:cNvSpPr>
              <a:spLocks noChangeArrowheads="1"/>
            </p:cNvSpPr>
            <p:nvPr/>
          </p:nvSpPr>
          <p:spPr bwMode="auto">
            <a:xfrm>
              <a:off x="1968" y="3168"/>
              <a:ext cx="240" cy="240"/>
            </a:xfrm>
            <a:prstGeom prst="ellipse">
              <a:avLst/>
            </a:prstGeom>
            <a:solidFill>
              <a:srgbClr val="FF00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798" name="Oval 387"/>
            <p:cNvSpPr>
              <a:spLocks noChangeArrowheads="1"/>
            </p:cNvSpPr>
            <p:nvPr/>
          </p:nvSpPr>
          <p:spPr bwMode="auto">
            <a:xfrm>
              <a:off x="1728" y="3168"/>
              <a:ext cx="240" cy="240"/>
            </a:xfrm>
            <a:prstGeom prst="ellipse">
              <a:avLst/>
            </a:prstGeom>
            <a:solidFill>
              <a:srgbClr val="FF00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799" name="Oval 388"/>
            <p:cNvSpPr>
              <a:spLocks noChangeArrowheads="1"/>
            </p:cNvSpPr>
            <p:nvPr/>
          </p:nvSpPr>
          <p:spPr bwMode="auto">
            <a:xfrm>
              <a:off x="3408" y="1488"/>
              <a:ext cx="240" cy="240"/>
            </a:xfrm>
            <a:prstGeom prst="ellipse">
              <a:avLst/>
            </a:prstGeom>
            <a:solidFill>
              <a:srgbClr val="FF00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800" name="Oval 389"/>
            <p:cNvSpPr>
              <a:spLocks noChangeArrowheads="1"/>
            </p:cNvSpPr>
            <p:nvPr/>
          </p:nvSpPr>
          <p:spPr bwMode="auto">
            <a:xfrm>
              <a:off x="3408" y="1248"/>
              <a:ext cx="240" cy="240"/>
            </a:xfrm>
            <a:prstGeom prst="ellipse">
              <a:avLst/>
            </a:prstGeom>
            <a:solidFill>
              <a:srgbClr val="9900CC"/>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801" name="Oval 390"/>
            <p:cNvSpPr>
              <a:spLocks noChangeArrowheads="1"/>
            </p:cNvSpPr>
            <p:nvPr/>
          </p:nvSpPr>
          <p:spPr bwMode="auto">
            <a:xfrm>
              <a:off x="1488" y="3168"/>
              <a:ext cx="240" cy="240"/>
            </a:xfrm>
            <a:prstGeom prst="ellipse">
              <a:avLst/>
            </a:prstGeom>
            <a:solidFill>
              <a:srgbClr val="9900CC"/>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802" name="Oval 391"/>
            <p:cNvSpPr>
              <a:spLocks noChangeArrowheads="1"/>
            </p:cNvSpPr>
            <p:nvPr/>
          </p:nvSpPr>
          <p:spPr bwMode="auto">
            <a:xfrm>
              <a:off x="2448" y="3408"/>
              <a:ext cx="240" cy="240"/>
            </a:xfrm>
            <a:prstGeom prst="ellipse">
              <a:avLst/>
            </a:prstGeom>
            <a:solidFill>
              <a:srgbClr val="FF00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803" name="Oval 392"/>
            <p:cNvSpPr>
              <a:spLocks noChangeArrowheads="1"/>
            </p:cNvSpPr>
            <p:nvPr/>
          </p:nvSpPr>
          <p:spPr bwMode="auto">
            <a:xfrm>
              <a:off x="2688" y="3408"/>
              <a:ext cx="240" cy="240"/>
            </a:xfrm>
            <a:prstGeom prst="ellipse">
              <a:avLst/>
            </a:prstGeom>
            <a:solidFill>
              <a:srgbClr val="FF00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804" name="Oval 393"/>
            <p:cNvSpPr>
              <a:spLocks noChangeArrowheads="1"/>
            </p:cNvSpPr>
            <p:nvPr/>
          </p:nvSpPr>
          <p:spPr bwMode="auto">
            <a:xfrm>
              <a:off x="2928" y="3408"/>
              <a:ext cx="240" cy="240"/>
            </a:xfrm>
            <a:prstGeom prst="ellipse">
              <a:avLst/>
            </a:prstGeom>
            <a:solidFill>
              <a:srgbClr val="FF00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805" name="Oval 394"/>
            <p:cNvSpPr>
              <a:spLocks noChangeArrowheads="1"/>
            </p:cNvSpPr>
            <p:nvPr/>
          </p:nvSpPr>
          <p:spPr bwMode="auto">
            <a:xfrm>
              <a:off x="3168" y="3408"/>
              <a:ext cx="240" cy="240"/>
            </a:xfrm>
            <a:prstGeom prst="ellipse">
              <a:avLst/>
            </a:prstGeom>
            <a:solidFill>
              <a:srgbClr val="FF00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806" name="Oval 395"/>
            <p:cNvSpPr>
              <a:spLocks noChangeArrowheads="1"/>
            </p:cNvSpPr>
            <p:nvPr/>
          </p:nvSpPr>
          <p:spPr bwMode="auto">
            <a:xfrm>
              <a:off x="3408" y="3408"/>
              <a:ext cx="240" cy="240"/>
            </a:xfrm>
            <a:prstGeom prst="ellipse">
              <a:avLst/>
            </a:prstGeom>
            <a:solidFill>
              <a:srgbClr val="FF00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807" name="Oval 396"/>
            <p:cNvSpPr>
              <a:spLocks noChangeArrowheads="1"/>
            </p:cNvSpPr>
            <p:nvPr/>
          </p:nvSpPr>
          <p:spPr bwMode="auto">
            <a:xfrm>
              <a:off x="3648" y="3408"/>
              <a:ext cx="240" cy="240"/>
            </a:xfrm>
            <a:prstGeom prst="ellipse">
              <a:avLst/>
            </a:prstGeom>
            <a:solidFill>
              <a:srgbClr val="FF00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808" name="Oval 397"/>
            <p:cNvSpPr>
              <a:spLocks noChangeArrowheads="1"/>
            </p:cNvSpPr>
            <p:nvPr/>
          </p:nvSpPr>
          <p:spPr bwMode="auto">
            <a:xfrm>
              <a:off x="3648" y="3168"/>
              <a:ext cx="240" cy="240"/>
            </a:xfrm>
            <a:prstGeom prst="ellipse">
              <a:avLst/>
            </a:prstGeom>
            <a:solidFill>
              <a:srgbClr val="FF00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809" name="Oval 398"/>
            <p:cNvSpPr>
              <a:spLocks noChangeArrowheads="1"/>
            </p:cNvSpPr>
            <p:nvPr/>
          </p:nvSpPr>
          <p:spPr bwMode="auto">
            <a:xfrm>
              <a:off x="3648" y="2928"/>
              <a:ext cx="240" cy="240"/>
            </a:xfrm>
            <a:prstGeom prst="ellipse">
              <a:avLst/>
            </a:prstGeom>
            <a:solidFill>
              <a:srgbClr val="FF00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810" name="Oval 399"/>
            <p:cNvSpPr>
              <a:spLocks noChangeArrowheads="1"/>
            </p:cNvSpPr>
            <p:nvPr/>
          </p:nvSpPr>
          <p:spPr bwMode="auto">
            <a:xfrm>
              <a:off x="3648" y="2688"/>
              <a:ext cx="240" cy="240"/>
            </a:xfrm>
            <a:prstGeom prst="ellipse">
              <a:avLst/>
            </a:prstGeom>
            <a:solidFill>
              <a:srgbClr val="FF00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811" name="Oval 400"/>
            <p:cNvSpPr>
              <a:spLocks noChangeArrowheads="1"/>
            </p:cNvSpPr>
            <p:nvPr/>
          </p:nvSpPr>
          <p:spPr bwMode="auto">
            <a:xfrm>
              <a:off x="3648" y="2448"/>
              <a:ext cx="240" cy="240"/>
            </a:xfrm>
            <a:prstGeom prst="ellipse">
              <a:avLst/>
            </a:prstGeom>
            <a:solidFill>
              <a:srgbClr val="FF00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812" name="Oval 401"/>
            <p:cNvSpPr>
              <a:spLocks noChangeArrowheads="1"/>
            </p:cNvSpPr>
            <p:nvPr/>
          </p:nvSpPr>
          <p:spPr bwMode="auto">
            <a:xfrm>
              <a:off x="3648" y="2208"/>
              <a:ext cx="240" cy="240"/>
            </a:xfrm>
            <a:prstGeom prst="ellipse">
              <a:avLst/>
            </a:prstGeom>
            <a:solidFill>
              <a:srgbClr val="FF00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813" name="Oval 402"/>
            <p:cNvSpPr>
              <a:spLocks noChangeArrowheads="1"/>
            </p:cNvSpPr>
            <p:nvPr/>
          </p:nvSpPr>
          <p:spPr bwMode="auto">
            <a:xfrm>
              <a:off x="3648" y="1968"/>
              <a:ext cx="240" cy="240"/>
            </a:xfrm>
            <a:prstGeom prst="ellipse">
              <a:avLst/>
            </a:prstGeom>
            <a:solidFill>
              <a:srgbClr val="FF00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814" name="Oval 403"/>
            <p:cNvSpPr>
              <a:spLocks noChangeArrowheads="1"/>
            </p:cNvSpPr>
            <p:nvPr/>
          </p:nvSpPr>
          <p:spPr bwMode="auto">
            <a:xfrm>
              <a:off x="2208" y="3408"/>
              <a:ext cx="240" cy="240"/>
            </a:xfrm>
            <a:prstGeom prst="ellipse">
              <a:avLst/>
            </a:prstGeom>
            <a:solidFill>
              <a:srgbClr val="FF00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815" name="Oval 404"/>
            <p:cNvSpPr>
              <a:spLocks noChangeArrowheads="1"/>
            </p:cNvSpPr>
            <p:nvPr/>
          </p:nvSpPr>
          <p:spPr bwMode="auto">
            <a:xfrm>
              <a:off x="1968" y="3408"/>
              <a:ext cx="240" cy="240"/>
            </a:xfrm>
            <a:prstGeom prst="ellipse">
              <a:avLst/>
            </a:prstGeom>
            <a:solidFill>
              <a:srgbClr val="FF00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816" name="Oval 405"/>
            <p:cNvSpPr>
              <a:spLocks noChangeArrowheads="1"/>
            </p:cNvSpPr>
            <p:nvPr/>
          </p:nvSpPr>
          <p:spPr bwMode="auto">
            <a:xfrm>
              <a:off x="3648" y="1728"/>
              <a:ext cx="240" cy="240"/>
            </a:xfrm>
            <a:prstGeom prst="ellipse">
              <a:avLst/>
            </a:prstGeom>
            <a:solidFill>
              <a:srgbClr val="FF00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817" name="Oval 406"/>
            <p:cNvSpPr>
              <a:spLocks noChangeArrowheads="1"/>
            </p:cNvSpPr>
            <p:nvPr/>
          </p:nvSpPr>
          <p:spPr bwMode="auto">
            <a:xfrm>
              <a:off x="3648" y="1488"/>
              <a:ext cx="240" cy="240"/>
            </a:xfrm>
            <a:prstGeom prst="ellipse">
              <a:avLst/>
            </a:prstGeom>
            <a:solidFill>
              <a:srgbClr val="FF00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818" name="Oval 407"/>
            <p:cNvSpPr>
              <a:spLocks noChangeArrowheads="1"/>
            </p:cNvSpPr>
            <p:nvPr/>
          </p:nvSpPr>
          <p:spPr bwMode="auto">
            <a:xfrm>
              <a:off x="1728" y="3408"/>
              <a:ext cx="240" cy="240"/>
            </a:xfrm>
            <a:prstGeom prst="ellipse">
              <a:avLst/>
            </a:prstGeom>
            <a:solidFill>
              <a:srgbClr val="FF00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819" name="Oval 408"/>
            <p:cNvSpPr>
              <a:spLocks noChangeArrowheads="1"/>
            </p:cNvSpPr>
            <p:nvPr/>
          </p:nvSpPr>
          <p:spPr bwMode="auto">
            <a:xfrm>
              <a:off x="1488" y="3408"/>
              <a:ext cx="240" cy="240"/>
            </a:xfrm>
            <a:prstGeom prst="ellipse">
              <a:avLst/>
            </a:prstGeom>
            <a:solidFill>
              <a:srgbClr val="FF00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820" name="Oval 409"/>
            <p:cNvSpPr>
              <a:spLocks noChangeArrowheads="1"/>
            </p:cNvSpPr>
            <p:nvPr/>
          </p:nvSpPr>
          <p:spPr bwMode="auto">
            <a:xfrm>
              <a:off x="3648" y="1248"/>
              <a:ext cx="240" cy="240"/>
            </a:xfrm>
            <a:prstGeom prst="ellipse">
              <a:avLst/>
            </a:prstGeom>
            <a:solidFill>
              <a:srgbClr val="FF00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258458" name="Text Box 410"/>
          <p:cNvSpPr txBox="1">
            <a:spLocks noChangeArrowheads="1"/>
          </p:cNvSpPr>
          <p:nvPr/>
        </p:nvSpPr>
        <p:spPr bwMode="auto">
          <a:xfrm>
            <a:off x="3581400" y="6019800"/>
            <a:ext cx="2065338"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solidFill>
                  <a:srgbClr val="9900CC"/>
                </a:solidFill>
              </a:rPr>
              <a:t>45</a:t>
            </a:r>
            <a:r>
              <a:rPr lang="en-GB"/>
              <a:t> </a:t>
            </a:r>
            <a:r>
              <a:rPr lang="en-GB">
                <a:solidFill>
                  <a:srgbClr val="FF0000"/>
                </a:solidFill>
              </a:rPr>
              <a:t>+ 55</a:t>
            </a:r>
            <a:r>
              <a:rPr lang="en-GB"/>
              <a:t> = 100</a:t>
            </a:r>
          </a:p>
        </p:txBody>
      </p:sp>
      <p:sp>
        <p:nvSpPr>
          <p:cNvPr id="29720" name="Rectangle 412"/>
          <p:cNvSpPr>
            <a:spLocks noGrp="1" noChangeArrowheads="1"/>
          </p:cNvSpPr>
          <p:nvPr>
            <p:ph type="title" idx="4294967295"/>
          </p:nvPr>
        </p:nvSpPr>
        <p:spPr>
          <a:xfrm>
            <a:off x="150813" y="150813"/>
            <a:ext cx="8229600" cy="561975"/>
          </a:xfrm>
          <a:noFill/>
        </p:spPr>
        <p:txBody>
          <a:bodyPr/>
          <a:lstStyle/>
          <a:p>
            <a:pPr eaLnBrk="1" hangingPunct="1"/>
            <a:r>
              <a:rPr lang="en-GB" sz="2800" b="1" smtClean="0">
                <a:solidFill>
                  <a:srgbClr val="5B0091"/>
                </a:solidFill>
              </a:rPr>
              <a:t>Adding two consecutive triangular numbers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500"/>
                                  </p:stCondLst>
                                  <p:childTnLst>
                                    <p:set>
                                      <p:cBhvr>
                                        <p:cTn id="6" dur="1" fill="hold">
                                          <p:stCondLst>
                                            <p:cond delay="499"/>
                                          </p:stCondLst>
                                        </p:cTn>
                                        <p:tgtEl>
                                          <p:spTgt spid="258055"/>
                                        </p:tgtEl>
                                        <p:attrNameLst>
                                          <p:attrName>style.visibility</p:attrName>
                                        </p:attrNameLst>
                                      </p:cBhvr>
                                      <p:to>
                                        <p:strVal val="visible"/>
                                      </p:to>
                                    </p:set>
                                  </p:childTnLst>
                                </p:cTn>
                              </p:par>
                            </p:childTnLst>
                          </p:cTn>
                        </p:par>
                        <p:par>
                          <p:cTn id="7" fill="hold" nodeType="afterGroup">
                            <p:stCondLst>
                              <p:cond delay="1000"/>
                            </p:stCondLst>
                            <p:childTnLst>
                              <p:par>
                                <p:cTn id="8" presetID="1" presetClass="entr" presetSubtype="0" fill="hold" nodeType="afterEffect">
                                  <p:stCondLst>
                                    <p:cond delay="500"/>
                                  </p:stCondLst>
                                  <p:childTnLst>
                                    <p:set>
                                      <p:cBhvr>
                                        <p:cTn id="9" dur="1" fill="hold">
                                          <p:stCondLst>
                                            <p:cond delay="499"/>
                                          </p:stCondLst>
                                        </p:cTn>
                                        <p:tgtEl>
                                          <p:spTgt spid="258056"/>
                                        </p:tgtEl>
                                        <p:attrNameLst>
                                          <p:attrName>style.visibility</p:attrName>
                                        </p:attrNameLst>
                                      </p:cBhvr>
                                      <p:to>
                                        <p:strVal val="visible"/>
                                      </p:to>
                                    </p:set>
                                  </p:childTnLst>
                                </p:cTn>
                              </p:par>
                            </p:childTnLst>
                          </p:cTn>
                        </p:par>
                        <p:par>
                          <p:cTn id="10" fill="hold" nodeType="afterGroup">
                            <p:stCondLst>
                              <p:cond delay="2000"/>
                            </p:stCondLst>
                            <p:childTnLst>
                              <p:par>
                                <p:cTn id="11" presetID="1" presetClass="entr" presetSubtype="0" fill="hold" grpId="0" nodeType="afterEffect">
                                  <p:stCondLst>
                                    <p:cond delay="500"/>
                                  </p:stCondLst>
                                  <p:childTnLst>
                                    <p:set>
                                      <p:cBhvr>
                                        <p:cTn id="12" dur="1" fill="hold">
                                          <p:stCondLst>
                                            <p:cond delay="499"/>
                                          </p:stCondLst>
                                        </p:cTn>
                                        <p:tgtEl>
                                          <p:spTgt spid="258060"/>
                                        </p:tgtEl>
                                        <p:attrNameLst>
                                          <p:attrName>style.visibility</p:attrName>
                                        </p:attrNameLst>
                                      </p:cBhvr>
                                      <p:to>
                                        <p:strVal val="visible"/>
                                      </p:to>
                                    </p:set>
                                  </p:childTnLst>
                                </p:cTn>
                              </p:par>
                            </p:childTnLst>
                          </p:cTn>
                        </p:par>
                        <p:par>
                          <p:cTn id="13" fill="hold" nodeType="afterGroup">
                            <p:stCondLst>
                              <p:cond delay="3000"/>
                            </p:stCondLst>
                            <p:childTnLst>
                              <p:par>
                                <p:cTn id="14" presetID="1" presetClass="entr" presetSubtype="0" fill="hold" nodeType="afterEffect">
                                  <p:stCondLst>
                                    <p:cond delay="500"/>
                                  </p:stCondLst>
                                  <p:childTnLst>
                                    <p:set>
                                      <p:cBhvr>
                                        <p:cTn id="15" dur="1" fill="hold">
                                          <p:stCondLst>
                                            <p:cond delay="499"/>
                                          </p:stCondLst>
                                        </p:cTn>
                                        <p:tgtEl>
                                          <p:spTgt spid="258061"/>
                                        </p:tgtEl>
                                        <p:attrNameLst>
                                          <p:attrName>style.visibility</p:attrName>
                                        </p:attrNameLst>
                                      </p:cBhvr>
                                      <p:to>
                                        <p:strVal val="visible"/>
                                      </p:to>
                                    </p:set>
                                  </p:childTnLst>
                                </p:cTn>
                              </p:par>
                            </p:childTnLst>
                          </p:cTn>
                        </p:par>
                        <p:par>
                          <p:cTn id="16" fill="hold" nodeType="afterGroup">
                            <p:stCondLst>
                              <p:cond delay="4000"/>
                            </p:stCondLst>
                            <p:childTnLst>
                              <p:par>
                                <p:cTn id="17" presetID="1" presetClass="entr" presetSubtype="0" fill="hold" grpId="0" nodeType="afterEffect">
                                  <p:stCondLst>
                                    <p:cond delay="500"/>
                                  </p:stCondLst>
                                  <p:childTnLst>
                                    <p:set>
                                      <p:cBhvr>
                                        <p:cTn id="18" dur="1" fill="hold">
                                          <p:stCondLst>
                                            <p:cond delay="499"/>
                                          </p:stCondLst>
                                        </p:cTn>
                                        <p:tgtEl>
                                          <p:spTgt spid="258071"/>
                                        </p:tgtEl>
                                        <p:attrNameLst>
                                          <p:attrName>style.visibility</p:attrName>
                                        </p:attrNameLst>
                                      </p:cBhvr>
                                      <p:to>
                                        <p:strVal val="visible"/>
                                      </p:to>
                                    </p:set>
                                  </p:childTnLst>
                                </p:cTn>
                              </p:par>
                            </p:childTnLst>
                          </p:cTn>
                        </p:par>
                        <p:par>
                          <p:cTn id="19" fill="hold" nodeType="afterGroup">
                            <p:stCondLst>
                              <p:cond delay="5000"/>
                            </p:stCondLst>
                            <p:childTnLst>
                              <p:par>
                                <p:cTn id="20" presetID="1" presetClass="entr" presetSubtype="0" fill="hold" nodeType="afterEffect">
                                  <p:stCondLst>
                                    <p:cond delay="500"/>
                                  </p:stCondLst>
                                  <p:childTnLst>
                                    <p:set>
                                      <p:cBhvr>
                                        <p:cTn id="21" dur="1" fill="hold">
                                          <p:stCondLst>
                                            <p:cond delay="499"/>
                                          </p:stCondLst>
                                        </p:cTn>
                                        <p:tgtEl>
                                          <p:spTgt spid="258072"/>
                                        </p:tgtEl>
                                        <p:attrNameLst>
                                          <p:attrName>style.visibility</p:attrName>
                                        </p:attrNameLst>
                                      </p:cBhvr>
                                      <p:to>
                                        <p:strVal val="visible"/>
                                      </p:to>
                                    </p:set>
                                  </p:childTnLst>
                                </p:cTn>
                              </p:par>
                            </p:childTnLst>
                          </p:cTn>
                        </p:par>
                        <p:par>
                          <p:cTn id="22" fill="hold" nodeType="afterGroup">
                            <p:stCondLst>
                              <p:cond delay="6000"/>
                            </p:stCondLst>
                            <p:childTnLst>
                              <p:par>
                                <p:cTn id="23" presetID="1" presetClass="entr" presetSubtype="0" fill="hold" grpId="0" nodeType="afterEffect">
                                  <p:stCondLst>
                                    <p:cond delay="500"/>
                                  </p:stCondLst>
                                  <p:childTnLst>
                                    <p:set>
                                      <p:cBhvr>
                                        <p:cTn id="24" dur="1" fill="hold">
                                          <p:stCondLst>
                                            <p:cond delay="499"/>
                                          </p:stCondLst>
                                        </p:cTn>
                                        <p:tgtEl>
                                          <p:spTgt spid="258089"/>
                                        </p:tgtEl>
                                        <p:attrNameLst>
                                          <p:attrName>style.visibility</p:attrName>
                                        </p:attrNameLst>
                                      </p:cBhvr>
                                      <p:to>
                                        <p:strVal val="visible"/>
                                      </p:to>
                                    </p:set>
                                  </p:childTnLst>
                                </p:cTn>
                              </p:par>
                            </p:childTnLst>
                          </p:cTn>
                        </p:par>
                        <p:par>
                          <p:cTn id="25" fill="hold" nodeType="afterGroup">
                            <p:stCondLst>
                              <p:cond delay="7000"/>
                            </p:stCondLst>
                            <p:childTnLst>
                              <p:par>
                                <p:cTn id="26" presetID="1" presetClass="entr" presetSubtype="0" fill="hold" nodeType="afterEffect">
                                  <p:stCondLst>
                                    <p:cond delay="500"/>
                                  </p:stCondLst>
                                  <p:childTnLst>
                                    <p:set>
                                      <p:cBhvr>
                                        <p:cTn id="27" dur="1" fill="hold">
                                          <p:stCondLst>
                                            <p:cond delay="499"/>
                                          </p:stCondLst>
                                        </p:cTn>
                                        <p:tgtEl>
                                          <p:spTgt spid="258090"/>
                                        </p:tgtEl>
                                        <p:attrNameLst>
                                          <p:attrName>style.visibility</p:attrName>
                                        </p:attrNameLst>
                                      </p:cBhvr>
                                      <p:to>
                                        <p:strVal val="visible"/>
                                      </p:to>
                                    </p:set>
                                  </p:childTnLst>
                                </p:cTn>
                              </p:par>
                            </p:childTnLst>
                          </p:cTn>
                        </p:par>
                        <p:par>
                          <p:cTn id="28" fill="hold" nodeType="afterGroup">
                            <p:stCondLst>
                              <p:cond delay="8000"/>
                            </p:stCondLst>
                            <p:childTnLst>
                              <p:par>
                                <p:cTn id="29" presetID="1" presetClass="entr" presetSubtype="0" fill="hold" grpId="0" nodeType="afterEffect">
                                  <p:stCondLst>
                                    <p:cond delay="500"/>
                                  </p:stCondLst>
                                  <p:childTnLst>
                                    <p:set>
                                      <p:cBhvr>
                                        <p:cTn id="30" dur="1" fill="hold">
                                          <p:stCondLst>
                                            <p:cond delay="499"/>
                                          </p:stCondLst>
                                        </p:cTn>
                                        <p:tgtEl>
                                          <p:spTgt spid="258116"/>
                                        </p:tgtEl>
                                        <p:attrNameLst>
                                          <p:attrName>style.visibility</p:attrName>
                                        </p:attrNameLst>
                                      </p:cBhvr>
                                      <p:to>
                                        <p:strVal val="visible"/>
                                      </p:to>
                                    </p:set>
                                  </p:childTnLst>
                                </p:cTn>
                              </p:par>
                            </p:childTnLst>
                          </p:cTn>
                        </p:par>
                        <p:par>
                          <p:cTn id="31" fill="hold" nodeType="afterGroup">
                            <p:stCondLst>
                              <p:cond delay="9000"/>
                            </p:stCondLst>
                            <p:childTnLst>
                              <p:par>
                                <p:cTn id="32" presetID="1" presetClass="entr" presetSubtype="0" fill="hold" nodeType="afterEffect">
                                  <p:stCondLst>
                                    <p:cond delay="500"/>
                                  </p:stCondLst>
                                  <p:childTnLst>
                                    <p:set>
                                      <p:cBhvr>
                                        <p:cTn id="33" dur="1" fill="hold">
                                          <p:stCondLst>
                                            <p:cond delay="499"/>
                                          </p:stCondLst>
                                        </p:cTn>
                                        <p:tgtEl>
                                          <p:spTgt spid="258117"/>
                                        </p:tgtEl>
                                        <p:attrNameLst>
                                          <p:attrName>style.visibility</p:attrName>
                                        </p:attrNameLst>
                                      </p:cBhvr>
                                      <p:to>
                                        <p:strVal val="visible"/>
                                      </p:to>
                                    </p:set>
                                  </p:childTnLst>
                                </p:cTn>
                              </p:par>
                            </p:childTnLst>
                          </p:cTn>
                        </p:par>
                        <p:par>
                          <p:cTn id="34" fill="hold" nodeType="afterGroup">
                            <p:stCondLst>
                              <p:cond delay="10000"/>
                            </p:stCondLst>
                            <p:childTnLst>
                              <p:par>
                                <p:cTn id="35" presetID="1" presetClass="entr" presetSubtype="0" fill="hold" grpId="0" nodeType="afterEffect">
                                  <p:stCondLst>
                                    <p:cond delay="500"/>
                                  </p:stCondLst>
                                  <p:childTnLst>
                                    <p:set>
                                      <p:cBhvr>
                                        <p:cTn id="36" dur="1" fill="hold">
                                          <p:stCondLst>
                                            <p:cond delay="499"/>
                                          </p:stCondLst>
                                        </p:cTn>
                                        <p:tgtEl>
                                          <p:spTgt spid="258154"/>
                                        </p:tgtEl>
                                        <p:attrNameLst>
                                          <p:attrName>style.visibility</p:attrName>
                                        </p:attrNameLst>
                                      </p:cBhvr>
                                      <p:to>
                                        <p:strVal val="visible"/>
                                      </p:to>
                                    </p:set>
                                  </p:childTnLst>
                                </p:cTn>
                              </p:par>
                            </p:childTnLst>
                          </p:cTn>
                        </p:par>
                        <p:par>
                          <p:cTn id="37" fill="hold" nodeType="afterGroup">
                            <p:stCondLst>
                              <p:cond delay="11000"/>
                            </p:stCondLst>
                            <p:childTnLst>
                              <p:par>
                                <p:cTn id="38" presetID="1" presetClass="entr" presetSubtype="0" fill="hold" nodeType="afterEffect">
                                  <p:stCondLst>
                                    <p:cond delay="500"/>
                                  </p:stCondLst>
                                  <p:childTnLst>
                                    <p:set>
                                      <p:cBhvr>
                                        <p:cTn id="39" dur="1" fill="hold">
                                          <p:stCondLst>
                                            <p:cond delay="499"/>
                                          </p:stCondLst>
                                        </p:cTn>
                                        <p:tgtEl>
                                          <p:spTgt spid="258155"/>
                                        </p:tgtEl>
                                        <p:attrNameLst>
                                          <p:attrName>style.visibility</p:attrName>
                                        </p:attrNameLst>
                                      </p:cBhvr>
                                      <p:to>
                                        <p:strVal val="visible"/>
                                      </p:to>
                                    </p:set>
                                  </p:childTnLst>
                                </p:cTn>
                              </p:par>
                            </p:childTnLst>
                          </p:cTn>
                        </p:par>
                        <p:par>
                          <p:cTn id="40" fill="hold" nodeType="afterGroup">
                            <p:stCondLst>
                              <p:cond delay="12000"/>
                            </p:stCondLst>
                            <p:childTnLst>
                              <p:par>
                                <p:cTn id="41" presetID="1" presetClass="entr" presetSubtype="0" fill="hold" grpId="0" nodeType="afterEffect">
                                  <p:stCondLst>
                                    <p:cond delay="500"/>
                                  </p:stCondLst>
                                  <p:childTnLst>
                                    <p:set>
                                      <p:cBhvr>
                                        <p:cTn id="42" dur="1" fill="hold">
                                          <p:stCondLst>
                                            <p:cond delay="499"/>
                                          </p:stCondLst>
                                        </p:cTn>
                                        <p:tgtEl>
                                          <p:spTgt spid="258205"/>
                                        </p:tgtEl>
                                        <p:attrNameLst>
                                          <p:attrName>style.visibility</p:attrName>
                                        </p:attrNameLst>
                                      </p:cBhvr>
                                      <p:to>
                                        <p:strVal val="visible"/>
                                      </p:to>
                                    </p:set>
                                  </p:childTnLst>
                                </p:cTn>
                              </p:par>
                            </p:childTnLst>
                          </p:cTn>
                        </p:par>
                        <p:par>
                          <p:cTn id="43" fill="hold" nodeType="afterGroup">
                            <p:stCondLst>
                              <p:cond delay="13000"/>
                            </p:stCondLst>
                            <p:childTnLst>
                              <p:par>
                                <p:cTn id="44" presetID="1" presetClass="entr" presetSubtype="0" fill="hold" nodeType="afterEffect">
                                  <p:stCondLst>
                                    <p:cond delay="500"/>
                                  </p:stCondLst>
                                  <p:childTnLst>
                                    <p:set>
                                      <p:cBhvr>
                                        <p:cTn id="45" dur="1" fill="hold">
                                          <p:stCondLst>
                                            <p:cond delay="499"/>
                                          </p:stCondLst>
                                        </p:cTn>
                                        <p:tgtEl>
                                          <p:spTgt spid="258206"/>
                                        </p:tgtEl>
                                        <p:attrNameLst>
                                          <p:attrName>style.visibility</p:attrName>
                                        </p:attrNameLst>
                                      </p:cBhvr>
                                      <p:to>
                                        <p:strVal val="visible"/>
                                      </p:to>
                                    </p:set>
                                  </p:childTnLst>
                                </p:cTn>
                              </p:par>
                            </p:childTnLst>
                          </p:cTn>
                        </p:par>
                        <p:par>
                          <p:cTn id="46" fill="hold" nodeType="afterGroup">
                            <p:stCondLst>
                              <p:cond delay="14000"/>
                            </p:stCondLst>
                            <p:childTnLst>
                              <p:par>
                                <p:cTn id="47" presetID="1" presetClass="entr" presetSubtype="0" fill="hold" grpId="0" nodeType="afterEffect">
                                  <p:stCondLst>
                                    <p:cond delay="500"/>
                                  </p:stCondLst>
                                  <p:childTnLst>
                                    <p:set>
                                      <p:cBhvr>
                                        <p:cTn id="48" dur="1" fill="hold">
                                          <p:stCondLst>
                                            <p:cond delay="499"/>
                                          </p:stCondLst>
                                        </p:cTn>
                                        <p:tgtEl>
                                          <p:spTgt spid="258272"/>
                                        </p:tgtEl>
                                        <p:attrNameLst>
                                          <p:attrName>style.visibility</p:attrName>
                                        </p:attrNameLst>
                                      </p:cBhvr>
                                      <p:to>
                                        <p:strVal val="visible"/>
                                      </p:to>
                                    </p:set>
                                  </p:childTnLst>
                                </p:cTn>
                              </p:par>
                            </p:childTnLst>
                          </p:cTn>
                        </p:par>
                        <p:par>
                          <p:cTn id="49" fill="hold" nodeType="afterGroup">
                            <p:stCondLst>
                              <p:cond delay="15000"/>
                            </p:stCondLst>
                            <p:childTnLst>
                              <p:par>
                                <p:cTn id="50" presetID="1" presetClass="entr" presetSubtype="0" fill="hold" nodeType="afterEffect">
                                  <p:stCondLst>
                                    <p:cond delay="500"/>
                                  </p:stCondLst>
                                  <p:childTnLst>
                                    <p:set>
                                      <p:cBhvr>
                                        <p:cTn id="51" dur="1" fill="hold">
                                          <p:stCondLst>
                                            <p:cond delay="499"/>
                                          </p:stCondLst>
                                        </p:cTn>
                                        <p:tgtEl>
                                          <p:spTgt spid="258273"/>
                                        </p:tgtEl>
                                        <p:attrNameLst>
                                          <p:attrName>style.visibility</p:attrName>
                                        </p:attrNameLst>
                                      </p:cBhvr>
                                      <p:to>
                                        <p:strVal val="visible"/>
                                      </p:to>
                                    </p:set>
                                  </p:childTnLst>
                                </p:cTn>
                              </p:par>
                            </p:childTnLst>
                          </p:cTn>
                        </p:par>
                        <p:par>
                          <p:cTn id="52" fill="hold" nodeType="afterGroup">
                            <p:stCondLst>
                              <p:cond delay="16000"/>
                            </p:stCondLst>
                            <p:childTnLst>
                              <p:par>
                                <p:cTn id="53" presetID="1" presetClass="entr" presetSubtype="0" fill="hold" grpId="0" nodeType="afterEffect">
                                  <p:stCondLst>
                                    <p:cond delay="500"/>
                                  </p:stCondLst>
                                  <p:childTnLst>
                                    <p:set>
                                      <p:cBhvr>
                                        <p:cTn id="54" dur="1" fill="hold">
                                          <p:stCondLst>
                                            <p:cond delay="499"/>
                                          </p:stCondLst>
                                        </p:cTn>
                                        <p:tgtEl>
                                          <p:spTgt spid="258356"/>
                                        </p:tgtEl>
                                        <p:attrNameLst>
                                          <p:attrName>style.visibility</p:attrName>
                                        </p:attrNameLst>
                                      </p:cBhvr>
                                      <p:to>
                                        <p:strVal val="visible"/>
                                      </p:to>
                                    </p:set>
                                  </p:childTnLst>
                                </p:cTn>
                              </p:par>
                            </p:childTnLst>
                          </p:cTn>
                        </p:par>
                        <p:par>
                          <p:cTn id="55" fill="hold" nodeType="afterGroup">
                            <p:stCondLst>
                              <p:cond delay="17000"/>
                            </p:stCondLst>
                            <p:childTnLst>
                              <p:par>
                                <p:cTn id="56" presetID="1" presetClass="entr" presetSubtype="0" fill="hold" nodeType="afterEffect">
                                  <p:stCondLst>
                                    <p:cond delay="500"/>
                                  </p:stCondLst>
                                  <p:childTnLst>
                                    <p:set>
                                      <p:cBhvr>
                                        <p:cTn id="57" dur="1" fill="hold">
                                          <p:stCondLst>
                                            <p:cond delay="499"/>
                                          </p:stCondLst>
                                        </p:cTn>
                                        <p:tgtEl>
                                          <p:spTgt spid="258357"/>
                                        </p:tgtEl>
                                        <p:attrNameLst>
                                          <p:attrName>style.visibility</p:attrName>
                                        </p:attrNameLst>
                                      </p:cBhvr>
                                      <p:to>
                                        <p:strVal val="visible"/>
                                      </p:to>
                                    </p:set>
                                  </p:childTnLst>
                                </p:cTn>
                              </p:par>
                            </p:childTnLst>
                          </p:cTn>
                        </p:par>
                        <p:par>
                          <p:cTn id="58" fill="hold" nodeType="afterGroup">
                            <p:stCondLst>
                              <p:cond delay="18000"/>
                            </p:stCondLst>
                            <p:childTnLst>
                              <p:par>
                                <p:cTn id="59" presetID="1" presetClass="entr" presetSubtype="0" fill="hold" grpId="0" nodeType="afterEffect">
                                  <p:stCondLst>
                                    <p:cond delay="500"/>
                                  </p:stCondLst>
                                  <p:childTnLst>
                                    <p:set>
                                      <p:cBhvr>
                                        <p:cTn id="60" dur="1" fill="hold">
                                          <p:stCondLst>
                                            <p:cond delay="499"/>
                                          </p:stCondLst>
                                        </p:cTn>
                                        <p:tgtEl>
                                          <p:spTgt spid="2584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8055" grpId="0" animBg="1"/>
      <p:bldP spid="258060" grpId="0" animBg="1" autoUpdateAnimBg="0"/>
      <p:bldP spid="258071" grpId="0" animBg="1" autoUpdateAnimBg="0"/>
      <p:bldP spid="258089" grpId="0" animBg="1" autoUpdateAnimBg="0"/>
      <p:bldP spid="258116" grpId="0" animBg="1" autoUpdateAnimBg="0"/>
      <p:bldP spid="258154" grpId="0" animBg="1" autoUpdateAnimBg="0"/>
      <p:bldP spid="258205" grpId="0" animBg="1" autoUpdateAnimBg="0"/>
      <p:bldP spid="258272" grpId="0" animBg="1" autoUpdateAnimBg="0"/>
      <p:bldP spid="258356" grpId="0" animBg="1" autoUpdateAnimBg="0"/>
      <p:bldP spid="258458" grpId="0" animBg="1"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22" name="AutoShape 2"/>
          <p:cNvSpPr>
            <a:spLocks noGrp="1" noChangeArrowheads="1"/>
          </p:cNvSpPr>
          <p:nvPr>
            <p:ph type="subTitle" idx="1"/>
          </p:nvPr>
        </p:nvSpPr>
        <p:spPr bwMode="auto">
          <a:xfrm>
            <a:off x="762000" y="3279775"/>
            <a:ext cx="2971800" cy="525463"/>
          </a:xfrm>
          <a:prstGeom prst="roundRect">
            <a:avLst>
              <a:gd name="adj" fmla="val 43579"/>
            </a:avLst>
          </a:prstGeom>
          <a:solidFill>
            <a:srgbClr val="3399FF"/>
          </a:solidFill>
          <a:ln w="38100">
            <a:solidFill>
              <a:srgbClr val="9900CC"/>
            </a:solidFill>
            <a:round/>
            <a:headEnd/>
            <a:tailEnd/>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0" rIns="91440" bIns="0" numCol="1" anchor="ctr" anchorCtr="0" compatLnSpc="1">
            <a:prstTxWarp prst="textNoShape">
              <a:avLst/>
            </a:prstTxWarp>
          </a:bodyPr>
          <a:lstStyle/>
          <a:p>
            <a:pPr algn="l">
              <a:lnSpc>
                <a:spcPct val="90000"/>
              </a:lnSpc>
              <a:spcBef>
                <a:spcPct val="0"/>
              </a:spcBef>
            </a:pPr>
            <a:r>
              <a:rPr lang="en-GB" sz="2400" b="1" smtClean="0">
                <a:solidFill>
                  <a:schemeClr val="bg1"/>
                </a:solidFill>
              </a:rPr>
              <a:t>N4.2 Square roots</a:t>
            </a:r>
          </a:p>
        </p:txBody>
      </p:sp>
      <p:sp>
        <p:nvSpPr>
          <p:cNvPr id="30723" name="Rectangle 3"/>
          <p:cNvSpPr>
            <a:spLocks noGrp="1" noChangeArrowheads="1"/>
          </p:cNvSpPr>
          <p:nvPr>
            <p:ph type="ctrTitle"/>
          </p:nvPr>
        </p:nvSpPr>
        <p:spPr>
          <a:xfrm>
            <a:off x="152400" y="152400"/>
            <a:ext cx="1752600" cy="533400"/>
          </a:xfrm>
          <a:noFill/>
        </p:spPr>
        <p:txBody>
          <a:bodyPr/>
          <a:lstStyle/>
          <a:p>
            <a:pPr eaLnBrk="1" hangingPunct="1"/>
            <a:r>
              <a:rPr lang="en-GB" sz="2800" b="1" smtClean="0"/>
              <a:t>Contents</a:t>
            </a:r>
          </a:p>
        </p:txBody>
      </p:sp>
      <p:pic>
        <p:nvPicPr>
          <p:cNvPr id="30724" name="Picture 9" descr="right_button">
            <a:hlinkClick r:id="" action="ppaction://hlinkshowjump?jump=nextslide"/>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59788" y="6092825"/>
            <a:ext cx="501650"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5" name="Picture 10" descr="left_button">
            <a:hlinkClick r:id="" action="ppaction://hlinkshowjump?jump=previousslide"/>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8" y="6078538"/>
            <a:ext cx="542925"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6" name="AutoShape 11"/>
          <p:cNvSpPr>
            <a:spLocks noChangeArrowheads="1"/>
          </p:cNvSpPr>
          <p:nvPr/>
        </p:nvSpPr>
        <p:spPr bwMode="auto">
          <a:xfrm>
            <a:off x="304800" y="1033463"/>
            <a:ext cx="4343400" cy="719137"/>
          </a:xfrm>
          <a:prstGeom prst="roundRect">
            <a:avLst>
              <a:gd name="adj" fmla="val 43579"/>
            </a:avLst>
          </a:prstGeom>
          <a:solidFill>
            <a:srgbClr val="010066"/>
          </a:solidFill>
          <a:ln w="63500">
            <a:solidFill>
              <a:srgbClr val="9900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nSpc>
                <a:spcPct val="90000"/>
              </a:lnSpc>
            </a:pPr>
            <a:r>
              <a:rPr lang="en-GB" sz="3000" b="1">
                <a:solidFill>
                  <a:schemeClr val="bg1"/>
                </a:solidFill>
              </a:rPr>
              <a:t>N4 Powers and Roots</a:t>
            </a:r>
          </a:p>
        </p:txBody>
      </p:sp>
      <p:sp>
        <p:nvSpPr>
          <p:cNvPr id="30727" name="AutoShape 12"/>
          <p:cNvSpPr>
            <a:spLocks noChangeArrowheads="1"/>
          </p:cNvSpPr>
          <p:nvPr/>
        </p:nvSpPr>
        <p:spPr bwMode="auto">
          <a:xfrm>
            <a:off x="762000" y="5334000"/>
            <a:ext cx="2209800" cy="525463"/>
          </a:xfrm>
          <a:prstGeom prst="roundRect">
            <a:avLst>
              <a:gd name="adj" fmla="val 43579"/>
            </a:avLst>
          </a:prstGeom>
          <a:solidFill>
            <a:schemeClr val="bg1"/>
          </a:solidFill>
          <a:ln w="38100">
            <a:solidFill>
              <a:srgbClr val="9900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tIns="0" bIns="0" anchor="ctr"/>
          <a:lstStyle/>
          <a:p>
            <a:pPr eaLnBrk="1" hangingPunct="1">
              <a:lnSpc>
                <a:spcPct val="80000"/>
              </a:lnSpc>
            </a:pPr>
            <a:r>
              <a:rPr lang="en-GB" b="1">
                <a:solidFill>
                  <a:srgbClr val="3399FF"/>
                </a:solidFill>
              </a:rPr>
              <a:t>N4.5 Powers</a:t>
            </a:r>
          </a:p>
        </p:txBody>
      </p:sp>
      <p:sp>
        <p:nvSpPr>
          <p:cNvPr id="30728" name="AutoShape 13"/>
          <p:cNvSpPr>
            <a:spLocks noChangeArrowheads="1"/>
          </p:cNvSpPr>
          <p:nvPr/>
        </p:nvSpPr>
        <p:spPr bwMode="auto">
          <a:xfrm>
            <a:off x="762000" y="2252663"/>
            <a:ext cx="5638800" cy="525462"/>
          </a:xfrm>
          <a:prstGeom prst="roundRect">
            <a:avLst>
              <a:gd name="adj" fmla="val 43579"/>
            </a:avLst>
          </a:prstGeom>
          <a:solidFill>
            <a:schemeClr val="bg1"/>
          </a:solidFill>
          <a:ln w="38100">
            <a:solidFill>
              <a:srgbClr val="9900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tIns="0" bIns="0" anchor="ctr"/>
          <a:lstStyle/>
          <a:p>
            <a:pPr eaLnBrk="1" hangingPunct="1">
              <a:lnSpc>
                <a:spcPct val="80000"/>
              </a:lnSpc>
            </a:pPr>
            <a:r>
              <a:rPr lang="en-GB" b="1">
                <a:solidFill>
                  <a:srgbClr val="3399FF"/>
                </a:solidFill>
              </a:rPr>
              <a:t>N4.1 Square and triangular numbers</a:t>
            </a:r>
          </a:p>
        </p:txBody>
      </p:sp>
      <p:sp>
        <p:nvSpPr>
          <p:cNvPr id="30729" name="AutoShape 14"/>
          <p:cNvSpPr>
            <a:spLocks noChangeArrowheads="1"/>
          </p:cNvSpPr>
          <p:nvPr/>
        </p:nvSpPr>
        <p:spPr bwMode="auto">
          <a:xfrm>
            <a:off x="762000" y="4306888"/>
            <a:ext cx="4343400" cy="525462"/>
          </a:xfrm>
          <a:prstGeom prst="roundRect">
            <a:avLst>
              <a:gd name="adj" fmla="val 43579"/>
            </a:avLst>
          </a:prstGeom>
          <a:solidFill>
            <a:schemeClr val="bg1"/>
          </a:solidFill>
          <a:ln w="38100">
            <a:solidFill>
              <a:srgbClr val="9900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tIns="0" bIns="0" anchor="ctr"/>
          <a:lstStyle/>
          <a:p>
            <a:pPr eaLnBrk="1" hangingPunct="1">
              <a:lnSpc>
                <a:spcPct val="80000"/>
              </a:lnSpc>
            </a:pPr>
            <a:r>
              <a:rPr lang="en-GB" b="1">
                <a:solidFill>
                  <a:srgbClr val="3399FF"/>
                </a:solidFill>
              </a:rPr>
              <a:t>N4.3 Cubes and cube roots</a:t>
            </a:r>
          </a:p>
        </p:txBody>
      </p:sp>
      <p:sp>
        <p:nvSpPr>
          <p:cNvPr id="30730" name="Oval 15"/>
          <p:cNvSpPr>
            <a:spLocks noChangeAspect="1" noChangeArrowheads="1"/>
          </p:cNvSpPr>
          <p:nvPr/>
        </p:nvSpPr>
        <p:spPr bwMode="auto">
          <a:xfrm>
            <a:off x="304800" y="2389188"/>
            <a:ext cx="252413" cy="252412"/>
          </a:xfrm>
          <a:prstGeom prst="ellipse">
            <a:avLst/>
          </a:prstGeom>
          <a:gradFill rotWithShape="1">
            <a:gsLst>
              <a:gs pos="0">
                <a:schemeClr val="bg1"/>
              </a:gs>
              <a:gs pos="100000">
                <a:srgbClr val="9900CC"/>
              </a:gs>
            </a:gsLst>
            <a:path path="shape">
              <a:fillToRect l="50000" t="50000" r="50000" b="50000"/>
            </a:path>
          </a:gradFill>
          <a:ln>
            <a:noFill/>
          </a:ln>
          <a:effectLst>
            <a:outerShdw dist="35921" dir="2700000" algn="ctr" rotWithShape="0">
              <a:srgbClr val="B2B2B2"/>
            </a:outer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pPr algn="ctr"/>
            <a:endParaRPr lang="en-US">
              <a:solidFill>
                <a:srgbClr val="FF6600"/>
              </a:solidFill>
            </a:endParaRPr>
          </a:p>
          <a:p>
            <a:pPr algn="ctr"/>
            <a:endParaRPr lang="en-GB" b="1">
              <a:solidFill>
                <a:schemeClr val="tx1"/>
              </a:solidFill>
            </a:endParaRPr>
          </a:p>
        </p:txBody>
      </p:sp>
      <p:sp>
        <p:nvSpPr>
          <p:cNvPr id="30731" name="Oval 16"/>
          <p:cNvSpPr>
            <a:spLocks noChangeAspect="1" noChangeArrowheads="1"/>
          </p:cNvSpPr>
          <p:nvPr/>
        </p:nvSpPr>
        <p:spPr bwMode="auto">
          <a:xfrm>
            <a:off x="304800" y="3416300"/>
            <a:ext cx="252413" cy="252413"/>
          </a:xfrm>
          <a:prstGeom prst="ellipse">
            <a:avLst/>
          </a:prstGeom>
          <a:gradFill rotWithShape="1">
            <a:gsLst>
              <a:gs pos="0">
                <a:schemeClr val="bg1"/>
              </a:gs>
              <a:gs pos="100000">
                <a:srgbClr val="9900CC"/>
              </a:gs>
            </a:gsLst>
            <a:path path="shape">
              <a:fillToRect l="50000" t="50000" r="50000" b="50000"/>
            </a:path>
          </a:gradFill>
          <a:ln>
            <a:noFill/>
          </a:ln>
          <a:effectLst>
            <a:outerShdw dist="35921" dir="2700000" algn="ctr" rotWithShape="0">
              <a:srgbClr val="B2B2B2"/>
            </a:outer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30732" name="Oval 17"/>
          <p:cNvSpPr>
            <a:spLocks noChangeAspect="1" noChangeArrowheads="1"/>
          </p:cNvSpPr>
          <p:nvPr/>
        </p:nvSpPr>
        <p:spPr bwMode="auto">
          <a:xfrm>
            <a:off x="304800" y="4443413"/>
            <a:ext cx="252413" cy="252412"/>
          </a:xfrm>
          <a:prstGeom prst="ellipse">
            <a:avLst/>
          </a:prstGeom>
          <a:gradFill rotWithShape="1">
            <a:gsLst>
              <a:gs pos="0">
                <a:schemeClr val="bg1"/>
              </a:gs>
              <a:gs pos="100000">
                <a:srgbClr val="9900CC"/>
              </a:gs>
            </a:gsLst>
            <a:path path="shape">
              <a:fillToRect l="50000" t="50000" r="50000" b="50000"/>
            </a:path>
          </a:gradFill>
          <a:ln>
            <a:noFill/>
          </a:ln>
          <a:effectLst>
            <a:outerShdw dist="35921" dir="2700000" algn="ctr" rotWithShape="0">
              <a:srgbClr val="B2B2B2"/>
            </a:outer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30733" name="Oval 18"/>
          <p:cNvSpPr>
            <a:spLocks noChangeAspect="1" noChangeArrowheads="1"/>
          </p:cNvSpPr>
          <p:nvPr/>
        </p:nvSpPr>
        <p:spPr bwMode="auto">
          <a:xfrm>
            <a:off x="304800" y="5478463"/>
            <a:ext cx="252413" cy="252412"/>
          </a:xfrm>
          <a:prstGeom prst="ellipse">
            <a:avLst/>
          </a:prstGeom>
          <a:gradFill rotWithShape="1">
            <a:gsLst>
              <a:gs pos="0">
                <a:schemeClr val="bg1"/>
              </a:gs>
              <a:gs pos="100000">
                <a:srgbClr val="9900CC"/>
              </a:gs>
            </a:gsLst>
            <a:path path="shape">
              <a:fillToRect l="50000" t="50000" r="50000" b="50000"/>
            </a:path>
          </a:gradFill>
          <a:ln>
            <a:noFill/>
          </a:ln>
          <a:effectLst>
            <a:outerShdw dist="35921" dir="2700000" algn="ctr" rotWithShape="0">
              <a:srgbClr val="B2B2B2"/>
            </a:outer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1746" name="Picture 2" descr="right_button">
            <a:hlinkClick r:id="" action="ppaction://hlinkshowjump?jump=nextslide"/>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59788" y="6092825"/>
            <a:ext cx="501650"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7" name="Picture 3" descr="left_button">
            <a:hlinkClick r:id="" action="ppaction://hlinkshowjump?jump=previousslide"/>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8" y="6078538"/>
            <a:ext cx="542925"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8" name="Rectangle 5"/>
          <p:cNvSpPr>
            <a:spLocks noGrp="1" noChangeArrowheads="1"/>
          </p:cNvSpPr>
          <p:nvPr>
            <p:ph type="title" idx="4294967295"/>
          </p:nvPr>
        </p:nvSpPr>
        <p:spPr>
          <a:xfrm>
            <a:off x="152400" y="152400"/>
            <a:ext cx="7772400" cy="366713"/>
          </a:xfrm>
          <a:noFill/>
        </p:spPr>
        <p:txBody>
          <a:bodyPr/>
          <a:lstStyle/>
          <a:p>
            <a:pPr eaLnBrk="1" hangingPunct="1"/>
            <a:r>
              <a:rPr lang="en-GB" sz="2800" b="1" smtClean="0">
                <a:solidFill>
                  <a:srgbClr val="5B0091"/>
                </a:solidFill>
              </a:rPr>
              <a:t>Square roots</a:t>
            </a:r>
          </a:p>
        </p:txBody>
      </p:sp>
      <p:sp>
        <p:nvSpPr>
          <p:cNvPr id="31749" name="Text Box 34"/>
          <p:cNvSpPr txBox="1">
            <a:spLocks noChangeArrowheads="1"/>
          </p:cNvSpPr>
          <p:nvPr/>
        </p:nvSpPr>
        <p:spPr bwMode="auto">
          <a:xfrm>
            <a:off x="381000" y="1066800"/>
            <a:ext cx="47355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The area of this square is 64 cm</a:t>
            </a:r>
            <a:r>
              <a:rPr lang="en-GB" baseline="30000"/>
              <a:t>2</a:t>
            </a:r>
            <a:r>
              <a:rPr lang="en-GB"/>
              <a:t>.</a:t>
            </a:r>
          </a:p>
        </p:txBody>
      </p:sp>
      <p:sp>
        <p:nvSpPr>
          <p:cNvPr id="31750" name="Rectangle 35"/>
          <p:cNvSpPr>
            <a:spLocks noChangeArrowheads="1"/>
          </p:cNvSpPr>
          <p:nvPr/>
        </p:nvSpPr>
        <p:spPr bwMode="auto">
          <a:xfrm>
            <a:off x="3132138" y="2324100"/>
            <a:ext cx="2628900" cy="2628900"/>
          </a:xfrm>
          <a:prstGeom prst="rect">
            <a:avLst/>
          </a:prstGeom>
          <a:gradFill rotWithShape="0">
            <a:gsLst>
              <a:gs pos="0">
                <a:srgbClr val="C9E4FF"/>
              </a:gs>
              <a:gs pos="100000">
                <a:srgbClr val="81C0FF"/>
              </a:gs>
            </a:gsLst>
            <a:lin ang="2700000" scaled="1"/>
          </a:gra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31751" name="Group 41"/>
          <p:cNvGrpSpPr>
            <a:grpSpLocks/>
          </p:cNvGrpSpPr>
          <p:nvPr/>
        </p:nvGrpSpPr>
        <p:grpSpPr bwMode="auto">
          <a:xfrm>
            <a:off x="2058988" y="5562600"/>
            <a:ext cx="5026025" cy="609600"/>
            <a:chOff x="1297" y="3456"/>
            <a:chExt cx="3166" cy="384"/>
          </a:xfrm>
        </p:grpSpPr>
        <p:sp>
          <p:nvSpPr>
            <p:cNvPr id="31757" name="Rectangle 38"/>
            <p:cNvSpPr>
              <a:spLocks noChangeArrowheads="1"/>
            </p:cNvSpPr>
            <p:nvPr/>
          </p:nvSpPr>
          <p:spPr bwMode="auto">
            <a:xfrm>
              <a:off x="1297" y="3456"/>
              <a:ext cx="3166" cy="384"/>
            </a:xfrm>
            <a:prstGeom prst="rect">
              <a:avLst/>
            </a:prstGeom>
            <a:solidFill>
              <a:srgbClr val="FFFFCC"/>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758" name="Text Box 39"/>
            <p:cNvSpPr txBox="1">
              <a:spLocks noChangeArrowheads="1"/>
            </p:cNvSpPr>
            <p:nvPr/>
          </p:nvSpPr>
          <p:spPr bwMode="auto">
            <a:xfrm>
              <a:off x="1382" y="3504"/>
              <a:ext cx="3003" cy="288"/>
            </a:xfrm>
            <a:prstGeom prst="rect">
              <a:avLst/>
            </a:prstGeom>
            <a:solidFill>
              <a:srgbClr val="FF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pPr algn="ctr"/>
              <a:r>
                <a:rPr lang="en-GB" b="1">
                  <a:solidFill>
                    <a:schemeClr val="tx1"/>
                  </a:solidFill>
                  <a:sym typeface="MS Reference 2" pitchFamily="2" charset="2"/>
                </a:rPr>
                <a:t>What is the length of the sides?</a:t>
              </a:r>
            </a:p>
          </p:txBody>
        </p:sp>
      </p:grpSp>
      <p:sp>
        <p:nvSpPr>
          <p:cNvPr id="31752" name="Text Box 42"/>
          <p:cNvSpPr txBox="1">
            <a:spLocks noChangeArrowheads="1"/>
          </p:cNvSpPr>
          <p:nvPr/>
        </p:nvSpPr>
        <p:spPr bwMode="auto">
          <a:xfrm>
            <a:off x="6096000" y="3429000"/>
            <a:ext cx="3540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a:t>
            </a:r>
          </a:p>
        </p:txBody>
      </p:sp>
      <p:sp>
        <p:nvSpPr>
          <p:cNvPr id="31753" name="Text Box 44"/>
          <p:cNvSpPr txBox="1">
            <a:spLocks noChangeArrowheads="1"/>
          </p:cNvSpPr>
          <p:nvPr/>
        </p:nvSpPr>
        <p:spPr bwMode="auto">
          <a:xfrm>
            <a:off x="4149725" y="1752600"/>
            <a:ext cx="3540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a:t>
            </a:r>
          </a:p>
        </p:txBody>
      </p:sp>
      <p:grpSp>
        <p:nvGrpSpPr>
          <p:cNvPr id="149550" name="Group 46"/>
          <p:cNvGrpSpPr>
            <a:grpSpLocks/>
          </p:cNvGrpSpPr>
          <p:nvPr/>
        </p:nvGrpSpPr>
        <p:grpSpPr bwMode="auto">
          <a:xfrm>
            <a:off x="4149725" y="1752600"/>
            <a:ext cx="2825750" cy="2133600"/>
            <a:chOff x="2614" y="1104"/>
            <a:chExt cx="1780" cy="1344"/>
          </a:xfrm>
        </p:grpSpPr>
        <p:sp>
          <p:nvSpPr>
            <p:cNvPr id="31755" name="Text Box 43"/>
            <p:cNvSpPr txBox="1">
              <a:spLocks noChangeArrowheads="1"/>
            </p:cNvSpPr>
            <p:nvPr/>
          </p:nvSpPr>
          <p:spPr bwMode="auto">
            <a:xfrm>
              <a:off x="3840" y="2160"/>
              <a:ext cx="554" cy="28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b="1">
                  <a:solidFill>
                    <a:srgbClr val="FF6600"/>
                  </a:solidFill>
                </a:rPr>
                <a:t>8 cm</a:t>
              </a:r>
            </a:p>
          </p:txBody>
        </p:sp>
        <p:sp>
          <p:nvSpPr>
            <p:cNvPr id="31756" name="Text Box 45"/>
            <p:cNvSpPr txBox="1">
              <a:spLocks noChangeArrowheads="1"/>
            </p:cNvSpPr>
            <p:nvPr/>
          </p:nvSpPr>
          <p:spPr bwMode="auto">
            <a:xfrm>
              <a:off x="2614" y="1104"/>
              <a:ext cx="554" cy="28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b="1">
                  <a:solidFill>
                    <a:srgbClr val="FF6600"/>
                  </a:solidFill>
                </a:rPr>
                <a:t>8 cm</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49550"/>
                                        </p:tgtEl>
                                        <p:attrNameLst>
                                          <p:attrName>style.visibility</p:attrName>
                                        </p:attrNameLst>
                                      </p:cBhvr>
                                      <p:to>
                                        <p:strVal val="visible"/>
                                      </p:to>
                                    </p:set>
                                    <p:animEffect transition="in" filter="dissolve">
                                      <p:cBhvr>
                                        <p:cTn id="7" dur="500"/>
                                        <p:tgtEl>
                                          <p:spTgt spid="1495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099" name="Picture 2" descr="right_button">
            <a:hlinkClick r:id="" action="ppaction://hlinkshowjump?jump=nextslide"/>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59788" y="6092825"/>
            <a:ext cx="501650"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0" name="Picture 3" descr="left_button">
            <a:hlinkClick r:id="" action="ppaction://hlinkshowjump?jump=previousslide"/>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9388" y="6078538"/>
            <a:ext cx="542925"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1" name="Rectangle 29"/>
          <p:cNvSpPr>
            <a:spLocks noGrp="1" noChangeArrowheads="1"/>
          </p:cNvSpPr>
          <p:nvPr>
            <p:ph type="title" idx="4294967295"/>
          </p:nvPr>
        </p:nvSpPr>
        <p:spPr/>
        <p:txBody>
          <a:bodyPr/>
          <a:lstStyle/>
          <a:p>
            <a:pPr eaLnBrk="1" hangingPunct="1"/>
            <a:r>
              <a:rPr lang="en-GB" sz="2800" b="1" smtClean="0">
                <a:solidFill>
                  <a:srgbClr val="5B0091"/>
                </a:solidFill>
              </a:rPr>
              <a:t>Square roots</a:t>
            </a:r>
            <a:endParaRPr lang="en-GB" smtClean="0"/>
          </a:p>
        </p:txBody>
      </p:sp>
      <p:grpSp>
        <p:nvGrpSpPr>
          <p:cNvPr id="4102" name="Group 30"/>
          <p:cNvGrpSpPr>
            <a:grpSpLocks/>
          </p:cNvGrpSpPr>
          <p:nvPr/>
        </p:nvGrpSpPr>
        <p:grpSpPr bwMode="auto">
          <a:xfrm>
            <a:off x="7304088" y="115888"/>
            <a:ext cx="576262" cy="576262"/>
            <a:chOff x="4601" y="73"/>
            <a:chExt cx="363" cy="363"/>
          </a:xfrm>
        </p:grpSpPr>
        <p:pic>
          <p:nvPicPr>
            <p:cNvPr id="4103" name="Picture 31" descr="flash icon"/>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41" y="110"/>
              <a:ext cx="28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4" name="Oval 32"/>
            <p:cNvSpPr>
              <a:spLocks noChangeAspect="1" noChangeArrowheads="1"/>
            </p:cNvSpPr>
            <p:nvPr/>
          </p:nvSpPr>
          <p:spPr bwMode="auto">
            <a:xfrm>
              <a:off x="4601" y="73"/>
              <a:ext cx="363" cy="363"/>
            </a:xfrm>
            <a:prstGeom prst="ellipse">
              <a:avLst/>
            </a:prstGeom>
            <a:noFill/>
            <a:ln w="127000">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US"/>
            </a:p>
          </p:txBody>
        </p:sp>
        <p:sp>
          <p:nvSpPr>
            <p:cNvPr id="4105" name="Oval 33"/>
            <p:cNvSpPr>
              <a:spLocks noChangeAspect="1" noChangeArrowheads="1"/>
            </p:cNvSpPr>
            <p:nvPr/>
          </p:nvSpPr>
          <p:spPr bwMode="auto">
            <a:xfrm>
              <a:off x="4635" y="107"/>
              <a:ext cx="295" cy="295"/>
            </a:xfrm>
            <a:prstGeom prst="ellipse">
              <a:avLst/>
            </a:prstGeom>
            <a:noFill/>
            <a:ln w="25400">
              <a:solidFill>
                <a:srgbClr val="010066"/>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US"/>
            </a:p>
          </p:txBody>
        </p:sp>
      </p:grpSp>
    </p:spTree>
    <p:controls>
      <mc:AlternateContent xmlns:mc="http://schemas.openxmlformats.org/markup-compatibility/2006">
        <mc:Choice xmlns:v="urn:schemas-microsoft-com:vml" Requires="v">
          <p:control spid="4098" r:id="rId2" imgW="9142857" imgH="5185068"/>
        </mc:Choice>
        <mc:Fallback>
          <p:control r:id="rId2" imgW="9142857" imgH="5185068">
            <p:pic>
              <p:nvPicPr>
                <p:cNvPr id="0" name="ShockwaveFlash1"/>
                <p:cNvPicPr preferRelativeResize="0">
                  <a:picLocks noChangeArrowheads="1" noChangeShapeType="1"/>
                </p:cNvPicPr>
                <p:nvPr/>
              </p:nvPicPr>
              <p:blipFill>
                <a:blip r:embed="rId8">
                  <a:extLst>
                    <a:ext uri="{28A0092B-C50C-407E-A947-70E740481C1C}">
                      <a14:useLocalDpi xmlns:a14="http://schemas.microsoft.com/office/drawing/2010/main" val="0"/>
                    </a:ext>
                  </a:extLst>
                </a:blip>
                <a:srcRect/>
                <a:stretch>
                  <a:fillRect/>
                </a:stretch>
              </p:blipFill>
              <p:spPr bwMode="auto">
                <a:xfrm>
                  <a:off x="0" y="908050"/>
                  <a:ext cx="9144000" cy="5184775"/>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2770" name="Picture 1026" descr="right_button">
            <a:hlinkClick r:id="" action="ppaction://hlinkshowjump?jump=nextslide"/>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59788" y="6092825"/>
            <a:ext cx="501650"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1" name="Picture 1027" descr="left_button">
            <a:hlinkClick r:id="" action="ppaction://hlinkshowjump?jump=previousslide"/>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8" y="6078538"/>
            <a:ext cx="542925"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2" name="Text Box 1030"/>
          <p:cNvSpPr txBox="1">
            <a:spLocks noChangeArrowheads="1"/>
          </p:cNvSpPr>
          <p:nvPr/>
        </p:nvSpPr>
        <p:spPr bwMode="auto">
          <a:xfrm>
            <a:off x="365125" y="1219200"/>
            <a:ext cx="82677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Finding the </a:t>
            </a:r>
            <a:r>
              <a:rPr lang="en-GB" b="1">
                <a:solidFill>
                  <a:srgbClr val="FF6600"/>
                </a:solidFill>
              </a:rPr>
              <a:t>square root</a:t>
            </a:r>
            <a:r>
              <a:rPr lang="en-GB"/>
              <a:t> is the inverse of finding the square:</a:t>
            </a:r>
          </a:p>
        </p:txBody>
      </p:sp>
      <p:sp>
        <p:nvSpPr>
          <p:cNvPr id="264199" name="Text Box 1031"/>
          <p:cNvSpPr txBox="1">
            <a:spLocks noChangeArrowheads="1"/>
          </p:cNvSpPr>
          <p:nvPr/>
        </p:nvSpPr>
        <p:spPr bwMode="auto">
          <a:xfrm>
            <a:off x="1849438" y="2855913"/>
            <a:ext cx="409575"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sz="3200" b="1"/>
              <a:t>8</a:t>
            </a:r>
          </a:p>
        </p:txBody>
      </p:sp>
      <p:grpSp>
        <p:nvGrpSpPr>
          <p:cNvPr id="264200" name="Group 1032"/>
          <p:cNvGrpSpPr>
            <a:grpSpLocks/>
          </p:cNvGrpSpPr>
          <p:nvPr/>
        </p:nvGrpSpPr>
        <p:grpSpPr bwMode="auto">
          <a:xfrm>
            <a:off x="2122488" y="1981200"/>
            <a:ext cx="4899025" cy="874713"/>
            <a:chOff x="1337" y="1248"/>
            <a:chExt cx="3086" cy="551"/>
          </a:xfrm>
        </p:grpSpPr>
        <p:grpSp>
          <p:nvGrpSpPr>
            <p:cNvPr id="32788" name="Group 1033"/>
            <p:cNvGrpSpPr>
              <a:grpSpLocks/>
            </p:cNvGrpSpPr>
            <p:nvPr/>
          </p:nvGrpSpPr>
          <p:grpSpPr bwMode="auto">
            <a:xfrm>
              <a:off x="1337" y="1511"/>
              <a:ext cx="3086" cy="288"/>
              <a:chOff x="1008" y="1488"/>
              <a:chExt cx="3086" cy="288"/>
            </a:xfrm>
          </p:grpSpPr>
          <p:sp>
            <p:nvSpPr>
              <p:cNvPr id="32790" name="AutoShape 1034"/>
              <p:cNvSpPr>
                <a:spLocks/>
              </p:cNvSpPr>
              <p:nvPr/>
            </p:nvSpPr>
            <p:spPr bwMode="auto">
              <a:xfrm rot="5400000">
                <a:off x="2400" y="96"/>
                <a:ext cx="288" cy="3072"/>
              </a:xfrm>
              <a:prstGeom prst="leftBracket">
                <a:avLst>
                  <a:gd name="adj" fmla="val 522568"/>
                </a:avLst>
              </a:prstGeom>
              <a:noFill/>
              <a:ln w="19050">
                <a:solidFill>
                  <a:srgbClr val="FF66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791" name="Line 1035"/>
              <p:cNvSpPr>
                <a:spLocks noChangeShapeType="1"/>
              </p:cNvSpPr>
              <p:nvPr/>
            </p:nvSpPr>
            <p:spPr bwMode="auto">
              <a:xfrm rot="1241727">
                <a:off x="4046" y="1728"/>
                <a:ext cx="48" cy="48"/>
              </a:xfrm>
              <a:prstGeom prst="line">
                <a:avLst/>
              </a:prstGeom>
              <a:noFill/>
              <a:ln w="19050">
                <a:solidFill>
                  <a:srgbClr val="FF66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32789" name="Text Box 1036"/>
            <p:cNvSpPr txBox="1">
              <a:spLocks noChangeArrowheads="1"/>
            </p:cNvSpPr>
            <p:nvPr/>
          </p:nvSpPr>
          <p:spPr bwMode="auto">
            <a:xfrm>
              <a:off x="2449" y="1248"/>
              <a:ext cx="86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b="1"/>
                <a:t>squared</a:t>
              </a:r>
            </a:p>
          </p:txBody>
        </p:sp>
      </p:grpSp>
      <p:sp>
        <p:nvSpPr>
          <p:cNvPr id="264205" name="Text Box 1037"/>
          <p:cNvSpPr txBox="1">
            <a:spLocks noChangeArrowheads="1"/>
          </p:cNvSpPr>
          <p:nvPr/>
        </p:nvSpPr>
        <p:spPr bwMode="auto">
          <a:xfrm>
            <a:off x="6680200" y="2855913"/>
            <a:ext cx="6350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sz="3200" b="1"/>
              <a:t>64</a:t>
            </a:r>
          </a:p>
        </p:txBody>
      </p:sp>
      <p:grpSp>
        <p:nvGrpSpPr>
          <p:cNvPr id="264206" name="Group 1038"/>
          <p:cNvGrpSpPr>
            <a:grpSpLocks/>
          </p:cNvGrpSpPr>
          <p:nvPr/>
        </p:nvGrpSpPr>
        <p:grpSpPr bwMode="auto">
          <a:xfrm>
            <a:off x="2124075" y="3465513"/>
            <a:ext cx="4894263" cy="877887"/>
            <a:chOff x="1338" y="2183"/>
            <a:chExt cx="3083" cy="553"/>
          </a:xfrm>
        </p:grpSpPr>
        <p:grpSp>
          <p:nvGrpSpPr>
            <p:cNvPr id="32784" name="Group 1039"/>
            <p:cNvGrpSpPr>
              <a:grpSpLocks/>
            </p:cNvGrpSpPr>
            <p:nvPr/>
          </p:nvGrpSpPr>
          <p:grpSpPr bwMode="auto">
            <a:xfrm>
              <a:off x="1338" y="2183"/>
              <a:ext cx="3083" cy="288"/>
              <a:chOff x="1263" y="2256"/>
              <a:chExt cx="3083" cy="288"/>
            </a:xfrm>
          </p:grpSpPr>
          <p:sp>
            <p:nvSpPr>
              <p:cNvPr id="32786" name="AutoShape 1040"/>
              <p:cNvSpPr>
                <a:spLocks/>
              </p:cNvSpPr>
              <p:nvPr/>
            </p:nvSpPr>
            <p:spPr bwMode="auto">
              <a:xfrm rot="5400000" flipH="1" flipV="1">
                <a:off x="2666" y="864"/>
                <a:ext cx="288" cy="3072"/>
              </a:xfrm>
              <a:prstGeom prst="leftBracket">
                <a:avLst>
                  <a:gd name="adj" fmla="val 522568"/>
                </a:avLst>
              </a:prstGeom>
              <a:noFill/>
              <a:ln w="19050">
                <a:solidFill>
                  <a:srgbClr val="FF66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787" name="Line 1041"/>
              <p:cNvSpPr>
                <a:spLocks noChangeShapeType="1"/>
              </p:cNvSpPr>
              <p:nvPr/>
            </p:nvSpPr>
            <p:spPr bwMode="auto">
              <a:xfrm rot="997983" flipH="1" flipV="1">
                <a:off x="1263" y="2256"/>
                <a:ext cx="48" cy="48"/>
              </a:xfrm>
              <a:prstGeom prst="line">
                <a:avLst/>
              </a:prstGeom>
              <a:noFill/>
              <a:ln w="19050">
                <a:solidFill>
                  <a:srgbClr val="FF66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32785" name="Text Box 1042"/>
            <p:cNvSpPr txBox="1">
              <a:spLocks noChangeArrowheads="1"/>
            </p:cNvSpPr>
            <p:nvPr/>
          </p:nvSpPr>
          <p:spPr bwMode="auto">
            <a:xfrm>
              <a:off x="2182" y="2448"/>
              <a:ext cx="139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b="1"/>
                <a:t>square rooted</a:t>
              </a:r>
            </a:p>
          </p:txBody>
        </p:sp>
      </p:grpSp>
      <p:sp>
        <p:nvSpPr>
          <p:cNvPr id="264211" name="Text Box 1043"/>
          <p:cNvSpPr txBox="1">
            <a:spLocks noChangeArrowheads="1"/>
          </p:cNvSpPr>
          <p:nvPr/>
        </p:nvSpPr>
        <p:spPr bwMode="auto">
          <a:xfrm>
            <a:off x="365125" y="4572000"/>
            <a:ext cx="145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We write</a:t>
            </a:r>
            <a:r>
              <a:rPr lang="en-GB" b="1"/>
              <a:t> </a:t>
            </a:r>
          </a:p>
        </p:txBody>
      </p:sp>
      <p:grpSp>
        <p:nvGrpSpPr>
          <p:cNvPr id="264212" name="Group 1044"/>
          <p:cNvGrpSpPr>
            <a:grpSpLocks/>
          </p:cNvGrpSpPr>
          <p:nvPr/>
        </p:nvGrpSpPr>
        <p:grpSpPr bwMode="auto">
          <a:xfrm>
            <a:off x="3876675" y="5105400"/>
            <a:ext cx="1082675" cy="519113"/>
            <a:chOff x="2580" y="3299"/>
            <a:chExt cx="682" cy="327"/>
          </a:xfrm>
        </p:grpSpPr>
        <p:sp>
          <p:nvSpPr>
            <p:cNvPr id="32782" name="Text Box 1045"/>
            <p:cNvSpPr txBox="1">
              <a:spLocks noChangeArrowheads="1"/>
            </p:cNvSpPr>
            <p:nvPr/>
          </p:nvSpPr>
          <p:spPr bwMode="auto">
            <a:xfrm>
              <a:off x="2580" y="3299"/>
              <a:ext cx="682" cy="327"/>
            </a:xfrm>
            <a:prstGeom prst="rect">
              <a:avLst/>
            </a:prstGeom>
            <a:solidFill>
              <a:schemeClr val="bg1"/>
            </a:solidFill>
            <a:ln>
              <a:noFill/>
            </a:ln>
            <a:effectLst/>
            <a:extLst>
              <a:ext uri="{91240B29-F687-4F45-9708-019B960494DF}">
                <a14:hiddenLine xmlns:a14="http://schemas.microsoft.com/office/drawing/2010/main" w="38100">
                  <a:solidFill>
                    <a:srgbClr val="FF66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sz="2800">
                  <a:sym typeface="Symbol" pitchFamily="18" charset="2"/>
                </a:rPr>
                <a:t>64 =</a:t>
              </a:r>
              <a:endParaRPr lang="en-GB" sz="2800">
                <a:sym typeface="MS Reference 2" pitchFamily="2" charset="2"/>
              </a:endParaRPr>
            </a:p>
          </p:txBody>
        </p:sp>
        <p:sp>
          <p:nvSpPr>
            <p:cNvPr id="32783" name="Line 1046"/>
            <p:cNvSpPr>
              <a:spLocks noChangeShapeType="1"/>
            </p:cNvSpPr>
            <p:nvPr/>
          </p:nvSpPr>
          <p:spPr bwMode="auto">
            <a:xfrm>
              <a:off x="2756" y="3343"/>
              <a:ext cx="24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264215" name="Text Box 1047"/>
          <p:cNvSpPr txBox="1">
            <a:spLocks noChangeArrowheads="1"/>
          </p:cNvSpPr>
          <p:nvPr/>
        </p:nvSpPr>
        <p:spPr bwMode="auto">
          <a:xfrm>
            <a:off x="4886325" y="5105400"/>
            <a:ext cx="382588"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sz="2800"/>
              <a:t>8</a:t>
            </a:r>
          </a:p>
        </p:txBody>
      </p:sp>
      <p:sp>
        <p:nvSpPr>
          <p:cNvPr id="264216" name="Text Box 1048"/>
          <p:cNvSpPr txBox="1">
            <a:spLocks noChangeArrowheads="1"/>
          </p:cNvSpPr>
          <p:nvPr/>
        </p:nvSpPr>
        <p:spPr bwMode="auto">
          <a:xfrm>
            <a:off x="2700338" y="5791200"/>
            <a:ext cx="37417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The square root of 64 is 8.</a:t>
            </a:r>
          </a:p>
        </p:txBody>
      </p:sp>
      <p:sp>
        <p:nvSpPr>
          <p:cNvPr id="32781" name="Rectangle 1050"/>
          <p:cNvSpPr>
            <a:spLocks noGrp="1" noChangeArrowheads="1"/>
          </p:cNvSpPr>
          <p:nvPr>
            <p:ph type="title" idx="4294967295"/>
          </p:nvPr>
        </p:nvSpPr>
        <p:spPr/>
        <p:txBody>
          <a:bodyPr/>
          <a:lstStyle/>
          <a:p>
            <a:pPr eaLnBrk="1" hangingPunct="1"/>
            <a:r>
              <a:rPr lang="en-GB" sz="2800" b="1" smtClean="0">
                <a:solidFill>
                  <a:srgbClr val="5B0091"/>
                </a:solidFill>
              </a:rPr>
              <a:t>Square roots</a:t>
            </a:r>
            <a:endParaRPr lang="en-GB"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6419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2" presetClass="entr" presetSubtype="8" fill="hold" nodeType="clickEffect">
                                  <p:stCondLst>
                                    <p:cond delay="0"/>
                                  </p:stCondLst>
                                  <p:childTnLst>
                                    <p:set>
                                      <p:cBhvr>
                                        <p:cTn id="10" dur="1" fill="hold">
                                          <p:stCondLst>
                                            <p:cond delay="0"/>
                                          </p:stCondLst>
                                        </p:cTn>
                                        <p:tgtEl>
                                          <p:spTgt spid="264200"/>
                                        </p:tgtEl>
                                        <p:attrNameLst>
                                          <p:attrName>style.visibility</p:attrName>
                                        </p:attrNameLst>
                                      </p:cBhvr>
                                      <p:to>
                                        <p:strVal val="visible"/>
                                      </p:to>
                                    </p:set>
                                    <p:animEffect transition="in" filter="wipe(left)">
                                      <p:cBhvr>
                                        <p:cTn id="11" dur="500"/>
                                        <p:tgtEl>
                                          <p:spTgt spid="264200"/>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grpId="0" nodeType="clickEffect">
                                  <p:stCondLst>
                                    <p:cond delay="0"/>
                                  </p:stCondLst>
                                  <p:childTnLst>
                                    <p:set>
                                      <p:cBhvr>
                                        <p:cTn id="15" dur="1" fill="hold">
                                          <p:stCondLst>
                                            <p:cond delay="499"/>
                                          </p:stCondLst>
                                        </p:cTn>
                                        <p:tgtEl>
                                          <p:spTgt spid="264205"/>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2" fill="hold" nodeType="clickEffect">
                                  <p:stCondLst>
                                    <p:cond delay="0"/>
                                  </p:stCondLst>
                                  <p:childTnLst>
                                    <p:set>
                                      <p:cBhvr>
                                        <p:cTn id="19" dur="1" fill="hold">
                                          <p:stCondLst>
                                            <p:cond delay="0"/>
                                          </p:stCondLst>
                                        </p:cTn>
                                        <p:tgtEl>
                                          <p:spTgt spid="264206"/>
                                        </p:tgtEl>
                                        <p:attrNameLst>
                                          <p:attrName>style.visibility</p:attrName>
                                        </p:attrNameLst>
                                      </p:cBhvr>
                                      <p:to>
                                        <p:strVal val="visible"/>
                                      </p:to>
                                    </p:set>
                                    <p:animEffect transition="in" filter="wipe(right)">
                                      <p:cBhvr>
                                        <p:cTn id="20" dur="500"/>
                                        <p:tgtEl>
                                          <p:spTgt spid="264206"/>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499"/>
                                          </p:stCondLst>
                                        </p:cTn>
                                        <p:tgtEl>
                                          <p:spTgt spid="264211"/>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499"/>
                                          </p:stCondLst>
                                        </p:cTn>
                                        <p:tgtEl>
                                          <p:spTgt spid="264212"/>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499"/>
                                          </p:stCondLst>
                                        </p:cTn>
                                        <p:tgtEl>
                                          <p:spTgt spid="264215"/>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grpId="0" nodeType="clickEffect">
                                  <p:stCondLst>
                                    <p:cond delay="0"/>
                                  </p:stCondLst>
                                  <p:childTnLst>
                                    <p:set>
                                      <p:cBhvr>
                                        <p:cTn id="36" dur="1" fill="hold">
                                          <p:stCondLst>
                                            <p:cond delay="499"/>
                                          </p:stCondLst>
                                        </p:cTn>
                                        <p:tgtEl>
                                          <p:spTgt spid="2642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4199" grpId="0" autoUpdateAnimBg="0"/>
      <p:bldP spid="264205" grpId="0" autoUpdateAnimBg="0"/>
      <p:bldP spid="264211" grpId="0" autoUpdateAnimBg="0"/>
      <p:bldP spid="264215" grpId="0" autoUpdateAnimBg="0"/>
      <p:bldP spid="264216" grpId="0"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3794" name="Picture 2" descr="right_button">
            <a:hlinkClick r:id="" action="ppaction://hlinkshowjump?jump=nextslide"/>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59788" y="6092825"/>
            <a:ext cx="501650"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5" name="Picture 3" descr="left_button">
            <a:hlinkClick r:id="" action="ppaction://hlinkshowjump?jump=previousslide"/>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8" y="6078538"/>
            <a:ext cx="542925"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6" name="Text Box 25"/>
          <p:cNvSpPr txBox="1">
            <a:spLocks noChangeArrowheads="1"/>
          </p:cNvSpPr>
          <p:nvPr/>
        </p:nvSpPr>
        <p:spPr bwMode="auto">
          <a:xfrm>
            <a:off x="533400" y="1219200"/>
            <a:ext cx="76073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We can easily find the square root of a square number.</a:t>
            </a:r>
          </a:p>
        </p:txBody>
      </p:sp>
      <p:grpSp>
        <p:nvGrpSpPr>
          <p:cNvPr id="233513" name="Group 41"/>
          <p:cNvGrpSpPr>
            <a:grpSpLocks/>
          </p:cNvGrpSpPr>
          <p:nvPr/>
        </p:nvGrpSpPr>
        <p:grpSpPr bwMode="auto">
          <a:xfrm>
            <a:off x="533400" y="2017713"/>
            <a:ext cx="1039813" cy="457200"/>
            <a:chOff x="336" y="1088"/>
            <a:chExt cx="655" cy="288"/>
          </a:xfrm>
        </p:grpSpPr>
        <p:grpSp>
          <p:nvGrpSpPr>
            <p:cNvPr id="33844" name="Group 30"/>
            <p:cNvGrpSpPr>
              <a:grpSpLocks/>
            </p:cNvGrpSpPr>
            <p:nvPr/>
          </p:nvGrpSpPr>
          <p:grpSpPr bwMode="auto">
            <a:xfrm>
              <a:off x="336" y="1088"/>
              <a:ext cx="493" cy="288"/>
              <a:chOff x="336" y="1088"/>
              <a:chExt cx="493" cy="288"/>
            </a:xfrm>
          </p:grpSpPr>
          <p:sp>
            <p:nvSpPr>
              <p:cNvPr id="33846" name="Text Box 27"/>
              <p:cNvSpPr txBox="1">
                <a:spLocks noChangeArrowheads="1"/>
              </p:cNvSpPr>
              <p:nvPr/>
            </p:nvSpPr>
            <p:spPr bwMode="auto">
              <a:xfrm>
                <a:off x="336" y="1088"/>
                <a:ext cx="493" cy="288"/>
              </a:xfrm>
              <a:prstGeom prst="rect">
                <a:avLst/>
              </a:prstGeom>
              <a:solidFill>
                <a:schemeClr val="bg1"/>
              </a:solidFill>
              <a:ln>
                <a:noFill/>
              </a:ln>
              <a:effectLst/>
              <a:extLst>
                <a:ext uri="{91240B29-F687-4F45-9708-019B960494DF}">
                  <a14:hiddenLine xmlns:a14="http://schemas.microsoft.com/office/drawing/2010/main" w="38100">
                    <a:solidFill>
                      <a:srgbClr val="FF66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sym typeface="Symbol" pitchFamily="18" charset="2"/>
                  </a:rPr>
                  <a:t>1 =</a:t>
                </a:r>
                <a:endParaRPr lang="en-GB">
                  <a:sym typeface="MS Reference 2" pitchFamily="2" charset="2"/>
                </a:endParaRPr>
              </a:p>
            </p:txBody>
          </p:sp>
          <p:sp>
            <p:nvSpPr>
              <p:cNvPr id="33847" name="Line 28"/>
              <p:cNvSpPr>
                <a:spLocks noChangeShapeType="1"/>
              </p:cNvSpPr>
              <p:nvPr/>
            </p:nvSpPr>
            <p:spPr bwMode="auto">
              <a:xfrm>
                <a:off x="494" y="1131"/>
                <a:ext cx="16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33845" name="Text Box 29"/>
            <p:cNvSpPr txBox="1">
              <a:spLocks noChangeArrowheads="1"/>
            </p:cNvSpPr>
            <p:nvPr/>
          </p:nvSpPr>
          <p:spPr bwMode="auto">
            <a:xfrm>
              <a:off x="768" y="1088"/>
              <a:ext cx="22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1</a:t>
              </a:r>
            </a:p>
          </p:txBody>
        </p:sp>
      </p:grpSp>
      <p:grpSp>
        <p:nvGrpSpPr>
          <p:cNvPr id="233512" name="Group 40"/>
          <p:cNvGrpSpPr>
            <a:grpSpLocks/>
          </p:cNvGrpSpPr>
          <p:nvPr/>
        </p:nvGrpSpPr>
        <p:grpSpPr bwMode="auto">
          <a:xfrm>
            <a:off x="533400" y="2798763"/>
            <a:ext cx="1039813" cy="457200"/>
            <a:chOff x="336" y="1392"/>
            <a:chExt cx="655" cy="288"/>
          </a:xfrm>
        </p:grpSpPr>
        <p:grpSp>
          <p:nvGrpSpPr>
            <p:cNvPr id="33840" name="Group 31"/>
            <p:cNvGrpSpPr>
              <a:grpSpLocks/>
            </p:cNvGrpSpPr>
            <p:nvPr/>
          </p:nvGrpSpPr>
          <p:grpSpPr bwMode="auto">
            <a:xfrm>
              <a:off x="336" y="1392"/>
              <a:ext cx="493" cy="288"/>
              <a:chOff x="336" y="1088"/>
              <a:chExt cx="493" cy="288"/>
            </a:xfrm>
          </p:grpSpPr>
          <p:sp>
            <p:nvSpPr>
              <p:cNvPr id="33842" name="Text Box 32"/>
              <p:cNvSpPr txBox="1">
                <a:spLocks noChangeArrowheads="1"/>
              </p:cNvSpPr>
              <p:nvPr/>
            </p:nvSpPr>
            <p:spPr bwMode="auto">
              <a:xfrm>
                <a:off x="336" y="1088"/>
                <a:ext cx="493" cy="288"/>
              </a:xfrm>
              <a:prstGeom prst="rect">
                <a:avLst/>
              </a:prstGeom>
              <a:solidFill>
                <a:schemeClr val="bg1"/>
              </a:solidFill>
              <a:ln>
                <a:noFill/>
              </a:ln>
              <a:effectLst/>
              <a:extLst>
                <a:ext uri="{91240B29-F687-4F45-9708-019B960494DF}">
                  <a14:hiddenLine xmlns:a14="http://schemas.microsoft.com/office/drawing/2010/main" w="38100">
                    <a:solidFill>
                      <a:srgbClr val="FF66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sym typeface="Symbol" pitchFamily="18" charset="2"/>
                  </a:rPr>
                  <a:t>4 =</a:t>
                </a:r>
                <a:endParaRPr lang="en-GB">
                  <a:sym typeface="MS Reference 2" pitchFamily="2" charset="2"/>
                </a:endParaRPr>
              </a:p>
            </p:txBody>
          </p:sp>
          <p:sp>
            <p:nvSpPr>
              <p:cNvPr id="33843" name="Line 33"/>
              <p:cNvSpPr>
                <a:spLocks noChangeShapeType="1"/>
              </p:cNvSpPr>
              <p:nvPr/>
            </p:nvSpPr>
            <p:spPr bwMode="auto">
              <a:xfrm>
                <a:off x="494" y="1131"/>
                <a:ext cx="16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33841" name="Text Box 34"/>
            <p:cNvSpPr txBox="1">
              <a:spLocks noChangeArrowheads="1"/>
            </p:cNvSpPr>
            <p:nvPr/>
          </p:nvSpPr>
          <p:spPr bwMode="auto">
            <a:xfrm>
              <a:off x="768" y="1392"/>
              <a:ext cx="22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2</a:t>
              </a:r>
            </a:p>
          </p:txBody>
        </p:sp>
      </p:grpSp>
      <p:grpSp>
        <p:nvGrpSpPr>
          <p:cNvPr id="233511" name="Group 39"/>
          <p:cNvGrpSpPr>
            <a:grpSpLocks/>
          </p:cNvGrpSpPr>
          <p:nvPr/>
        </p:nvGrpSpPr>
        <p:grpSpPr bwMode="auto">
          <a:xfrm>
            <a:off x="533400" y="3579813"/>
            <a:ext cx="1039813" cy="457200"/>
            <a:chOff x="432" y="1680"/>
            <a:chExt cx="655" cy="288"/>
          </a:xfrm>
        </p:grpSpPr>
        <p:grpSp>
          <p:nvGrpSpPr>
            <p:cNvPr id="33836" name="Group 35"/>
            <p:cNvGrpSpPr>
              <a:grpSpLocks/>
            </p:cNvGrpSpPr>
            <p:nvPr/>
          </p:nvGrpSpPr>
          <p:grpSpPr bwMode="auto">
            <a:xfrm>
              <a:off x="432" y="1680"/>
              <a:ext cx="493" cy="288"/>
              <a:chOff x="336" y="1088"/>
              <a:chExt cx="493" cy="288"/>
            </a:xfrm>
          </p:grpSpPr>
          <p:sp>
            <p:nvSpPr>
              <p:cNvPr id="33838" name="Text Box 36"/>
              <p:cNvSpPr txBox="1">
                <a:spLocks noChangeArrowheads="1"/>
              </p:cNvSpPr>
              <p:nvPr/>
            </p:nvSpPr>
            <p:spPr bwMode="auto">
              <a:xfrm>
                <a:off x="336" y="1088"/>
                <a:ext cx="493" cy="288"/>
              </a:xfrm>
              <a:prstGeom prst="rect">
                <a:avLst/>
              </a:prstGeom>
              <a:solidFill>
                <a:schemeClr val="bg1"/>
              </a:solidFill>
              <a:ln>
                <a:noFill/>
              </a:ln>
              <a:effectLst/>
              <a:extLst>
                <a:ext uri="{91240B29-F687-4F45-9708-019B960494DF}">
                  <a14:hiddenLine xmlns:a14="http://schemas.microsoft.com/office/drawing/2010/main" w="38100">
                    <a:solidFill>
                      <a:srgbClr val="FF66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sym typeface="Symbol" pitchFamily="18" charset="2"/>
                  </a:rPr>
                  <a:t>9 =</a:t>
                </a:r>
                <a:endParaRPr lang="en-GB">
                  <a:sym typeface="MS Reference 2" pitchFamily="2" charset="2"/>
                </a:endParaRPr>
              </a:p>
            </p:txBody>
          </p:sp>
          <p:sp>
            <p:nvSpPr>
              <p:cNvPr id="33839" name="Line 37"/>
              <p:cNvSpPr>
                <a:spLocks noChangeShapeType="1"/>
              </p:cNvSpPr>
              <p:nvPr/>
            </p:nvSpPr>
            <p:spPr bwMode="auto">
              <a:xfrm>
                <a:off x="494" y="1131"/>
                <a:ext cx="16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33837" name="Text Box 38"/>
            <p:cNvSpPr txBox="1">
              <a:spLocks noChangeArrowheads="1"/>
            </p:cNvSpPr>
            <p:nvPr/>
          </p:nvSpPr>
          <p:spPr bwMode="auto">
            <a:xfrm>
              <a:off x="864" y="1680"/>
              <a:ext cx="22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3</a:t>
              </a:r>
            </a:p>
          </p:txBody>
        </p:sp>
      </p:grpSp>
      <p:grpSp>
        <p:nvGrpSpPr>
          <p:cNvPr id="233551" name="Group 79"/>
          <p:cNvGrpSpPr>
            <a:grpSpLocks/>
          </p:cNvGrpSpPr>
          <p:nvPr/>
        </p:nvGrpSpPr>
        <p:grpSpPr bwMode="auto">
          <a:xfrm>
            <a:off x="533400" y="4360863"/>
            <a:ext cx="1219200" cy="457200"/>
            <a:chOff x="528" y="1968"/>
            <a:chExt cx="768" cy="288"/>
          </a:xfrm>
        </p:grpSpPr>
        <p:grpSp>
          <p:nvGrpSpPr>
            <p:cNvPr id="33832" name="Group 78"/>
            <p:cNvGrpSpPr>
              <a:grpSpLocks/>
            </p:cNvGrpSpPr>
            <p:nvPr/>
          </p:nvGrpSpPr>
          <p:grpSpPr bwMode="auto">
            <a:xfrm>
              <a:off x="528" y="1968"/>
              <a:ext cx="600" cy="288"/>
              <a:chOff x="528" y="1968"/>
              <a:chExt cx="600" cy="288"/>
            </a:xfrm>
          </p:grpSpPr>
          <p:sp>
            <p:nvSpPr>
              <p:cNvPr id="33834" name="Text Box 44"/>
              <p:cNvSpPr txBox="1">
                <a:spLocks noChangeArrowheads="1"/>
              </p:cNvSpPr>
              <p:nvPr/>
            </p:nvSpPr>
            <p:spPr bwMode="auto">
              <a:xfrm>
                <a:off x="528" y="1968"/>
                <a:ext cx="600" cy="288"/>
              </a:xfrm>
              <a:prstGeom prst="rect">
                <a:avLst/>
              </a:prstGeom>
              <a:solidFill>
                <a:schemeClr val="bg1"/>
              </a:solidFill>
              <a:ln>
                <a:noFill/>
              </a:ln>
              <a:effectLst/>
              <a:extLst>
                <a:ext uri="{91240B29-F687-4F45-9708-019B960494DF}">
                  <a14:hiddenLine xmlns:a14="http://schemas.microsoft.com/office/drawing/2010/main" w="38100">
                    <a:solidFill>
                      <a:srgbClr val="FF66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sym typeface="Symbol" pitchFamily="18" charset="2"/>
                  </a:rPr>
                  <a:t>16 =</a:t>
                </a:r>
                <a:endParaRPr lang="en-GB">
                  <a:sym typeface="MS Reference 2" pitchFamily="2" charset="2"/>
                </a:endParaRPr>
              </a:p>
            </p:txBody>
          </p:sp>
          <p:sp>
            <p:nvSpPr>
              <p:cNvPr id="33835" name="Line 45"/>
              <p:cNvSpPr>
                <a:spLocks noChangeShapeType="1"/>
              </p:cNvSpPr>
              <p:nvPr/>
            </p:nvSpPr>
            <p:spPr bwMode="auto">
              <a:xfrm>
                <a:off x="686" y="2011"/>
                <a:ext cx="22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33833" name="Text Box 46"/>
            <p:cNvSpPr txBox="1">
              <a:spLocks noChangeArrowheads="1"/>
            </p:cNvSpPr>
            <p:nvPr/>
          </p:nvSpPr>
          <p:spPr bwMode="auto">
            <a:xfrm>
              <a:off x="1073" y="1968"/>
              <a:ext cx="22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4</a:t>
              </a:r>
            </a:p>
          </p:txBody>
        </p:sp>
      </p:grpSp>
      <p:grpSp>
        <p:nvGrpSpPr>
          <p:cNvPr id="233552" name="Group 80"/>
          <p:cNvGrpSpPr>
            <a:grpSpLocks/>
          </p:cNvGrpSpPr>
          <p:nvPr/>
        </p:nvGrpSpPr>
        <p:grpSpPr bwMode="auto">
          <a:xfrm>
            <a:off x="533400" y="5141913"/>
            <a:ext cx="1219200" cy="457200"/>
            <a:chOff x="528" y="1968"/>
            <a:chExt cx="768" cy="288"/>
          </a:xfrm>
        </p:grpSpPr>
        <p:grpSp>
          <p:nvGrpSpPr>
            <p:cNvPr id="33828" name="Group 81"/>
            <p:cNvGrpSpPr>
              <a:grpSpLocks/>
            </p:cNvGrpSpPr>
            <p:nvPr/>
          </p:nvGrpSpPr>
          <p:grpSpPr bwMode="auto">
            <a:xfrm>
              <a:off x="528" y="1968"/>
              <a:ext cx="600" cy="288"/>
              <a:chOff x="528" y="1968"/>
              <a:chExt cx="600" cy="288"/>
            </a:xfrm>
          </p:grpSpPr>
          <p:sp>
            <p:nvSpPr>
              <p:cNvPr id="33830" name="Text Box 82"/>
              <p:cNvSpPr txBox="1">
                <a:spLocks noChangeArrowheads="1"/>
              </p:cNvSpPr>
              <p:nvPr/>
            </p:nvSpPr>
            <p:spPr bwMode="auto">
              <a:xfrm>
                <a:off x="528" y="1968"/>
                <a:ext cx="600" cy="288"/>
              </a:xfrm>
              <a:prstGeom prst="rect">
                <a:avLst/>
              </a:prstGeom>
              <a:solidFill>
                <a:schemeClr val="bg1"/>
              </a:solidFill>
              <a:ln>
                <a:noFill/>
              </a:ln>
              <a:effectLst/>
              <a:extLst>
                <a:ext uri="{91240B29-F687-4F45-9708-019B960494DF}">
                  <a14:hiddenLine xmlns:a14="http://schemas.microsoft.com/office/drawing/2010/main" w="38100">
                    <a:solidFill>
                      <a:srgbClr val="FF66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sym typeface="Symbol" pitchFamily="18" charset="2"/>
                  </a:rPr>
                  <a:t>25 =</a:t>
                </a:r>
                <a:endParaRPr lang="en-GB">
                  <a:sym typeface="MS Reference 2" pitchFamily="2" charset="2"/>
                </a:endParaRPr>
              </a:p>
            </p:txBody>
          </p:sp>
          <p:sp>
            <p:nvSpPr>
              <p:cNvPr id="33831" name="Line 83"/>
              <p:cNvSpPr>
                <a:spLocks noChangeShapeType="1"/>
              </p:cNvSpPr>
              <p:nvPr/>
            </p:nvSpPr>
            <p:spPr bwMode="auto">
              <a:xfrm>
                <a:off x="686" y="2011"/>
                <a:ext cx="22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33829" name="Text Box 84"/>
            <p:cNvSpPr txBox="1">
              <a:spLocks noChangeArrowheads="1"/>
            </p:cNvSpPr>
            <p:nvPr/>
          </p:nvSpPr>
          <p:spPr bwMode="auto">
            <a:xfrm>
              <a:off x="1073" y="1968"/>
              <a:ext cx="22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5</a:t>
              </a:r>
            </a:p>
          </p:txBody>
        </p:sp>
      </p:grpSp>
      <p:grpSp>
        <p:nvGrpSpPr>
          <p:cNvPr id="233557" name="Group 85"/>
          <p:cNvGrpSpPr>
            <a:grpSpLocks/>
          </p:cNvGrpSpPr>
          <p:nvPr/>
        </p:nvGrpSpPr>
        <p:grpSpPr bwMode="auto">
          <a:xfrm>
            <a:off x="4267200" y="2017713"/>
            <a:ext cx="1219200" cy="457200"/>
            <a:chOff x="528" y="1968"/>
            <a:chExt cx="768" cy="288"/>
          </a:xfrm>
        </p:grpSpPr>
        <p:grpSp>
          <p:nvGrpSpPr>
            <p:cNvPr id="33824" name="Group 86"/>
            <p:cNvGrpSpPr>
              <a:grpSpLocks/>
            </p:cNvGrpSpPr>
            <p:nvPr/>
          </p:nvGrpSpPr>
          <p:grpSpPr bwMode="auto">
            <a:xfrm>
              <a:off x="528" y="1968"/>
              <a:ext cx="600" cy="288"/>
              <a:chOff x="528" y="1968"/>
              <a:chExt cx="600" cy="288"/>
            </a:xfrm>
          </p:grpSpPr>
          <p:sp>
            <p:nvSpPr>
              <p:cNvPr id="33826" name="Text Box 87"/>
              <p:cNvSpPr txBox="1">
                <a:spLocks noChangeArrowheads="1"/>
              </p:cNvSpPr>
              <p:nvPr/>
            </p:nvSpPr>
            <p:spPr bwMode="auto">
              <a:xfrm>
                <a:off x="528" y="1968"/>
                <a:ext cx="600" cy="288"/>
              </a:xfrm>
              <a:prstGeom prst="rect">
                <a:avLst/>
              </a:prstGeom>
              <a:solidFill>
                <a:schemeClr val="bg1"/>
              </a:solidFill>
              <a:ln>
                <a:noFill/>
              </a:ln>
              <a:effectLst/>
              <a:extLst>
                <a:ext uri="{91240B29-F687-4F45-9708-019B960494DF}">
                  <a14:hiddenLine xmlns:a14="http://schemas.microsoft.com/office/drawing/2010/main" w="38100">
                    <a:solidFill>
                      <a:srgbClr val="FF66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sym typeface="Symbol" pitchFamily="18" charset="2"/>
                  </a:rPr>
                  <a:t>36 =</a:t>
                </a:r>
                <a:endParaRPr lang="en-GB">
                  <a:sym typeface="MS Reference 2" pitchFamily="2" charset="2"/>
                </a:endParaRPr>
              </a:p>
            </p:txBody>
          </p:sp>
          <p:sp>
            <p:nvSpPr>
              <p:cNvPr id="33827" name="Line 88"/>
              <p:cNvSpPr>
                <a:spLocks noChangeShapeType="1"/>
              </p:cNvSpPr>
              <p:nvPr/>
            </p:nvSpPr>
            <p:spPr bwMode="auto">
              <a:xfrm>
                <a:off x="686" y="2011"/>
                <a:ext cx="22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33825" name="Text Box 89"/>
            <p:cNvSpPr txBox="1">
              <a:spLocks noChangeArrowheads="1"/>
            </p:cNvSpPr>
            <p:nvPr/>
          </p:nvSpPr>
          <p:spPr bwMode="auto">
            <a:xfrm>
              <a:off x="1073" y="1968"/>
              <a:ext cx="22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6</a:t>
              </a:r>
            </a:p>
          </p:txBody>
        </p:sp>
      </p:grpSp>
      <p:grpSp>
        <p:nvGrpSpPr>
          <p:cNvPr id="233562" name="Group 90"/>
          <p:cNvGrpSpPr>
            <a:grpSpLocks/>
          </p:cNvGrpSpPr>
          <p:nvPr/>
        </p:nvGrpSpPr>
        <p:grpSpPr bwMode="auto">
          <a:xfrm>
            <a:off x="4267200" y="2798763"/>
            <a:ext cx="1219200" cy="457200"/>
            <a:chOff x="528" y="1968"/>
            <a:chExt cx="768" cy="288"/>
          </a:xfrm>
        </p:grpSpPr>
        <p:grpSp>
          <p:nvGrpSpPr>
            <p:cNvPr id="33820" name="Group 91"/>
            <p:cNvGrpSpPr>
              <a:grpSpLocks/>
            </p:cNvGrpSpPr>
            <p:nvPr/>
          </p:nvGrpSpPr>
          <p:grpSpPr bwMode="auto">
            <a:xfrm>
              <a:off x="528" y="1968"/>
              <a:ext cx="600" cy="288"/>
              <a:chOff x="528" y="1968"/>
              <a:chExt cx="600" cy="288"/>
            </a:xfrm>
          </p:grpSpPr>
          <p:sp>
            <p:nvSpPr>
              <p:cNvPr id="33822" name="Text Box 92"/>
              <p:cNvSpPr txBox="1">
                <a:spLocks noChangeArrowheads="1"/>
              </p:cNvSpPr>
              <p:nvPr/>
            </p:nvSpPr>
            <p:spPr bwMode="auto">
              <a:xfrm>
                <a:off x="528" y="1968"/>
                <a:ext cx="600" cy="288"/>
              </a:xfrm>
              <a:prstGeom prst="rect">
                <a:avLst/>
              </a:prstGeom>
              <a:solidFill>
                <a:schemeClr val="bg1"/>
              </a:solidFill>
              <a:ln>
                <a:noFill/>
              </a:ln>
              <a:effectLst/>
              <a:extLst>
                <a:ext uri="{91240B29-F687-4F45-9708-019B960494DF}">
                  <a14:hiddenLine xmlns:a14="http://schemas.microsoft.com/office/drawing/2010/main" w="38100">
                    <a:solidFill>
                      <a:srgbClr val="FF66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sym typeface="Symbol" pitchFamily="18" charset="2"/>
                  </a:rPr>
                  <a:t>49 =</a:t>
                </a:r>
                <a:endParaRPr lang="en-GB">
                  <a:sym typeface="MS Reference 2" pitchFamily="2" charset="2"/>
                </a:endParaRPr>
              </a:p>
            </p:txBody>
          </p:sp>
          <p:sp>
            <p:nvSpPr>
              <p:cNvPr id="33823" name="Line 93"/>
              <p:cNvSpPr>
                <a:spLocks noChangeShapeType="1"/>
              </p:cNvSpPr>
              <p:nvPr/>
            </p:nvSpPr>
            <p:spPr bwMode="auto">
              <a:xfrm>
                <a:off x="686" y="2011"/>
                <a:ext cx="22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33821" name="Text Box 94"/>
            <p:cNvSpPr txBox="1">
              <a:spLocks noChangeArrowheads="1"/>
            </p:cNvSpPr>
            <p:nvPr/>
          </p:nvSpPr>
          <p:spPr bwMode="auto">
            <a:xfrm>
              <a:off x="1073" y="1968"/>
              <a:ext cx="22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7</a:t>
              </a:r>
            </a:p>
          </p:txBody>
        </p:sp>
      </p:grpSp>
      <p:grpSp>
        <p:nvGrpSpPr>
          <p:cNvPr id="233567" name="Group 95"/>
          <p:cNvGrpSpPr>
            <a:grpSpLocks/>
          </p:cNvGrpSpPr>
          <p:nvPr/>
        </p:nvGrpSpPr>
        <p:grpSpPr bwMode="auto">
          <a:xfrm>
            <a:off x="4267200" y="3579813"/>
            <a:ext cx="1219200" cy="457200"/>
            <a:chOff x="528" y="1968"/>
            <a:chExt cx="768" cy="288"/>
          </a:xfrm>
        </p:grpSpPr>
        <p:grpSp>
          <p:nvGrpSpPr>
            <p:cNvPr id="33816" name="Group 96"/>
            <p:cNvGrpSpPr>
              <a:grpSpLocks/>
            </p:cNvGrpSpPr>
            <p:nvPr/>
          </p:nvGrpSpPr>
          <p:grpSpPr bwMode="auto">
            <a:xfrm>
              <a:off x="528" y="1968"/>
              <a:ext cx="600" cy="288"/>
              <a:chOff x="528" y="1968"/>
              <a:chExt cx="600" cy="288"/>
            </a:xfrm>
          </p:grpSpPr>
          <p:sp>
            <p:nvSpPr>
              <p:cNvPr id="33818" name="Text Box 97"/>
              <p:cNvSpPr txBox="1">
                <a:spLocks noChangeArrowheads="1"/>
              </p:cNvSpPr>
              <p:nvPr/>
            </p:nvSpPr>
            <p:spPr bwMode="auto">
              <a:xfrm>
                <a:off x="528" y="1968"/>
                <a:ext cx="600" cy="288"/>
              </a:xfrm>
              <a:prstGeom prst="rect">
                <a:avLst/>
              </a:prstGeom>
              <a:solidFill>
                <a:schemeClr val="bg1"/>
              </a:solidFill>
              <a:ln>
                <a:noFill/>
              </a:ln>
              <a:effectLst/>
              <a:extLst>
                <a:ext uri="{91240B29-F687-4F45-9708-019B960494DF}">
                  <a14:hiddenLine xmlns:a14="http://schemas.microsoft.com/office/drawing/2010/main" w="38100">
                    <a:solidFill>
                      <a:srgbClr val="FF66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sym typeface="Symbol" pitchFamily="18" charset="2"/>
                  </a:rPr>
                  <a:t>64 =</a:t>
                </a:r>
                <a:endParaRPr lang="en-GB">
                  <a:sym typeface="MS Reference 2" pitchFamily="2" charset="2"/>
                </a:endParaRPr>
              </a:p>
            </p:txBody>
          </p:sp>
          <p:sp>
            <p:nvSpPr>
              <p:cNvPr id="33819" name="Line 98"/>
              <p:cNvSpPr>
                <a:spLocks noChangeShapeType="1"/>
              </p:cNvSpPr>
              <p:nvPr/>
            </p:nvSpPr>
            <p:spPr bwMode="auto">
              <a:xfrm>
                <a:off x="686" y="2011"/>
                <a:ext cx="22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33817" name="Text Box 99"/>
            <p:cNvSpPr txBox="1">
              <a:spLocks noChangeArrowheads="1"/>
            </p:cNvSpPr>
            <p:nvPr/>
          </p:nvSpPr>
          <p:spPr bwMode="auto">
            <a:xfrm>
              <a:off x="1073" y="1968"/>
              <a:ext cx="22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8</a:t>
              </a:r>
            </a:p>
          </p:txBody>
        </p:sp>
      </p:grpSp>
      <p:grpSp>
        <p:nvGrpSpPr>
          <p:cNvPr id="233572" name="Group 100"/>
          <p:cNvGrpSpPr>
            <a:grpSpLocks/>
          </p:cNvGrpSpPr>
          <p:nvPr/>
        </p:nvGrpSpPr>
        <p:grpSpPr bwMode="auto">
          <a:xfrm>
            <a:off x="4267200" y="4360863"/>
            <a:ext cx="1219200" cy="457200"/>
            <a:chOff x="528" y="1968"/>
            <a:chExt cx="768" cy="288"/>
          </a:xfrm>
        </p:grpSpPr>
        <p:grpSp>
          <p:nvGrpSpPr>
            <p:cNvPr id="33812" name="Group 101"/>
            <p:cNvGrpSpPr>
              <a:grpSpLocks/>
            </p:cNvGrpSpPr>
            <p:nvPr/>
          </p:nvGrpSpPr>
          <p:grpSpPr bwMode="auto">
            <a:xfrm>
              <a:off x="528" y="1968"/>
              <a:ext cx="600" cy="288"/>
              <a:chOff x="528" y="1968"/>
              <a:chExt cx="600" cy="288"/>
            </a:xfrm>
          </p:grpSpPr>
          <p:sp>
            <p:nvSpPr>
              <p:cNvPr id="33814" name="Text Box 102"/>
              <p:cNvSpPr txBox="1">
                <a:spLocks noChangeArrowheads="1"/>
              </p:cNvSpPr>
              <p:nvPr/>
            </p:nvSpPr>
            <p:spPr bwMode="auto">
              <a:xfrm>
                <a:off x="528" y="1968"/>
                <a:ext cx="600" cy="288"/>
              </a:xfrm>
              <a:prstGeom prst="rect">
                <a:avLst/>
              </a:prstGeom>
              <a:solidFill>
                <a:schemeClr val="bg1"/>
              </a:solidFill>
              <a:ln>
                <a:noFill/>
              </a:ln>
              <a:effectLst/>
              <a:extLst>
                <a:ext uri="{91240B29-F687-4F45-9708-019B960494DF}">
                  <a14:hiddenLine xmlns:a14="http://schemas.microsoft.com/office/drawing/2010/main" w="38100">
                    <a:solidFill>
                      <a:srgbClr val="FF66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sym typeface="Symbol" pitchFamily="18" charset="2"/>
                  </a:rPr>
                  <a:t>81 =</a:t>
                </a:r>
                <a:endParaRPr lang="en-GB">
                  <a:sym typeface="MS Reference 2" pitchFamily="2" charset="2"/>
                </a:endParaRPr>
              </a:p>
            </p:txBody>
          </p:sp>
          <p:sp>
            <p:nvSpPr>
              <p:cNvPr id="33815" name="Line 103"/>
              <p:cNvSpPr>
                <a:spLocks noChangeShapeType="1"/>
              </p:cNvSpPr>
              <p:nvPr/>
            </p:nvSpPr>
            <p:spPr bwMode="auto">
              <a:xfrm>
                <a:off x="686" y="2011"/>
                <a:ext cx="22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33813" name="Text Box 104"/>
            <p:cNvSpPr txBox="1">
              <a:spLocks noChangeArrowheads="1"/>
            </p:cNvSpPr>
            <p:nvPr/>
          </p:nvSpPr>
          <p:spPr bwMode="auto">
            <a:xfrm>
              <a:off x="1073" y="1968"/>
              <a:ext cx="22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9</a:t>
              </a:r>
            </a:p>
          </p:txBody>
        </p:sp>
      </p:grpSp>
      <p:grpSp>
        <p:nvGrpSpPr>
          <p:cNvPr id="233583" name="Group 111"/>
          <p:cNvGrpSpPr>
            <a:grpSpLocks/>
          </p:cNvGrpSpPr>
          <p:nvPr/>
        </p:nvGrpSpPr>
        <p:grpSpPr bwMode="auto">
          <a:xfrm>
            <a:off x="4267200" y="5141913"/>
            <a:ext cx="1524000" cy="457200"/>
            <a:chOff x="720" y="3792"/>
            <a:chExt cx="960" cy="288"/>
          </a:xfrm>
        </p:grpSpPr>
        <p:grpSp>
          <p:nvGrpSpPr>
            <p:cNvPr id="33808" name="Group 110"/>
            <p:cNvGrpSpPr>
              <a:grpSpLocks/>
            </p:cNvGrpSpPr>
            <p:nvPr/>
          </p:nvGrpSpPr>
          <p:grpSpPr bwMode="auto">
            <a:xfrm>
              <a:off x="720" y="3792"/>
              <a:ext cx="707" cy="288"/>
              <a:chOff x="720" y="3792"/>
              <a:chExt cx="707" cy="288"/>
            </a:xfrm>
          </p:grpSpPr>
          <p:sp>
            <p:nvSpPr>
              <p:cNvPr id="33810" name="Text Box 107"/>
              <p:cNvSpPr txBox="1">
                <a:spLocks noChangeArrowheads="1"/>
              </p:cNvSpPr>
              <p:nvPr/>
            </p:nvSpPr>
            <p:spPr bwMode="auto">
              <a:xfrm>
                <a:off x="720" y="3792"/>
                <a:ext cx="707" cy="288"/>
              </a:xfrm>
              <a:prstGeom prst="rect">
                <a:avLst/>
              </a:prstGeom>
              <a:solidFill>
                <a:schemeClr val="bg1"/>
              </a:solidFill>
              <a:ln>
                <a:noFill/>
              </a:ln>
              <a:effectLst/>
              <a:extLst>
                <a:ext uri="{91240B29-F687-4F45-9708-019B960494DF}">
                  <a14:hiddenLine xmlns:a14="http://schemas.microsoft.com/office/drawing/2010/main" w="38100">
                    <a:solidFill>
                      <a:srgbClr val="FF66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sym typeface="Symbol" pitchFamily="18" charset="2"/>
                  </a:rPr>
                  <a:t>100 =</a:t>
                </a:r>
                <a:endParaRPr lang="en-GB">
                  <a:sym typeface="MS Reference 2" pitchFamily="2" charset="2"/>
                </a:endParaRPr>
              </a:p>
            </p:txBody>
          </p:sp>
          <p:sp>
            <p:nvSpPr>
              <p:cNvPr id="33811" name="Line 108"/>
              <p:cNvSpPr>
                <a:spLocks noChangeShapeType="1"/>
              </p:cNvSpPr>
              <p:nvPr/>
            </p:nvSpPr>
            <p:spPr bwMode="auto">
              <a:xfrm>
                <a:off x="878" y="3835"/>
                <a:ext cx="32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33809" name="Text Box 109"/>
            <p:cNvSpPr txBox="1">
              <a:spLocks noChangeArrowheads="1"/>
            </p:cNvSpPr>
            <p:nvPr/>
          </p:nvSpPr>
          <p:spPr bwMode="auto">
            <a:xfrm>
              <a:off x="1350" y="3792"/>
              <a:ext cx="33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10</a:t>
              </a:r>
            </a:p>
          </p:txBody>
        </p:sp>
      </p:grpSp>
      <p:sp>
        <p:nvSpPr>
          <p:cNvPr id="33807" name="Rectangle 112"/>
          <p:cNvSpPr>
            <a:spLocks noGrp="1" noChangeArrowheads="1"/>
          </p:cNvSpPr>
          <p:nvPr>
            <p:ph type="title" idx="4294967295"/>
          </p:nvPr>
        </p:nvSpPr>
        <p:spPr/>
        <p:txBody>
          <a:bodyPr/>
          <a:lstStyle/>
          <a:p>
            <a:pPr eaLnBrk="1" hangingPunct="1"/>
            <a:r>
              <a:rPr lang="en-GB" sz="2800" b="1" smtClean="0">
                <a:solidFill>
                  <a:srgbClr val="5B0091"/>
                </a:solidFill>
              </a:rPr>
              <a:t>Square roots</a:t>
            </a:r>
            <a:endParaRPr lang="en-GB"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23351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23351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499"/>
                                          </p:stCondLst>
                                        </p:cTn>
                                        <p:tgtEl>
                                          <p:spTgt spid="233511"/>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499"/>
                                          </p:stCondLst>
                                        </p:cTn>
                                        <p:tgtEl>
                                          <p:spTgt spid="233551"/>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499"/>
                                          </p:stCondLst>
                                        </p:cTn>
                                        <p:tgtEl>
                                          <p:spTgt spid="233552"/>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499"/>
                                          </p:stCondLst>
                                        </p:cTn>
                                        <p:tgtEl>
                                          <p:spTgt spid="233557"/>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499"/>
                                          </p:stCondLst>
                                        </p:cTn>
                                        <p:tgtEl>
                                          <p:spTgt spid="233562"/>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499"/>
                                          </p:stCondLst>
                                        </p:cTn>
                                        <p:tgtEl>
                                          <p:spTgt spid="233567"/>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499"/>
                                          </p:stCondLst>
                                        </p:cTn>
                                        <p:tgtEl>
                                          <p:spTgt spid="233572"/>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nodeType="clickEffect">
                                  <p:stCondLst>
                                    <p:cond delay="0"/>
                                  </p:stCondLst>
                                  <p:childTnLst>
                                    <p:set>
                                      <p:cBhvr>
                                        <p:cTn id="42" dur="1" fill="hold">
                                          <p:stCondLst>
                                            <p:cond delay="499"/>
                                          </p:stCondLst>
                                        </p:cTn>
                                        <p:tgtEl>
                                          <p:spTgt spid="23358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4818" name="Picture 2" descr="right_button">
            <a:hlinkClick r:id="" action="ppaction://hlinkshowjump?jump=nextslide"/>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59788" y="6092825"/>
            <a:ext cx="501650"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19" name="Picture 3" descr="left_button">
            <a:hlinkClick r:id="" action="ppaction://hlinkshowjump?jump=previousslide"/>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8" y="6078538"/>
            <a:ext cx="542925"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0" name="Rectangle 5"/>
          <p:cNvSpPr>
            <a:spLocks noGrp="1" noChangeArrowheads="1"/>
          </p:cNvSpPr>
          <p:nvPr>
            <p:ph type="title" idx="4294967295"/>
          </p:nvPr>
        </p:nvSpPr>
        <p:spPr>
          <a:xfrm>
            <a:off x="152400" y="152400"/>
            <a:ext cx="7086600" cy="284163"/>
          </a:xfrm>
          <a:noFill/>
        </p:spPr>
        <p:txBody>
          <a:bodyPr/>
          <a:lstStyle/>
          <a:p>
            <a:pPr eaLnBrk="1" hangingPunct="1"/>
            <a:r>
              <a:rPr lang="en-GB" sz="2800" b="1" smtClean="0">
                <a:solidFill>
                  <a:srgbClr val="5B0091"/>
                </a:solidFill>
              </a:rPr>
              <a:t>The product of two square numbers</a:t>
            </a:r>
            <a:endParaRPr lang="en-GB" smtClean="0"/>
          </a:p>
        </p:txBody>
      </p:sp>
      <p:sp>
        <p:nvSpPr>
          <p:cNvPr id="34821" name="Text Box 6"/>
          <p:cNvSpPr txBox="1">
            <a:spLocks noChangeArrowheads="1"/>
          </p:cNvSpPr>
          <p:nvPr/>
        </p:nvSpPr>
        <p:spPr bwMode="auto">
          <a:xfrm>
            <a:off x="381000" y="1066800"/>
            <a:ext cx="8129588"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The product of two square numbers is always another square number.</a:t>
            </a:r>
          </a:p>
        </p:txBody>
      </p:sp>
      <p:sp>
        <p:nvSpPr>
          <p:cNvPr id="153607" name="Text Box 7"/>
          <p:cNvSpPr txBox="1">
            <a:spLocks noChangeArrowheads="1"/>
          </p:cNvSpPr>
          <p:nvPr/>
        </p:nvSpPr>
        <p:spPr bwMode="auto">
          <a:xfrm>
            <a:off x="381000" y="1966913"/>
            <a:ext cx="19637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For example,</a:t>
            </a:r>
          </a:p>
        </p:txBody>
      </p:sp>
      <p:sp>
        <p:nvSpPr>
          <p:cNvPr id="153622" name="Text Box 22"/>
          <p:cNvSpPr txBox="1">
            <a:spLocks noChangeArrowheads="1"/>
          </p:cNvSpPr>
          <p:nvPr/>
        </p:nvSpPr>
        <p:spPr bwMode="auto">
          <a:xfrm>
            <a:off x="3481388" y="2501900"/>
            <a:ext cx="18954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4 × 25 = 100</a:t>
            </a:r>
          </a:p>
        </p:txBody>
      </p:sp>
      <p:sp>
        <p:nvSpPr>
          <p:cNvPr id="153624" name="Text Box 24"/>
          <p:cNvSpPr txBox="1">
            <a:spLocks noChangeArrowheads="1"/>
          </p:cNvSpPr>
          <p:nvPr/>
        </p:nvSpPr>
        <p:spPr bwMode="auto">
          <a:xfrm>
            <a:off x="2589213" y="3573463"/>
            <a:ext cx="39655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2 × 2 × 5 × 5 = 2 × 5 × 2 × 5</a:t>
            </a:r>
            <a:endParaRPr lang="en-GB" baseline="30000"/>
          </a:p>
        </p:txBody>
      </p:sp>
      <p:sp>
        <p:nvSpPr>
          <p:cNvPr id="153626" name="Text Box 26"/>
          <p:cNvSpPr txBox="1">
            <a:spLocks noChangeArrowheads="1"/>
          </p:cNvSpPr>
          <p:nvPr/>
        </p:nvSpPr>
        <p:spPr bwMode="auto">
          <a:xfrm>
            <a:off x="4200525" y="4110038"/>
            <a:ext cx="6937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and</a:t>
            </a:r>
          </a:p>
        </p:txBody>
      </p:sp>
      <p:sp>
        <p:nvSpPr>
          <p:cNvPr id="153627" name="Text Box 27"/>
          <p:cNvSpPr txBox="1">
            <a:spLocks noChangeArrowheads="1"/>
          </p:cNvSpPr>
          <p:nvPr/>
        </p:nvSpPr>
        <p:spPr bwMode="auto">
          <a:xfrm>
            <a:off x="3436938" y="4645025"/>
            <a:ext cx="19843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(2 × 5)</a:t>
            </a:r>
            <a:r>
              <a:rPr lang="en-GB" baseline="30000"/>
              <a:t>2</a:t>
            </a:r>
            <a:r>
              <a:rPr lang="en-GB"/>
              <a:t> = 10</a:t>
            </a:r>
            <a:r>
              <a:rPr lang="en-GB" baseline="30000"/>
              <a:t>2</a:t>
            </a:r>
          </a:p>
        </p:txBody>
      </p:sp>
      <p:sp>
        <p:nvSpPr>
          <p:cNvPr id="153628" name="Text Box 28"/>
          <p:cNvSpPr txBox="1">
            <a:spLocks noChangeArrowheads="1"/>
          </p:cNvSpPr>
          <p:nvPr/>
        </p:nvSpPr>
        <p:spPr bwMode="auto">
          <a:xfrm>
            <a:off x="381000" y="5181600"/>
            <a:ext cx="8778875"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We can use this fact to help us find the square roots of larger square numbers.</a:t>
            </a:r>
          </a:p>
        </p:txBody>
      </p:sp>
      <p:sp>
        <p:nvSpPr>
          <p:cNvPr id="153629" name="Text Box 29"/>
          <p:cNvSpPr txBox="1">
            <a:spLocks noChangeArrowheads="1"/>
          </p:cNvSpPr>
          <p:nvPr/>
        </p:nvSpPr>
        <p:spPr bwMode="auto">
          <a:xfrm>
            <a:off x="381000" y="3038475"/>
            <a:ext cx="13382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because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53607"/>
                                        </p:tgtEl>
                                        <p:attrNameLst>
                                          <p:attrName>style.visibility</p:attrName>
                                        </p:attrNameLst>
                                      </p:cBhvr>
                                      <p:to>
                                        <p:strVal val="visible"/>
                                      </p:to>
                                    </p:set>
                                  </p:childTnLst>
                                </p:cTn>
                              </p:par>
                            </p:childTnLst>
                          </p:cTn>
                        </p:par>
                        <p:par>
                          <p:cTn id="7" fill="hold" nodeType="afterGroup">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153622"/>
                                        </p:tgtEl>
                                        <p:attrNameLst>
                                          <p:attrName>style.visibility</p:attrName>
                                        </p:attrNameLst>
                                      </p:cBhvr>
                                      <p:to>
                                        <p:strVal val="visible"/>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1" presetClass="entr" presetSubtype="0" fill="hold" grpId="0" nodeType="clickEffect">
                                  <p:stCondLst>
                                    <p:cond delay="0"/>
                                  </p:stCondLst>
                                  <p:childTnLst>
                                    <p:set>
                                      <p:cBhvr>
                                        <p:cTn id="13" dur="1" fill="hold">
                                          <p:stCondLst>
                                            <p:cond delay="499"/>
                                          </p:stCondLst>
                                        </p:cTn>
                                        <p:tgtEl>
                                          <p:spTgt spid="153629"/>
                                        </p:tgtEl>
                                        <p:attrNameLst>
                                          <p:attrName>style.visibility</p:attrName>
                                        </p:attrNameLst>
                                      </p:cBhvr>
                                      <p:to>
                                        <p:strVal val="visible"/>
                                      </p:to>
                                    </p:set>
                                  </p:childTnLst>
                                </p:cTn>
                              </p:par>
                            </p:childTnLst>
                          </p:cTn>
                        </p:par>
                        <p:par>
                          <p:cTn id="14" fill="hold" nodeType="afterGroup">
                            <p:stCondLst>
                              <p:cond delay="500"/>
                            </p:stCondLst>
                            <p:childTnLst>
                              <p:par>
                                <p:cTn id="15" presetID="1" presetClass="entr" presetSubtype="0" fill="hold" grpId="0" nodeType="afterEffect">
                                  <p:stCondLst>
                                    <p:cond delay="0"/>
                                  </p:stCondLst>
                                  <p:childTnLst>
                                    <p:set>
                                      <p:cBhvr>
                                        <p:cTn id="16" dur="1" fill="hold">
                                          <p:stCondLst>
                                            <p:cond delay="499"/>
                                          </p:stCondLst>
                                        </p:cTn>
                                        <p:tgtEl>
                                          <p:spTgt spid="153624"/>
                                        </p:tgtEl>
                                        <p:attrNameLst>
                                          <p:attrName>style.visibility</p:attrName>
                                        </p:attrNameLst>
                                      </p:cBhvr>
                                      <p:to>
                                        <p:strVal val="visible"/>
                                      </p:to>
                                    </p:set>
                                  </p:childTnLst>
                                </p:cTn>
                              </p:par>
                            </p:childTnLst>
                          </p:cTn>
                        </p:par>
                        <p:par>
                          <p:cTn id="17" fill="hold" nodeType="afterGroup">
                            <p:stCondLst>
                              <p:cond delay="1000"/>
                            </p:stCondLst>
                            <p:childTnLst>
                              <p:par>
                                <p:cTn id="18" presetID="1" presetClass="entr" presetSubtype="0" fill="hold" grpId="0" nodeType="afterEffect">
                                  <p:stCondLst>
                                    <p:cond delay="0"/>
                                  </p:stCondLst>
                                  <p:childTnLst>
                                    <p:set>
                                      <p:cBhvr>
                                        <p:cTn id="19" dur="1" fill="hold">
                                          <p:stCondLst>
                                            <p:cond delay="499"/>
                                          </p:stCondLst>
                                        </p:cTn>
                                        <p:tgtEl>
                                          <p:spTgt spid="153626"/>
                                        </p:tgtEl>
                                        <p:attrNameLst>
                                          <p:attrName>style.visibility</p:attrName>
                                        </p:attrNameLst>
                                      </p:cBhvr>
                                      <p:to>
                                        <p:strVal val="visible"/>
                                      </p:to>
                                    </p:set>
                                  </p:childTnLst>
                                </p:cTn>
                              </p:par>
                            </p:childTnLst>
                          </p:cTn>
                        </p:par>
                        <p:par>
                          <p:cTn id="20" fill="hold" nodeType="afterGroup">
                            <p:stCondLst>
                              <p:cond delay="1500"/>
                            </p:stCondLst>
                            <p:childTnLst>
                              <p:par>
                                <p:cTn id="21" presetID="1" presetClass="entr" presetSubtype="0" fill="hold" grpId="0" nodeType="afterEffect">
                                  <p:stCondLst>
                                    <p:cond delay="0"/>
                                  </p:stCondLst>
                                  <p:childTnLst>
                                    <p:set>
                                      <p:cBhvr>
                                        <p:cTn id="22" dur="1" fill="hold">
                                          <p:stCondLst>
                                            <p:cond delay="499"/>
                                          </p:stCondLst>
                                        </p:cTn>
                                        <p:tgtEl>
                                          <p:spTgt spid="153627"/>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1536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07" grpId="0" autoUpdateAnimBg="0"/>
      <p:bldP spid="153622" grpId="0" autoUpdateAnimBg="0"/>
      <p:bldP spid="153624" grpId="0" autoUpdateAnimBg="0"/>
      <p:bldP spid="153626" grpId="0" autoUpdateAnimBg="0"/>
      <p:bldP spid="153627" grpId="0" autoUpdateAnimBg="0"/>
      <p:bldP spid="153628" grpId="0" autoUpdateAnimBg="0"/>
      <p:bldP spid="153629" grpId="0"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5842" name="Picture 5" descr="right_button">
            <a:hlinkClick r:id="" action="ppaction://hlinkshowjump?jump=nextslide"/>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59788" y="6092825"/>
            <a:ext cx="501650"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3" name="Picture 6" descr="left_button">
            <a:hlinkClick r:id="" action="ppaction://hlinkshowjump?jump=previousslide"/>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8" y="6078538"/>
            <a:ext cx="542925"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4" name="Rectangle 8"/>
          <p:cNvSpPr>
            <a:spLocks noGrp="1" noChangeArrowheads="1"/>
          </p:cNvSpPr>
          <p:nvPr>
            <p:ph type="title" idx="4294967295"/>
          </p:nvPr>
        </p:nvSpPr>
        <p:spPr>
          <a:xfrm>
            <a:off x="152400" y="152400"/>
            <a:ext cx="7086600" cy="284163"/>
          </a:xfrm>
          <a:noFill/>
        </p:spPr>
        <p:txBody>
          <a:bodyPr/>
          <a:lstStyle/>
          <a:p>
            <a:pPr eaLnBrk="1" hangingPunct="1"/>
            <a:r>
              <a:rPr lang="en-GB" sz="2800" b="1" smtClean="0">
                <a:solidFill>
                  <a:srgbClr val="5B0091"/>
                </a:solidFill>
              </a:rPr>
              <a:t>Using factors to find square roots</a:t>
            </a:r>
          </a:p>
        </p:txBody>
      </p:sp>
      <p:sp>
        <p:nvSpPr>
          <p:cNvPr id="35845" name="Text Box 9"/>
          <p:cNvSpPr txBox="1">
            <a:spLocks noChangeArrowheads="1"/>
          </p:cNvSpPr>
          <p:nvPr/>
        </p:nvSpPr>
        <p:spPr bwMode="auto">
          <a:xfrm>
            <a:off x="381000" y="1143000"/>
            <a:ext cx="83820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If a number has factors that are square numbers then we can use these factors to find the square root.</a:t>
            </a:r>
          </a:p>
        </p:txBody>
      </p:sp>
      <p:sp>
        <p:nvSpPr>
          <p:cNvPr id="260106" name="Text Box 10"/>
          <p:cNvSpPr txBox="1">
            <a:spLocks noChangeArrowheads="1"/>
          </p:cNvSpPr>
          <p:nvPr/>
        </p:nvSpPr>
        <p:spPr bwMode="auto">
          <a:xfrm>
            <a:off x="381000" y="2325688"/>
            <a:ext cx="19637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For example,</a:t>
            </a:r>
          </a:p>
        </p:txBody>
      </p:sp>
      <p:sp>
        <p:nvSpPr>
          <p:cNvPr id="260108" name="Text Box 12"/>
          <p:cNvSpPr txBox="1">
            <a:spLocks noChangeArrowheads="1"/>
          </p:cNvSpPr>
          <p:nvPr/>
        </p:nvSpPr>
        <p:spPr bwMode="auto">
          <a:xfrm>
            <a:off x="1484313" y="4648200"/>
            <a:ext cx="13017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 2 × 10</a:t>
            </a:r>
          </a:p>
        </p:txBody>
      </p:sp>
      <p:sp>
        <p:nvSpPr>
          <p:cNvPr id="260109" name="Text Box 13"/>
          <p:cNvSpPr txBox="1">
            <a:spLocks noChangeArrowheads="1"/>
          </p:cNvSpPr>
          <p:nvPr/>
        </p:nvSpPr>
        <p:spPr bwMode="auto">
          <a:xfrm>
            <a:off x="1484313" y="5181600"/>
            <a:ext cx="7858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 20</a:t>
            </a:r>
          </a:p>
        </p:txBody>
      </p:sp>
      <p:grpSp>
        <p:nvGrpSpPr>
          <p:cNvPr id="260134" name="Group 38"/>
          <p:cNvGrpSpPr>
            <a:grpSpLocks/>
          </p:cNvGrpSpPr>
          <p:nvPr/>
        </p:nvGrpSpPr>
        <p:grpSpPr bwMode="auto">
          <a:xfrm>
            <a:off x="709613" y="4110038"/>
            <a:ext cx="2482850" cy="457200"/>
            <a:chOff x="447" y="2589"/>
            <a:chExt cx="1564" cy="288"/>
          </a:xfrm>
        </p:grpSpPr>
        <p:sp>
          <p:nvSpPr>
            <p:cNvPr id="35866" name="Text Box 11"/>
            <p:cNvSpPr txBox="1">
              <a:spLocks noChangeArrowheads="1"/>
            </p:cNvSpPr>
            <p:nvPr/>
          </p:nvSpPr>
          <p:spPr bwMode="auto">
            <a:xfrm>
              <a:off x="447" y="2589"/>
              <a:ext cx="156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sym typeface="Symbol" pitchFamily="18" charset="2"/>
                </a:rPr>
                <a:t></a:t>
              </a:r>
              <a:r>
                <a:rPr lang="en-GB">
                  <a:sym typeface="MS Reference 2" pitchFamily="2" charset="2"/>
                </a:rPr>
                <a:t>400 = </a:t>
              </a:r>
              <a:r>
                <a:rPr lang="en-GB">
                  <a:sym typeface="Symbol" pitchFamily="18" charset="2"/>
                </a:rPr>
                <a:t></a:t>
              </a:r>
              <a:r>
                <a:rPr lang="en-GB">
                  <a:sym typeface="MS Reference 2" pitchFamily="2" charset="2"/>
                </a:rPr>
                <a:t>4 × 100 </a:t>
              </a:r>
            </a:p>
          </p:txBody>
        </p:sp>
        <p:sp>
          <p:nvSpPr>
            <p:cNvPr id="35867" name="Line 20"/>
            <p:cNvSpPr>
              <a:spLocks noChangeShapeType="1"/>
            </p:cNvSpPr>
            <p:nvPr/>
          </p:nvSpPr>
          <p:spPr bwMode="auto">
            <a:xfrm>
              <a:off x="603" y="2629"/>
              <a:ext cx="336"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868" name="Line 21"/>
            <p:cNvSpPr>
              <a:spLocks noChangeShapeType="1"/>
            </p:cNvSpPr>
            <p:nvPr/>
          </p:nvSpPr>
          <p:spPr bwMode="auto">
            <a:xfrm>
              <a:off x="1248" y="2629"/>
              <a:ext cx="624"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260136" name="Group 40"/>
          <p:cNvGrpSpPr>
            <a:grpSpLocks/>
          </p:cNvGrpSpPr>
          <p:nvPr/>
        </p:nvGrpSpPr>
        <p:grpSpPr bwMode="auto">
          <a:xfrm>
            <a:off x="1143000" y="3124200"/>
            <a:ext cx="1752600" cy="609600"/>
            <a:chOff x="720" y="1968"/>
            <a:chExt cx="1104" cy="384"/>
          </a:xfrm>
        </p:grpSpPr>
        <p:grpSp>
          <p:nvGrpSpPr>
            <p:cNvPr id="35862" name="Group 2"/>
            <p:cNvGrpSpPr>
              <a:grpSpLocks/>
            </p:cNvGrpSpPr>
            <p:nvPr/>
          </p:nvGrpSpPr>
          <p:grpSpPr bwMode="auto">
            <a:xfrm>
              <a:off x="720" y="1968"/>
              <a:ext cx="1104" cy="384"/>
              <a:chOff x="720" y="2064"/>
              <a:chExt cx="1104" cy="384"/>
            </a:xfrm>
          </p:grpSpPr>
          <p:sp>
            <p:nvSpPr>
              <p:cNvPr id="35864" name="Rectangle 3"/>
              <p:cNvSpPr>
                <a:spLocks noChangeArrowheads="1"/>
              </p:cNvSpPr>
              <p:nvPr/>
            </p:nvSpPr>
            <p:spPr bwMode="auto">
              <a:xfrm>
                <a:off x="720" y="2064"/>
                <a:ext cx="1104" cy="384"/>
              </a:xfrm>
              <a:prstGeom prst="rect">
                <a:avLst/>
              </a:prstGeom>
              <a:solidFill>
                <a:srgbClr val="FFFFCC"/>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865" name="Text Box 4"/>
              <p:cNvSpPr txBox="1">
                <a:spLocks noChangeArrowheads="1"/>
              </p:cNvSpPr>
              <p:nvPr/>
            </p:nvSpPr>
            <p:spPr bwMode="auto">
              <a:xfrm>
                <a:off x="772" y="2112"/>
                <a:ext cx="999" cy="288"/>
              </a:xfrm>
              <a:prstGeom prst="rect">
                <a:avLst/>
              </a:prstGeom>
              <a:solidFill>
                <a:srgbClr val="FF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pPr algn="ctr"/>
                <a:r>
                  <a:rPr lang="en-GB" b="1">
                    <a:solidFill>
                      <a:schemeClr val="tx1"/>
                    </a:solidFill>
                    <a:sym typeface="MS Reference 2" pitchFamily="2" charset="2"/>
                  </a:rPr>
                  <a:t>Find </a:t>
                </a:r>
                <a:r>
                  <a:rPr lang="en-GB" b="1">
                    <a:solidFill>
                      <a:schemeClr val="tx1"/>
                    </a:solidFill>
                    <a:sym typeface="Symbol" pitchFamily="18" charset="2"/>
                  </a:rPr>
                  <a:t></a:t>
                </a:r>
                <a:r>
                  <a:rPr lang="en-GB" b="1">
                    <a:solidFill>
                      <a:schemeClr val="tx1"/>
                    </a:solidFill>
                    <a:sym typeface="MS Reference 2" pitchFamily="2" charset="2"/>
                  </a:rPr>
                  <a:t>400</a:t>
                </a:r>
              </a:p>
            </p:txBody>
          </p:sp>
        </p:grpSp>
        <p:sp>
          <p:nvSpPr>
            <p:cNvPr id="35863" name="Line 24"/>
            <p:cNvSpPr>
              <a:spLocks noChangeShapeType="1"/>
            </p:cNvSpPr>
            <p:nvPr/>
          </p:nvSpPr>
          <p:spPr bwMode="auto">
            <a:xfrm>
              <a:off x="1387" y="2056"/>
              <a:ext cx="336"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260122" name="Text Box 26"/>
          <p:cNvSpPr txBox="1">
            <a:spLocks noChangeArrowheads="1"/>
          </p:cNvSpPr>
          <p:nvPr/>
        </p:nvSpPr>
        <p:spPr bwMode="auto">
          <a:xfrm>
            <a:off x="5835650" y="4648200"/>
            <a:ext cx="11318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 3 × 5</a:t>
            </a:r>
          </a:p>
        </p:txBody>
      </p:sp>
      <p:sp>
        <p:nvSpPr>
          <p:cNvPr id="260123" name="Text Box 27"/>
          <p:cNvSpPr txBox="1">
            <a:spLocks noChangeArrowheads="1"/>
          </p:cNvSpPr>
          <p:nvPr/>
        </p:nvSpPr>
        <p:spPr bwMode="auto">
          <a:xfrm>
            <a:off x="5835650" y="5181600"/>
            <a:ext cx="7858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 15</a:t>
            </a:r>
          </a:p>
        </p:txBody>
      </p:sp>
      <p:grpSp>
        <p:nvGrpSpPr>
          <p:cNvPr id="260135" name="Group 39"/>
          <p:cNvGrpSpPr>
            <a:grpSpLocks/>
          </p:cNvGrpSpPr>
          <p:nvPr/>
        </p:nvGrpSpPr>
        <p:grpSpPr bwMode="auto">
          <a:xfrm>
            <a:off x="5060950" y="4110038"/>
            <a:ext cx="2312988" cy="457200"/>
            <a:chOff x="3188" y="2589"/>
            <a:chExt cx="1457" cy="288"/>
          </a:xfrm>
        </p:grpSpPr>
        <p:sp>
          <p:nvSpPr>
            <p:cNvPr id="35859" name="Text Box 29"/>
            <p:cNvSpPr txBox="1">
              <a:spLocks noChangeArrowheads="1"/>
            </p:cNvSpPr>
            <p:nvPr/>
          </p:nvSpPr>
          <p:spPr bwMode="auto">
            <a:xfrm>
              <a:off x="3188" y="2589"/>
              <a:ext cx="1457"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sym typeface="Symbol" pitchFamily="18" charset="2"/>
                </a:rPr>
                <a:t></a:t>
              </a:r>
              <a:r>
                <a:rPr lang="en-GB">
                  <a:sym typeface="MS Reference 2" pitchFamily="2" charset="2"/>
                </a:rPr>
                <a:t>225 = </a:t>
              </a:r>
              <a:r>
                <a:rPr lang="en-GB">
                  <a:sym typeface="Symbol" pitchFamily="18" charset="2"/>
                </a:rPr>
                <a:t></a:t>
              </a:r>
              <a:r>
                <a:rPr lang="en-GB">
                  <a:sym typeface="MS Reference 2" pitchFamily="2" charset="2"/>
                </a:rPr>
                <a:t>9 × 25 </a:t>
              </a:r>
            </a:p>
          </p:txBody>
        </p:sp>
        <p:sp>
          <p:nvSpPr>
            <p:cNvPr id="35860" name="Line 30"/>
            <p:cNvSpPr>
              <a:spLocks noChangeShapeType="1"/>
            </p:cNvSpPr>
            <p:nvPr/>
          </p:nvSpPr>
          <p:spPr bwMode="auto">
            <a:xfrm>
              <a:off x="3344" y="2629"/>
              <a:ext cx="336"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861" name="Line 31"/>
            <p:cNvSpPr>
              <a:spLocks noChangeShapeType="1"/>
            </p:cNvSpPr>
            <p:nvPr/>
          </p:nvSpPr>
          <p:spPr bwMode="auto">
            <a:xfrm>
              <a:off x="3989" y="2629"/>
              <a:ext cx="624"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260137" name="Group 41"/>
          <p:cNvGrpSpPr>
            <a:grpSpLocks/>
          </p:cNvGrpSpPr>
          <p:nvPr/>
        </p:nvGrpSpPr>
        <p:grpSpPr bwMode="auto">
          <a:xfrm>
            <a:off x="5494338" y="3124200"/>
            <a:ext cx="1752600" cy="609600"/>
            <a:chOff x="3461" y="1968"/>
            <a:chExt cx="1104" cy="384"/>
          </a:xfrm>
        </p:grpSpPr>
        <p:grpSp>
          <p:nvGrpSpPr>
            <p:cNvPr id="35855" name="Group 33"/>
            <p:cNvGrpSpPr>
              <a:grpSpLocks/>
            </p:cNvGrpSpPr>
            <p:nvPr/>
          </p:nvGrpSpPr>
          <p:grpSpPr bwMode="auto">
            <a:xfrm>
              <a:off x="3461" y="1968"/>
              <a:ext cx="1104" cy="384"/>
              <a:chOff x="720" y="2064"/>
              <a:chExt cx="1104" cy="384"/>
            </a:xfrm>
          </p:grpSpPr>
          <p:sp>
            <p:nvSpPr>
              <p:cNvPr id="35857" name="Rectangle 34"/>
              <p:cNvSpPr>
                <a:spLocks noChangeArrowheads="1"/>
              </p:cNvSpPr>
              <p:nvPr/>
            </p:nvSpPr>
            <p:spPr bwMode="auto">
              <a:xfrm>
                <a:off x="720" y="2064"/>
                <a:ext cx="1104" cy="384"/>
              </a:xfrm>
              <a:prstGeom prst="rect">
                <a:avLst/>
              </a:prstGeom>
              <a:solidFill>
                <a:srgbClr val="FFFFCC"/>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858" name="Text Box 35"/>
              <p:cNvSpPr txBox="1">
                <a:spLocks noChangeArrowheads="1"/>
              </p:cNvSpPr>
              <p:nvPr/>
            </p:nvSpPr>
            <p:spPr bwMode="auto">
              <a:xfrm>
                <a:off x="772" y="2112"/>
                <a:ext cx="999" cy="288"/>
              </a:xfrm>
              <a:prstGeom prst="rect">
                <a:avLst/>
              </a:prstGeom>
              <a:solidFill>
                <a:srgbClr val="FF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pPr algn="ctr"/>
                <a:r>
                  <a:rPr lang="en-GB" b="1">
                    <a:solidFill>
                      <a:schemeClr val="tx1"/>
                    </a:solidFill>
                    <a:sym typeface="MS Reference 2" pitchFamily="2" charset="2"/>
                  </a:rPr>
                  <a:t>Find </a:t>
                </a:r>
                <a:r>
                  <a:rPr lang="en-GB" b="1">
                    <a:solidFill>
                      <a:schemeClr val="tx1"/>
                    </a:solidFill>
                    <a:sym typeface="Symbol" pitchFamily="18" charset="2"/>
                  </a:rPr>
                  <a:t></a:t>
                </a:r>
                <a:r>
                  <a:rPr lang="en-GB" b="1">
                    <a:solidFill>
                      <a:schemeClr val="tx1"/>
                    </a:solidFill>
                    <a:sym typeface="MS Reference 2" pitchFamily="2" charset="2"/>
                  </a:rPr>
                  <a:t>225</a:t>
                </a:r>
              </a:p>
            </p:txBody>
          </p:sp>
        </p:grpSp>
        <p:sp>
          <p:nvSpPr>
            <p:cNvPr id="35856" name="Line 36"/>
            <p:cNvSpPr>
              <a:spLocks noChangeShapeType="1"/>
            </p:cNvSpPr>
            <p:nvPr/>
          </p:nvSpPr>
          <p:spPr bwMode="auto">
            <a:xfrm>
              <a:off x="4128" y="2056"/>
              <a:ext cx="336"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6010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6013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499"/>
                                          </p:stCondLst>
                                        </p:cTn>
                                        <p:tgtEl>
                                          <p:spTgt spid="260134"/>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60108"/>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260109"/>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260137"/>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499"/>
                                          </p:stCondLst>
                                        </p:cTn>
                                        <p:tgtEl>
                                          <p:spTgt spid="260135"/>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260122"/>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499"/>
                                          </p:stCondLst>
                                        </p:cTn>
                                        <p:tgtEl>
                                          <p:spTgt spid="2601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106" grpId="0" autoUpdateAnimBg="0"/>
      <p:bldP spid="260108" grpId="0" autoUpdateAnimBg="0"/>
      <p:bldP spid="260109" grpId="0" autoUpdateAnimBg="0"/>
      <p:bldP spid="260122" grpId="0" autoUpdateAnimBg="0"/>
      <p:bldP spid="260123" grpId="0"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6866" name="Picture 2" descr="right_button">
            <a:hlinkClick r:id="" action="ppaction://hlinkshowjump?jump=nextslide"/>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59788" y="6092825"/>
            <a:ext cx="501650"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7" name="Picture 3" descr="left_button">
            <a:hlinkClick r:id="" action="ppaction://hlinkshowjump?jump=previousslide"/>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8" y="6078538"/>
            <a:ext cx="542925"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8" name="Rectangle 5"/>
          <p:cNvSpPr>
            <a:spLocks noGrp="1" noChangeArrowheads="1"/>
          </p:cNvSpPr>
          <p:nvPr>
            <p:ph type="title" idx="4294967295"/>
          </p:nvPr>
        </p:nvSpPr>
        <p:spPr>
          <a:xfrm>
            <a:off x="152400" y="152400"/>
            <a:ext cx="7086600" cy="284163"/>
          </a:xfrm>
          <a:noFill/>
        </p:spPr>
        <p:txBody>
          <a:bodyPr/>
          <a:lstStyle/>
          <a:p>
            <a:pPr eaLnBrk="1" hangingPunct="1"/>
            <a:r>
              <a:rPr lang="en-GB" sz="2800" b="1" smtClean="0">
                <a:solidFill>
                  <a:srgbClr val="5B0091"/>
                </a:solidFill>
              </a:rPr>
              <a:t>Finding square roots of decimals</a:t>
            </a:r>
          </a:p>
        </p:txBody>
      </p:sp>
      <p:sp>
        <p:nvSpPr>
          <p:cNvPr id="36869" name="Text Box 6"/>
          <p:cNvSpPr txBox="1">
            <a:spLocks noChangeArrowheads="1"/>
          </p:cNvSpPr>
          <p:nvPr/>
        </p:nvSpPr>
        <p:spPr bwMode="auto">
          <a:xfrm>
            <a:off x="381000" y="1143000"/>
            <a:ext cx="83820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If a number can be made be dividing two square numbers then we can find its square root.</a:t>
            </a:r>
          </a:p>
        </p:txBody>
      </p:sp>
      <p:sp>
        <p:nvSpPr>
          <p:cNvPr id="262151" name="Text Box 7"/>
          <p:cNvSpPr txBox="1">
            <a:spLocks noChangeArrowheads="1"/>
          </p:cNvSpPr>
          <p:nvPr/>
        </p:nvSpPr>
        <p:spPr bwMode="auto">
          <a:xfrm>
            <a:off x="381000" y="2325688"/>
            <a:ext cx="19637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For example,</a:t>
            </a:r>
          </a:p>
        </p:txBody>
      </p:sp>
      <p:sp>
        <p:nvSpPr>
          <p:cNvPr id="262152" name="Text Box 8"/>
          <p:cNvSpPr txBox="1">
            <a:spLocks noChangeArrowheads="1"/>
          </p:cNvSpPr>
          <p:nvPr/>
        </p:nvSpPr>
        <p:spPr bwMode="auto">
          <a:xfrm>
            <a:off x="1484313" y="4648200"/>
            <a:ext cx="12922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 3 ÷ 10</a:t>
            </a:r>
          </a:p>
        </p:txBody>
      </p:sp>
      <p:sp>
        <p:nvSpPr>
          <p:cNvPr id="262153" name="Text Box 9"/>
          <p:cNvSpPr txBox="1">
            <a:spLocks noChangeArrowheads="1"/>
          </p:cNvSpPr>
          <p:nvPr/>
        </p:nvSpPr>
        <p:spPr bwMode="auto">
          <a:xfrm>
            <a:off x="1484313" y="5181600"/>
            <a:ext cx="8699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 0.3</a:t>
            </a:r>
          </a:p>
        </p:txBody>
      </p:sp>
      <p:grpSp>
        <p:nvGrpSpPr>
          <p:cNvPr id="262175" name="Group 31"/>
          <p:cNvGrpSpPr>
            <a:grpSpLocks/>
          </p:cNvGrpSpPr>
          <p:nvPr/>
        </p:nvGrpSpPr>
        <p:grpSpPr bwMode="auto">
          <a:xfrm>
            <a:off x="709613" y="4110038"/>
            <a:ext cx="2555875" cy="457200"/>
            <a:chOff x="447" y="2589"/>
            <a:chExt cx="1610" cy="288"/>
          </a:xfrm>
        </p:grpSpPr>
        <p:sp>
          <p:nvSpPr>
            <p:cNvPr id="36890" name="Text Box 11"/>
            <p:cNvSpPr txBox="1">
              <a:spLocks noChangeArrowheads="1"/>
            </p:cNvSpPr>
            <p:nvPr/>
          </p:nvSpPr>
          <p:spPr bwMode="auto">
            <a:xfrm>
              <a:off x="447" y="2589"/>
              <a:ext cx="161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sym typeface="Symbol" pitchFamily="18" charset="2"/>
                </a:rPr>
                <a:t></a:t>
              </a:r>
              <a:r>
                <a:rPr lang="en-GB">
                  <a:sym typeface="MS Reference 2" pitchFamily="2" charset="2"/>
                </a:rPr>
                <a:t>0.09 = </a:t>
              </a:r>
              <a:r>
                <a:rPr lang="en-GB">
                  <a:sym typeface="Symbol" pitchFamily="18" charset="2"/>
                </a:rPr>
                <a:t></a:t>
              </a:r>
              <a:r>
                <a:rPr lang="en-GB">
                  <a:sym typeface="MS Reference 2" pitchFamily="2" charset="2"/>
                </a:rPr>
                <a:t>9 ÷ 100 </a:t>
              </a:r>
            </a:p>
          </p:txBody>
        </p:sp>
        <p:sp>
          <p:nvSpPr>
            <p:cNvPr id="36891" name="Line 12"/>
            <p:cNvSpPr>
              <a:spLocks noChangeShapeType="1"/>
            </p:cNvSpPr>
            <p:nvPr/>
          </p:nvSpPr>
          <p:spPr bwMode="auto">
            <a:xfrm>
              <a:off x="603" y="2629"/>
              <a:ext cx="336"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892" name="Line 13"/>
            <p:cNvSpPr>
              <a:spLocks noChangeShapeType="1"/>
            </p:cNvSpPr>
            <p:nvPr/>
          </p:nvSpPr>
          <p:spPr bwMode="auto">
            <a:xfrm>
              <a:off x="1303" y="2629"/>
              <a:ext cx="624"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262180" name="Group 36"/>
          <p:cNvGrpSpPr>
            <a:grpSpLocks/>
          </p:cNvGrpSpPr>
          <p:nvPr/>
        </p:nvGrpSpPr>
        <p:grpSpPr bwMode="auto">
          <a:xfrm>
            <a:off x="1143000" y="3124200"/>
            <a:ext cx="1752600" cy="609600"/>
            <a:chOff x="720" y="1968"/>
            <a:chExt cx="1104" cy="384"/>
          </a:xfrm>
        </p:grpSpPr>
        <p:grpSp>
          <p:nvGrpSpPr>
            <p:cNvPr id="36886" name="Group 15"/>
            <p:cNvGrpSpPr>
              <a:grpSpLocks/>
            </p:cNvGrpSpPr>
            <p:nvPr/>
          </p:nvGrpSpPr>
          <p:grpSpPr bwMode="auto">
            <a:xfrm>
              <a:off x="720" y="1968"/>
              <a:ext cx="1104" cy="384"/>
              <a:chOff x="720" y="2064"/>
              <a:chExt cx="1104" cy="384"/>
            </a:xfrm>
          </p:grpSpPr>
          <p:sp>
            <p:nvSpPr>
              <p:cNvPr id="36888" name="Rectangle 16"/>
              <p:cNvSpPr>
                <a:spLocks noChangeArrowheads="1"/>
              </p:cNvSpPr>
              <p:nvPr/>
            </p:nvSpPr>
            <p:spPr bwMode="auto">
              <a:xfrm>
                <a:off x="720" y="2064"/>
                <a:ext cx="1104" cy="384"/>
              </a:xfrm>
              <a:prstGeom prst="rect">
                <a:avLst/>
              </a:prstGeom>
              <a:solidFill>
                <a:srgbClr val="FFFFCC"/>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889" name="Text Box 17"/>
              <p:cNvSpPr txBox="1">
                <a:spLocks noChangeArrowheads="1"/>
              </p:cNvSpPr>
              <p:nvPr/>
            </p:nvSpPr>
            <p:spPr bwMode="auto">
              <a:xfrm>
                <a:off x="746" y="2112"/>
                <a:ext cx="1052" cy="288"/>
              </a:xfrm>
              <a:prstGeom prst="rect">
                <a:avLst/>
              </a:prstGeom>
              <a:solidFill>
                <a:srgbClr val="FF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pPr algn="ctr"/>
                <a:r>
                  <a:rPr lang="en-GB" b="1">
                    <a:solidFill>
                      <a:schemeClr val="tx1"/>
                    </a:solidFill>
                    <a:sym typeface="MS Reference 2" pitchFamily="2" charset="2"/>
                  </a:rPr>
                  <a:t>Find </a:t>
                </a:r>
                <a:r>
                  <a:rPr lang="en-GB" b="1">
                    <a:solidFill>
                      <a:schemeClr val="tx1"/>
                    </a:solidFill>
                    <a:sym typeface="Symbol" pitchFamily="18" charset="2"/>
                  </a:rPr>
                  <a:t></a:t>
                </a:r>
                <a:r>
                  <a:rPr lang="en-GB" b="1">
                    <a:solidFill>
                      <a:schemeClr val="tx1"/>
                    </a:solidFill>
                    <a:sym typeface="MS Reference 2" pitchFamily="2" charset="2"/>
                  </a:rPr>
                  <a:t>0.09</a:t>
                </a:r>
              </a:p>
            </p:txBody>
          </p:sp>
        </p:grpSp>
        <p:sp>
          <p:nvSpPr>
            <p:cNvPr id="36887" name="Line 18"/>
            <p:cNvSpPr>
              <a:spLocks noChangeShapeType="1"/>
            </p:cNvSpPr>
            <p:nvPr/>
          </p:nvSpPr>
          <p:spPr bwMode="auto">
            <a:xfrm>
              <a:off x="1359" y="2060"/>
              <a:ext cx="336"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262163" name="Text Box 19"/>
          <p:cNvSpPr txBox="1">
            <a:spLocks noChangeArrowheads="1"/>
          </p:cNvSpPr>
          <p:nvPr/>
        </p:nvSpPr>
        <p:spPr bwMode="auto">
          <a:xfrm>
            <a:off x="5835650" y="4648200"/>
            <a:ext cx="14605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 12 ÷ 10</a:t>
            </a:r>
          </a:p>
        </p:txBody>
      </p:sp>
      <p:sp>
        <p:nvSpPr>
          <p:cNvPr id="262164" name="Text Box 20"/>
          <p:cNvSpPr txBox="1">
            <a:spLocks noChangeArrowheads="1"/>
          </p:cNvSpPr>
          <p:nvPr/>
        </p:nvSpPr>
        <p:spPr bwMode="auto">
          <a:xfrm>
            <a:off x="5835650" y="5181600"/>
            <a:ext cx="8699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 1.2</a:t>
            </a:r>
          </a:p>
        </p:txBody>
      </p:sp>
      <p:grpSp>
        <p:nvGrpSpPr>
          <p:cNvPr id="262177" name="Group 33"/>
          <p:cNvGrpSpPr>
            <a:grpSpLocks/>
          </p:cNvGrpSpPr>
          <p:nvPr/>
        </p:nvGrpSpPr>
        <p:grpSpPr bwMode="auto">
          <a:xfrm>
            <a:off x="5060950" y="4110038"/>
            <a:ext cx="2895600" cy="457200"/>
            <a:chOff x="3188" y="2589"/>
            <a:chExt cx="1824" cy="288"/>
          </a:xfrm>
        </p:grpSpPr>
        <p:sp>
          <p:nvSpPr>
            <p:cNvPr id="36883" name="Text Box 22"/>
            <p:cNvSpPr txBox="1">
              <a:spLocks noChangeArrowheads="1"/>
            </p:cNvSpPr>
            <p:nvPr/>
          </p:nvSpPr>
          <p:spPr bwMode="auto">
            <a:xfrm>
              <a:off x="3188" y="2589"/>
              <a:ext cx="182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sym typeface="Symbol" pitchFamily="18" charset="2"/>
                </a:rPr>
                <a:t></a:t>
              </a:r>
              <a:r>
                <a:rPr lang="en-GB">
                  <a:sym typeface="MS Reference 2" pitchFamily="2" charset="2"/>
                </a:rPr>
                <a:t>1.44 = </a:t>
              </a:r>
              <a:r>
                <a:rPr lang="en-GB">
                  <a:sym typeface="Symbol" pitchFamily="18" charset="2"/>
                </a:rPr>
                <a:t></a:t>
              </a:r>
              <a:r>
                <a:rPr lang="en-GB">
                  <a:sym typeface="MS Reference 2" pitchFamily="2" charset="2"/>
                </a:rPr>
                <a:t>144 ÷ 100 </a:t>
              </a:r>
            </a:p>
          </p:txBody>
        </p:sp>
        <p:sp>
          <p:nvSpPr>
            <p:cNvPr id="36884" name="Line 23"/>
            <p:cNvSpPr>
              <a:spLocks noChangeShapeType="1"/>
            </p:cNvSpPr>
            <p:nvPr/>
          </p:nvSpPr>
          <p:spPr bwMode="auto">
            <a:xfrm>
              <a:off x="3344" y="2629"/>
              <a:ext cx="4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885" name="Line 24"/>
            <p:cNvSpPr>
              <a:spLocks noChangeShapeType="1"/>
            </p:cNvSpPr>
            <p:nvPr/>
          </p:nvSpPr>
          <p:spPr bwMode="auto">
            <a:xfrm>
              <a:off x="4042" y="2629"/>
              <a:ext cx="90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262179" name="Group 35"/>
          <p:cNvGrpSpPr>
            <a:grpSpLocks/>
          </p:cNvGrpSpPr>
          <p:nvPr/>
        </p:nvGrpSpPr>
        <p:grpSpPr bwMode="auto">
          <a:xfrm>
            <a:off x="5494338" y="3124200"/>
            <a:ext cx="1752600" cy="609600"/>
            <a:chOff x="3461" y="1968"/>
            <a:chExt cx="1104" cy="384"/>
          </a:xfrm>
        </p:grpSpPr>
        <p:grpSp>
          <p:nvGrpSpPr>
            <p:cNvPr id="36879" name="Group 26"/>
            <p:cNvGrpSpPr>
              <a:grpSpLocks/>
            </p:cNvGrpSpPr>
            <p:nvPr/>
          </p:nvGrpSpPr>
          <p:grpSpPr bwMode="auto">
            <a:xfrm>
              <a:off x="3461" y="1968"/>
              <a:ext cx="1104" cy="384"/>
              <a:chOff x="720" y="2064"/>
              <a:chExt cx="1104" cy="384"/>
            </a:xfrm>
          </p:grpSpPr>
          <p:sp>
            <p:nvSpPr>
              <p:cNvPr id="36881" name="Rectangle 27"/>
              <p:cNvSpPr>
                <a:spLocks noChangeArrowheads="1"/>
              </p:cNvSpPr>
              <p:nvPr/>
            </p:nvSpPr>
            <p:spPr bwMode="auto">
              <a:xfrm>
                <a:off x="720" y="2064"/>
                <a:ext cx="1104" cy="384"/>
              </a:xfrm>
              <a:prstGeom prst="rect">
                <a:avLst/>
              </a:prstGeom>
              <a:solidFill>
                <a:srgbClr val="FFFFCC"/>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882" name="Text Box 28"/>
              <p:cNvSpPr txBox="1">
                <a:spLocks noChangeArrowheads="1"/>
              </p:cNvSpPr>
              <p:nvPr/>
            </p:nvSpPr>
            <p:spPr bwMode="auto">
              <a:xfrm>
                <a:off x="746" y="2112"/>
                <a:ext cx="1052" cy="288"/>
              </a:xfrm>
              <a:prstGeom prst="rect">
                <a:avLst/>
              </a:prstGeom>
              <a:solidFill>
                <a:srgbClr val="FF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pPr algn="ctr"/>
                <a:r>
                  <a:rPr lang="en-GB" b="1">
                    <a:solidFill>
                      <a:schemeClr val="tx1"/>
                    </a:solidFill>
                    <a:sym typeface="MS Reference 2" pitchFamily="2" charset="2"/>
                  </a:rPr>
                  <a:t>Find </a:t>
                </a:r>
                <a:r>
                  <a:rPr lang="en-GB" b="1">
                    <a:solidFill>
                      <a:schemeClr val="tx1"/>
                    </a:solidFill>
                    <a:sym typeface="Symbol" pitchFamily="18" charset="2"/>
                  </a:rPr>
                  <a:t></a:t>
                </a:r>
                <a:r>
                  <a:rPr lang="en-GB" b="1">
                    <a:solidFill>
                      <a:schemeClr val="tx1"/>
                    </a:solidFill>
                    <a:sym typeface="MS Reference 2" pitchFamily="2" charset="2"/>
                  </a:rPr>
                  <a:t>1.44</a:t>
                </a:r>
              </a:p>
            </p:txBody>
          </p:sp>
        </p:grpSp>
        <p:sp>
          <p:nvSpPr>
            <p:cNvPr id="36880" name="Line 29"/>
            <p:cNvSpPr>
              <a:spLocks noChangeShapeType="1"/>
            </p:cNvSpPr>
            <p:nvPr/>
          </p:nvSpPr>
          <p:spPr bwMode="auto">
            <a:xfrm>
              <a:off x="4107" y="2056"/>
              <a:ext cx="361"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6215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6218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499"/>
                                          </p:stCondLst>
                                        </p:cTn>
                                        <p:tgtEl>
                                          <p:spTgt spid="26217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62152"/>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262153"/>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262179"/>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499"/>
                                          </p:stCondLst>
                                        </p:cTn>
                                        <p:tgtEl>
                                          <p:spTgt spid="262177"/>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262163"/>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499"/>
                                          </p:stCondLst>
                                        </p:cTn>
                                        <p:tgtEl>
                                          <p:spTgt spid="2621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2151" grpId="0" autoUpdateAnimBg="0"/>
      <p:bldP spid="262152" grpId="0" autoUpdateAnimBg="0"/>
      <p:bldP spid="262153" grpId="0" autoUpdateAnimBg="0"/>
      <p:bldP spid="262163" grpId="0" autoUpdateAnimBg="0"/>
      <p:bldP spid="262164" grpId="0" autoUpdateAnimBg="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554" name="AutoShape 1026"/>
          <p:cNvSpPr>
            <a:spLocks noGrp="1" noChangeArrowheads="1"/>
          </p:cNvSpPr>
          <p:nvPr>
            <p:ph type="subTitle" idx="1"/>
          </p:nvPr>
        </p:nvSpPr>
        <p:spPr bwMode="auto">
          <a:xfrm>
            <a:off x="762000" y="2252663"/>
            <a:ext cx="5638800" cy="525462"/>
          </a:xfrm>
          <a:prstGeom prst="roundRect">
            <a:avLst>
              <a:gd name="adj" fmla="val 43579"/>
            </a:avLst>
          </a:prstGeom>
          <a:solidFill>
            <a:srgbClr val="3399FF"/>
          </a:solidFill>
          <a:ln w="38100">
            <a:solidFill>
              <a:srgbClr val="9900CC"/>
            </a:solidFill>
            <a:round/>
            <a:headEnd/>
            <a:tailEnd/>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0" rIns="91440" bIns="0" numCol="1" anchor="ctr" anchorCtr="0" compatLnSpc="1">
            <a:prstTxWarp prst="textNoShape">
              <a:avLst/>
            </a:prstTxWarp>
          </a:bodyPr>
          <a:lstStyle/>
          <a:p>
            <a:pPr algn="l" eaLnBrk="1" hangingPunct="1">
              <a:lnSpc>
                <a:spcPct val="80000"/>
              </a:lnSpc>
              <a:spcBef>
                <a:spcPct val="0"/>
              </a:spcBef>
            </a:pPr>
            <a:r>
              <a:rPr lang="en-GB" sz="2400" b="1" smtClean="0">
                <a:solidFill>
                  <a:srgbClr val="FFFFFF"/>
                </a:solidFill>
              </a:rPr>
              <a:t>N4.1 Square and triangular numbers</a:t>
            </a:r>
          </a:p>
        </p:txBody>
      </p:sp>
      <p:sp>
        <p:nvSpPr>
          <p:cNvPr id="23555" name="Rectangle 1027"/>
          <p:cNvSpPr>
            <a:spLocks noGrp="1" noChangeArrowheads="1"/>
          </p:cNvSpPr>
          <p:nvPr>
            <p:ph type="ctrTitle"/>
          </p:nvPr>
        </p:nvSpPr>
        <p:spPr>
          <a:xfrm>
            <a:off x="152400" y="152400"/>
            <a:ext cx="1981200" cy="533400"/>
          </a:xfrm>
          <a:noFill/>
        </p:spPr>
        <p:txBody>
          <a:bodyPr/>
          <a:lstStyle/>
          <a:p>
            <a:pPr eaLnBrk="1" hangingPunct="1"/>
            <a:r>
              <a:rPr lang="en-GB" sz="2800" b="1" smtClean="0">
                <a:solidFill>
                  <a:srgbClr val="5B0091"/>
                </a:solidFill>
              </a:rPr>
              <a:t>Contents</a:t>
            </a:r>
          </a:p>
        </p:txBody>
      </p:sp>
      <p:sp>
        <p:nvSpPr>
          <p:cNvPr id="23556" name="Oval 1028"/>
          <p:cNvSpPr>
            <a:spLocks noChangeAspect="1" noChangeArrowheads="1"/>
          </p:cNvSpPr>
          <p:nvPr/>
        </p:nvSpPr>
        <p:spPr bwMode="auto">
          <a:xfrm>
            <a:off x="304800" y="2389188"/>
            <a:ext cx="252413" cy="252412"/>
          </a:xfrm>
          <a:prstGeom prst="ellipse">
            <a:avLst/>
          </a:prstGeom>
          <a:gradFill rotWithShape="1">
            <a:gsLst>
              <a:gs pos="0">
                <a:schemeClr val="bg1"/>
              </a:gs>
              <a:gs pos="100000">
                <a:srgbClr val="9900CC"/>
              </a:gs>
            </a:gsLst>
            <a:path path="shape">
              <a:fillToRect l="50000" t="50000" r="50000" b="50000"/>
            </a:path>
          </a:gradFill>
          <a:ln>
            <a:noFill/>
          </a:ln>
          <a:effectLst>
            <a:outerShdw dist="35921" dir="2700000" algn="ctr" rotWithShape="0">
              <a:srgbClr val="B2B2B2"/>
            </a:outer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pPr algn="ctr"/>
            <a:endParaRPr lang="en-US">
              <a:solidFill>
                <a:srgbClr val="FF6600"/>
              </a:solidFill>
            </a:endParaRPr>
          </a:p>
          <a:p>
            <a:pPr algn="ctr"/>
            <a:endParaRPr lang="en-GB" b="1">
              <a:solidFill>
                <a:schemeClr val="tx1"/>
              </a:solidFill>
            </a:endParaRPr>
          </a:p>
        </p:txBody>
      </p:sp>
      <p:sp>
        <p:nvSpPr>
          <p:cNvPr id="23557" name="Oval 1029"/>
          <p:cNvSpPr>
            <a:spLocks noChangeAspect="1" noChangeArrowheads="1"/>
          </p:cNvSpPr>
          <p:nvPr/>
        </p:nvSpPr>
        <p:spPr bwMode="auto">
          <a:xfrm>
            <a:off x="304800" y="3416300"/>
            <a:ext cx="252413" cy="252413"/>
          </a:xfrm>
          <a:prstGeom prst="ellipse">
            <a:avLst/>
          </a:prstGeom>
          <a:gradFill rotWithShape="1">
            <a:gsLst>
              <a:gs pos="0">
                <a:schemeClr val="bg1"/>
              </a:gs>
              <a:gs pos="100000">
                <a:srgbClr val="9900CC"/>
              </a:gs>
            </a:gsLst>
            <a:path path="shape">
              <a:fillToRect l="50000" t="50000" r="50000" b="50000"/>
            </a:path>
          </a:gradFill>
          <a:ln>
            <a:noFill/>
          </a:ln>
          <a:effectLst>
            <a:outerShdw dist="35921" dir="2700000" algn="ctr" rotWithShape="0">
              <a:srgbClr val="B2B2B2"/>
            </a:outer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23558" name="Oval 1030"/>
          <p:cNvSpPr>
            <a:spLocks noChangeAspect="1" noChangeArrowheads="1"/>
          </p:cNvSpPr>
          <p:nvPr/>
        </p:nvSpPr>
        <p:spPr bwMode="auto">
          <a:xfrm>
            <a:off x="304800" y="4443413"/>
            <a:ext cx="252413" cy="252412"/>
          </a:xfrm>
          <a:prstGeom prst="ellipse">
            <a:avLst/>
          </a:prstGeom>
          <a:gradFill rotWithShape="1">
            <a:gsLst>
              <a:gs pos="0">
                <a:schemeClr val="bg1"/>
              </a:gs>
              <a:gs pos="100000">
                <a:srgbClr val="9900CC"/>
              </a:gs>
            </a:gsLst>
            <a:path path="shape">
              <a:fillToRect l="50000" t="50000" r="50000" b="50000"/>
            </a:path>
          </a:gradFill>
          <a:ln>
            <a:noFill/>
          </a:ln>
          <a:effectLst>
            <a:outerShdw dist="35921" dir="2700000" algn="ctr" rotWithShape="0">
              <a:srgbClr val="B2B2B2"/>
            </a:outer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23559" name="Oval 1031"/>
          <p:cNvSpPr>
            <a:spLocks noChangeAspect="1" noChangeArrowheads="1"/>
          </p:cNvSpPr>
          <p:nvPr/>
        </p:nvSpPr>
        <p:spPr bwMode="auto">
          <a:xfrm>
            <a:off x="304800" y="5478463"/>
            <a:ext cx="252413" cy="252412"/>
          </a:xfrm>
          <a:prstGeom prst="ellipse">
            <a:avLst/>
          </a:prstGeom>
          <a:gradFill rotWithShape="1">
            <a:gsLst>
              <a:gs pos="0">
                <a:schemeClr val="bg1"/>
              </a:gs>
              <a:gs pos="100000">
                <a:srgbClr val="9900CC"/>
              </a:gs>
            </a:gsLst>
            <a:path path="shape">
              <a:fillToRect l="50000" t="50000" r="50000" b="50000"/>
            </a:path>
          </a:gradFill>
          <a:ln>
            <a:noFill/>
          </a:ln>
          <a:effectLst>
            <a:outerShdw dist="35921" dir="2700000" algn="ctr" rotWithShape="0">
              <a:srgbClr val="B2B2B2"/>
            </a:outer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pic>
        <p:nvPicPr>
          <p:cNvPr id="23560" name="Picture 1032" descr="right_button">
            <a:hlinkClick r:id="" action="ppaction://hlinkshowjump?jump=nextslide"/>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59788" y="6092825"/>
            <a:ext cx="501650"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1" name="Picture 1033" descr="left_button">
            <a:hlinkClick r:id="" action="ppaction://hlinkshowjump?jump=previousslide"/>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8" y="6078538"/>
            <a:ext cx="542925"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62" name="AutoShape 1036"/>
          <p:cNvSpPr>
            <a:spLocks noChangeArrowheads="1"/>
          </p:cNvSpPr>
          <p:nvPr/>
        </p:nvSpPr>
        <p:spPr bwMode="auto">
          <a:xfrm>
            <a:off x="304800" y="1033463"/>
            <a:ext cx="4343400" cy="719137"/>
          </a:xfrm>
          <a:prstGeom prst="roundRect">
            <a:avLst>
              <a:gd name="adj" fmla="val 43579"/>
            </a:avLst>
          </a:prstGeom>
          <a:solidFill>
            <a:srgbClr val="010066"/>
          </a:solidFill>
          <a:ln w="63500">
            <a:solidFill>
              <a:srgbClr val="9900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nSpc>
                <a:spcPct val="90000"/>
              </a:lnSpc>
            </a:pPr>
            <a:r>
              <a:rPr lang="en-GB" sz="3000" b="1">
                <a:solidFill>
                  <a:schemeClr val="bg1"/>
                </a:solidFill>
              </a:rPr>
              <a:t>N4 Powers and Roots</a:t>
            </a:r>
          </a:p>
        </p:txBody>
      </p:sp>
      <p:sp>
        <p:nvSpPr>
          <p:cNvPr id="23563" name="AutoShape 1037"/>
          <p:cNvSpPr>
            <a:spLocks noChangeArrowheads="1"/>
          </p:cNvSpPr>
          <p:nvPr/>
        </p:nvSpPr>
        <p:spPr bwMode="auto">
          <a:xfrm>
            <a:off x="762000" y="5334000"/>
            <a:ext cx="2209800" cy="525463"/>
          </a:xfrm>
          <a:prstGeom prst="roundRect">
            <a:avLst>
              <a:gd name="adj" fmla="val 43579"/>
            </a:avLst>
          </a:prstGeom>
          <a:solidFill>
            <a:schemeClr val="bg1"/>
          </a:solidFill>
          <a:ln w="38100">
            <a:solidFill>
              <a:srgbClr val="9900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tIns="0" bIns="0" anchor="ctr"/>
          <a:lstStyle/>
          <a:p>
            <a:pPr eaLnBrk="1" hangingPunct="1">
              <a:lnSpc>
                <a:spcPct val="80000"/>
              </a:lnSpc>
            </a:pPr>
            <a:r>
              <a:rPr lang="en-GB" b="1">
                <a:solidFill>
                  <a:srgbClr val="3399FF"/>
                </a:solidFill>
              </a:rPr>
              <a:t>N4.4 Powers</a:t>
            </a:r>
          </a:p>
        </p:txBody>
      </p:sp>
      <p:sp>
        <p:nvSpPr>
          <p:cNvPr id="23564" name="AutoShape 1038"/>
          <p:cNvSpPr>
            <a:spLocks noChangeArrowheads="1"/>
          </p:cNvSpPr>
          <p:nvPr/>
        </p:nvSpPr>
        <p:spPr bwMode="auto">
          <a:xfrm>
            <a:off x="762000" y="4306888"/>
            <a:ext cx="4343400" cy="525462"/>
          </a:xfrm>
          <a:prstGeom prst="roundRect">
            <a:avLst>
              <a:gd name="adj" fmla="val 43579"/>
            </a:avLst>
          </a:prstGeom>
          <a:solidFill>
            <a:schemeClr val="bg1"/>
          </a:solidFill>
          <a:ln w="38100">
            <a:solidFill>
              <a:srgbClr val="9900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tIns="0" bIns="0" anchor="ctr"/>
          <a:lstStyle/>
          <a:p>
            <a:pPr eaLnBrk="1" hangingPunct="1">
              <a:lnSpc>
                <a:spcPct val="80000"/>
              </a:lnSpc>
            </a:pPr>
            <a:r>
              <a:rPr lang="en-GB" b="1">
                <a:solidFill>
                  <a:srgbClr val="3399FF"/>
                </a:solidFill>
              </a:rPr>
              <a:t>N4.3 Cubes and cube roots</a:t>
            </a:r>
          </a:p>
        </p:txBody>
      </p:sp>
      <p:sp>
        <p:nvSpPr>
          <p:cNvPr id="23565" name="AutoShape 1042"/>
          <p:cNvSpPr>
            <a:spLocks noChangeArrowheads="1"/>
          </p:cNvSpPr>
          <p:nvPr/>
        </p:nvSpPr>
        <p:spPr bwMode="auto">
          <a:xfrm>
            <a:off x="762000" y="3279775"/>
            <a:ext cx="2971800" cy="525463"/>
          </a:xfrm>
          <a:prstGeom prst="roundRect">
            <a:avLst>
              <a:gd name="adj" fmla="val 43579"/>
            </a:avLst>
          </a:prstGeom>
          <a:solidFill>
            <a:schemeClr val="bg1"/>
          </a:solidFill>
          <a:ln w="38100">
            <a:solidFill>
              <a:srgbClr val="9900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tIns="0" bIns="0" anchor="ctr"/>
          <a:lstStyle/>
          <a:p>
            <a:pPr>
              <a:lnSpc>
                <a:spcPct val="90000"/>
              </a:lnSpc>
            </a:pPr>
            <a:r>
              <a:rPr lang="en-GB" b="1">
                <a:solidFill>
                  <a:srgbClr val="3399FF"/>
                </a:solidFill>
              </a:rPr>
              <a:t>N4.2 Square roots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7890" name="Picture 2" descr="right_button">
            <a:hlinkClick r:id="" action="ppaction://hlinkshowjump?jump=nextslide"/>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59788" y="6092825"/>
            <a:ext cx="501650"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1" name="Picture 3" descr="left_button">
            <a:hlinkClick r:id="" action="ppaction://hlinkshowjump?jump=previousslide"/>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8" y="6078538"/>
            <a:ext cx="542925"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2" name="Text Box 25"/>
          <p:cNvSpPr txBox="1">
            <a:spLocks noChangeArrowheads="1"/>
          </p:cNvSpPr>
          <p:nvPr/>
        </p:nvSpPr>
        <p:spPr bwMode="auto">
          <a:xfrm>
            <a:off x="365125" y="1295400"/>
            <a:ext cx="8474075"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If a number cannot be written as a product or quotient of two square numbers then its square root cannot be found exactly.</a:t>
            </a:r>
          </a:p>
        </p:txBody>
      </p:sp>
      <p:grpSp>
        <p:nvGrpSpPr>
          <p:cNvPr id="235546" name="Group 26"/>
          <p:cNvGrpSpPr>
            <a:grpSpLocks/>
          </p:cNvGrpSpPr>
          <p:nvPr/>
        </p:nvGrpSpPr>
        <p:grpSpPr bwMode="auto">
          <a:xfrm>
            <a:off x="365125" y="2544763"/>
            <a:ext cx="6907213" cy="554037"/>
            <a:chOff x="374" y="3157"/>
            <a:chExt cx="4351" cy="349"/>
          </a:xfrm>
        </p:grpSpPr>
        <p:sp>
          <p:nvSpPr>
            <p:cNvPr id="37898" name="Text Box 27"/>
            <p:cNvSpPr txBox="1">
              <a:spLocks noChangeArrowheads="1"/>
            </p:cNvSpPr>
            <p:nvPr/>
          </p:nvSpPr>
          <p:spPr bwMode="auto">
            <a:xfrm>
              <a:off x="374" y="3187"/>
              <a:ext cx="831"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Use the </a:t>
              </a:r>
            </a:p>
          </p:txBody>
        </p:sp>
        <p:grpSp>
          <p:nvGrpSpPr>
            <p:cNvPr id="37899" name="Group 28"/>
            <p:cNvGrpSpPr>
              <a:grpSpLocks/>
            </p:cNvGrpSpPr>
            <p:nvPr/>
          </p:nvGrpSpPr>
          <p:grpSpPr bwMode="auto">
            <a:xfrm>
              <a:off x="1188" y="3157"/>
              <a:ext cx="355" cy="349"/>
              <a:chOff x="1430" y="3205"/>
              <a:chExt cx="355" cy="349"/>
            </a:xfrm>
          </p:grpSpPr>
          <p:pic>
            <p:nvPicPr>
              <p:cNvPr id="37901" name="Picture 2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30" y="3205"/>
                <a:ext cx="355" cy="3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7902" name="Text Box 30"/>
              <p:cNvSpPr txBox="1">
                <a:spLocks noChangeArrowheads="1"/>
              </p:cNvSpPr>
              <p:nvPr/>
            </p:nvSpPr>
            <p:spPr bwMode="auto">
              <a:xfrm>
                <a:off x="1466" y="3228"/>
                <a:ext cx="221"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b="1">
                    <a:sym typeface="Symbol" pitchFamily="18" charset="2"/>
                  </a:rPr>
                  <a:t></a:t>
                </a:r>
              </a:p>
            </p:txBody>
          </p:sp>
        </p:grpSp>
        <p:sp>
          <p:nvSpPr>
            <p:cNvPr id="37900" name="Text Box 31"/>
            <p:cNvSpPr txBox="1">
              <a:spLocks noChangeArrowheads="1"/>
            </p:cNvSpPr>
            <p:nvPr/>
          </p:nvSpPr>
          <p:spPr bwMode="auto">
            <a:xfrm>
              <a:off x="1526" y="3184"/>
              <a:ext cx="3199"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key on your calculator to find out </a:t>
              </a:r>
              <a:r>
                <a:rPr lang="en-GB">
                  <a:sym typeface="Symbol" pitchFamily="18" charset="2"/>
                </a:rPr>
                <a:t>2.</a:t>
              </a:r>
              <a:endParaRPr lang="en-GB"/>
            </a:p>
          </p:txBody>
        </p:sp>
      </p:grpSp>
      <p:sp>
        <p:nvSpPr>
          <p:cNvPr id="235552" name="Text Box 32"/>
          <p:cNvSpPr txBox="1">
            <a:spLocks noChangeArrowheads="1"/>
          </p:cNvSpPr>
          <p:nvPr/>
        </p:nvSpPr>
        <p:spPr bwMode="auto">
          <a:xfrm>
            <a:off x="365125" y="3525838"/>
            <a:ext cx="58816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The calculator shows this as 1.414213562</a:t>
            </a:r>
          </a:p>
        </p:txBody>
      </p:sp>
      <p:sp>
        <p:nvSpPr>
          <p:cNvPr id="235553" name="Text Box 33"/>
          <p:cNvSpPr txBox="1">
            <a:spLocks noChangeArrowheads="1"/>
          </p:cNvSpPr>
          <p:nvPr/>
        </p:nvSpPr>
        <p:spPr bwMode="auto">
          <a:xfrm>
            <a:off x="365125" y="4410075"/>
            <a:ext cx="62706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This is an approximation to 9 decimal places.</a:t>
            </a:r>
          </a:p>
        </p:txBody>
      </p:sp>
      <p:sp>
        <p:nvSpPr>
          <p:cNvPr id="235554" name="Text Box 34"/>
          <p:cNvSpPr txBox="1">
            <a:spLocks noChangeArrowheads="1"/>
          </p:cNvSpPr>
          <p:nvPr/>
        </p:nvSpPr>
        <p:spPr bwMode="auto">
          <a:xfrm>
            <a:off x="365125" y="5294313"/>
            <a:ext cx="74041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The number of digits after the decimal point is infinite.</a:t>
            </a:r>
          </a:p>
        </p:txBody>
      </p:sp>
      <p:sp>
        <p:nvSpPr>
          <p:cNvPr id="37897" name="Rectangle 36"/>
          <p:cNvSpPr>
            <a:spLocks noGrp="1" noChangeArrowheads="1"/>
          </p:cNvSpPr>
          <p:nvPr>
            <p:ph type="title" idx="4294967295"/>
          </p:nvPr>
        </p:nvSpPr>
        <p:spPr/>
        <p:txBody>
          <a:bodyPr/>
          <a:lstStyle/>
          <a:p>
            <a:pPr eaLnBrk="1" hangingPunct="1"/>
            <a:r>
              <a:rPr lang="en-GB" sz="2800" b="1" smtClean="0">
                <a:solidFill>
                  <a:srgbClr val="5B0091"/>
                </a:solidFill>
              </a:rPr>
              <a:t>Approximate square roots</a:t>
            </a:r>
            <a:endParaRPr lang="en-GB"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23554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3555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3555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355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2" grpId="0" autoUpdateAnimBg="0"/>
      <p:bldP spid="235553" grpId="0" autoUpdateAnimBg="0"/>
      <p:bldP spid="235554" grpId="0"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8914" name="Picture 2" descr="right_button">
            <a:hlinkClick r:id="" action="ppaction://hlinkshowjump?jump=nextslide"/>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59788" y="6092825"/>
            <a:ext cx="501650"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5" name="Picture 3" descr="left_button">
            <a:hlinkClick r:id="" action="ppaction://hlinkshowjump?jump=previousslide"/>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8" y="6078538"/>
            <a:ext cx="542925"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6" name="Rectangle 5"/>
          <p:cNvSpPr>
            <a:spLocks noGrp="1" noChangeArrowheads="1"/>
          </p:cNvSpPr>
          <p:nvPr>
            <p:ph type="title" idx="4294967295"/>
          </p:nvPr>
        </p:nvSpPr>
        <p:spPr>
          <a:xfrm>
            <a:off x="152400" y="152400"/>
            <a:ext cx="4419600" cy="366713"/>
          </a:xfrm>
          <a:noFill/>
        </p:spPr>
        <p:txBody>
          <a:bodyPr/>
          <a:lstStyle/>
          <a:p>
            <a:pPr eaLnBrk="1" hangingPunct="1"/>
            <a:r>
              <a:rPr lang="en-GB" sz="2800" b="1" smtClean="0">
                <a:solidFill>
                  <a:srgbClr val="5B0091"/>
                </a:solidFill>
              </a:rPr>
              <a:t>Estimating square roots</a:t>
            </a:r>
            <a:endParaRPr lang="en-GB" smtClean="0"/>
          </a:p>
        </p:txBody>
      </p:sp>
      <p:grpSp>
        <p:nvGrpSpPr>
          <p:cNvPr id="38917" name="Group 23"/>
          <p:cNvGrpSpPr>
            <a:grpSpLocks/>
          </p:cNvGrpSpPr>
          <p:nvPr/>
        </p:nvGrpSpPr>
        <p:grpSpPr bwMode="auto">
          <a:xfrm>
            <a:off x="3257550" y="1066800"/>
            <a:ext cx="2628900" cy="609600"/>
            <a:chOff x="2052" y="672"/>
            <a:chExt cx="1656" cy="384"/>
          </a:xfrm>
        </p:grpSpPr>
        <p:sp>
          <p:nvSpPr>
            <p:cNvPr id="38931" name="Rectangle 21"/>
            <p:cNvSpPr>
              <a:spLocks noChangeArrowheads="1"/>
            </p:cNvSpPr>
            <p:nvPr/>
          </p:nvSpPr>
          <p:spPr bwMode="auto">
            <a:xfrm>
              <a:off x="2052" y="672"/>
              <a:ext cx="1656" cy="384"/>
            </a:xfrm>
            <a:prstGeom prst="rect">
              <a:avLst/>
            </a:prstGeom>
            <a:solidFill>
              <a:srgbClr val="FFFFCC"/>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932" name="Text Box 6"/>
            <p:cNvSpPr txBox="1">
              <a:spLocks noChangeArrowheads="1"/>
            </p:cNvSpPr>
            <p:nvPr/>
          </p:nvSpPr>
          <p:spPr bwMode="auto">
            <a:xfrm>
              <a:off x="2236" y="720"/>
              <a:ext cx="1287" cy="288"/>
            </a:xfrm>
            <a:prstGeom prst="rect">
              <a:avLst/>
            </a:prstGeom>
            <a:solidFill>
              <a:srgbClr val="FF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b="1">
                  <a:solidFill>
                    <a:schemeClr val="tx1"/>
                  </a:solidFill>
                  <a:sym typeface="MS Reference 2" pitchFamily="2" charset="2"/>
                </a:rPr>
                <a:t>What is </a:t>
              </a:r>
              <a:r>
                <a:rPr lang="en-GB" b="1">
                  <a:solidFill>
                    <a:schemeClr val="tx1"/>
                  </a:solidFill>
                  <a:sym typeface="Symbol" pitchFamily="18" charset="2"/>
                </a:rPr>
                <a:t></a:t>
              </a:r>
              <a:r>
                <a:rPr lang="en-GB" b="1">
                  <a:solidFill>
                    <a:schemeClr val="tx1"/>
                  </a:solidFill>
                  <a:sym typeface="MS Reference 2" pitchFamily="2" charset="2"/>
                </a:rPr>
                <a:t>10?</a:t>
              </a:r>
            </a:p>
          </p:txBody>
        </p:sp>
      </p:grpSp>
      <p:sp>
        <p:nvSpPr>
          <p:cNvPr id="155655" name="Text Box 7"/>
          <p:cNvSpPr txBox="1">
            <a:spLocks noChangeArrowheads="1"/>
          </p:cNvSpPr>
          <p:nvPr/>
        </p:nvSpPr>
        <p:spPr bwMode="auto">
          <a:xfrm>
            <a:off x="573088" y="1825625"/>
            <a:ext cx="36607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10 lies between 9 and 16.</a:t>
            </a:r>
          </a:p>
        </p:txBody>
      </p:sp>
      <p:sp>
        <p:nvSpPr>
          <p:cNvPr id="155656" name="Text Box 8"/>
          <p:cNvSpPr txBox="1">
            <a:spLocks noChangeArrowheads="1"/>
          </p:cNvSpPr>
          <p:nvPr/>
        </p:nvSpPr>
        <p:spPr bwMode="auto">
          <a:xfrm>
            <a:off x="573088" y="2432050"/>
            <a:ext cx="15906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Therefore,</a:t>
            </a:r>
          </a:p>
        </p:txBody>
      </p:sp>
      <p:sp>
        <p:nvSpPr>
          <p:cNvPr id="155657" name="Text Box 9"/>
          <p:cNvSpPr txBox="1">
            <a:spLocks noChangeArrowheads="1"/>
          </p:cNvSpPr>
          <p:nvPr/>
        </p:nvSpPr>
        <p:spPr bwMode="auto">
          <a:xfrm>
            <a:off x="2706688" y="2890838"/>
            <a:ext cx="22256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sym typeface="Symbol" pitchFamily="18" charset="2"/>
              </a:rPr>
              <a:t></a:t>
            </a:r>
            <a:r>
              <a:rPr lang="en-GB">
                <a:sym typeface="MS Reference 2" pitchFamily="2" charset="2"/>
              </a:rPr>
              <a:t>9 &lt; </a:t>
            </a:r>
            <a:r>
              <a:rPr lang="en-GB">
                <a:sym typeface="Symbol" pitchFamily="18" charset="2"/>
              </a:rPr>
              <a:t></a:t>
            </a:r>
            <a:r>
              <a:rPr lang="en-GB">
                <a:sym typeface="MS Reference 2" pitchFamily="2" charset="2"/>
              </a:rPr>
              <a:t>10 &lt; </a:t>
            </a:r>
            <a:r>
              <a:rPr lang="en-GB">
                <a:sym typeface="Symbol" pitchFamily="18" charset="2"/>
              </a:rPr>
              <a:t></a:t>
            </a:r>
            <a:r>
              <a:rPr lang="en-GB">
                <a:sym typeface="MS Reference 2" pitchFamily="2" charset="2"/>
              </a:rPr>
              <a:t>16</a:t>
            </a:r>
          </a:p>
        </p:txBody>
      </p:sp>
      <p:sp>
        <p:nvSpPr>
          <p:cNvPr id="155658" name="Text Box 10"/>
          <p:cNvSpPr txBox="1">
            <a:spLocks noChangeArrowheads="1"/>
          </p:cNvSpPr>
          <p:nvPr/>
        </p:nvSpPr>
        <p:spPr bwMode="auto">
          <a:xfrm>
            <a:off x="573088" y="3505200"/>
            <a:ext cx="6413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So,</a:t>
            </a:r>
          </a:p>
        </p:txBody>
      </p:sp>
      <p:sp>
        <p:nvSpPr>
          <p:cNvPr id="155659" name="Text Box 11"/>
          <p:cNvSpPr txBox="1">
            <a:spLocks noChangeArrowheads="1"/>
          </p:cNvSpPr>
          <p:nvPr/>
        </p:nvSpPr>
        <p:spPr bwMode="auto">
          <a:xfrm>
            <a:off x="2927350" y="3957638"/>
            <a:ext cx="17224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sym typeface="MS Reference 2" pitchFamily="2" charset="2"/>
              </a:rPr>
              <a:t>3 &lt; </a:t>
            </a:r>
            <a:r>
              <a:rPr lang="en-GB">
                <a:sym typeface="Symbol" pitchFamily="18" charset="2"/>
              </a:rPr>
              <a:t></a:t>
            </a:r>
            <a:r>
              <a:rPr lang="en-GB">
                <a:sym typeface="MS Reference 2" pitchFamily="2" charset="2"/>
              </a:rPr>
              <a:t>10 &lt; 4</a:t>
            </a:r>
          </a:p>
        </p:txBody>
      </p:sp>
      <p:grpSp>
        <p:nvGrpSpPr>
          <p:cNvPr id="155660" name="Group 12"/>
          <p:cNvGrpSpPr>
            <a:grpSpLocks/>
          </p:cNvGrpSpPr>
          <p:nvPr/>
        </p:nvGrpSpPr>
        <p:grpSpPr bwMode="auto">
          <a:xfrm>
            <a:off x="573088" y="4724400"/>
            <a:ext cx="8113712" cy="554038"/>
            <a:chOff x="374" y="3157"/>
            <a:chExt cx="5111" cy="349"/>
          </a:xfrm>
        </p:grpSpPr>
        <p:sp>
          <p:nvSpPr>
            <p:cNvPr id="38926" name="Text Box 13"/>
            <p:cNvSpPr txBox="1">
              <a:spLocks noChangeArrowheads="1"/>
            </p:cNvSpPr>
            <p:nvPr/>
          </p:nvSpPr>
          <p:spPr bwMode="auto">
            <a:xfrm>
              <a:off x="374" y="3187"/>
              <a:ext cx="831"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Use the </a:t>
              </a:r>
            </a:p>
          </p:txBody>
        </p:sp>
        <p:grpSp>
          <p:nvGrpSpPr>
            <p:cNvPr id="38927" name="Group 14"/>
            <p:cNvGrpSpPr>
              <a:grpSpLocks/>
            </p:cNvGrpSpPr>
            <p:nvPr/>
          </p:nvGrpSpPr>
          <p:grpSpPr bwMode="auto">
            <a:xfrm>
              <a:off x="1188" y="3157"/>
              <a:ext cx="355" cy="349"/>
              <a:chOff x="1430" y="3205"/>
              <a:chExt cx="355" cy="349"/>
            </a:xfrm>
          </p:grpSpPr>
          <p:pic>
            <p:nvPicPr>
              <p:cNvPr id="38929" name="Picture 1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30" y="3205"/>
                <a:ext cx="355" cy="3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8930" name="Text Box 16"/>
              <p:cNvSpPr txBox="1">
                <a:spLocks noChangeArrowheads="1"/>
              </p:cNvSpPr>
              <p:nvPr/>
            </p:nvSpPr>
            <p:spPr bwMode="auto">
              <a:xfrm>
                <a:off x="1466" y="3228"/>
                <a:ext cx="221"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b="1">
                    <a:sym typeface="Symbol" pitchFamily="18" charset="2"/>
                  </a:rPr>
                  <a:t></a:t>
                </a:r>
              </a:p>
            </p:txBody>
          </p:sp>
        </p:grpSp>
        <p:sp>
          <p:nvSpPr>
            <p:cNvPr id="38928" name="Text Box 17"/>
            <p:cNvSpPr txBox="1">
              <a:spLocks noChangeArrowheads="1"/>
            </p:cNvSpPr>
            <p:nvPr/>
          </p:nvSpPr>
          <p:spPr bwMode="auto">
            <a:xfrm>
              <a:off x="1526" y="3187"/>
              <a:ext cx="3959"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key on you calculator to work out the answer.</a:t>
              </a:r>
            </a:p>
          </p:txBody>
        </p:sp>
      </p:grpSp>
      <p:sp>
        <p:nvSpPr>
          <p:cNvPr id="155666" name="Text Box 18"/>
          <p:cNvSpPr txBox="1">
            <a:spLocks noChangeArrowheads="1"/>
          </p:cNvSpPr>
          <p:nvPr/>
        </p:nvSpPr>
        <p:spPr bwMode="auto">
          <a:xfrm>
            <a:off x="2222500" y="5535613"/>
            <a:ext cx="46974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b="1">
                <a:sym typeface="Symbol" pitchFamily="18" charset="2"/>
              </a:rPr>
              <a:t></a:t>
            </a:r>
            <a:r>
              <a:rPr lang="en-GB" b="1">
                <a:sym typeface="MS Reference 2" pitchFamily="2" charset="2"/>
              </a:rPr>
              <a:t>10 = 3.16</a:t>
            </a:r>
            <a:r>
              <a:rPr lang="en-GB">
                <a:sym typeface="MS Reference 2" pitchFamily="2" charset="2"/>
              </a:rPr>
              <a:t>  (to 2 decimal places.)</a:t>
            </a:r>
          </a:p>
        </p:txBody>
      </p:sp>
      <p:sp>
        <p:nvSpPr>
          <p:cNvPr id="155667" name="AutoShape 19"/>
          <p:cNvSpPr>
            <a:spLocks noChangeArrowheads="1"/>
          </p:cNvSpPr>
          <p:nvPr/>
        </p:nvSpPr>
        <p:spPr bwMode="auto">
          <a:xfrm>
            <a:off x="5410200" y="1828800"/>
            <a:ext cx="3505200" cy="2133600"/>
          </a:xfrm>
          <a:prstGeom prst="cloudCallout">
            <a:avLst>
              <a:gd name="adj1" fmla="val -63000"/>
              <a:gd name="adj2" fmla="val 57588"/>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GB"/>
              <a:t>10 is closer to 9 than to 16, so </a:t>
            </a:r>
            <a:r>
              <a:rPr lang="en-GB">
                <a:sym typeface="Symbol" pitchFamily="18" charset="2"/>
              </a:rPr>
              <a:t></a:t>
            </a:r>
            <a:r>
              <a:rPr lang="en-GB">
                <a:sym typeface="MS Reference 2" pitchFamily="2" charset="2"/>
              </a:rPr>
              <a:t>10 will be about 3.2</a:t>
            </a:r>
          </a:p>
          <a:p>
            <a:pPr algn="ctr"/>
            <a:endParaRPr lang="en-GB"/>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5565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5565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55657"/>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55658"/>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55659"/>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55667"/>
                                        </p:tgtEl>
                                        <p:attrNameLst>
                                          <p:attrName>style.visibility</p:attrName>
                                        </p:attrNameLst>
                                      </p:cBhvr>
                                      <p:to>
                                        <p:strVal val="visible"/>
                                      </p:to>
                                    </p:set>
                                    <p:animEffect transition="in" filter="dissolve">
                                      <p:cBhvr>
                                        <p:cTn id="27" dur="500"/>
                                        <p:tgtEl>
                                          <p:spTgt spid="155667"/>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 presetClass="entr" presetSubtype="0" fill="hold" nodeType="clickEffect">
                                  <p:stCondLst>
                                    <p:cond delay="0"/>
                                  </p:stCondLst>
                                  <p:childTnLst>
                                    <p:set>
                                      <p:cBhvr>
                                        <p:cTn id="31" dur="1" fill="hold">
                                          <p:stCondLst>
                                            <p:cond delay="499"/>
                                          </p:stCondLst>
                                        </p:cTn>
                                        <p:tgtEl>
                                          <p:spTgt spid="155660"/>
                                        </p:tgtEl>
                                        <p:attrNameLst>
                                          <p:attrName>style.visibility</p:attrName>
                                        </p:attrNameLst>
                                      </p:cBhvr>
                                      <p:to>
                                        <p:strVal val="visible"/>
                                      </p:to>
                                    </p:set>
                                  </p:childTnLst>
                                </p:cTn>
                              </p:par>
                            </p:childTnLst>
                          </p:cTn>
                        </p:par>
                      </p:childTnLst>
                    </p:cTn>
                  </p:par>
                  <p:par>
                    <p:cTn id="32" fill="hold" nodeType="clickPar">
                      <p:stCondLst>
                        <p:cond delay="indefinite"/>
                      </p:stCondLst>
                      <p:childTnLst>
                        <p:par>
                          <p:cTn id="33" fill="hold" nodeType="withGroup">
                            <p:stCondLst>
                              <p:cond delay="0"/>
                            </p:stCondLst>
                            <p:childTnLst>
                              <p:par>
                                <p:cTn id="34" presetID="1" presetClass="entr" presetSubtype="0" fill="hold" grpId="0" nodeType="clickEffect">
                                  <p:stCondLst>
                                    <p:cond delay="0"/>
                                  </p:stCondLst>
                                  <p:childTnLst>
                                    <p:set>
                                      <p:cBhvr>
                                        <p:cTn id="35" dur="1" fill="hold">
                                          <p:stCondLst>
                                            <p:cond delay="499"/>
                                          </p:stCondLst>
                                        </p:cTn>
                                        <p:tgtEl>
                                          <p:spTgt spid="1556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5655" grpId="0" autoUpdateAnimBg="0"/>
      <p:bldP spid="155656" grpId="0" autoUpdateAnimBg="0"/>
      <p:bldP spid="155657" grpId="0" autoUpdateAnimBg="0"/>
      <p:bldP spid="155658" grpId="0" autoUpdateAnimBg="0"/>
      <p:bldP spid="155659" grpId="0" autoUpdateAnimBg="0"/>
      <p:bldP spid="155666" grpId="0" autoUpdateAnimBg="0"/>
      <p:bldP spid="155667" grpId="0" animBg="1"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9938" name="Picture 2" descr="right_button">
            <a:hlinkClick r:id="" action="ppaction://hlinkshowjump?jump=nextslide"/>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59788" y="6092825"/>
            <a:ext cx="501650"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39" name="Picture 3" descr="left_button">
            <a:hlinkClick r:id="" action="ppaction://hlinkshowjump?jump=previousslide"/>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8" y="6078538"/>
            <a:ext cx="542925"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9940" name="Group 6"/>
          <p:cNvGrpSpPr>
            <a:grpSpLocks/>
          </p:cNvGrpSpPr>
          <p:nvPr/>
        </p:nvGrpSpPr>
        <p:grpSpPr bwMode="auto">
          <a:xfrm>
            <a:off x="365125" y="990600"/>
            <a:ext cx="7127875" cy="554038"/>
            <a:chOff x="230" y="768"/>
            <a:chExt cx="4490" cy="349"/>
          </a:xfrm>
        </p:grpSpPr>
        <p:sp>
          <p:nvSpPr>
            <p:cNvPr id="39955" name="Text Box 7"/>
            <p:cNvSpPr txBox="1">
              <a:spLocks noChangeArrowheads="1"/>
            </p:cNvSpPr>
            <p:nvPr/>
          </p:nvSpPr>
          <p:spPr bwMode="auto">
            <a:xfrm>
              <a:off x="230" y="798"/>
              <a:ext cx="449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Suppose our calculator does not have a            key.</a:t>
              </a:r>
            </a:p>
          </p:txBody>
        </p:sp>
        <p:grpSp>
          <p:nvGrpSpPr>
            <p:cNvPr id="39956" name="Group 8"/>
            <p:cNvGrpSpPr>
              <a:grpSpLocks/>
            </p:cNvGrpSpPr>
            <p:nvPr/>
          </p:nvGrpSpPr>
          <p:grpSpPr bwMode="auto">
            <a:xfrm>
              <a:off x="3792" y="768"/>
              <a:ext cx="355" cy="349"/>
              <a:chOff x="3792" y="768"/>
              <a:chExt cx="355" cy="349"/>
            </a:xfrm>
          </p:grpSpPr>
          <p:pic>
            <p:nvPicPr>
              <p:cNvPr id="39957"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92" y="768"/>
                <a:ext cx="355" cy="3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9958" name="Text Box 10"/>
              <p:cNvSpPr txBox="1">
                <a:spLocks noChangeArrowheads="1"/>
              </p:cNvSpPr>
              <p:nvPr/>
            </p:nvSpPr>
            <p:spPr bwMode="auto">
              <a:xfrm>
                <a:off x="3859" y="791"/>
                <a:ext cx="221"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b="1">
                    <a:sym typeface="Symbol" pitchFamily="18" charset="2"/>
                  </a:rPr>
                  <a:t></a:t>
                </a:r>
              </a:p>
            </p:txBody>
          </p:sp>
        </p:grpSp>
      </p:grpSp>
      <p:sp>
        <p:nvSpPr>
          <p:cNvPr id="157708" name="Text Box 12"/>
          <p:cNvSpPr txBox="1">
            <a:spLocks noChangeArrowheads="1"/>
          </p:cNvSpPr>
          <p:nvPr/>
        </p:nvSpPr>
        <p:spPr bwMode="auto">
          <a:xfrm>
            <a:off x="2743200" y="2890838"/>
            <a:ext cx="23955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sym typeface="Symbol" pitchFamily="18" charset="2"/>
              </a:rPr>
              <a:t></a:t>
            </a:r>
            <a:r>
              <a:rPr lang="en-GB">
                <a:sym typeface="MS Reference 2" pitchFamily="2" charset="2"/>
              </a:rPr>
              <a:t>36 &lt; </a:t>
            </a:r>
            <a:r>
              <a:rPr lang="en-GB">
                <a:sym typeface="Symbol" pitchFamily="18" charset="2"/>
              </a:rPr>
              <a:t></a:t>
            </a:r>
            <a:r>
              <a:rPr lang="en-GB">
                <a:sym typeface="MS Reference 2" pitchFamily="2" charset="2"/>
              </a:rPr>
              <a:t>40 &lt; </a:t>
            </a:r>
            <a:r>
              <a:rPr lang="en-GB">
                <a:sym typeface="Symbol" pitchFamily="18" charset="2"/>
              </a:rPr>
              <a:t></a:t>
            </a:r>
            <a:r>
              <a:rPr lang="en-GB">
                <a:sym typeface="MS Reference 2" pitchFamily="2" charset="2"/>
              </a:rPr>
              <a:t>49</a:t>
            </a:r>
          </a:p>
        </p:txBody>
      </p:sp>
      <p:sp>
        <p:nvSpPr>
          <p:cNvPr id="157709" name="Text Box 13"/>
          <p:cNvSpPr txBox="1">
            <a:spLocks noChangeArrowheads="1"/>
          </p:cNvSpPr>
          <p:nvPr/>
        </p:nvSpPr>
        <p:spPr bwMode="auto">
          <a:xfrm>
            <a:off x="573088" y="3505200"/>
            <a:ext cx="6413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So,</a:t>
            </a:r>
          </a:p>
        </p:txBody>
      </p:sp>
      <p:sp>
        <p:nvSpPr>
          <p:cNvPr id="157710" name="Text Box 14"/>
          <p:cNvSpPr txBox="1">
            <a:spLocks noChangeArrowheads="1"/>
          </p:cNvSpPr>
          <p:nvPr/>
        </p:nvSpPr>
        <p:spPr bwMode="auto">
          <a:xfrm>
            <a:off x="3079750" y="3957638"/>
            <a:ext cx="17224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sym typeface="MS Reference 2" pitchFamily="2" charset="2"/>
              </a:rPr>
              <a:t>6 &lt; </a:t>
            </a:r>
            <a:r>
              <a:rPr lang="en-GB">
                <a:sym typeface="Symbol" pitchFamily="18" charset="2"/>
              </a:rPr>
              <a:t></a:t>
            </a:r>
            <a:r>
              <a:rPr lang="en-GB">
                <a:sym typeface="MS Reference 2" pitchFamily="2" charset="2"/>
              </a:rPr>
              <a:t>40 &lt; 7</a:t>
            </a:r>
          </a:p>
        </p:txBody>
      </p:sp>
      <p:sp>
        <p:nvSpPr>
          <p:cNvPr id="157712" name="Text Box 16"/>
          <p:cNvSpPr txBox="1">
            <a:spLocks noChangeArrowheads="1"/>
          </p:cNvSpPr>
          <p:nvPr/>
        </p:nvSpPr>
        <p:spPr bwMode="auto">
          <a:xfrm>
            <a:off x="669925" y="4916488"/>
            <a:ext cx="1066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6.3</a:t>
            </a:r>
            <a:r>
              <a:rPr lang="en-GB" baseline="30000"/>
              <a:t>2</a:t>
            </a:r>
            <a:r>
              <a:rPr lang="en-GB"/>
              <a:t> = </a:t>
            </a:r>
          </a:p>
        </p:txBody>
      </p:sp>
      <p:sp>
        <p:nvSpPr>
          <p:cNvPr id="157713" name="Text Box 17"/>
          <p:cNvSpPr txBox="1">
            <a:spLocks noChangeArrowheads="1"/>
          </p:cNvSpPr>
          <p:nvPr/>
        </p:nvSpPr>
        <p:spPr bwMode="auto">
          <a:xfrm>
            <a:off x="1736725" y="4916488"/>
            <a:ext cx="9477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39.69</a:t>
            </a:r>
          </a:p>
        </p:txBody>
      </p:sp>
      <p:sp>
        <p:nvSpPr>
          <p:cNvPr id="157714" name="Text Box 18"/>
          <p:cNvSpPr txBox="1">
            <a:spLocks noChangeArrowheads="1"/>
          </p:cNvSpPr>
          <p:nvPr/>
        </p:nvSpPr>
        <p:spPr bwMode="auto">
          <a:xfrm>
            <a:off x="3565525" y="4916488"/>
            <a:ext cx="16224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b="1">
                <a:solidFill>
                  <a:srgbClr val="FF6600"/>
                </a:solidFill>
              </a:rPr>
              <a:t>too small!</a:t>
            </a:r>
          </a:p>
        </p:txBody>
      </p:sp>
      <p:sp>
        <p:nvSpPr>
          <p:cNvPr id="157715" name="Text Box 19"/>
          <p:cNvSpPr txBox="1">
            <a:spLocks noChangeArrowheads="1"/>
          </p:cNvSpPr>
          <p:nvPr/>
        </p:nvSpPr>
        <p:spPr bwMode="auto">
          <a:xfrm>
            <a:off x="685800" y="5410200"/>
            <a:ext cx="1066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6.4</a:t>
            </a:r>
            <a:r>
              <a:rPr lang="en-GB" baseline="30000"/>
              <a:t>2</a:t>
            </a:r>
            <a:r>
              <a:rPr lang="en-GB"/>
              <a:t> = </a:t>
            </a:r>
          </a:p>
        </p:txBody>
      </p:sp>
      <p:sp>
        <p:nvSpPr>
          <p:cNvPr id="157716" name="Text Box 20"/>
          <p:cNvSpPr txBox="1">
            <a:spLocks noChangeArrowheads="1"/>
          </p:cNvSpPr>
          <p:nvPr/>
        </p:nvSpPr>
        <p:spPr bwMode="auto">
          <a:xfrm>
            <a:off x="1752600" y="5410200"/>
            <a:ext cx="9477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40.96</a:t>
            </a:r>
          </a:p>
        </p:txBody>
      </p:sp>
      <p:sp>
        <p:nvSpPr>
          <p:cNvPr id="157717" name="Text Box 21"/>
          <p:cNvSpPr txBox="1">
            <a:spLocks noChangeArrowheads="1"/>
          </p:cNvSpPr>
          <p:nvPr/>
        </p:nvSpPr>
        <p:spPr bwMode="auto">
          <a:xfrm>
            <a:off x="3581400" y="5410200"/>
            <a:ext cx="12985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b="1">
                <a:solidFill>
                  <a:srgbClr val="FF6600"/>
                </a:solidFill>
              </a:rPr>
              <a:t>too big!</a:t>
            </a:r>
          </a:p>
        </p:txBody>
      </p:sp>
      <p:sp>
        <p:nvSpPr>
          <p:cNvPr id="39950" name="Rectangle 22"/>
          <p:cNvSpPr>
            <a:spLocks noGrp="1" noChangeArrowheads="1"/>
          </p:cNvSpPr>
          <p:nvPr>
            <p:ph type="title" idx="4294967295"/>
          </p:nvPr>
        </p:nvSpPr>
        <p:spPr>
          <a:xfrm>
            <a:off x="152400" y="152400"/>
            <a:ext cx="4724400" cy="284163"/>
          </a:xfrm>
          <a:noFill/>
        </p:spPr>
        <p:txBody>
          <a:bodyPr/>
          <a:lstStyle/>
          <a:p>
            <a:pPr eaLnBrk="1" hangingPunct="1"/>
            <a:r>
              <a:rPr lang="en-GB" sz="2400" b="1" smtClean="0">
                <a:solidFill>
                  <a:srgbClr val="5B0091"/>
                </a:solidFill>
              </a:rPr>
              <a:t>Trial and improvement</a:t>
            </a:r>
          </a:p>
        </p:txBody>
      </p:sp>
      <p:grpSp>
        <p:nvGrpSpPr>
          <p:cNvPr id="157721" name="Group 25"/>
          <p:cNvGrpSpPr>
            <a:grpSpLocks/>
          </p:cNvGrpSpPr>
          <p:nvPr/>
        </p:nvGrpSpPr>
        <p:grpSpPr bwMode="auto">
          <a:xfrm>
            <a:off x="3022600" y="1905000"/>
            <a:ext cx="1838325" cy="609600"/>
            <a:chOff x="2052" y="672"/>
            <a:chExt cx="1656" cy="384"/>
          </a:xfrm>
        </p:grpSpPr>
        <p:sp>
          <p:nvSpPr>
            <p:cNvPr id="39953" name="Rectangle 26"/>
            <p:cNvSpPr>
              <a:spLocks noChangeArrowheads="1"/>
            </p:cNvSpPr>
            <p:nvPr/>
          </p:nvSpPr>
          <p:spPr bwMode="auto">
            <a:xfrm>
              <a:off x="2052" y="672"/>
              <a:ext cx="1656" cy="384"/>
            </a:xfrm>
            <a:prstGeom prst="rect">
              <a:avLst/>
            </a:prstGeom>
            <a:solidFill>
              <a:srgbClr val="FFFFCC"/>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954" name="Text Box 27"/>
            <p:cNvSpPr txBox="1">
              <a:spLocks noChangeArrowheads="1"/>
            </p:cNvSpPr>
            <p:nvPr/>
          </p:nvSpPr>
          <p:spPr bwMode="auto">
            <a:xfrm>
              <a:off x="2236" y="720"/>
              <a:ext cx="1278" cy="288"/>
            </a:xfrm>
            <a:prstGeom prst="rect">
              <a:avLst/>
            </a:prstGeom>
            <a:solidFill>
              <a:srgbClr val="FF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b="1">
                  <a:solidFill>
                    <a:schemeClr val="tx1"/>
                  </a:solidFill>
                  <a:sym typeface="MS Reference 2" pitchFamily="2" charset="2"/>
                </a:rPr>
                <a:t>Find </a:t>
              </a:r>
              <a:r>
                <a:rPr lang="en-GB" b="1">
                  <a:solidFill>
                    <a:schemeClr val="tx1"/>
                  </a:solidFill>
                  <a:sym typeface="Symbol" pitchFamily="18" charset="2"/>
                </a:rPr>
                <a:t></a:t>
              </a:r>
              <a:r>
                <a:rPr lang="en-GB" b="1">
                  <a:solidFill>
                    <a:schemeClr val="tx1"/>
                  </a:solidFill>
                  <a:sym typeface="MS Reference 2" pitchFamily="2" charset="2"/>
                </a:rPr>
                <a:t>40</a:t>
              </a:r>
            </a:p>
          </p:txBody>
        </p:sp>
      </p:grpSp>
      <p:sp>
        <p:nvSpPr>
          <p:cNvPr id="157724" name="AutoShape 28"/>
          <p:cNvSpPr>
            <a:spLocks noChangeArrowheads="1"/>
          </p:cNvSpPr>
          <p:nvPr/>
        </p:nvSpPr>
        <p:spPr bwMode="auto">
          <a:xfrm>
            <a:off x="5410200" y="1828800"/>
            <a:ext cx="3505200" cy="2133600"/>
          </a:xfrm>
          <a:prstGeom prst="cloudCallout">
            <a:avLst>
              <a:gd name="adj1" fmla="val -63000"/>
              <a:gd name="adj2" fmla="val 57588"/>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GB"/>
              <a:t>40 is closer to 36 than to 49, so </a:t>
            </a:r>
            <a:r>
              <a:rPr lang="en-GB">
                <a:sym typeface="Symbol" pitchFamily="18" charset="2"/>
              </a:rPr>
              <a:t></a:t>
            </a:r>
            <a:r>
              <a:rPr lang="en-GB">
                <a:sym typeface="MS Reference 2" pitchFamily="2" charset="2"/>
              </a:rPr>
              <a:t>40 will be about 6.3</a:t>
            </a:r>
          </a:p>
          <a:p>
            <a:pPr algn="ctr"/>
            <a:endParaRPr lang="en-GB">
              <a:sym typeface="MS Reference 2" pitchFamily="2" charset="2"/>
            </a:endParaRPr>
          </a:p>
          <a:p>
            <a:pPr algn="ctr"/>
            <a:endParaRPr lang="en-GB"/>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5772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5770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57709"/>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57710"/>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157724"/>
                                        </p:tgtEl>
                                        <p:attrNameLst>
                                          <p:attrName>style.visibility</p:attrName>
                                        </p:attrNameLst>
                                      </p:cBhvr>
                                      <p:to>
                                        <p:strVal val="visible"/>
                                      </p:to>
                                    </p:set>
                                    <p:animEffect transition="in" filter="dissolve">
                                      <p:cBhvr>
                                        <p:cTn id="23" dur="500"/>
                                        <p:tgtEl>
                                          <p:spTgt spid="157724"/>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 presetClass="entr" presetSubtype="0" fill="hold" grpId="0" nodeType="clickEffect">
                                  <p:stCondLst>
                                    <p:cond delay="0"/>
                                  </p:stCondLst>
                                  <p:childTnLst>
                                    <p:set>
                                      <p:cBhvr>
                                        <p:cTn id="27" dur="1" fill="hold">
                                          <p:stCondLst>
                                            <p:cond delay="499"/>
                                          </p:stCondLst>
                                        </p:cTn>
                                        <p:tgtEl>
                                          <p:spTgt spid="157712"/>
                                        </p:tgtEl>
                                        <p:attrNameLst>
                                          <p:attrName>style.visibility</p:attrName>
                                        </p:attrNameLst>
                                      </p:cBhvr>
                                      <p:to>
                                        <p:strVal val="visible"/>
                                      </p:to>
                                    </p:set>
                                  </p:childTnLst>
                                </p:cTn>
                              </p:par>
                            </p:childTnLst>
                          </p:cTn>
                        </p:par>
                      </p:childTnLst>
                    </p:cTn>
                  </p:par>
                  <p:par>
                    <p:cTn id="28" fill="hold" nodeType="clickPar">
                      <p:stCondLst>
                        <p:cond delay="indefinite"/>
                      </p:stCondLst>
                      <p:childTnLst>
                        <p:par>
                          <p:cTn id="29" fill="hold" nodeType="withGroup">
                            <p:stCondLst>
                              <p:cond delay="0"/>
                            </p:stCondLst>
                            <p:childTnLst>
                              <p:par>
                                <p:cTn id="30" presetID="1" presetClass="entr" presetSubtype="0" fill="hold" grpId="0" nodeType="clickEffect">
                                  <p:stCondLst>
                                    <p:cond delay="0"/>
                                  </p:stCondLst>
                                  <p:childTnLst>
                                    <p:set>
                                      <p:cBhvr>
                                        <p:cTn id="31" dur="1" fill="hold">
                                          <p:stCondLst>
                                            <p:cond delay="499"/>
                                          </p:stCondLst>
                                        </p:cTn>
                                        <p:tgtEl>
                                          <p:spTgt spid="157713"/>
                                        </p:tgtEl>
                                        <p:attrNameLst>
                                          <p:attrName>style.visibility</p:attrName>
                                        </p:attrNameLst>
                                      </p:cBhvr>
                                      <p:to>
                                        <p:strVal val="visible"/>
                                      </p:to>
                                    </p:set>
                                  </p:childTnLst>
                                </p:cTn>
                              </p:par>
                            </p:childTnLst>
                          </p:cTn>
                        </p:par>
                      </p:childTnLst>
                    </p:cTn>
                  </p:par>
                  <p:par>
                    <p:cTn id="32" fill="hold" nodeType="clickPar">
                      <p:stCondLst>
                        <p:cond delay="indefinite"/>
                      </p:stCondLst>
                      <p:childTnLst>
                        <p:par>
                          <p:cTn id="33" fill="hold" nodeType="withGroup">
                            <p:stCondLst>
                              <p:cond delay="0"/>
                            </p:stCondLst>
                            <p:childTnLst>
                              <p:par>
                                <p:cTn id="34" presetID="1" presetClass="entr" presetSubtype="0" fill="hold" grpId="0" nodeType="clickEffect">
                                  <p:stCondLst>
                                    <p:cond delay="0"/>
                                  </p:stCondLst>
                                  <p:childTnLst>
                                    <p:set>
                                      <p:cBhvr>
                                        <p:cTn id="35" dur="1" fill="hold">
                                          <p:stCondLst>
                                            <p:cond delay="499"/>
                                          </p:stCondLst>
                                        </p:cTn>
                                        <p:tgtEl>
                                          <p:spTgt spid="157714"/>
                                        </p:tgtEl>
                                        <p:attrNameLst>
                                          <p:attrName>style.visibility</p:attrName>
                                        </p:attrNameLst>
                                      </p:cBhvr>
                                      <p:to>
                                        <p:strVal val="visible"/>
                                      </p:to>
                                    </p:set>
                                  </p:childTnLst>
                                </p:cTn>
                              </p:par>
                            </p:childTnLst>
                          </p:cTn>
                        </p:par>
                      </p:childTnLst>
                    </p:cTn>
                  </p:par>
                  <p:par>
                    <p:cTn id="36" fill="hold" nodeType="clickPar">
                      <p:stCondLst>
                        <p:cond delay="indefinite"/>
                      </p:stCondLst>
                      <p:childTnLst>
                        <p:par>
                          <p:cTn id="37" fill="hold" nodeType="withGroup">
                            <p:stCondLst>
                              <p:cond delay="0"/>
                            </p:stCondLst>
                            <p:childTnLst>
                              <p:par>
                                <p:cTn id="38" presetID="1" presetClass="entr" presetSubtype="0" fill="hold" grpId="0" nodeType="clickEffect">
                                  <p:stCondLst>
                                    <p:cond delay="0"/>
                                  </p:stCondLst>
                                  <p:childTnLst>
                                    <p:set>
                                      <p:cBhvr>
                                        <p:cTn id="39" dur="1" fill="hold">
                                          <p:stCondLst>
                                            <p:cond delay="499"/>
                                          </p:stCondLst>
                                        </p:cTn>
                                        <p:tgtEl>
                                          <p:spTgt spid="157715"/>
                                        </p:tgtEl>
                                        <p:attrNameLst>
                                          <p:attrName>style.visibility</p:attrName>
                                        </p:attrNameLst>
                                      </p:cBhvr>
                                      <p:to>
                                        <p:strVal val="visible"/>
                                      </p:to>
                                    </p:set>
                                  </p:childTnLst>
                                </p:cTn>
                              </p:par>
                            </p:childTnLst>
                          </p:cTn>
                        </p:par>
                      </p:childTnLst>
                    </p:cTn>
                  </p:par>
                  <p:par>
                    <p:cTn id="40" fill="hold" nodeType="clickPar">
                      <p:stCondLst>
                        <p:cond delay="indefinite"/>
                      </p:stCondLst>
                      <p:childTnLst>
                        <p:par>
                          <p:cTn id="41" fill="hold" nodeType="withGroup">
                            <p:stCondLst>
                              <p:cond delay="0"/>
                            </p:stCondLst>
                            <p:childTnLst>
                              <p:par>
                                <p:cTn id="42" presetID="1" presetClass="entr" presetSubtype="0" fill="hold" grpId="0" nodeType="clickEffect">
                                  <p:stCondLst>
                                    <p:cond delay="0"/>
                                  </p:stCondLst>
                                  <p:childTnLst>
                                    <p:set>
                                      <p:cBhvr>
                                        <p:cTn id="43" dur="1" fill="hold">
                                          <p:stCondLst>
                                            <p:cond delay="499"/>
                                          </p:stCondLst>
                                        </p:cTn>
                                        <p:tgtEl>
                                          <p:spTgt spid="157716"/>
                                        </p:tgtEl>
                                        <p:attrNameLst>
                                          <p:attrName>style.visibility</p:attrName>
                                        </p:attrNameLst>
                                      </p:cBhvr>
                                      <p:to>
                                        <p:strVal val="visible"/>
                                      </p:to>
                                    </p:set>
                                  </p:childTnLst>
                                </p:cTn>
                              </p:par>
                            </p:childTnLst>
                          </p:cTn>
                        </p:par>
                      </p:childTnLst>
                    </p:cTn>
                  </p:par>
                  <p:par>
                    <p:cTn id="44" fill="hold" nodeType="clickPar">
                      <p:stCondLst>
                        <p:cond delay="indefinite"/>
                      </p:stCondLst>
                      <p:childTnLst>
                        <p:par>
                          <p:cTn id="45" fill="hold" nodeType="withGroup">
                            <p:stCondLst>
                              <p:cond delay="0"/>
                            </p:stCondLst>
                            <p:childTnLst>
                              <p:par>
                                <p:cTn id="46" presetID="1" presetClass="entr" presetSubtype="0" fill="hold" grpId="0" nodeType="clickEffect">
                                  <p:stCondLst>
                                    <p:cond delay="0"/>
                                  </p:stCondLst>
                                  <p:childTnLst>
                                    <p:set>
                                      <p:cBhvr>
                                        <p:cTn id="47" dur="1" fill="hold">
                                          <p:stCondLst>
                                            <p:cond delay="499"/>
                                          </p:stCondLst>
                                        </p:cTn>
                                        <p:tgtEl>
                                          <p:spTgt spid="1577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7708" grpId="0" autoUpdateAnimBg="0"/>
      <p:bldP spid="157709" grpId="0" autoUpdateAnimBg="0"/>
      <p:bldP spid="157710" grpId="0" autoUpdateAnimBg="0"/>
      <p:bldP spid="157712" grpId="0" autoUpdateAnimBg="0"/>
      <p:bldP spid="157713" grpId="0" autoUpdateAnimBg="0"/>
      <p:bldP spid="157714" grpId="0" autoUpdateAnimBg="0"/>
      <p:bldP spid="157715" grpId="0" autoUpdateAnimBg="0"/>
      <p:bldP spid="157716" grpId="0" autoUpdateAnimBg="0"/>
      <p:bldP spid="157717" grpId="0" autoUpdateAnimBg="0"/>
      <p:bldP spid="157724" grpId="0" animBg="1"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0962" name="Picture 2" descr="right_button">
            <a:hlinkClick r:id="" action="ppaction://hlinkshowjump?jump=nextslide"/>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59788" y="6092825"/>
            <a:ext cx="501650"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3" name="Picture 3" descr="left_button">
            <a:hlinkClick r:id="" action="ppaction://hlinkshowjump?jump=previousslide"/>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8" y="6078538"/>
            <a:ext cx="542925"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4" name="Text Box 5"/>
          <p:cNvSpPr txBox="1">
            <a:spLocks noChangeArrowheads="1"/>
          </p:cNvSpPr>
          <p:nvPr/>
        </p:nvSpPr>
        <p:spPr bwMode="auto">
          <a:xfrm>
            <a:off x="593725" y="1219200"/>
            <a:ext cx="12366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6.33</a:t>
            </a:r>
            <a:r>
              <a:rPr lang="en-GB" baseline="30000"/>
              <a:t>2</a:t>
            </a:r>
            <a:r>
              <a:rPr lang="en-GB"/>
              <a:t> = </a:t>
            </a:r>
          </a:p>
        </p:txBody>
      </p:sp>
      <p:sp>
        <p:nvSpPr>
          <p:cNvPr id="159750" name="Text Box 6"/>
          <p:cNvSpPr txBox="1">
            <a:spLocks noChangeArrowheads="1"/>
          </p:cNvSpPr>
          <p:nvPr/>
        </p:nvSpPr>
        <p:spPr bwMode="auto">
          <a:xfrm>
            <a:off x="1660525" y="1219200"/>
            <a:ext cx="12874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40.0689</a:t>
            </a:r>
          </a:p>
        </p:txBody>
      </p:sp>
      <p:sp>
        <p:nvSpPr>
          <p:cNvPr id="159751" name="Text Box 7"/>
          <p:cNvSpPr txBox="1">
            <a:spLocks noChangeArrowheads="1"/>
          </p:cNvSpPr>
          <p:nvPr/>
        </p:nvSpPr>
        <p:spPr bwMode="auto">
          <a:xfrm>
            <a:off x="3619500" y="1219200"/>
            <a:ext cx="12985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b="1">
                <a:solidFill>
                  <a:srgbClr val="FF6600"/>
                </a:solidFill>
              </a:rPr>
              <a:t>too big!</a:t>
            </a:r>
          </a:p>
        </p:txBody>
      </p:sp>
      <p:sp>
        <p:nvSpPr>
          <p:cNvPr id="159752" name="Text Box 8"/>
          <p:cNvSpPr txBox="1">
            <a:spLocks noChangeArrowheads="1"/>
          </p:cNvSpPr>
          <p:nvPr/>
        </p:nvSpPr>
        <p:spPr bwMode="auto">
          <a:xfrm>
            <a:off x="593725" y="1949450"/>
            <a:ext cx="12366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6.32</a:t>
            </a:r>
            <a:r>
              <a:rPr lang="en-GB" baseline="30000"/>
              <a:t>2</a:t>
            </a:r>
            <a:r>
              <a:rPr lang="en-GB"/>
              <a:t> = </a:t>
            </a:r>
          </a:p>
        </p:txBody>
      </p:sp>
      <p:sp>
        <p:nvSpPr>
          <p:cNvPr id="159753" name="Text Box 9"/>
          <p:cNvSpPr txBox="1">
            <a:spLocks noChangeArrowheads="1"/>
          </p:cNvSpPr>
          <p:nvPr/>
        </p:nvSpPr>
        <p:spPr bwMode="auto">
          <a:xfrm>
            <a:off x="1660525" y="1949450"/>
            <a:ext cx="12874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39.9424</a:t>
            </a:r>
          </a:p>
        </p:txBody>
      </p:sp>
      <p:sp>
        <p:nvSpPr>
          <p:cNvPr id="159754" name="Text Box 10"/>
          <p:cNvSpPr txBox="1">
            <a:spLocks noChangeArrowheads="1"/>
          </p:cNvSpPr>
          <p:nvPr/>
        </p:nvSpPr>
        <p:spPr bwMode="auto">
          <a:xfrm>
            <a:off x="3619500" y="1949450"/>
            <a:ext cx="16224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b="1">
                <a:solidFill>
                  <a:srgbClr val="FF6600"/>
                </a:solidFill>
              </a:rPr>
              <a:t>too small!</a:t>
            </a:r>
          </a:p>
        </p:txBody>
      </p:sp>
      <p:sp>
        <p:nvSpPr>
          <p:cNvPr id="159755" name="Text Box 11"/>
          <p:cNvSpPr txBox="1">
            <a:spLocks noChangeArrowheads="1"/>
          </p:cNvSpPr>
          <p:nvPr/>
        </p:nvSpPr>
        <p:spPr bwMode="auto">
          <a:xfrm>
            <a:off x="593725" y="2679700"/>
            <a:ext cx="69484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Suppose we want the answer to 2 decimal places.</a:t>
            </a:r>
          </a:p>
        </p:txBody>
      </p:sp>
      <p:sp>
        <p:nvSpPr>
          <p:cNvPr id="159756" name="Text Box 12"/>
          <p:cNvSpPr txBox="1">
            <a:spLocks noChangeArrowheads="1"/>
          </p:cNvSpPr>
          <p:nvPr/>
        </p:nvSpPr>
        <p:spPr bwMode="auto">
          <a:xfrm>
            <a:off x="593725" y="3409950"/>
            <a:ext cx="14065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6.325</a:t>
            </a:r>
            <a:r>
              <a:rPr lang="en-GB" baseline="30000"/>
              <a:t>2</a:t>
            </a:r>
            <a:r>
              <a:rPr lang="en-GB"/>
              <a:t> = </a:t>
            </a:r>
          </a:p>
        </p:txBody>
      </p:sp>
      <p:sp>
        <p:nvSpPr>
          <p:cNvPr id="159757" name="Text Box 13"/>
          <p:cNvSpPr txBox="1">
            <a:spLocks noChangeArrowheads="1"/>
          </p:cNvSpPr>
          <p:nvPr/>
        </p:nvSpPr>
        <p:spPr bwMode="auto">
          <a:xfrm>
            <a:off x="1820863" y="3409950"/>
            <a:ext cx="16271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40.005625</a:t>
            </a:r>
          </a:p>
        </p:txBody>
      </p:sp>
      <p:sp>
        <p:nvSpPr>
          <p:cNvPr id="159758" name="Text Box 14"/>
          <p:cNvSpPr txBox="1">
            <a:spLocks noChangeArrowheads="1"/>
          </p:cNvSpPr>
          <p:nvPr/>
        </p:nvSpPr>
        <p:spPr bwMode="auto">
          <a:xfrm>
            <a:off x="3619500" y="3409950"/>
            <a:ext cx="12985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b="1">
                <a:solidFill>
                  <a:srgbClr val="FF6600"/>
                </a:solidFill>
              </a:rPr>
              <a:t>too big!</a:t>
            </a:r>
          </a:p>
        </p:txBody>
      </p:sp>
      <p:sp>
        <p:nvSpPr>
          <p:cNvPr id="159759" name="Text Box 15"/>
          <p:cNvSpPr txBox="1">
            <a:spLocks noChangeArrowheads="1"/>
          </p:cNvSpPr>
          <p:nvPr/>
        </p:nvSpPr>
        <p:spPr bwMode="auto">
          <a:xfrm>
            <a:off x="593725" y="4140200"/>
            <a:ext cx="15906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Therefore,</a:t>
            </a:r>
          </a:p>
        </p:txBody>
      </p:sp>
      <p:sp>
        <p:nvSpPr>
          <p:cNvPr id="159760" name="Text Box 16"/>
          <p:cNvSpPr txBox="1">
            <a:spLocks noChangeArrowheads="1"/>
          </p:cNvSpPr>
          <p:nvPr/>
        </p:nvSpPr>
        <p:spPr bwMode="auto">
          <a:xfrm>
            <a:off x="3159125" y="4719638"/>
            <a:ext cx="28241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6.32 &lt; </a:t>
            </a:r>
            <a:r>
              <a:rPr lang="en-GB">
                <a:sym typeface="Symbol" pitchFamily="18" charset="2"/>
              </a:rPr>
              <a:t></a:t>
            </a:r>
            <a:r>
              <a:rPr lang="en-GB">
                <a:sym typeface="MS Reference 2" pitchFamily="2" charset="2"/>
              </a:rPr>
              <a:t>40 &lt; 6.325</a:t>
            </a:r>
            <a:r>
              <a:rPr lang="en-GB"/>
              <a:t> </a:t>
            </a:r>
          </a:p>
        </p:txBody>
      </p:sp>
      <p:sp>
        <p:nvSpPr>
          <p:cNvPr id="159761" name="Text Box 17"/>
          <p:cNvSpPr txBox="1">
            <a:spLocks noChangeArrowheads="1"/>
          </p:cNvSpPr>
          <p:nvPr/>
        </p:nvSpPr>
        <p:spPr bwMode="auto">
          <a:xfrm>
            <a:off x="2181225" y="5451475"/>
            <a:ext cx="4781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sym typeface="Symbol" pitchFamily="18" charset="2"/>
              </a:rPr>
              <a:t></a:t>
            </a:r>
            <a:r>
              <a:rPr lang="en-GB">
                <a:sym typeface="MS Reference 2" pitchFamily="2" charset="2"/>
              </a:rPr>
              <a:t>40 = 6.32    (to 2 decimal places)</a:t>
            </a:r>
          </a:p>
        </p:txBody>
      </p:sp>
      <p:sp>
        <p:nvSpPr>
          <p:cNvPr id="40977" name="Rectangle 22"/>
          <p:cNvSpPr>
            <a:spLocks noGrp="1" noChangeArrowheads="1"/>
          </p:cNvSpPr>
          <p:nvPr>
            <p:ph type="title" idx="4294967295"/>
          </p:nvPr>
        </p:nvSpPr>
        <p:spPr/>
        <p:txBody>
          <a:bodyPr/>
          <a:lstStyle/>
          <a:p>
            <a:pPr eaLnBrk="1" hangingPunct="1"/>
            <a:r>
              <a:rPr lang="en-GB" sz="2800" b="1" smtClean="0">
                <a:solidFill>
                  <a:srgbClr val="5B0091"/>
                </a:solidFill>
              </a:rPr>
              <a:t>Trial and improvement</a:t>
            </a:r>
            <a:endParaRPr lang="en-GB"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5975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5975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59752"/>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59753"/>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59754"/>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159755"/>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159756"/>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159757"/>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499"/>
                                          </p:stCondLst>
                                        </p:cTn>
                                        <p:tgtEl>
                                          <p:spTgt spid="159758"/>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499"/>
                                          </p:stCondLst>
                                        </p:cTn>
                                        <p:tgtEl>
                                          <p:spTgt spid="159759"/>
                                        </p:tgtEl>
                                        <p:attrNameLst>
                                          <p:attrName>style.visibility</p:attrName>
                                        </p:attrNameLst>
                                      </p:cBhvr>
                                      <p:to>
                                        <p:strVal val="visible"/>
                                      </p:to>
                                    </p:set>
                                  </p:childTnLst>
                                </p:cTn>
                              </p:par>
                            </p:childTnLst>
                          </p:cTn>
                        </p:par>
                        <p:par>
                          <p:cTn id="43" fill="hold" nodeType="afterGroup">
                            <p:stCondLst>
                              <p:cond delay="500"/>
                            </p:stCondLst>
                            <p:childTnLst>
                              <p:par>
                                <p:cTn id="44" presetID="1" presetClass="entr" presetSubtype="0" fill="hold" grpId="0" nodeType="afterEffect">
                                  <p:stCondLst>
                                    <p:cond delay="0"/>
                                  </p:stCondLst>
                                  <p:childTnLst>
                                    <p:set>
                                      <p:cBhvr>
                                        <p:cTn id="45" dur="1" fill="hold">
                                          <p:stCondLst>
                                            <p:cond delay="499"/>
                                          </p:stCondLst>
                                        </p:cTn>
                                        <p:tgtEl>
                                          <p:spTgt spid="159760"/>
                                        </p:tgtEl>
                                        <p:attrNameLst>
                                          <p:attrName>style.visibility</p:attrName>
                                        </p:attrNameLst>
                                      </p:cBhvr>
                                      <p:to>
                                        <p:strVal val="visible"/>
                                      </p:to>
                                    </p:set>
                                  </p:childTnLst>
                                </p:cTn>
                              </p:par>
                            </p:childTnLst>
                          </p:cTn>
                        </p:par>
                      </p:childTnLst>
                    </p:cTn>
                  </p:par>
                  <p:par>
                    <p:cTn id="46" fill="hold" nodeType="clickPar">
                      <p:stCondLst>
                        <p:cond delay="indefinite"/>
                      </p:stCondLst>
                      <p:childTnLst>
                        <p:par>
                          <p:cTn id="47" fill="hold" nodeType="withGroup">
                            <p:stCondLst>
                              <p:cond delay="0"/>
                            </p:stCondLst>
                            <p:childTnLst>
                              <p:par>
                                <p:cTn id="48" presetID="1" presetClass="entr" presetSubtype="0" fill="hold" grpId="0" nodeType="clickEffect">
                                  <p:stCondLst>
                                    <p:cond delay="0"/>
                                  </p:stCondLst>
                                  <p:childTnLst>
                                    <p:set>
                                      <p:cBhvr>
                                        <p:cTn id="49" dur="1" fill="hold">
                                          <p:stCondLst>
                                            <p:cond delay="499"/>
                                          </p:stCondLst>
                                        </p:cTn>
                                        <p:tgtEl>
                                          <p:spTgt spid="1597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9750" grpId="0" autoUpdateAnimBg="0"/>
      <p:bldP spid="159751" grpId="0" autoUpdateAnimBg="0"/>
      <p:bldP spid="159752" grpId="0" autoUpdateAnimBg="0"/>
      <p:bldP spid="159753" grpId="0" autoUpdateAnimBg="0"/>
      <p:bldP spid="159754" grpId="0" autoUpdateAnimBg="0"/>
      <p:bldP spid="159755" grpId="0" autoUpdateAnimBg="0"/>
      <p:bldP spid="159756" grpId="0" autoUpdateAnimBg="0"/>
      <p:bldP spid="159757" grpId="0" autoUpdateAnimBg="0"/>
      <p:bldP spid="159758" grpId="0" autoUpdateAnimBg="0"/>
      <p:bldP spid="159759" grpId="0" autoUpdateAnimBg="0"/>
      <p:bldP spid="159760" grpId="0" autoUpdateAnimBg="0"/>
      <p:bldP spid="159761" grpId="0"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123" name="Picture 2" descr="right_button">
            <a:hlinkClick r:id="" action="ppaction://hlinkshowjump?jump=nextslide"/>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59788" y="6092825"/>
            <a:ext cx="501650"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Picture 3" descr="left_button">
            <a:hlinkClick r:id="" action="ppaction://hlinkshowjump?jump=previousslide"/>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9388" y="6078538"/>
            <a:ext cx="542925"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125" name="Group 63"/>
          <p:cNvGrpSpPr>
            <a:grpSpLocks/>
          </p:cNvGrpSpPr>
          <p:nvPr/>
        </p:nvGrpSpPr>
        <p:grpSpPr bwMode="auto">
          <a:xfrm>
            <a:off x="7304088" y="115888"/>
            <a:ext cx="576262" cy="576262"/>
            <a:chOff x="4601" y="73"/>
            <a:chExt cx="363" cy="363"/>
          </a:xfrm>
        </p:grpSpPr>
        <p:pic>
          <p:nvPicPr>
            <p:cNvPr id="5127" name="Picture 64" descr="flash icon"/>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41" y="110"/>
              <a:ext cx="28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8" name="Oval 65"/>
            <p:cNvSpPr>
              <a:spLocks noChangeAspect="1" noChangeArrowheads="1"/>
            </p:cNvSpPr>
            <p:nvPr/>
          </p:nvSpPr>
          <p:spPr bwMode="auto">
            <a:xfrm>
              <a:off x="4601" y="73"/>
              <a:ext cx="363" cy="363"/>
            </a:xfrm>
            <a:prstGeom prst="ellipse">
              <a:avLst/>
            </a:prstGeom>
            <a:noFill/>
            <a:ln w="127000">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US"/>
            </a:p>
          </p:txBody>
        </p:sp>
        <p:sp>
          <p:nvSpPr>
            <p:cNvPr id="5129" name="Oval 66"/>
            <p:cNvSpPr>
              <a:spLocks noChangeAspect="1" noChangeArrowheads="1"/>
            </p:cNvSpPr>
            <p:nvPr/>
          </p:nvSpPr>
          <p:spPr bwMode="auto">
            <a:xfrm>
              <a:off x="4635" y="107"/>
              <a:ext cx="295" cy="295"/>
            </a:xfrm>
            <a:prstGeom prst="ellipse">
              <a:avLst/>
            </a:prstGeom>
            <a:noFill/>
            <a:ln w="25400">
              <a:solidFill>
                <a:srgbClr val="010066"/>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US"/>
            </a:p>
          </p:txBody>
        </p:sp>
      </p:grpSp>
      <p:sp>
        <p:nvSpPr>
          <p:cNvPr id="5126" name="Rectangle 67"/>
          <p:cNvSpPr>
            <a:spLocks noGrp="1" noChangeArrowheads="1"/>
          </p:cNvSpPr>
          <p:nvPr>
            <p:ph type="title" idx="4294967295"/>
          </p:nvPr>
        </p:nvSpPr>
        <p:spPr/>
        <p:txBody>
          <a:bodyPr/>
          <a:lstStyle/>
          <a:p>
            <a:pPr eaLnBrk="1" hangingPunct="1"/>
            <a:r>
              <a:rPr lang="en-GB" sz="2800" b="1" smtClean="0">
                <a:solidFill>
                  <a:srgbClr val="5B0091"/>
                </a:solidFill>
              </a:rPr>
              <a:t>Trial and improvement</a:t>
            </a:r>
            <a:endParaRPr lang="en-GB" smtClean="0"/>
          </a:p>
        </p:txBody>
      </p:sp>
    </p:spTree>
    <p:controls>
      <mc:AlternateContent xmlns:mc="http://schemas.openxmlformats.org/markup-compatibility/2006">
        <mc:Choice xmlns:v="urn:schemas-microsoft-com:vml" Requires="v">
          <p:control spid="5122" r:id="rId2" imgW="9142857" imgH="5185068"/>
        </mc:Choice>
        <mc:Fallback>
          <p:control r:id="rId2" imgW="9142857" imgH="5185068">
            <p:pic>
              <p:nvPicPr>
                <p:cNvPr id="0" name="ShockwaveFlash1"/>
                <p:cNvPicPr preferRelativeResize="0">
                  <a:picLocks noChangeArrowheads="1" noChangeShapeType="1"/>
                </p:cNvPicPr>
                <p:nvPr/>
              </p:nvPicPr>
              <p:blipFill>
                <a:blip r:embed="rId8">
                  <a:extLst>
                    <a:ext uri="{28A0092B-C50C-407E-A947-70E740481C1C}">
                      <a14:useLocalDpi xmlns:a14="http://schemas.microsoft.com/office/drawing/2010/main" val="0"/>
                    </a:ext>
                  </a:extLst>
                </a:blip>
                <a:srcRect/>
                <a:stretch>
                  <a:fillRect/>
                </a:stretch>
              </p:blipFill>
              <p:spPr bwMode="auto">
                <a:xfrm>
                  <a:off x="0" y="908050"/>
                  <a:ext cx="9144000" cy="5184775"/>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1986" name="Picture 2" descr="right_button">
            <a:hlinkClick r:id="" action="ppaction://hlinkshowjump?jump=nextslide"/>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59788" y="6092825"/>
            <a:ext cx="501650"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87" name="Picture 3" descr="left_button">
            <a:hlinkClick r:id="" action="ppaction://hlinkshowjump?jump=previousslide"/>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8" y="6078538"/>
            <a:ext cx="542925"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8" name="Rectangle 5"/>
          <p:cNvSpPr>
            <a:spLocks noGrp="1" noChangeArrowheads="1"/>
          </p:cNvSpPr>
          <p:nvPr>
            <p:ph type="title" idx="4294967295"/>
          </p:nvPr>
        </p:nvSpPr>
        <p:spPr>
          <a:xfrm>
            <a:off x="152400" y="152400"/>
            <a:ext cx="4419600" cy="325438"/>
          </a:xfrm>
          <a:noFill/>
        </p:spPr>
        <p:txBody>
          <a:bodyPr/>
          <a:lstStyle/>
          <a:p>
            <a:pPr eaLnBrk="1" hangingPunct="1"/>
            <a:r>
              <a:rPr lang="en-GB" sz="2800" b="1" smtClean="0">
                <a:solidFill>
                  <a:srgbClr val="5B0091"/>
                </a:solidFill>
              </a:rPr>
              <a:t>Negative square roots</a:t>
            </a:r>
          </a:p>
        </p:txBody>
      </p:sp>
      <p:sp>
        <p:nvSpPr>
          <p:cNvPr id="41989" name="Text Box 6"/>
          <p:cNvSpPr txBox="1">
            <a:spLocks noChangeArrowheads="1"/>
          </p:cNvSpPr>
          <p:nvPr/>
        </p:nvSpPr>
        <p:spPr bwMode="auto">
          <a:xfrm>
            <a:off x="1517650" y="1143000"/>
            <a:ext cx="15557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5 × 5 = 25</a:t>
            </a:r>
          </a:p>
        </p:txBody>
      </p:sp>
      <p:sp>
        <p:nvSpPr>
          <p:cNvPr id="151559" name="Text Box 7"/>
          <p:cNvSpPr txBox="1">
            <a:spLocks noChangeArrowheads="1"/>
          </p:cNvSpPr>
          <p:nvPr/>
        </p:nvSpPr>
        <p:spPr bwMode="auto">
          <a:xfrm>
            <a:off x="4208463" y="1143000"/>
            <a:ext cx="7254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b="1"/>
              <a:t>and</a:t>
            </a:r>
          </a:p>
        </p:txBody>
      </p:sp>
      <p:sp>
        <p:nvSpPr>
          <p:cNvPr id="151560" name="Text Box 8"/>
          <p:cNvSpPr txBox="1">
            <a:spLocks noChangeArrowheads="1"/>
          </p:cNvSpPr>
          <p:nvPr/>
        </p:nvSpPr>
        <p:spPr bwMode="auto">
          <a:xfrm>
            <a:off x="5842000" y="1143000"/>
            <a:ext cx="18954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–5 × –5 = 25</a:t>
            </a:r>
          </a:p>
        </p:txBody>
      </p:sp>
      <p:sp>
        <p:nvSpPr>
          <p:cNvPr id="151561" name="Text Box 9"/>
          <p:cNvSpPr txBox="1">
            <a:spLocks noChangeArrowheads="1"/>
          </p:cNvSpPr>
          <p:nvPr/>
        </p:nvSpPr>
        <p:spPr bwMode="auto">
          <a:xfrm>
            <a:off x="533400" y="1681163"/>
            <a:ext cx="59102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Therefore, the square root of 25 is 5 or –5.</a:t>
            </a:r>
          </a:p>
        </p:txBody>
      </p:sp>
      <p:sp>
        <p:nvSpPr>
          <p:cNvPr id="151563" name="Text Box 11"/>
          <p:cNvSpPr txBox="1">
            <a:spLocks noChangeArrowheads="1"/>
          </p:cNvSpPr>
          <p:nvPr/>
        </p:nvSpPr>
        <p:spPr bwMode="auto">
          <a:xfrm>
            <a:off x="533400" y="2219325"/>
            <a:ext cx="84582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When we use the </a:t>
            </a:r>
            <a:r>
              <a:rPr lang="en-GB" b="1">
                <a:sym typeface="Symbol" pitchFamily="18" charset="2"/>
              </a:rPr>
              <a:t></a:t>
            </a:r>
            <a:r>
              <a:rPr lang="en-GB"/>
              <a:t> symbol we usually mean the positive square root.</a:t>
            </a:r>
          </a:p>
        </p:txBody>
      </p:sp>
      <p:sp>
        <p:nvSpPr>
          <p:cNvPr id="151564" name="Text Box 12"/>
          <p:cNvSpPr txBox="1">
            <a:spLocks noChangeArrowheads="1"/>
          </p:cNvSpPr>
          <p:nvPr/>
        </p:nvSpPr>
        <p:spPr bwMode="auto">
          <a:xfrm>
            <a:off x="533400" y="4025900"/>
            <a:ext cx="20494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The equation,</a:t>
            </a:r>
          </a:p>
        </p:txBody>
      </p:sp>
      <p:sp>
        <p:nvSpPr>
          <p:cNvPr id="151565" name="Text Box 13"/>
          <p:cNvSpPr txBox="1">
            <a:spLocks noChangeArrowheads="1"/>
          </p:cNvSpPr>
          <p:nvPr/>
        </p:nvSpPr>
        <p:spPr bwMode="auto">
          <a:xfrm>
            <a:off x="4010025" y="4564063"/>
            <a:ext cx="10906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i="1">
                <a:latin typeface="Times New Roman" pitchFamily="18" charset="0"/>
              </a:rPr>
              <a:t>x</a:t>
            </a:r>
            <a:r>
              <a:rPr lang="en-GB" baseline="30000"/>
              <a:t>2 </a:t>
            </a:r>
            <a:r>
              <a:rPr lang="en-GB"/>
              <a:t>= 25</a:t>
            </a:r>
          </a:p>
        </p:txBody>
      </p:sp>
      <p:sp>
        <p:nvSpPr>
          <p:cNvPr id="151566" name="Text Box 14"/>
          <p:cNvSpPr txBox="1">
            <a:spLocks noChangeArrowheads="1"/>
          </p:cNvSpPr>
          <p:nvPr/>
        </p:nvSpPr>
        <p:spPr bwMode="auto">
          <a:xfrm>
            <a:off x="533400" y="5102225"/>
            <a:ext cx="23034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has 2 solutions,</a:t>
            </a:r>
          </a:p>
        </p:txBody>
      </p:sp>
      <p:sp>
        <p:nvSpPr>
          <p:cNvPr id="151567" name="Text Box 15"/>
          <p:cNvSpPr txBox="1">
            <a:spLocks noChangeArrowheads="1"/>
          </p:cNvSpPr>
          <p:nvPr/>
        </p:nvSpPr>
        <p:spPr bwMode="auto">
          <a:xfrm>
            <a:off x="2957513" y="5640388"/>
            <a:ext cx="8350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i="1">
                <a:latin typeface="Times New Roman" pitchFamily="18" charset="0"/>
              </a:rPr>
              <a:t>x</a:t>
            </a:r>
            <a:r>
              <a:rPr lang="en-GB"/>
              <a:t> = 5</a:t>
            </a:r>
          </a:p>
        </p:txBody>
      </p:sp>
      <p:sp>
        <p:nvSpPr>
          <p:cNvPr id="151568" name="Text Box 16"/>
          <p:cNvSpPr txBox="1">
            <a:spLocks noChangeArrowheads="1"/>
          </p:cNvSpPr>
          <p:nvPr/>
        </p:nvSpPr>
        <p:spPr bwMode="auto">
          <a:xfrm>
            <a:off x="4327525" y="5638800"/>
            <a:ext cx="4889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b="1"/>
              <a:t>or</a:t>
            </a:r>
          </a:p>
        </p:txBody>
      </p:sp>
      <p:sp>
        <p:nvSpPr>
          <p:cNvPr id="151569" name="Text Box 17"/>
          <p:cNvSpPr txBox="1">
            <a:spLocks noChangeArrowheads="1"/>
          </p:cNvSpPr>
          <p:nvPr/>
        </p:nvSpPr>
        <p:spPr bwMode="auto">
          <a:xfrm>
            <a:off x="5257800" y="5640388"/>
            <a:ext cx="10048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i="1">
                <a:latin typeface="Times New Roman" pitchFamily="18" charset="0"/>
              </a:rPr>
              <a:t>x</a:t>
            </a:r>
            <a:r>
              <a:rPr lang="en-GB"/>
              <a:t> = –5</a:t>
            </a:r>
          </a:p>
        </p:txBody>
      </p:sp>
      <p:sp>
        <p:nvSpPr>
          <p:cNvPr id="151570" name="Text Box 18"/>
          <p:cNvSpPr txBox="1">
            <a:spLocks noChangeArrowheads="1"/>
          </p:cNvSpPr>
          <p:nvPr/>
        </p:nvSpPr>
        <p:spPr bwMode="auto">
          <a:xfrm>
            <a:off x="533400" y="3122613"/>
            <a:ext cx="84582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We can also write ±</a:t>
            </a:r>
            <a:r>
              <a:rPr lang="en-GB" b="1">
                <a:sym typeface="Symbol" pitchFamily="18" charset="2"/>
              </a:rPr>
              <a:t></a:t>
            </a:r>
            <a:r>
              <a:rPr lang="en-GB"/>
              <a:t> to mean both the positive and the negative square root.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5155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5156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51561"/>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51563"/>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51570"/>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151564"/>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151565"/>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151566"/>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499"/>
                                          </p:stCondLst>
                                        </p:cTn>
                                        <p:tgtEl>
                                          <p:spTgt spid="151567"/>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499"/>
                                          </p:stCondLst>
                                        </p:cTn>
                                        <p:tgtEl>
                                          <p:spTgt spid="151568"/>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499"/>
                                          </p:stCondLst>
                                        </p:cTn>
                                        <p:tgtEl>
                                          <p:spTgt spid="1515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1559" grpId="0" autoUpdateAnimBg="0"/>
      <p:bldP spid="151560" grpId="0" autoUpdateAnimBg="0"/>
      <p:bldP spid="151561" grpId="0" autoUpdateAnimBg="0"/>
      <p:bldP spid="151563" grpId="0" autoUpdateAnimBg="0"/>
      <p:bldP spid="151564" grpId="0" autoUpdateAnimBg="0"/>
      <p:bldP spid="151565" grpId="0" autoUpdateAnimBg="0"/>
      <p:bldP spid="151566" grpId="0" autoUpdateAnimBg="0"/>
      <p:bldP spid="151567" grpId="0" autoUpdateAnimBg="0"/>
      <p:bldP spid="151568" grpId="0" autoUpdateAnimBg="0"/>
      <p:bldP spid="151569" grpId="0" autoUpdateAnimBg="0"/>
      <p:bldP spid="151570" grpId="0"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147" name="Picture 2" descr="right_button">
            <a:hlinkClick r:id="" action="ppaction://hlinkshowjump?jump=nextslide"/>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59788" y="6092825"/>
            <a:ext cx="501650"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8" name="Picture 3" descr="left_button">
            <a:hlinkClick r:id="" action="ppaction://hlinkshowjump?jump=previousslide"/>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9388" y="6078538"/>
            <a:ext cx="542925"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9" name="Rectangle 5"/>
          <p:cNvSpPr>
            <a:spLocks noGrp="1" noChangeArrowheads="1"/>
          </p:cNvSpPr>
          <p:nvPr>
            <p:ph type="title" idx="4294967295"/>
          </p:nvPr>
        </p:nvSpPr>
        <p:spPr>
          <a:xfrm>
            <a:off x="152400" y="152400"/>
            <a:ext cx="8001000" cy="609600"/>
          </a:xfrm>
          <a:noFill/>
        </p:spPr>
        <p:txBody>
          <a:bodyPr/>
          <a:lstStyle/>
          <a:p>
            <a:pPr eaLnBrk="1" hangingPunct="1"/>
            <a:r>
              <a:rPr lang="en-GB" sz="2800" b="1" smtClean="0">
                <a:solidFill>
                  <a:srgbClr val="5B0091"/>
                </a:solidFill>
              </a:rPr>
              <a:t>Squares and square roots from a graph</a:t>
            </a:r>
          </a:p>
        </p:txBody>
      </p:sp>
      <p:grpSp>
        <p:nvGrpSpPr>
          <p:cNvPr id="6150" name="Group 43"/>
          <p:cNvGrpSpPr>
            <a:grpSpLocks/>
          </p:cNvGrpSpPr>
          <p:nvPr/>
        </p:nvGrpSpPr>
        <p:grpSpPr bwMode="auto">
          <a:xfrm>
            <a:off x="7304088" y="115888"/>
            <a:ext cx="576262" cy="576262"/>
            <a:chOff x="4601" y="73"/>
            <a:chExt cx="363" cy="363"/>
          </a:xfrm>
        </p:grpSpPr>
        <p:pic>
          <p:nvPicPr>
            <p:cNvPr id="6151" name="Picture 44" descr="flash icon"/>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41" y="110"/>
              <a:ext cx="28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2" name="Oval 45"/>
            <p:cNvSpPr>
              <a:spLocks noChangeAspect="1" noChangeArrowheads="1"/>
            </p:cNvSpPr>
            <p:nvPr/>
          </p:nvSpPr>
          <p:spPr bwMode="auto">
            <a:xfrm>
              <a:off x="4601" y="73"/>
              <a:ext cx="363" cy="363"/>
            </a:xfrm>
            <a:prstGeom prst="ellipse">
              <a:avLst/>
            </a:prstGeom>
            <a:noFill/>
            <a:ln w="127000">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US"/>
            </a:p>
          </p:txBody>
        </p:sp>
        <p:sp>
          <p:nvSpPr>
            <p:cNvPr id="6153" name="Oval 46"/>
            <p:cNvSpPr>
              <a:spLocks noChangeAspect="1" noChangeArrowheads="1"/>
            </p:cNvSpPr>
            <p:nvPr/>
          </p:nvSpPr>
          <p:spPr bwMode="auto">
            <a:xfrm>
              <a:off x="4635" y="107"/>
              <a:ext cx="295" cy="295"/>
            </a:xfrm>
            <a:prstGeom prst="ellipse">
              <a:avLst/>
            </a:prstGeom>
            <a:noFill/>
            <a:ln w="25400">
              <a:solidFill>
                <a:srgbClr val="010066"/>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US"/>
            </a:p>
          </p:txBody>
        </p:sp>
      </p:grpSp>
    </p:spTree>
    <p:controls>
      <mc:AlternateContent xmlns:mc="http://schemas.openxmlformats.org/markup-compatibility/2006">
        <mc:Choice xmlns:v="urn:schemas-microsoft-com:vml" Requires="v">
          <p:control spid="6146" r:id="rId2" imgW="9142857" imgH="5185068"/>
        </mc:Choice>
        <mc:Fallback>
          <p:control r:id="rId2" imgW="9142857" imgH="5185068">
            <p:pic>
              <p:nvPicPr>
                <p:cNvPr id="0" name="ShockwaveFlash1"/>
                <p:cNvPicPr preferRelativeResize="0">
                  <a:picLocks noChangeArrowheads="1" noChangeShapeType="1"/>
                </p:cNvPicPr>
                <p:nvPr/>
              </p:nvPicPr>
              <p:blipFill>
                <a:blip r:embed="rId8">
                  <a:extLst>
                    <a:ext uri="{28A0092B-C50C-407E-A947-70E740481C1C}">
                      <a14:useLocalDpi xmlns:a14="http://schemas.microsoft.com/office/drawing/2010/main" val="0"/>
                    </a:ext>
                  </a:extLst>
                </a:blip>
                <a:srcRect/>
                <a:stretch>
                  <a:fillRect/>
                </a:stretch>
              </p:blipFill>
              <p:spPr bwMode="auto">
                <a:xfrm>
                  <a:off x="0" y="908050"/>
                  <a:ext cx="9144000" cy="5184775"/>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3010" name="AutoShape 2"/>
          <p:cNvSpPr>
            <a:spLocks noGrp="1" noChangeArrowheads="1"/>
          </p:cNvSpPr>
          <p:nvPr>
            <p:ph type="subTitle" idx="1"/>
          </p:nvPr>
        </p:nvSpPr>
        <p:spPr bwMode="auto">
          <a:xfrm>
            <a:off x="762000" y="4306888"/>
            <a:ext cx="4343400" cy="525462"/>
          </a:xfrm>
          <a:prstGeom prst="roundRect">
            <a:avLst>
              <a:gd name="adj" fmla="val 43579"/>
            </a:avLst>
          </a:prstGeom>
          <a:solidFill>
            <a:srgbClr val="3399FF"/>
          </a:solidFill>
          <a:ln w="38100">
            <a:solidFill>
              <a:srgbClr val="9900CC"/>
            </a:solidFill>
            <a:round/>
            <a:headEnd/>
            <a:tailEnd/>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0" rIns="91440" bIns="0" numCol="1" anchor="ctr" anchorCtr="0" compatLnSpc="1">
            <a:prstTxWarp prst="textNoShape">
              <a:avLst/>
            </a:prstTxWarp>
          </a:bodyPr>
          <a:lstStyle/>
          <a:p>
            <a:pPr algn="l" eaLnBrk="1" hangingPunct="1">
              <a:lnSpc>
                <a:spcPct val="80000"/>
              </a:lnSpc>
              <a:spcBef>
                <a:spcPct val="0"/>
              </a:spcBef>
            </a:pPr>
            <a:r>
              <a:rPr lang="en-GB" sz="2400" b="1" smtClean="0">
                <a:solidFill>
                  <a:schemeClr val="bg1"/>
                </a:solidFill>
              </a:rPr>
              <a:t>N4.3 Cubes and cube roots</a:t>
            </a:r>
          </a:p>
        </p:txBody>
      </p:sp>
      <p:sp>
        <p:nvSpPr>
          <p:cNvPr id="43011" name="Rectangle 3"/>
          <p:cNvSpPr>
            <a:spLocks noGrp="1" noChangeArrowheads="1"/>
          </p:cNvSpPr>
          <p:nvPr>
            <p:ph type="ctrTitle"/>
          </p:nvPr>
        </p:nvSpPr>
        <p:spPr>
          <a:xfrm>
            <a:off x="152400" y="152400"/>
            <a:ext cx="1752600" cy="533400"/>
          </a:xfrm>
          <a:noFill/>
        </p:spPr>
        <p:txBody>
          <a:bodyPr/>
          <a:lstStyle/>
          <a:p>
            <a:pPr eaLnBrk="1" hangingPunct="1"/>
            <a:r>
              <a:rPr lang="en-GB" sz="2800" b="1" smtClean="0"/>
              <a:t>Contents</a:t>
            </a:r>
          </a:p>
        </p:txBody>
      </p:sp>
      <p:pic>
        <p:nvPicPr>
          <p:cNvPr id="43012" name="Picture 9" descr="right_button">
            <a:hlinkClick r:id="" action="ppaction://hlinkshowjump?jump=nextslide"/>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59788" y="6092825"/>
            <a:ext cx="501650"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3" name="Picture 10" descr="left_button">
            <a:hlinkClick r:id="" action="ppaction://hlinkshowjump?jump=previousslide"/>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8" y="6078538"/>
            <a:ext cx="542925"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4" name="AutoShape 11"/>
          <p:cNvSpPr>
            <a:spLocks noChangeArrowheads="1"/>
          </p:cNvSpPr>
          <p:nvPr/>
        </p:nvSpPr>
        <p:spPr bwMode="auto">
          <a:xfrm>
            <a:off x="762000" y="5334000"/>
            <a:ext cx="2209800" cy="525463"/>
          </a:xfrm>
          <a:prstGeom prst="roundRect">
            <a:avLst>
              <a:gd name="adj" fmla="val 43579"/>
            </a:avLst>
          </a:prstGeom>
          <a:solidFill>
            <a:schemeClr val="bg1"/>
          </a:solidFill>
          <a:ln w="38100">
            <a:solidFill>
              <a:srgbClr val="9900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tIns="0" bIns="0" anchor="ctr"/>
          <a:lstStyle/>
          <a:p>
            <a:pPr eaLnBrk="1" hangingPunct="1">
              <a:lnSpc>
                <a:spcPct val="80000"/>
              </a:lnSpc>
            </a:pPr>
            <a:r>
              <a:rPr lang="en-GB" b="1">
                <a:solidFill>
                  <a:srgbClr val="3399FF"/>
                </a:solidFill>
              </a:rPr>
              <a:t>N4.4 Powers</a:t>
            </a:r>
          </a:p>
        </p:txBody>
      </p:sp>
      <p:sp>
        <p:nvSpPr>
          <p:cNvPr id="43015" name="AutoShape 12"/>
          <p:cNvSpPr>
            <a:spLocks noChangeArrowheads="1"/>
          </p:cNvSpPr>
          <p:nvPr/>
        </p:nvSpPr>
        <p:spPr bwMode="auto">
          <a:xfrm>
            <a:off x="304800" y="1033463"/>
            <a:ext cx="4343400" cy="719137"/>
          </a:xfrm>
          <a:prstGeom prst="roundRect">
            <a:avLst>
              <a:gd name="adj" fmla="val 43579"/>
            </a:avLst>
          </a:prstGeom>
          <a:solidFill>
            <a:srgbClr val="010066"/>
          </a:solidFill>
          <a:ln w="63500">
            <a:solidFill>
              <a:srgbClr val="9900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nSpc>
                <a:spcPct val="90000"/>
              </a:lnSpc>
            </a:pPr>
            <a:r>
              <a:rPr lang="en-GB" sz="3000" b="1">
                <a:solidFill>
                  <a:schemeClr val="bg1"/>
                </a:solidFill>
              </a:rPr>
              <a:t>N4 Powers and Roots</a:t>
            </a:r>
          </a:p>
        </p:txBody>
      </p:sp>
      <p:sp>
        <p:nvSpPr>
          <p:cNvPr id="43016" name="AutoShape 13"/>
          <p:cNvSpPr>
            <a:spLocks noChangeArrowheads="1"/>
          </p:cNvSpPr>
          <p:nvPr/>
        </p:nvSpPr>
        <p:spPr bwMode="auto">
          <a:xfrm>
            <a:off x="762000" y="2252663"/>
            <a:ext cx="5638800" cy="525462"/>
          </a:xfrm>
          <a:prstGeom prst="roundRect">
            <a:avLst>
              <a:gd name="adj" fmla="val 43579"/>
            </a:avLst>
          </a:prstGeom>
          <a:solidFill>
            <a:schemeClr val="bg1"/>
          </a:solidFill>
          <a:ln w="38100">
            <a:solidFill>
              <a:srgbClr val="9900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tIns="0" bIns="0" anchor="ctr"/>
          <a:lstStyle/>
          <a:p>
            <a:pPr eaLnBrk="1" hangingPunct="1">
              <a:lnSpc>
                <a:spcPct val="80000"/>
              </a:lnSpc>
            </a:pPr>
            <a:r>
              <a:rPr lang="en-GB" b="1">
                <a:solidFill>
                  <a:srgbClr val="3399FF"/>
                </a:solidFill>
              </a:rPr>
              <a:t>N4.1 Square and triangular numbers</a:t>
            </a:r>
          </a:p>
        </p:txBody>
      </p:sp>
      <p:sp>
        <p:nvSpPr>
          <p:cNvPr id="43017" name="Oval 16"/>
          <p:cNvSpPr>
            <a:spLocks noChangeAspect="1" noChangeArrowheads="1"/>
          </p:cNvSpPr>
          <p:nvPr/>
        </p:nvSpPr>
        <p:spPr bwMode="auto">
          <a:xfrm>
            <a:off x="304800" y="2389188"/>
            <a:ext cx="252413" cy="252412"/>
          </a:xfrm>
          <a:prstGeom prst="ellipse">
            <a:avLst/>
          </a:prstGeom>
          <a:gradFill rotWithShape="1">
            <a:gsLst>
              <a:gs pos="0">
                <a:schemeClr val="bg1"/>
              </a:gs>
              <a:gs pos="100000">
                <a:srgbClr val="9900CC"/>
              </a:gs>
            </a:gsLst>
            <a:path path="shape">
              <a:fillToRect l="50000" t="50000" r="50000" b="50000"/>
            </a:path>
          </a:gradFill>
          <a:ln>
            <a:noFill/>
          </a:ln>
          <a:effectLst>
            <a:outerShdw dist="35921" dir="2700000" algn="ctr" rotWithShape="0">
              <a:srgbClr val="B2B2B2"/>
            </a:outer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pPr algn="ctr"/>
            <a:endParaRPr lang="en-US">
              <a:solidFill>
                <a:srgbClr val="FF6600"/>
              </a:solidFill>
            </a:endParaRPr>
          </a:p>
          <a:p>
            <a:pPr algn="ctr"/>
            <a:endParaRPr lang="en-GB" b="1">
              <a:solidFill>
                <a:schemeClr val="tx1"/>
              </a:solidFill>
            </a:endParaRPr>
          </a:p>
        </p:txBody>
      </p:sp>
      <p:sp>
        <p:nvSpPr>
          <p:cNvPr id="43018" name="Oval 17"/>
          <p:cNvSpPr>
            <a:spLocks noChangeAspect="1" noChangeArrowheads="1"/>
          </p:cNvSpPr>
          <p:nvPr/>
        </p:nvSpPr>
        <p:spPr bwMode="auto">
          <a:xfrm>
            <a:off x="304800" y="3416300"/>
            <a:ext cx="252413" cy="252413"/>
          </a:xfrm>
          <a:prstGeom prst="ellipse">
            <a:avLst/>
          </a:prstGeom>
          <a:gradFill rotWithShape="1">
            <a:gsLst>
              <a:gs pos="0">
                <a:schemeClr val="bg1"/>
              </a:gs>
              <a:gs pos="100000">
                <a:srgbClr val="9900CC"/>
              </a:gs>
            </a:gsLst>
            <a:path path="shape">
              <a:fillToRect l="50000" t="50000" r="50000" b="50000"/>
            </a:path>
          </a:gradFill>
          <a:ln>
            <a:noFill/>
          </a:ln>
          <a:effectLst>
            <a:outerShdw dist="35921" dir="2700000" algn="ctr" rotWithShape="0">
              <a:srgbClr val="B2B2B2"/>
            </a:outer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43019" name="Oval 18"/>
          <p:cNvSpPr>
            <a:spLocks noChangeAspect="1" noChangeArrowheads="1"/>
          </p:cNvSpPr>
          <p:nvPr/>
        </p:nvSpPr>
        <p:spPr bwMode="auto">
          <a:xfrm>
            <a:off x="304800" y="4443413"/>
            <a:ext cx="252413" cy="252412"/>
          </a:xfrm>
          <a:prstGeom prst="ellipse">
            <a:avLst/>
          </a:prstGeom>
          <a:gradFill rotWithShape="1">
            <a:gsLst>
              <a:gs pos="0">
                <a:schemeClr val="bg1"/>
              </a:gs>
              <a:gs pos="100000">
                <a:srgbClr val="9900CC"/>
              </a:gs>
            </a:gsLst>
            <a:path path="shape">
              <a:fillToRect l="50000" t="50000" r="50000" b="50000"/>
            </a:path>
          </a:gradFill>
          <a:ln>
            <a:noFill/>
          </a:ln>
          <a:effectLst>
            <a:outerShdw dist="35921" dir="2700000" algn="ctr" rotWithShape="0">
              <a:srgbClr val="B2B2B2"/>
            </a:outer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43020" name="Oval 19"/>
          <p:cNvSpPr>
            <a:spLocks noChangeAspect="1" noChangeArrowheads="1"/>
          </p:cNvSpPr>
          <p:nvPr/>
        </p:nvSpPr>
        <p:spPr bwMode="auto">
          <a:xfrm>
            <a:off x="304800" y="5478463"/>
            <a:ext cx="252413" cy="252412"/>
          </a:xfrm>
          <a:prstGeom prst="ellipse">
            <a:avLst/>
          </a:prstGeom>
          <a:gradFill rotWithShape="1">
            <a:gsLst>
              <a:gs pos="0">
                <a:schemeClr val="bg1"/>
              </a:gs>
              <a:gs pos="100000">
                <a:srgbClr val="9900CC"/>
              </a:gs>
            </a:gsLst>
            <a:path path="shape">
              <a:fillToRect l="50000" t="50000" r="50000" b="50000"/>
            </a:path>
          </a:gradFill>
          <a:ln>
            <a:noFill/>
          </a:ln>
          <a:effectLst>
            <a:outerShdw dist="35921" dir="2700000" algn="ctr" rotWithShape="0">
              <a:srgbClr val="B2B2B2"/>
            </a:outer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43021" name="AutoShape 21"/>
          <p:cNvSpPr>
            <a:spLocks noChangeArrowheads="1"/>
          </p:cNvSpPr>
          <p:nvPr/>
        </p:nvSpPr>
        <p:spPr bwMode="auto">
          <a:xfrm>
            <a:off x="762000" y="3279775"/>
            <a:ext cx="2971800" cy="525463"/>
          </a:xfrm>
          <a:prstGeom prst="roundRect">
            <a:avLst>
              <a:gd name="adj" fmla="val 43579"/>
            </a:avLst>
          </a:prstGeom>
          <a:solidFill>
            <a:schemeClr val="bg1"/>
          </a:solidFill>
          <a:ln w="38100">
            <a:solidFill>
              <a:srgbClr val="9900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tIns="0" bIns="0" anchor="ctr"/>
          <a:lstStyle/>
          <a:p>
            <a:pPr>
              <a:lnSpc>
                <a:spcPct val="90000"/>
              </a:lnSpc>
            </a:pPr>
            <a:r>
              <a:rPr lang="en-GB" b="1">
                <a:solidFill>
                  <a:srgbClr val="3399FF"/>
                </a:solidFill>
              </a:rPr>
              <a:t>N4.2 Square roots</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4034" name="Picture 2" descr="right_button">
            <a:hlinkClick r:id="" action="ppaction://hlinkshowjump?jump=nextslide"/>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59788" y="6092825"/>
            <a:ext cx="501650"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5" name="Picture 3" descr="left_button">
            <a:hlinkClick r:id="" action="ppaction://hlinkshowjump?jump=previousslide"/>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8" y="6078538"/>
            <a:ext cx="542925"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6" name="Rectangle 5"/>
          <p:cNvSpPr>
            <a:spLocks noGrp="1" noChangeArrowheads="1"/>
          </p:cNvSpPr>
          <p:nvPr>
            <p:ph type="title" idx="4294967295"/>
          </p:nvPr>
        </p:nvSpPr>
        <p:spPr>
          <a:xfrm>
            <a:off x="152400" y="152400"/>
            <a:ext cx="7772400" cy="611188"/>
          </a:xfrm>
          <a:noFill/>
        </p:spPr>
        <p:txBody>
          <a:bodyPr/>
          <a:lstStyle/>
          <a:p>
            <a:pPr eaLnBrk="1" hangingPunct="1"/>
            <a:r>
              <a:rPr lang="en-GB" sz="2800" b="1" smtClean="0">
                <a:solidFill>
                  <a:srgbClr val="5B0091"/>
                </a:solidFill>
              </a:rPr>
              <a:t>Cubes</a:t>
            </a:r>
          </a:p>
        </p:txBody>
      </p:sp>
      <p:sp>
        <p:nvSpPr>
          <p:cNvPr id="161798" name="AutoShape 6"/>
          <p:cNvSpPr>
            <a:spLocks noChangeAspect="1" noChangeArrowheads="1"/>
          </p:cNvSpPr>
          <p:nvPr/>
        </p:nvSpPr>
        <p:spPr bwMode="auto">
          <a:xfrm>
            <a:off x="762000" y="2057400"/>
            <a:ext cx="304800" cy="304800"/>
          </a:xfrm>
          <a:prstGeom prst="cube">
            <a:avLst>
              <a:gd name="adj" fmla="val 25000"/>
            </a:avLst>
          </a:prstGeom>
          <a:solidFill>
            <a:srgbClr val="B3D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61799" name="Group 7"/>
          <p:cNvGrpSpPr>
            <a:grpSpLocks/>
          </p:cNvGrpSpPr>
          <p:nvPr/>
        </p:nvGrpSpPr>
        <p:grpSpPr bwMode="auto">
          <a:xfrm>
            <a:off x="1828800" y="1752600"/>
            <a:ext cx="609600" cy="609600"/>
            <a:chOff x="864" y="1104"/>
            <a:chExt cx="384" cy="384"/>
          </a:xfrm>
        </p:grpSpPr>
        <p:grpSp>
          <p:nvGrpSpPr>
            <p:cNvPr id="44569" name="Group 8"/>
            <p:cNvGrpSpPr>
              <a:grpSpLocks/>
            </p:cNvGrpSpPr>
            <p:nvPr/>
          </p:nvGrpSpPr>
          <p:grpSpPr bwMode="auto">
            <a:xfrm>
              <a:off x="864" y="1248"/>
              <a:ext cx="384" cy="240"/>
              <a:chOff x="864" y="1248"/>
              <a:chExt cx="384" cy="240"/>
            </a:xfrm>
          </p:grpSpPr>
          <p:sp>
            <p:nvSpPr>
              <p:cNvPr id="44575" name="AutoShape 9"/>
              <p:cNvSpPr>
                <a:spLocks noChangeAspect="1" noChangeArrowheads="1"/>
              </p:cNvSpPr>
              <p:nvPr/>
            </p:nvSpPr>
            <p:spPr bwMode="auto">
              <a:xfrm>
                <a:off x="912" y="1248"/>
                <a:ext cx="192" cy="192"/>
              </a:xfrm>
              <a:prstGeom prst="cube">
                <a:avLst>
                  <a:gd name="adj" fmla="val 25000"/>
                </a:avLst>
              </a:prstGeom>
              <a:solidFill>
                <a:srgbClr val="B3D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576" name="AutoShape 10"/>
              <p:cNvSpPr>
                <a:spLocks noChangeAspect="1" noChangeArrowheads="1"/>
              </p:cNvSpPr>
              <p:nvPr/>
            </p:nvSpPr>
            <p:spPr bwMode="auto">
              <a:xfrm>
                <a:off x="1056" y="1248"/>
                <a:ext cx="192" cy="192"/>
              </a:xfrm>
              <a:prstGeom prst="cube">
                <a:avLst>
                  <a:gd name="adj" fmla="val 25000"/>
                </a:avLst>
              </a:prstGeom>
              <a:solidFill>
                <a:srgbClr val="B3D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577" name="AutoShape 11"/>
              <p:cNvSpPr>
                <a:spLocks noChangeAspect="1" noChangeArrowheads="1"/>
              </p:cNvSpPr>
              <p:nvPr/>
            </p:nvSpPr>
            <p:spPr bwMode="auto">
              <a:xfrm>
                <a:off x="864" y="1296"/>
                <a:ext cx="192" cy="192"/>
              </a:xfrm>
              <a:prstGeom prst="cube">
                <a:avLst>
                  <a:gd name="adj" fmla="val 25000"/>
                </a:avLst>
              </a:prstGeom>
              <a:solidFill>
                <a:srgbClr val="B3D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578" name="AutoShape 12"/>
              <p:cNvSpPr>
                <a:spLocks noChangeAspect="1" noChangeArrowheads="1"/>
              </p:cNvSpPr>
              <p:nvPr/>
            </p:nvSpPr>
            <p:spPr bwMode="auto">
              <a:xfrm>
                <a:off x="1008" y="1296"/>
                <a:ext cx="192" cy="192"/>
              </a:xfrm>
              <a:prstGeom prst="cube">
                <a:avLst>
                  <a:gd name="adj" fmla="val 25000"/>
                </a:avLst>
              </a:prstGeom>
              <a:solidFill>
                <a:srgbClr val="B3D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44570" name="Group 13"/>
            <p:cNvGrpSpPr>
              <a:grpSpLocks/>
            </p:cNvGrpSpPr>
            <p:nvPr/>
          </p:nvGrpSpPr>
          <p:grpSpPr bwMode="auto">
            <a:xfrm>
              <a:off x="864" y="1104"/>
              <a:ext cx="384" cy="240"/>
              <a:chOff x="864" y="1248"/>
              <a:chExt cx="384" cy="240"/>
            </a:xfrm>
          </p:grpSpPr>
          <p:sp>
            <p:nvSpPr>
              <p:cNvPr id="44571" name="AutoShape 14"/>
              <p:cNvSpPr>
                <a:spLocks noChangeAspect="1" noChangeArrowheads="1"/>
              </p:cNvSpPr>
              <p:nvPr/>
            </p:nvSpPr>
            <p:spPr bwMode="auto">
              <a:xfrm>
                <a:off x="912" y="1248"/>
                <a:ext cx="192" cy="192"/>
              </a:xfrm>
              <a:prstGeom prst="cube">
                <a:avLst>
                  <a:gd name="adj" fmla="val 25000"/>
                </a:avLst>
              </a:prstGeom>
              <a:solidFill>
                <a:srgbClr val="B3D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572" name="AutoShape 15"/>
              <p:cNvSpPr>
                <a:spLocks noChangeAspect="1" noChangeArrowheads="1"/>
              </p:cNvSpPr>
              <p:nvPr/>
            </p:nvSpPr>
            <p:spPr bwMode="auto">
              <a:xfrm>
                <a:off x="1056" y="1248"/>
                <a:ext cx="192" cy="192"/>
              </a:xfrm>
              <a:prstGeom prst="cube">
                <a:avLst>
                  <a:gd name="adj" fmla="val 25000"/>
                </a:avLst>
              </a:prstGeom>
              <a:solidFill>
                <a:srgbClr val="B3D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573" name="AutoShape 16"/>
              <p:cNvSpPr>
                <a:spLocks noChangeAspect="1" noChangeArrowheads="1"/>
              </p:cNvSpPr>
              <p:nvPr/>
            </p:nvSpPr>
            <p:spPr bwMode="auto">
              <a:xfrm>
                <a:off x="864" y="1296"/>
                <a:ext cx="192" cy="192"/>
              </a:xfrm>
              <a:prstGeom prst="cube">
                <a:avLst>
                  <a:gd name="adj" fmla="val 25000"/>
                </a:avLst>
              </a:prstGeom>
              <a:solidFill>
                <a:srgbClr val="B3D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574" name="AutoShape 17"/>
              <p:cNvSpPr>
                <a:spLocks noChangeAspect="1" noChangeArrowheads="1"/>
              </p:cNvSpPr>
              <p:nvPr/>
            </p:nvSpPr>
            <p:spPr bwMode="auto">
              <a:xfrm>
                <a:off x="1008" y="1296"/>
                <a:ext cx="192" cy="192"/>
              </a:xfrm>
              <a:prstGeom prst="cube">
                <a:avLst>
                  <a:gd name="adj" fmla="val 25000"/>
                </a:avLst>
              </a:prstGeom>
              <a:solidFill>
                <a:srgbClr val="B3D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61810" name="Group 18"/>
          <p:cNvGrpSpPr>
            <a:grpSpLocks/>
          </p:cNvGrpSpPr>
          <p:nvPr/>
        </p:nvGrpSpPr>
        <p:grpSpPr bwMode="auto">
          <a:xfrm>
            <a:off x="3200400" y="1447800"/>
            <a:ext cx="914400" cy="914400"/>
            <a:chOff x="1488" y="864"/>
            <a:chExt cx="576" cy="576"/>
          </a:xfrm>
        </p:grpSpPr>
        <p:grpSp>
          <p:nvGrpSpPr>
            <p:cNvPr id="44536" name="Group 19"/>
            <p:cNvGrpSpPr>
              <a:grpSpLocks/>
            </p:cNvGrpSpPr>
            <p:nvPr/>
          </p:nvGrpSpPr>
          <p:grpSpPr bwMode="auto">
            <a:xfrm>
              <a:off x="1488" y="1152"/>
              <a:ext cx="576" cy="288"/>
              <a:chOff x="1488" y="1152"/>
              <a:chExt cx="576" cy="288"/>
            </a:xfrm>
          </p:grpSpPr>
          <p:grpSp>
            <p:nvGrpSpPr>
              <p:cNvPr id="44559" name="Group 20"/>
              <p:cNvGrpSpPr>
                <a:grpSpLocks/>
              </p:cNvGrpSpPr>
              <p:nvPr/>
            </p:nvGrpSpPr>
            <p:grpSpPr bwMode="auto">
              <a:xfrm>
                <a:off x="1536" y="1152"/>
                <a:ext cx="384" cy="240"/>
                <a:chOff x="864" y="1248"/>
                <a:chExt cx="384" cy="240"/>
              </a:xfrm>
            </p:grpSpPr>
            <p:sp>
              <p:nvSpPr>
                <p:cNvPr id="44565" name="AutoShape 21"/>
                <p:cNvSpPr>
                  <a:spLocks noChangeAspect="1" noChangeArrowheads="1"/>
                </p:cNvSpPr>
                <p:nvPr/>
              </p:nvSpPr>
              <p:spPr bwMode="auto">
                <a:xfrm>
                  <a:off x="912" y="1248"/>
                  <a:ext cx="192" cy="192"/>
                </a:xfrm>
                <a:prstGeom prst="cube">
                  <a:avLst>
                    <a:gd name="adj" fmla="val 25000"/>
                  </a:avLst>
                </a:prstGeom>
                <a:solidFill>
                  <a:srgbClr val="B3D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566" name="AutoShape 22"/>
                <p:cNvSpPr>
                  <a:spLocks noChangeAspect="1" noChangeArrowheads="1"/>
                </p:cNvSpPr>
                <p:nvPr/>
              </p:nvSpPr>
              <p:spPr bwMode="auto">
                <a:xfrm>
                  <a:off x="1056" y="1248"/>
                  <a:ext cx="192" cy="192"/>
                </a:xfrm>
                <a:prstGeom prst="cube">
                  <a:avLst>
                    <a:gd name="adj" fmla="val 25000"/>
                  </a:avLst>
                </a:prstGeom>
                <a:solidFill>
                  <a:srgbClr val="B3D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567" name="AutoShape 23"/>
                <p:cNvSpPr>
                  <a:spLocks noChangeAspect="1" noChangeArrowheads="1"/>
                </p:cNvSpPr>
                <p:nvPr/>
              </p:nvSpPr>
              <p:spPr bwMode="auto">
                <a:xfrm>
                  <a:off x="864" y="1296"/>
                  <a:ext cx="192" cy="192"/>
                </a:xfrm>
                <a:prstGeom prst="cube">
                  <a:avLst>
                    <a:gd name="adj" fmla="val 25000"/>
                  </a:avLst>
                </a:prstGeom>
                <a:solidFill>
                  <a:srgbClr val="B3D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568" name="AutoShape 24"/>
                <p:cNvSpPr>
                  <a:spLocks noChangeAspect="1" noChangeArrowheads="1"/>
                </p:cNvSpPr>
                <p:nvPr/>
              </p:nvSpPr>
              <p:spPr bwMode="auto">
                <a:xfrm>
                  <a:off x="1008" y="1296"/>
                  <a:ext cx="192" cy="192"/>
                </a:xfrm>
                <a:prstGeom prst="cube">
                  <a:avLst>
                    <a:gd name="adj" fmla="val 25000"/>
                  </a:avLst>
                </a:prstGeom>
                <a:solidFill>
                  <a:srgbClr val="B3D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44560" name="AutoShape 25"/>
              <p:cNvSpPr>
                <a:spLocks noChangeAspect="1" noChangeArrowheads="1"/>
              </p:cNvSpPr>
              <p:nvPr/>
            </p:nvSpPr>
            <p:spPr bwMode="auto">
              <a:xfrm>
                <a:off x="1872" y="1152"/>
                <a:ext cx="192" cy="192"/>
              </a:xfrm>
              <a:prstGeom prst="cube">
                <a:avLst>
                  <a:gd name="adj" fmla="val 25000"/>
                </a:avLst>
              </a:prstGeom>
              <a:solidFill>
                <a:srgbClr val="B3D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561" name="AutoShape 26"/>
              <p:cNvSpPr>
                <a:spLocks noChangeAspect="1" noChangeArrowheads="1"/>
              </p:cNvSpPr>
              <p:nvPr/>
            </p:nvSpPr>
            <p:spPr bwMode="auto">
              <a:xfrm>
                <a:off x="1824" y="1200"/>
                <a:ext cx="192" cy="192"/>
              </a:xfrm>
              <a:prstGeom prst="cube">
                <a:avLst>
                  <a:gd name="adj" fmla="val 25000"/>
                </a:avLst>
              </a:prstGeom>
              <a:solidFill>
                <a:srgbClr val="B3D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562" name="AutoShape 27"/>
              <p:cNvSpPr>
                <a:spLocks noChangeAspect="1" noChangeArrowheads="1"/>
              </p:cNvSpPr>
              <p:nvPr/>
            </p:nvSpPr>
            <p:spPr bwMode="auto">
              <a:xfrm>
                <a:off x="1488" y="1248"/>
                <a:ext cx="192" cy="192"/>
              </a:xfrm>
              <a:prstGeom prst="cube">
                <a:avLst>
                  <a:gd name="adj" fmla="val 25000"/>
                </a:avLst>
              </a:prstGeom>
              <a:solidFill>
                <a:srgbClr val="B3D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563" name="AutoShape 28"/>
              <p:cNvSpPr>
                <a:spLocks noChangeAspect="1" noChangeArrowheads="1"/>
              </p:cNvSpPr>
              <p:nvPr/>
            </p:nvSpPr>
            <p:spPr bwMode="auto">
              <a:xfrm>
                <a:off x="1632" y="1248"/>
                <a:ext cx="192" cy="192"/>
              </a:xfrm>
              <a:prstGeom prst="cube">
                <a:avLst>
                  <a:gd name="adj" fmla="val 25000"/>
                </a:avLst>
              </a:prstGeom>
              <a:solidFill>
                <a:srgbClr val="B3D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564" name="AutoShape 29"/>
              <p:cNvSpPr>
                <a:spLocks noChangeAspect="1" noChangeArrowheads="1"/>
              </p:cNvSpPr>
              <p:nvPr/>
            </p:nvSpPr>
            <p:spPr bwMode="auto">
              <a:xfrm>
                <a:off x="1776" y="1248"/>
                <a:ext cx="192" cy="192"/>
              </a:xfrm>
              <a:prstGeom prst="cube">
                <a:avLst>
                  <a:gd name="adj" fmla="val 25000"/>
                </a:avLst>
              </a:prstGeom>
              <a:solidFill>
                <a:srgbClr val="B3D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44537" name="Group 30"/>
            <p:cNvGrpSpPr>
              <a:grpSpLocks/>
            </p:cNvGrpSpPr>
            <p:nvPr/>
          </p:nvGrpSpPr>
          <p:grpSpPr bwMode="auto">
            <a:xfrm>
              <a:off x="1488" y="1008"/>
              <a:ext cx="576" cy="288"/>
              <a:chOff x="1488" y="1152"/>
              <a:chExt cx="576" cy="288"/>
            </a:xfrm>
          </p:grpSpPr>
          <p:grpSp>
            <p:nvGrpSpPr>
              <p:cNvPr id="44549" name="Group 31"/>
              <p:cNvGrpSpPr>
                <a:grpSpLocks/>
              </p:cNvGrpSpPr>
              <p:nvPr/>
            </p:nvGrpSpPr>
            <p:grpSpPr bwMode="auto">
              <a:xfrm>
                <a:off x="1536" y="1152"/>
                <a:ext cx="384" cy="240"/>
                <a:chOff x="864" y="1248"/>
                <a:chExt cx="384" cy="240"/>
              </a:xfrm>
            </p:grpSpPr>
            <p:sp>
              <p:nvSpPr>
                <p:cNvPr id="44555" name="AutoShape 32"/>
                <p:cNvSpPr>
                  <a:spLocks noChangeAspect="1" noChangeArrowheads="1"/>
                </p:cNvSpPr>
                <p:nvPr/>
              </p:nvSpPr>
              <p:spPr bwMode="auto">
                <a:xfrm>
                  <a:off x="912" y="1248"/>
                  <a:ext cx="192" cy="192"/>
                </a:xfrm>
                <a:prstGeom prst="cube">
                  <a:avLst>
                    <a:gd name="adj" fmla="val 25000"/>
                  </a:avLst>
                </a:prstGeom>
                <a:solidFill>
                  <a:srgbClr val="B3D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556" name="AutoShape 33"/>
                <p:cNvSpPr>
                  <a:spLocks noChangeAspect="1" noChangeArrowheads="1"/>
                </p:cNvSpPr>
                <p:nvPr/>
              </p:nvSpPr>
              <p:spPr bwMode="auto">
                <a:xfrm>
                  <a:off x="1056" y="1248"/>
                  <a:ext cx="192" cy="192"/>
                </a:xfrm>
                <a:prstGeom prst="cube">
                  <a:avLst>
                    <a:gd name="adj" fmla="val 25000"/>
                  </a:avLst>
                </a:prstGeom>
                <a:solidFill>
                  <a:srgbClr val="B3D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557" name="AutoShape 34"/>
                <p:cNvSpPr>
                  <a:spLocks noChangeAspect="1" noChangeArrowheads="1"/>
                </p:cNvSpPr>
                <p:nvPr/>
              </p:nvSpPr>
              <p:spPr bwMode="auto">
                <a:xfrm>
                  <a:off x="864" y="1296"/>
                  <a:ext cx="192" cy="192"/>
                </a:xfrm>
                <a:prstGeom prst="cube">
                  <a:avLst>
                    <a:gd name="adj" fmla="val 25000"/>
                  </a:avLst>
                </a:prstGeom>
                <a:solidFill>
                  <a:srgbClr val="B3D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558" name="AutoShape 35"/>
                <p:cNvSpPr>
                  <a:spLocks noChangeAspect="1" noChangeArrowheads="1"/>
                </p:cNvSpPr>
                <p:nvPr/>
              </p:nvSpPr>
              <p:spPr bwMode="auto">
                <a:xfrm>
                  <a:off x="1008" y="1296"/>
                  <a:ext cx="192" cy="192"/>
                </a:xfrm>
                <a:prstGeom prst="cube">
                  <a:avLst>
                    <a:gd name="adj" fmla="val 25000"/>
                  </a:avLst>
                </a:prstGeom>
                <a:solidFill>
                  <a:srgbClr val="B3D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44550" name="AutoShape 36"/>
              <p:cNvSpPr>
                <a:spLocks noChangeAspect="1" noChangeArrowheads="1"/>
              </p:cNvSpPr>
              <p:nvPr/>
            </p:nvSpPr>
            <p:spPr bwMode="auto">
              <a:xfrm>
                <a:off x="1872" y="1152"/>
                <a:ext cx="192" cy="192"/>
              </a:xfrm>
              <a:prstGeom prst="cube">
                <a:avLst>
                  <a:gd name="adj" fmla="val 25000"/>
                </a:avLst>
              </a:prstGeom>
              <a:solidFill>
                <a:srgbClr val="B3D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551" name="AutoShape 37"/>
              <p:cNvSpPr>
                <a:spLocks noChangeAspect="1" noChangeArrowheads="1"/>
              </p:cNvSpPr>
              <p:nvPr/>
            </p:nvSpPr>
            <p:spPr bwMode="auto">
              <a:xfrm>
                <a:off x="1824" y="1200"/>
                <a:ext cx="192" cy="192"/>
              </a:xfrm>
              <a:prstGeom prst="cube">
                <a:avLst>
                  <a:gd name="adj" fmla="val 25000"/>
                </a:avLst>
              </a:prstGeom>
              <a:solidFill>
                <a:srgbClr val="B3D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552" name="AutoShape 38"/>
              <p:cNvSpPr>
                <a:spLocks noChangeAspect="1" noChangeArrowheads="1"/>
              </p:cNvSpPr>
              <p:nvPr/>
            </p:nvSpPr>
            <p:spPr bwMode="auto">
              <a:xfrm>
                <a:off x="1488" y="1248"/>
                <a:ext cx="192" cy="192"/>
              </a:xfrm>
              <a:prstGeom prst="cube">
                <a:avLst>
                  <a:gd name="adj" fmla="val 25000"/>
                </a:avLst>
              </a:prstGeom>
              <a:solidFill>
                <a:srgbClr val="B3D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553" name="AutoShape 39"/>
              <p:cNvSpPr>
                <a:spLocks noChangeAspect="1" noChangeArrowheads="1"/>
              </p:cNvSpPr>
              <p:nvPr/>
            </p:nvSpPr>
            <p:spPr bwMode="auto">
              <a:xfrm>
                <a:off x="1632" y="1248"/>
                <a:ext cx="192" cy="192"/>
              </a:xfrm>
              <a:prstGeom prst="cube">
                <a:avLst>
                  <a:gd name="adj" fmla="val 25000"/>
                </a:avLst>
              </a:prstGeom>
              <a:solidFill>
                <a:srgbClr val="B3D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554" name="AutoShape 40"/>
              <p:cNvSpPr>
                <a:spLocks noChangeAspect="1" noChangeArrowheads="1"/>
              </p:cNvSpPr>
              <p:nvPr/>
            </p:nvSpPr>
            <p:spPr bwMode="auto">
              <a:xfrm>
                <a:off x="1776" y="1248"/>
                <a:ext cx="192" cy="192"/>
              </a:xfrm>
              <a:prstGeom prst="cube">
                <a:avLst>
                  <a:gd name="adj" fmla="val 25000"/>
                </a:avLst>
              </a:prstGeom>
              <a:solidFill>
                <a:srgbClr val="B3D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44538" name="Group 41"/>
            <p:cNvGrpSpPr>
              <a:grpSpLocks/>
            </p:cNvGrpSpPr>
            <p:nvPr/>
          </p:nvGrpSpPr>
          <p:grpSpPr bwMode="auto">
            <a:xfrm>
              <a:off x="1488" y="864"/>
              <a:ext cx="576" cy="288"/>
              <a:chOff x="1488" y="1152"/>
              <a:chExt cx="576" cy="288"/>
            </a:xfrm>
          </p:grpSpPr>
          <p:grpSp>
            <p:nvGrpSpPr>
              <p:cNvPr id="44539" name="Group 42"/>
              <p:cNvGrpSpPr>
                <a:grpSpLocks/>
              </p:cNvGrpSpPr>
              <p:nvPr/>
            </p:nvGrpSpPr>
            <p:grpSpPr bwMode="auto">
              <a:xfrm>
                <a:off x="1536" y="1152"/>
                <a:ext cx="384" cy="240"/>
                <a:chOff x="864" y="1248"/>
                <a:chExt cx="384" cy="240"/>
              </a:xfrm>
            </p:grpSpPr>
            <p:sp>
              <p:nvSpPr>
                <p:cNvPr id="44545" name="AutoShape 43"/>
                <p:cNvSpPr>
                  <a:spLocks noChangeAspect="1" noChangeArrowheads="1"/>
                </p:cNvSpPr>
                <p:nvPr/>
              </p:nvSpPr>
              <p:spPr bwMode="auto">
                <a:xfrm>
                  <a:off x="912" y="1248"/>
                  <a:ext cx="192" cy="192"/>
                </a:xfrm>
                <a:prstGeom prst="cube">
                  <a:avLst>
                    <a:gd name="adj" fmla="val 25000"/>
                  </a:avLst>
                </a:prstGeom>
                <a:solidFill>
                  <a:srgbClr val="B3D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546" name="AutoShape 44"/>
                <p:cNvSpPr>
                  <a:spLocks noChangeAspect="1" noChangeArrowheads="1"/>
                </p:cNvSpPr>
                <p:nvPr/>
              </p:nvSpPr>
              <p:spPr bwMode="auto">
                <a:xfrm>
                  <a:off x="1056" y="1248"/>
                  <a:ext cx="192" cy="192"/>
                </a:xfrm>
                <a:prstGeom prst="cube">
                  <a:avLst>
                    <a:gd name="adj" fmla="val 25000"/>
                  </a:avLst>
                </a:prstGeom>
                <a:solidFill>
                  <a:srgbClr val="B3D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547" name="AutoShape 45"/>
                <p:cNvSpPr>
                  <a:spLocks noChangeAspect="1" noChangeArrowheads="1"/>
                </p:cNvSpPr>
                <p:nvPr/>
              </p:nvSpPr>
              <p:spPr bwMode="auto">
                <a:xfrm>
                  <a:off x="864" y="1296"/>
                  <a:ext cx="192" cy="192"/>
                </a:xfrm>
                <a:prstGeom prst="cube">
                  <a:avLst>
                    <a:gd name="adj" fmla="val 25000"/>
                  </a:avLst>
                </a:prstGeom>
                <a:solidFill>
                  <a:srgbClr val="B3D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548" name="AutoShape 46"/>
                <p:cNvSpPr>
                  <a:spLocks noChangeAspect="1" noChangeArrowheads="1"/>
                </p:cNvSpPr>
                <p:nvPr/>
              </p:nvSpPr>
              <p:spPr bwMode="auto">
                <a:xfrm>
                  <a:off x="1008" y="1296"/>
                  <a:ext cx="192" cy="192"/>
                </a:xfrm>
                <a:prstGeom prst="cube">
                  <a:avLst>
                    <a:gd name="adj" fmla="val 25000"/>
                  </a:avLst>
                </a:prstGeom>
                <a:solidFill>
                  <a:srgbClr val="B3D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44540" name="AutoShape 47"/>
              <p:cNvSpPr>
                <a:spLocks noChangeAspect="1" noChangeArrowheads="1"/>
              </p:cNvSpPr>
              <p:nvPr/>
            </p:nvSpPr>
            <p:spPr bwMode="auto">
              <a:xfrm>
                <a:off x="1872" y="1152"/>
                <a:ext cx="192" cy="192"/>
              </a:xfrm>
              <a:prstGeom prst="cube">
                <a:avLst>
                  <a:gd name="adj" fmla="val 25000"/>
                </a:avLst>
              </a:prstGeom>
              <a:solidFill>
                <a:srgbClr val="B3D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541" name="AutoShape 48"/>
              <p:cNvSpPr>
                <a:spLocks noChangeAspect="1" noChangeArrowheads="1"/>
              </p:cNvSpPr>
              <p:nvPr/>
            </p:nvSpPr>
            <p:spPr bwMode="auto">
              <a:xfrm>
                <a:off x="1824" y="1200"/>
                <a:ext cx="192" cy="192"/>
              </a:xfrm>
              <a:prstGeom prst="cube">
                <a:avLst>
                  <a:gd name="adj" fmla="val 25000"/>
                </a:avLst>
              </a:prstGeom>
              <a:solidFill>
                <a:srgbClr val="B3D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542" name="AutoShape 49"/>
              <p:cNvSpPr>
                <a:spLocks noChangeAspect="1" noChangeArrowheads="1"/>
              </p:cNvSpPr>
              <p:nvPr/>
            </p:nvSpPr>
            <p:spPr bwMode="auto">
              <a:xfrm>
                <a:off x="1488" y="1248"/>
                <a:ext cx="192" cy="192"/>
              </a:xfrm>
              <a:prstGeom prst="cube">
                <a:avLst>
                  <a:gd name="adj" fmla="val 25000"/>
                </a:avLst>
              </a:prstGeom>
              <a:solidFill>
                <a:srgbClr val="B3D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543" name="AutoShape 50"/>
              <p:cNvSpPr>
                <a:spLocks noChangeAspect="1" noChangeArrowheads="1"/>
              </p:cNvSpPr>
              <p:nvPr/>
            </p:nvSpPr>
            <p:spPr bwMode="auto">
              <a:xfrm>
                <a:off x="1632" y="1248"/>
                <a:ext cx="192" cy="192"/>
              </a:xfrm>
              <a:prstGeom prst="cube">
                <a:avLst>
                  <a:gd name="adj" fmla="val 25000"/>
                </a:avLst>
              </a:prstGeom>
              <a:solidFill>
                <a:srgbClr val="B3D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544" name="AutoShape 51"/>
              <p:cNvSpPr>
                <a:spLocks noChangeAspect="1" noChangeArrowheads="1"/>
              </p:cNvSpPr>
              <p:nvPr/>
            </p:nvSpPr>
            <p:spPr bwMode="auto">
              <a:xfrm>
                <a:off x="1776" y="1248"/>
                <a:ext cx="192" cy="192"/>
              </a:xfrm>
              <a:prstGeom prst="cube">
                <a:avLst>
                  <a:gd name="adj" fmla="val 25000"/>
                </a:avLst>
              </a:prstGeom>
              <a:solidFill>
                <a:srgbClr val="B3D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61844" name="Group 52"/>
          <p:cNvGrpSpPr>
            <a:grpSpLocks/>
          </p:cNvGrpSpPr>
          <p:nvPr/>
        </p:nvGrpSpPr>
        <p:grpSpPr bwMode="auto">
          <a:xfrm>
            <a:off x="4876800" y="1143000"/>
            <a:ext cx="1219200" cy="1219200"/>
            <a:chOff x="2304" y="720"/>
            <a:chExt cx="768" cy="768"/>
          </a:xfrm>
        </p:grpSpPr>
        <p:grpSp>
          <p:nvGrpSpPr>
            <p:cNvPr id="44460" name="Group 53"/>
            <p:cNvGrpSpPr>
              <a:grpSpLocks/>
            </p:cNvGrpSpPr>
            <p:nvPr/>
          </p:nvGrpSpPr>
          <p:grpSpPr bwMode="auto">
            <a:xfrm>
              <a:off x="2304" y="1152"/>
              <a:ext cx="768" cy="336"/>
              <a:chOff x="2304" y="1152"/>
              <a:chExt cx="768" cy="336"/>
            </a:xfrm>
          </p:grpSpPr>
          <p:grpSp>
            <p:nvGrpSpPr>
              <p:cNvPr id="44518" name="Group 54"/>
              <p:cNvGrpSpPr>
                <a:grpSpLocks/>
              </p:cNvGrpSpPr>
              <p:nvPr/>
            </p:nvGrpSpPr>
            <p:grpSpPr bwMode="auto">
              <a:xfrm>
                <a:off x="2352" y="1152"/>
                <a:ext cx="576" cy="288"/>
                <a:chOff x="1488" y="1152"/>
                <a:chExt cx="576" cy="288"/>
              </a:xfrm>
            </p:grpSpPr>
            <p:grpSp>
              <p:nvGrpSpPr>
                <p:cNvPr id="44526" name="Group 55"/>
                <p:cNvGrpSpPr>
                  <a:grpSpLocks/>
                </p:cNvGrpSpPr>
                <p:nvPr/>
              </p:nvGrpSpPr>
              <p:grpSpPr bwMode="auto">
                <a:xfrm>
                  <a:off x="1536" y="1152"/>
                  <a:ext cx="384" cy="240"/>
                  <a:chOff x="864" y="1248"/>
                  <a:chExt cx="384" cy="240"/>
                </a:xfrm>
              </p:grpSpPr>
              <p:sp>
                <p:nvSpPr>
                  <p:cNvPr id="44532" name="AutoShape 56"/>
                  <p:cNvSpPr>
                    <a:spLocks noChangeAspect="1" noChangeArrowheads="1"/>
                  </p:cNvSpPr>
                  <p:nvPr/>
                </p:nvSpPr>
                <p:spPr bwMode="auto">
                  <a:xfrm>
                    <a:off x="912" y="1248"/>
                    <a:ext cx="192" cy="192"/>
                  </a:xfrm>
                  <a:prstGeom prst="cube">
                    <a:avLst>
                      <a:gd name="adj" fmla="val 25000"/>
                    </a:avLst>
                  </a:prstGeom>
                  <a:solidFill>
                    <a:srgbClr val="B3D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533" name="AutoShape 57"/>
                  <p:cNvSpPr>
                    <a:spLocks noChangeAspect="1" noChangeArrowheads="1"/>
                  </p:cNvSpPr>
                  <p:nvPr/>
                </p:nvSpPr>
                <p:spPr bwMode="auto">
                  <a:xfrm>
                    <a:off x="1056" y="1248"/>
                    <a:ext cx="192" cy="192"/>
                  </a:xfrm>
                  <a:prstGeom prst="cube">
                    <a:avLst>
                      <a:gd name="adj" fmla="val 25000"/>
                    </a:avLst>
                  </a:prstGeom>
                  <a:solidFill>
                    <a:srgbClr val="B3D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534" name="AutoShape 58"/>
                  <p:cNvSpPr>
                    <a:spLocks noChangeAspect="1" noChangeArrowheads="1"/>
                  </p:cNvSpPr>
                  <p:nvPr/>
                </p:nvSpPr>
                <p:spPr bwMode="auto">
                  <a:xfrm>
                    <a:off x="864" y="1296"/>
                    <a:ext cx="192" cy="192"/>
                  </a:xfrm>
                  <a:prstGeom prst="cube">
                    <a:avLst>
                      <a:gd name="adj" fmla="val 25000"/>
                    </a:avLst>
                  </a:prstGeom>
                  <a:solidFill>
                    <a:srgbClr val="B3D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535" name="AutoShape 59"/>
                  <p:cNvSpPr>
                    <a:spLocks noChangeAspect="1" noChangeArrowheads="1"/>
                  </p:cNvSpPr>
                  <p:nvPr/>
                </p:nvSpPr>
                <p:spPr bwMode="auto">
                  <a:xfrm>
                    <a:off x="1008" y="1296"/>
                    <a:ext cx="192" cy="192"/>
                  </a:xfrm>
                  <a:prstGeom prst="cube">
                    <a:avLst>
                      <a:gd name="adj" fmla="val 25000"/>
                    </a:avLst>
                  </a:prstGeom>
                  <a:solidFill>
                    <a:srgbClr val="B3D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44527" name="AutoShape 60"/>
                <p:cNvSpPr>
                  <a:spLocks noChangeAspect="1" noChangeArrowheads="1"/>
                </p:cNvSpPr>
                <p:nvPr/>
              </p:nvSpPr>
              <p:spPr bwMode="auto">
                <a:xfrm>
                  <a:off x="1872" y="1152"/>
                  <a:ext cx="192" cy="192"/>
                </a:xfrm>
                <a:prstGeom prst="cube">
                  <a:avLst>
                    <a:gd name="adj" fmla="val 25000"/>
                  </a:avLst>
                </a:prstGeom>
                <a:solidFill>
                  <a:srgbClr val="B3D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528" name="AutoShape 61"/>
                <p:cNvSpPr>
                  <a:spLocks noChangeAspect="1" noChangeArrowheads="1"/>
                </p:cNvSpPr>
                <p:nvPr/>
              </p:nvSpPr>
              <p:spPr bwMode="auto">
                <a:xfrm>
                  <a:off x="1824" y="1200"/>
                  <a:ext cx="192" cy="192"/>
                </a:xfrm>
                <a:prstGeom prst="cube">
                  <a:avLst>
                    <a:gd name="adj" fmla="val 25000"/>
                  </a:avLst>
                </a:prstGeom>
                <a:solidFill>
                  <a:srgbClr val="B3D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529" name="AutoShape 62"/>
                <p:cNvSpPr>
                  <a:spLocks noChangeAspect="1" noChangeArrowheads="1"/>
                </p:cNvSpPr>
                <p:nvPr/>
              </p:nvSpPr>
              <p:spPr bwMode="auto">
                <a:xfrm>
                  <a:off x="1488" y="1248"/>
                  <a:ext cx="192" cy="192"/>
                </a:xfrm>
                <a:prstGeom prst="cube">
                  <a:avLst>
                    <a:gd name="adj" fmla="val 25000"/>
                  </a:avLst>
                </a:prstGeom>
                <a:solidFill>
                  <a:srgbClr val="B3D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530" name="AutoShape 63"/>
                <p:cNvSpPr>
                  <a:spLocks noChangeAspect="1" noChangeArrowheads="1"/>
                </p:cNvSpPr>
                <p:nvPr/>
              </p:nvSpPr>
              <p:spPr bwMode="auto">
                <a:xfrm>
                  <a:off x="1632" y="1248"/>
                  <a:ext cx="192" cy="192"/>
                </a:xfrm>
                <a:prstGeom prst="cube">
                  <a:avLst>
                    <a:gd name="adj" fmla="val 25000"/>
                  </a:avLst>
                </a:prstGeom>
                <a:solidFill>
                  <a:srgbClr val="B3D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531" name="AutoShape 64"/>
                <p:cNvSpPr>
                  <a:spLocks noChangeAspect="1" noChangeArrowheads="1"/>
                </p:cNvSpPr>
                <p:nvPr/>
              </p:nvSpPr>
              <p:spPr bwMode="auto">
                <a:xfrm>
                  <a:off x="1776" y="1248"/>
                  <a:ext cx="192" cy="192"/>
                </a:xfrm>
                <a:prstGeom prst="cube">
                  <a:avLst>
                    <a:gd name="adj" fmla="val 25000"/>
                  </a:avLst>
                </a:prstGeom>
                <a:solidFill>
                  <a:srgbClr val="B3D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44519" name="AutoShape 65"/>
              <p:cNvSpPr>
                <a:spLocks noChangeAspect="1" noChangeArrowheads="1"/>
              </p:cNvSpPr>
              <p:nvPr/>
            </p:nvSpPr>
            <p:spPr bwMode="auto">
              <a:xfrm>
                <a:off x="2880" y="1152"/>
                <a:ext cx="192" cy="192"/>
              </a:xfrm>
              <a:prstGeom prst="cube">
                <a:avLst>
                  <a:gd name="adj" fmla="val 25000"/>
                </a:avLst>
              </a:prstGeom>
              <a:solidFill>
                <a:srgbClr val="B3D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520" name="AutoShape 66"/>
              <p:cNvSpPr>
                <a:spLocks noChangeAspect="1" noChangeArrowheads="1"/>
              </p:cNvSpPr>
              <p:nvPr/>
            </p:nvSpPr>
            <p:spPr bwMode="auto">
              <a:xfrm>
                <a:off x="2832" y="1200"/>
                <a:ext cx="192" cy="192"/>
              </a:xfrm>
              <a:prstGeom prst="cube">
                <a:avLst>
                  <a:gd name="adj" fmla="val 25000"/>
                </a:avLst>
              </a:prstGeom>
              <a:solidFill>
                <a:srgbClr val="B3D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521" name="AutoShape 67"/>
              <p:cNvSpPr>
                <a:spLocks noChangeAspect="1" noChangeArrowheads="1"/>
              </p:cNvSpPr>
              <p:nvPr/>
            </p:nvSpPr>
            <p:spPr bwMode="auto">
              <a:xfrm>
                <a:off x="2784" y="1248"/>
                <a:ext cx="192" cy="192"/>
              </a:xfrm>
              <a:prstGeom prst="cube">
                <a:avLst>
                  <a:gd name="adj" fmla="val 25000"/>
                </a:avLst>
              </a:prstGeom>
              <a:solidFill>
                <a:srgbClr val="B3D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522" name="AutoShape 68"/>
              <p:cNvSpPr>
                <a:spLocks noChangeAspect="1" noChangeArrowheads="1"/>
              </p:cNvSpPr>
              <p:nvPr/>
            </p:nvSpPr>
            <p:spPr bwMode="auto">
              <a:xfrm>
                <a:off x="2304" y="1296"/>
                <a:ext cx="192" cy="192"/>
              </a:xfrm>
              <a:prstGeom prst="cube">
                <a:avLst>
                  <a:gd name="adj" fmla="val 25000"/>
                </a:avLst>
              </a:prstGeom>
              <a:solidFill>
                <a:srgbClr val="B3D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523" name="AutoShape 69"/>
              <p:cNvSpPr>
                <a:spLocks noChangeAspect="1" noChangeArrowheads="1"/>
              </p:cNvSpPr>
              <p:nvPr/>
            </p:nvSpPr>
            <p:spPr bwMode="auto">
              <a:xfrm>
                <a:off x="2448" y="1296"/>
                <a:ext cx="192" cy="192"/>
              </a:xfrm>
              <a:prstGeom prst="cube">
                <a:avLst>
                  <a:gd name="adj" fmla="val 25000"/>
                </a:avLst>
              </a:prstGeom>
              <a:solidFill>
                <a:srgbClr val="B3D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524" name="AutoShape 70"/>
              <p:cNvSpPr>
                <a:spLocks noChangeAspect="1" noChangeArrowheads="1"/>
              </p:cNvSpPr>
              <p:nvPr/>
            </p:nvSpPr>
            <p:spPr bwMode="auto">
              <a:xfrm>
                <a:off x="2592" y="1296"/>
                <a:ext cx="192" cy="192"/>
              </a:xfrm>
              <a:prstGeom prst="cube">
                <a:avLst>
                  <a:gd name="adj" fmla="val 25000"/>
                </a:avLst>
              </a:prstGeom>
              <a:solidFill>
                <a:srgbClr val="B3D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525" name="AutoShape 71"/>
              <p:cNvSpPr>
                <a:spLocks noChangeAspect="1" noChangeArrowheads="1"/>
              </p:cNvSpPr>
              <p:nvPr/>
            </p:nvSpPr>
            <p:spPr bwMode="auto">
              <a:xfrm>
                <a:off x="2736" y="1296"/>
                <a:ext cx="192" cy="192"/>
              </a:xfrm>
              <a:prstGeom prst="cube">
                <a:avLst>
                  <a:gd name="adj" fmla="val 25000"/>
                </a:avLst>
              </a:prstGeom>
              <a:solidFill>
                <a:srgbClr val="B3D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44461" name="Group 72"/>
            <p:cNvGrpSpPr>
              <a:grpSpLocks/>
            </p:cNvGrpSpPr>
            <p:nvPr/>
          </p:nvGrpSpPr>
          <p:grpSpPr bwMode="auto">
            <a:xfrm>
              <a:off x="2304" y="1008"/>
              <a:ext cx="768" cy="336"/>
              <a:chOff x="2304" y="1152"/>
              <a:chExt cx="768" cy="336"/>
            </a:xfrm>
          </p:grpSpPr>
          <p:grpSp>
            <p:nvGrpSpPr>
              <p:cNvPr id="44500" name="Group 73"/>
              <p:cNvGrpSpPr>
                <a:grpSpLocks/>
              </p:cNvGrpSpPr>
              <p:nvPr/>
            </p:nvGrpSpPr>
            <p:grpSpPr bwMode="auto">
              <a:xfrm>
                <a:off x="2352" y="1152"/>
                <a:ext cx="576" cy="288"/>
                <a:chOff x="1488" y="1152"/>
                <a:chExt cx="576" cy="288"/>
              </a:xfrm>
            </p:grpSpPr>
            <p:grpSp>
              <p:nvGrpSpPr>
                <p:cNvPr id="44508" name="Group 74"/>
                <p:cNvGrpSpPr>
                  <a:grpSpLocks/>
                </p:cNvGrpSpPr>
                <p:nvPr/>
              </p:nvGrpSpPr>
              <p:grpSpPr bwMode="auto">
                <a:xfrm>
                  <a:off x="1536" y="1152"/>
                  <a:ext cx="384" cy="240"/>
                  <a:chOff x="864" y="1248"/>
                  <a:chExt cx="384" cy="240"/>
                </a:xfrm>
              </p:grpSpPr>
              <p:sp>
                <p:nvSpPr>
                  <p:cNvPr id="44514" name="AutoShape 75"/>
                  <p:cNvSpPr>
                    <a:spLocks noChangeAspect="1" noChangeArrowheads="1"/>
                  </p:cNvSpPr>
                  <p:nvPr/>
                </p:nvSpPr>
                <p:spPr bwMode="auto">
                  <a:xfrm>
                    <a:off x="912" y="1248"/>
                    <a:ext cx="192" cy="192"/>
                  </a:xfrm>
                  <a:prstGeom prst="cube">
                    <a:avLst>
                      <a:gd name="adj" fmla="val 25000"/>
                    </a:avLst>
                  </a:prstGeom>
                  <a:solidFill>
                    <a:srgbClr val="B3D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515" name="AutoShape 76"/>
                  <p:cNvSpPr>
                    <a:spLocks noChangeAspect="1" noChangeArrowheads="1"/>
                  </p:cNvSpPr>
                  <p:nvPr/>
                </p:nvSpPr>
                <p:spPr bwMode="auto">
                  <a:xfrm>
                    <a:off x="1056" y="1248"/>
                    <a:ext cx="192" cy="192"/>
                  </a:xfrm>
                  <a:prstGeom prst="cube">
                    <a:avLst>
                      <a:gd name="adj" fmla="val 25000"/>
                    </a:avLst>
                  </a:prstGeom>
                  <a:solidFill>
                    <a:srgbClr val="B3D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516" name="AutoShape 77"/>
                  <p:cNvSpPr>
                    <a:spLocks noChangeAspect="1" noChangeArrowheads="1"/>
                  </p:cNvSpPr>
                  <p:nvPr/>
                </p:nvSpPr>
                <p:spPr bwMode="auto">
                  <a:xfrm>
                    <a:off x="864" y="1296"/>
                    <a:ext cx="192" cy="192"/>
                  </a:xfrm>
                  <a:prstGeom prst="cube">
                    <a:avLst>
                      <a:gd name="adj" fmla="val 25000"/>
                    </a:avLst>
                  </a:prstGeom>
                  <a:solidFill>
                    <a:srgbClr val="B3D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517" name="AutoShape 78"/>
                  <p:cNvSpPr>
                    <a:spLocks noChangeAspect="1" noChangeArrowheads="1"/>
                  </p:cNvSpPr>
                  <p:nvPr/>
                </p:nvSpPr>
                <p:spPr bwMode="auto">
                  <a:xfrm>
                    <a:off x="1008" y="1296"/>
                    <a:ext cx="192" cy="192"/>
                  </a:xfrm>
                  <a:prstGeom prst="cube">
                    <a:avLst>
                      <a:gd name="adj" fmla="val 25000"/>
                    </a:avLst>
                  </a:prstGeom>
                  <a:solidFill>
                    <a:srgbClr val="B3D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44509" name="AutoShape 79"/>
                <p:cNvSpPr>
                  <a:spLocks noChangeAspect="1" noChangeArrowheads="1"/>
                </p:cNvSpPr>
                <p:nvPr/>
              </p:nvSpPr>
              <p:spPr bwMode="auto">
                <a:xfrm>
                  <a:off x="1872" y="1152"/>
                  <a:ext cx="192" cy="192"/>
                </a:xfrm>
                <a:prstGeom prst="cube">
                  <a:avLst>
                    <a:gd name="adj" fmla="val 25000"/>
                  </a:avLst>
                </a:prstGeom>
                <a:solidFill>
                  <a:srgbClr val="B3D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510" name="AutoShape 80"/>
                <p:cNvSpPr>
                  <a:spLocks noChangeAspect="1" noChangeArrowheads="1"/>
                </p:cNvSpPr>
                <p:nvPr/>
              </p:nvSpPr>
              <p:spPr bwMode="auto">
                <a:xfrm>
                  <a:off x="1824" y="1200"/>
                  <a:ext cx="192" cy="192"/>
                </a:xfrm>
                <a:prstGeom prst="cube">
                  <a:avLst>
                    <a:gd name="adj" fmla="val 25000"/>
                  </a:avLst>
                </a:prstGeom>
                <a:solidFill>
                  <a:srgbClr val="B3D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511" name="AutoShape 81"/>
                <p:cNvSpPr>
                  <a:spLocks noChangeAspect="1" noChangeArrowheads="1"/>
                </p:cNvSpPr>
                <p:nvPr/>
              </p:nvSpPr>
              <p:spPr bwMode="auto">
                <a:xfrm>
                  <a:off x="1488" y="1248"/>
                  <a:ext cx="192" cy="192"/>
                </a:xfrm>
                <a:prstGeom prst="cube">
                  <a:avLst>
                    <a:gd name="adj" fmla="val 25000"/>
                  </a:avLst>
                </a:prstGeom>
                <a:solidFill>
                  <a:srgbClr val="B3D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512" name="AutoShape 82"/>
                <p:cNvSpPr>
                  <a:spLocks noChangeAspect="1" noChangeArrowheads="1"/>
                </p:cNvSpPr>
                <p:nvPr/>
              </p:nvSpPr>
              <p:spPr bwMode="auto">
                <a:xfrm>
                  <a:off x="1632" y="1248"/>
                  <a:ext cx="192" cy="192"/>
                </a:xfrm>
                <a:prstGeom prst="cube">
                  <a:avLst>
                    <a:gd name="adj" fmla="val 25000"/>
                  </a:avLst>
                </a:prstGeom>
                <a:solidFill>
                  <a:srgbClr val="B3D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513" name="AutoShape 83"/>
                <p:cNvSpPr>
                  <a:spLocks noChangeAspect="1" noChangeArrowheads="1"/>
                </p:cNvSpPr>
                <p:nvPr/>
              </p:nvSpPr>
              <p:spPr bwMode="auto">
                <a:xfrm>
                  <a:off x="1776" y="1248"/>
                  <a:ext cx="192" cy="192"/>
                </a:xfrm>
                <a:prstGeom prst="cube">
                  <a:avLst>
                    <a:gd name="adj" fmla="val 25000"/>
                  </a:avLst>
                </a:prstGeom>
                <a:solidFill>
                  <a:srgbClr val="B3D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44501" name="AutoShape 84"/>
              <p:cNvSpPr>
                <a:spLocks noChangeAspect="1" noChangeArrowheads="1"/>
              </p:cNvSpPr>
              <p:nvPr/>
            </p:nvSpPr>
            <p:spPr bwMode="auto">
              <a:xfrm>
                <a:off x="2880" y="1152"/>
                <a:ext cx="192" cy="192"/>
              </a:xfrm>
              <a:prstGeom prst="cube">
                <a:avLst>
                  <a:gd name="adj" fmla="val 25000"/>
                </a:avLst>
              </a:prstGeom>
              <a:solidFill>
                <a:srgbClr val="B3D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502" name="AutoShape 85"/>
              <p:cNvSpPr>
                <a:spLocks noChangeAspect="1" noChangeArrowheads="1"/>
              </p:cNvSpPr>
              <p:nvPr/>
            </p:nvSpPr>
            <p:spPr bwMode="auto">
              <a:xfrm>
                <a:off x="2832" y="1200"/>
                <a:ext cx="192" cy="192"/>
              </a:xfrm>
              <a:prstGeom prst="cube">
                <a:avLst>
                  <a:gd name="adj" fmla="val 25000"/>
                </a:avLst>
              </a:prstGeom>
              <a:solidFill>
                <a:srgbClr val="B3D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503" name="AutoShape 86"/>
              <p:cNvSpPr>
                <a:spLocks noChangeAspect="1" noChangeArrowheads="1"/>
              </p:cNvSpPr>
              <p:nvPr/>
            </p:nvSpPr>
            <p:spPr bwMode="auto">
              <a:xfrm>
                <a:off x="2784" y="1248"/>
                <a:ext cx="192" cy="192"/>
              </a:xfrm>
              <a:prstGeom prst="cube">
                <a:avLst>
                  <a:gd name="adj" fmla="val 25000"/>
                </a:avLst>
              </a:prstGeom>
              <a:solidFill>
                <a:srgbClr val="B3D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504" name="AutoShape 87"/>
              <p:cNvSpPr>
                <a:spLocks noChangeAspect="1" noChangeArrowheads="1"/>
              </p:cNvSpPr>
              <p:nvPr/>
            </p:nvSpPr>
            <p:spPr bwMode="auto">
              <a:xfrm>
                <a:off x="2304" y="1296"/>
                <a:ext cx="192" cy="192"/>
              </a:xfrm>
              <a:prstGeom prst="cube">
                <a:avLst>
                  <a:gd name="adj" fmla="val 25000"/>
                </a:avLst>
              </a:prstGeom>
              <a:solidFill>
                <a:srgbClr val="B3D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505" name="AutoShape 88"/>
              <p:cNvSpPr>
                <a:spLocks noChangeAspect="1" noChangeArrowheads="1"/>
              </p:cNvSpPr>
              <p:nvPr/>
            </p:nvSpPr>
            <p:spPr bwMode="auto">
              <a:xfrm>
                <a:off x="2448" y="1296"/>
                <a:ext cx="192" cy="192"/>
              </a:xfrm>
              <a:prstGeom prst="cube">
                <a:avLst>
                  <a:gd name="adj" fmla="val 25000"/>
                </a:avLst>
              </a:prstGeom>
              <a:solidFill>
                <a:srgbClr val="B3D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506" name="AutoShape 89"/>
              <p:cNvSpPr>
                <a:spLocks noChangeAspect="1" noChangeArrowheads="1"/>
              </p:cNvSpPr>
              <p:nvPr/>
            </p:nvSpPr>
            <p:spPr bwMode="auto">
              <a:xfrm>
                <a:off x="2592" y="1296"/>
                <a:ext cx="192" cy="192"/>
              </a:xfrm>
              <a:prstGeom prst="cube">
                <a:avLst>
                  <a:gd name="adj" fmla="val 25000"/>
                </a:avLst>
              </a:prstGeom>
              <a:solidFill>
                <a:srgbClr val="B3D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507" name="AutoShape 90"/>
              <p:cNvSpPr>
                <a:spLocks noChangeAspect="1" noChangeArrowheads="1"/>
              </p:cNvSpPr>
              <p:nvPr/>
            </p:nvSpPr>
            <p:spPr bwMode="auto">
              <a:xfrm>
                <a:off x="2736" y="1296"/>
                <a:ext cx="192" cy="192"/>
              </a:xfrm>
              <a:prstGeom prst="cube">
                <a:avLst>
                  <a:gd name="adj" fmla="val 25000"/>
                </a:avLst>
              </a:prstGeom>
              <a:solidFill>
                <a:srgbClr val="B3D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44462" name="Group 91"/>
            <p:cNvGrpSpPr>
              <a:grpSpLocks/>
            </p:cNvGrpSpPr>
            <p:nvPr/>
          </p:nvGrpSpPr>
          <p:grpSpPr bwMode="auto">
            <a:xfrm>
              <a:off x="2304" y="864"/>
              <a:ext cx="768" cy="336"/>
              <a:chOff x="2304" y="1152"/>
              <a:chExt cx="768" cy="336"/>
            </a:xfrm>
          </p:grpSpPr>
          <p:grpSp>
            <p:nvGrpSpPr>
              <p:cNvPr id="44482" name="Group 92"/>
              <p:cNvGrpSpPr>
                <a:grpSpLocks/>
              </p:cNvGrpSpPr>
              <p:nvPr/>
            </p:nvGrpSpPr>
            <p:grpSpPr bwMode="auto">
              <a:xfrm>
                <a:off x="2352" y="1152"/>
                <a:ext cx="576" cy="288"/>
                <a:chOff x="1488" y="1152"/>
                <a:chExt cx="576" cy="288"/>
              </a:xfrm>
            </p:grpSpPr>
            <p:grpSp>
              <p:nvGrpSpPr>
                <p:cNvPr id="44490" name="Group 93"/>
                <p:cNvGrpSpPr>
                  <a:grpSpLocks/>
                </p:cNvGrpSpPr>
                <p:nvPr/>
              </p:nvGrpSpPr>
              <p:grpSpPr bwMode="auto">
                <a:xfrm>
                  <a:off x="1536" y="1152"/>
                  <a:ext cx="384" cy="240"/>
                  <a:chOff x="864" y="1248"/>
                  <a:chExt cx="384" cy="240"/>
                </a:xfrm>
              </p:grpSpPr>
              <p:sp>
                <p:nvSpPr>
                  <p:cNvPr id="44496" name="AutoShape 94"/>
                  <p:cNvSpPr>
                    <a:spLocks noChangeAspect="1" noChangeArrowheads="1"/>
                  </p:cNvSpPr>
                  <p:nvPr/>
                </p:nvSpPr>
                <p:spPr bwMode="auto">
                  <a:xfrm>
                    <a:off x="912" y="1248"/>
                    <a:ext cx="192" cy="192"/>
                  </a:xfrm>
                  <a:prstGeom prst="cube">
                    <a:avLst>
                      <a:gd name="adj" fmla="val 25000"/>
                    </a:avLst>
                  </a:prstGeom>
                  <a:solidFill>
                    <a:srgbClr val="B3D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497" name="AutoShape 95"/>
                  <p:cNvSpPr>
                    <a:spLocks noChangeAspect="1" noChangeArrowheads="1"/>
                  </p:cNvSpPr>
                  <p:nvPr/>
                </p:nvSpPr>
                <p:spPr bwMode="auto">
                  <a:xfrm>
                    <a:off x="1056" y="1248"/>
                    <a:ext cx="192" cy="192"/>
                  </a:xfrm>
                  <a:prstGeom prst="cube">
                    <a:avLst>
                      <a:gd name="adj" fmla="val 25000"/>
                    </a:avLst>
                  </a:prstGeom>
                  <a:solidFill>
                    <a:srgbClr val="B3D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498" name="AutoShape 96"/>
                  <p:cNvSpPr>
                    <a:spLocks noChangeAspect="1" noChangeArrowheads="1"/>
                  </p:cNvSpPr>
                  <p:nvPr/>
                </p:nvSpPr>
                <p:spPr bwMode="auto">
                  <a:xfrm>
                    <a:off x="864" y="1296"/>
                    <a:ext cx="192" cy="192"/>
                  </a:xfrm>
                  <a:prstGeom prst="cube">
                    <a:avLst>
                      <a:gd name="adj" fmla="val 25000"/>
                    </a:avLst>
                  </a:prstGeom>
                  <a:solidFill>
                    <a:srgbClr val="B3D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499" name="AutoShape 97"/>
                  <p:cNvSpPr>
                    <a:spLocks noChangeAspect="1" noChangeArrowheads="1"/>
                  </p:cNvSpPr>
                  <p:nvPr/>
                </p:nvSpPr>
                <p:spPr bwMode="auto">
                  <a:xfrm>
                    <a:off x="1008" y="1296"/>
                    <a:ext cx="192" cy="192"/>
                  </a:xfrm>
                  <a:prstGeom prst="cube">
                    <a:avLst>
                      <a:gd name="adj" fmla="val 25000"/>
                    </a:avLst>
                  </a:prstGeom>
                  <a:solidFill>
                    <a:srgbClr val="B3D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44491" name="AutoShape 98"/>
                <p:cNvSpPr>
                  <a:spLocks noChangeAspect="1" noChangeArrowheads="1"/>
                </p:cNvSpPr>
                <p:nvPr/>
              </p:nvSpPr>
              <p:spPr bwMode="auto">
                <a:xfrm>
                  <a:off x="1872" y="1152"/>
                  <a:ext cx="192" cy="192"/>
                </a:xfrm>
                <a:prstGeom prst="cube">
                  <a:avLst>
                    <a:gd name="adj" fmla="val 25000"/>
                  </a:avLst>
                </a:prstGeom>
                <a:solidFill>
                  <a:srgbClr val="B3D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492" name="AutoShape 99"/>
                <p:cNvSpPr>
                  <a:spLocks noChangeAspect="1" noChangeArrowheads="1"/>
                </p:cNvSpPr>
                <p:nvPr/>
              </p:nvSpPr>
              <p:spPr bwMode="auto">
                <a:xfrm>
                  <a:off x="1824" y="1200"/>
                  <a:ext cx="192" cy="192"/>
                </a:xfrm>
                <a:prstGeom prst="cube">
                  <a:avLst>
                    <a:gd name="adj" fmla="val 25000"/>
                  </a:avLst>
                </a:prstGeom>
                <a:solidFill>
                  <a:srgbClr val="B3D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493" name="AutoShape 100"/>
                <p:cNvSpPr>
                  <a:spLocks noChangeAspect="1" noChangeArrowheads="1"/>
                </p:cNvSpPr>
                <p:nvPr/>
              </p:nvSpPr>
              <p:spPr bwMode="auto">
                <a:xfrm>
                  <a:off x="1488" y="1248"/>
                  <a:ext cx="192" cy="192"/>
                </a:xfrm>
                <a:prstGeom prst="cube">
                  <a:avLst>
                    <a:gd name="adj" fmla="val 25000"/>
                  </a:avLst>
                </a:prstGeom>
                <a:solidFill>
                  <a:srgbClr val="B3D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494" name="AutoShape 101"/>
                <p:cNvSpPr>
                  <a:spLocks noChangeAspect="1" noChangeArrowheads="1"/>
                </p:cNvSpPr>
                <p:nvPr/>
              </p:nvSpPr>
              <p:spPr bwMode="auto">
                <a:xfrm>
                  <a:off x="1632" y="1248"/>
                  <a:ext cx="192" cy="192"/>
                </a:xfrm>
                <a:prstGeom prst="cube">
                  <a:avLst>
                    <a:gd name="adj" fmla="val 25000"/>
                  </a:avLst>
                </a:prstGeom>
                <a:solidFill>
                  <a:srgbClr val="B3D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495" name="AutoShape 102"/>
                <p:cNvSpPr>
                  <a:spLocks noChangeAspect="1" noChangeArrowheads="1"/>
                </p:cNvSpPr>
                <p:nvPr/>
              </p:nvSpPr>
              <p:spPr bwMode="auto">
                <a:xfrm>
                  <a:off x="1776" y="1248"/>
                  <a:ext cx="192" cy="192"/>
                </a:xfrm>
                <a:prstGeom prst="cube">
                  <a:avLst>
                    <a:gd name="adj" fmla="val 25000"/>
                  </a:avLst>
                </a:prstGeom>
                <a:solidFill>
                  <a:srgbClr val="B3D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44483" name="AutoShape 103"/>
              <p:cNvSpPr>
                <a:spLocks noChangeAspect="1" noChangeArrowheads="1"/>
              </p:cNvSpPr>
              <p:nvPr/>
            </p:nvSpPr>
            <p:spPr bwMode="auto">
              <a:xfrm>
                <a:off x="2880" y="1152"/>
                <a:ext cx="192" cy="192"/>
              </a:xfrm>
              <a:prstGeom prst="cube">
                <a:avLst>
                  <a:gd name="adj" fmla="val 25000"/>
                </a:avLst>
              </a:prstGeom>
              <a:solidFill>
                <a:srgbClr val="B3D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484" name="AutoShape 104"/>
              <p:cNvSpPr>
                <a:spLocks noChangeAspect="1" noChangeArrowheads="1"/>
              </p:cNvSpPr>
              <p:nvPr/>
            </p:nvSpPr>
            <p:spPr bwMode="auto">
              <a:xfrm>
                <a:off x="2832" y="1200"/>
                <a:ext cx="192" cy="192"/>
              </a:xfrm>
              <a:prstGeom prst="cube">
                <a:avLst>
                  <a:gd name="adj" fmla="val 25000"/>
                </a:avLst>
              </a:prstGeom>
              <a:solidFill>
                <a:srgbClr val="B3D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485" name="AutoShape 105"/>
              <p:cNvSpPr>
                <a:spLocks noChangeAspect="1" noChangeArrowheads="1"/>
              </p:cNvSpPr>
              <p:nvPr/>
            </p:nvSpPr>
            <p:spPr bwMode="auto">
              <a:xfrm>
                <a:off x="2784" y="1248"/>
                <a:ext cx="192" cy="192"/>
              </a:xfrm>
              <a:prstGeom prst="cube">
                <a:avLst>
                  <a:gd name="adj" fmla="val 25000"/>
                </a:avLst>
              </a:prstGeom>
              <a:solidFill>
                <a:srgbClr val="B3D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486" name="AutoShape 106"/>
              <p:cNvSpPr>
                <a:spLocks noChangeAspect="1" noChangeArrowheads="1"/>
              </p:cNvSpPr>
              <p:nvPr/>
            </p:nvSpPr>
            <p:spPr bwMode="auto">
              <a:xfrm>
                <a:off x="2304" y="1296"/>
                <a:ext cx="192" cy="192"/>
              </a:xfrm>
              <a:prstGeom prst="cube">
                <a:avLst>
                  <a:gd name="adj" fmla="val 25000"/>
                </a:avLst>
              </a:prstGeom>
              <a:solidFill>
                <a:srgbClr val="B3D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487" name="AutoShape 107"/>
              <p:cNvSpPr>
                <a:spLocks noChangeAspect="1" noChangeArrowheads="1"/>
              </p:cNvSpPr>
              <p:nvPr/>
            </p:nvSpPr>
            <p:spPr bwMode="auto">
              <a:xfrm>
                <a:off x="2448" y="1296"/>
                <a:ext cx="192" cy="192"/>
              </a:xfrm>
              <a:prstGeom prst="cube">
                <a:avLst>
                  <a:gd name="adj" fmla="val 25000"/>
                </a:avLst>
              </a:prstGeom>
              <a:solidFill>
                <a:srgbClr val="B3D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488" name="AutoShape 108"/>
              <p:cNvSpPr>
                <a:spLocks noChangeAspect="1" noChangeArrowheads="1"/>
              </p:cNvSpPr>
              <p:nvPr/>
            </p:nvSpPr>
            <p:spPr bwMode="auto">
              <a:xfrm>
                <a:off x="2592" y="1296"/>
                <a:ext cx="192" cy="192"/>
              </a:xfrm>
              <a:prstGeom prst="cube">
                <a:avLst>
                  <a:gd name="adj" fmla="val 25000"/>
                </a:avLst>
              </a:prstGeom>
              <a:solidFill>
                <a:srgbClr val="B3D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489" name="AutoShape 109"/>
              <p:cNvSpPr>
                <a:spLocks noChangeAspect="1" noChangeArrowheads="1"/>
              </p:cNvSpPr>
              <p:nvPr/>
            </p:nvSpPr>
            <p:spPr bwMode="auto">
              <a:xfrm>
                <a:off x="2736" y="1296"/>
                <a:ext cx="192" cy="192"/>
              </a:xfrm>
              <a:prstGeom prst="cube">
                <a:avLst>
                  <a:gd name="adj" fmla="val 25000"/>
                </a:avLst>
              </a:prstGeom>
              <a:solidFill>
                <a:srgbClr val="B3D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44463" name="Group 110"/>
            <p:cNvGrpSpPr>
              <a:grpSpLocks/>
            </p:cNvGrpSpPr>
            <p:nvPr/>
          </p:nvGrpSpPr>
          <p:grpSpPr bwMode="auto">
            <a:xfrm>
              <a:off x="2304" y="720"/>
              <a:ext cx="768" cy="336"/>
              <a:chOff x="2304" y="1152"/>
              <a:chExt cx="768" cy="336"/>
            </a:xfrm>
          </p:grpSpPr>
          <p:grpSp>
            <p:nvGrpSpPr>
              <p:cNvPr id="44464" name="Group 111"/>
              <p:cNvGrpSpPr>
                <a:grpSpLocks/>
              </p:cNvGrpSpPr>
              <p:nvPr/>
            </p:nvGrpSpPr>
            <p:grpSpPr bwMode="auto">
              <a:xfrm>
                <a:off x="2352" y="1152"/>
                <a:ext cx="576" cy="288"/>
                <a:chOff x="1488" y="1152"/>
                <a:chExt cx="576" cy="288"/>
              </a:xfrm>
            </p:grpSpPr>
            <p:grpSp>
              <p:nvGrpSpPr>
                <p:cNvPr id="44472" name="Group 112"/>
                <p:cNvGrpSpPr>
                  <a:grpSpLocks/>
                </p:cNvGrpSpPr>
                <p:nvPr/>
              </p:nvGrpSpPr>
              <p:grpSpPr bwMode="auto">
                <a:xfrm>
                  <a:off x="1536" y="1152"/>
                  <a:ext cx="384" cy="240"/>
                  <a:chOff x="864" y="1248"/>
                  <a:chExt cx="384" cy="240"/>
                </a:xfrm>
              </p:grpSpPr>
              <p:sp>
                <p:nvSpPr>
                  <p:cNvPr id="44478" name="AutoShape 113"/>
                  <p:cNvSpPr>
                    <a:spLocks noChangeAspect="1" noChangeArrowheads="1"/>
                  </p:cNvSpPr>
                  <p:nvPr/>
                </p:nvSpPr>
                <p:spPr bwMode="auto">
                  <a:xfrm>
                    <a:off x="912" y="1248"/>
                    <a:ext cx="192" cy="192"/>
                  </a:xfrm>
                  <a:prstGeom prst="cube">
                    <a:avLst>
                      <a:gd name="adj" fmla="val 25000"/>
                    </a:avLst>
                  </a:prstGeom>
                  <a:solidFill>
                    <a:srgbClr val="B3D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479" name="AutoShape 114"/>
                  <p:cNvSpPr>
                    <a:spLocks noChangeAspect="1" noChangeArrowheads="1"/>
                  </p:cNvSpPr>
                  <p:nvPr/>
                </p:nvSpPr>
                <p:spPr bwMode="auto">
                  <a:xfrm>
                    <a:off x="1056" y="1248"/>
                    <a:ext cx="192" cy="192"/>
                  </a:xfrm>
                  <a:prstGeom prst="cube">
                    <a:avLst>
                      <a:gd name="adj" fmla="val 25000"/>
                    </a:avLst>
                  </a:prstGeom>
                  <a:solidFill>
                    <a:srgbClr val="B3D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480" name="AutoShape 115"/>
                  <p:cNvSpPr>
                    <a:spLocks noChangeAspect="1" noChangeArrowheads="1"/>
                  </p:cNvSpPr>
                  <p:nvPr/>
                </p:nvSpPr>
                <p:spPr bwMode="auto">
                  <a:xfrm>
                    <a:off x="864" y="1296"/>
                    <a:ext cx="192" cy="192"/>
                  </a:xfrm>
                  <a:prstGeom prst="cube">
                    <a:avLst>
                      <a:gd name="adj" fmla="val 25000"/>
                    </a:avLst>
                  </a:prstGeom>
                  <a:solidFill>
                    <a:srgbClr val="B3D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481" name="AutoShape 116"/>
                  <p:cNvSpPr>
                    <a:spLocks noChangeAspect="1" noChangeArrowheads="1"/>
                  </p:cNvSpPr>
                  <p:nvPr/>
                </p:nvSpPr>
                <p:spPr bwMode="auto">
                  <a:xfrm>
                    <a:off x="1008" y="1296"/>
                    <a:ext cx="192" cy="192"/>
                  </a:xfrm>
                  <a:prstGeom prst="cube">
                    <a:avLst>
                      <a:gd name="adj" fmla="val 25000"/>
                    </a:avLst>
                  </a:prstGeom>
                  <a:solidFill>
                    <a:srgbClr val="B3D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44473" name="AutoShape 117"/>
                <p:cNvSpPr>
                  <a:spLocks noChangeAspect="1" noChangeArrowheads="1"/>
                </p:cNvSpPr>
                <p:nvPr/>
              </p:nvSpPr>
              <p:spPr bwMode="auto">
                <a:xfrm>
                  <a:off x="1872" y="1152"/>
                  <a:ext cx="192" cy="192"/>
                </a:xfrm>
                <a:prstGeom prst="cube">
                  <a:avLst>
                    <a:gd name="adj" fmla="val 25000"/>
                  </a:avLst>
                </a:prstGeom>
                <a:solidFill>
                  <a:srgbClr val="B3D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474" name="AutoShape 118"/>
                <p:cNvSpPr>
                  <a:spLocks noChangeAspect="1" noChangeArrowheads="1"/>
                </p:cNvSpPr>
                <p:nvPr/>
              </p:nvSpPr>
              <p:spPr bwMode="auto">
                <a:xfrm>
                  <a:off x="1824" y="1200"/>
                  <a:ext cx="192" cy="192"/>
                </a:xfrm>
                <a:prstGeom prst="cube">
                  <a:avLst>
                    <a:gd name="adj" fmla="val 25000"/>
                  </a:avLst>
                </a:prstGeom>
                <a:solidFill>
                  <a:srgbClr val="B3D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475" name="AutoShape 119"/>
                <p:cNvSpPr>
                  <a:spLocks noChangeAspect="1" noChangeArrowheads="1"/>
                </p:cNvSpPr>
                <p:nvPr/>
              </p:nvSpPr>
              <p:spPr bwMode="auto">
                <a:xfrm>
                  <a:off x="1488" y="1248"/>
                  <a:ext cx="192" cy="192"/>
                </a:xfrm>
                <a:prstGeom prst="cube">
                  <a:avLst>
                    <a:gd name="adj" fmla="val 25000"/>
                  </a:avLst>
                </a:prstGeom>
                <a:solidFill>
                  <a:srgbClr val="B3D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476" name="AutoShape 120"/>
                <p:cNvSpPr>
                  <a:spLocks noChangeAspect="1" noChangeArrowheads="1"/>
                </p:cNvSpPr>
                <p:nvPr/>
              </p:nvSpPr>
              <p:spPr bwMode="auto">
                <a:xfrm>
                  <a:off x="1632" y="1248"/>
                  <a:ext cx="192" cy="192"/>
                </a:xfrm>
                <a:prstGeom prst="cube">
                  <a:avLst>
                    <a:gd name="adj" fmla="val 25000"/>
                  </a:avLst>
                </a:prstGeom>
                <a:solidFill>
                  <a:srgbClr val="B3D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477" name="AutoShape 121"/>
                <p:cNvSpPr>
                  <a:spLocks noChangeAspect="1" noChangeArrowheads="1"/>
                </p:cNvSpPr>
                <p:nvPr/>
              </p:nvSpPr>
              <p:spPr bwMode="auto">
                <a:xfrm>
                  <a:off x="1776" y="1248"/>
                  <a:ext cx="192" cy="192"/>
                </a:xfrm>
                <a:prstGeom prst="cube">
                  <a:avLst>
                    <a:gd name="adj" fmla="val 25000"/>
                  </a:avLst>
                </a:prstGeom>
                <a:solidFill>
                  <a:srgbClr val="B3D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44465" name="AutoShape 122"/>
              <p:cNvSpPr>
                <a:spLocks noChangeAspect="1" noChangeArrowheads="1"/>
              </p:cNvSpPr>
              <p:nvPr/>
            </p:nvSpPr>
            <p:spPr bwMode="auto">
              <a:xfrm>
                <a:off x="2880" y="1152"/>
                <a:ext cx="192" cy="192"/>
              </a:xfrm>
              <a:prstGeom prst="cube">
                <a:avLst>
                  <a:gd name="adj" fmla="val 25000"/>
                </a:avLst>
              </a:prstGeom>
              <a:solidFill>
                <a:srgbClr val="B3D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466" name="AutoShape 123"/>
              <p:cNvSpPr>
                <a:spLocks noChangeAspect="1" noChangeArrowheads="1"/>
              </p:cNvSpPr>
              <p:nvPr/>
            </p:nvSpPr>
            <p:spPr bwMode="auto">
              <a:xfrm>
                <a:off x="2832" y="1200"/>
                <a:ext cx="192" cy="192"/>
              </a:xfrm>
              <a:prstGeom prst="cube">
                <a:avLst>
                  <a:gd name="adj" fmla="val 25000"/>
                </a:avLst>
              </a:prstGeom>
              <a:solidFill>
                <a:srgbClr val="B3D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467" name="AutoShape 124"/>
              <p:cNvSpPr>
                <a:spLocks noChangeAspect="1" noChangeArrowheads="1"/>
              </p:cNvSpPr>
              <p:nvPr/>
            </p:nvSpPr>
            <p:spPr bwMode="auto">
              <a:xfrm>
                <a:off x="2784" y="1248"/>
                <a:ext cx="192" cy="192"/>
              </a:xfrm>
              <a:prstGeom prst="cube">
                <a:avLst>
                  <a:gd name="adj" fmla="val 25000"/>
                </a:avLst>
              </a:prstGeom>
              <a:solidFill>
                <a:srgbClr val="B3D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468" name="AutoShape 125"/>
              <p:cNvSpPr>
                <a:spLocks noChangeAspect="1" noChangeArrowheads="1"/>
              </p:cNvSpPr>
              <p:nvPr/>
            </p:nvSpPr>
            <p:spPr bwMode="auto">
              <a:xfrm>
                <a:off x="2304" y="1296"/>
                <a:ext cx="192" cy="192"/>
              </a:xfrm>
              <a:prstGeom prst="cube">
                <a:avLst>
                  <a:gd name="adj" fmla="val 25000"/>
                </a:avLst>
              </a:prstGeom>
              <a:solidFill>
                <a:srgbClr val="B3D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469" name="AutoShape 126"/>
              <p:cNvSpPr>
                <a:spLocks noChangeAspect="1" noChangeArrowheads="1"/>
              </p:cNvSpPr>
              <p:nvPr/>
            </p:nvSpPr>
            <p:spPr bwMode="auto">
              <a:xfrm>
                <a:off x="2448" y="1296"/>
                <a:ext cx="192" cy="192"/>
              </a:xfrm>
              <a:prstGeom prst="cube">
                <a:avLst>
                  <a:gd name="adj" fmla="val 25000"/>
                </a:avLst>
              </a:prstGeom>
              <a:solidFill>
                <a:srgbClr val="B3D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470" name="AutoShape 127"/>
              <p:cNvSpPr>
                <a:spLocks noChangeAspect="1" noChangeArrowheads="1"/>
              </p:cNvSpPr>
              <p:nvPr/>
            </p:nvSpPr>
            <p:spPr bwMode="auto">
              <a:xfrm>
                <a:off x="2592" y="1296"/>
                <a:ext cx="192" cy="192"/>
              </a:xfrm>
              <a:prstGeom prst="cube">
                <a:avLst>
                  <a:gd name="adj" fmla="val 25000"/>
                </a:avLst>
              </a:prstGeom>
              <a:solidFill>
                <a:srgbClr val="B3D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471" name="AutoShape 128"/>
              <p:cNvSpPr>
                <a:spLocks noChangeAspect="1" noChangeArrowheads="1"/>
              </p:cNvSpPr>
              <p:nvPr/>
            </p:nvSpPr>
            <p:spPr bwMode="auto">
              <a:xfrm>
                <a:off x="2736" y="1296"/>
                <a:ext cx="192" cy="192"/>
              </a:xfrm>
              <a:prstGeom prst="cube">
                <a:avLst>
                  <a:gd name="adj" fmla="val 25000"/>
                </a:avLst>
              </a:prstGeom>
              <a:solidFill>
                <a:srgbClr val="B3D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61921" name="Group 129"/>
          <p:cNvGrpSpPr>
            <a:grpSpLocks/>
          </p:cNvGrpSpPr>
          <p:nvPr/>
        </p:nvGrpSpPr>
        <p:grpSpPr bwMode="auto">
          <a:xfrm>
            <a:off x="6858000" y="838200"/>
            <a:ext cx="1524000" cy="1524000"/>
            <a:chOff x="3504" y="528"/>
            <a:chExt cx="960" cy="960"/>
          </a:xfrm>
        </p:grpSpPr>
        <p:grpSp>
          <p:nvGrpSpPr>
            <p:cNvPr id="44315" name="Group 130"/>
            <p:cNvGrpSpPr>
              <a:grpSpLocks/>
            </p:cNvGrpSpPr>
            <p:nvPr/>
          </p:nvGrpSpPr>
          <p:grpSpPr bwMode="auto">
            <a:xfrm>
              <a:off x="3504" y="1104"/>
              <a:ext cx="960" cy="384"/>
              <a:chOff x="3504" y="1104"/>
              <a:chExt cx="960" cy="384"/>
            </a:xfrm>
          </p:grpSpPr>
          <p:grpSp>
            <p:nvGrpSpPr>
              <p:cNvPr id="44432" name="Group 131"/>
              <p:cNvGrpSpPr>
                <a:grpSpLocks/>
              </p:cNvGrpSpPr>
              <p:nvPr/>
            </p:nvGrpSpPr>
            <p:grpSpPr bwMode="auto">
              <a:xfrm>
                <a:off x="3552" y="1104"/>
                <a:ext cx="768" cy="336"/>
                <a:chOff x="2304" y="1152"/>
                <a:chExt cx="768" cy="336"/>
              </a:xfrm>
            </p:grpSpPr>
            <p:grpSp>
              <p:nvGrpSpPr>
                <p:cNvPr id="44442" name="Group 132"/>
                <p:cNvGrpSpPr>
                  <a:grpSpLocks/>
                </p:cNvGrpSpPr>
                <p:nvPr/>
              </p:nvGrpSpPr>
              <p:grpSpPr bwMode="auto">
                <a:xfrm>
                  <a:off x="2352" y="1152"/>
                  <a:ext cx="576" cy="288"/>
                  <a:chOff x="1488" y="1152"/>
                  <a:chExt cx="576" cy="288"/>
                </a:xfrm>
              </p:grpSpPr>
              <p:grpSp>
                <p:nvGrpSpPr>
                  <p:cNvPr id="44450" name="Group 133"/>
                  <p:cNvGrpSpPr>
                    <a:grpSpLocks/>
                  </p:cNvGrpSpPr>
                  <p:nvPr/>
                </p:nvGrpSpPr>
                <p:grpSpPr bwMode="auto">
                  <a:xfrm>
                    <a:off x="1536" y="1152"/>
                    <a:ext cx="384" cy="240"/>
                    <a:chOff x="864" y="1248"/>
                    <a:chExt cx="384" cy="240"/>
                  </a:xfrm>
                </p:grpSpPr>
                <p:sp>
                  <p:nvSpPr>
                    <p:cNvPr id="44456" name="AutoShape 134"/>
                    <p:cNvSpPr>
                      <a:spLocks noChangeAspect="1" noChangeArrowheads="1"/>
                    </p:cNvSpPr>
                    <p:nvPr/>
                  </p:nvSpPr>
                  <p:spPr bwMode="auto">
                    <a:xfrm>
                      <a:off x="912" y="1248"/>
                      <a:ext cx="192" cy="192"/>
                    </a:xfrm>
                    <a:prstGeom prst="cube">
                      <a:avLst>
                        <a:gd name="adj" fmla="val 25000"/>
                      </a:avLst>
                    </a:prstGeom>
                    <a:solidFill>
                      <a:srgbClr val="B3D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457" name="AutoShape 135"/>
                    <p:cNvSpPr>
                      <a:spLocks noChangeAspect="1" noChangeArrowheads="1"/>
                    </p:cNvSpPr>
                    <p:nvPr/>
                  </p:nvSpPr>
                  <p:spPr bwMode="auto">
                    <a:xfrm>
                      <a:off x="1056" y="1248"/>
                      <a:ext cx="192" cy="192"/>
                    </a:xfrm>
                    <a:prstGeom prst="cube">
                      <a:avLst>
                        <a:gd name="adj" fmla="val 25000"/>
                      </a:avLst>
                    </a:prstGeom>
                    <a:solidFill>
                      <a:srgbClr val="B3D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458" name="AutoShape 136"/>
                    <p:cNvSpPr>
                      <a:spLocks noChangeAspect="1" noChangeArrowheads="1"/>
                    </p:cNvSpPr>
                    <p:nvPr/>
                  </p:nvSpPr>
                  <p:spPr bwMode="auto">
                    <a:xfrm>
                      <a:off x="864" y="1296"/>
                      <a:ext cx="192" cy="192"/>
                    </a:xfrm>
                    <a:prstGeom prst="cube">
                      <a:avLst>
                        <a:gd name="adj" fmla="val 25000"/>
                      </a:avLst>
                    </a:prstGeom>
                    <a:solidFill>
                      <a:srgbClr val="B3D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459" name="AutoShape 137"/>
                    <p:cNvSpPr>
                      <a:spLocks noChangeAspect="1" noChangeArrowheads="1"/>
                    </p:cNvSpPr>
                    <p:nvPr/>
                  </p:nvSpPr>
                  <p:spPr bwMode="auto">
                    <a:xfrm>
                      <a:off x="1008" y="1296"/>
                      <a:ext cx="192" cy="192"/>
                    </a:xfrm>
                    <a:prstGeom prst="cube">
                      <a:avLst>
                        <a:gd name="adj" fmla="val 25000"/>
                      </a:avLst>
                    </a:prstGeom>
                    <a:solidFill>
                      <a:srgbClr val="B3D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44451" name="AutoShape 138"/>
                  <p:cNvSpPr>
                    <a:spLocks noChangeAspect="1" noChangeArrowheads="1"/>
                  </p:cNvSpPr>
                  <p:nvPr/>
                </p:nvSpPr>
                <p:spPr bwMode="auto">
                  <a:xfrm>
                    <a:off x="1872" y="1152"/>
                    <a:ext cx="192" cy="192"/>
                  </a:xfrm>
                  <a:prstGeom prst="cube">
                    <a:avLst>
                      <a:gd name="adj" fmla="val 25000"/>
                    </a:avLst>
                  </a:prstGeom>
                  <a:solidFill>
                    <a:srgbClr val="B3D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452" name="AutoShape 139"/>
                  <p:cNvSpPr>
                    <a:spLocks noChangeAspect="1" noChangeArrowheads="1"/>
                  </p:cNvSpPr>
                  <p:nvPr/>
                </p:nvSpPr>
                <p:spPr bwMode="auto">
                  <a:xfrm>
                    <a:off x="1824" y="1200"/>
                    <a:ext cx="192" cy="192"/>
                  </a:xfrm>
                  <a:prstGeom prst="cube">
                    <a:avLst>
                      <a:gd name="adj" fmla="val 25000"/>
                    </a:avLst>
                  </a:prstGeom>
                  <a:solidFill>
                    <a:srgbClr val="B3D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453" name="AutoShape 140"/>
                  <p:cNvSpPr>
                    <a:spLocks noChangeAspect="1" noChangeArrowheads="1"/>
                  </p:cNvSpPr>
                  <p:nvPr/>
                </p:nvSpPr>
                <p:spPr bwMode="auto">
                  <a:xfrm>
                    <a:off x="1488" y="1248"/>
                    <a:ext cx="192" cy="192"/>
                  </a:xfrm>
                  <a:prstGeom prst="cube">
                    <a:avLst>
                      <a:gd name="adj" fmla="val 25000"/>
                    </a:avLst>
                  </a:prstGeom>
                  <a:solidFill>
                    <a:srgbClr val="B3D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454" name="AutoShape 141"/>
                  <p:cNvSpPr>
                    <a:spLocks noChangeAspect="1" noChangeArrowheads="1"/>
                  </p:cNvSpPr>
                  <p:nvPr/>
                </p:nvSpPr>
                <p:spPr bwMode="auto">
                  <a:xfrm>
                    <a:off x="1632" y="1248"/>
                    <a:ext cx="192" cy="192"/>
                  </a:xfrm>
                  <a:prstGeom prst="cube">
                    <a:avLst>
                      <a:gd name="adj" fmla="val 25000"/>
                    </a:avLst>
                  </a:prstGeom>
                  <a:solidFill>
                    <a:srgbClr val="B3D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455" name="AutoShape 142"/>
                  <p:cNvSpPr>
                    <a:spLocks noChangeAspect="1" noChangeArrowheads="1"/>
                  </p:cNvSpPr>
                  <p:nvPr/>
                </p:nvSpPr>
                <p:spPr bwMode="auto">
                  <a:xfrm>
                    <a:off x="1776" y="1248"/>
                    <a:ext cx="192" cy="192"/>
                  </a:xfrm>
                  <a:prstGeom prst="cube">
                    <a:avLst>
                      <a:gd name="adj" fmla="val 25000"/>
                    </a:avLst>
                  </a:prstGeom>
                  <a:solidFill>
                    <a:srgbClr val="B3D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44443" name="AutoShape 143"/>
                <p:cNvSpPr>
                  <a:spLocks noChangeAspect="1" noChangeArrowheads="1"/>
                </p:cNvSpPr>
                <p:nvPr/>
              </p:nvSpPr>
              <p:spPr bwMode="auto">
                <a:xfrm>
                  <a:off x="2880" y="1152"/>
                  <a:ext cx="192" cy="192"/>
                </a:xfrm>
                <a:prstGeom prst="cube">
                  <a:avLst>
                    <a:gd name="adj" fmla="val 25000"/>
                  </a:avLst>
                </a:prstGeom>
                <a:solidFill>
                  <a:srgbClr val="B3D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444" name="AutoShape 144"/>
                <p:cNvSpPr>
                  <a:spLocks noChangeAspect="1" noChangeArrowheads="1"/>
                </p:cNvSpPr>
                <p:nvPr/>
              </p:nvSpPr>
              <p:spPr bwMode="auto">
                <a:xfrm>
                  <a:off x="2832" y="1200"/>
                  <a:ext cx="192" cy="192"/>
                </a:xfrm>
                <a:prstGeom prst="cube">
                  <a:avLst>
                    <a:gd name="adj" fmla="val 25000"/>
                  </a:avLst>
                </a:prstGeom>
                <a:solidFill>
                  <a:srgbClr val="B3D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445" name="AutoShape 145"/>
                <p:cNvSpPr>
                  <a:spLocks noChangeAspect="1" noChangeArrowheads="1"/>
                </p:cNvSpPr>
                <p:nvPr/>
              </p:nvSpPr>
              <p:spPr bwMode="auto">
                <a:xfrm>
                  <a:off x="2784" y="1248"/>
                  <a:ext cx="192" cy="192"/>
                </a:xfrm>
                <a:prstGeom prst="cube">
                  <a:avLst>
                    <a:gd name="adj" fmla="val 25000"/>
                  </a:avLst>
                </a:prstGeom>
                <a:solidFill>
                  <a:srgbClr val="B3D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446" name="AutoShape 146"/>
                <p:cNvSpPr>
                  <a:spLocks noChangeAspect="1" noChangeArrowheads="1"/>
                </p:cNvSpPr>
                <p:nvPr/>
              </p:nvSpPr>
              <p:spPr bwMode="auto">
                <a:xfrm>
                  <a:off x="2304" y="1296"/>
                  <a:ext cx="192" cy="192"/>
                </a:xfrm>
                <a:prstGeom prst="cube">
                  <a:avLst>
                    <a:gd name="adj" fmla="val 25000"/>
                  </a:avLst>
                </a:prstGeom>
                <a:solidFill>
                  <a:srgbClr val="B3D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447" name="AutoShape 147"/>
                <p:cNvSpPr>
                  <a:spLocks noChangeAspect="1" noChangeArrowheads="1"/>
                </p:cNvSpPr>
                <p:nvPr/>
              </p:nvSpPr>
              <p:spPr bwMode="auto">
                <a:xfrm>
                  <a:off x="2448" y="1296"/>
                  <a:ext cx="192" cy="192"/>
                </a:xfrm>
                <a:prstGeom prst="cube">
                  <a:avLst>
                    <a:gd name="adj" fmla="val 25000"/>
                  </a:avLst>
                </a:prstGeom>
                <a:solidFill>
                  <a:srgbClr val="B3D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448" name="AutoShape 148"/>
                <p:cNvSpPr>
                  <a:spLocks noChangeAspect="1" noChangeArrowheads="1"/>
                </p:cNvSpPr>
                <p:nvPr/>
              </p:nvSpPr>
              <p:spPr bwMode="auto">
                <a:xfrm>
                  <a:off x="2592" y="1296"/>
                  <a:ext cx="192" cy="192"/>
                </a:xfrm>
                <a:prstGeom prst="cube">
                  <a:avLst>
                    <a:gd name="adj" fmla="val 25000"/>
                  </a:avLst>
                </a:prstGeom>
                <a:solidFill>
                  <a:srgbClr val="B3D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449" name="AutoShape 149"/>
                <p:cNvSpPr>
                  <a:spLocks noChangeAspect="1" noChangeArrowheads="1"/>
                </p:cNvSpPr>
                <p:nvPr/>
              </p:nvSpPr>
              <p:spPr bwMode="auto">
                <a:xfrm>
                  <a:off x="2736" y="1296"/>
                  <a:ext cx="192" cy="192"/>
                </a:xfrm>
                <a:prstGeom prst="cube">
                  <a:avLst>
                    <a:gd name="adj" fmla="val 25000"/>
                  </a:avLst>
                </a:prstGeom>
                <a:solidFill>
                  <a:srgbClr val="B3D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44433" name="AutoShape 150"/>
              <p:cNvSpPr>
                <a:spLocks noChangeAspect="1" noChangeArrowheads="1"/>
              </p:cNvSpPr>
              <p:nvPr/>
            </p:nvSpPr>
            <p:spPr bwMode="auto">
              <a:xfrm>
                <a:off x="4272" y="1104"/>
                <a:ext cx="192" cy="192"/>
              </a:xfrm>
              <a:prstGeom prst="cube">
                <a:avLst>
                  <a:gd name="adj" fmla="val 25000"/>
                </a:avLst>
              </a:prstGeom>
              <a:solidFill>
                <a:srgbClr val="B3D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434" name="AutoShape 151"/>
              <p:cNvSpPr>
                <a:spLocks noChangeAspect="1" noChangeArrowheads="1"/>
              </p:cNvSpPr>
              <p:nvPr/>
            </p:nvSpPr>
            <p:spPr bwMode="auto">
              <a:xfrm>
                <a:off x="4224" y="1152"/>
                <a:ext cx="192" cy="192"/>
              </a:xfrm>
              <a:prstGeom prst="cube">
                <a:avLst>
                  <a:gd name="adj" fmla="val 25000"/>
                </a:avLst>
              </a:prstGeom>
              <a:solidFill>
                <a:srgbClr val="B3D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435" name="AutoShape 152"/>
              <p:cNvSpPr>
                <a:spLocks noChangeAspect="1" noChangeArrowheads="1"/>
              </p:cNvSpPr>
              <p:nvPr/>
            </p:nvSpPr>
            <p:spPr bwMode="auto">
              <a:xfrm>
                <a:off x="4176" y="1200"/>
                <a:ext cx="192" cy="192"/>
              </a:xfrm>
              <a:prstGeom prst="cube">
                <a:avLst>
                  <a:gd name="adj" fmla="val 25000"/>
                </a:avLst>
              </a:prstGeom>
              <a:solidFill>
                <a:srgbClr val="B3D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436" name="AutoShape 153"/>
              <p:cNvSpPr>
                <a:spLocks noChangeAspect="1" noChangeArrowheads="1"/>
              </p:cNvSpPr>
              <p:nvPr/>
            </p:nvSpPr>
            <p:spPr bwMode="auto">
              <a:xfrm>
                <a:off x="4128" y="1248"/>
                <a:ext cx="192" cy="192"/>
              </a:xfrm>
              <a:prstGeom prst="cube">
                <a:avLst>
                  <a:gd name="adj" fmla="val 25000"/>
                </a:avLst>
              </a:prstGeom>
              <a:solidFill>
                <a:srgbClr val="B3D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437" name="AutoShape 154"/>
              <p:cNvSpPr>
                <a:spLocks noChangeAspect="1" noChangeArrowheads="1"/>
              </p:cNvSpPr>
              <p:nvPr/>
            </p:nvSpPr>
            <p:spPr bwMode="auto">
              <a:xfrm>
                <a:off x="3504" y="1296"/>
                <a:ext cx="192" cy="192"/>
              </a:xfrm>
              <a:prstGeom prst="cube">
                <a:avLst>
                  <a:gd name="adj" fmla="val 25000"/>
                </a:avLst>
              </a:prstGeom>
              <a:solidFill>
                <a:srgbClr val="B3D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438" name="AutoShape 155"/>
              <p:cNvSpPr>
                <a:spLocks noChangeAspect="1" noChangeArrowheads="1"/>
              </p:cNvSpPr>
              <p:nvPr/>
            </p:nvSpPr>
            <p:spPr bwMode="auto">
              <a:xfrm>
                <a:off x="3648" y="1296"/>
                <a:ext cx="192" cy="192"/>
              </a:xfrm>
              <a:prstGeom prst="cube">
                <a:avLst>
                  <a:gd name="adj" fmla="val 25000"/>
                </a:avLst>
              </a:prstGeom>
              <a:solidFill>
                <a:srgbClr val="B3D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439" name="AutoShape 156"/>
              <p:cNvSpPr>
                <a:spLocks noChangeAspect="1" noChangeArrowheads="1"/>
              </p:cNvSpPr>
              <p:nvPr/>
            </p:nvSpPr>
            <p:spPr bwMode="auto">
              <a:xfrm>
                <a:off x="3792" y="1296"/>
                <a:ext cx="192" cy="192"/>
              </a:xfrm>
              <a:prstGeom prst="cube">
                <a:avLst>
                  <a:gd name="adj" fmla="val 25000"/>
                </a:avLst>
              </a:prstGeom>
              <a:solidFill>
                <a:srgbClr val="B3D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440" name="AutoShape 157"/>
              <p:cNvSpPr>
                <a:spLocks noChangeAspect="1" noChangeArrowheads="1"/>
              </p:cNvSpPr>
              <p:nvPr/>
            </p:nvSpPr>
            <p:spPr bwMode="auto">
              <a:xfrm>
                <a:off x="3936" y="1296"/>
                <a:ext cx="192" cy="192"/>
              </a:xfrm>
              <a:prstGeom prst="cube">
                <a:avLst>
                  <a:gd name="adj" fmla="val 25000"/>
                </a:avLst>
              </a:prstGeom>
              <a:solidFill>
                <a:srgbClr val="B3D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441" name="AutoShape 158"/>
              <p:cNvSpPr>
                <a:spLocks noChangeAspect="1" noChangeArrowheads="1"/>
              </p:cNvSpPr>
              <p:nvPr/>
            </p:nvSpPr>
            <p:spPr bwMode="auto">
              <a:xfrm>
                <a:off x="4080" y="1296"/>
                <a:ext cx="192" cy="192"/>
              </a:xfrm>
              <a:prstGeom prst="cube">
                <a:avLst>
                  <a:gd name="adj" fmla="val 25000"/>
                </a:avLst>
              </a:prstGeom>
              <a:solidFill>
                <a:srgbClr val="B3D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44316" name="Group 159"/>
            <p:cNvGrpSpPr>
              <a:grpSpLocks/>
            </p:cNvGrpSpPr>
            <p:nvPr/>
          </p:nvGrpSpPr>
          <p:grpSpPr bwMode="auto">
            <a:xfrm>
              <a:off x="3504" y="960"/>
              <a:ext cx="960" cy="384"/>
              <a:chOff x="3504" y="1104"/>
              <a:chExt cx="960" cy="384"/>
            </a:xfrm>
          </p:grpSpPr>
          <p:grpSp>
            <p:nvGrpSpPr>
              <p:cNvPr id="44404" name="Group 160"/>
              <p:cNvGrpSpPr>
                <a:grpSpLocks/>
              </p:cNvGrpSpPr>
              <p:nvPr/>
            </p:nvGrpSpPr>
            <p:grpSpPr bwMode="auto">
              <a:xfrm>
                <a:off x="3552" y="1104"/>
                <a:ext cx="768" cy="336"/>
                <a:chOff x="2304" y="1152"/>
                <a:chExt cx="768" cy="336"/>
              </a:xfrm>
            </p:grpSpPr>
            <p:grpSp>
              <p:nvGrpSpPr>
                <p:cNvPr id="44414" name="Group 161"/>
                <p:cNvGrpSpPr>
                  <a:grpSpLocks/>
                </p:cNvGrpSpPr>
                <p:nvPr/>
              </p:nvGrpSpPr>
              <p:grpSpPr bwMode="auto">
                <a:xfrm>
                  <a:off x="2352" y="1152"/>
                  <a:ext cx="576" cy="288"/>
                  <a:chOff x="1488" y="1152"/>
                  <a:chExt cx="576" cy="288"/>
                </a:xfrm>
              </p:grpSpPr>
              <p:grpSp>
                <p:nvGrpSpPr>
                  <p:cNvPr id="44422" name="Group 162"/>
                  <p:cNvGrpSpPr>
                    <a:grpSpLocks/>
                  </p:cNvGrpSpPr>
                  <p:nvPr/>
                </p:nvGrpSpPr>
                <p:grpSpPr bwMode="auto">
                  <a:xfrm>
                    <a:off x="1536" y="1152"/>
                    <a:ext cx="384" cy="240"/>
                    <a:chOff x="864" y="1248"/>
                    <a:chExt cx="384" cy="240"/>
                  </a:xfrm>
                </p:grpSpPr>
                <p:sp>
                  <p:nvSpPr>
                    <p:cNvPr id="44428" name="AutoShape 163"/>
                    <p:cNvSpPr>
                      <a:spLocks noChangeAspect="1" noChangeArrowheads="1"/>
                    </p:cNvSpPr>
                    <p:nvPr/>
                  </p:nvSpPr>
                  <p:spPr bwMode="auto">
                    <a:xfrm>
                      <a:off x="912" y="1248"/>
                      <a:ext cx="192" cy="192"/>
                    </a:xfrm>
                    <a:prstGeom prst="cube">
                      <a:avLst>
                        <a:gd name="adj" fmla="val 25000"/>
                      </a:avLst>
                    </a:prstGeom>
                    <a:solidFill>
                      <a:srgbClr val="B3D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429" name="AutoShape 164"/>
                    <p:cNvSpPr>
                      <a:spLocks noChangeAspect="1" noChangeArrowheads="1"/>
                    </p:cNvSpPr>
                    <p:nvPr/>
                  </p:nvSpPr>
                  <p:spPr bwMode="auto">
                    <a:xfrm>
                      <a:off x="1056" y="1248"/>
                      <a:ext cx="192" cy="192"/>
                    </a:xfrm>
                    <a:prstGeom prst="cube">
                      <a:avLst>
                        <a:gd name="adj" fmla="val 25000"/>
                      </a:avLst>
                    </a:prstGeom>
                    <a:solidFill>
                      <a:srgbClr val="B3D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430" name="AutoShape 165"/>
                    <p:cNvSpPr>
                      <a:spLocks noChangeAspect="1" noChangeArrowheads="1"/>
                    </p:cNvSpPr>
                    <p:nvPr/>
                  </p:nvSpPr>
                  <p:spPr bwMode="auto">
                    <a:xfrm>
                      <a:off x="864" y="1296"/>
                      <a:ext cx="192" cy="192"/>
                    </a:xfrm>
                    <a:prstGeom prst="cube">
                      <a:avLst>
                        <a:gd name="adj" fmla="val 25000"/>
                      </a:avLst>
                    </a:prstGeom>
                    <a:solidFill>
                      <a:srgbClr val="B3D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431" name="AutoShape 166"/>
                    <p:cNvSpPr>
                      <a:spLocks noChangeAspect="1" noChangeArrowheads="1"/>
                    </p:cNvSpPr>
                    <p:nvPr/>
                  </p:nvSpPr>
                  <p:spPr bwMode="auto">
                    <a:xfrm>
                      <a:off x="1008" y="1296"/>
                      <a:ext cx="192" cy="192"/>
                    </a:xfrm>
                    <a:prstGeom prst="cube">
                      <a:avLst>
                        <a:gd name="adj" fmla="val 25000"/>
                      </a:avLst>
                    </a:prstGeom>
                    <a:solidFill>
                      <a:srgbClr val="B3D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44423" name="AutoShape 167"/>
                  <p:cNvSpPr>
                    <a:spLocks noChangeAspect="1" noChangeArrowheads="1"/>
                  </p:cNvSpPr>
                  <p:nvPr/>
                </p:nvSpPr>
                <p:spPr bwMode="auto">
                  <a:xfrm>
                    <a:off x="1872" y="1152"/>
                    <a:ext cx="192" cy="192"/>
                  </a:xfrm>
                  <a:prstGeom prst="cube">
                    <a:avLst>
                      <a:gd name="adj" fmla="val 25000"/>
                    </a:avLst>
                  </a:prstGeom>
                  <a:solidFill>
                    <a:srgbClr val="B3D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424" name="AutoShape 168"/>
                  <p:cNvSpPr>
                    <a:spLocks noChangeAspect="1" noChangeArrowheads="1"/>
                  </p:cNvSpPr>
                  <p:nvPr/>
                </p:nvSpPr>
                <p:spPr bwMode="auto">
                  <a:xfrm>
                    <a:off x="1824" y="1200"/>
                    <a:ext cx="192" cy="192"/>
                  </a:xfrm>
                  <a:prstGeom prst="cube">
                    <a:avLst>
                      <a:gd name="adj" fmla="val 25000"/>
                    </a:avLst>
                  </a:prstGeom>
                  <a:solidFill>
                    <a:srgbClr val="B3D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425" name="AutoShape 169"/>
                  <p:cNvSpPr>
                    <a:spLocks noChangeAspect="1" noChangeArrowheads="1"/>
                  </p:cNvSpPr>
                  <p:nvPr/>
                </p:nvSpPr>
                <p:spPr bwMode="auto">
                  <a:xfrm>
                    <a:off x="1488" y="1248"/>
                    <a:ext cx="192" cy="192"/>
                  </a:xfrm>
                  <a:prstGeom prst="cube">
                    <a:avLst>
                      <a:gd name="adj" fmla="val 25000"/>
                    </a:avLst>
                  </a:prstGeom>
                  <a:solidFill>
                    <a:srgbClr val="B3D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426" name="AutoShape 170"/>
                  <p:cNvSpPr>
                    <a:spLocks noChangeAspect="1" noChangeArrowheads="1"/>
                  </p:cNvSpPr>
                  <p:nvPr/>
                </p:nvSpPr>
                <p:spPr bwMode="auto">
                  <a:xfrm>
                    <a:off x="1632" y="1248"/>
                    <a:ext cx="192" cy="192"/>
                  </a:xfrm>
                  <a:prstGeom prst="cube">
                    <a:avLst>
                      <a:gd name="adj" fmla="val 25000"/>
                    </a:avLst>
                  </a:prstGeom>
                  <a:solidFill>
                    <a:srgbClr val="B3D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427" name="AutoShape 171"/>
                  <p:cNvSpPr>
                    <a:spLocks noChangeAspect="1" noChangeArrowheads="1"/>
                  </p:cNvSpPr>
                  <p:nvPr/>
                </p:nvSpPr>
                <p:spPr bwMode="auto">
                  <a:xfrm>
                    <a:off x="1776" y="1248"/>
                    <a:ext cx="192" cy="192"/>
                  </a:xfrm>
                  <a:prstGeom prst="cube">
                    <a:avLst>
                      <a:gd name="adj" fmla="val 25000"/>
                    </a:avLst>
                  </a:prstGeom>
                  <a:solidFill>
                    <a:srgbClr val="B3D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44415" name="AutoShape 172"/>
                <p:cNvSpPr>
                  <a:spLocks noChangeAspect="1" noChangeArrowheads="1"/>
                </p:cNvSpPr>
                <p:nvPr/>
              </p:nvSpPr>
              <p:spPr bwMode="auto">
                <a:xfrm>
                  <a:off x="2880" y="1152"/>
                  <a:ext cx="192" cy="192"/>
                </a:xfrm>
                <a:prstGeom prst="cube">
                  <a:avLst>
                    <a:gd name="adj" fmla="val 25000"/>
                  </a:avLst>
                </a:prstGeom>
                <a:solidFill>
                  <a:srgbClr val="B3D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416" name="AutoShape 173"/>
                <p:cNvSpPr>
                  <a:spLocks noChangeAspect="1" noChangeArrowheads="1"/>
                </p:cNvSpPr>
                <p:nvPr/>
              </p:nvSpPr>
              <p:spPr bwMode="auto">
                <a:xfrm>
                  <a:off x="2832" y="1200"/>
                  <a:ext cx="192" cy="192"/>
                </a:xfrm>
                <a:prstGeom prst="cube">
                  <a:avLst>
                    <a:gd name="adj" fmla="val 25000"/>
                  </a:avLst>
                </a:prstGeom>
                <a:solidFill>
                  <a:srgbClr val="B3D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417" name="AutoShape 174"/>
                <p:cNvSpPr>
                  <a:spLocks noChangeAspect="1" noChangeArrowheads="1"/>
                </p:cNvSpPr>
                <p:nvPr/>
              </p:nvSpPr>
              <p:spPr bwMode="auto">
                <a:xfrm>
                  <a:off x="2784" y="1248"/>
                  <a:ext cx="192" cy="192"/>
                </a:xfrm>
                <a:prstGeom prst="cube">
                  <a:avLst>
                    <a:gd name="adj" fmla="val 25000"/>
                  </a:avLst>
                </a:prstGeom>
                <a:solidFill>
                  <a:srgbClr val="B3D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418" name="AutoShape 175"/>
                <p:cNvSpPr>
                  <a:spLocks noChangeAspect="1" noChangeArrowheads="1"/>
                </p:cNvSpPr>
                <p:nvPr/>
              </p:nvSpPr>
              <p:spPr bwMode="auto">
                <a:xfrm>
                  <a:off x="2304" y="1296"/>
                  <a:ext cx="192" cy="192"/>
                </a:xfrm>
                <a:prstGeom prst="cube">
                  <a:avLst>
                    <a:gd name="adj" fmla="val 25000"/>
                  </a:avLst>
                </a:prstGeom>
                <a:solidFill>
                  <a:srgbClr val="B3D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419" name="AutoShape 176"/>
                <p:cNvSpPr>
                  <a:spLocks noChangeAspect="1" noChangeArrowheads="1"/>
                </p:cNvSpPr>
                <p:nvPr/>
              </p:nvSpPr>
              <p:spPr bwMode="auto">
                <a:xfrm>
                  <a:off x="2448" y="1296"/>
                  <a:ext cx="192" cy="192"/>
                </a:xfrm>
                <a:prstGeom prst="cube">
                  <a:avLst>
                    <a:gd name="adj" fmla="val 25000"/>
                  </a:avLst>
                </a:prstGeom>
                <a:solidFill>
                  <a:srgbClr val="B3D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420" name="AutoShape 177"/>
                <p:cNvSpPr>
                  <a:spLocks noChangeAspect="1" noChangeArrowheads="1"/>
                </p:cNvSpPr>
                <p:nvPr/>
              </p:nvSpPr>
              <p:spPr bwMode="auto">
                <a:xfrm>
                  <a:off x="2592" y="1296"/>
                  <a:ext cx="192" cy="192"/>
                </a:xfrm>
                <a:prstGeom prst="cube">
                  <a:avLst>
                    <a:gd name="adj" fmla="val 25000"/>
                  </a:avLst>
                </a:prstGeom>
                <a:solidFill>
                  <a:srgbClr val="B3D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421" name="AutoShape 178"/>
                <p:cNvSpPr>
                  <a:spLocks noChangeAspect="1" noChangeArrowheads="1"/>
                </p:cNvSpPr>
                <p:nvPr/>
              </p:nvSpPr>
              <p:spPr bwMode="auto">
                <a:xfrm>
                  <a:off x="2736" y="1296"/>
                  <a:ext cx="192" cy="192"/>
                </a:xfrm>
                <a:prstGeom prst="cube">
                  <a:avLst>
                    <a:gd name="adj" fmla="val 25000"/>
                  </a:avLst>
                </a:prstGeom>
                <a:solidFill>
                  <a:srgbClr val="B3D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44405" name="AutoShape 179"/>
              <p:cNvSpPr>
                <a:spLocks noChangeAspect="1" noChangeArrowheads="1"/>
              </p:cNvSpPr>
              <p:nvPr/>
            </p:nvSpPr>
            <p:spPr bwMode="auto">
              <a:xfrm>
                <a:off x="4272" y="1104"/>
                <a:ext cx="192" cy="192"/>
              </a:xfrm>
              <a:prstGeom prst="cube">
                <a:avLst>
                  <a:gd name="adj" fmla="val 25000"/>
                </a:avLst>
              </a:prstGeom>
              <a:solidFill>
                <a:srgbClr val="B3D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406" name="AutoShape 180"/>
              <p:cNvSpPr>
                <a:spLocks noChangeAspect="1" noChangeArrowheads="1"/>
              </p:cNvSpPr>
              <p:nvPr/>
            </p:nvSpPr>
            <p:spPr bwMode="auto">
              <a:xfrm>
                <a:off x="4224" y="1152"/>
                <a:ext cx="192" cy="192"/>
              </a:xfrm>
              <a:prstGeom prst="cube">
                <a:avLst>
                  <a:gd name="adj" fmla="val 25000"/>
                </a:avLst>
              </a:prstGeom>
              <a:solidFill>
                <a:srgbClr val="B3D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407" name="AutoShape 181"/>
              <p:cNvSpPr>
                <a:spLocks noChangeAspect="1" noChangeArrowheads="1"/>
              </p:cNvSpPr>
              <p:nvPr/>
            </p:nvSpPr>
            <p:spPr bwMode="auto">
              <a:xfrm>
                <a:off x="4176" y="1200"/>
                <a:ext cx="192" cy="192"/>
              </a:xfrm>
              <a:prstGeom prst="cube">
                <a:avLst>
                  <a:gd name="adj" fmla="val 25000"/>
                </a:avLst>
              </a:prstGeom>
              <a:solidFill>
                <a:srgbClr val="B3D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408" name="AutoShape 182"/>
              <p:cNvSpPr>
                <a:spLocks noChangeAspect="1" noChangeArrowheads="1"/>
              </p:cNvSpPr>
              <p:nvPr/>
            </p:nvSpPr>
            <p:spPr bwMode="auto">
              <a:xfrm>
                <a:off x="4128" y="1248"/>
                <a:ext cx="192" cy="192"/>
              </a:xfrm>
              <a:prstGeom prst="cube">
                <a:avLst>
                  <a:gd name="adj" fmla="val 25000"/>
                </a:avLst>
              </a:prstGeom>
              <a:solidFill>
                <a:srgbClr val="B3D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409" name="AutoShape 183"/>
              <p:cNvSpPr>
                <a:spLocks noChangeAspect="1" noChangeArrowheads="1"/>
              </p:cNvSpPr>
              <p:nvPr/>
            </p:nvSpPr>
            <p:spPr bwMode="auto">
              <a:xfrm>
                <a:off x="3504" y="1296"/>
                <a:ext cx="192" cy="192"/>
              </a:xfrm>
              <a:prstGeom prst="cube">
                <a:avLst>
                  <a:gd name="adj" fmla="val 25000"/>
                </a:avLst>
              </a:prstGeom>
              <a:solidFill>
                <a:srgbClr val="B3D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410" name="AutoShape 184"/>
              <p:cNvSpPr>
                <a:spLocks noChangeAspect="1" noChangeArrowheads="1"/>
              </p:cNvSpPr>
              <p:nvPr/>
            </p:nvSpPr>
            <p:spPr bwMode="auto">
              <a:xfrm>
                <a:off x="3648" y="1296"/>
                <a:ext cx="192" cy="192"/>
              </a:xfrm>
              <a:prstGeom prst="cube">
                <a:avLst>
                  <a:gd name="adj" fmla="val 25000"/>
                </a:avLst>
              </a:prstGeom>
              <a:solidFill>
                <a:srgbClr val="B3D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411" name="AutoShape 185"/>
              <p:cNvSpPr>
                <a:spLocks noChangeAspect="1" noChangeArrowheads="1"/>
              </p:cNvSpPr>
              <p:nvPr/>
            </p:nvSpPr>
            <p:spPr bwMode="auto">
              <a:xfrm>
                <a:off x="3792" y="1296"/>
                <a:ext cx="192" cy="192"/>
              </a:xfrm>
              <a:prstGeom prst="cube">
                <a:avLst>
                  <a:gd name="adj" fmla="val 25000"/>
                </a:avLst>
              </a:prstGeom>
              <a:solidFill>
                <a:srgbClr val="B3D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412" name="AutoShape 186"/>
              <p:cNvSpPr>
                <a:spLocks noChangeAspect="1" noChangeArrowheads="1"/>
              </p:cNvSpPr>
              <p:nvPr/>
            </p:nvSpPr>
            <p:spPr bwMode="auto">
              <a:xfrm>
                <a:off x="3936" y="1296"/>
                <a:ext cx="192" cy="192"/>
              </a:xfrm>
              <a:prstGeom prst="cube">
                <a:avLst>
                  <a:gd name="adj" fmla="val 25000"/>
                </a:avLst>
              </a:prstGeom>
              <a:solidFill>
                <a:srgbClr val="B3D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413" name="AutoShape 187"/>
              <p:cNvSpPr>
                <a:spLocks noChangeAspect="1" noChangeArrowheads="1"/>
              </p:cNvSpPr>
              <p:nvPr/>
            </p:nvSpPr>
            <p:spPr bwMode="auto">
              <a:xfrm>
                <a:off x="4080" y="1296"/>
                <a:ext cx="192" cy="192"/>
              </a:xfrm>
              <a:prstGeom prst="cube">
                <a:avLst>
                  <a:gd name="adj" fmla="val 25000"/>
                </a:avLst>
              </a:prstGeom>
              <a:solidFill>
                <a:srgbClr val="B3D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44317" name="Group 188"/>
            <p:cNvGrpSpPr>
              <a:grpSpLocks/>
            </p:cNvGrpSpPr>
            <p:nvPr/>
          </p:nvGrpSpPr>
          <p:grpSpPr bwMode="auto">
            <a:xfrm>
              <a:off x="3504" y="816"/>
              <a:ext cx="960" cy="384"/>
              <a:chOff x="3504" y="1104"/>
              <a:chExt cx="960" cy="384"/>
            </a:xfrm>
          </p:grpSpPr>
          <p:grpSp>
            <p:nvGrpSpPr>
              <p:cNvPr id="44376" name="Group 189"/>
              <p:cNvGrpSpPr>
                <a:grpSpLocks/>
              </p:cNvGrpSpPr>
              <p:nvPr/>
            </p:nvGrpSpPr>
            <p:grpSpPr bwMode="auto">
              <a:xfrm>
                <a:off x="3552" y="1104"/>
                <a:ext cx="768" cy="336"/>
                <a:chOff x="2304" y="1152"/>
                <a:chExt cx="768" cy="336"/>
              </a:xfrm>
            </p:grpSpPr>
            <p:grpSp>
              <p:nvGrpSpPr>
                <p:cNvPr id="44386" name="Group 190"/>
                <p:cNvGrpSpPr>
                  <a:grpSpLocks/>
                </p:cNvGrpSpPr>
                <p:nvPr/>
              </p:nvGrpSpPr>
              <p:grpSpPr bwMode="auto">
                <a:xfrm>
                  <a:off x="2352" y="1152"/>
                  <a:ext cx="576" cy="288"/>
                  <a:chOff x="1488" y="1152"/>
                  <a:chExt cx="576" cy="288"/>
                </a:xfrm>
              </p:grpSpPr>
              <p:grpSp>
                <p:nvGrpSpPr>
                  <p:cNvPr id="44394" name="Group 191"/>
                  <p:cNvGrpSpPr>
                    <a:grpSpLocks/>
                  </p:cNvGrpSpPr>
                  <p:nvPr/>
                </p:nvGrpSpPr>
                <p:grpSpPr bwMode="auto">
                  <a:xfrm>
                    <a:off x="1536" y="1152"/>
                    <a:ext cx="384" cy="240"/>
                    <a:chOff x="864" y="1248"/>
                    <a:chExt cx="384" cy="240"/>
                  </a:xfrm>
                </p:grpSpPr>
                <p:sp>
                  <p:nvSpPr>
                    <p:cNvPr id="44400" name="AutoShape 192"/>
                    <p:cNvSpPr>
                      <a:spLocks noChangeAspect="1" noChangeArrowheads="1"/>
                    </p:cNvSpPr>
                    <p:nvPr/>
                  </p:nvSpPr>
                  <p:spPr bwMode="auto">
                    <a:xfrm>
                      <a:off x="912" y="1248"/>
                      <a:ext cx="192" cy="192"/>
                    </a:xfrm>
                    <a:prstGeom prst="cube">
                      <a:avLst>
                        <a:gd name="adj" fmla="val 25000"/>
                      </a:avLst>
                    </a:prstGeom>
                    <a:solidFill>
                      <a:srgbClr val="B3D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401" name="AutoShape 193"/>
                    <p:cNvSpPr>
                      <a:spLocks noChangeAspect="1" noChangeArrowheads="1"/>
                    </p:cNvSpPr>
                    <p:nvPr/>
                  </p:nvSpPr>
                  <p:spPr bwMode="auto">
                    <a:xfrm>
                      <a:off x="1056" y="1248"/>
                      <a:ext cx="192" cy="192"/>
                    </a:xfrm>
                    <a:prstGeom prst="cube">
                      <a:avLst>
                        <a:gd name="adj" fmla="val 25000"/>
                      </a:avLst>
                    </a:prstGeom>
                    <a:solidFill>
                      <a:srgbClr val="B3D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402" name="AutoShape 194"/>
                    <p:cNvSpPr>
                      <a:spLocks noChangeAspect="1" noChangeArrowheads="1"/>
                    </p:cNvSpPr>
                    <p:nvPr/>
                  </p:nvSpPr>
                  <p:spPr bwMode="auto">
                    <a:xfrm>
                      <a:off x="864" y="1296"/>
                      <a:ext cx="192" cy="192"/>
                    </a:xfrm>
                    <a:prstGeom prst="cube">
                      <a:avLst>
                        <a:gd name="adj" fmla="val 25000"/>
                      </a:avLst>
                    </a:prstGeom>
                    <a:solidFill>
                      <a:srgbClr val="B3D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403" name="AutoShape 195"/>
                    <p:cNvSpPr>
                      <a:spLocks noChangeAspect="1" noChangeArrowheads="1"/>
                    </p:cNvSpPr>
                    <p:nvPr/>
                  </p:nvSpPr>
                  <p:spPr bwMode="auto">
                    <a:xfrm>
                      <a:off x="1008" y="1296"/>
                      <a:ext cx="192" cy="192"/>
                    </a:xfrm>
                    <a:prstGeom prst="cube">
                      <a:avLst>
                        <a:gd name="adj" fmla="val 25000"/>
                      </a:avLst>
                    </a:prstGeom>
                    <a:solidFill>
                      <a:srgbClr val="B3D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44395" name="AutoShape 196"/>
                  <p:cNvSpPr>
                    <a:spLocks noChangeAspect="1" noChangeArrowheads="1"/>
                  </p:cNvSpPr>
                  <p:nvPr/>
                </p:nvSpPr>
                <p:spPr bwMode="auto">
                  <a:xfrm>
                    <a:off x="1872" y="1152"/>
                    <a:ext cx="192" cy="192"/>
                  </a:xfrm>
                  <a:prstGeom prst="cube">
                    <a:avLst>
                      <a:gd name="adj" fmla="val 25000"/>
                    </a:avLst>
                  </a:prstGeom>
                  <a:solidFill>
                    <a:srgbClr val="B3D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396" name="AutoShape 197"/>
                  <p:cNvSpPr>
                    <a:spLocks noChangeAspect="1" noChangeArrowheads="1"/>
                  </p:cNvSpPr>
                  <p:nvPr/>
                </p:nvSpPr>
                <p:spPr bwMode="auto">
                  <a:xfrm>
                    <a:off x="1824" y="1200"/>
                    <a:ext cx="192" cy="192"/>
                  </a:xfrm>
                  <a:prstGeom prst="cube">
                    <a:avLst>
                      <a:gd name="adj" fmla="val 25000"/>
                    </a:avLst>
                  </a:prstGeom>
                  <a:solidFill>
                    <a:srgbClr val="B3D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397" name="AutoShape 198"/>
                  <p:cNvSpPr>
                    <a:spLocks noChangeAspect="1" noChangeArrowheads="1"/>
                  </p:cNvSpPr>
                  <p:nvPr/>
                </p:nvSpPr>
                <p:spPr bwMode="auto">
                  <a:xfrm>
                    <a:off x="1488" y="1248"/>
                    <a:ext cx="192" cy="192"/>
                  </a:xfrm>
                  <a:prstGeom prst="cube">
                    <a:avLst>
                      <a:gd name="adj" fmla="val 25000"/>
                    </a:avLst>
                  </a:prstGeom>
                  <a:solidFill>
                    <a:srgbClr val="B3D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398" name="AutoShape 199"/>
                  <p:cNvSpPr>
                    <a:spLocks noChangeAspect="1" noChangeArrowheads="1"/>
                  </p:cNvSpPr>
                  <p:nvPr/>
                </p:nvSpPr>
                <p:spPr bwMode="auto">
                  <a:xfrm>
                    <a:off x="1632" y="1248"/>
                    <a:ext cx="192" cy="192"/>
                  </a:xfrm>
                  <a:prstGeom prst="cube">
                    <a:avLst>
                      <a:gd name="adj" fmla="val 25000"/>
                    </a:avLst>
                  </a:prstGeom>
                  <a:solidFill>
                    <a:srgbClr val="B3D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399" name="AutoShape 200"/>
                  <p:cNvSpPr>
                    <a:spLocks noChangeAspect="1" noChangeArrowheads="1"/>
                  </p:cNvSpPr>
                  <p:nvPr/>
                </p:nvSpPr>
                <p:spPr bwMode="auto">
                  <a:xfrm>
                    <a:off x="1776" y="1248"/>
                    <a:ext cx="192" cy="192"/>
                  </a:xfrm>
                  <a:prstGeom prst="cube">
                    <a:avLst>
                      <a:gd name="adj" fmla="val 25000"/>
                    </a:avLst>
                  </a:prstGeom>
                  <a:solidFill>
                    <a:srgbClr val="B3D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44387" name="AutoShape 201"/>
                <p:cNvSpPr>
                  <a:spLocks noChangeAspect="1" noChangeArrowheads="1"/>
                </p:cNvSpPr>
                <p:nvPr/>
              </p:nvSpPr>
              <p:spPr bwMode="auto">
                <a:xfrm>
                  <a:off x="2880" y="1152"/>
                  <a:ext cx="192" cy="192"/>
                </a:xfrm>
                <a:prstGeom prst="cube">
                  <a:avLst>
                    <a:gd name="adj" fmla="val 25000"/>
                  </a:avLst>
                </a:prstGeom>
                <a:solidFill>
                  <a:srgbClr val="B3D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388" name="AutoShape 202"/>
                <p:cNvSpPr>
                  <a:spLocks noChangeAspect="1" noChangeArrowheads="1"/>
                </p:cNvSpPr>
                <p:nvPr/>
              </p:nvSpPr>
              <p:spPr bwMode="auto">
                <a:xfrm>
                  <a:off x="2832" y="1200"/>
                  <a:ext cx="192" cy="192"/>
                </a:xfrm>
                <a:prstGeom prst="cube">
                  <a:avLst>
                    <a:gd name="adj" fmla="val 25000"/>
                  </a:avLst>
                </a:prstGeom>
                <a:solidFill>
                  <a:srgbClr val="B3D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389" name="AutoShape 203"/>
                <p:cNvSpPr>
                  <a:spLocks noChangeAspect="1" noChangeArrowheads="1"/>
                </p:cNvSpPr>
                <p:nvPr/>
              </p:nvSpPr>
              <p:spPr bwMode="auto">
                <a:xfrm>
                  <a:off x="2784" y="1248"/>
                  <a:ext cx="192" cy="192"/>
                </a:xfrm>
                <a:prstGeom prst="cube">
                  <a:avLst>
                    <a:gd name="adj" fmla="val 25000"/>
                  </a:avLst>
                </a:prstGeom>
                <a:solidFill>
                  <a:srgbClr val="B3D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390" name="AutoShape 204"/>
                <p:cNvSpPr>
                  <a:spLocks noChangeAspect="1" noChangeArrowheads="1"/>
                </p:cNvSpPr>
                <p:nvPr/>
              </p:nvSpPr>
              <p:spPr bwMode="auto">
                <a:xfrm>
                  <a:off x="2304" y="1296"/>
                  <a:ext cx="192" cy="192"/>
                </a:xfrm>
                <a:prstGeom prst="cube">
                  <a:avLst>
                    <a:gd name="adj" fmla="val 25000"/>
                  </a:avLst>
                </a:prstGeom>
                <a:solidFill>
                  <a:srgbClr val="B3D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391" name="AutoShape 205"/>
                <p:cNvSpPr>
                  <a:spLocks noChangeAspect="1" noChangeArrowheads="1"/>
                </p:cNvSpPr>
                <p:nvPr/>
              </p:nvSpPr>
              <p:spPr bwMode="auto">
                <a:xfrm>
                  <a:off x="2448" y="1296"/>
                  <a:ext cx="192" cy="192"/>
                </a:xfrm>
                <a:prstGeom prst="cube">
                  <a:avLst>
                    <a:gd name="adj" fmla="val 25000"/>
                  </a:avLst>
                </a:prstGeom>
                <a:solidFill>
                  <a:srgbClr val="B3D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392" name="AutoShape 206"/>
                <p:cNvSpPr>
                  <a:spLocks noChangeAspect="1" noChangeArrowheads="1"/>
                </p:cNvSpPr>
                <p:nvPr/>
              </p:nvSpPr>
              <p:spPr bwMode="auto">
                <a:xfrm>
                  <a:off x="2592" y="1296"/>
                  <a:ext cx="192" cy="192"/>
                </a:xfrm>
                <a:prstGeom prst="cube">
                  <a:avLst>
                    <a:gd name="adj" fmla="val 25000"/>
                  </a:avLst>
                </a:prstGeom>
                <a:solidFill>
                  <a:srgbClr val="B3D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393" name="AutoShape 207"/>
                <p:cNvSpPr>
                  <a:spLocks noChangeAspect="1" noChangeArrowheads="1"/>
                </p:cNvSpPr>
                <p:nvPr/>
              </p:nvSpPr>
              <p:spPr bwMode="auto">
                <a:xfrm>
                  <a:off x="2736" y="1296"/>
                  <a:ext cx="192" cy="192"/>
                </a:xfrm>
                <a:prstGeom prst="cube">
                  <a:avLst>
                    <a:gd name="adj" fmla="val 25000"/>
                  </a:avLst>
                </a:prstGeom>
                <a:solidFill>
                  <a:srgbClr val="B3D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44377" name="AutoShape 208"/>
              <p:cNvSpPr>
                <a:spLocks noChangeAspect="1" noChangeArrowheads="1"/>
              </p:cNvSpPr>
              <p:nvPr/>
            </p:nvSpPr>
            <p:spPr bwMode="auto">
              <a:xfrm>
                <a:off x="4272" y="1104"/>
                <a:ext cx="192" cy="192"/>
              </a:xfrm>
              <a:prstGeom prst="cube">
                <a:avLst>
                  <a:gd name="adj" fmla="val 25000"/>
                </a:avLst>
              </a:prstGeom>
              <a:solidFill>
                <a:srgbClr val="B3D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378" name="AutoShape 209"/>
              <p:cNvSpPr>
                <a:spLocks noChangeAspect="1" noChangeArrowheads="1"/>
              </p:cNvSpPr>
              <p:nvPr/>
            </p:nvSpPr>
            <p:spPr bwMode="auto">
              <a:xfrm>
                <a:off x="4224" y="1152"/>
                <a:ext cx="192" cy="192"/>
              </a:xfrm>
              <a:prstGeom prst="cube">
                <a:avLst>
                  <a:gd name="adj" fmla="val 25000"/>
                </a:avLst>
              </a:prstGeom>
              <a:solidFill>
                <a:srgbClr val="B3D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379" name="AutoShape 210"/>
              <p:cNvSpPr>
                <a:spLocks noChangeAspect="1" noChangeArrowheads="1"/>
              </p:cNvSpPr>
              <p:nvPr/>
            </p:nvSpPr>
            <p:spPr bwMode="auto">
              <a:xfrm>
                <a:off x="4176" y="1200"/>
                <a:ext cx="192" cy="192"/>
              </a:xfrm>
              <a:prstGeom prst="cube">
                <a:avLst>
                  <a:gd name="adj" fmla="val 25000"/>
                </a:avLst>
              </a:prstGeom>
              <a:solidFill>
                <a:srgbClr val="B3D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380" name="AutoShape 211"/>
              <p:cNvSpPr>
                <a:spLocks noChangeAspect="1" noChangeArrowheads="1"/>
              </p:cNvSpPr>
              <p:nvPr/>
            </p:nvSpPr>
            <p:spPr bwMode="auto">
              <a:xfrm>
                <a:off x="4128" y="1248"/>
                <a:ext cx="192" cy="192"/>
              </a:xfrm>
              <a:prstGeom prst="cube">
                <a:avLst>
                  <a:gd name="adj" fmla="val 25000"/>
                </a:avLst>
              </a:prstGeom>
              <a:solidFill>
                <a:srgbClr val="B3D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381" name="AutoShape 212"/>
              <p:cNvSpPr>
                <a:spLocks noChangeAspect="1" noChangeArrowheads="1"/>
              </p:cNvSpPr>
              <p:nvPr/>
            </p:nvSpPr>
            <p:spPr bwMode="auto">
              <a:xfrm>
                <a:off x="3504" y="1296"/>
                <a:ext cx="192" cy="192"/>
              </a:xfrm>
              <a:prstGeom prst="cube">
                <a:avLst>
                  <a:gd name="adj" fmla="val 25000"/>
                </a:avLst>
              </a:prstGeom>
              <a:solidFill>
                <a:srgbClr val="B3D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382" name="AutoShape 213"/>
              <p:cNvSpPr>
                <a:spLocks noChangeAspect="1" noChangeArrowheads="1"/>
              </p:cNvSpPr>
              <p:nvPr/>
            </p:nvSpPr>
            <p:spPr bwMode="auto">
              <a:xfrm>
                <a:off x="3648" y="1296"/>
                <a:ext cx="192" cy="192"/>
              </a:xfrm>
              <a:prstGeom prst="cube">
                <a:avLst>
                  <a:gd name="adj" fmla="val 25000"/>
                </a:avLst>
              </a:prstGeom>
              <a:solidFill>
                <a:srgbClr val="B3D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383" name="AutoShape 214"/>
              <p:cNvSpPr>
                <a:spLocks noChangeAspect="1" noChangeArrowheads="1"/>
              </p:cNvSpPr>
              <p:nvPr/>
            </p:nvSpPr>
            <p:spPr bwMode="auto">
              <a:xfrm>
                <a:off x="3792" y="1296"/>
                <a:ext cx="192" cy="192"/>
              </a:xfrm>
              <a:prstGeom prst="cube">
                <a:avLst>
                  <a:gd name="adj" fmla="val 25000"/>
                </a:avLst>
              </a:prstGeom>
              <a:solidFill>
                <a:srgbClr val="B3D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384" name="AutoShape 215"/>
              <p:cNvSpPr>
                <a:spLocks noChangeAspect="1" noChangeArrowheads="1"/>
              </p:cNvSpPr>
              <p:nvPr/>
            </p:nvSpPr>
            <p:spPr bwMode="auto">
              <a:xfrm>
                <a:off x="3936" y="1296"/>
                <a:ext cx="192" cy="192"/>
              </a:xfrm>
              <a:prstGeom prst="cube">
                <a:avLst>
                  <a:gd name="adj" fmla="val 25000"/>
                </a:avLst>
              </a:prstGeom>
              <a:solidFill>
                <a:srgbClr val="B3D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385" name="AutoShape 216"/>
              <p:cNvSpPr>
                <a:spLocks noChangeAspect="1" noChangeArrowheads="1"/>
              </p:cNvSpPr>
              <p:nvPr/>
            </p:nvSpPr>
            <p:spPr bwMode="auto">
              <a:xfrm>
                <a:off x="4080" y="1296"/>
                <a:ext cx="192" cy="192"/>
              </a:xfrm>
              <a:prstGeom prst="cube">
                <a:avLst>
                  <a:gd name="adj" fmla="val 25000"/>
                </a:avLst>
              </a:prstGeom>
              <a:solidFill>
                <a:srgbClr val="B3D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44318" name="Group 217"/>
            <p:cNvGrpSpPr>
              <a:grpSpLocks/>
            </p:cNvGrpSpPr>
            <p:nvPr/>
          </p:nvGrpSpPr>
          <p:grpSpPr bwMode="auto">
            <a:xfrm>
              <a:off x="3504" y="672"/>
              <a:ext cx="960" cy="384"/>
              <a:chOff x="3504" y="1104"/>
              <a:chExt cx="960" cy="384"/>
            </a:xfrm>
          </p:grpSpPr>
          <p:grpSp>
            <p:nvGrpSpPr>
              <p:cNvPr id="44348" name="Group 218"/>
              <p:cNvGrpSpPr>
                <a:grpSpLocks/>
              </p:cNvGrpSpPr>
              <p:nvPr/>
            </p:nvGrpSpPr>
            <p:grpSpPr bwMode="auto">
              <a:xfrm>
                <a:off x="3552" y="1104"/>
                <a:ext cx="768" cy="336"/>
                <a:chOff x="2304" y="1152"/>
                <a:chExt cx="768" cy="336"/>
              </a:xfrm>
            </p:grpSpPr>
            <p:grpSp>
              <p:nvGrpSpPr>
                <p:cNvPr id="44358" name="Group 219"/>
                <p:cNvGrpSpPr>
                  <a:grpSpLocks/>
                </p:cNvGrpSpPr>
                <p:nvPr/>
              </p:nvGrpSpPr>
              <p:grpSpPr bwMode="auto">
                <a:xfrm>
                  <a:off x="2352" y="1152"/>
                  <a:ext cx="576" cy="288"/>
                  <a:chOff x="1488" y="1152"/>
                  <a:chExt cx="576" cy="288"/>
                </a:xfrm>
              </p:grpSpPr>
              <p:grpSp>
                <p:nvGrpSpPr>
                  <p:cNvPr id="44366" name="Group 220"/>
                  <p:cNvGrpSpPr>
                    <a:grpSpLocks/>
                  </p:cNvGrpSpPr>
                  <p:nvPr/>
                </p:nvGrpSpPr>
                <p:grpSpPr bwMode="auto">
                  <a:xfrm>
                    <a:off x="1536" y="1152"/>
                    <a:ext cx="384" cy="240"/>
                    <a:chOff x="864" y="1248"/>
                    <a:chExt cx="384" cy="240"/>
                  </a:xfrm>
                </p:grpSpPr>
                <p:sp>
                  <p:nvSpPr>
                    <p:cNvPr id="44372" name="AutoShape 221"/>
                    <p:cNvSpPr>
                      <a:spLocks noChangeAspect="1" noChangeArrowheads="1"/>
                    </p:cNvSpPr>
                    <p:nvPr/>
                  </p:nvSpPr>
                  <p:spPr bwMode="auto">
                    <a:xfrm>
                      <a:off x="912" y="1248"/>
                      <a:ext cx="192" cy="192"/>
                    </a:xfrm>
                    <a:prstGeom prst="cube">
                      <a:avLst>
                        <a:gd name="adj" fmla="val 25000"/>
                      </a:avLst>
                    </a:prstGeom>
                    <a:solidFill>
                      <a:srgbClr val="B3D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373" name="AutoShape 222"/>
                    <p:cNvSpPr>
                      <a:spLocks noChangeAspect="1" noChangeArrowheads="1"/>
                    </p:cNvSpPr>
                    <p:nvPr/>
                  </p:nvSpPr>
                  <p:spPr bwMode="auto">
                    <a:xfrm>
                      <a:off x="1056" y="1248"/>
                      <a:ext cx="192" cy="192"/>
                    </a:xfrm>
                    <a:prstGeom prst="cube">
                      <a:avLst>
                        <a:gd name="adj" fmla="val 25000"/>
                      </a:avLst>
                    </a:prstGeom>
                    <a:solidFill>
                      <a:srgbClr val="B3D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374" name="AutoShape 223"/>
                    <p:cNvSpPr>
                      <a:spLocks noChangeAspect="1" noChangeArrowheads="1"/>
                    </p:cNvSpPr>
                    <p:nvPr/>
                  </p:nvSpPr>
                  <p:spPr bwMode="auto">
                    <a:xfrm>
                      <a:off x="864" y="1296"/>
                      <a:ext cx="192" cy="192"/>
                    </a:xfrm>
                    <a:prstGeom prst="cube">
                      <a:avLst>
                        <a:gd name="adj" fmla="val 25000"/>
                      </a:avLst>
                    </a:prstGeom>
                    <a:solidFill>
                      <a:srgbClr val="B3D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375" name="AutoShape 224"/>
                    <p:cNvSpPr>
                      <a:spLocks noChangeAspect="1" noChangeArrowheads="1"/>
                    </p:cNvSpPr>
                    <p:nvPr/>
                  </p:nvSpPr>
                  <p:spPr bwMode="auto">
                    <a:xfrm>
                      <a:off x="1008" y="1296"/>
                      <a:ext cx="192" cy="192"/>
                    </a:xfrm>
                    <a:prstGeom prst="cube">
                      <a:avLst>
                        <a:gd name="adj" fmla="val 25000"/>
                      </a:avLst>
                    </a:prstGeom>
                    <a:solidFill>
                      <a:srgbClr val="B3D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44367" name="AutoShape 225"/>
                  <p:cNvSpPr>
                    <a:spLocks noChangeAspect="1" noChangeArrowheads="1"/>
                  </p:cNvSpPr>
                  <p:nvPr/>
                </p:nvSpPr>
                <p:spPr bwMode="auto">
                  <a:xfrm>
                    <a:off x="1872" y="1152"/>
                    <a:ext cx="192" cy="192"/>
                  </a:xfrm>
                  <a:prstGeom prst="cube">
                    <a:avLst>
                      <a:gd name="adj" fmla="val 25000"/>
                    </a:avLst>
                  </a:prstGeom>
                  <a:solidFill>
                    <a:srgbClr val="B3D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368" name="AutoShape 226"/>
                  <p:cNvSpPr>
                    <a:spLocks noChangeAspect="1" noChangeArrowheads="1"/>
                  </p:cNvSpPr>
                  <p:nvPr/>
                </p:nvSpPr>
                <p:spPr bwMode="auto">
                  <a:xfrm>
                    <a:off x="1824" y="1200"/>
                    <a:ext cx="192" cy="192"/>
                  </a:xfrm>
                  <a:prstGeom prst="cube">
                    <a:avLst>
                      <a:gd name="adj" fmla="val 25000"/>
                    </a:avLst>
                  </a:prstGeom>
                  <a:solidFill>
                    <a:srgbClr val="B3D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369" name="AutoShape 227"/>
                  <p:cNvSpPr>
                    <a:spLocks noChangeAspect="1" noChangeArrowheads="1"/>
                  </p:cNvSpPr>
                  <p:nvPr/>
                </p:nvSpPr>
                <p:spPr bwMode="auto">
                  <a:xfrm>
                    <a:off x="1488" y="1248"/>
                    <a:ext cx="192" cy="192"/>
                  </a:xfrm>
                  <a:prstGeom prst="cube">
                    <a:avLst>
                      <a:gd name="adj" fmla="val 25000"/>
                    </a:avLst>
                  </a:prstGeom>
                  <a:solidFill>
                    <a:srgbClr val="B3D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370" name="AutoShape 228"/>
                  <p:cNvSpPr>
                    <a:spLocks noChangeAspect="1" noChangeArrowheads="1"/>
                  </p:cNvSpPr>
                  <p:nvPr/>
                </p:nvSpPr>
                <p:spPr bwMode="auto">
                  <a:xfrm>
                    <a:off x="1632" y="1248"/>
                    <a:ext cx="192" cy="192"/>
                  </a:xfrm>
                  <a:prstGeom prst="cube">
                    <a:avLst>
                      <a:gd name="adj" fmla="val 25000"/>
                    </a:avLst>
                  </a:prstGeom>
                  <a:solidFill>
                    <a:srgbClr val="B3D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371" name="AutoShape 229"/>
                  <p:cNvSpPr>
                    <a:spLocks noChangeAspect="1" noChangeArrowheads="1"/>
                  </p:cNvSpPr>
                  <p:nvPr/>
                </p:nvSpPr>
                <p:spPr bwMode="auto">
                  <a:xfrm>
                    <a:off x="1776" y="1248"/>
                    <a:ext cx="192" cy="192"/>
                  </a:xfrm>
                  <a:prstGeom prst="cube">
                    <a:avLst>
                      <a:gd name="adj" fmla="val 25000"/>
                    </a:avLst>
                  </a:prstGeom>
                  <a:solidFill>
                    <a:srgbClr val="B3D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44359" name="AutoShape 230"/>
                <p:cNvSpPr>
                  <a:spLocks noChangeAspect="1" noChangeArrowheads="1"/>
                </p:cNvSpPr>
                <p:nvPr/>
              </p:nvSpPr>
              <p:spPr bwMode="auto">
                <a:xfrm>
                  <a:off x="2880" y="1152"/>
                  <a:ext cx="192" cy="192"/>
                </a:xfrm>
                <a:prstGeom prst="cube">
                  <a:avLst>
                    <a:gd name="adj" fmla="val 25000"/>
                  </a:avLst>
                </a:prstGeom>
                <a:solidFill>
                  <a:srgbClr val="B3D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360" name="AutoShape 231"/>
                <p:cNvSpPr>
                  <a:spLocks noChangeAspect="1" noChangeArrowheads="1"/>
                </p:cNvSpPr>
                <p:nvPr/>
              </p:nvSpPr>
              <p:spPr bwMode="auto">
                <a:xfrm>
                  <a:off x="2832" y="1200"/>
                  <a:ext cx="192" cy="192"/>
                </a:xfrm>
                <a:prstGeom prst="cube">
                  <a:avLst>
                    <a:gd name="adj" fmla="val 25000"/>
                  </a:avLst>
                </a:prstGeom>
                <a:solidFill>
                  <a:srgbClr val="B3D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361" name="AutoShape 232"/>
                <p:cNvSpPr>
                  <a:spLocks noChangeAspect="1" noChangeArrowheads="1"/>
                </p:cNvSpPr>
                <p:nvPr/>
              </p:nvSpPr>
              <p:spPr bwMode="auto">
                <a:xfrm>
                  <a:off x="2784" y="1248"/>
                  <a:ext cx="192" cy="192"/>
                </a:xfrm>
                <a:prstGeom prst="cube">
                  <a:avLst>
                    <a:gd name="adj" fmla="val 25000"/>
                  </a:avLst>
                </a:prstGeom>
                <a:solidFill>
                  <a:srgbClr val="B3D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362" name="AutoShape 233"/>
                <p:cNvSpPr>
                  <a:spLocks noChangeAspect="1" noChangeArrowheads="1"/>
                </p:cNvSpPr>
                <p:nvPr/>
              </p:nvSpPr>
              <p:spPr bwMode="auto">
                <a:xfrm>
                  <a:off x="2304" y="1296"/>
                  <a:ext cx="192" cy="192"/>
                </a:xfrm>
                <a:prstGeom prst="cube">
                  <a:avLst>
                    <a:gd name="adj" fmla="val 25000"/>
                  </a:avLst>
                </a:prstGeom>
                <a:solidFill>
                  <a:srgbClr val="B3D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363" name="AutoShape 234"/>
                <p:cNvSpPr>
                  <a:spLocks noChangeAspect="1" noChangeArrowheads="1"/>
                </p:cNvSpPr>
                <p:nvPr/>
              </p:nvSpPr>
              <p:spPr bwMode="auto">
                <a:xfrm>
                  <a:off x="2448" y="1296"/>
                  <a:ext cx="192" cy="192"/>
                </a:xfrm>
                <a:prstGeom prst="cube">
                  <a:avLst>
                    <a:gd name="adj" fmla="val 25000"/>
                  </a:avLst>
                </a:prstGeom>
                <a:solidFill>
                  <a:srgbClr val="B3D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364" name="AutoShape 235"/>
                <p:cNvSpPr>
                  <a:spLocks noChangeAspect="1" noChangeArrowheads="1"/>
                </p:cNvSpPr>
                <p:nvPr/>
              </p:nvSpPr>
              <p:spPr bwMode="auto">
                <a:xfrm>
                  <a:off x="2592" y="1296"/>
                  <a:ext cx="192" cy="192"/>
                </a:xfrm>
                <a:prstGeom prst="cube">
                  <a:avLst>
                    <a:gd name="adj" fmla="val 25000"/>
                  </a:avLst>
                </a:prstGeom>
                <a:solidFill>
                  <a:srgbClr val="B3D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365" name="AutoShape 236"/>
                <p:cNvSpPr>
                  <a:spLocks noChangeAspect="1" noChangeArrowheads="1"/>
                </p:cNvSpPr>
                <p:nvPr/>
              </p:nvSpPr>
              <p:spPr bwMode="auto">
                <a:xfrm>
                  <a:off x="2736" y="1296"/>
                  <a:ext cx="192" cy="192"/>
                </a:xfrm>
                <a:prstGeom prst="cube">
                  <a:avLst>
                    <a:gd name="adj" fmla="val 25000"/>
                  </a:avLst>
                </a:prstGeom>
                <a:solidFill>
                  <a:srgbClr val="B3D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44349" name="AutoShape 237"/>
              <p:cNvSpPr>
                <a:spLocks noChangeAspect="1" noChangeArrowheads="1"/>
              </p:cNvSpPr>
              <p:nvPr/>
            </p:nvSpPr>
            <p:spPr bwMode="auto">
              <a:xfrm>
                <a:off x="4272" y="1104"/>
                <a:ext cx="192" cy="192"/>
              </a:xfrm>
              <a:prstGeom prst="cube">
                <a:avLst>
                  <a:gd name="adj" fmla="val 25000"/>
                </a:avLst>
              </a:prstGeom>
              <a:solidFill>
                <a:srgbClr val="B3D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350" name="AutoShape 238"/>
              <p:cNvSpPr>
                <a:spLocks noChangeAspect="1" noChangeArrowheads="1"/>
              </p:cNvSpPr>
              <p:nvPr/>
            </p:nvSpPr>
            <p:spPr bwMode="auto">
              <a:xfrm>
                <a:off x="4224" y="1152"/>
                <a:ext cx="192" cy="192"/>
              </a:xfrm>
              <a:prstGeom prst="cube">
                <a:avLst>
                  <a:gd name="adj" fmla="val 25000"/>
                </a:avLst>
              </a:prstGeom>
              <a:solidFill>
                <a:srgbClr val="B3D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351" name="AutoShape 239"/>
              <p:cNvSpPr>
                <a:spLocks noChangeAspect="1" noChangeArrowheads="1"/>
              </p:cNvSpPr>
              <p:nvPr/>
            </p:nvSpPr>
            <p:spPr bwMode="auto">
              <a:xfrm>
                <a:off x="4176" y="1200"/>
                <a:ext cx="192" cy="192"/>
              </a:xfrm>
              <a:prstGeom prst="cube">
                <a:avLst>
                  <a:gd name="adj" fmla="val 25000"/>
                </a:avLst>
              </a:prstGeom>
              <a:solidFill>
                <a:srgbClr val="B3D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352" name="AutoShape 240"/>
              <p:cNvSpPr>
                <a:spLocks noChangeAspect="1" noChangeArrowheads="1"/>
              </p:cNvSpPr>
              <p:nvPr/>
            </p:nvSpPr>
            <p:spPr bwMode="auto">
              <a:xfrm>
                <a:off x="4128" y="1248"/>
                <a:ext cx="192" cy="192"/>
              </a:xfrm>
              <a:prstGeom prst="cube">
                <a:avLst>
                  <a:gd name="adj" fmla="val 25000"/>
                </a:avLst>
              </a:prstGeom>
              <a:solidFill>
                <a:srgbClr val="B3D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353" name="AutoShape 241"/>
              <p:cNvSpPr>
                <a:spLocks noChangeAspect="1" noChangeArrowheads="1"/>
              </p:cNvSpPr>
              <p:nvPr/>
            </p:nvSpPr>
            <p:spPr bwMode="auto">
              <a:xfrm>
                <a:off x="3504" y="1296"/>
                <a:ext cx="192" cy="192"/>
              </a:xfrm>
              <a:prstGeom prst="cube">
                <a:avLst>
                  <a:gd name="adj" fmla="val 25000"/>
                </a:avLst>
              </a:prstGeom>
              <a:solidFill>
                <a:srgbClr val="B3D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354" name="AutoShape 242"/>
              <p:cNvSpPr>
                <a:spLocks noChangeAspect="1" noChangeArrowheads="1"/>
              </p:cNvSpPr>
              <p:nvPr/>
            </p:nvSpPr>
            <p:spPr bwMode="auto">
              <a:xfrm>
                <a:off x="3648" y="1296"/>
                <a:ext cx="192" cy="192"/>
              </a:xfrm>
              <a:prstGeom prst="cube">
                <a:avLst>
                  <a:gd name="adj" fmla="val 25000"/>
                </a:avLst>
              </a:prstGeom>
              <a:solidFill>
                <a:srgbClr val="B3D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355" name="AutoShape 243"/>
              <p:cNvSpPr>
                <a:spLocks noChangeAspect="1" noChangeArrowheads="1"/>
              </p:cNvSpPr>
              <p:nvPr/>
            </p:nvSpPr>
            <p:spPr bwMode="auto">
              <a:xfrm>
                <a:off x="3792" y="1296"/>
                <a:ext cx="192" cy="192"/>
              </a:xfrm>
              <a:prstGeom prst="cube">
                <a:avLst>
                  <a:gd name="adj" fmla="val 25000"/>
                </a:avLst>
              </a:prstGeom>
              <a:solidFill>
                <a:srgbClr val="B3D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356" name="AutoShape 244"/>
              <p:cNvSpPr>
                <a:spLocks noChangeAspect="1" noChangeArrowheads="1"/>
              </p:cNvSpPr>
              <p:nvPr/>
            </p:nvSpPr>
            <p:spPr bwMode="auto">
              <a:xfrm>
                <a:off x="3936" y="1296"/>
                <a:ext cx="192" cy="192"/>
              </a:xfrm>
              <a:prstGeom prst="cube">
                <a:avLst>
                  <a:gd name="adj" fmla="val 25000"/>
                </a:avLst>
              </a:prstGeom>
              <a:solidFill>
                <a:srgbClr val="B3D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357" name="AutoShape 245"/>
              <p:cNvSpPr>
                <a:spLocks noChangeAspect="1" noChangeArrowheads="1"/>
              </p:cNvSpPr>
              <p:nvPr/>
            </p:nvSpPr>
            <p:spPr bwMode="auto">
              <a:xfrm>
                <a:off x="4080" y="1296"/>
                <a:ext cx="192" cy="192"/>
              </a:xfrm>
              <a:prstGeom prst="cube">
                <a:avLst>
                  <a:gd name="adj" fmla="val 25000"/>
                </a:avLst>
              </a:prstGeom>
              <a:solidFill>
                <a:srgbClr val="B3D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44319" name="Group 246"/>
            <p:cNvGrpSpPr>
              <a:grpSpLocks/>
            </p:cNvGrpSpPr>
            <p:nvPr/>
          </p:nvGrpSpPr>
          <p:grpSpPr bwMode="auto">
            <a:xfrm>
              <a:off x="3504" y="528"/>
              <a:ext cx="960" cy="384"/>
              <a:chOff x="3504" y="1104"/>
              <a:chExt cx="960" cy="384"/>
            </a:xfrm>
          </p:grpSpPr>
          <p:grpSp>
            <p:nvGrpSpPr>
              <p:cNvPr id="44320" name="Group 247"/>
              <p:cNvGrpSpPr>
                <a:grpSpLocks/>
              </p:cNvGrpSpPr>
              <p:nvPr/>
            </p:nvGrpSpPr>
            <p:grpSpPr bwMode="auto">
              <a:xfrm>
                <a:off x="3552" y="1104"/>
                <a:ext cx="768" cy="336"/>
                <a:chOff x="2304" y="1152"/>
                <a:chExt cx="768" cy="336"/>
              </a:xfrm>
            </p:grpSpPr>
            <p:grpSp>
              <p:nvGrpSpPr>
                <p:cNvPr id="44330" name="Group 248"/>
                <p:cNvGrpSpPr>
                  <a:grpSpLocks/>
                </p:cNvGrpSpPr>
                <p:nvPr/>
              </p:nvGrpSpPr>
              <p:grpSpPr bwMode="auto">
                <a:xfrm>
                  <a:off x="2352" y="1152"/>
                  <a:ext cx="576" cy="288"/>
                  <a:chOff x="1488" y="1152"/>
                  <a:chExt cx="576" cy="288"/>
                </a:xfrm>
              </p:grpSpPr>
              <p:grpSp>
                <p:nvGrpSpPr>
                  <p:cNvPr id="44338" name="Group 249"/>
                  <p:cNvGrpSpPr>
                    <a:grpSpLocks/>
                  </p:cNvGrpSpPr>
                  <p:nvPr/>
                </p:nvGrpSpPr>
                <p:grpSpPr bwMode="auto">
                  <a:xfrm>
                    <a:off x="1536" y="1152"/>
                    <a:ext cx="384" cy="240"/>
                    <a:chOff x="864" y="1248"/>
                    <a:chExt cx="384" cy="240"/>
                  </a:xfrm>
                </p:grpSpPr>
                <p:sp>
                  <p:nvSpPr>
                    <p:cNvPr id="44344" name="AutoShape 250"/>
                    <p:cNvSpPr>
                      <a:spLocks noChangeAspect="1" noChangeArrowheads="1"/>
                    </p:cNvSpPr>
                    <p:nvPr/>
                  </p:nvSpPr>
                  <p:spPr bwMode="auto">
                    <a:xfrm>
                      <a:off x="912" y="1248"/>
                      <a:ext cx="192" cy="192"/>
                    </a:xfrm>
                    <a:prstGeom prst="cube">
                      <a:avLst>
                        <a:gd name="adj" fmla="val 25000"/>
                      </a:avLst>
                    </a:prstGeom>
                    <a:solidFill>
                      <a:srgbClr val="B3D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345" name="AutoShape 251"/>
                    <p:cNvSpPr>
                      <a:spLocks noChangeAspect="1" noChangeArrowheads="1"/>
                    </p:cNvSpPr>
                    <p:nvPr/>
                  </p:nvSpPr>
                  <p:spPr bwMode="auto">
                    <a:xfrm>
                      <a:off x="1056" y="1248"/>
                      <a:ext cx="192" cy="192"/>
                    </a:xfrm>
                    <a:prstGeom prst="cube">
                      <a:avLst>
                        <a:gd name="adj" fmla="val 25000"/>
                      </a:avLst>
                    </a:prstGeom>
                    <a:solidFill>
                      <a:srgbClr val="B3D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346" name="AutoShape 252"/>
                    <p:cNvSpPr>
                      <a:spLocks noChangeAspect="1" noChangeArrowheads="1"/>
                    </p:cNvSpPr>
                    <p:nvPr/>
                  </p:nvSpPr>
                  <p:spPr bwMode="auto">
                    <a:xfrm>
                      <a:off x="864" y="1296"/>
                      <a:ext cx="192" cy="192"/>
                    </a:xfrm>
                    <a:prstGeom prst="cube">
                      <a:avLst>
                        <a:gd name="adj" fmla="val 25000"/>
                      </a:avLst>
                    </a:prstGeom>
                    <a:solidFill>
                      <a:srgbClr val="B3D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347" name="AutoShape 253"/>
                    <p:cNvSpPr>
                      <a:spLocks noChangeAspect="1" noChangeArrowheads="1"/>
                    </p:cNvSpPr>
                    <p:nvPr/>
                  </p:nvSpPr>
                  <p:spPr bwMode="auto">
                    <a:xfrm>
                      <a:off x="1008" y="1296"/>
                      <a:ext cx="192" cy="192"/>
                    </a:xfrm>
                    <a:prstGeom prst="cube">
                      <a:avLst>
                        <a:gd name="adj" fmla="val 25000"/>
                      </a:avLst>
                    </a:prstGeom>
                    <a:solidFill>
                      <a:srgbClr val="B3D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44339" name="AutoShape 254"/>
                  <p:cNvSpPr>
                    <a:spLocks noChangeAspect="1" noChangeArrowheads="1"/>
                  </p:cNvSpPr>
                  <p:nvPr/>
                </p:nvSpPr>
                <p:spPr bwMode="auto">
                  <a:xfrm>
                    <a:off x="1872" y="1152"/>
                    <a:ext cx="192" cy="192"/>
                  </a:xfrm>
                  <a:prstGeom prst="cube">
                    <a:avLst>
                      <a:gd name="adj" fmla="val 25000"/>
                    </a:avLst>
                  </a:prstGeom>
                  <a:solidFill>
                    <a:srgbClr val="B3D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340" name="AutoShape 255"/>
                  <p:cNvSpPr>
                    <a:spLocks noChangeAspect="1" noChangeArrowheads="1"/>
                  </p:cNvSpPr>
                  <p:nvPr/>
                </p:nvSpPr>
                <p:spPr bwMode="auto">
                  <a:xfrm>
                    <a:off x="1824" y="1200"/>
                    <a:ext cx="192" cy="192"/>
                  </a:xfrm>
                  <a:prstGeom prst="cube">
                    <a:avLst>
                      <a:gd name="adj" fmla="val 25000"/>
                    </a:avLst>
                  </a:prstGeom>
                  <a:solidFill>
                    <a:srgbClr val="B3D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341" name="AutoShape 256"/>
                  <p:cNvSpPr>
                    <a:spLocks noChangeAspect="1" noChangeArrowheads="1"/>
                  </p:cNvSpPr>
                  <p:nvPr/>
                </p:nvSpPr>
                <p:spPr bwMode="auto">
                  <a:xfrm>
                    <a:off x="1488" y="1248"/>
                    <a:ext cx="192" cy="192"/>
                  </a:xfrm>
                  <a:prstGeom prst="cube">
                    <a:avLst>
                      <a:gd name="adj" fmla="val 25000"/>
                    </a:avLst>
                  </a:prstGeom>
                  <a:solidFill>
                    <a:srgbClr val="B3D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342" name="AutoShape 257"/>
                  <p:cNvSpPr>
                    <a:spLocks noChangeAspect="1" noChangeArrowheads="1"/>
                  </p:cNvSpPr>
                  <p:nvPr/>
                </p:nvSpPr>
                <p:spPr bwMode="auto">
                  <a:xfrm>
                    <a:off x="1632" y="1248"/>
                    <a:ext cx="192" cy="192"/>
                  </a:xfrm>
                  <a:prstGeom prst="cube">
                    <a:avLst>
                      <a:gd name="adj" fmla="val 25000"/>
                    </a:avLst>
                  </a:prstGeom>
                  <a:solidFill>
                    <a:srgbClr val="B3D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343" name="AutoShape 258"/>
                  <p:cNvSpPr>
                    <a:spLocks noChangeAspect="1" noChangeArrowheads="1"/>
                  </p:cNvSpPr>
                  <p:nvPr/>
                </p:nvSpPr>
                <p:spPr bwMode="auto">
                  <a:xfrm>
                    <a:off x="1776" y="1248"/>
                    <a:ext cx="192" cy="192"/>
                  </a:xfrm>
                  <a:prstGeom prst="cube">
                    <a:avLst>
                      <a:gd name="adj" fmla="val 25000"/>
                    </a:avLst>
                  </a:prstGeom>
                  <a:solidFill>
                    <a:srgbClr val="B3D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44331" name="AutoShape 259"/>
                <p:cNvSpPr>
                  <a:spLocks noChangeAspect="1" noChangeArrowheads="1"/>
                </p:cNvSpPr>
                <p:nvPr/>
              </p:nvSpPr>
              <p:spPr bwMode="auto">
                <a:xfrm>
                  <a:off x="2880" y="1152"/>
                  <a:ext cx="192" cy="192"/>
                </a:xfrm>
                <a:prstGeom prst="cube">
                  <a:avLst>
                    <a:gd name="adj" fmla="val 25000"/>
                  </a:avLst>
                </a:prstGeom>
                <a:solidFill>
                  <a:srgbClr val="B3D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332" name="AutoShape 260"/>
                <p:cNvSpPr>
                  <a:spLocks noChangeAspect="1" noChangeArrowheads="1"/>
                </p:cNvSpPr>
                <p:nvPr/>
              </p:nvSpPr>
              <p:spPr bwMode="auto">
                <a:xfrm>
                  <a:off x="2832" y="1200"/>
                  <a:ext cx="192" cy="192"/>
                </a:xfrm>
                <a:prstGeom prst="cube">
                  <a:avLst>
                    <a:gd name="adj" fmla="val 25000"/>
                  </a:avLst>
                </a:prstGeom>
                <a:solidFill>
                  <a:srgbClr val="B3D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333" name="AutoShape 261"/>
                <p:cNvSpPr>
                  <a:spLocks noChangeAspect="1" noChangeArrowheads="1"/>
                </p:cNvSpPr>
                <p:nvPr/>
              </p:nvSpPr>
              <p:spPr bwMode="auto">
                <a:xfrm>
                  <a:off x="2784" y="1248"/>
                  <a:ext cx="192" cy="192"/>
                </a:xfrm>
                <a:prstGeom prst="cube">
                  <a:avLst>
                    <a:gd name="adj" fmla="val 25000"/>
                  </a:avLst>
                </a:prstGeom>
                <a:solidFill>
                  <a:srgbClr val="B3D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334" name="AutoShape 262"/>
                <p:cNvSpPr>
                  <a:spLocks noChangeAspect="1" noChangeArrowheads="1"/>
                </p:cNvSpPr>
                <p:nvPr/>
              </p:nvSpPr>
              <p:spPr bwMode="auto">
                <a:xfrm>
                  <a:off x="2304" y="1296"/>
                  <a:ext cx="192" cy="192"/>
                </a:xfrm>
                <a:prstGeom prst="cube">
                  <a:avLst>
                    <a:gd name="adj" fmla="val 25000"/>
                  </a:avLst>
                </a:prstGeom>
                <a:solidFill>
                  <a:srgbClr val="B3D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335" name="AutoShape 263"/>
                <p:cNvSpPr>
                  <a:spLocks noChangeAspect="1" noChangeArrowheads="1"/>
                </p:cNvSpPr>
                <p:nvPr/>
              </p:nvSpPr>
              <p:spPr bwMode="auto">
                <a:xfrm>
                  <a:off x="2448" y="1296"/>
                  <a:ext cx="192" cy="192"/>
                </a:xfrm>
                <a:prstGeom prst="cube">
                  <a:avLst>
                    <a:gd name="adj" fmla="val 25000"/>
                  </a:avLst>
                </a:prstGeom>
                <a:solidFill>
                  <a:srgbClr val="B3D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336" name="AutoShape 264"/>
                <p:cNvSpPr>
                  <a:spLocks noChangeAspect="1" noChangeArrowheads="1"/>
                </p:cNvSpPr>
                <p:nvPr/>
              </p:nvSpPr>
              <p:spPr bwMode="auto">
                <a:xfrm>
                  <a:off x="2592" y="1296"/>
                  <a:ext cx="192" cy="192"/>
                </a:xfrm>
                <a:prstGeom prst="cube">
                  <a:avLst>
                    <a:gd name="adj" fmla="val 25000"/>
                  </a:avLst>
                </a:prstGeom>
                <a:solidFill>
                  <a:srgbClr val="B3D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337" name="AutoShape 265"/>
                <p:cNvSpPr>
                  <a:spLocks noChangeAspect="1" noChangeArrowheads="1"/>
                </p:cNvSpPr>
                <p:nvPr/>
              </p:nvSpPr>
              <p:spPr bwMode="auto">
                <a:xfrm>
                  <a:off x="2736" y="1296"/>
                  <a:ext cx="192" cy="192"/>
                </a:xfrm>
                <a:prstGeom prst="cube">
                  <a:avLst>
                    <a:gd name="adj" fmla="val 25000"/>
                  </a:avLst>
                </a:prstGeom>
                <a:solidFill>
                  <a:srgbClr val="B3D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44321" name="AutoShape 266"/>
              <p:cNvSpPr>
                <a:spLocks noChangeAspect="1" noChangeArrowheads="1"/>
              </p:cNvSpPr>
              <p:nvPr/>
            </p:nvSpPr>
            <p:spPr bwMode="auto">
              <a:xfrm>
                <a:off x="4272" y="1104"/>
                <a:ext cx="192" cy="192"/>
              </a:xfrm>
              <a:prstGeom prst="cube">
                <a:avLst>
                  <a:gd name="adj" fmla="val 25000"/>
                </a:avLst>
              </a:prstGeom>
              <a:solidFill>
                <a:srgbClr val="B3D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322" name="AutoShape 267"/>
              <p:cNvSpPr>
                <a:spLocks noChangeAspect="1" noChangeArrowheads="1"/>
              </p:cNvSpPr>
              <p:nvPr/>
            </p:nvSpPr>
            <p:spPr bwMode="auto">
              <a:xfrm>
                <a:off x="4224" y="1152"/>
                <a:ext cx="192" cy="192"/>
              </a:xfrm>
              <a:prstGeom prst="cube">
                <a:avLst>
                  <a:gd name="adj" fmla="val 25000"/>
                </a:avLst>
              </a:prstGeom>
              <a:solidFill>
                <a:srgbClr val="B3D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323" name="AutoShape 268"/>
              <p:cNvSpPr>
                <a:spLocks noChangeAspect="1" noChangeArrowheads="1"/>
              </p:cNvSpPr>
              <p:nvPr/>
            </p:nvSpPr>
            <p:spPr bwMode="auto">
              <a:xfrm>
                <a:off x="4176" y="1200"/>
                <a:ext cx="192" cy="192"/>
              </a:xfrm>
              <a:prstGeom prst="cube">
                <a:avLst>
                  <a:gd name="adj" fmla="val 25000"/>
                </a:avLst>
              </a:prstGeom>
              <a:solidFill>
                <a:srgbClr val="B3D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324" name="AutoShape 269"/>
              <p:cNvSpPr>
                <a:spLocks noChangeAspect="1" noChangeArrowheads="1"/>
              </p:cNvSpPr>
              <p:nvPr/>
            </p:nvSpPr>
            <p:spPr bwMode="auto">
              <a:xfrm>
                <a:off x="4128" y="1248"/>
                <a:ext cx="192" cy="192"/>
              </a:xfrm>
              <a:prstGeom prst="cube">
                <a:avLst>
                  <a:gd name="adj" fmla="val 25000"/>
                </a:avLst>
              </a:prstGeom>
              <a:solidFill>
                <a:srgbClr val="B3D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325" name="AutoShape 270"/>
              <p:cNvSpPr>
                <a:spLocks noChangeAspect="1" noChangeArrowheads="1"/>
              </p:cNvSpPr>
              <p:nvPr/>
            </p:nvSpPr>
            <p:spPr bwMode="auto">
              <a:xfrm>
                <a:off x="3504" y="1296"/>
                <a:ext cx="192" cy="192"/>
              </a:xfrm>
              <a:prstGeom prst="cube">
                <a:avLst>
                  <a:gd name="adj" fmla="val 25000"/>
                </a:avLst>
              </a:prstGeom>
              <a:solidFill>
                <a:srgbClr val="B3D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326" name="AutoShape 271"/>
              <p:cNvSpPr>
                <a:spLocks noChangeAspect="1" noChangeArrowheads="1"/>
              </p:cNvSpPr>
              <p:nvPr/>
            </p:nvSpPr>
            <p:spPr bwMode="auto">
              <a:xfrm>
                <a:off x="3648" y="1296"/>
                <a:ext cx="192" cy="192"/>
              </a:xfrm>
              <a:prstGeom prst="cube">
                <a:avLst>
                  <a:gd name="adj" fmla="val 25000"/>
                </a:avLst>
              </a:prstGeom>
              <a:solidFill>
                <a:srgbClr val="B3D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327" name="AutoShape 272"/>
              <p:cNvSpPr>
                <a:spLocks noChangeAspect="1" noChangeArrowheads="1"/>
              </p:cNvSpPr>
              <p:nvPr/>
            </p:nvSpPr>
            <p:spPr bwMode="auto">
              <a:xfrm>
                <a:off x="3792" y="1296"/>
                <a:ext cx="192" cy="192"/>
              </a:xfrm>
              <a:prstGeom prst="cube">
                <a:avLst>
                  <a:gd name="adj" fmla="val 25000"/>
                </a:avLst>
              </a:prstGeom>
              <a:solidFill>
                <a:srgbClr val="B3D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328" name="AutoShape 273"/>
              <p:cNvSpPr>
                <a:spLocks noChangeAspect="1" noChangeArrowheads="1"/>
              </p:cNvSpPr>
              <p:nvPr/>
            </p:nvSpPr>
            <p:spPr bwMode="auto">
              <a:xfrm>
                <a:off x="3936" y="1296"/>
                <a:ext cx="192" cy="192"/>
              </a:xfrm>
              <a:prstGeom prst="cube">
                <a:avLst>
                  <a:gd name="adj" fmla="val 25000"/>
                </a:avLst>
              </a:prstGeom>
              <a:solidFill>
                <a:srgbClr val="B3D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329" name="AutoShape 274"/>
              <p:cNvSpPr>
                <a:spLocks noChangeAspect="1" noChangeArrowheads="1"/>
              </p:cNvSpPr>
              <p:nvPr/>
            </p:nvSpPr>
            <p:spPr bwMode="auto">
              <a:xfrm>
                <a:off x="4080" y="1296"/>
                <a:ext cx="192" cy="192"/>
              </a:xfrm>
              <a:prstGeom prst="cube">
                <a:avLst>
                  <a:gd name="adj" fmla="val 25000"/>
                </a:avLst>
              </a:prstGeom>
              <a:solidFill>
                <a:srgbClr val="B3D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sp>
        <p:nvSpPr>
          <p:cNvPr id="162067" name="Text Box 275"/>
          <p:cNvSpPr txBox="1">
            <a:spLocks noChangeArrowheads="1"/>
          </p:cNvSpPr>
          <p:nvPr/>
        </p:nvSpPr>
        <p:spPr bwMode="auto">
          <a:xfrm>
            <a:off x="381000" y="2667000"/>
            <a:ext cx="11001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1 cube</a:t>
            </a:r>
          </a:p>
        </p:txBody>
      </p:sp>
      <p:sp>
        <p:nvSpPr>
          <p:cNvPr id="162068" name="AutoShape 276"/>
          <p:cNvSpPr>
            <a:spLocks noChangeArrowheads="1"/>
          </p:cNvSpPr>
          <p:nvPr/>
        </p:nvSpPr>
        <p:spPr bwMode="auto">
          <a:xfrm>
            <a:off x="1981200" y="2514600"/>
            <a:ext cx="304800" cy="304800"/>
          </a:xfrm>
          <a:prstGeom prst="downArrow">
            <a:avLst>
              <a:gd name="adj1" fmla="val 50000"/>
              <a:gd name="adj2" fmla="val 25000"/>
            </a:avLst>
          </a:prstGeom>
          <a:solidFill>
            <a:srgbClr val="0100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62069" name="Group 277"/>
          <p:cNvGrpSpPr>
            <a:grpSpLocks/>
          </p:cNvGrpSpPr>
          <p:nvPr/>
        </p:nvGrpSpPr>
        <p:grpSpPr bwMode="auto">
          <a:xfrm>
            <a:off x="1828800" y="2895600"/>
            <a:ext cx="609600" cy="381000"/>
            <a:chOff x="864" y="1248"/>
            <a:chExt cx="384" cy="240"/>
          </a:xfrm>
        </p:grpSpPr>
        <p:sp>
          <p:nvSpPr>
            <p:cNvPr id="44311" name="AutoShape 278"/>
            <p:cNvSpPr>
              <a:spLocks noChangeAspect="1" noChangeArrowheads="1"/>
            </p:cNvSpPr>
            <p:nvPr/>
          </p:nvSpPr>
          <p:spPr bwMode="auto">
            <a:xfrm>
              <a:off x="912" y="1248"/>
              <a:ext cx="192" cy="192"/>
            </a:xfrm>
            <a:prstGeom prst="cube">
              <a:avLst>
                <a:gd name="adj" fmla="val 25000"/>
              </a:avLst>
            </a:prstGeom>
            <a:solidFill>
              <a:srgbClr val="B3D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312" name="AutoShape 279"/>
            <p:cNvSpPr>
              <a:spLocks noChangeAspect="1" noChangeArrowheads="1"/>
            </p:cNvSpPr>
            <p:nvPr/>
          </p:nvSpPr>
          <p:spPr bwMode="auto">
            <a:xfrm>
              <a:off x="1056" y="1248"/>
              <a:ext cx="192" cy="192"/>
            </a:xfrm>
            <a:prstGeom prst="cube">
              <a:avLst>
                <a:gd name="adj" fmla="val 25000"/>
              </a:avLst>
            </a:prstGeom>
            <a:solidFill>
              <a:srgbClr val="B3D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313" name="AutoShape 280"/>
            <p:cNvSpPr>
              <a:spLocks noChangeAspect="1" noChangeArrowheads="1"/>
            </p:cNvSpPr>
            <p:nvPr/>
          </p:nvSpPr>
          <p:spPr bwMode="auto">
            <a:xfrm>
              <a:off x="864" y="1296"/>
              <a:ext cx="192" cy="192"/>
            </a:xfrm>
            <a:prstGeom prst="cube">
              <a:avLst>
                <a:gd name="adj" fmla="val 25000"/>
              </a:avLst>
            </a:prstGeom>
            <a:solidFill>
              <a:srgbClr val="B3D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314" name="AutoShape 281"/>
            <p:cNvSpPr>
              <a:spLocks noChangeAspect="1" noChangeArrowheads="1"/>
            </p:cNvSpPr>
            <p:nvPr/>
          </p:nvSpPr>
          <p:spPr bwMode="auto">
            <a:xfrm>
              <a:off x="1008" y="1296"/>
              <a:ext cx="192" cy="192"/>
            </a:xfrm>
            <a:prstGeom prst="cube">
              <a:avLst>
                <a:gd name="adj" fmla="val 25000"/>
              </a:avLst>
            </a:prstGeom>
            <a:solidFill>
              <a:srgbClr val="B3D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62074" name="Group 282"/>
          <p:cNvGrpSpPr>
            <a:grpSpLocks/>
          </p:cNvGrpSpPr>
          <p:nvPr/>
        </p:nvGrpSpPr>
        <p:grpSpPr bwMode="auto">
          <a:xfrm>
            <a:off x="1828800" y="3352800"/>
            <a:ext cx="609600" cy="381000"/>
            <a:chOff x="864" y="1248"/>
            <a:chExt cx="384" cy="240"/>
          </a:xfrm>
        </p:grpSpPr>
        <p:sp>
          <p:nvSpPr>
            <p:cNvPr id="44307" name="AutoShape 283"/>
            <p:cNvSpPr>
              <a:spLocks noChangeAspect="1" noChangeArrowheads="1"/>
            </p:cNvSpPr>
            <p:nvPr/>
          </p:nvSpPr>
          <p:spPr bwMode="auto">
            <a:xfrm>
              <a:off x="912" y="1248"/>
              <a:ext cx="192" cy="192"/>
            </a:xfrm>
            <a:prstGeom prst="cube">
              <a:avLst>
                <a:gd name="adj" fmla="val 25000"/>
              </a:avLst>
            </a:prstGeom>
            <a:solidFill>
              <a:srgbClr val="B3D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308" name="AutoShape 284"/>
            <p:cNvSpPr>
              <a:spLocks noChangeAspect="1" noChangeArrowheads="1"/>
            </p:cNvSpPr>
            <p:nvPr/>
          </p:nvSpPr>
          <p:spPr bwMode="auto">
            <a:xfrm>
              <a:off x="1056" y="1248"/>
              <a:ext cx="192" cy="192"/>
            </a:xfrm>
            <a:prstGeom prst="cube">
              <a:avLst>
                <a:gd name="adj" fmla="val 25000"/>
              </a:avLst>
            </a:prstGeom>
            <a:solidFill>
              <a:srgbClr val="B3D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309" name="AutoShape 285"/>
            <p:cNvSpPr>
              <a:spLocks noChangeAspect="1" noChangeArrowheads="1"/>
            </p:cNvSpPr>
            <p:nvPr/>
          </p:nvSpPr>
          <p:spPr bwMode="auto">
            <a:xfrm>
              <a:off x="864" y="1296"/>
              <a:ext cx="192" cy="192"/>
            </a:xfrm>
            <a:prstGeom prst="cube">
              <a:avLst>
                <a:gd name="adj" fmla="val 25000"/>
              </a:avLst>
            </a:prstGeom>
            <a:solidFill>
              <a:srgbClr val="B3D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310" name="AutoShape 286"/>
            <p:cNvSpPr>
              <a:spLocks noChangeAspect="1" noChangeArrowheads="1"/>
            </p:cNvSpPr>
            <p:nvPr/>
          </p:nvSpPr>
          <p:spPr bwMode="auto">
            <a:xfrm>
              <a:off x="1008" y="1296"/>
              <a:ext cx="192" cy="192"/>
            </a:xfrm>
            <a:prstGeom prst="cube">
              <a:avLst>
                <a:gd name="adj" fmla="val 25000"/>
              </a:avLst>
            </a:prstGeom>
            <a:solidFill>
              <a:srgbClr val="B3D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62079" name="Text Box 287"/>
          <p:cNvSpPr txBox="1">
            <a:spLocks noChangeArrowheads="1"/>
          </p:cNvSpPr>
          <p:nvPr/>
        </p:nvSpPr>
        <p:spPr bwMode="auto">
          <a:xfrm>
            <a:off x="1447800" y="3886200"/>
            <a:ext cx="12525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8 cubes</a:t>
            </a:r>
          </a:p>
        </p:txBody>
      </p:sp>
      <p:sp>
        <p:nvSpPr>
          <p:cNvPr id="162080" name="AutoShape 288"/>
          <p:cNvSpPr>
            <a:spLocks noChangeArrowheads="1"/>
          </p:cNvSpPr>
          <p:nvPr/>
        </p:nvSpPr>
        <p:spPr bwMode="auto">
          <a:xfrm>
            <a:off x="3505200" y="2514600"/>
            <a:ext cx="304800" cy="304800"/>
          </a:xfrm>
          <a:prstGeom prst="downArrow">
            <a:avLst>
              <a:gd name="adj1" fmla="val 50000"/>
              <a:gd name="adj2" fmla="val 25000"/>
            </a:avLst>
          </a:prstGeom>
          <a:solidFill>
            <a:srgbClr val="0100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62081" name="Group 289"/>
          <p:cNvGrpSpPr>
            <a:grpSpLocks/>
          </p:cNvGrpSpPr>
          <p:nvPr/>
        </p:nvGrpSpPr>
        <p:grpSpPr bwMode="auto">
          <a:xfrm>
            <a:off x="3200400" y="2819400"/>
            <a:ext cx="914400" cy="457200"/>
            <a:chOff x="1488" y="1152"/>
            <a:chExt cx="576" cy="288"/>
          </a:xfrm>
        </p:grpSpPr>
        <p:grpSp>
          <p:nvGrpSpPr>
            <p:cNvPr id="44297" name="Group 290"/>
            <p:cNvGrpSpPr>
              <a:grpSpLocks/>
            </p:cNvGrpSpPr>
            <p:nvPr/>
          </p:nvGrpSpPr>
          <p:grpSpPr bwMode="auto">
            <a:xfrm>
              <a:off x="1536" y="1152"/>
              <a:ext cx="384" cy="240"/>
              <a:chOff x="864" y="1248"/>
              <a:chExt cx="384" cy="240"/>
            </a:xfrm>
          </p:grpSpPr>
          <p:sp>
            <p:nvSpPr>
              <p:cNvPr id="44303" name="AutoShape 291"/>
              <p:cNvSpPr>
                <a:spLocks noChangeAspect="1" noChangeArrowheads="1"/>
              </p:cNvSpPr>
              <p:nvPr/>
            </p:nvSpPr>
            <p:spPr bwMode="auto">
              <a:xfrm>
                <a:off x="912" y="1248"/>
                <a:ext cx="192" cy="192"/>
              </a:xfrm>
              <a:prstGeom prst="cube">
                <a:avLst>
                  <a:gd name="adj" fmla="val 25000"/>
                </a:avLst>
              </a:prstGeom>
              <a:solidFill>
                <a:srgbClr val="B3D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304" name="AutoShape 292"/>
              <p:cNvSpPr>
                <a:spLocks noChangeAspect="1" noChangeArrowheads="1"/>
              </p:cNvSpPr>
              <p:nvPr/>
            </p:nvSpPr>
            <p:spPr bwMode="auto">
              <a:xfrm>
                <a:off x="1056" y="1248"/>
                <a:ext cx="192" cy="192"/>
              </a:xfrm>
              <a:prstGeom prst="cube">
                <a:avLst>
                  <a:gd name="adj" fmla="val 25000"/>
                </a:avLst>
              </a:prstGeom>
              <a:solidFill>
                <a:srgbClr val="B3D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305" name="AutoShape 293"/>
              <p:cNvSpPr>
                <a:spLocks noChangeAspect="1" noChangeArrowheads="1"/>
              </p:cNvSpPr>
              <p:nvPr/>
            </p:nvSpPr>
            <p:spPr bwMode="auto">
              <a:xfrm>
                <a:off x="864" y="1296"/>
                <a:ext cx="192" cy="192"/>
              </a:xfrm>
              <a:prstGeom prst="cube">
                <a:avLst>
                  <a:gd name="adj" fmla="val 25000"/>
                </a:avLst>
              </a:prstGeom>
              <a:solidFill>
                <a:srgbClr val="B3D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306" name="AutoShape 294"/>
              <p:cNvSpPr>
                <a:spLocks noChangeAspect="1" noChangeArrowheads="1"/>
              </p:cNvSpPr>
              <p:nvPr/>
            </p:nvSpPr>
            <p:spPr bwMode="auto">
              <a:xfrm>
                <a:off x="1008" y="1296"/>
                <a:ext cx="192" cy="192"/>
              </a:xfrm>
              <a:prstGeom prst="cube">
                <a:avLst>
                  <a:gd name="adj" fmla="val 25000"/>
                </a:avLst>
              </a:prstGeom>
              <a:solidFill>
                <a:srgbClr val="B3D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44298" name="AutoShape 295"/>
            <p:cNvSpPr>
              <a:spLocks noChangeAspect="1" noChangeArrowheads="1"/>
            </p:cNvSpPr>
            <p:nvPr/>
          </p:nvSpPr>
          <p:spPr bwMode="auto">
            <a:xfrm>
              <a:off x="1872" y="1152"/>
              <a:ext cx="192" cy="192"/>
            </a:xfrm>
            <a:prstGeom prst="cube">
              <a:avLst>
                <a:gd name="adj" fmla="val 25000"/>
              </a:avLst>
            </a:prstGeom>
            <a:solidFill>
              <a:srgbClr val="B3D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299" name="AutoShape 296"/>
            <p:cNvSpPr>
              <a:spLocks noChangeAspect="1" noChangeArrowheads="1"/>
            </p:cNvSpPr>
            <p:nvPr/>
          </p:nvSpPr>
          <p:spPr bwMode="auto">
            <a:xfrm>
              <a:off x="1824" y="1200"/>
              <a:ext cx="192" cy="192"/>
            </a:xfrm>
            <a:prstGeom prst="cube">
              <a:avLst>
                <a:gd name="adj" fmla="val 25000"/>
              </a:avLst>
            </a:prstGeom>
            <a:solidFill>
              <a:srgbClr val="B3D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300" name="AutoShape 297"/>
            <p:cNvSpPr>
              <a:spLocks noChangeAspect="1" noChangeArrowheads="1"/>
            </p:cNvSpPr>
            <p:nvPr/>
          </p:nvSpPr>
          <p:spPr bwMode="auto">
            <a:xfrm>
              <a:off x="1488" y="1248"/>
              <a:ext cx="192" cy="192"/>
            </a:xfrm>
            <a:prstGeom prst="cube">
              <a:avLst>
                <a:gd name="adj" fmla="val 25000"/>
              </a:avLst>
            </a:prstGeom>
            <a:solidFill>
              <a:srgbClr val="B3D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301" name="AutoShape 298"/>
            <p:cNvSpPr>
              <a:spLocks noChangeAspect="1" noChangeArrowheads="1"/>
            </p:cNvSpPr>
            <p:nvPr/>
          </p:nvSpPr>
          <p:spPr bwMode="auto">
            <a:xfrm>
              <a:off x="1632" y="1248"/>
              <a:ext cx="192" cy="192"/>
            </a:xfrm>
            <a:prstGeom prst="cube">
              <a:avLst>
                <a:gd name="adj" fmla="val 25000"/>
              </a:avLst>
            </a:prstGeom>
            <a:solidFill>
              <a:srgbClr val="B3D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302" name="AutoShape 299"/>
            <p:cNvSpPr>
              <a:spLocks noChangeAspect="1" noChangeArrowheads="1"/>
            </p:cNvSpPr>
            <p:nvPr/>
          </p:nvSpPr>
          <p:spPr bwMode="auto">
            <a:xfrm>
              <a:off x="1776" y="1248"/>
              <a:ext cx="192" cy="192"/>
            </a:xfrm>
            <a:prstGeom prst="cube">
              <a:avLst>
                <a:gd name="adj" fmla="val 25000"/>
              </a:avLst>
            </a:prstGeom>
            <a:solidFill>
              <a:srgbClr val="B3D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62092" name="Group 300"/>
          <p:cNvGrpSpPr>
            <a:grpSpLocks/>
          </p:cNvGrpSpPr>
          <p:nvPr/>
        </p:nvGrpSpPr>
        <p:grpSpPr bwMode="auto">
          <a:xfrm>
            <a:off x="3200400" y="3352800"/>
            <a:ext cx="914400" cy="457200"/>
            <a:chOff x="1488" y="1152"/>
            <a:chExt cx="576" cy="288"/>
          </a:xfrm>
        </p:grpSpPr>
        <p:grpSp>
          <p:nvGrpSpPr>
            <p:cNvPr id="44287" name="Group 301"/>
            <p:cNvGrpSpPr>
              <a:grpSpLocks/>
            </p:cNvGrpSpPr>
            <p:nvPr/>
          </p:nvGrpSpPr>
          <p:grpSpPr bwMode="auto">
            <a:xfrm>
              <a:off x="1536" y="1152"/>
              <a:ext cx="384" cy="240"/>
              <a:chOff x="864" y="1248"/>
              <a:chExt cx="384" cy="240"/>
            </a:xfrm>
          </p:grpSpPr>
          <p:sp>
            <p:nvSpPr>
              <p:cNvPr id="44293" name="AutoShape 302"/>
              <p:cNvSpPr>
                <a:spLocks noChangeAspect="1" noChangeArrowheads="1"/>
              </p:cNvSpPr>
              <p:nvPr/>
            </p:nvSpPr>
            <p:spPr bwMode="auto">
              <a:xfrm>
                <a:off x="912" y="1248"/>
                <a:ext cx="192" cy="192"/>
              </a:xfrm>
              <a:prstGeom prst="cube">
                <a:avLst>
                  <a:gd name="adj" fmla="val 25000"/>
                </a:avLst>
              </a:prstGeom>
              <a:solidFill>
                <a:srgbClr val="B3D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294" name="AutoShape 303"/>
              <p:cNvSpPr>
                <a:spLocks noChangeAspect="1" noChangeArrowheads="1"/>
              </p:cNvSpPr>
              <p:nvPr/>
            </p:nvSpPr>
            <p:spPr bwMode="auto">
              <a:xfrm>
                <a:off x="1056" y="1248"/>
                <a:ext cx="192" cy="192"/>
              </a:xfrm>
              <a:prstGeom prst="cube">
                <a:avLst>
                  <a:gd name="adj" fmla="val 25000"/>
                </a:avLst>
              </a:prstGeom>
              <a:solidFill>
                <a:srgbClr val="B3D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295" name="AutoShape 304"/>
              <p:cNvSpPr>
                <a:spLocks noChangeAspect="1" noChangeArrowheads="1"/>
              </p:cNvSpPr>
              <p:nvPr/>
            </p:nvSpPr>
            <p:spPr bwMode="auto">
              <a:xfrm>
                <a:off x="864" y="1296"/>
                <a:ext cx="192" cy="192"/>
              </a:xfrm>
              <a:prstGeom prst="cube">
                <a:avLst>
                  <a:gd name="adj" fmla="val 25000"/>
                </a:avLst>
              </a:prstGeom>
              <a:solidFill>
                <a:srgbClr val="B3D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296" name="AutoShape 305"/>
              <p:cNvSpPr>
                <a:spLocks noChangeAspect="1" noChangeArrowheads="1"/>
              </p:cNvSpPr>
              <p:nvPr/>
            </p:nvSpPr>
            <p:spPr bwMode="auto">
              <a:xfrm>
                <a:off x="1008" y="1296"/>
                <a:ext cx="192" cy="192"/>
              </a:xfrm>
              <a:prstGeom prst="cube">
                <a:avLst>
                  <a:gd name="adj" fmla="val 25000"/>
                </a:avLst>
              </a:prstGeom>
              <a:solidFill>
                <a:srgbClr val="B3D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44288" name="AutoShape 306"/>
            <p:cNvSpPr>
              <a:spLocks noChangeAspect="1" noChangeArrowheads="1"/>
            </p:cNvSpPr>
            <p:nvPr/>
          </p:nvSpPr>
          <p:spPr bwMode="auto">
            <a:xfrm>
              <a:off x="1872" y="1152"/>
              <a:ext cx="192" cy="192"/>
            </a:xfrm>
            <a:prstGeom prst="cube">
              <a:avLst>
                <a:gd name="adj" fmla="val 25000"/>
              </a:avLst>
            </a:prstGeom>
            <a:solidFill>
              <a:srgbClr val="B3D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289" name="AutoShape 307"/>
            <p:cNvSpPr>
              <a:spLocks noChangeAspect="1" noChangeArrowheads="1"/>
            </p:cNvSpPr>
            <p:nvPr/>
          </p:nvSpPr>
          <p:spPr bwMode="auto">
            <a:xfrm>
              <a:off x="1824" y="1200"/>
              <a:ext cx="192" cy="192"/>
            </a:xfrm>
            <a:prstGeom prst="cube">
              <a:avLst>
                <a:gd name="adj" fmla="val 25000"/>
              </a:avLst>
            </a:prstGeom>
            <a:solidFill>
              <a:srgbClr val="B3D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290" name="AutoShape 308"/>
            <p:cNvSpPr>
              <a:spLocks noChangeAspect="1" noChangeArrowheads="1"/>
            </p:cNvSpPr>
            <p:nvPr/>
          </p:nvSpPr>
          <p:spPr bwMode="auto">
            <a:xfrm>
              <a:off x="1488" y="1248"/>
              <a:ext cx="192" cy="192"/>
            </a:xfrm>
            <a:prstGeom prst="cube">
              <a:avLst>
                <a:gd name="adj" fmla="val 25000"/>
              </a:avLst>
            </a:prstGeom>
            <a:solidFill>
              <a:srgbClr val="B3D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291" name="AutoShape 309"/>
            <p:cNvSpPr>
              <a:spLocks noChangeAspect="1" noChangeArrowheads="1"/>
            </p:cNvSpPr>
            <p:nvPr/>
          </p:nvSpPr>
          <p:spPr bwMode="auto">
            <a:xfrm>
              <a:off x="1632" y="1248"/>
              <a:ext cx="192" cy="192"/>
            </a:xfrm>
            <a:prstGeom prst="cube">
              <a:avLst>
                <a:gd name="adj" fmla="val 25000"/>
              </a:avLst>
            </a:prstGeom>
            <a:solidFill>
              <a:srgbClr val="B3D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292" name="AutoShape 310"/>
            <p:cNvSpPr>
              <a:spLocks noChangeAspect="1" noChangeArrowheads="1"/>
            </p:cNvSpPr>
            <p:nvPr/>
          </p:nvSpPr>
          <p:spPr bwMode="auto">
            <a:xfrm>
              <a:off x="1776" y="1248"/>
              <a:ext cx="192" cy="192"/>
            </a:xfrm>
            <a:prstGeom prst="cube">
              <a:avLst>
                <a:gd name="adj" fmla="val 25000"/>
              </a:avLst>
            </a:prstGeom>
            <a:solidFill>
              <a:srgbClr val="B3D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62103" name="Group 311"/>
          <p:cNvGrpSpPr>
            <a:grpSpLocks/>
          </p:cNvGrpSpPr>
          <p:nvPr/>
        </p:nvGrpSpPr>
        <p:grpSpPr bwMode="auto">
          <a:xfrm>
            <a:off x="3200400" y="3886200"/>
            <a:ext cx="914400" cy="457200"/>
            <a:chOff x="1488" y="1152"/>
            <a:chExt cx="576" cy="288"/>
          </a:xfrm>
        </p:grpSpPr>
        <p:grpSp>
          <p:nvGrpSpPr>
            <p:cNvPr id="44277" name="Group 312"/>
            <p:cNvGrpSpPr>
              <a:grpSpLocks/>
            </p:cNvGrpSpPr>
            <p:nvPr/>
          </p:nvGrpSpPr>
          <p:grpSpPr bwMode="auto">
            <a:xfrm>
              <a:off x="1536" y="1152"/>
              <a:ext cx="384" cy="240"/>
              <a:chOff x="864" y="1248"/>
              <a:chExt cx="384" cy="240"/>
            </a:xfrm>
          </p:grpSpPr>
          <p:sp>
            <p:nvSpPr>
              <p:cNvPr id="44283" name="AutoShape 313"/>
              <p:cNvSpPr>
                <a:spLocks noChangeAspect="1" noChangeArrowheads="1"/>
              </p:cNvSpPr>
              <p:nvPr/>
            </p:nvSpPr>
            <p:spPr bwMode="auto">
              <a:xfrm>
                <a:off x="912" y="1248"/>
                <a:ext cx="192" cy="192"/>
              </a:xfrm>
              <a:prstGeom prst="cube">
                <a:avLst>
                  <a:gd name="adj" fmla="val 25000"/>
                </a:avLst>
              </a:prstGeom>
              <a:solidFill>
                <a:srgbClr val="B3D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284" name="AutoShape 314"/>
              <p:cNvSpPr>
                <a:spLocks noChangeAspect="1" noChangeArrowheads="1"/>
              </p:cNvSpPr>
              <p:nvPr/>
            </p:nvSpPr>
            <p:spPr bwMode="auto">
              <a:xfrm>
                <a:off x="1056" y="1248"/>
                <a:ext cx="192" cy="192"/>
              </a:xfrm>
              <a:prstGeom prst="cube">
                <a:avLst>
                  <a:gd name="adj" fmla="val 25000"/>
                </a:avLst>
              </a:prstGeom>
              <a:solidFill>
                <a:srgbClr val="B3D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285" name="AutoShape 315"/>
              <p:cNvSpPr>
                <a:spLocks noChangeAspect="1" noChangeArrowheads="1"/>
              </p:cNvSpPr>
              <p:nvPr/>
            </p:nvSpPr>
            <p:spPr bwMode="auto">
              <a:xfrm>
                <a:off x="864" y="1296"/>
                <a:ext cx="192" cy="192"/>
              </a:xfrm>
              <a:prstGeom prst="cube">
                <a:avLst>
                  <a:gd name="adj" fmla="val 25000"/>
                </a:avLst>
              </a:prstGeom>
              <a:solidFill>
                <a:srgbClr val="B3D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286" name="AutoShape 316"/>
              <p:cNvSpPr>
                <a:spLocks noChangeAspect="1" noChangeArrowheads="1"/>
              </p:cNvSpPr>
              <p:nvPr/>
            </p:nvSpPr>
            <p:spPr bwMode="auto">
              <a:xfrm>
                <a:off x="1008" y="1296"/>
                <a:ext cx="192" cy="192"/>
              </a:xfrm>
              <a:prstGeom prst="cube">
                <a:avLst>
                  <a:gd name="adj" fmla="val 25000"/>
                </a:avLst>
              </a:prstGeom>
              <a:solidFill>
                <a:srgbClr val="B3D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44278" name="AutoShape 317"/>
            <p:cNvSpPr>
              <a:spLocks noChangeAspect="1" noChangeArrowheads="1"/>
            </p:cNvSpPr>
            <p:nvPr/>
          </p:nvSpPr>
          <p:spPr bwMode="auto">
            <a:xfrm>
              <a:off x="1872" y="1152"/>
              <a:ext cx="192" cy="192"/>
            </a:xfrm>
            <a:prstGeom prst="cube">
              <a:avLst>
                <a:gd name="adj" fmla="val 25000"/>
              </a:avLst>
            </a:prstGeom>
            <a:solidFill>
              <a:srgbClr val="B3D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279" name="AutoShape 318"/>
            <p:cNvSpPr>
              <a:spLocks noChangeAspect="1" noChangeArrowheads="1"/>
            </p:cNvSpPr>
            <p:nvPr/>
          </p:nvSpPr>
          <p:spPr bwMode="auto">
            <a:xfrm>
              <a:off x="1824" y="1200"/>
              <a:ext cx="192" cy="192"/>
            </a:xfrm>
            <a:prstGeom prst="cube">
              <a:avLst>
                <a:gd name="adj" fmla="val 25000"/>
              </a:avLst>
            </a:prstGeom>
            <a:solidFill>
              <a:srgbClr val="B3D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280" name="AutoShape 319"/>
            <p:cNvSpPr>
              <a:spLocks noChangeAspect="1" noChangeArrowheads="1"/>
            </p:cNvSpPr>
            <p:nvPr/>
          </p:nvSpPr>
          <p:spPr bwMode="auto">
            <a:xfrm>
              <a:off x="1488" y="1248"/>
              <a:ext cx="192" cy="192"/>
            </a:xfrm>
            <a:prstGeom prst="cube">
              <a:avLst>
                <a:gd name="adj" fmla="val 25000"/>
              </a:avLst>
            </a:prstGeom>
            <a:solidFill>
              <a:srgbClr val="B3D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281" name="AutoShape 320"/>
            <p:cNvSpPr>
              <a:spLocks noChangeAspect="1" noChangeArrowheads="1"/>
            </p:cNvSpPr>
            <p:nvPr/>
          </p:nvSpPr>
          <p:spPr bwMode="auto">
            <a:xfrm>
              <a:off x="1632" y="1248"/>
              <a:ext cx="192" cy="192"/>
            </a:xfrm>
            <a:prstGeom prst="cube">
              <a:avLst>
                <a:gd name="adj" fmla="val 25000"/>
              </a:avLst>
            </a:prstGeom>
            <a:solidFill>
              <a:srgbClr val="B3D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282" name="AutoShape 321"/>
            <p:cNvSpPr>
              <a:spLocks noChangeAspect="1" noChangeArrowheads="1"/>
            </p:cNvSpPr>
            <p:nvPr/>
          </p:nvSpPr>
          <p:spPr bwMode="auto">
            <a:xfrm>
              <a:off x="1776" y="1248"/>
              <a:ext cx="192" cy="192"/>
            </a:xfrm>
            <a:prstGeom prst="cube">
              <a:avLst>
                <a:gd name="adj" fmla="val 25000"/>
              </a:avLst>
            </a:prstGeom>
            <a:solidFill>
              <a:srgbClr val="B3D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62114" name="Text Box 322"/>
          <p:cNvSpPr txBox="1">
            <a:spLocks noChangeArrowheads="1"/>
          </p:cNvSpPr>
          <p:nvPr/>
        </p:nvSpPr>
        <p:spPr bwMode="auto">
          <a:xfrm>
            <a:off x="2819400" y="4495800"/>
            <a:ext cx="1422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27 cubes</a:t>
            </a:r>
          </a:p>
        </p:txBody>
      </p:sp>
      <p:grpSp>
        <p:nvGrpSpPr>
          <p:cNvPr id="162115" name="Group 323"/>
          <p:cNvGrpSpPr>
            <a:grpSpLocks/>
          </p:cNvGrpSpPr>
          <p:nvPr/>
        </p:nvGrpSpPr>
        <p:grpSpPr bwMode="auto">
          <a:xfrm>
            <a:off x="4876800" y="2743200"/>
            <a:ext cx="1219200" cy="533400"/>
            <a:chOff x="2304" y="1152"/>
            <a:chExt cx="768" cy="336"/>
          </a:xfrm>
        </p:grpSpPr>
        <p:grpSp>
          <p:nvGrpSpPr>
            <p:cNvPr id="44259" name="Group 324"/>
            <p:cNvGrpSpPr>
              <a:grpSpLocks/>
            </p:cNvGrpSpPr>
            <p:nvPr/>
          </p:nvGrpSpPr>
          <p:grpSpPr bwMode="auto">
            <a:xfrm>
              <a:off x="2352" y="1152"/>
              <a:ext cx="576" cy="288"/>
              <a:chOff x="1488" y="1152"/>
              <a:chExt cx="576" cy="288"/>
            </a:xfrm>
          </p:grpSpPr>
          <p:grpSp>
            <p:nvGrpSpPr>
              <p:cNvPr id="44267" name="Group 325"/>
              <p:cNvGrpSpPr>
                <a:grpSpLocks/>
              </p:cNvGrpSpPr>
              <p:nvPr/>
            </p:nvGrpSpPr>
            <p:grpSpPr bwMode="auto">
              <a:xfrm>
                <a:off x="1536" y="1152"/>
                <a:ext cx="384" cy="240"/>
                <a:chOff x="864" y="1248"/>
                <a:chExt cx="384" cy="240"/>
              </a:xfrm>
            </p:grpSpPr>
            <p:sp>
              <p:nvSpPr>
                <p:cNvPr id="44273" name="AutoShape 326"/>
                <p:cNvSpPr>
                  <a:spLocks noChangeAspect="1" noChangeArrowheads="1"/>
                </p:cNvSpPr>
                <p:nvPr/>
              </p:nvSpPr>
              <p:spPr bwMode="auto">
                <a:xfrm>
                  <a:off x="912" y="1248"/>
                  <a:ext cx="192" cy="192"/>
                </a:xfrm>
                <a:prstGeom prst="cube">
                  <a:avLst>
                    <a:gd name="adj" fmla="val 25000"/>
                  </a:avLst>
                </a:prstGeom>
                <a:solidFill>
                  <a:srgbClr val="B3D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274" name="AutoShape 327"/>
                <p:cNvSpPr>
                  <a:spLocks noChangeAspect="1" noChangeArrowheads="1"/>
                </p:cNvSpPr>
                <p:nvPr/>
              </p:nvSpPr>
              <p:spPr bwMode="auto">
                <a:xfrm>
                  <a:off x="1056" y="1248"/>
                  <a:ext cx="192" cy="192"/>
                </a:xfrm>
                <a:prstGeom prst="cube">
                  <a:avLst>
                    <a:gd name="adj" fmla="val 25000"/>
                  </a:avLst>
                </a:prstGeom>
                <a:solidFill>
                  <a:srgbClr val="B3D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275" name="AutoShape 328"/>
                <p:cNvSpPr>
                  <a:spLocks noChangeAspect="1" noChangeArrowheads="1"/>
                </p:cNvSpPr>
                <p:nvPr/>
              </p:nvSpPr>
              <p:spPr bwMode="auto">
                <a:xfrm>
                  <a:off x="864" y="1296"/>
                  <a:ext cx="192" cy="192"/>
                </a:xfrm>
                <a:prstGeom prst="cube">
                  <a:avLst>
                    <a:gd name="adj" fmla="val 25000"/>
                  </a:avLst>
                </a:prstGeom>
                <a:solidFill>
                  <a:srgbClr val="B3D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276" name="AutoShape 329"/>
                <p:cNvSpPr>
                  <a:spLocks noChangeAspect="1" noChangeArrowheads="1"/>
                </p:cNvSpPr>
                <p:nvPr/>
              </p:nvSpPr>
              <p:spPr bwMode="auto">
                <a:xfrm>
                  <a:off x="1008" y="1296"/>
                  <a:ext cx="192" cy="192"/>
                </a:xfrm>
                <a:prstGeom prst="cube">
                  <a:avLst>
                    <a:gd name="adj" fmla="val 25000"/>
                  </a:avLst>
                </a:prstGeom>
                <a:solidFill>
                  <a:srgbClr val="B3D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44268" name="AutoShape 330"/>
              <p:cNvSpPr>
                <a:spLocks noChangeAspect="1" noChangeArrowheads="1"/>
              </p:cNvSpPr>
              <p:nvPr/>
            </p:nvSpPr>
            <p:spPr bwMode="auto">
              <a:xfrm>
                <a:off x="1872" y="1152"/>
                <a:ext cx="192" cy="192"/>
              </a:xfrm>
              <a:prstGeom prst="cube">
                <a:avLst>
                  <a:gd name="adj" fmla="val 25000"/>
                </a:avLst>
              </a:prstGeom>
              <a:solidFill>
                <a:srgbClr val="B3D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269" name="AutoShape 331"/>
              <p:cNvSpPr>
                <a:spLocks noChangeAspect="1" noChangeArrowheads="1"/>
              </p:cNvSpPr>
              <p:nvPr/>
            </p:nvSpPr>
            <p:spPr bwMode="auto">
              <a:xfrm>
                <a:off x="1824" y="1200"/>
                <a:ext cx="192" cy="192"/>
              </a:xfrm>
              <a:prstGeom prst="cube">
                <a:avLst>
                  <a:gd name="adj" fmla="val 25000"/>
                </a:avLst>
              </a:prstGeom>
              <a:solidFill>
                <a:srgbClr val="B3D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270" name="AutoShape 332"/>
              <p:cNvSpPr>
                <a:spLocks noChangeAspect="1" noChangeArrowheads="1"/>
              </p:cNvSpPr>
              <p:nvPr/>
            </p:nvSpPr>
            <p:spPr bwMode="auto">
              <a:xfrm>
                <a:off x="1488" y="1248"/>
                <a:ext cx="192" cy="192"/>
              </a:xfrm>
              <a:prstGeom prst="cube">
                <a:avLst>
                  <a:gd name="adj" fmla="val 25000"/>
                </a:avLst>
              </a:prstGeom>
              <a:solidFill>
                <a:srgbClr val="B3D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271" name="AutoShape 333"/>
              <p:cNvSpPr>
                <a:spLocks noChangeAspect="1" noChangeArrowheads="1"/>
              </p:cNvSpPr>
              <p:nvPr/>
            </p:nvSpPr>
            <p:spPr bwMode="auto">
              <a:xfrm>
                <a:off x="1632" y="1248"/>
                <a:ext cx="192" cy="192"/>
              </a:xfrm>
              <a:prstGeom prst="cube">
                <a:avLst>
                  <a:gd name="adj" fmla="val 25000"/>
                </a:avLst>
              </a:prstGeom>
              <a:solidFill>
                <a:srgbClr val="B3D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272" name="AutoShape 334"/>
              <p:cNvSpPr>
                <a:spLocks noChangeAspect="1" noChangeArrowheads="1"/>
              </p:cNvSpPr>
              <p:nvPr/>
            </p:nvSpPr>
            <p:spPr bwMode="auto">
              <a:xfrm>
                <a:off x="1776" y="1248"/>
                <a:ext cx="192" cy="192"/>
              </a:xfrm>
              <a:prstGeom prst="cube">
                <a:avLst>
                  <a:gd name="adj" fmla="val 25000"/>
                </a:avLst>
              </a:prstGeom>
              <a:solidFill>
                <a:srgbClr val="B3D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44260" name="AutoShape 335"/>
            <p:cNvSpPr>
              <a:spLocks noChangeAspect="1" noChangeArrowheads="1"/>
            </p:cNvSpPr>
            <p:nvPr/>
          </p:nvSpPr>
          <p:spPr bwMode="auto">
            <a:xfrm>
              <a:off x="2880" y="1152"/>
              <a:ext cx="192" cy="192"/>
            </a:xfrm>
            <a:prstGeom prst="cube">
              <a:avLst>
                <a:gd name="adj" fmla="val 25000"/>
              </a:avLst>
            </a:prstGeom>
            <a:solidFill>
              <a:srgbClr val="B3D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261" name="AutoShape 336"/>
            <p:cNvSpPr>
              <a:spLocks noChangeAspect="1" noChangeArrowheads="1"/>
            </p:cNvSpPr>
            <p:nvPr/>
          </p:nvSpPr>
          <p:spPr bwMode="auto">
            <a:xfrm>
              <a:off x="2832" y="1200"/>
              <a:ext cx="192" cy="192"/>
            </a:xfrm>
            <a:prstGeom prst="cube">
              <a:avLst>
                <a:gd name="adj" fmla="val 25000"/>
              </a:avLst>
            </a:prstGeom>
            <a:solidFill>
              <a:srgbClr val="B3D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262" name="AutoShape 337"/>
            <p:cNvSpPr>
              <a:spLocks noChangeAspect="1" noChangeArrowheads="1"/>
            </p:cNvSpPr>
            <p:nvPr/>
          </p:nvSpPr>
          <p:spPr bwMode="auto">
            <a:xfrm>
              <a:off x="2784" y="1248"/>
              <a:ext cx="192" cy="192"/>
            </a:xfrm>
            <a:prstGeom prst="cube">
              <a:avLst>
                <a:gd name="adj" fmla="val 25000"/>
              </a:avLst>
            </a:prstGeom>
            <a:solidFill>
              <a:srgbClr val="B3D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263" name="AutoShape 338"/>
            <p:cNvSpPr>
              <a:spLocks noChangeAspect="1" noChangeArrowheads="1"/>
            </p:cNvSpPr>
            <p:nvPr/>
          </p:nvSpPr>
          <p:spPr bwMode="auto">
            <a:xfrm>
              <a:off x="2304" y="1296"/>
              <a:ext cx="192" cy="192"/>
            </a:xfrm>
            <a:prstGeom prst="cube">
              <a:avLst>
                <a:gd name="adj" fmla="val 25000"/>
              </a:avLst>
            </a:prstGeom>
            <a:solidFill>
              <a:srgbClr val="B3D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264" name="AutoShape 339"/>
            <p:cNvSpPr>
              <a:spLocks noChangeAspect="1" noChangeArrowheads="1"/>
            </p:cNvSpPr>
            <p:nvPr/>
          </p:nvSpPr>
          <p:spPr bwMode="auto">
            <a:xfrm>
              <a:off x="2448" y="1296"/>
              <a:ext cx="192" cy="192"/>
            </a:xfrm>
            <a:prstGeom prst="cube">
              <a:avLst>
                <a:gd name="adj" fmla="val 25000"/>
              </a:avLst>
            </a:prstGeom>
            <a:solidFill>
              <a:srgbClr val="B3D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265" name="AutoShape 340"/>
            <p:cNvSpPr>
              <a:spLocks noChangeAspect="1" noChangeArrowheads="1"/>
            </p:cNvSpPr>
            <p:nvPr/>
          </p:nvSpPr>
          <p:spPr bwMode="auto">
            <a:xfrm>
              <a:off x="2592" y="1296"/>
              <a:ext cx="192" cy="192"/>
            </a:xfrm>
            <a:prstGeom prst="cube">
              <a:avLst>
                <a:gd name="adj" fmla="val 25000"/>
              </a:avLst>
            </a:prstGeom>
            <a:solidFill>
              <a:srgbClr val="B3D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266" name="AutoShape 341"/>
            <p:cNvSpPr>
              <a:spLocks noChangeAspect="1" noChangeArrowheads="1"/>
            </p:cNvSpPr>
            <p:nvPr/>
          </p:nvSpPr>
          <p:spPr bwMode="auto">
            <a:xfrm>
              <a:off x="2736" y="1296"/>
              <a:ext cx="192" cy="192"/>
            </a:xfrm>
            <a:prstGeom prst="cube">
              <a:avLst>
                <a:gd name="adj" fmla="val 25000"/>
              </a:avLst>
            </a:prstGeom>
            <a:solidFill>
              <a:srgbClr val="B3D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62134" name="Group 342"/>
          <p:cNvGrpSpPr>
            <a:grpSpLocks/>
          </p:cNvGrpSpPr>
          <p:nvPr/>
        </p:nvGrpSpPr>
        <p:grpSpPr bwMode="auto">
          <a:xfrm>
            <a:off x="4876800" y="3352800"/>
            <a:ext cx="1219200" cy="533400"/>
            <a:chOff x="2304" y="1152"/>
            <a:chExt cx="768" cy="336"/>
          </a:xfrm>
        </p:grpSpPr>
        <p:grpSp>
          <p:nvGrpSpPr>
            <p:cNvPr id="44241" name="Group 343"/>
            <p:cNvGrpSpPr>
              <a:grpSpLocks/>
            </p:cNvGrpSpPr>
            <p:nvPr/>
          </p:nvGrpSpPr>
          <p:grpSpPr bwMode="auto">
            <a:xfrm>
              <a:off x="2352" y="1152"/>
              <a:ext cx="576" cy="288"/>
              <a:chOff x="1488" y="1152"/>
              <a:chExt cx="576" cy="288"/>
            </a:xfrm>
          </p:grpSpPr>
          <p:grpSp>
            <p:nvGrpSpPr>
              <p:cNvPr id="44249" name="Group 344"/>
              <p:cNvGrpSpPr>
                <a:grpSpLocks/>
              </p:cNvGrpSpPr>
              <p:nvPr/>
            </p:nvGrpSpPr>
            <p:grpSpPr bwMode="auto">
              <a:xfrm>
                <a:off x="1536" y="1152"/>
                <a:ext cx="384" cy="240"/>
                <a:chOff x="864" y="1248"/>
                <a:chExt cx="384" cy="240"/>
              </a:xfrm>
            </p:grpSpPr>
            <p:sp>
              <p:nvSpPr>
                <p:cNvPr id="44255" name="AutoShape 345"/>
                <p:cNvSpPr>
                  <a:spLocks noChangeAspect="1" noChangeArrowheads="1"/>
                </p:cNvSpPr>
                <p:nvPr/>
              </p:nvSpPr>
              <p:spPr bwMode="auto">
                <a:xfrm>
                  <a:off x="912" y="1248"/>
                  <a:ext cx="192" cy="192"/>
                </a:xfrm>
                <a:prstGeom prst="cube">
                  <a:avLst>
                    <a:gd name="adj" fmla="val 25000"/>
                  </a:avLst>
                </a:prstGeom>
                <a:solidFill>
                  <a:srgbClr val="B3D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256" name="AutoShape 346"/>
                <p:cNvSpPr>
                  <a:spLocks noChangeAspect="1" noChangeArrowheads="1"/>
                </p:cNvSpPr>
                <p:nvPr/>
              </p:nvSpPr>
              <p:spPr bwMode="auto">
                <a:xfrm>
                  <a:off x="1056" y="1248"/>
                  <a:ext cx="192" cy="192"/>
                </a:xfrm>
                <a:prstGeom prst="cube">
                  <a:avLst>
                    <a:gd name="adj" fmla="val 25000"/>
                  </a:avLst>
                </a:prstGeom>
                <a:solidFill>
                  <a:srgbClr val="B3D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257" name="AutoShape 347"/>
                <p:cNvSpPr>
                  <a:spLocks noChangeAspect="1" noChangeArrowheads="1"/>
                </p:cNvSpPr>
                <p:nvPr/>
              </p:nvSpPr>
              <p:spPr bwMode="auto">
                <a:xfrm>
                  <a:off x="864" y="1296"/>
                  <a:ext cx="192" cy="192"/>
                </a:xfrm>
                <a:prstGeom prst="cube">
                  <a:avLst>
                    <a:gd name="adj" fmla="val 25000"/>
                  </a:avLst>
                </a:prstGeom>
                <a:solidFill>
                  <a:srgbClr val="B3D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258" name="AutoShape 348"/>
                <p:cNvSpPr>
                  <a:spLocks noChangeAspect="1" noChangeArrowheads="1"/>
                </p:cNvSpPr>
                <p:nvPr/>
              </p:nvSpPr>
              <p:spPr bwMode="auto">
                <a:xfrm>
                  <a:off x="1008" y="1296"/>
                  <a:ext cx="192" cy="192"/>
                </a:xfrm>
                <a:prstGeom prst="cube">
                  <a:avLst>
                    <a:gd name="adj" fmla="val 25000"/>
                  </a:avLst>
                </a:prstGeom>
                <a:solidFill>
                  <a:srgbClr val="B3D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44250" name="AutoShape 349"/>
              <p:cNvSpPr>
                <a:spLocks noChangeAspect="1" noChangeArrowheads="1"/>
              </p:cNvSpPr>
              <p:nvPr/>
            </p:nvSpPr>
            <p:spPr bwMode="auto">
              <a:xfrm>
                <a:off x="1872" y="1152"/>
                <a:ext cx="192" cy="192"/>
              </a:xfrm>
              <a:prstGeom prst="cube">
                <a:avLst>
                  <a:gd name="adj" fmla="val 25000"/>
                </a:avLst>
              </a:prstGeom>
              <a:solidFill>
                <a:srgbClr val="B3D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251" name="AutoShape 350"/>
              <p:cNvSpPr>
                <a:spLocks noChangeAspect="1" noChangeArrowheads="1"/>
              </p:cNvSpPr>
              <p:nvPr/>
            </p:nvSpPr>
            <p:spPr bwMode="auto">
              <a:xfrm>
                <a:off x="1824" y="1200"/>
                <a:ext cx="192" cy="192"/>
              </a:xfrm>
              <a:prstGeom prst="cube">
                <a:avLst>
                  <a:gd name="adj" fmla="val 25000"/>
                </a:avLst>
              </a:prstGeom>
              <a:solidFill>
                <a:srgbClr val="B3D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252" name="AutoShape 351"/>
              <p:cNvSpPr>
                <a:spLocks noChangeAspect="1" noChangeArrowheads="1"/>
              </p:cNvSpPr>
              <p:nvPr/>
            </p:nvSpPr>
            <p:spPr bwMode="auto">
              <a:xfrm>
                <a:off x="1488" y="1248"/>
                <a:ext cx="192" cy="192"/>
              </a:xfrm>
              <a:prstGeom prst="cube">
                <a:avLst>
                  <a:gd name="adj" fmla="val 25000"/>
                </a:avLst>
              </a:prstGeom>
              <a:solidFill>
                <a:srgbClr val="B3D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253" name="AutoShape 352"/>
              <p:cNvSpPr>
                <a:spLocks noChangeAspect="1" noChangeArrowheads="1"/>
              </p:cNvSpPr>
              <p:nvPr/>
            </p:nvSpPr>
            <p:spPr bwMode="auto">
              <a:xfrm>
                <a:off x="1632" y="1248"/>
                <a:ext cx="192" cy="192"/>
              </a:xfrm>
              <a:prstGeom prst="cube">
                <a:avLst>
                  <a:gd name="adj" fmla="val 25000"/>
                </a:avLst>
              </a:prstGeom>
              <a:solidFill>
                <a:srgbClr val="B3D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254" name="AutoShape 353"/>
              <p:cNvSpPr>
                <a:spLocks noChangeAspect="1" noChangeArrowheads="1"/>
              </p:cNvSpPr>
              <p:nvPr/>
            </p:nvSpPr>
            <p:spPr bwMode="auto">
              <a:xfrm>
                <a:off x="1776" y="1248"/>
                <a:ext cx="192" cy="192"/>
              </a:xfrm>
              <a:prstGeom prst="cube">
                <a:avLst>
                  <a:gd name="adj" fmla="val 25000"/>
                </a:avLst>
              </a:prstGeom>
              <a:solidFill>
                <a:srgbClr val="B3D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44242" name="AutoShape 354"/>
            <p:cNvSpPr>
              <a:spLocks noChangeAspect="1" noChangeArrowheads="1"/>
            </p:cNvSpPr>
            <p:nvPr/>
          </p:nvSpPr>
          <p:spPr bwMode="auto">
            <a:xfrm>
              <a:off x="2880" y="1152"/>
              <a:ext cx="192" cy="192"/>
            </a:xfrm>
            <a:prstGeom prst="cube">
              <a:avLst>
                <a:gd name="adj" fmla="val 25000"/>
              </a:avLst>
            </a:prstGeom>
            <a:solidFill>
              <a:srgbClr val="B3D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243" name="AutoShape 355"/>
            <p:cNvSpPr>
              <a:spLocks noChangeAspect="1" noChangeArrowheads="1"/>
            </p:cNvSpPr>
            <p:nvPr/>
          </p:nvSpPr>
          <p:spPr bwMode="auto">
            <a:xfrm>
              <a:off x="2832" y="1200"/>
              <a:ext cx="192" cy="192"/>
            </a:xfrm>
            <a:prstGeom prst="cube">
              <a:avLst>
                <a:gd name="adj" fmla="val 25000"/>
              </a:avLst>
            </a:prstGeom>
            <a:solidFill>
              <a:srgbClr val="B3D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244" name="AutoShape 356"/>
            <p:cNvSpPr>
              <a:spLocks noChangeAspect="1" noChangeArrowheads="1"/>
            </p:cNvSpPr>
            <p:nvPr/>
          </p:nvSpPr>
          <p:spPr bwMode="auto">
            <a:xfrm>
              <a:off x="2784" y="1248"/>
              <a:ext cx="192" cy="192"/>
            </a:xfrm>
            <a:prstGeom prst="cube">
              <a:avLst>
                <a:gd name="adj" fmla="val 25000"/>
              </a:avLst>
            </a:prstGeom>
            <a:solidFill>
              <a:srgbClr val="B3D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245" name="AutoShape 357"/>
            <p:cNvSpPr>
              <a:spLocks noChangeAspect="1" noChangeArrowheads="1"/>
            </p:cNvSpPr>
            <p:nvPr/>
          </p:nvSpPr>
          <p:spPr bwMode="auto">
            <a:xfrm>
              <a:off x="2304" y="1296"/>
              <a:ext cx="192" cy="192"/>
            </a:xfrm>
            <a:prstGeom prst="cube">
              <a:avLst>
                <a:gd name="adj" fmla="val 25000"/>
              </a:avLst>
            </a:prstGeom>
            <a:solidFill>
              <a:srgbClr val="B3D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246" name="AutoShape 358"/>
            <p:cNvSpPr>
              <a:spLocks noChangeAspect="1" noChangeArrowheads="1"/>
            </p:cNvSpPr>
            <p:nvPr/>
          </p:nvSpPr>
          <p:spPr bwMode="auto">
            <a:xfrm>
              <a:off x="2448" y="1296"/>
              <a:ext cx="192" cy="192"/>
            </a:xfrm>
            <a:prstGeom prst="cube">
              <a:avLst>
                <a:gd name="adj" fmla="val 25000"/>
              </a:avLst>
            </a:prstGeom>
            <a:solidFill>
              <a:srgbClr val="B3D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247" name="AutoShape 359"/>
            <p:cNvSpPr>
              <a:spLocks noChangeAspect="1" noChangeArrowheads="1"/>
            </p:cNvSpPr>
            <p:nvPr/>
          </p:nvSpPr>
          <p:spPr bwMode="auto">
            <a:xfrm>
              <a:off x="2592" y="1296"/>
              <a:ext cx="192" cy="192"/>
            </a:xfrm>
            <a:prstGeom prst="cube">
              <a:avLst>
                <a:gd name="adj" fmla="val 25000"/>
              </a:avLst>
            </a:prstGeom>
            <a:solidFill>
              <a:srgbClr val="B3D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248" name="AutoShape 360"/>
            <p:cNvSpPr>
              <a:spLocks noChangeAspect="1" noChangeArrowheads="1"/>
            </p:cNvSpPr>
            <p:nvPr/>
          </p:nvSpPr>
          <p:spPr bwMode="auto">
            <a:xfrm>
              <a:off x="2736" y="1296"/>
              <a:ext cx="192" cy="192"/>
            </a:xfrm>
            <a:prstGeom prst="cube">
              <a:avLst>
                <a:gd name="adj" fmla="val 25000"/>
              </a:avLst>
            </a:prstGeom>
            <a:solidFill>
              <a:srgbClr val="B3D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62153" name="Group 361"/>
          <p:cNvGrpSpPr>
            <a:grpSpLocks/>
          </p:cNvGrpSpPr>
          <p:nvPr/>
        </p:nvGrpSpPr>
        <p:grpSpPr bwMode="auto">
          <a:xfrm>
            <a:off x="4876800" y="3962400"/>
            <a:ext cx="1219200" cy="533400"/>
            <a:chOff x="2304" y="1152"/>
            <a:chExt cx="768" cy="336"/>
          </a:xfrm>
        </p:grpSpPr>
        <p:grpSp>
          <p:nvGrpSpPr>
            <p:cNvPr id="44223" name="Group 362"/>
            <p:cNvGrpSpPr>
              <a:grpSpLocks/>
            </p:cNvGrpSpPr>
            <p:nvPr/>
          </p:nvGrpSpPr>
          <p:grpSpPr bwMode="auto">
            <a:xfrm>
              <a:off x="2352" y="1152"/>
              <a:ext cx="576" cy="288"/>
              <a:chOff x="1488" y="1152"/>
              <a:chExt cx="576" cy="288"/>
            </a:xfrm>
          </p:grpSpPr>
          <p:grpSp>
            <p:nvGrpSpPr>
              <p:cNvPr id="44231" name="Group 363"/>
              <p:cNvGrpSpPr>
                <a:grpSpLocks/>
              </p:cNvGrpSpPr>
              <p:nvPr/>
            </p:nvGrpSpPr>
            <p:grpSpPr bwMode="auto">
              <a:xfrm>
                <a:off x="1536" y="1152"/>
                <a:ext cx="384" cy="240"/>
                <a:chOff x="864" y="1248"/>
                <a:chExt cx="384" cy="240"/>
              </a:xfrm>
            </p:grpSpPr>
            <p:sp>
              <p:nvSpPr>
                <p:cNvPr id="44237" name="AutoShape 364"/>
                <p:cNvSpPr>
                  <a:spLocks noChangeAspect="1" noChangeArrowheads="1"/>
                </p:cNvSpPr>
                <p:nvPr/>
              </p:nvSpPr>
              <p:spPr bwMode="auto">
                <a:xfrm>
                  <a:off x="912" y="1248"/>
                  <a:ext cx="192" cy="192"/>
                </a:xfrm>
                <a:prstGeom prst="cube">
                  <a:avLst>
                    <a:gd name="adj" fmla="val 25000"/>
                  </a:avLst>
                </a:prstGeom>
                <a:solidFill>
                  <a:srgbClr val="B3D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238" name="AutoShape 365"/>
                <p:cNvSpPr>
                  <a:spLocks noChangeAspect="1" noChangeArrowheads="1"/>
                </p:cNvSpPr>
                <p:nvPr/>
              </p:nvSpPr>
              <p:spPr bwMode="auto">
                <a:xfrm>
                  <a:off x="1056" y="1248"/>
                  <a:ext cx="192" cy="192"/>
                </a:xfrm>
                <a:prstGeom prst="cube">
                  <a:avLst>
                    <a:gd name="adj" fmla="val 25000"/>
                  </a:avLst>
                </a:prstGeom>
                <a:solidFill>
                  <a:srgbClr val="B3D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239" name="AutoShape 366"/>
                <p:cNvSpPr>
                  <a:spLocks noChangeAspect="1" noChangeArrowheads="1"/>
                </p:cNvSpPr>
                <p:nvPr/>
              </p:nvSpPr>
              <p:spPr bwMode="auto">
                <a:xfrm>
                  <a:off x="864" y="1296"/>
                  <a:ext cx="192" cy="192"/>
                </a:xfrm>
                <a:prstGeom prst="cube">
                  <a:avLst>
                    <a:gd name="adj" fmla="val 25000"/>
                  </a:avLst>
                </a:prstGeom>
                <a:solidFill>
                  <a:srgbClr val="B3D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240" name="AutoShape 367"/>
                <p:cNvSpPr>
                  <a:spLocks noChangeAspect="1" noChangeArrowheads="1"/>
                </p:cNvSpPr>
                <p:nvPr/>
              </p:nvSpPr>
              <p:spPr bwMode="auto">
                <a:xfrm>
                  <a:off x="1008" y="1296"/>
                  <a:ext cx="192" cy="192"/>
                </a:xfrm>
                <a:prstGeom prst="cube">
                  <a:avLst>
                    <a:gd name="adj" fmla="val 25000"/>
                  </a:avLst>
                </a:prstGeom>
                <a:solidFill>
                  <a:srgbClr val="B3D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44232" name="AutoShape 368"/>
              <p:cNvSpPr>
                <a:spLocks noChangeAspect="1" noChangeArrowheads="1"/>
              </p:cNvSpPr>
              <p:nvPr/>
            </p:nvSpPr>
            <p:spPr bwMode="auto">
              <a:xfrm>
                <a:off x="1872" y="1152"/>
                <a:ext cx="192" cy="192"/>
              </a:xfrm>
              <a:prstGeom prst="cube">
                <a:avLst>
                  <a:gd name="adj" fmla="val 25000"/>
                </a:avLst>
              </a:prstGeom>
              <a:solidFill>
                <a:srgbClr val="B3D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233" name="AutoShape 369"/>
              <p:cNvSpPr>
                <a:spLocks noChangeAspect="1" noChangeArrowheads="1"/>
              </p:cNvSpPr>
              <p:nvPr/>
            </p:nvSpPr>
            <p:spPr bwMode="auto">
              <a:xfrm>
                <a:off x="1824" y="1200"/>
                <a:ext cx="192" cy="192"/>
              </a:xfrm>
              <a:prstGeom prst="cube">
                <a:avLst>
                  <a:gd name="adj" fmla="val 25000"/>
                </a:avLst>
              </a:prstGeom>
              <a:solidFill>
                <a:srgbClr val="B3D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234" name="AutoShape 370"/>
              <p:cNvSpPr>
                <a:spLocks noChangeAspect="1" noChangeArrowheads="1"/>
              </p:cNvSpPr>
              <p:nvPr/>
            </p:nvSpPr>
            <p:spPr bwMode="auto">
              <a:xfrm>
                <a:off x="1488" y="1248"/>
                <a:ext cx="192" cy="192"/>
              </a:xfrm>
              <a:prstGeom prst="cube">
                <a:avLst>
                  <a:gd name="adj" fmla="val 25000"/>
                </a:avLst>
              </a:prstGeom>
              <a:solidFill>
                <a:srgbClr val="B3D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235" name="AutoShape 371"/>
              <p:cNvSpPr>
                <a:spLocks noChangeAspect="1" noChangeArrowheads="1"/>
              </p:cNvSpPr>
              <p:nvPr/>
            </p:nvSpPr>
            <p:spPr bwMode="auto">
              <a:xfrm>
                <a:off x="1632" y="1248"/>
                <a:ext cx="192" cy="192"/>
              </a:xfrm>
              <a:prstGeom prst="cube">
                <a:avLst>
                  <a:gd name="adj" fmla="val 25000"/>
                </a:avLst>
              </a:prstGeom>
              <a:solidFill>
                <a:srgbClr val="B3D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236" name="AutoShape 372"/>
              <p:cNvSpPr>
                <a:spLocks noChangeAspect="1" noChangeArrowheads="1"/>
              </p:cNvSpPr>
              <p:nvPr/>
            </p:nvSpPr>
            <p:spPr bwMode="auto">
              <a:xfrm>
                <a:off x="1776" y="1248"/>
                <a:ext cx="192" cy="192"/>
              </a:xfrm>
              <a:prstGeom prst="cube">
                <a:avLst>
                  <a:gd name="adj" fmla="val 25000"/>
                </a:avLst>
              </a:prstGeom>
              <a:solidFill>
                <a:srgbClr val="B3D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44224" name="AutoShape 373"/>
            <p:cNvSpPr>
              <a:spLocks noChangeAspect="1" noChangeArrowheads="1"/>
            </p:cNvSpPr>
            <p:nvPr/>
          </p:nvSpPr>
          <p:spPr bwMode="auto">
            <a:xfrm>
              <a:off x="2880" y="1152"/>
              <a:ext cx="192" cy="192"/>
            </a:xfrm>
            <a:prstGeom prst="cube">
              <a:avLst>
                <a:gd name="adj" fmla="val 25000"/>
              </a:avLst>
            </a:prstGeom>
            <a:solidFill>
              <a:srgbClr val="B3D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225" name="AutoShape 374"/>
            <p:cNvSpPr>
              <a:spLocks noChangeAspect="1" noChangeArrowheads="1"/>
            </p:cNvSpPr>
            <p:nvPr/>
          </p:nvSpPr>
          <p:spPr bwMode="auto">
            <a:xfrm>
              <a:off x="2832" y="1200"/>
              <a:ext cx="192" cy="192"/>
            </a:xfrm>
            <a:prstGeom prst="cube">
              <a:avLst>
                <a:gd name="adj" fmla="val 25000"/>
              </a:avLst>
            </a:prstGeom>
            <a:solidFill>
              <a:srgbClr val="B3D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226" name="AutoShape 375"/>
            <p:cNvSpPr>
              <a:spLocks noChangeAspect="1" noChangeArrowheads="1"/>
            </p:cNvSpPr>
            <p:nvPr/>
          </p:nvSpPr>
          <p:spPr bwMode="auto">
            <a:xfrm>
              <a:off x="2784" y="1248"/>
              <a:ext cx="192" cy="192"/>
            </a:xfrm>
            <a:prstGeom prst="cube">
              <a:avLst>
                <a:gd name="adj" fmla="val 25000"/>
              </a:avLst>
            </a:prstGeom>
            <a:solidFill>
              <a:srgbClr val="B3D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227" name="AutoShape 376"/>
            <p:cNvSpPr>
              <a:spLocks noChangeAspect="1" noChangeArrowheads="1"/>
            </p:cNvSpPr>
            <p:nvPr/>
          </p:nvSpPr>
          <p:spPr bwMode="auto">
            <a:xfrm>
              <a:off x="2304" y="1296"/>
              <a:ext cx="192" cy="192"/>
            </a:xfrm>
            <a:prstGeom prst="cube">
              <a:avLst>
                <a:gd name="adj" fmla="val 25000"/>
              </a:avLst>
            </a:prstGeom>
            <a:solidFill>
              <a:srgbClr val="B3D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228" name="AutoShape 377"/>
            <p:cNvSpPr>
              <a:spLocks noChangeAspect="1" noChangeArrowheads="1"/>
            </p:cNvSpPr>
            <p:nvPr/>
          </p:nvSpPr>
          <p:spPr bwMode="auto">
            <a:xfrm>
              <a:off x="2448" y="1296"/>
              <a:ext cx="192" cy="192"/>
            </a:xfrm>
            <a:prstGeom prst="cube">
              <a:avLst>
                <a:gd name="adj" fmla="val 25000"/>
              </a:avLst>
            </a:prstGeom>
            <a:solidFill>
              <a:srgbClr val="B3D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229" name="AutoShape 378"/>
            <p:cNvSpPr>
              <a:spLocks noChangeAspect="1" noChangeArrowheads="1"/>
            </p:cNvSpPr>
            <p:nvPr/>
          </p:nvSpPr>
          <p:spPr bwMode="auto">
            <a:xfrm>
              <a:off x="2592" y="1296"/>
              <a:ext cx="192" cy="192"/>
            </a:xfrm>
            <a:prstGeom prst="cube">
              <a:avLst>
                <a:gd name="adj" fmla="val 25000"/>
              </a:avLst>
            </a:prstGeom>
            <a:solidFill>
              <a:srgbClr val="B3D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230" name="AutoShape 379"/>
            <p:cNvSpPr>
              <a:spLocks noChangeAspect="1" noChangeArrowheads="1"/>
            </p:cNvSpPr>
            <p:nvPr/>
          </p:nvSpPr>
          <p:spPr bwMode="auto">
            <a:xfrm>
              <a:off x="2736" y="1296"/>
              <a:ext cx="192" cy="192"/>
            </a:xfrm>
            <a:prstGeom prst="cube">
              <a:avLst>
                <a:gd name="adj" fmla="val 25000"/>
              </a:avLst>
            </a:prstGeom>
            <a:solidFill>
              <a:srgbClr val="B3D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62172" name="Group 380"/>
          <p:cNvGrpSpPr>
            <a:grpSpLocks/>
          </p:cNvGrpSpPr>
          <p:nvPr/>
        </p:nvGrpSpPr>
        <p:grpSpPr bwMode="auto">
          <a:xfrm>
            <a:off x="4876800" y="4572000"/>
            <a:ext cx="1219200" cy="533400"/>
            <a:chOff x="2304" y="1152"/>
            <a:chExt cx="768" cy="336"/>
          </a:xfrm>
        </p:grpSpPr>
        <p:grpSp>
          <p:nvGrpSpPr>
            <p:cNvPr id="44205" name="Group 381"/>
            <p:cNvGrpSpPr>
              <a:grpSpLocks/>
            </p:cNvGrpSpPr>
            <p:nvPr/>
          </p:nvGrpSpPr>
          <p:grpSpPr bwMode="auto">
            <a:xfrm>
              <a:off x="2352" y="1152"/>
              <a:ext cx="576" cy="288"/>
              <a:chOff x="1488" y="1152"/>
              <a:chExt cx="576" cy="288"/>
            </a:xfrm>
          </p:grpSpPr>
          <p:grpSp>
            <p:nvGrpSpPr>
              <p:cNvPr id="44213" name="Group 382"/>
              <p:cNvGrpSpPr>
                <a:grpSpLocks/>
              </p:cNvGrpSpPr>
              <p:nvPr/>
            </p:nvGrpSpPr>
            <p:grpSpPr bwMode="auto">
              <a:xfrm>
                <a:off x="1536" y="1152"/>
                <a:ext cx="384" cy="240"/>
                <a:chOff x="864" y="1248"/>
                <a:chExt cx="384" cy="240"/>
              </a:xfrm>
            </p:grpSpPr>
            <p:sp>
              <p:nvSpPr>
                <p:cNvPr id="44219" name="AutoShape 383"/>
                <p:cNvSpPr>
                  <a:spLocks noChangeAspect="1" noChangeArrowheads="1"/>
                </p:cNvSpPr>
                <p:nvPr/>
              </p:nvSpPr>
              <p:spPr bwMode="auto">
                <a:xfrm>
                  <a:off x="912" y="1248"/>
                  <a:ext cx="192" cy="192"/>
                </a:xfrm>
                <a:prstGeom prst="cube">
                  <a:avLst>
                    <a:gd name="adj" fmla="val 25000"/>
                  </a:avLst>
                </a:prstGeom>
                <a:solidFill>
                  <a:srgbClr val="B3D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220" name="AutoShape 384"/>
                <p:cNvSpPr>
                  <a:spLocks noChangeAspect="1" noChangeArrowheads="1"/>
                </p:cNvSpPr>
                <p:nvPr/>
              </p:nvSpPr>
              <p:spPr bwMode="auto">
                <a:xfrm>
                  <a:off x="1056" y="1248"/>
                  <a:ext cx="192" cy="192"/>
                </a:xfrm>
                <a:prstGeom prst="cube">
                  <a:avLst>
                    <a:gd name="adj" fmla="val 25000"/>
                  </a:avLst>
                </a:prstGeom>
                <a:solidFill>
                  <a:srgbClr val="B3D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221" name="AutoShape 385"/>
                <p:cNvSpPr>
                  <a:spLocks noChangeAspect="1" noChangeArrowheads="1"/>
                </p:cNvSpPr>
                <p:nvPr/>
              </p:nvSpPr>
              <p:spPr bwMode="auto">
                <a:xfrm>
                  <a:off x="864" y="1296"/>
                  <a:ext cx="192" cy="192"/>
                </a:xfrm>
                <a:prstGeom prst="cube">
                  <a:avLst>
                    <a:gd name="adj" fmla="val 25000"/>
                  </a:avLst>
                </a:prstGeom>
                <a:solidFill>
                  <a:srgbClr val="B3D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222" name="AutoShape 386"/>
                <p:cNvSpPr>
                  <a:spLocks noChangeAspect="1" noChangeArrowheads="1"/>
                </p:cNvSpPr>
                <p:nvPr/>
              </p:nvSpPr>
              <p:spPr bwMode="auto">
                <a:xfrm>
                  <a:off x="1008" y="1296"/>
                  <a:ext cx="192" cy="192"/>
                </a:xfrm>
                <a:prstGeom prst="cube">
                  <a:avLst>
                    <a:gd name="adj" fmla="val 25000"/>
                  </a:avLst>
                </a:prstGeom>
                <a:solidFill>
                  <a:srgbClr val="B3D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44214" name="AutoShape 387"/>
              <p:cNvSpPr>
                <a:spLocks noChangeAspect="1" noChangeArrowheads="1"/>
              </p:cNvSpPr>
              <p:nvPr/>
            </p:nvSpPr>
            <p:spPr bwMode="auto">
              <a:xfrm>
                <a:off x="1872" y="1152"/>
                <a:ext cx="192" cy="192"/>
              </a:xfrm>
              <a:prstGeom prst="cube">
                <a:avLst>
                  <a:gd name="adj" fmla="val 25000"/>
                </a:avLst>
              </a:prstGeom>
              <a:solidFill>
                <a:srgbClr val="B3D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215" name="AutoShape 388"/>
              <p:cNvSpPr>
                <a:spLocks noChangeAspect="1" noChangeArrowheads="1"/>
              </p:cNvSpPr>
              <p:nvPr/>
            </p:nvSpPr>
            <p:spPr bwMode="auto">
              <a:xfrm>
                <a:off x="1824" y="1200"/>
                <a:ext cx="192" cy="192"/>
              </a:xfrm>
              <a:prstGeom prst="cube">
                <a:avLst>
                  <a:gd name="adj" fmla="val 25000"/>
                </a:avLst>
              </a:prstGeom>
              <a:solidFill>
                <a:srgbClr val="B3D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216" name="AutoShape 389"/>
              <p:cNvSpPr>
                <a:spLocks noChangeAspect="1" noChangeArrowheads="1"/>
              </p:cNvSpPr>
              <p:nvPr/>
            </p:nvSpPr>
            <p:spPr bwMode="auto">
              <a:xfrm>
                <a:off x="1488" y="1248"/>
                <a:ext cx="192" cy="192"/>
              </a:xfrm>
              <a:prstGeom prst="cube">
                <a:avLst>
                  <a:gd name="adj" fmla="val 25000"/>
                </a:avLst>
              </a:prstGeom>
              <a:solidFill>
                <a:srgbClr val="B3D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217" name="AutoShape 390"/>
              <p:cNvSpPr>
                <a:spLocks noChangeAspect="1" noChangeArrowheads="1"/>
              </p:cNvSpPr>
              <p:nvPr/>
            </p:nvSpPr>
            <p:spPr bwMode="auto">
              <a:xfrm>
                <a:off x="1632" y="1248"/>
                <a:ext cx="192" cy="192"/>
              </a:xfrm>
              <a:prstGeom prst="cube">
                <a:avLst>
                  <a:gd name="adj" fmla="val 25000"/>
                </a:avLst>
              </a:prstGeom>
              <a:solidFill>
                <a:srgbClr val="B3D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218" name="AutoShape 391"/>
              <p:cNvSpPr>
                <a:spLocks noChangeAspect="1" noChangeArrowheads="1"/>
              </p:cNvSpPr>
              <p:nvPr/>
            </p:nvSpPr>
            <p:spPr bwMode="auto">
              <a:xfrm>
                <a:off x="1776" y="1248"/>
                <a:ext cx="192" cy="192"/>
              </a:xfrm>
              <a:prstGeom prst="cube">
                <a:avLst>
                  <a:gd name="adj" fmla="val 25000"/>
                </a:avLst>
              </a:prstGeom>
              <a:solidFill>
                <a:srgbClr val="B3D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44206" name="AutoShape 392"/>
            <p:cNvSpPr>
              <a:spLocks noChangeAspect="1" noChangeArrowheads="1"/>
            </p:cNvSpPr>
            <p:nvPr/>
          </p:nvSpPr>
          <p:spPr bwMode="auto">
            <a:xfrm>
              <a:off x="2880" y="1152"/>
              <a:ext cx="192" cy="192"/>
            </a:xfrm>
            <a:prstGeom prst="cube">
              <a:avLst>
                <a:gd name="adj" fmla="val 25000"/>
              </a:avLst>
            </a:prstGeom>
            <a:solidFill>
              <a:srgbClr val="B3D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207" name="AutoShape 393"/>
            <p:cNvSpPr>
              <a:spLocks noChangeAspect="1" noChangeArrowheads="1"/>
            </p:cNvSpPr>
            <p:nvPr/>
          </p:nvSpPr>
          <p:spPr bwMode="auto">
            <a:xfrm>
              <a:off x="2832" y="1200"/>
              <a:ext cx="192" cy="192"/>
            </a:xfrm>
            <a:prstGeom prst="cube">
              <a:avLst>
                <a:gd name="adj" fmla="val 25000"/>
              </a:avLst>
            </a:prstGeom>
            <a:solidFill>
              <a:srgbClr val="B3D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208" name="AutoShape 394"/>
            <p:cNvSpPr>
              <a:spLocks noChangeAspect="1" noChangeArrowheads="1"/>
            </p:cNvSpPr>
            <p:nvPr/>
          </p:nvSpPr>
          <p:spPr bwMode="auto">
            <a:xfrm>
              <a:off x="2784" y="1248"/>
              <a:ext cx="192" cy="192"/>
            </a:xfrm>
            <a:prstGeom prst="cube">
              <a:avLst>
                <a:gd name="adj" fmla="val 25000"/>
              </a:avLst>
            </a:prstGeom>
            <a:solidFill>
              <a:srgbClr val="B3D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209" name="AutoShape 395"/>
            <p:cNvSpPr>
              <a:spLocks noChangeAspect="1" noChangeArrowheads="1"/>
            </p:cNvSpPr>
            <p:nvPr/>
          </p:nvSpPr>
          <p:spPr bwMode="auto">
            <a:xfrm>
              <a:off x="2304" y="1296"/>
              <a:ext cx="192" cy="192"/>
            </a:xfrm>
            <a:prstGeom prst="cube">
              <a:avLst>
                <a:gd name="adj" fmla="val 25000"/>
              </a:avLst>
            </a:prstGeom>
            <a:solidFill>
              <a:srgbClr val="B3D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210" name="AutoShape 396"/>
            <p:cNvSpPr>
              <a:spLocks noChangeAspect="1" noChangeArrowheads="1"/>
            </p:cNvSpPr>
            <p:nvPr/>
          </p:nvSpPr>
          <p:spPr bwMode="auto">
            <a:xfrm>
              <a:off x="2448" y="1296"/>
              <a:ext cx="192" cy="192"/>
            </a:xfrm>
            <a:prstGeom prst="cube">
              <a:avLst>
                <a:gd name="adj" fmla="val 25000"/>
              </a:avLst>
            </a:prstGeom>
            <a:solidFill>
              <a:srgbClr val="B3D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211" name="AutoShape 397"/>
            <p:cNvSpPr>
              <a:spLocks noChangeAspect="1" noChangeArrowheads="1"/>
            </p:cNvSpPr>
            <p:nvPr/>
          </p:nvSpPr>
          <p:spPr bwMode="auto">
            <a:xfrm>
              <a:off x="2592" y="1296"/>
              <a:ext cx="192" cy="192"/>
            </a:xfrm>
            <a:prstGeom prst="cube">
              <a:avLst>
                <a:gd name="adj" fmla="val 25000"/>
              </a:avLst>
            </a:prstGeom>
            <a:solidFill>
              <a:srgbClr val="B3D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212" name="AutoShape 398"/>
            <p:cNvSpPr>
              <a:spLocks noChangeAspect="1" noChangeArrowheads="1"/>
            </p:cNvSpPr>
            <p:nvPr/>
          </p:nvSpPr>
          <p:spPr bwMode="auto">
            <a:xfrm>
              <a:off x="2736" y="1296"/>
              <a:ext cx="192" cy="192"/>
            </a:xfrm>
            <a:prstGeom prst="cube">
              <a:avLst>
                <a:gd name="adj" fmla="val 25000"/>
              </a:avLst>
            </a:prstGeom>
            <a:solidFill>
              <a:srgbClr val="B3D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62191" name="AutoShape 399"/>
          <p:cNvSpPr>
            <a:spLocks noChangeArrowheads="1"/>
          </p:cNvSpPr>
          <p:nvPr/>
        </p:nvSpPr>
        <p:spPr bwMode="auto">
          <a:xfrm>
            <a:off x="5334000" y="2514600"/>
            <a:ext cx="304800" cy="304800"/>
          </a:xfrm>
          <a:prstGeom prst="downArrow">
            <a:avLst>
              <a:gd name="adj1" fmla="val 50000"/>
              <a:gd name="adj2" fmla="val 25000"/>
            </a:avLst>
          </a:prstGeom>
          <a:solidFill>
            <a:srgbClr val="0100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2192" name="Text Box 400"/>
          <p:cNvSpPr txBox="1">
            <a:spLocks noChangeArrowheads="1"/>
          </p:cNvSpPr>
          <p:nvPr/>
        </p:nvSpPr>
        <p:spPr bwMode="auto">
          <a:xfrm>
            <a:off x="4784725" y="5297488"/>
            <a:ext cx="1422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64 cubes</a:t>
            </a:r>
          </a:p>
        </p:txBody>
      </p:sp>
      <p:grpSp>
        <p:nvGrpSpPr>
          <p:cNvPr id="162193" name="Group 401"/>
          <p:cNvGrpSpPr>
            <a:grpSpLocks/>
          </p:cNvGrpSpPr>
          <p:nvPr/>
        </p:nvGrpSpPr>
        <p:grpSpPr bwMode="auto">
          <a:xfrm>
            <a:off x="6858000" y="2667000"/>
            <a:ext cx="1524000" cy="609600"/>
            <a:chOff x="3504" y="1104"/>
            <a:chExt cx="960" cy="384"/>
          </a:xfrm>
        </p:grpSpPr>
        <p:grpSp>
          <p:nvGrpSpPr>
            <p:cNvPr id="44177" name="Group 402"/>
            <p:cNvGrpSpPr>
              <a:grpSpLocks/>
            </p:cNvGrpSpPr>
            <p:nvPr/>
          </p:nvGrpSpPr>
          <p:grpSpPr bwMode="auto">
            <a:xfrm>
              <a:off x="3552" y="1104"/>
              <a:ext cx="768" cy="336"/>
              <a:chOff x="2304" y="1152"/>
              <a:chExt cx="768" cy="336"/>
            </a:xfrm>
          </p:grpSpPr>
          <p:grpSp>
            <p:nvGrpSpPr>
              <p:cNvPr id="44187" name="Group 403"/>
              <p:cNvGrpSpPr>
                <a:grpSpLocks/>
              </p:cNvGrpSpPr>
              <p:nvPr/>
            </p:nvGrpSpPr>
            <p:grpSpPr bwMode="auto">
              <a:xfrm>
                <a:off x="2352" y="1152"/>
                <a:ext cx="576" cy="288"/>
                <a:chOff x="1488" y="1152"/>
                <a:chExt cx="576" cy="288"/>
              </a:xfrm>
            </p:grpSpPr>
            <p:grpSp>
              <p:nvGrpSpPr>
                <p:cNvPr id="44195" name="Group 404"/>
                <p:cNvGrpSpPr>
                  <a:grpSpLocks/>
                </p:cNvGrpSpPr>
                <p:nvPr/>
              </p:nvGrpSpPr>
              <p:grpSpPr bwMode="auto">
                <a:xfrm>
                  <a:off x="1536" y="1152"/>
                  <a:ext cx="384" cy="240"/>
                  <a:chOff x="864" y="1248"/>
                  <a:chExt cx="384" cy="240"/>
                </a:xfrm>
              </p:grpSpPr>
              <p:sp>
                <p:nvSpPr>
                  <p:cNvPr id="44201" name="AutoShape 405"/>
                  <p:cNvSpPr>
                    <a:spLocks noChangeAspect="1" noChangeArrowheads="1"/>
                  </p:cNvSpPr>
                  <p:nvPr/>
                </p:nvSpPr>
                <p:spPr bwMode="auto">
                  <a:xfrm>
                    <a:off x="912" y="1248"/>
                    <a:ext cx="192" cy="192"/>
                  </a:xfrm>
                  <a:prstGeom prst="cube">
                    <a:avLst>
                      <a:gd name="adj" fmla="val 25000"/>
                    </a:avLst>
                  </a:prstGeom>
                  <a:solidFill>
                    <a:srgbClr val="B3D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202" name="AutoShape 406"/>
                  <p:cNvSpPr>
                    <a:spLocks noChangeAspect="1" noChangeArrowheads="1"/>
                  </p:cNvSpPr>
                  <p:nvPr/>
                </p:nvSpPr>
                <p:spPr bwMode="auto">
                  <a:xfrm>
                    <a:off x="1056" y="1248"/>
                    <a:ext cx="192" cy="192"/>
                  </a:xfrm>
                  <a:prstGeom prst="cube">
                    <a:avLst>
                      <a:gd name="adj" fmla="val 25000"/>
                    </a:avLst>
                  </a:prstGeom>
                  <a:solidFill>
                    <a:srgbClr val="B3D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203" name="AutoShape 407"/>
                  <p:cNvSpPr>
                    <a:spLocks noChangeAspect="1" noChangeArrowheads="1"/>
                  </p:cNvSpPr>
                  <p:nvPr/>
                </p:nvSpPr>
                <p:spPr bwMode="auto">
                  <a:xfrm>
                    <a:off x="864" y="1296"/>
                    <a:ext cx="192" cy="192"/>
                  </a:xfrm>
                  <a:prstGeom prst="cube">
                    <a:avLst>
                      <a:gd name="adj" fmla="val 25000"/>
                    </a:avLst>
                  </a:prstGeom>
                  <a:solidFill>
                    <a:srgbClr val="B3D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204" name="AutoShape 408"/>
                  <p:cNvSpPr>
                    <a:spLocks noChangeAspect="1" noChangeArrowheads="1"/>
                  </p:cNvSpPr>
                  <p:nvPr/>
                </p:nvSpPr>
                <p:spPr bwMode="auto">
                  <a:xfrm>
                    <a:off x="1008" y="1296"/>
                    <a:ext cx="192" cy="192"/>
                  </a:xfrm>
                  <a:prstGeom prst="cube">
                    <a:avLst>
                      <a:gd name="adj" fmla="val 25000"/>
                    </a:avLst>
                  </a:prstGeom>
                  <a:solidFill>
                    <a:srgbClr val="B3D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44196" name="AutoShape 409"/>
                <p:cNvSpPr>
                  <a:spLocks noChangeAspect="1" noChangeArrowheads="1"/>
                </p:cNvSpPr>
                <p:nvPr/>
              </p:nvSpPr>
              <p:spPr bwMode="auto">
                <a:xfrm>
                  <a:off x="1872" y="1152"/>
                  <a:ext cx="192" cy="192"/>
                </a:xfrm>
                <a:prstGeom prst="cube">
                  <a:avLst>
                    <a:gd name="adj" fmla="val 25000"/>
                  </a:avLst>
                </a:prstGeom>
                <a:solidFill>
                  <a:srgbClr val="B3D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197" name="AutoShape 410"/>
                <p:cNvSpPr>
                  <a:spLocks noChangeAspect="1" noChangeArrowheads="1"/>
                </p:cNvSpPr>
                <p:nvPr/>
              </p:nvSpPr>
              <p:spPr bwMode="auto">
                <a:xfrm>
                  <a:off x="1824" y="1200"/>
                  <a:ext cx="192" cy="192"/>
                </a:xfrm>
                <a:prstGeom prst="cube">
                  <a:avLst>
                    <a:gd name="adj" fmla="val 25000"/>
                  </a:avLst>
                </a:prstGeom>
                <a:solidFill>
                  <a:srgbClr val="B3D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198" name="AutoShape 411"/>
                <p:cNvSpPr>
                  <a:spLocks noChangeAspect="1" noChangeArrowheads="1"/>
                </p:cNvSpPr>
                <p:nvPr/>
              </p:nvSpPr>
              <p:spPr bwMode="auto">
                <a:xfrm>
                  <a:off x="1488" y="1248"/>
                  <a:ext cx="192" cy="192"/>
                </a:xfrm>
                <a:prstGeom prst="cube">
                  <a:avLst>
                    <a:gd name="adj" fmla="val 25000"/>
                  </a:avLst>
                </a:prstGeom>
                <a:solidFill>
                  <a:srgbClr val="B3D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199" name="AutoShape 412"/>
                <p:cNvSpPr>
                  <a:spLocks noChangeAspect="1" noChangeArrowheads="1"/>
                </p:cNvSpPr>
                <p:nvPr/>
              </p:nvSpPr>
              <p:spPr bwMode="auto">
                <a:xfrm>
                  <a:off x="1632" y="1248"/>
                  <a:ext cx="192" cy="192"/>
                </a:xfrm>
                <a:prstGeom prst="cube">
                  <a:avLst>
                    <a:gd name="adj" fmla="val 25000"/>
                  </a:avLst>
                </a:prstGeom>
                <a:solidFill>
                  <a:srgbClr val="B3D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200" name="AutoShape 413"/>
                <p:cNvSpPr>
                  <a:spLocks noChangeAspect="1" noChangeArrowheads="1"/>
                </p:cNvSpPr>
                <p:nvPr/>
              </p:nvSpPr>
              <p:spPr bwMode="auto">
                <a:xfrm>
                  <a:off x="1776" y="1248"/>
                  <a:ext cx="192" cy="192"/>
                </a:xfrm>
                <a:prstGeom prst="cube">
                  <a:avLst>
                    <a:gd name="adj" fmla="val 25000"/>
                  </a:avLst>
                </a:prstGeom>
                <a:solidFill>
                  <a:srgbClr val="B3D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44188" name="AutoShape 414"/>
              <p:cNvSpPr>
                <a:spLocks noChangeAspect="1" noChangeArrowheads="1"/>
              </p:cNvSpPr>
              <p:nvPr/>
            </p:nvSpPr>
            <p:spPr bwMode="auto">
              <a:xfrm>
                <a:off x="2880" y="1152"/>
                <a:ext cx="192" cy="192"/>
              </a:xfrm>
              <a:prstGeom prst="cube">
                <a:avLst>
                  <a:gd name="adj" fmla="val 25000"/>
                </a:avLst>
              </a:prstGeom>
              <a:solidFill>
                <a:srgbClr val="B3D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189" name="AutoShape 415"/>
              <p:cNvSpPr>
                <a:spLocks noChangeAspect="1" noChangeArrowheads="1"/>
              </p:cNvSpPr>
              <p:nvPr/>
            </p:nvSpPr>
            <p:spPr bwMode="auto">
              <a:xfrm>
                <a:off x="2832" y="1200"/>
                <a:ext cx="192" cy="192"/>
              </a:xfrm>
              <a:prstGeom prst="cube">
                <a:avLst>
                  <a:gd name="adj" fmla="val 25000"/>
                </a:avLst>
              </a:prstGeom>
              <a:solidFill>
                <a:srgbClr val="B3D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190" name="AutoShape 416"/>
              <p:cNvSpPr>
                <a:spLocks noChangeAspect="1" noChangeArrowheads="1"/>
              </p:cNvSpPr>
              <p:nvPr/>
            </p:nvSpPr>
            <p:spPr bwMode="auto">
              <a:xfrm>
                <a:off x="2784" y="1248"/>
                <a:ext cx="192" cy="192"/>
              </a:xfrm>
              <a:prstGeom prst="cube">
                <a:avLst>
                  <a:gd name="adj" fmla="val 25000"/>
                </a:avLst>
              </a:prstGeom>
              <a:solidFill>
                <a:srgbClr val="B3D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191" name="AutoShape 417"/>
              <p:cNvSpPr>
                <a:spLocks noChangeAspect="1" noChangeArrowheads="1"/>
              </p:cNvSpPr>
              <p:nvPr/>
            </p:nvSpPr>
            <p:spPr bwMode="auto">
              <a:xfrm>
                <a:off x="2304" y="1296"/>
                <a:ext cx="192" cy="192"/>
              </a:xfrm>
              <a:prstGeom prst="cube">
                <a:avLst>
                  <a:gd name="adj" fmla="val 25000"/>
                </a:avLst>
              </a:prstGeom>
              <a:solidFill>
                <a:srgbClr val="B3D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192" name="AutoShape 418"/>
              <p:cNvSpPr>
                <a:spLocks noChangeAspect="1" noChangeArrowheads="1"/>
              </p:cNvSpPr>
              <p:nvPr/>
            </p:nvSpPr>
            <p:spPr bwMode="auto">
              <a:xfrm>
                <a:off x="2448" y="1296"/>
                <a:ext cx="192" cy="192"/>
              </a:xfrm>
              <a:prstGeom prst="cube">
                <a:avLst>
                  <a:gd name="adj" fmla="val 25000"/>
                </a:avLst>
              </a:prstGeom>
              <a:solidFill>
                <a:srgbClr val="B3D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193" name="AutoShape 419"/>
              <p:cNvSpPr>
                <a:spLocks noChangeAspect="1" noChangeArrowheads="1"/>
              </p:cNvSpPr>
              <p:nvPr/>
            </p:nvSpPr>
            <p:spPr bwMode="auto">
              <a:xfrm>
                <a:off x="2592" y="1296"/>
                <a:ext cx="192" cy="192"/>
              </a:xfrm>
              <a:prstGeom prst="cube">
                <a:avLst>
                  <a:gd name="adj" fmla="val 25000"/>
                </a:avLst>
              </a:prstGeom>
              <a:solidFill>
                <a:srgbClr val="B3D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194" name="AutoShape 420"/>
              <p:cNvSpPr>
                <a:spLocks noChangeAspect="1" noChangeArrowheads="1"/>
              </p:cNvSpPr>
              <p:nvPr/>
            </p:nvSpPr>
            <p:spPr bwMode="auto">
              <a:xfrm>
                <a:off x="2736" y="1296"/>
                <a:ext cx="192" cy="192"/>
              </a:xfrm>
              <a:prstGeom prst="cube">
                <a:avLst>
                  <a:gd name="adj" fmla="val 25000"/>
                </a:avLst>
              </a:prstGeom>
              <a:solidFill>
                <a:srgbClr val="B3D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44178" name="AutoShape 421"/>
            <p:cNvSpPr>
              <a:spLocks noChangeAspect="1" noChangeArrowheads="1"/>
            </p:cNvSpPr>
            <p:nvPr/>
          </p:nvSpPr>
          <p:spPr bwMode="auto">
            <a:xfrm>
              <a:off x="4272" y="1104"/>
              <a:ext cx="192" cy="192"/>
            </a:xfrm>
            <a:prstGeom prst="cube">
              <a:avLst>
                <a:gd name="adj" fmla="val 25000"/>
              </a:avLst>
            </a:prstGeom>
            <a:solidFill>
              <a:srgbClr val="B3D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179" name="AutoShape 422"/>
            <p:cNvSpPr>
              <a:spLocks noChangeAspect="1" noChangeArrowheads="1"/>
            </p:cNvSpPr>
            <p:nvPr/>
          </p:nvSpPr>
          <p:spPr bwMode="auto">
            <a:xfrm>
              <a:off x="4224" y="1152"/>
              <a:ext cx="192" cy="192"/>
            </a:xfrm>
            <a:prstGeom prst="cube">
              <a:avLst>
                <a:gd name="adj" fmla="val 25000"/>
              </a:avLst>
            </a:prstGeom>
            <a:solidFill>
              <a:srgbClr val="B3D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180" name="AutoShape 423"/>
            <p:cNvSpPr>
              <a:spLocks noChangeAspect="1" noChangeArrowheads="1"/>
            </p:cNvSpPr>
            <p:nvPr/>
          </p:nvSpPr>
          <p:spPr bwMode="auto">
            <a:xfrm>
              <a:off x="4176" y="1200"/>
              <a:ext cx="192" cy="192"/>
            </a:xfrm>
            <a:prstGeom prst="cube">
              <a:avLst>
                <a:gd name="adj" fmla="val 25000"/>
              </a:avLst>
            </a:prstGeom>
            <a:solidFill>
              <a:srgbClr val="B3D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181" name="AutoShape 424"/>
            <p:cNvSpPr>
              <a:spLocks noChangeAspect="1" noChangeArrowheads="1"/>
            </p:cNvSpPr>
            <p:nvPr/>
          </p:nvSpPr>
          <p:spPr bwMode="auto">
            <a:xfrm>
              <a:off x="4128" y="1248"/>
              <a:ext cx="192" cy="192"/>
            </a:xfrm>
            <a:prstGeom prst="cube">
              <a:avLst>
                <a:gd name="adj" fmla="val 25000"/>
              </a:avLst>
            </a:prstGeom>
            <a:solidFill>
              <a:srgbClr val="B3D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182" name="AutoShape 425"/>
            <p:cNvSpPr>
              <a:spLocks noChangeAspect="1" noChangeArrowheads="1"/>
            </p:cNvSpPr>
            <p:nvPr/>
          </p:nvSpPr>
          <p:spPr bwMode="auto">
            <a:xfrm>
              <a:off x="3504" y="1296"/>
              <a:ext cx="192" cy="192"/>
            </a:xfrm>
            <a:prstGeom prst="cube">
              <a:avLst>
                <a:gd name="adj" fmla="val 25000"/>
              </a:avLst>
            </a:prstGeom>
            <a:solidFill>
              <a:srgbClr val="B3D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183" name="AutoShape 426"/>
            <p:cNvSpPr>
              <a:spLocks noChangeAspect="1" noChangeArrowheads="1"/>
            </p:cNvSpPr>
            <p:nvPr/>
          </p:nvSpPr>
          <p:spPr bwMode="auto">
            <a:xfrm>
              <a:off x="3648" y="1296"/>
              <a:ext cx="192" cy="192"/>
            </a:xfrm>
            <a:prstGeom prst="cube">
              <a:avLst>
                <a:gd name="adj" fmla="val 25000"/>
              </a:avLst>
            </a:prstGeom>
            <a:solidFill>
              <a:srgbClr val="B3D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184" name="AutoShape 427"/>
            <p:cNvSpPr>
              <a:spLocks noChangeAspect="1" noChangeArrowheads="1"/>
            </p:cNvSpPr>
            <p:nvPr/>
          </p:nvSpPr>
          <p:spPr bwMode="auto">
            <a:xfrm>
              <a:off x="3792" y="1296"/>
              <a:ext cx="192" cy="192"/>
            </a:xfrm>
            <a:prstGeom prst="cube">
              <a:avLst>
                <a:gd name="adj" fmla="val 25000"/>
              </a:avLst>
            </a:prstGeom>
            <a:solidFill>
              <a:srgbClr val="B3D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185" name="AutoShape 428"/>
            <p:cNvSpPr>
              <a:spLocks noChangeAspect="1" noChangeArrowheads="1"/>
            </p:cNvSpPr>
            <p:nvPr/>
          </p:nvSpPr>
          <p:spPr bwMode="auto">
            <a:xfrm>
              <a:off x="3936" y="1296"/>
              <a:ext cx="192" cy="192"/>
            </a:xfrm>
            <a:prstGeom prst="cube">
              <a:avLst>
                <a:gd name="adj" fmla="val 25000"/>
              </a:avLst>
            </a:prstGeom>
            <a:solidFill>
              <a:srgbClr val="B3D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186" name="AutoShape 429"/>
            <p:cNvSpPr>
              <a:spLocks noChangeAspect="1" noChangeArrowheads="1"/>
            </p:cNvSpPr>
            <p:nvPr/>
          </p:nvSpPr>
          <p:spPr bwMode="auto">
            <a:xfrm>
              <a:off x="4080" y="1296"/>
              <a:ext cx="192" cy="192"/>
            </a:xfrm>
            <a:prstGeom prst="cube">
              <a:avLst>
                <a:gd name="adj" fmla="val 25000"/>
              </a:avLst>
            </a:prstGeom>
            <a:solidFill>
              <a:srgbClr val="B3D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62222" name="Group 430"/>
          <p:cNvGrpSpPr>
            <a:grpSpLocks/>
          </p:cNvGrpSpPr>
          <p:nvPr/>
        </p:nvGrpSpPr>
        <p:grpSpPr bwMode="auto">
          <a:xfrm>
            <a:off x="6858000" y="3333750"/>
            <a:ext cx="1524000" cy="609600"/>
            <a:chOff x="3504" y="1104"/>
            <a:chExt cx="960" cy="384"/>
          </a:xfrm>
        </p:grpSpPr>
        <p:grpSp>
          <p:nvGrpSpPr>
            <p:cNvPr id="44149" name="Group 431"/>
            <p:cNvGrpSpPr>
              <a:grpSpLocks/>
            </p:cNvGrpSpPr>
            <p:nvPr/>
          </p:nvGrpSpPr>
          <p:grpSpPr bwMode="auto">
            <a:xfrm>
              <a:off x="3552" y="1104"/>
              <a:ext cx="768" cy="336"/>
              <a:chOff x="2304" y="1152"/>
              <a:chExt cx="768" cy="336"/>
            </a:xfrm>
          </p:grpSpPr>
          <p:grpSp>
            <p:nvGrpSpPr>
              <p:cNvPr id="44159" name="Group 432"/>
              <p:cNvGrpSpPr>
                <a:grpSpLocks/>
              </p:cNvGrpSpPr>
              <p:nvPr/>
            </p:nvGrpSpPr>
            <p:grpSpPr bwMode="auto">
              <a:xfrm>
                <a:off x="2352" y="1152"/>
                <a:ext cx="576" cy="288"/>
                <a:chOff x="1488" y="1152"/>
                <a:chExt cx="576" cy="288"/>
              </a:xfrm>
            </p:grpSpPr>
            <p:grpSp>
              <p:nvGrpSpPr>
                <p:cNvPr id="44167" name="Group 433"/>
                <p:cNvGrpSpPr>
                  <a:grpSpLocks/>
                </p:cNvGrpSpPr>
                <p:nvPr/>
              </p:nvGrpSpPr>
              <p:grpSpPr bwMode="auto">
                <a:xfrm>
                  <a:off x="1536" y="1152"/>
                  <a:ext cx="384" cy="240"/>
                  <a:chOff x="864" y="1248"/>
                  <a:chExt cx="384" cy="240"/>
                </a:xfrm>
              </p:grpSpPr>
              <p:sp>
                <p:nvSpPr>
                  <p:cNvPr id="44173" name="AutoShape 434"/>
                  <p:cNvSpPr>
                    <a:spLocks noChangeAspect="1" noChangeArrowheads="1"/>
                  </p:cNvSpPr>
                  <p:nvPr/>
                </p:nvSpPr>
                <p:spPr bwMode="auto">
                  <a:xfrm>
                    <a:off x="912" y="1248"/>
                    <a:ext cx="192" cy="192"/>
                  </a:xfrm>
                  <a:prstGeom prst="cube">
                    <a:avLst>
                      <a:gd name="adj" fmla="val 25000"/>
                    </a:avLst>
                  </a:prstGeom>
                  <a:solidFill>
                    <a:srgbClr val="B3D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174" name="AutoShape 435"/>
                  <p:cNvSpPr>
                    <a:spLocks noChangeAspect="1" noChangeArrowheads="1"/>
                  </p:cNvSpPr>
                  <p:nvPr/>
                </p:nvSpPr>
                <p:spPr bwMode="auto">
                  <a:xfrm>
                    <a:off x="1056" y="1248"/>
                    <a:ext cx="192" cy="192"/>
                  </a:xfrm>
                  <a:prstGeom prst="cube">
                    <a:avLst>
                      <a:gd name="adj" fmla="val 25000"/>
                    </a:avLst>
                  </a:prstGeom>
                  <a:solidFill>
                    <a:srgbClr val="B3D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175" name="AutoShape 436"/>
                  <p:cNvSpPr>
                    <a:spLocks noChangeAspect="1" noChangeArrowheads="1"/>
                  </p:cNvSpPr>
                  <p:nvPr/>
                </p:nvSpPr>
                <p:spPr bwMode="auto">
                  <a:xfrm>
                    <a:off x="864" y="1296"/>
                    <a:ext cx="192" cy="192"/>
                  </a:xfrm>
                  <a:prstGeom prst="cube">
                    <a:avLst>
                      <a:gd name="adj" fmla="val 25000"/>
                    </a:avLst>
                  </a:prstGeom>
                  <a:solidFill>
                    <a:srgbClr val="B3D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176" name="AutoShape 437"/>
                  <p:cNvSpPr>
                    <a:spLocks noChangeAspect="1" noChangeArrowheads="1"/>
                  </p:cNvSpPr>
                  <p:nvPr/>
                </p:nvSpPr>
                <p:spPr bwMode="auto">
                  <a:xfrm>
                    <a:off x="1008" y="1296"/>
                    <a:ext cx="192" cy="192"/>
                  </a:xfrm>
                  <a:prstGeom prst="cube">
                    <a:avLst>
                      <a:gd name="adj" fmla="val 25000"/>
                    </a:avLst>
                  </a:prstGeom>
                  <a:solidFill>
                    <a:srgbClr val="B3D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44168" name="AutoShape 438"/>
                <p:cNvSpPr>
                  <a:spLocks noChangeAspect="1" noChangeArrowheads="1"/>
                </p:cNvSpPr>
                <p:nvPr/>
              </p:nvSpPr>
              <p:spPr bwMode="auto">
                <a:xfrm>
                  <a:off x="1872" y="1152"/>
                  <a:ext cx="192" cy="192"/>
                </a:xfrm>
                <a:prstGeom prst="cube">
                  <a:avLst>
                    <a:gd name="adj" fmla="val 25000"/>
                  </a:avLst>
                </a:prstGeom>
                <a:solidFill>
                  <a:srgbClr val="B3D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169" name="AutoShape 439"/>
                <p:cNvSpPr>
                  <a:spLocks noChangeAspect="1" noChangeArrowheads="1"/>
                </p:cNvSpPr>
                <p:nvPr/>
              </p:nvSpPr>
              <p:spPr bwMode="auto">
                <a:xfrm>
                  <a:off x="1824" y="1200"/>
                  <a:ext cx="192" cy="192"/>
                </a:xfrm>
                <a:prstGeom prst="cube">
                  <a:avLst>
                    <a:gd name="adj" fmla="val 25000"/>
                  </a:avLst>
                </a:prstGeom>
                <a:solidFill>
                  <a:srgbClr val="B3D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170" name="AutoShape 440"/>
                <p:cNvSpPr>
                  <a:spLocks noChangeAspect="1" noChangeArrowheads="1"/>
                </p:cNvSpPr>
                <p:nvPr/>
              </p:nvSpPr>
              <p:spPr bwMode="auto">
                <a:xfrm>
                  <a:off x="1488" y="1248"/>
                  <a:ext cx="192" cy="192"/>
                </a:xfrm>
                <a:prstGeom prst="cube">
                  <a:avLst>
                    <a:gd name="adj" fmla="val 25000"/>
                  </a:avLst>
                </a:prstGeom>
                <a:solidFill>
                  <a:srgbClr val="B3D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171" name="AutoShape 441"/>
                <p:cNvSpPr>
                  <a:spLocks noChangeAspect="1" noChangeArrowheads="1"/>
                </p:cNvSpPr>
                <p:nvPr/>
              </p:nvSpPr>
              <p:spPr bwMode="auto">
                <a:xfrm>
                  <a:off x="1632" y="1248"/>
                  <a:ext cx="192" cy="192"/>
                </a:xfrm>
                <a:prstGeom prst="cube">
                  <a:avLst>
                    <a:gd name="adj" fmla="val 25000"/>
                  </a:avLst>
                </a:prstGeom>
                <a:solidFill>
                  <a:srgbClr val="B3D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172" name="AutoShape 442"/>
                <p:cNvSpPr>
                  <a:spLocks noChangeAspect="1" noChangeArrowheads="1"/>
                </p:cNvSpPr>
                <p:nvPr/>
              </p:nvSpPr>
              <p:spPr bwMode="auto">
                <a:xfrm>
                  <a:off x="1776" y="1248"/>
                  <a:ext cx="192" cy="192"/>
                </a:xfrm>
                <a:prstGeom prst="cube">
                  <a:avLst>
                    <a:gd name="adj" fmla="val 25000"/>
                  </a:avLst>
                </a:prstGeom>
                <a:solidFill>
                  <a:srgbClr val="B3D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44160" name="AutoShape 443"/>
              <p:cNvSpPr>
                <a:spLocks noChangeAspect="1" noChangeArrowheads="1"/>
              </p:cNvSpPr>
              <p:nvPr/>
            </p:nvSpPr>
            <p:spPr bwMode="auto">
              <a:xfrm>
                <a:off x="2880" y="1152"/>
                <a:ext cx="192" cy="192"/>
              </a:xfrm>
              <a:prstGeom prst="cube">
                <a:avLst>
                  <a:gd name="adj" fmla="val 25000"/>
                </a:avLst>
              </a:prstGeom>
              <a:solidFill>
                <a:srgbClr val="B3D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161" name="AutoShape 444"/>
              <p:cNvSpPr>
                <a:spLocks noChangeAspect="1" noChangeArrowheads="1"/>
              </p:cNvSpPr>
              <p:nvPr/>
            </p:nvSpPr>
            <p:spPr bwMode="auto">
              <a:xfrm>
                <a:off x="2832" y="1200"/>
                <a:ext cx="192" cy="192"/>
              </a:xfrm>
              <a:prstGeom prst="cube">
                <a:avLst>
                  <a:gd name="adj" fmla="val 25000"/>
                </a:avLst>
              </a:prstGeom>
              <a:solidFill>
                <a:srgbClr val="B3D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162" name="AutoShape 445"/>
              <p:cNvSpPr>
                <a:spLocks noChangeAspect="1" noChangeArrowheads="1"/>
              </p:cNvSpPr>
              <p:nvPr/>
            </p:nvSpPr>
            <p:spPr bwMode="auto">
              <a:xfrm>
                <a:off x="2784" y="1248"/>
                <a:ext cx="192" cy="192"/>
              </a:xfrm>
              <a:prstGeom prst="cube">
                <a:avLst>
                  <a:gd name="adj" fmla="val 25000"/>
                </a:avLst>
              </a:prstGeom>
              <a:solidFill>
                <a:srgbClr val="B3D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163" name="AutoShape 446"/>
              <p:cNvSpPr>
                <a:spLocks noChangeAspect="1" noChangeArrowheads="1"/>
              </p:cNvSpPr>
              <p:nvPr/>
            </p:nvSpPr>
            <p:spPr bwMode="auto">
              <a:xfrm>
                <a:off x="2304" y="1296"/>
                <a:ext cx="192" cy="192"/>
              </a:xfrm>
              <a:prstGeom prst="cube">
                <a:avLst>
                  <a:gd name="adj" fmla="val 25000"/>
                </a:avLst>
              </a:prstGeom>
              <a:solidFill>
                <a:srgbClr val="B3D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164" name="AutoShape 447"/>
              <p:cNvSpPr>
                <a:spLocks noChangeAspect="1" noChangeArrowheads="1"/>
              </p:cNvSpPr>
              <p:nvPr/>
            </p:nvSpPr>
            <p:spPr bwMode="auto">
              <a:xfrm>
                <a:off x="2448" y="1296"/>
                <a:ext cx="192" cy="192"/>
              </a:xfrm>
              <a:prstGeom prst="cube">
                <a:avLst>
                  <a:gd name="adj" fmla="val 25000"/>
                </a:avLst>
              </a:prstGeom>
              <a:solidFill>
                <a:srgbClr val="B3D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165" name="AutoShape 448"/>
              <p:cNvSpPr>
                <a:spLocks noChangeAspect="1" noChangeArrowheads="1"/>
              </p:cNvSpPr>
              <p:nvPr/>
            </p:nvSpPr>
            <p:spPr bwMode="auto">
              <a:xfrm>
                <a:off x="2592" y="1296"/>
                <a:ext cx="192" cy="192"/>
              </a:xfrm>
              <a:prstGeom prst="cube">
                <a:avLst>
                  <a:gd name="adj" fmla="val 25000"/>
                </a:avLst>
              </a:prstGeom>
              <a:solidFill>
                <a:srgbClr val="B3D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166" name="AutoShape 449"/>
              <p:cNvSpPr>
                <a:spLocks noChangeAspect="1" noChangeArrowheads="1"/>
              </p:cNvSpPr>
              <p:nvPr/>
            </p:nvSpPr>
            <p:spPr bwMode="auto">
              <a:xfrm>
                <a:off x="2736" y="1296"/>
                <a:ext cx="192" cy="192"/>
              </a:xfrm>
              <a:prstGeom prst="cube">
                <a:avLst>
                  <a:gd name="adj" fmla="val 25000"/>
                </a:avLst>
              </a:prstGeom>
              <a:solidFill>
                <a:srgbClr val="B3D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44150" name="AutoShape 450"/>
            <p:cNvSpPr>
              <a:spLocks noChangeAspect="1" noChangeArrowheads="1"/>
            </p:cNvSpPr>
            <p:nvPr/>
          </p:nvSpPr>
          <p:spPr bwMode="auto">
            <a:xfrm>
              <a:off x="4272" y="1104"/>
              <a:ext cx="192" cy="192"/>
            </a:xfrm>
            <a:prstGeom prst="cube">
              <a:avLst>
                <a:gd name="adj" fmla="val 25000"/>
              </a:avLst>
            </a:prstGeom>
            <a:solidFill>
              <a:srgbClr val="B3D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151" name="AutoShape 451"/>
            <p:cNvSpPr>
              <a:spLocks noChangeAspect="1" noChangeArrowheads="1"/>
            </p:cNvSpPr>
            <p:nvPr/>
          </p:nvSpPr>
          <p:spPr bwMode="auto">
            <a:xfrm>
              <a:off x="4224" y="1152"/>
              <a:ext cx="192" cy="192"/>
            </a:xfrm>
            <a:prstGeom prst="cube">
              <a:avLst>
                <a:gd name="adj" fmla="val 25000"/>
              </a:avLst>
            </a:prstGeom>
            <a:solidFill>
              <a:srgbClr val="B3D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152" name="AutoShape 452"/>
            <p:cNvSpPr>
              <a:spLocks noChangeAspect="1" noChangeArrowheads="1"/>
            </p:cNvSpPr>
            <p:nvPr/>
          </p:nvSpPr>
          <p:spPr bwMode="auto">
            <a:xfrm>
              <a:off x="4176" y="1200"/>
              <a:ext cx="192" cy="192"/>
            </a:xfrm>
            <a:prstGeom prst="cube">
              <a:avLst>
                <a:gd name="adj" fmla="val 25000"/>
              </a:avLst>
            </a:prstGeom>
            <a:solidFill>
              <a:srgbClr val="B3D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153" name="AutoShape 453"/>
            <p:cNvSpPr>
              <a:spLocks noChangeAspect="1" noChangeArrowheads="1"/>
            </p:cNvSpPr>
            <p:nvPr/>
          </p:nvSpPr>
          <p:spPr bwMode="auto">
            <a:xfrm>
              <a:off x="4128" y="1248"/>
              <a:ext cx="192" cy="192"/>
            </a:xfrm>
            <a:prstGeom prst="cube">
              <a:avLst>
                <a:gd name="adj" fmla="val 25000"/>
              </a:avLst>
            </a:prstGeom>
            <a:solidFill>
              <a:srgbClr val="B3D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154" name="AutoShape 454"/>
            <p:cNvSpPr>
              <a:spLocks noChangeAspect="1" noChangeArrowheads="1"/>
            </p:cNvSpPr>
            <p:nvPr/>
          </p:nvSpPr>
          <p:spPr bwMode="auto">
            <a:xfrm>
              <a:off x="3504" y="1296"/>
              <a:ext cx="192" cy="192"/>
            </a:xfrm>
            <a:prstGeom prst="cube">
              <a:avLst>
                <a:gd name="adj" fmla="val 25000"/>
              </a:avLst>
            </a:prstGeom>
            <a:solidFill>
              <a:srgbClr val="B3D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155" name="AutoShape 455"/>
            <p:cNvSpPr>
              <a:spLocks noChangeAspect="1" noChangeArrowheads="1"/>
            </p:cNvSpPr>
            <p:nvPr/>
          </p:nvSpPr>
          <p:spPr bwMode="auto">
            <a:xfrm>
              <a:off x="3648" y="1296"/>
              <a:ext cx="192" cy="192"/>
            </a:xfrm>
            <a:prstGeom prst="cube">
              <a:avLst>
                <a:gd name="adj" fmla="val 25000"/>
              </a:avLst>
            </a:prstGeom>
            <a:solidFill>
              <a:srgbClr val="B3D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156" name="AutoShape 456"/>
            <p:cNvSpPr>
              <a:spLocks noChangeAspect="1" noChangeArrowheads="1"/>
            </p:cNvSpPr>
            <p:nvPr/>
          </p:nvSpPr>
          <p:spPr bwMode="auto">
            <a:xfrm>
              <a:off x="3792" y="1296"/>
              <a:ext cx="192" cy="192"/>
            </a:xfrm>
            <a:prstGeom prst="cube">
              <a:avLst>
                <a:gd name="adj" fmla="val 25000"/>
              </a:avLst>
            </a:prstGeom>
            <a:solidFill>
              <a:srgbClr val="B3D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157" name="AutoShape 457"/>
            <p:cNvSpPr>
              <a:spLocks noChangeAspect="1" noChangeArrowheads="1"/>
            </p:cNvSpPr>
            <p:nvPr/>
          </p:nvSpPr>
          <p:spPr bwMode="auto">
            <a:xfrm>
              <a:off x="3936" y="1296"/>
              <a:ext cx="192" cy="192"/>
            </a:xfrm>
            <a:prstGeom prst="cube">
              <a:avLst>
                <a:gd name="adj" fmla="val 25000"/>
              </a:avLst>
            </a:prstGeom>
            <a:solidFill>
              <a:srgbClr val="B3D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158" name="AutoShape 458"/>
            <p:cNvSpPr>
              <a:spLocks noChangeAspect="1" noChangeArrowheads="1"/>
            </p:cNvSpPr>
            <p:nvPr/>
          </p:nvSpPr>
          <p:spPr bwMode="auto">
            <a:xfrm>
              <a:off x="4080" y="1296"/>
              <a:ext cx="192" cy="192"/>
            </a:xfrm>
            <a:prstGeom prst="cube">
              <a:avLst>
                <a:gd name="adj" fmla="val 25000"/>
              </a:avLst>
            </a:prstGeom>
            <a:solidFill>
              <a:srgbClr val="B3D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62251" name="Group 459"/>
          <p:cNvGrpSpPr>
            <a:grpSpLocks/>
          </p:cNvGrpSpPr>
          <p:nvPr/>
        </p:nvGrpSpPr>
        <p:grpSpPr bwMode="auto">
          <a:xfrm>
            <a:off x="6858000" y="4000500"/>
            <a:ext cx="1524000" cy="609600"/>
            <a:chOff x="3504" y="1104"/>
            <a:chExt cx="960" cy="384"/>
          </a:xfrm>
        </p:grpSpPr>
        <p:grpSp>
          <p:nvGrpSpPr>
            <p:cNvPr id="44121" name="Group 460"/>
            <p:cNvGrpSpPr>
              <a:grpSpLocks/>
            </p:cNvGrpSpPr>
            <p:nvPr/>
          </p:nvGrpSpPr>
          <p:grpSpPr bwMode="auto">
            <a:xfrm>
              <a:off x="3552" y="1104"/>
              <a:ext cx="768" cy="336"/>
              <a:chOff x="2304" y="1152"/>
              <a:chExt cx="768" cy="336"/>
            </a:xfrm>
          </p:grpSpPr>
          <p:grpSp>
            <p:nvGrpSpPr>
              <p:cNvPr id="44131" name="Group 461"/>
              <p:cNvGrpSpPr>
                <a:grpSpLocks/>
              </p:cNvGrpSpPr>
              <p:nvPr/>
            </p:nvGrpSpPr>
            <p:grpSpPr bwMode="auto">
              <a:xfrm>
                <a:off x="2352" y="1152"/>
                <a:ext cx="576" cy="288"/>
                <a:chOff x="1488" y="1152"/>
                <a:chExt cx="576" cy="288"/>
              </a:xfrm>
            </p:grpSpPr>
            <p:grpSp>
              <p:nvGrpSpPr>
                <p:cNvPr id="44139" name="Group 462"/>
                <p:cNvGrpSpPr>
                  <a:grpSpLocks/>
                </p:cNvGrpSpPr>
                <p:nvPr/>
              </p:nvGrpSpPr>
              <p:grpSpPr bwMode="auto">
                <a:xfrm>
                  <a:off x="1536" y="1152"/>
                  <a:ext cx="384" cy="240"/>
                  <a:chOff x="864" y="1248"/>
                  <a:chExt cx="384" cy="240"/>
                </a:xfrm>
              </p:grpSpPr>
              <p:sp>
                <p:nvSpPr>
                  <p:cNvPr id="44145" name="AutoShape 463"/>
                  <p:cNvSpPr>
                    <a:spLocks noChangeAspect="1" noChangeArrowheads="1"/>
                  </p:cNvSpPr>
                  <p:nvPr/>
                </p:nvSpPr>
                <p:spPr bwMode="auto">
                  <a:xfrm>
                    <a:off x="912" y="1248"/>
                    <a:ext cx="192" cy="192"/>
                  </a:xfrm>
                  <a:prstGeom prst="cube">
                    <a:avLst>
                      <a:gd name="adj" fmla="val 25000"/>
                    </a:avLst>
                  </a:prstGeom>
                  <a:solidFill>
                    <a:srgbClr val="B3D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146" name="AutoShape 464"/>
                  <p:cNvSpPr>
                    <a:spLocks noChangeAspect="1" noChangeArrowheads="1"/>
                  </p:cNvSpPr>
                  <p:nvPr/>
                </p:nvSpPr>
                <p:spPr bwMode="auto">
                  <a:xfrm>
                    <a:off x="1056" y="1248"/>
                    <a:ext cx="192" cy="192"/>
                  </a:xfrm>
                  <a:prstGeom prst="cube">
                    <a:avLst>
                      <a:gd name="adj" fmla="val 25000"/>
                    </a:avLst>
                  </a:prstGeom>
                  <a:solidFill>
                    <a:srgbClr val="B3D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147" name="AutoShape 465"/>
                  <p:cNvSpPr>
                    <a:spLocks noChangeAspect="1" noChangeArrowheads="1"/>
                  </p:cNvSpPr>
                  <p:nvPr/>
                </p:nvSpPr>
                <p:spPr bwMode="auto">
                  <a:xfrm>
                    <a:off x="864" y="1296"/>
                    <a:ext cx="192" cy="192"/>
                  </a:xfrm>
                  <a:prstGeom prst="cube">
                    <a:avLst>
                      <a:gd name="adj" fmla="val 25000"/>
                    </a:avLst>
                  </a:prstGeom>
                  <a:solidFill>
                    <a:srgbClr val="B3D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148" name="AutoShape 466"/>
                  <p:cNvSpPr>
                    <a:spLocks noChangeAspect="1" noChangeArrowheads="1"/>
                  </p:cNvSpPr>
                  <p:nvPr/>
                </p:nvSpPr>
                <p:spPr bwMode="auto">
                  <a:xfrm>
                    <a:off x="1008" y="1296"/>
                    <a:ext cx="192" cy="192"/>
                  </a:xfrm>
                  <a:prstGeom prst="cube">
                    <a:avLst>
                      <a:gd name="adj" fmla="val 25000"/>
                    </a:avLst>
                  </a:prstGeom>
                  <a:solidFill>
                    <a:srgbClr val="B3D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44140" name="AutoShape 467"/>
                <p:cNvSpPr>
                  <a:spLocks noChangeAspect="1" noChangeArrowheads="1"/>
                </p:cNvSpPr>
                <p:nvPr/>
              </p:nvSpPr>
              <p:spPr bwMode="auto">
                <a:xfrm>
                  <a:off x="1872" y="1152"/>
                  <a:ext cx="192" cy="192"/>
                </a:xfrm>
                <a:prstGeom prst="cube">
                  <a:avLst>
                    <a:gd name="adj" fmla="val 25000"/>
                  </a:avLst>
                </a:prstGeom>
                <a:solidFill>
                  <a:srgbClr val="B3D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141" name="AutoShape 468"/>
                <p:cNvSpPr>
                  <a:spLocks noChangeAspect="1" noChangeArrowheads="1"/>
                </p:cNvSpPr>
                <p:nvPr/>
              </p:nvSpPr>
              <p:spPr bwMode="auto">
                <a:xfrm>
                  <a:off x="1824" y="1200"/>
                  <a:ext cx="192" cy="192"/>
                </a:xfrm>
                <a:prstGeom prst="cube">
                  <a:avLst>
                    <a:gd name="adj" fmla="val 25000"/>
                  </a:avLst>
                </a:prstGeom>
                <a:solidFill>
                  <a:srgbClr val="B3D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142" name="AutoShape 469"/>
                <p:cNvSpPr>
                  <a:spLocks noChangeAspect="1" noChangeArrowheads="1"/>
                </p:cNvSpPr>
                <p:nvPr/>
              </p:nvSpPr>
              <p:spPr bwMode="auto">
                <a:xfrm>
                  <a:off x="1488" y="1248"/>
                  <a:ext cx="192" cy="192"/>
                </a:xfrm>
                <a:prstGeom prst="cube">
                  <a:avLst>
                    <a:gd name="adj" fmla="val 25000"/>
                  </a:avLst>
                </a:prstGeom>
                <a:solidFill>
                  <a:srgbClr val="B3D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143" name="AutoShape 470"/>
                <p:cNvSpPr>
                  <a:spLocks noChangeAspect="1" noChangeArrowheads="1"/>
                </p:cNvSpPr>
                <p:nvPr/>
              </p:nvSpPr>
              <p:spPr bwMode="auto">
                <a:xfrm>
                  <a:off x="1632" y="1248"/>
                  <a:ext cx="192" cy="192"/>
                </a:xfrm>
                <a:prstGeom prst="cube">
                  <a:avLst>
                    <a:gd name="adj" fmla="val 25000"/>
                  </a:avLst>
                </a:prstGeom>
                <a:solidFill>
                  <a:srgbClr val="B3D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144" name="AutoShape 471"/>
                <p:cNvSpPr>
                  <a:spLocks noChangeAspect="1" noChangeArrowheads="1"/>
                </p:cNvSpPr>
                <p:nvPr/>
              </p:nvSpPr>
              <p:spPr bwMode="auto">
                <a:xfrm>
                  <a:off x="1776" y="1248"/>
                  <a:ext cx="192" cy="192"/>
                </a:xfrm>
                <a:prstGeom prst="cube">
                  <a:avLst>
                    <a:gd name="adj" fmla="val 25000"/>
                  </a:avLst>
                </a:prstGeom>
                <a:solidFill>
                  <a:srgbClr val="B3D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44132" name="AutoShape 472"/>
              <p:cNvSpPr>
                <a:spLocks noChangeAspect="1" noChangeArrowheads="1"/>
              </p:cNvSpPr>
              <p:nvPr/>
            </p:nvSpPr>
            <p:spPr bwMode="auto">
              <a:xfrm>
                <a:off x="2880" y="1152"/>
                <a:ext cx="192" cy="192"/>
              </a:xfrm>
              <a:prstGeom prst="cube">
                <a:avLst>
                  <a:gd name="adj" fmla="val 25000"/>
                </a:avLst>
              </a:prstGeom>
              <a:solidFill>
                <a:srgbClr val="B3D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133" name="AutoShape 473"/>
              <p:cNvSpPr>
                <a:spLocks noChangeAspect="1" noChangeArrowheads="1"/>
              </p:cNvSpPr>
              <p:nvPr/>
            </p:nvSpPr>
            <p:spPr bwMode="auto">
              <a:xfrm>
                <a:off x="2832" y="1200"/>
                <a:ext cx="192" cy="192"/>
              </a:xfrm>
              <a:prstGeom prst="cube">
                <a:avLst>
                  <a:gd name="adj" fmla="val 25000"/>
                </a:avLst>
              </a:prstGeom>
              <a:solidFill>
                <a:srgbClr val="B3D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134" name="AutoShape 474"/>
              <p:cNvSpPr>
                <a:spLocks noChangeAspect="1" noChangeArrowheads="1"/>
              </p:cNvSpPr>
              <p:nvPr/>
            </p:nvSpPr>
            <p:spPr bwMode="auto">
              <a:xfrm>
                <a:off x="2784" y="1248"/>
                <a:ext cx="192" cy="192"/>
              </a:xfrm>
              <a:prstGeom prst="cube">
                <a:avLst>
                  <a:gd name="adj" fmla="val 25000"/>
                </a:avLst>
              </a:prstGeom>
              <a:solidFill>
                <a:srgbClr val="B3D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135" name="AutoShape 475"/>
              <p:cNvSpPr>
                <a:spLocks noChangeAspect="1" noChangeArrowheads="1"/>
              </p:cNvSpPr>
              <p:nvPr/>
            </p:nvSpPr>
            <p:spPr bwMode="auto">
              <a:xfrm>
                <a:off x="2304" y="1296"/>
                <a:ext cx="192" cy="192"/>
              </a:xfrm>
              <a:prstGeom prst="cube">
                <a:avLst>
                  <a:gd name="adj" fmla="val 25000"/>
                </a:avLst>
              </a:prstGeom>
              <a:solidFill>
                <a:srgbClr val="B3D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136" name="AutoShape 476"/>
              <p:cNvSpPr>
                <a:spLocks noChangeAspect="1" noChangeArrowheads="1"/>
              </p:cNvSpPr>
              <p:nvPr/>
            </p:nvSpPr>
            <p:spPr bwMode="auto">
              <a:xfrm>
                <a:off x="2448" y="1296"/>
                <a:ext cx="192" cy="192"/>
              </a:xfrm>
              <a:prstGeom prst="cube">
                <a:avLst>
                  <a:gd name="adj" fmla="val 25000"/>
                </a:avLst>
              </a:prstGeom>
              <a:solidFill>
                <a:srgbClr val="B3D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137" name="AutoShape 477"/>
              <p:cNvSpPr>
                <a:spLocks noChangeAspect="1" noChangeArrowheads="1"/>
              </p:cNvSpPr>
              <p:nvPr/>
            </p:nvSpPr>
            <p:spPr bwMode="auto">
              <a:xfrm>
                <a:off x="2592" y="1296"/>
                <a:ext cx="192" cy="192"/>
              </a:xfrm>
              <a:prstGeom prst="cube">
                <a:avLst>
                  <a:gd name="adj" fmla="val 25000"/>
                </a:avLst>
              </a:prstGeom>
              <a:solidFill>
                <a:srgbClr val="B3D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138" name="AutoShape 478"/>
              <p:cNvSpPr>
                <a:spLocks noChangeAspect="1" noChangeArrowheads="1"/>
              </p:cNvSpPr>
              <p:nvPr/>
            </p:nvSpPr>
            <p:spPr bwMode="auto">
              <a:xfrm>
                <a:off x="2736" y="1296"/>
                <a:ext cx="192" cy="192"/>
              </a:xfrm>
              <a:prstGeom prst="cube">
                <a:avLst>
                  <a:gd name="adj" fmla="val 25000"/>
                </a:avLst>
              </a:prstGeom>
              <a:solidFill>
                <a:srgbClr val="B3D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44122" name="AutoShape 479"/>
            <p:cNvSpPr>
              <a:spLocks noChangeAspect="1" noChangeArrowheads="1"/>
            </p:cNvSpPr>
            <p:nvPr/>
          </p:nvSpPr>
          <p:spPr bwMode="auto">
            <a:xfrm>
              <a:off x="4272" y="1104"/>
              <a:ext cx="192" cy="192"/>
            </a:xfrm>
            <a:prstGeom prst="cube">
              <a:avLst>
                <a:gd name="adj" fmla="val 25000"/>
              </a:avLst>
            </a:prstGeom>
            <a:solidFill>
              <a:srgbClr val="B3D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123" name="AutoShape 480"/>
            <p:cNvSpPr>
              <a:spLocks noChangeAspect="1" noChangeArrowheads="1"/>
            </p:cNvSpPr>
            <p:nvPr/>
          </p:nvSpPr>
          <p:spPr bwMode="auto">
            <a:xfrm>
              <a:off x="4224" y="1152"/>
              <a:ext cx="192" cy="192"/>
            </a:xfrm>
            <a:prstGeom prst="cube">
              <a:avLst>
                <a:gd name="adj" fmla="val 25000"/>
              </a:avLst>
            </a:prstGeom>
            <a:solidFill>
              <a:srgbClr val="B3D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124" name="AutoShape 481"/>
            <p:cNvSpPr>
              <a:spLocks noChangeAspect="1" noChangeArrowheads="1"/>
            </p:cNvSpPr>
            <p:nvPr/>
          </p:nvSpPr>
          <p:spPr bwMode="auto">
            <a:xfrm>
              <a:off x="4176" y="1200"/>
              <a:ext cx="192" cy="192"/>
            </a:xfrm>
            <a:prstGeom prst="cube">
              <a:avLst>
                <a:gd name="adj" fmla="val 25000"/>
              </a:avLst>
            </a:prstGeom>
            <a:solidFill>
              <a:srgbClr val="B3D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125" name="AutoShape 482"/>
            <p:cNvSpPr>
              <a:spLocks noChangeAspect="1" noChangeArrowheads="1"/>
            </p:cNvSpPr>
            <p:nvPr/>
          </p:nvSpPr>
          <p:spPr bwMode="auto">
            <a:xfrm>
              <a:off x="4128" y="1248"/>
              <a:ext cx="192" cy="192"/>
            </a:xfrm>
            <a:prstGeom prst="cube">
              <a:avLst>
                <a:gd name="adj" fmla="val 25000"/>
              </a:avLst>
            </a:prstGeom>
            <a:solidFill>
              <a:srgbClr val="B3D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126" name="AutoShape 483"/>
            <p:cNvSpPr>
              <a:spLocks noChangeAspect="1" noChangeArrowheads="1"/>
            </p:cNvSpPr>
            <p:nvPr/>
          </p:nvSpPr>
          <p:spPr bwMode="auto">
            <a:xfrm>
              <a:off x="3504" y="1296"/>
              <a:ext cx="192" cy="192"/>
            </a:xfrm>
            <a:prstGeom prst="cube">
              <a:avLst>
                <a:gd name="adj" fmla="val 25000"/>
              </a:avLst>
            </a:prstGeom>
            <a:solidFill>
              <a:srgbClr val="B3D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127" name="AutoShape 484"/>
            <p:cNvSpPr>
              <a:spLocks noChangeAspect="1" noChangeArrowheads="1"/>
            </p:cNvSpPr>
            <p:nvPr/>
          </p:nvSpPr>
          <p:spPr bwMode="auto">
            <a:xfrm>
              <a:off x="3648" y="1296"/>
              <a:ext cx="192" cy="192"/>
            </a:xfrm>
            <a:prstGeom prst="cube">
              <a:avLst>
                <a:gd name="adj" fmla="val 25000"/>
              </a:avLst>
            </a:prstGeom>
            <a:solidFill>
              <a:srgbClr val="B3D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128" name="AutoShape 485"/>
            <p:cNvSpPr>
              <a:spLocks noChangeAspect="1" noChangeArrowheads="1"/>
            </p:cNvSpPr>
            <p:nvPr/>
          </p:nvSpPr>
          <p:spPr bwMode="auto">
            <a:xfrm>
              <a:off x="3792" y="1296"/>
              <a:ext cx="192" cy="192"/>
            </a:xfrm>
            <a:prstGeom prst="cube">
              <a:avLst>
                <a:gd name="adj" fmla="val 25000"/>
              </a:avLst>
            </a:prstGeom>
            <a:solidFill>
              <a:srgbClr val="B3D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129" name="AutoShape 486"/>
            <p:cNvSpPr>
              <a:spLocks noChangeAspect="1" noChangeArrowheads="1"/>
            </p:cNvSpPr>
            <p:nvPr/>
          </p:nvSpPr>
          <p:spPr bwMode="auto">
            <a:xfrm>
              <a:off x="3936" y="1296"/>
              <a:ext cx="192" cy="192"/>
            </a:xfrm>
            <a:prstGeom prst="cube">
              <a:avLst>
                <a:gd name="adj" fmla="val 25000"/>
              </a:avLst>
            </a:prstGeom>
            <a:solidFill>
              <a:srgbClr val="B3D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130" name="AutoShape 487"/>
            <p:cNvSpPr>
              <a:spLocks noChangeAspect="1" noChangeArrowheads="1"/>
            </p:cNvSpPr>
            <p:nvPr/>
          </p:nvSpPr>
          <p:spPr bwMode="auto">
            <a:xfrm>
              <a:off x="4080" y="1296"/>
              <a:ext cx="192" cy="192"/>
            </a:xfrm>
            <a:prstGeom prst="cube">
              <a:avLst>
                <a:gd name="adj" fmla="val 25000"/>
              </a:avLst>
            </a:prstGeom>
            <a:solidFill>
              <a:srgbClr val="B3D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62280" name="Group 488"/>
          <p:cNvGrpSpPr>
            <a:grpSpLocks/>
          </p:cNvGrpSpPr>
          <p:nvPr/>
        </p:nvGrpSpPr>
        <p:grpSpPr bwMode="auto">
          <a:xfrm>
            <a:off x="6858000" y="4667250"/>
            <a:ext cx="1524000" cy="609600"/>
            <a:chOff x="3504" y="1104"/>
            <a:chExt cx="960" cy="384"/>
          </a:xfrm>
        </p:grpSpPr>
        <p:grpSp>
          <p:nvGrpSpPr>
            <p:cNvPr id="44093" name="Group 489"/>
            <p:cNvGrpSpPr>
              <a:grpSpLocks/>
            </p:cNvGrpSpPr>
            <p:nvPr/>
          </p:nvGrpSpPr>
          <p:grpSpPr bwMode="auto">
            <a:xfrm>
              <a:off x="3552" y="1104"/>
              <a:ext cx="768" cy="336"/>
              <a:chOff x="2304" y="1152"/>
              <a:chExt cx="768" cy="336"/>
            </a:xfrm>
          </p:grpSpPr>
          <p:grpSp>
            <p:nvGrpSpPr>
              <p:cNvPr id="44103" name="Group 490"/>
              <p:cNvGrpSpPr>
                <a:grpSpLocks/>
              </p:cNvGrpSpPr>
              <p:nvPr/>
            </p:nvGrpSpPr>
            <p:grpSpPr bwMode="auto">
              <a:xfrm>
                <a:off x="2352" y="1152"/>
                <a:ext cx="576" cy="288"/>
                <a:chOff x="1488" y="1152"/>
                <a:chExt cx="576" cy="288"/>
              </a:xfrm>
            </p:grpSpPr>
            <p:grpSp>
              <p:nvGrpSpPr>
                <p:cNvPr id="44111" name="Group 491"/>
                <p:cNvGrpSpPr>
                  <a:grpSpLocks/>
                </p:cNvGrpSpPr>
                <p:nvPr/>
              </p:nvGrpSpPr>
              <p:grpSpPr bwMode="auto">
                <a:xfrm>
                  <a:off x="1536" y="1152"/>
                  <a:ext cx="384" cy="240"/>
                  <a:chOff x="864" y="1248"/>
                  <a:chExt cx="384" cy="240"/>
                </a:xfrm>
              </p:grpSpPr>
              <p:sp>
                <p:nvSpPr>
                  <p:cNvPr id="44117" name="AutoShape 492"/>
                  <p:cNvSpPr>
                    <a:spLocks noChangeAspect="1" noChangeArrowheads="1"/>
                  </p:cNvSpPr>
                  <p:nvPr/>
                </p:nvSpPr>
                <p:spPr bwMode="auto">
                  <a:xfrm>
                    <a:off x="912" y="1248"/>
                    <a:ext cx="192" cy="192"/>
                  </a:xfrm>
                  <a:prstGeom prst="cube">
                    <a:avLst>
                      <a:gd name="adj" fmla="val 25000"/>
                    </a:avLst>
                  </a:prstGeom>
                  <a:solidFill>
                    <a:srgbClr val="B3D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118" name="AutoShape 493"/>
                  <p:cNvSpPr>
                    <a:spLocks noChangeAspect="1" noChangeArrowheads="1"/>
                  </p:cNvSpPr>
                  <p:nvPr/>
                </p:nvSpPr>
                <p:spPr bwMode="auto">
                  <a:xfrm>
                    <a:off x="1056" y="1248"/>
                    <a:ext cx="192" cy="192"/>
                  </a:xfrm>
                  <a:prstGeom prst="cube">
                    <a:avLst>
                      <a:gd name="adj" fmla="val 25000"/>
                    </a:avLst>
                  </a:prstGeom>
                  <a:solidFill>
                    <a:srgbClr val="B3D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119" name="AutoShape 494"/>
                  <p:cNvSpPr>
                    <a:spLocks noChangeAspect="1" noChangeArrowheads="1"/>
                  </p:cNvSpPr>
                  <p:nvPr/>
                </p:nvSpPr>
                <p:spPr bwMode="auto">
                  <a:xfrm>
                    <a:off x="864" y="1296"/>
                    <a:ext cx="192" cy="192"/>
                  </a:xfrm>
                  <a:prstGeom prst="cube">
                    <a:avLst>
                      <a:gd name="adj" fmla="val 25000"/>
                    </a:avLst>
                  </a:prstGeom>
                  <a:solidFill>
                    <a:srgbClr val="B3D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120" name="AutoShape 495"/>
                  <p:cNvSpPr>
                    <a:spLocks noChangeAspect="1" noChangeArrowheads="1"/>
                  </p:cNvSpPr>
                  <p:nvPr/>
                </p:nvSpPr>
                <p:spPr bwMode="auto">
                  <a:xfrm>
                    <a:off x="1008" y="1296"/>
                    <a:ext cx="192" cy="192"/>
                  </a:xfrm>
                  <a:prstGeom prst="cube">
                    <a:avLst>
                      <a:gd name="adj" fmla="val 25000"/>
                    </a:avLst>
                  </a:prstGeom>
                  <a:solidFill>
                    <a:srgbClr val="B3D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44112" name="AutoShape 496"/>
                <p:cNvSpPr>
                  <a:spLocks noChangeAspect="1" noChangeArrowheads="1"/>
                </p:cNvSpPr>
                <p:nvPr/>
              </p:nvSpPr>
              <p:spPr bwMode="auto">
                <a:xfrm>
                  <a:off x="1872" y="1152"/>
                  <a:ext cx="192" cy="192"/>
                </a:xfrm>
                <a:prstGeom prst="cube">
                  <a:avLst>
                    <a:gd name="adj" fmla="val 25000"/>
                  </a:avLst>
                </a:prstGeom>
                <a:solidFill>
                  <a:srgbClr val="B3D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113" name="AutoShape 497"/>
                <p:cNvSpPr>
                  <a:spLocks noChangeAspect="1" noChangeArrowheads="1"/>
                </p:cNvSpPr>
                <p:nvPr/>
              </p:nvSpPr>
              <p:spPr bwMode="auto">
                <a:xfrm>
                  <a:off x="1824" y="1200"/>
                  <a:ext cx="192" cy="192"/>
                </a:xfrm>
                <a:prstGeom prst="cube">
                  <a:avLst>
                    <a:gd name="adj" fmla="val 25000"/>
                  </a:avLst>
                </a:prstGeom>
                <a:solidFill>
                  <a:srgbClr val="B3D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114" name="AutoShape 498"/>
                <p:cNvSpPr>
                  <a:spLocks noChangeAspect="1" noChangeArrowheads="1"/>
                </p:cNvSpPr>
                <p:nvPr/>
              </p:nvSpPr>
              <p:spPr bwMode="auto">
                <a:xfrm>
                  <a:off x="1488" y="1248"/>
                  <a:ext cx="192" cy="192"/>
                </a:xfrm>
                <a:prstGeom prst="cube">
                  <a:avLst>
                    <a:gd name="adj" fmla="val 25000"/>
                  </a:avLst>
                </a:prstGeom>
                <a:solidFill>
                  <a:srgbClr val="B3D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115" name="AutoShape 499"/>
                <p:cNvSpPr>
                  <a:spLocks noChangeAspect="1" noChangeArrowheads="1"/>
                </p:cNvSpPr>
                <p:nvPr/>
              </p:nvSpPr>
              <p:spPr bwMode="auto">
                <a:xfrm>
                  <a:off x="1632" y="1248"/>
                  <a:ext cx="192" cy="192"/>
                </a:xfrm>
                <a:prstGeom prst="cube">
                  <a:avLst>
                    <a:gd name="adj" fmla="val 25000"/>
                  </a:avLst>
                </a:prstGeom>
                <a:solidFill>
                  <a:srgbClr val="B3D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116" name="AutoShape 500"/>
                <p:cNvSpPr>
                  <a:spLocks noChangeAspect="1" noChangeArrowheads="1"/>
                </p:cNvSpPr>
                <p:nvPr/>
              </p:nvSpPr>
              <p:spPr bwMode="auto">
                <a:xfrm>
                  <a:off x="1776" y="1248"/>
                  <a:ext cx="192" cy="192"/>
                </a:xfrm>
                <a:prstGeom prst="cube">
                  <a:avLst>
                    <a:gd name="adj" fmla="val 25000"/>
                  </a:avLst>
                </a:prstGeom>
                <a:solidFill>
                  <a:srgbClr val="B3D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44104" name="AutoShape 501"/>
              <p:cNvSpPr>
                <a:spLocks noChangeAspect="1" noChangeArrowheads="1"/>
              </p:cNvSpPr>
              <p:nvPr/>
            </p:nvSpPr>
            <p:spPr bwMode="auto">
              <a:xfrm>
                <a:off x="2880" y="1152"/>
                <a:ext cx="192" cy="192"/>
              </a:xfrm>
              <a:prstGeom prst="cube">
                <a:avLst>
                  <a:gd name="adj" fmla="val 25000"/>
                </a:avLst>
              </a:prstGeom>
              <a:solidFill>
                <a:srgbClr val="B3D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105" name="AutoShape 502"/>
              <p:cNvSpPr>
                <a:spLocks noChangeAspect="1" noChangeArrowheads="1"/>
              </p:cNvSpPr>
              <p:nvPr/>
            </p:nvSpPr>
            <p:spPr bwMode="auto">
              <a:xfrm>
                <a:off x="2832" y="1200"/>
                <a:ext cx="192" cy="192"/>
              </a:xfrm>
              <a:prstGeom prst="cube">
                <a:avLst>
                  <a:gd name="adj" fmla="val 25000"/>
                </a:avLst>
              </a:prstGeom>
              <a:solidFill>
                <a:srgbClr val="B3D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106" name="AutoShape 503"/>
              <p:cNvSpPr>
                <a:spLocks noChangeAspect="1" noChangeArrowheads="1"/>
              </p:cNvSpPr>
              <p:nvPr/>
            </p:nvSpPr>
            <p:spPr bwMode="auto">
              <a:xfrm>
                <a:off x="2784" y="1248"/>
                <a:ext cx="192" cy="192"/>
              </a:xfrm>
              <a:prstGeom prst="cube">
                <a:avLst>
                  <a:gd name="adj" fmla="val 25000"/>
                </a:avLst>
              </a:prstGeom>
              <a:solidFill>
                <a:srgbClr val="B3D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107" name="AutoShape 504"/>
              <p:cNvSpPr>
                <a:spLocks noChangeAspect="1" noChangeArrowheads="1"/>
              </p:cNvSpPr>
              <p:nvPr/>
            </p:nvSpPr>
            <p:spPr bwMode="auto">
              <a:xfrm>
                <a:off x="2304" y="1296"/>
                <a:ext cx="192" cy="192"/>
              </a:xfrm>
              <a:prstGeom prst="cube">
                <a:avLst>
                  <a:gd name="adj" fmla="val 25000"/>
                </a:avLst>
              </a:prstGeom>
              <a:solidFill>
                <a:srgbClr val="B3D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108" name="AutoShape 505"/>
              <p:cNvSpPr>
                <a:spLocks noChangeAspect="1" noChangeArrowheads="1"/>
              </p:cNvSpPr>
              <p:nvPr/>
            </p:nvSpPr>
            <p:spPr bwMode="auto">
              <a:xfrm>
                <a:off x="2448" y="1296"/>
                <a:ext cx="192" cy="192"/>
              </a:xfrm>
              <a:prstGeom prst="cube">
                <a:avLst>
                  <a:gd name="adj" fmla="val 25000"/>
                </a:avLst>
              </a:prstGeom>
              <a:solidFill>
                <a:srgbClr val="B3D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109" name="AutoShape 506"/>
              <p:cNvSpPr>
                <a:spLocks noChangeAspect="1" noChangeArrowheads="1"/>
              </p:cNvSpPr>
              <p:nvPr/>
            </p:nvSpPr>
            <p:spPr bwMode="auto">
              <a:xfrm>
                <a:off x="2592" y="1296"/>
                <a:ext cx="192" cy="192"/>
              </a:xfrm>
              <a:prstGeom prst="cube">
                <a:avLst>
                  <a:gd name="adj" fmla="val 25000"/>
                </a:avLst>
              </a:prstGeom>
              <a:solidFill>
                <a:srgbClr val="B3D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110" name="AutoShape 507"/>
              <p:cNvSpPr>
                <a:spLocks noChangeAspect="1" noChangeArrowheads="1"/>
              </p:cNvSpPr>
              <p:nvPr/>
            </p:nvSpPr>
            <p:spPr bwMode="auto">
              <a:xfrm>
                <a:off x="2736" y="1296"/>
                <a:ext cx="192" cy="192"/>
              </a:xfrm>
              <a:prstGeom prst="cube">
                <a:avLst>
                  <a:gd name="adj" fmla="val 25000"/>
                </a:avLst>
              </a:prstGeom>
              <a:solidFill>
                <a:srgbClr val="B3D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44094" name="AutoShape 508"/>
            <p:cNvSpPr>
              <a:spLocks noChangeAspect="1" noChangeArrowheads="1"/>
            </p:cNvSpPr>
            <p:nvPr/>
          </p:nvSpPr>
          <p:spPr bwMode="auto">
            <a:xfrm>
              <a:off x="4272" y="1104"/>
              <a:ext cx="192" cy="192"/>
            </a:xfrm>
            <a:prstGeom prst="cube">
              <a:avLst>
                <a:gd name="adj" fmla="val 25000"/>
              </a:avLst>
            </a:prstGeom>
            <a:solidFill>
              <a:srgbClr val="B3D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095" name="AutoShape 509"/>
            <p:cNvSpPr>
              <a:spLocks noChangeAspect="1" noChangeArrowheads="1"/>
            </p:cNvSpPr>
            <p:nvPr/>
          </p:nvSpPr>
          <p:spPr bwMode="auto">
            <a:xfrm>
              <a:off x="4224" y="1152"/>
              <a:ext cx="192" cy="192"/>
            </a:xfrm>
            <a:prstGeom prst="cube">
              <a:avLst>
                <a:gd name="adj" fmla="val 25000"/>
              </a:avLst>
            </a:prstGeom>
            <a:solidFill>
              <a:srgbClr val="B3D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096" name="AutoShape 510"/>
            <p:cNvSpPr>
              <a:spLocks noChangeAspect="1" noChangeArrowheads="1"/>
            </p:cNvSpPr>
            <p:nvPr/>
          </p:nvSpPr>
          <p:spPr bwMode="auto">
            <a:xfrm>
              <a:off x="4176" y="1200"/>
              <a:ext cx="192" cy="192"/>
            </a:xfrm>
            <a:prstGeom prst="cube">
              <a:avLst>
                <a:gd name="adj" fmla="val 25000"/>
              </a:avLst>
            </a:prstGeom>
            <a:solidFill>
              <a:srgbClr val="B3D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097" name="AutoShape 511"/>
            <p:cNvSpPr>
              <a:spLocks noChangeAspect="1" noChangeArrowheads="1"/>
            </p:cNvSpPr>
            <p:nvPr/>
          </p:nvSpPr>
          <p:spPr bwMode="auto">
            <a:xfrm>
              <a:off x="4128" y="1248"/>
              <a:ext cx="192" cy="192"/>
            </a:xfrm>
            <a:prstGeom prst="cube">
              <a:avLst>
                <a:gd name="adj" fmla="val 25000"/>
              </a:avLst>
            </a:prstGeom>
            <a:solidFill>
              <a:srgbClr val="B3D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098" name="AutoShape 512"/>
            <p:cNvSpPr>
              <a:spLocks noChangeAspect="1" noChangeArrowheads="1"/>
            </p:cNvSpPr>
            <p:nvPr/>
          </p:nvSpPr>
          <p:spPr bwMode="auto">
            <a:xfrm>
              <a:off x="3504" y="1296"/>
              <a:ext cx="192" cy="192"/>
            </a:xfrm>
            <a:prstGeom prst="cube">
              <a:avLst>
                <a:gd name="adj" fmla="val 25000"/>
              </a:avLst>
            </a:prstGeom>
            <a:solidFill>
              <a:srgbClr val="B3D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099" name="AutoShape 513"/>
            <p:cNvSpPr>
              <a:spLocks noChangeAspect="1" noChangeArrowheads="1"/>
            </p:cNvSpPr>
            <p:nvPr/>
          </p:nvSpPr>
          <p:spPr bwMode="auto">
            <a:xfrm>
              <a:off x="3648" y="1296"/>
              <a:ext cx="192" cy="192"/>
            </a:xfrm>
            <a:prstGeom prst="cube">
              <a:avLst>
                <a:gd name="adj" fmla="val 25000"/>
              </a:avLst>
            </a:prstGeom>
            <a:solidFill>
              <a:srgbClr val="B3D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100" name="AutoShape 514"/>
            <p:cNvSpPr>
              <a:spLocks noChangeAspect="1" noChangeArrowheads="1"/>
            </p:cNvSpPr>
            <p:nvPr/>
          </p:nvSpPr>
          <p:spPr bwMode="auto">
            <a:xfrm>
              <a:off x="3792" y="1296"/>
              <a:ext cx="192" cy="192"/>
            </a:xfrm>
            <a:prstGeom prst="cube">
              <a:avLst>
                <a:gd name="adj" fmla="val 25000"/>
              </a:avLst>
            </a:prstGeom>
            <a:solidFill>
              <a:srgbClr val="B3D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101" name="AutoShape 515"/>
            <p:cNvSpPr>
              <a:spLocks noChangeAspect="1" noChangeArrowheads="1"/>
            </p:cNvSpPr>
            <p:nvPr/>
          </p:nvSpPr>
          <p:spPr bwMode="auto">
            <a:xfrm>
              <a:off x="3936" y="1296"/>
              <a:ext cx="192" cy="192"/>
            </a:xfrm>
            <a:prstGeom prst="cube">
              <a:avLst>
                <a:gd name="adj" fmla="val 25000"/>
              </a:avLst>
            </a:prstGeom>
            <a:solidFill>
              <a:srgbClr val="B3D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102" name="AutoShape 516"/>
            <p:cNvSpPr>
              <a:spLocks noChangeAspect="1" noChangeArrowheads="1"/>
            </p:cNvSpPr>
            <p:nvPr/>
          </p:nvSpPr>
          <p:spPr bwMode="auto">
            <a:xfrm>
              <a:off x="4080" y="1296"/>
              <a:ext cx="192" cy="192"/>
            </a:xfrm>
            <a:prstGeom prst="cube">
              <a:avLst>
                <a:gd name="adj" fmla="val 25000"/>
              </a:avLst>
            </a:prstGeom>
            <a:solidFill>
              <a:srgbClr val="B3D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62309" name="Group 517"/>
          <p:cNvGrpSpPr>
            <a:grpSpLocks/>
          </p:cNvGrpSpPr>
          <p:nvPr/>
        </p:nvGrpSpPr>
        <p:grpSpPr bwMode="auto">
          <a:xfrm>
            <a:off x="6858000" y="5334000"/>
            <a:ext cx="1524000" cy="609600"/>
            <a:chOff x="3504" y="1104"/>
            <a:chExt cx="960" cy="384"/>
          </a:xfrm>
        </p:grpSpPr>
        <p:grpSp>
          <p:nvGrpSpPr>
            <p:cNvPr id="44065" name="Group 518"/>
            <p:cNvGrpSpPr>
              <a:grpSpLocks/>
            </p:cNvGrpSpPr>
            <p:nvPr/>
          </p:nvGrpSpPr>
          <p:grpSpPr bwMode="auto">
            <a:xfrm>
              <a:off x="3552" y="1104"/>
              <a:ext cx="768" cy="336"/>
              <a:chOff x="2304" y="1152"/>
              <a:chExt cx="768" cy="336"/>
            </a:xfrm>
          </p:grpSpPr>
          <p:grpSp>
            <p:nvGrpSpPr>
              <p:cNvPr id="44075" name="Group 519"/>
              <p:cNvGrpSpPr>
                <a:grpSpLocks/>
              </p:cNvGrpSpPr>
              <p:nvPr/>
            </p:nvGrpSpPr>
            <p:grpSpPr bwMode="auto">
              <a:xfrm>
                <a:off x="2352" y="1152"/>
                <a:ext cx="576" cy="288"/>
                <a:chOff x="1488" y="1152"/>
                <a:chExt cx="576" cy="288"/>
              </a:xfrm>
            </p:grpSpPr>
            <p:grpSp>
              <p:nvGrpSpPr>
                <p:cNvPr id="44083" name="Group 520"/>
                <p:cNvGrpSpPr>
                  <a:grpSpLocks/>
                </p:cNvGrpSpPr>
                <p:nvPr/>
              </p:nvGrpSpPr>
              <p:grpSpPr bwMode="auto">
                <a:xfrm>
                  <a:off x="1536" y="1152"/>
                  <a:ext cx="384" cy="240"/>
                  <a:chOff x="864" y="1248"/>
                  <a:chExt cx="384" cy="240"/>
                </a:xfrm>
              </p:grpSpPr>
              <p:sp>
                <p:nvSpPr>
                  <p:cNvPr id="44089" name="AutoShape 521"/>
                  <p:cNvSpPr>
                    <a:spLocks noChangeAspect="1" noChangeArrowheads="1"/>
                  </p:cNvSpPr>
                  <p:nvPr/>
                </p:nvSpPr>
                <p:spPr bwMode="auto">
                  <a:xfrm>
                    <a:off x="912" y="1248"/>
                    <a:ext cx="192" cy="192"/>
                  </a:xfrm>
                  <a:prstGeom prst="cube">
                    <a:avLst>
                      <a:gd name="adj" fmla="val 25000"/>
                    </a:avLst>
                  </a:prstGeom>
                  <a:solidFill>
                    <a:srgbClr val="B3D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090" name="AutoShape 522"/>
                  <p:cNvSpPr>
                    <a:spLocks noChangeAspect="1" noChangeArrowheads="1"/>
                  </p:cNvSpPr>
                  <p:nvPr/>
                </p:nvSpPr>
                <p:spPr bwMode="auto">
                  <a:xfrm>
                    <a:off x="1056" y="1248"/>
                    <a:ext cx="192" cy="192"/>
                  </a:xfrm>
                  <a:prstGeom prst="cube">
                    <a:avLst>
                      <a:gd name="adj" fmla="val 25000"/>
                    </a:avLst>
                  </a:prstGeom>
                  <a:solidFill>
                    <a:srgbClr val="B3D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091" name="AutoShape 523"/>
                  <p:cNvSpPr>
                    <a:spLocks noChangeAspect="1" noChangeArrowheads="1"/>
                  </p:cNvSpPr>
                  <p:nvPr/>
                </p:nvSpPr>
                <p:spPr bwMode="auto">
                  <a:xfrm>
                    <a:off x="864" y="1296"/>
                    <a:ext cx="192" cy="192"/>
                  </a:xfrm>
                  <a:prstGeom prst="cube">
                    <a:avLst>
                      <a:gd name="adj" fmla="val 25000"/>
                    </a:avLst>
                  </a:prstGeom>
                  <a:solidFill>
                    <a:srgbClr val="B3D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092" name="AutoShape 524"/>
                  <p:cNvSpPr>
                    <a:spLocks noChangeAspect="1" noChangeArrowheads="1"/>
                  </p:cNvSpPr>
                  <p:nvPr/>
                </p:nvSpPr>
                <p:spPr bwMode="auto">
                  <a:xfrm>
                    <a:off x="1008" y="1296"/>
                    <a:ext cx="192" cy="192"/>
                  </a:xfrm>
                  <a:prstGeom prst="cube">
                    <a:avLst>
                      <a:gd name="adj" fmla="val 25000"/>
                    </a:avLst>
                  </a:prstGeom>
                  <a:solidFill>
                    <a:srgbClr val="B3D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44084" name="AutoShape 525"/>
                <p:cNvSpPr>
                  <a:spLocks noChangeAspect="1" noChangeArrowheads="1"/>
                </p:cNvSpPr>
                <p:nvPr/>
              </p:nvSpPr>
              <p:spPr bwMode="auto">
                <a:xfrm>
                  <a:off x="1872" y="1152"/>
                  <a:ext cx="192" cy="192"/>
                </a:xfrm>
                <a:prstGeom prst="cube">
                  <a:avLst>
                    <a:gd name="adj" fmla="val 25000"/>
                  </a:avLst>
                </a:prstGeom>
                <a:solidFill>
                  <a:srgbClr val="B3D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085" name="AutoShape 526"/>
                <p:cNvSpPr>
                  <a:spLocks noChangeAspect="1" noChangeArrowheads="1"/>
                </p:cNvSpPr>
                <p:nvPr/>
              </p:nvSpPr>
              <p:spPr bwMode="auto">
                <a:xfrm>
                  <a:off x="1824" y="1200"/>
                  <a:ext cx="192" cy="192"/>
                </a:xfrm>
                <a:prstGeom prst="cube">
                  <a:avLst>
                    <a:gd name="adj" fmla="val 25000"/>
                  </a:avLst>
                </a:prstGeom>
                <a:solidFill>
                  <a:srgbClr val="B3D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086" name="AutoShape 527"/>
                <p:cNvSpPr>
                  <a:spLocks noChangeAspect="1" noChangeArrowheads="1"/>
                </p:cNvSpPr>
                <p:nvPr/>
              </p:nvSpPr>
              <p:spPr bwMode="auto">
                <a:xfrm>
                  <a:off x="1488" y="1248"/>
                  <a:ext cx="192" cy="192"/>
                </a:xfrm>
                <a:prstGeom prst="cube">
                  <a:avLst>
                    <a:gd name="adj" fmla="val 25000"/>
                  </a:avLst>
                </a:prstGeom>
                <a:solidFill>
                  <a:srgbClr val="B3D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087" name="AutoShape 528"/>
                <p:cNvSpPr>
                  <a:spLocks noChangeAspect="1" noChangeArrowheads="1"/>
                </p:cNvSpPr>
                <p:nvPr/>
              </p:nvSpPr>
              <p:spPr bwMode="auto">
                <a:xfrm>
                  <a:off x="1632" y="1248"/>
                  <a:ext cx="192" cy="192"/>
                </a:xfrm>
                <a:prstGeom prst="cube">
                  <a:avLst>
                    <a:gd name="adj" fmla="val 25000"/>
                  </a:avLst>
                </a:prstGeom>
                <a:solidFill>
                  <a:srgbClr val="B3D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088" name="AutoShape 529"/>
                <p:cNvSpPr>
                  <a:spLocks noChangeAspect="1" noChangeArrowheads="1"/>
                </p:cNvSpPr>
                <p:nvPr/>
              </p:nvSpPr>
              <p:spPr bwMode="auto">
                <a:xfrm>
                  <a:off x="1776" y="1248"/>
                  <a:ext cx="192" cy="192"/>
                </a:xfrm>
                <a:prstGeom prst="cube">
                  <a:avLst>
                    <a:gd name="adj" fmla="val 25000"/>
                  </a:avLst>
                </a:prstGeom>
                <a:solidFill>
                  <a:srgbClr val="B3D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44076" name="AutoShape 530"/>
              <p:cNvSpPr>
                <a:spLocks noChangeAspect="1" noChangeArrowheads="1"/>
              </p:cNvSpPr>
              <p:nvPr/>
            </p:nvSpPr>
            <p:spPr bwMode="auto">
              <a:xfrm>
                <a:off x="2880" y="1152"/>
                <a:ext cx="192" cy="192"/>
              </a:xfrm>
              <a:prstGeom prst="cube">
                <a:avLst>
                  <a:gd name="adj" fmla="val 25000"/>
                </a:avLst>
              </a:prstGeom>
              <a:solidFill>
                <a:srgbClr val="B3D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077" name="AutoShape 531"/>
              <p:cNvSpPr>
                <a:spLocks noChangeAspect="1" noChangeArrowheads="1"/>
              </p:cNvSpPr>
              <p:nvPr/>
            </p:nvSpPr>
            <p:spPr bwMode="auto">
              <a:xfrm>
                <a:off x="2832" y="1200"/>
                <a:ext cx="192" cy="192"/>
              </a:xfrm>
              <a:prstGeom prst="cube">
                <a:avLst>
                  <a:gd name="adj" fmla="val 25000"/>
                </a:avLst>
              </a:prstGeom>
              <a:solidFill>
                <a:srgbClr val="B3D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078" name="AutoShape 532"/>
              <p:cNvSpPr>
                <a:spLocks noChangeAspect="1" noChangeArrowheads="1"/>
              </p:cNvSpPr>
              <p:nvPr/>
            </p:nvSpPr>
            <p:spPr bwMode="auto">
              <a:xfrm>
                <a:off x="2784" y="1248"/>
                <a:ext cx="192" cy="192"/>
              </a:xfrm>
              <a:prstGeom prst="cube">
                <a:avLst>
                  <a:gd name="adj" fmla="val 25000"/>
                </a:avLst>
              </a:prstGeom>
              <a:solidFill>
                <a:srgbClr val="B3D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079" name="AutoShape 533"/>
              <p:cNvSpPr>
                <a:spLocks noChangeAspect="1" noChangeArrowheads="1"/>
              </p:cNvSpPr>
              <p:nvPr/>
            </p:nvSpPr>
            <p:spPr bwMode="auto">
              <a:xfrm>
                <a:off x="2304" y="1296"/>
                <a:ext cx="192" cy="192"/>
              </a:xfrm>
              <a:prstGeom prst="cube">
                <a:avLst>
                  <a:gd name="adj" fmla="val 25000"/>
                </a:avLst>
              </a:prstGeom>
              <a:solidFill>
                <a:srgbClr val="B3D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080" name="AutoShape 534"/>
              <p:cNvSpPr>
                <a:spLocks noChangeAspect="1" noChangeArrowheads="1"/>
              </p:cNvSpPr>
              <p:nvPr/>
            </p:nvSpPr>
            <p:spPr bwMode="auto">
              <a:xfrm>
                <a:off x="2448" y="1296"/>
                <a:ext cx="192" cy="192"/>
              </a:xfrm>
              <a:prstGeom prst="cube">
                <a:avLst>
                  <a:gd name="adj" fmla="val 25000"/>
                </a:avLst>
              </a:prstGeom>
              <a:solidFill>
                <a:srgbClr val="B3D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081" name="AutoShape 535"/>
              <p:cNvSpPr>
                <a:spLocks noChangeAspect="1" noChangeArrowheads="1"/>
              </p:cNvSpPr>
              <p:nvPr/>
            </p:nvSpPr>
            <p:spPr bwMode="auto">
              <a:xfrm>
                <a:off x="2592" y="1296"/>
                <a:ext cx="192" cy="192"/>
              </a:xfrm>
              <a:prstGeom prst="cube">
                <a:avLst>
                  <a:gd name="adj" fmla="val 25000"/>
                </a:avLst>
              </a:prstGeom>
              <a:solidFill>
                <a:srgbClr val="B3D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082" name="AutoShape 536"/>
              <p:cNvSpPr>
                <a:spLocks noChangeAspect="1" noChangeArrowheads="1"/>
              </p:cNvSpPr>
              <p:nvPr/>
            </p:nvSpPr>
            <p:spPr bwMode="auto">
              <a:xfrm>
                <a:off x="2736" y="1296"/>
                <a:ext cx="192" cy="192"/>
              </a:xfrm>
              <a:prstGeom prst="cube">
                <a:avLst>
                  <a:gd name="adj" fmla="val 25000"/>
                </a:avLst>
              </a:prstGeom>
              <a:solidFill>
                <a:srgbClr val="B3D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44066" name="AutoShape 537"/>
            <p:cNvSpPr>
              <a:spLocks noChangeAspect="1" noChangeArrowheads="1"/>
            </p:cNvSpPr>
            <p:nvPr/>
          </p:nvSpPr>
          <p:spPr bwMode="auto">
            <a:xfrm>
              <a:off x="4272" y="1104"/>
              <a:ext cx="192" cy="192"/>
            </a:xfrm>
            <a:prstGeom prst="cube">
              <a:avLst>
                <a:gd name="adj" fmla="val 25000"/>
              </a:avLst>
            </a:prstGeom>
            <a:solidFill>
              <a:srgbClr val="B3D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067" name="AutoShape 538"/>
            <p:cNvSpPr>
              <a:spLocks noChangeAspect="1" noChangeArrowheads="1"/>
            </p:cNvSpPr>
            <p:nvPr/>
          </p:nvSpPr>
          <p:spPr bwMode="auto">
            <a:xfrm>
              <a:off x="4224" y="1152"/>
              <a:ext cx="192" cy="192"/>
            </a:xfrm>
            <a:prstGeom prst="cube">
              <a:avLst>
                <a:gd name="adj" fmla="val 25000"/>
              </a:avLst>
            </a:prstGeom>
            <a:solidFill>
              <a:srgbClr val="B3D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068" name="AutoShape 539"/>
            <p:cNvSpPr>
              <a:spLocks noChangeAspect="1" noChangeArrowheads="1"/>
            </p:cNvSpPr>
            <p:nvPr/>
          </p:nvSpPr>
          <p:spPr bwMode="auto">
            <a:xfrm>
              <a:off x="4176" y="1200"/>
              <a:ext cx="192" cy="192"/>
            </a:xfrm>
            <a:prstGeom prst="cube">
              <a:avLst>
                <a:gd name="adj" fmla="val 25000"/>
              </a:avLst>
            </a:prstGeom>
            <a:solidFill>
              <a:srgbClr val="B3D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069" name="AutoShape 540"/>
            <p:cNvSpPr>
              <a:spLocks noChangeAspect="1" noChangeArrowheads="1"/>
            </p:cNvSpPr>
            <p:nvPr/>
          </p:nvSpPr>
          <p:spPr bwMode="auto">
            <a:xfrm>
              <a:off x="4128" y="1248"/>
              <a:ext cx="192" cy="192"/>
            </a:xfrm>
            <a:prstGeom prst="cube">
              <a:avLst>
                <a:gd name="adj" fmla="val 25000"/>
              </a:avLst>
            </a:prstGeom>
            <a:solidFill>
              <a:srgbClr val="B3D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070" name="AutoShape 541"/>
            <p:cNvSpPr>
              <a:spLocks noChangeAspect="1" noChangeArrowheads="1"/>
            </p:cNvSpPr>
            <p:nvPr/>
          </p:nvSpPr>
          <p:spPr bwMode="auto">
            <a:xfrm>
              <a:off x="3504" y="1296"/>
              <a:ext cx="192" cy="192"/>
            </a:xfrm>
            <a:prstGeom prst="cube">
              <a:avLst>
                <a:gd name="adj" fmla="val 25000"/>
              </a:avLst>
            </a:prstGeom>
            <a:solidFill>
              <a:srgbClr val="B3D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071" name="AutoShape 542"/>
            <p:cNvSpPr>
              <a:spLocks noChangeAspect="1" noChangeArrowheads="1"/>
            </p:cNvSpPr>
            <p:nvPr/>
          </p:nvSpPr>
          <p:spPr bwMode="auto">
            <a:xfrm>
              <a:off x="3648" y="1296"/>
              <a:ext cx="192" cy="192"/>
            </a:xfrm>
            <a:prstGeom prst="cube">
              <a:avLst>
                <a:gd name="adj" fmla="val 25000"/>
              </a:avLst>
            </a:prstGeom>
            <a:solidFill>
              <a:srgbClr val="B3D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072" name="AutoShape 543"/>
            <p:cNvSpPr>
              <a:spLocks noChangeAspect="1" noChangeArrowheads="1"/>
            </p:cNvSpPr>
            <p:nvPr/>
          </p:nvSpPr>
          <p:spPr bwMode="auto">
            <a:xfrm>
              <a:off x="3792" y="1296"/>
              <a:ext cx="192" cy="192"/>
            </a:xfrm>
            <a:prstGeom prst="cube">
              <a:avLst>
                <a:gd name="adj" fmla="val 25000"/>
              </a:avLst>
            </a:prstGeom>
            <a:solidFill>
              <a:srgbClr val="B3D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073" name="AutoShape 544"/>
            <p:cNvSpPr>
              <a:spLocks noChangeAspect="1" noChangeArrowheads="1"/>
            </p:cNvSpPr>
            <p:nvPr/>
          </p:nvSpPr>
          <p:spPr bwMode="auto">
            <a:xfrm>
              <a:off x="3936" y="1296"/>
              <a:ext cx="192" cy="192"/>
            </a:xfrm>
            <a:prstGeom prst="cube">
              <a:avLst>
                <a:gd name="adj" fmla="val 25000"/>
              </a:avLst>
            </a:prstGeom>
            <a:solidFill>
              <a:srgbClr val="B3D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074" name="AutoShape 545"/>
            <p:cNvSpPr>
              <a:spLocks noChangeAspect="1" noChangeArrowheads="1"/>
            </p:cNvSpPr>
            <p:nvPr/>
          </p:nvSpPr>
          <p:spPr bwMode="auto">
            <a:xfrm>
              <a:off x="4080" y="1296"/>
              <a:ext cx="192" cy="192"/>
            </a:xfrm>
            <a:prstGeom prst="cube">
              <a:avLst>
                <a:gd name="adj" fmla="val 25000"/>
              </a:avLst>
            </a:prstGeom>
            <a:solidFill>
              <a:srgbClr val="B3D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62338" name="AutoShape 546"/>
          <p:cNvSpPr>
            <a:spLocks noChangeArrowheads="1"/>
          </p:cNvSpPr>
          <p:nvPr/>
        </p:nvSpPr>
        <p:spPr bwMode="auto">
          <a:xfrm>
            <a:off x="7467600" y="2514600"/>
            <a:ext cx="304800" cy="304800"/>
          </a:xfrm>
          <a:prstGeom prst="downArrow">
            <a:avLst>
              <a:gd name="adj1" fmla="val 50000"/>
              <a:gd name="adj2" fmla="val 25000"/>
            </a:avLst>
          </a:prstGeom>
          <a:solidFill>
            <a:srgbClr val="0100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2339" name="Text Box 547"/>
          <p:cNvSpPr txBox="1">
            <a:spLocks noChangeArrowheads="1"/>
          </p:cNvSpPr>
          <p:nvPr/>
        </p:nvSpPr>
        <p:spPr bwMode="auto">
          <a:xfrm>
            <a:off x="6842125" y="6059488"/>
            <a:ext cx="15922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125 cubes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61798"/>
                                        </p:tgtEl>
                                        <p:attrNameLst>
                                          <p:attrName>style.visibility</p:attrName>
                                        </p:attrNameLst>
                                      </p:cBhvr>
                                      <p:to>
                                        <p:strVal val="visible"/>
                                      </p:to>
                                    </p:set>
                                    <p:animEffect transition="in" filter="dissolve">
                                      <p:cBhvr>
                                        <p:cTn id="7" dur="500"/>
                                        <p:tgtEl>
                                          <p:spTgt spid="16179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161799"/>
                                        </p:tgtEl>
                                        <p:attrNameLst>
                                          <p:attrName>style.visibility</p:attrName>
                                        </p:attrNameLst>
                                      </p:cBhvr>
                                      <p:to>
                                        <p:strVal val="visible"/>
                                      </p:to>
                                    </p:set>
                                    <p:animEffect transition="in" filter="dissolve">
                                      <p:cBhvr>
                                        <p:cTn id="12" dur="500"/>
                                        <p:tgtEl>
                                          <p:spTgt spid="16179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161810"/>
                                        </p:tgtEl>
                                        <p:attrNameLst>
                                          <p:attrName>style.visibility</p:attrName>
                                        </p:attrNameLst>
                                      </p:cBhvr>
                                      <p:to>
                                        <p:strVal val="visible"/>
                                      </p:to>
                                    </p:set>
                                    <p:animEffect transition="in" filter="dissolve">
                                      <p:cBhvr>
                                        <p:cTn id="17" dur="500"/>
                                        <p:tgtEl>
                                          <p:spTgt spid="16181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161844"/>
                                        </p:tgtEl>
                                        <p:attrNameLst>
                                          <p:attrName>style.visibility</p:attrName>
                                        </p:attrNameLst>
                                      </p:cBhvr>
                                      <p:to>
                                        <p:strVal val="visible"/>
                                      </p:to>
                                    </p:set>
                                    <p:animEffect transition="in" filter="dissolve">
                                      <p:cBhvr>
                                        <p:cTn id="22" dur="500"/>
                                        <p:tgtEl>
                                          <p:spTgt spid="161844"/>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nodeType="clickEffect">
                                  <p:stCondLst>
                                    <p:cond delay="0"/>
                                  </p:stCondLst>
                                  <p:childTnLst>
                                    <p:set>
                                      <p:cBhvr>
                                        <p:cTn id="26" dur="1" fill="hold">
                                          <p:stCondLst>
                                            <p:cond delay="0"/>
                                          </p:stCondLst>
                                        </p:cTn>
                                        <p:tgtEl>
                                          <p:spTgt spid="161921"/>
                                        </p:tgtEl>
                                        <p:attrNameLst>
                                          <p:attrName>style.visibility</p:attrName>
                                        </p:attrNameLst>
                                      </p:cBhvr>
                                      <p:to>
                                        <p:strVal val="visible"/>
                                      </p:to>
                                    </p:set>
                                    <p:animEffect transition="in" filter="dissolve">
                                      <p:cBhvr>
                                        <p:cTn id="27" dur="500"/>
                                        <p:tgtEl>
                                          <p:spTgt spid="161921"/>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 presetClass="entr" presetSubtype="0" fill="hold" grpId="0" nodeType="clickEffect">
                                  <p:stCondLst>
                                    <p:cond delay="0"/>
                                  </p:stCondLst>
                                  <p:childTnLst>
                                    <p:set>
                                      <p:cBhvr>
                                        <p:cTn id="31" dur="1" fill="hold">
                                          <p:stCondLst>
                                            <p:cond delay="499"/>
                                          </p:stCondLst>
                                        </p:cTn>
                                        <p:tgtEl>
                                          <p:spTgt spid="162067"/>
                                        </p:tgtEl>
                                        <p:attrNameLst>
                                          <p:attrName>style.visibility</p:attrName>
                                        </p:attrNameLst>
                                      </p:cBhvr>
                                      <p:to>
                                        <p:strVal val="visible"/>
                                      </p:to>
                                    </p:set>
                                  </p:childTnLst>
                                </p:cTn>
                              </p:par>
                            </p:childTnLst>
                          </p:cTn>
                        </p:par>
                      </p:childTnLst>
                    </p:cTn>
                  </p:par>
                  <p:par>
                    <p:cTn id="32" fill="hold" nodeType="clickPar">
                      <p:stCondLst>
                        <p:cond delay="indefinite"/>
                      </p:stCondLst>
                      <p:childTnLst>
                        <p:par>
                          <p:cTn id="33" fill="hold" nodeType="withGroup">
                            <p:stCondLst>
                              <p:cond delay="0"/>
                            </p:stCondLst>
                            <p:childTnLst>
                              <p:par>
                                <p:cTn id="34" presetID="22" presetClass="entr" presetSubtype="1" fill="hold" grpId="0" nodeType="clickEffect">
                                  <p:stCondLst>
                                    <p:cond delay="0"/>
                                  </p:stCondLst>
                                  <p:childTnLst>
                                    <p:set>
                                      <p:cBhvr>
                                        <p:cTn id="35" dur="1" fill="hold">
                                          <p:stCondLst>
                                            <p:cond delay="0"/>
                                          </p:stCondLst>
                                        </p:cTn>
                                        <p:tgtEl>
                                          <p:spTgt spid="162068"/>
                                        </p:tgtEl>
                                        <p:attrNameLst>
                                          <p:attrName>style.visibility</p:attrName>
                                        </p:attrNameLst>
                                      </p:cBhvr>
                                      <p:to>
                                        <p:strVal val="visible"/>
                                      </p:to>
                                    </p:set>
                                    <p:animEffect transition="in" filter="wipe(up)">
                                      <p:cBhvr>
                                        <p:cTn id="36" dur="500"/>
                                        <p:tgtEl>
                                          <p:spTgt spid="162068"/>
                                        </p:tgtEl>
                                      </p:cBhvr>
                                    </p:animEffect>
                                  </p:childTnLst>
                                </p:cTn>
                              </p:par>
                            </p:childTnLst>
                          </p:cTn>
                        </p:par>
                        <p:par>
                          <p:cTn id="37" fill="hold" nodeType="afterGroup">
                            <p:stCondLst>
                              <p:cond delay="500"/>
                            </p:stCondLst>
                            <p:childTnLst>
                              <p:par>
                                <p:cTn id="38" presetID="22" presetClass="entr" presetSubtype="1" fill="hold" nodeType="afterEffect">
                                  <p:stCondLst>
                                    <p:cond delay="0"/>
                                  </p:stCondLst>
                                  <p:childTnLst>
                                    <p:set>
                                      <p:cBhvr>
                                        <p:cTn id="39" dur="1" fill="hold">
                                          <p:stCondLst>
                                            <p:cond delay="0"/>
                                          </p:stCondLst>
                                        </p:cTn>
                                        <p:tgtEl>
                                          <p:spTgt spid="162069"/>
                                        </p:tgtEl>
                                        <p:attrNameLst>
                                          <p:attrName>style.visibility</p:attrName>
                                        </p:attrNameLst>
                                      </p:cBhvr>
                                      <p:to>
                                        <p:strVal val="visible"/>
                                      </p:to>
                                    </p:set>
                                    <p:animEffect transition="in" filter="wipe(up)">
                                      <p:cBhvr>
                                        <p:cTn id="40" dur="500"/>
                                        <p:tgtEl>
                                          <p:spTgt spid="162069"/>
                                        </p:tgtEl>
                                      </p:cBhvr>
                                    </p:animEffect>
                                  </p:childTnLst>
                                </p:cTn>
                              </p:par>
                            </p:childTnLst>
                          </p:cTn>
                        </p:par>
                        <p:par>
                          <p:cTn id="41" fill="hold" nodeType="afterGroup">
                            <p:stCondLst>
                              <p:cond delay="1000"/>
                            </p:stCondLst>
                            <p:childTnLst>
                              <p:par>
                                <p:cTn id="42" presetID="22" presetClass="entr" presetSubtype="1" fill="hold" nodeType="afterEffect">
                                  <p:stCondLst>
                                    <p:cond delay="0"/>
                                  </p:stCondLst>
                                  <p:childTnLst>
                                    <p:set>
                                      <p:cBhvr>
                                        <p:cTn id="43" dur="1" fill="hold">
                                          <p:stCondLst>
                                            <p:cond delay="0"/>
                                          </p:stCondLst>
                                        </p:cTn>
                                        <p:tgtEl>
                                          <p:spTgt spid="162074"/>
                                        </p:tgtEl>
                                        <p:attrNameLst>
                                          <p:attrName>style.visibility</p:attrName>
                                        </p:attrNameLst>
                                      </p:cBhvr>
                                      <p:to>
                                        <p:strVal val="visible"/>
                                      </p:to>
                                    </p:set>
                                    <p:animEffect transition="in" filter="wipe(up)">
                                      <p:cBhvr>
                                        <p:cTn id="44" dur="500"/>
                                        <p:tgtEl>
                                          <p:spTgt spid="162074"/>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1" presetClass="entr" presetSubtype="0" fill="hold" grpId="0" nodeType="clickEffect">
                                  <p:stCondLst>
                                    <p:cond delay="0"/>
                                  </p:stCondLst>
                                  <p:childTnLst>
                                    <p:set>
                                      <p:cBhvr>
                                        <p:cTn id="48" dur="1" fill="hold">
                                          <p:stCondLst>
                                            <p:cond delay="499"/>
                                          </p:stCondLst>
                                        </p:cTn>
                                        <p:tgtEl>
                                          <p:spTgt spid="162079"/>
                                        </p:tgtEl>
                                        <p:attrNameLst>
                                          <p:attrName>style.visibility</p:attrName>
                                        </p:attrNameLst>
                                      </p:cBhvr>
                                      <p:to>
                                        <p:strVal val="visible"/>
                                      </p:to>
                                    </p:set>
                                  </p:childTnLst>
                                </p:cTn>
                              </p:par>
                            </p:childTnLst>
                          </p:cTn>
                        </p:par>
                      </p:childTnLst>
                    </p:cTn>
                  </p:par>
                  <p:par>
                    <p:cTn id="49" fill="hold" nodeType="clickPar">
                      <p:stCondLst>
                        <p:cond delay="indefinite"/>
                      </p:stCondLst>
                      <p:childTnLst>
                        <p:par>
                          <p:cTn id="50" fill="hold" nodeType="withGroup">
                            <p:stCondLst>
                              <p:cond delay="0"/>
                            </p:stCondLst>
                            <p:childTnLst>
                              <p:par>
                                <p:cTn id="51" presetID="22" presetClass="entr" presetSubtype="1" fill="hold" grpId="0" nodeType="clickEffect">
                                  <p:stCondLst>
                                    <p:cond delay="0"/>
                                  </p:stCondLst>
                                  <p:childTnLst>
                                    <p:set>
                                      <p:cBhvr>
                                        <p:cTn id="52" dur="1" fill="hold">
                                          <p:stCondLst>
                                            <p:cond delay="0"/>
                                          </p:stCondLst>
                                        </p:cTn>
                                        <p:tgtEl>
                                          <p:spTgt spid="162080"/>
                                        </p:tgtEl>
                                        <p:attrNameLst>
                                          <p:attrName>style.visibility</p:attrName>
                                        </p:attrNameLst>
                                      </p:cBhvr>
                                      <p:to>
                                        <p:strVal val="visible"/>
                                      </p:to>
                                    </p:set>
                                    <p:animEffect transition="in" filter="wipe(up)">
                                      <p:cBhvr>
                                        <p:cTn id="53" dur="500"/>
                                        <p:tgtEl>
                                          <p:spTgt spid="162080"/>
                                        </p:tgtEl>
                                      </p:cBhvr>
                                    </p:animEffect>
                                  </p:childTnLst>
                                </p:cTn>
                              </p:par>
                            </p:childTnLst>
                          </p:cTn>
                        </p:par>
                        <p:par>
                          <p:cTn id="54" fill="hold" nodeType="afterGroup">
                            <p:stCondLst>
                              <p:cond delay="500"/>
                            </p:stCondLst>
                            <p:childTnLst>
                              <p:par>
                                <p:cTn id="55" presetID="22" presetClass="entr" presetSubtype="1" fill="hold" nodeType="afterEffect">
                                  <p:stCondLst>
                                    <p:cond delay="0"/>
                                  </p:stCondLst>
                                  <p:childTnLst>
                                    <p:set>
                                      <p:cBhvr>
                                        <p:cTn id="56" dur="1" fill="hold">
                                          <p:stCondLst>
                                            <p:cond delay="0"/>
                                          </p:stCondLst>
                                        </p:cTn>
                                        <p:tgtEl>
                                          <p:spTgt spid="162081"/>
                                        </p:tgtEl>
                                        <p:attrNameLst>
                                          <p:attrName>style.visibility</p:attrName>
                                        </p:attrNameLst>
                                      </p:cBhvr>
                                      <p:to>
                                        <p:strVal val="visible"/>
                                      </p:to>
                                    </p:set>
                                    <p:animEffect transition="in" filter="wipe(up)">
                                      <p:cBhvr>
                                        <p:cTn id="57" dur="500"/>
                                        <p:tgtEl>
                                          <p:spTgt spid="162081"/>
                                        </p:tgtEl>
                                      </p:cBhvr>
                                    </p:animEffect>
                                  </p:childTnLst>
                                </p:cTn>
                              </p:par>
                            </p:childTnLst>
                          </p:cTn>
                        </p:par>
                        <p:par>
                          <p:cTn id="58" fill="hold" nodeType="afterGroup">
                            <p:stCondLst>
                              <p:cond delay="1000"/>
                            </p:stCondLst>
                            <p:childTnLst>
                              <p:par>
                                <p:cTn id="59" presetID="22" presetClass="entr" presetSubtype="1" fill="hold" nodeType="afterEffect">
                                  <p:stCondLst>
                                    <p:cond delay="0"/>
                                  </p:stCondLst>
                                  <p:childTnLst>
                                    <p:set>
                                      <p:cBhvr>
                                        <p:cTn id="60" dur="1" fill="hold">
                                          <p:stCondLst>
                                            <p:cond delay="0"/>
                                          </p:stCondLst>
                                        </p:cTn>
                                        <p:tgtEl>
                                          <p:spTgt spid="162092"/>
                                        </p:tgtEl>
                                        <p:attrNameLst>
                                          <p:attrName>style.visibility</p:attrName>
                                        </p:attrNameLst>
                                      </p:cBhvr>
                                      <p:to>
                                        <p:strVal val="visible"/>
                                      </p:to>
                                    </p:set>
                                    <p:animEffect transition="in" filter="wipe(up)">
                                      <p:cBhvr>
                                        <p:cTn id="61" dur="500"/>
                                        <p:tgtEl>
                                          <p:spTgt spid="162092"/>
                                        </p:tgtEl>
                                      </p:cBhvr>
                                    </p:animEffect>
                                  </p:childTnLst>
                                </p:cTn>
                              </p:par>
                            </p:childTnLst>
                          </p:cTn>
                        </p:par>
                        <p:par>
                          <p:cTn id="62" fill="hold" nodeType="afterGroup">
                            <p:stCondLst>
                              <p:cond delay="1500"/>
                            </p:stCondLst>
                            <p:childTnLst>
                              <p:par>
                                <p:cTn id="63" presetID="22" presetClass="entr" presetSubtype="1" fill="hold" nodeType="afterEffect">
                                  <p:stCondLst>
                                    <p:cond delay="0"/>
                                  </p:stCondLst>
                                  <p:childTnLst>
                                    <p:set>
                                      <p:cBhvr>
                                        <p:cTn id="64" dur="1" fill="hold">
                                          <p:stCondLst>
                                            <p:cond delay="0"/>
                                          </p:stCondLst>
                                        </p:cTn>
                                        <p:tgtEl>
                                          <p:spTgt spid="162103"/>
                                        </p:tgtEl>
                                        <p:attrNameLst>
                                          <p:attrName>style.visibility</p:attrName>
                                        </p:attrNameLst>
                                      </p:cBhvr>
                                      <p:to>
                                        <p:strVal val="visible"/>
                                      </p:to>
                                    </p:set>
                                    <p:animEffect transition="in" filter="wipe(up)">
                                      <p:cBhvr>
                                        <p:cTn id="65" dur="500"/>
                                        <p:tgtEl>
                                          <p:spTgt spid="162103"/>
                                        </p:tgtEl>
                                      </p:cBhvr>
                                    </p:animEffect>
                                  </p:childTnLst>
                                </p:cTn>
                              </p:par>
                            </p:childTnLst>
                          </p:cTn>
                        </p:par>
                      </p:childTnLst>
                    </p:cTn>
                  </p:par>
                  <p:par>
                    <p:cTn id="66" fill="hold" nodeType="clickPar">
                      <p:stCondLst>
                        <p:cond delay="indefinite"/>
                      </p:stCondLst>
                      <p:childTnLst>
                        <p:par>
                          <p:cTn id="67" fill="hold" nodeType="withGroup">
                            <p:stCondLst>
                              <p:cond delay="0"/>
                            </p:stCondLst>
                            <p:childTnLst>
                              <p:par>
                                <p:cTn id="68" presetID="1" presetClass="entr" presetSubtype="0" fill="hold" grpId="0" nodeType="clickEffect">
                                  <p:stCondLst>
                                    <p:cond delay="0"/>
                                  </p:stCondLst>
                                  <p:childTnLst>
                                    <p:set>
                                      <p:cBhvr>
                                        <p:cTn id="69" dur="1" fill="hold">
                                          <p:stCondLst>
                                            <p:cond delay="499"/>
                                          </p:stCondLst>
                                        </p:cTn>
                                        <p:tgtEl>
                                          <p:spTgt spid="162114"/>
                                        </p:tgtEl>
                                        <p:attrNameLst>
                                          <p:attrName>style.visibility</p:attrName>
                                        </p:attrNameLst>
                                      </p:cBhvr>
                                      <p:to>
                                        <p:strVal val="visible"/>
                                      </p:to>
                                    </p:set>
                                  </p:childTnLst>
                                </p:cTn>
                              </p:par>
                            </p:childTnLst>
                          </p:cTn>
                        </p:par>
                      </p:childTnLst>
                    </p:cTn>
                  </p:par>
                  <p:par>
                    <p:cTn id="70" fill="hold" nodeType="clickPar">
                      <p:stCondLst>
                        <p:cond delay="indefinite"/>
                      </p:stCondLst>
                      <p:childTnLst>
                        <p:par>
                          <p:cTn id="71" fill="hold" nodeType="withGroup">
                            <p:stCondLst>
                              <p:cond delay="0"/>
                            </p:stCondLst>
                            <p:childTnLst>
                              <p:par>
                                <p:cTn id="72" presetID="22" presetClass="entr" presetSubtype="1" fill="hold" grpId="0" nodeType="clickEffect">
                                  <p:stCondLst>
                                    <p:cond delay="0"/>
                                  </p:stCondLst>
                                  <p:childTnLst>
                                    <p:set>
                                      <p:cBhvr>
                                        <p:cTn id="73" dur="1" fill="hold">
                                          <p:stCondLst>
                                            <p:cond delay="0"/>
                                          </p:stCondLst>
                                        </p:cTn>
                                        <p:tgtEl>
                                          <p:spTgt spid="162191"/>
                                        </p:tgtEl>
                                        <p:attrNameLst>
                                          <p:attrName>style.visibility</p:attrName>
                                        </p:attrNameLst>
                                      </p:cBhvr>
                                      <p:to>
                                        <p:strVal val="visible"/>
                                      </p:to>
                                    </p:set>
                                    <p:animEffect transition="in" filter="wipe(up)">
                                      <p:cBhvr>
                                        <p:cTn id="74" dur="500"/>
                                        <p:tgtEl>
                                          <p:spTgt spid="162191"/>
                                        </p:tgtEl>
                                      </p:cBhvr>
                                    </p:animEffect>
                                  </p:childTnLst>
                                </p:cTn>
                              </p:par>
                            </p:childTnLst>
                          </p:cTn>
                        </p:par>
                        <p:par>
                          <p:cTn id="75" fill="hold" nodeType="afterGroup">
                            <p:stCondLst>
                              <p:cond delay="500"/>
                            </p:stCondLst>
                            <p:childTnLst>
                              <p:par>
                                <p:cTn id="76" presetID="22" presetClass="entr" presetSubtype="1" fill="hold" nodeType="afterEffect">
                                  <p:stCondLst>
                                    <p:cond delay="0"/>
                                  </p:stCondLst>
                                  <p:childTnLst>
                                    <p:set>
                                      <p:cBhvr>
                                        <p:cTn id="77" dur="1" fill="hold">
                                          <p:stCondLst>
                                            <p:cond delay="0"/>
                                          </p:stCondLst>
                                        </p:cTn>
                                        <p:tgtEl>
                                          <p:spTgt spid="162115"/>
                                        </p:tgtEl>
                                        <p:attrNameLst>
                                          <p:attrName>style.visibility</p:attrName>
                                        </p:attrNameLst>
                                      </p:cBhvr>
                                      <p:to>
                                        <p:strVal val="visible"/>
                                      </p:to>
                                    </p:set>
                                    <p:animEffect transition="in" filter="wipe(up)">
                                      <p:cBhvr>
                                        <p:cTn id="78" dur="500"/>
                                        <p:tgtEl>
                                          <p:spTgt spid="162115"/>
                                        </p:tgtEl>
                                      </p:cBhvr>
                                    </p:animEffect>
                                  </p:childTnLst>
                                </p:cTn>
                              </p:par>
                            </p:childTnLst>
                          </p:cTn>
                        </p:par>
                        <p:par>
                          <p:cTn id="79" fill="hold" nodeType="afterGroup">
                            <p:stCondLst>
                              <p:cond delay="1000"/>
                            </p:stCondLst>
                            <p:childTnLst>
                              <p:par>
                                <p:cTn id="80" presetID="22" presetClass="entr" presetSubtype="1" fill="hold" nodeType="afterEffect">
                                  <p:stCondLst>
                                    <p:cond delay="0"/>
                                  </p:stCondLst>
                                  <p:childTnLst>
                                    <p:set>
                                      <p:cBhvr>
                                        <p:cTn id="81" dur="1" fill="hold">
                                          <p:stCondLst>
                                            <p:cond delay="0"/>
                                          </p:stCondLst>
                                        </p:cTn>
                                        <p:tgtEl>
                                          <p:spTgt spid="162134"/>
                                        </p:tgtEl>
                                        <p:attrNameLst>
                                          <p:attrName>style.visibility</p:attrName>
                                        </p:attrNameLst>
                                      </p:cBhvr>
                                      <p:to>
                                        <p:strVal val="visible"/>
                                      </p:to>
                                    </p:set>
                                    <p:animEffect transition="in" filter="wipe(up)">
                                      <p:cBhvr>
                                        <p:cTn id="82" dur="500"/>
                                        <p:tgtEl>
                                          <p:spTgt spid="162134"/>
                                        </p:tgtEl>
                                      </p:cBhvr>
                                    </p:animEffect>
                                  </p:childTnLst>
                                </p:cTn>
                              </p:par>
                            </p:childTnLst>
                          </p:cTn>
                        </p:par>
                        <p:par>
                          <p:cTn id="83" fill="hold" nodeType="afterGroup">
                            <p:stCondLst>
                              <p:cond delay="1500"/>
                            </p:stCondLst>
                            <p:childTnLst>
                              <p:par>
                                <p:cTn id="84" presetID="22" presetClass="entr" presetSubtype="1" fill="hold" nodeType="afterEffect">
                                  <p:stCondLst>
                                    <p:cond delay="0"/>
                                  </p:stCondLst>
                                  <p:childTnLst>
                                    <p:set>
                                      <p:cBhvr>
                                        <p:cTn id="85" dur="1" fill="hold">
                                          <p:stCondLst>
                                            <p:cond delay="0"/>
                                          </p:stCondLst>
                                        </p:cTn>
                                        <p:tgtEl>
                                          <p:spTgt spid="162153"/>
                                        </p:tgtEl>
                                        <p:attrNameLst>
                                          <p:attrName>style.visibility</p:attrName>
                                        </p:attrNameLst>
                                      </p:cBhvr>
                                      <p:to>
                                        <p:strVal val="visible"/>
                                      </p:to>
                                    </p:set>
                                    <p:animEffect transition="in" filter="wipe(up)">
                                      <p:cBhvr>
                                        <p:cTn id="86" dur="500"/>
                                        <p:tgtEl>
                                          <p:spTgt spid="162153"/>
                                        </p:tgtEl>
                                      </p:cBhvr>
                                    </p:animEffect>
                                  </p:childTnLst>
                                </p:cTn>
                              </p:par>
                            </p:childTnLst>
                          </p:cTn>
                        </p:par>
                        <p:par>
                          <p:cTn id="87" fill="hold" nodeType="afterGroup">
                            <p:stCondLst>
                              <p:cond delay="2000"/>
                            </p:stCondLst>
                            <p:childTnLst>
                              <p:par>
                                <p:cTn id="88" presetID="22" presetClass="entr" presetSubtype="1" fill="hold" nodeType="afterEffect">
                                  <p:stCondLst>
                                    <p:cond delay="0"/>
                                  </p:stCondLst>
                                  <p:childTnLst>
                                    <p:set>
                                      <p:cBhvr>
                                        <p:cTn id="89" dur="1" fill="hold">
                                          <p:stCondLst>
                                            <p:cond delay="0"/>
                                          </p:stCondLst>
                                        </p:cTn>
                                        <p:tgtEl>
                                          <p:spTgt spid="162172"/>
                                        </p:tgtEl>
                                        <p:attrNameLst>
                                          <p:attrName>style.visibility</p:attrName>
                                        </p:attrNameLst>
                                      </p:cBhvr>
                                      <p:to>
                                        <p:strVal val="visible"/>
                                      </p:to>
                                    </p:set>
                                    <p:animEffect transition="in" filter="wipe(up)">
                                      <p:cBhvr>
                                        <p:cTn id="90" dur="500"/>
                                        <p:tgtEl>
                                          <p:spTgt spid="162172"/>
                                        </p:tgtEl>
                                      </p:cBhvr>
                                    </p:animEffect>
                                  </p:childTnLst>
                                </p:cTn>
                              </p:par>
                            </p:childTnLst>
                          </p:cTn>
                        </p:par>
                      </p:childTnLst>
                    </p:cTn>
                  </p:par>
                  <p:par>
                    <p:cTn id="91" fill="hold" nodeType="clickPar">
                      <p:stCondLst>
                        <p:cond delay="indefinite"/>
                      </p:stCondLst>
                      <p:childTnLst>
                        <p:par>
                          <p:cTn id="92" fill="hold" nodeType="withGroup">
                            <p:stCondLst>
                              <p:cond delay="0"/>
                            </p:stCondLst>
                            <p:childTnLst>
                              <p:par>
                                <p:cTn id="93" presetID="1" presetClass="entr" presetSubtype="0" fill="hold" grpId="0" nodeType="clickEffect">
                                  <p:stCondLst>
                                    <p:cond delay="0"/>
                                  </p:stCondLst>
                                  <p:childTnLst>
                                    <p:set>
                                      <p:cBhvr>
                                        <p:cTn id="94" dur="1" fill="hold">
                                          <p:stCondLst>
                                            <p:cond delay="499"/>
                                          </p:stCondLst>
                                        </p:cTn>
                                        <p:tgtEl>
                                          <p:spTgt spid="162192"/>
                                        </p:tgtEl>
                                        <p:attrNameLst>
                                          <p:attrName>style.visibility</p:attrName>
                                        </p:attrNameLst>
                                      </p:cBhvr>
                                      <p:to>
                                        <p:strVal val="visible"/>
                                      </p:to>
                                    </p:set>
                                  </p:childTnLst>
                                </p:cTn>
                              </p:par>
                            </p:childTnLst>
                          </p:cTn>
                        </p:par>
                      </p:childTnLst>
                    </p:cTn>
                  </p:par>
                  <p:par>
                    <p:cTn id="95" fill="hold" nodeType="clickPar">
                      <p:stCondLst>
                        <p:cond delay="indefinite"/>
                      </p:stCondLst>
                      <p:childTnLst>
                        <p:par>
                          <p:cTn id="96" fill="hold" nodeType="withGroup">
                            <p:stCondLst>
                              <p:cond delay="0"/>
                            </p:stCondLst>
                            <p:childTnLst>
                              <p:par>
                                <p:cTn id="97" presetID="22" presetClass="entr" presetSubtype="1" fill="hold" grpId="0" nodeType="clickEffect">
                                  <p:stCondLst>
                                    <p:cond delay="0"/>
                                  </p:stCondLst>
                                  <p:childTnLst>
                                    <p:set>
                                      <p:cBhvr>
                                        <p:cTn id="98" dur="1" fill="hold">
                                          <p:stCondLst>
                                            <p:cond delay="0"/>
                                          </p:stCondLst>
                                        </p:cTn>
                                        <p:tgtEl>
                                          <p:spTgt spid="162338"/>
                                        </p:tgtEl>
                                        <p:attrNameLst>
                                          <p:attrName>style.visibility</p:attrName>
                                        </p:attrNameLst>
                                      </p:cBhvr>
                                      <p:to>
                                        <p:strVal val="visible"/>
                                      </p:to>
                                    </p:set>
                                    <p:animEffect transition="in" filter="wipe(up)">
                                      <p:cBhvr>
                                        <p:cTn id="99" dur="500"/>
                                        <p:tgtEl>
                                          <p:spTgt spid="162338"/>
                                        </p:tgtEl>
                                      </p:cBhvr>
                                    </p:animEffect>
                                  </p:childTnLst>
                                </p:cTn>
                              </p:par>
                            </p:childTnLst>
                          </p:cTn>
                        </p:par>
                        <p:par>
                          <p:cTn id="100" fill="hold" nodeType="afterGroup">
                            <p:stCondLst>
                              <p:cond delay="500"/>
                            </p:stCondLst>
                            <p:childTnLst>
                              <p:par>
                                <p:cTn id="101" presetID="22" presetClass="entr" presetSubtype="1" fill="hold" nodeType="afterEffect">
                                  <p:stCondLst>
                                    <p:cond delay="0"/>
                                  </p:stCondLst>
                                  <p:childTnLst>
                                    <p:set>
                                      <p:cBhvr>
                                        <p:cTn id="102" dur="1" fill="hold">
                                          <p:stCondLst>
                                            <p:cond delay="0"/>
                                          </p:stCondLst>
                                        </p:cTn>
                                        <p:tgtEl>
                                          <p:spTgt spid="162193"/>
                                        </p:tgtEl>
                                        <p:attrNameLst>
                                          <p:attrName>style.visibility</p:attrName>
                                        </p:attrNameLst>
                                      </p:cBhvr>
                                      <p:to>
                                        <p:strVal val="visible"/>
                                      </p:to>
                                    </p:set>
                                    <p:animEffect transition="in" filter="wipe(up)">
                                      <p:cBhvr>
                                        <p:cTn id="103" dur="500"/>
                                        <p:tgtEl>
                                          <p:spTgt spid="162193"/>
                                        </p:tgtEl>
                                      </p:cBhvr>
                                    </p:animEffect>
                                  </p:childTnLst>
                                </p:cTn>
                              </p:par>
                            </p:childTnLst>
                          </p:cTn>
                        </p:par>
                        <p:par>
                          <p:cTn id="104" fill="hold" nodeType="afterGroup">
                            <p:stCondLst>
                              <p:cond delay="1000"/>
                            </p:stCondLst>
                            <p:childTnLst>
                              <p:par>
                                <p:cTn id="105" presetID="22" presetClass="entr" presetSubtype="1" fill="hold" nodeType="afterEffect">
                                  <p:stCondLst>
                                    <p:cond delay="0"/>
                                  </p:stCondLst>
                                  <p:childTnLst>
                                    <p:set>
                                      <p:cBhvr>
                                        <p:cTn id="106" dur="1" fill="hold">
                                          <p:stCondLst>
                                            <p:cond delay="0"/>
                                          </p:stCondLst>
                                        </p:cTn>
                                        <p:tgtEl>
                                          <p:spTgt spid="162222"/>
                                        </p:tgtEl>
                                        <p:attrNameLst>
                                          <p:attrName>style.visibility</p:attrName>
                                        </p:attrNameLst>
                                      </p:cBhvr>
                                      <p:to>
                                        <p:strVal val="visible"/>
                                      </p:to>
                                    </p:set>
                                    <p:animEffect transition="in" filter="wipe(up)">
                                      <p:cBhvr>
                                        <p:cTn id="107" dur="500"/>
                                        <p:tgtEl>
                                          <p:spTgt spid="162222"/>
                                        </p:tgtEl>
                                      </p:cBhvr>
                                    </p:animEffect>
                                  </p:childTnLst>
                                </p:cTn>
                              </p:par>
                            </p:childTnLst>
                          </p:cTn>
                        </p:par>
                        <p:par>
                          <p:cTn id="108" fill="hold" nodeType="afterGroup">
                            <p:stCondLst>
                              <p:cond delay="1500"/>
                            </p:stCondLst>
                            <p:childTnLst>
                              <p:par>
                                <p:cTn id="109" presetID="22" presetClass="entr" presetSubtype="1" fill="hold" nodeType="afterEffect">
                                  <p:stCondLst>
                                    <p:cond delay="0"/>
                                  </p:stCondLst>
                                  <p:childTnLst>
                                    <p:set>
                                      <p:cBhvr>
                                        <p:cTn id="110" dur="1" fill="hold">
                                          <p:stCondLst>
                                            <p:cond delay="0"/>
                                          </p:stCondLst>
                                        </p:cTn>
                                        <p:tgtEl>
                                          <p:spTgt spid="162251"/>
                                        </p:tgtEl>
                                        <p:attrNameLst>
                                          <p:attrName>style.visibility</p:attrName>
                                        </p:attrNameLst>
                                      </p:cBhvr>
                                      <p:to>
                                        <p:strVal val="visible"/>
                                      </p:to>
                                    </p:set>
                                    <p:animEffect transition="in" filter="wipe(up)">
                                      <p:cBhvr>
                                        <p:cTn id="111" dur="500"/>
                                        <p:tgtEl>
                                          <p:spTgt spid="162251"/>
                                        </p:tgtEl>
                                      </p:cBhvr>
                                    </p:animEffect>
                                  </p:childTnLst>
                                </p:cTn>
                              </p:par>
                            </p:childTnLst>
                          </p:cTn>
                        </p:par>
                        <p:par>
                          <p:cTn id="112" fill="hold" nodeType="afterGroup">
                            <p:stCondLst>
                              <p:cond delay="2000"/>
                            </p:stCondLst>
                            <p:childTnLst>
                              <p:par>
                                <p:cTn id="113" presetID="22" presetClass="entr" presetSubtype="1" fill="hold" nodeType="afterEffect">
                                  <p:stCondLst>
                                    <p:cond delay="0"/>
                                  </p:stCondLst>
                                  <p:childTnLst>
                                    <p:set>
                                      <p:cBhvr>
                                        <p:cTn id="114" dur="1" fill="hold">
                                          <p:stCondLst>
                                            <p:cond delay="0"/>
                                          </p:stCondLst>
                                        </p:cTn>
                                        <p:tgtEl>
                                          <p:spTgt spid="162280"/>
                                        </p:tgtEl>
                                        <p:attrNameLst>
                                          <p:attrName>style.visibility</p:attrName>
                                        </p:attrNameLst>
                                      </p:cBhvr>
                                      <p:to>
                                        <p:strVal val="visible"/>
                                      </p:to>
                                    </p:set>
                                    <p:animEffect transition="in" filter="wipe(up)">
                                      <p:cBhvr>
                                        <p:cTn id="115" dur="500"/>
                                        <p:tgtEl>
                                          <p:spTgt spid="162280"/>
                                        </p:tgtEl>
                                      </p:cBhvr>
                                    </p:animEffect>
                                  </p:childTnLst>
                                </p:cTn>
                              </p:par>
                            </p:childTnLst>
                          </p:cTn>
                        </p:par>
                        <p:par>
                          <p:cTn id="116" fill="hold" nodeType="afterGroup">
                            <p:stCondLst>
                              <p:cond delay="2500"/>
                            </p:stCondLst>
                            <p:childTnLst>
                              <p:par>
                                <p:cTn id="117" presetID="22" presetClass="entr" presetSubtype="1" fill="hold" nodeType="afterEffect">
                                  <p:stCondLst>
                                    <p:cond delay="0"/>
                                  </p:stCondLst>
                                  <p:childTnLst>
                                    <p:set>
                                      <p:cBhvr>
                                        <p:cTn id="118" dur="1" fill="hold">
                                          <p:stCondLst>
                                            <p:cond delay="0"/>
                                          </p:stCondLst>
                                        </p:cTn>
                                        <p:tgtEl>
                                          <p:spTgt spid="162309"/>
                                        </p:tgtEl>
                                        <p:attrNameLst>
                                          <p:attrName>style.visibility</p:attrName>
                                        </p:attrNameLst>
                                      </p:cBhvr>
                                      <p:to>
                                        <p:strVal val="visible"/>
                                      </p:to>
                                    </p:set>
                                    <p:animEffect transition="in" filter="wipe(up)">
                                      <p:cBhvr>
                                        <p:cTn id="119" dur="500"/>
                                        <p:tgtEl>
                                          <p:spTgt spid="162309"/>
                                        </p:tgtEl>
                                      </p:cBhvr>
                                    </p:animEffect>
                                  </p:childTnLst>
                                </p:cTn>
                              </p:par>
                            </p:childTnLst>
                          </p:cTn>
                        </p:par>
                      </p:childTnLst>
                    </p:cTn>
                  </p:par>
                  <p:par>
                    <p:cTn id="120" fill="hold" nodeType="clickPar">
                      <p:stCondLst>
                        <p:cond delay="indefinite"/>
                      </p:stCondLst>
                      <p:childTnLst>
                        <p:par>
                          <p:cTn id="121" fill="hold" nodeType="withGroup">
                            <p:stCondLst>
                              <p:cond delay="0"/>
                            </p:stCondLst>
                            <p:childTnLst>
                              <p:par>
                                <p:cTn id="122" presetID="1" presetClass="entr" presetSubtype="0" fill="hold" grpId="0" nodeType="clickEffect">
                                  <p:stCondLst>
                                    <p:cond delay="0"/>
                                  </p:stCondLst>
                                  <p:childTnLst>
                                    <p:set>
                                      <p:cBhvr>
                                        <p:cTn id="123" dur="1" fill="hold">
                                          <p:stCondLst>
                                            <p:cond delay="499"/>
                                          </p:stCondLst>
                                        </p:cTn>
                                        <p:tgtEl>
                                          <p:spTgt spid="1623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798" grpId="0" animBg="1"/>
      <p:bldP spid="162067" grpId="0" autoUpdateAnimBg="0"/>
      <p:bldP spid="162068" grpId="0" animBg="1"/>
      <p:bldP spid="162079" grpId="0" autoUpdateAnimBg="0"/>
      <p:bldP spid="162080" grpId="0" animBg="1"/>
      <p:bldP spid="162114" grpId="0" autoUpdateAnimBg="0"/>
      <p:bldP spid="162191" grpId="0" animBg="1"/>
      <p:bldP spid="162192" grpId="0" autoUpdateAnimBg="0"/>
      <p:bldP spid="162338" grpId="0" animBg="1"/>
      <p:bldP spid="162339" grpId="0"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5058" name="Picture 2" descr="right_button">
            <a:hlinkClick r:id="" action="ppaction://hlinkshowjump?jump=nextslide"/>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59788" y="6092825"/>
            <a:ext cx="501650"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59" name="Picture 3" descr="left_button">
            <a:hlinkClick r:id="" action="ppaction://hlinkshowjump?jump=previousslide"/>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8" y="6078538"/>
            <a:ext cx="542925"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0" name="Text Box 6"/>
          <p:cNvSpPr txBox="1">
            <a:spLocks noChangeArrowheads="1"/>
          </p:cNvSpPr>
          <p:nvPr/>
        </p:nvSpPr>
        <p:spPr bwMode="auto">
          <a:xfrm>
            <a:off x="1395413" y="1066800"/>
            <a:ext cx="63531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The numbers 1, 8, 27, 64, and 125 are called:</a:t>
            </a:r>
          </a:p>
        </p:txBody>
      </p:sp>
      <p:sp>
        <p:nvSpPr>
          <p:cNvPr id="163847" name="Text Box 7"/>
          <p:cNvSpPr txBox="1">
            <a:spLocks noChangeArrowheads="1"/>
          </p:cNvSpPr>
          <p:nvPr/>
        </p:nvSpPr>
        <p:spPr bwMode="auto">
          <a:xfrm>
            <a:off x="3384550" y="1768475"/>
            <a:ext cx="2355850" cy="495300"/>
          </a:xfrm>
          <a:prstGeom prst="rect">
            <a:avLst/>
          </a:prstGeom>
          <a:noFill/>
          <a:ln w="38100">
            <a:solidFill>
              <a:srgbClr val="FF6600"/>
            </a:solidFill>
            <a:miter lim="800000"/>
            <a:headEnd/>
            <a:tailEnd/>
          </a:ln>
          <a:effectLst/>
          <a:extLst>
            <a:ext uri="{909E8E84-426E-40DD-AFC4-6F175D3DCCD1}">
              <a14:hiddenFill xmlns:a14="http://schemas.microsoft.com/office/drawing/2010/main">
                <a:solidFill>
                  <a:srgbClr val="010066"/>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b="1"/>
              <a:t>Cube numbers</a:t>
            </a:r>
          </a:p>
        </p:txBody>
      </p:sp>
      <p:sp>
        <p:nvSpPr>
          <p:cNvPr id="163848" name="Text Box 8"/>
          <p:cNvSpPr txBox="1">
            <a:spLocks noChangeArrowheads="1"/>
          </p:cNvSpPr>
          <p:nvPr/>
        </p:nvSpPr>
        <p:spPr bwMode="auto">
          <a:xfrm>
            <a:off x="533400" y="2527300"/>
            <a:ext cx="25304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1</a:t>
            </a:r>
            <a:r>
              <a:rPr lang="en-GB" baseline="30000"/>
              <a:t>3</a:t>
            </a:r>
            <a:r>
              <a:rPr lang="en-GB"/>
              <a:t> = 1 × 1 × 1 = 1</a:t>
            </a:r>
          </a:p>
        </p:txBody>
      </p:sp>
      <p:sp>
        <p:nvSpPr>
          <p:cNvPr id="163849" name="Text Box 9"/>
          <p:cNvSpPr txBox="1">
            <a:spLocks noChangeArrowheads="1"/>
          </p:cNvSpPr>
          <p:nvPr/>
        </p:nvSpPr>
        <p:spPr bwMode="auto">
          <a:xfrm>
            <a:off x="3733800" y="2527300"/>
            <a:ext cx="45910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‘1 cubed’ or ‘1 to the power of 3’ </a:t>
            </a:r>
          </a:p>
        </p:txBody>
      </p:sp>
      <p:sp>
        <p:nvSpPr>
          <p:cNvPr id="163850" name="Text Box 10"/>
          <p:cNvSpPr txBox="1">
            <a:spLocks noChangeArrowheads="1"/>
          </p:cNvSpPr>
          <p:nvPr/>
        </p:nvSpPr>
        <p:spPr bwMode="auto">
          <a:xfrm>
            <a:off x="533400" y="3228975"/>
            <a:ext cx="25034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2</a:t>
            </a:r>
            <a:r>
              <a:rPr lang="en-GB" baseline="30000"/>
              <a:t>3 </a:t>
            </a:r>
            <a:r>
              <a:rPr lang="en-GB"/>
              <a:t>= 2 × 2 × 2 = 8</a:t>
            </a:r>
          </a:p>
        </p:txBody>
      </p:sp>
      <p:sp>
        <p:nvSpPr>
          <p:cNvPr id="163851" name="Text Box 11"/>
          <p:cNvSpPr txBox="1">
            <a:spLocks noChangeArrowheads="1"/>
          </p:cNvSpPr>
          <p:nvPr/>
        </p:nvSpPr>
        <p:spPr bwMode="auto">
          <a:xfrm>
            <a:off x="3733800" y="3228975"/>
            <a:ext cx="45910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‘2 cubed’ or ‘2 to the power of 3’ </a:t>
            </a:r>
          </a:p>
        </p:txBody>
      </p:sp>
      <p:sp>
        <p:nvSpPr>
          <p:cNvPr id="163852" name="Text Box 12"/>
          <p:cNvSpPr txBox="1">
            <a:spLocks noChangeArrowheads="1"/>
          </p:cNvSpPr>
          <p:nvPr/>
        </p:nvSpPr>
        <p:spPr bwMode="auto">
          <a:xfrm>
            <a:off x="533400" y="3930650"/>
            <a:ext cx="27003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3</a:t>
            </a:r>
            <a:r>
              <a:rPr lang="en-GB" baseline="30000"/>
              <a:t>3</a:t>
            </a:r>
            <a:r>
              <a:rPr lang="en-GB"/>
              <a:t> = 3 × 3 × 3 = 27</a:t>
            </a:r>
          </a:p>
        </p:txBody>
      </p:sp>
      <p:sp>
        <p:nvSpPr>
          <p:cNvPr id="163853" name="Text Box 13"/>
          <p:cNvSpPr txBox="1">
            <a:spLocks noChangeArrowheads="1"/>
          </p:cNvSpPr>
          <p:nvPr/>
        </p:nvSpPr>
        <p:spPr bwMode="auto">
          <a:xfrm>
            <a:off x="3733800" y="3930650"/>
            <a:ext cx="45910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‘3 cubed’ or ‘3 to the power of 3’ </a:t>
            </a:r>
          </a:p>
        </p:txBody>
      </p:sp>
      <p:sp>
        <p:nvSpPr>
          <p:cNvPr id="163854" name="Text Box 14"/>
          <p:cNvSpPr txBox="1">
            <a:spLocks noChangeArrowheads="1"/>
          </p:cNvSpPr>
          <p:nvPr/>
        </p:nvSpPr>
        <p:spPr bwMode="auto">
          <a:xfrm>
            <a:off x="533400" y="4632325"/>
            <a:ext cx="27844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4</a:t>
            </a:r>
            <a:r>
              <a:rPr lang="en-GB" baseline="30000"/>
              <a:t>3</a:t>
            </a:r>
            <a:r>
              <a:rPr lang="en-GB"/>
              <a:t> = 4 × 4 × 4 = 64 </a:t>
            </a:r>
          </a:p>
        </p:txBody>
      </p:sp>
      <p:sp>
        <p:nvSpPr>
          <p:cNvPr id="163855" name="Text Box 15"/>
          <p:cNvSpPr txBox="1">
            <a:spLocks noChangeArrowheads="1"/>
          </p:cNvSpPr>
          <p:nvPr/>
        </p:nvSpPr>
        <p:spPr bwMode="auto">
          <a:xfrm>
            <a:off x="3733800" y="4632325"/>
            <a:ext cx="45910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‘4 cubed’ or ‘4 to the power of 3’ </a:t>
            </a:r>
          </a:p>
        </p:txBody>
      </p:sp>
      <p:sp>
        <p:nvSpPr>
          <p:cNvPr id="163856" name="Text Box 16"/>
          <p:cNvSpPr txBox="1">
            <a:spLocks noChangeArrowheads="1"/>
          </p:cNvSpPr>
          <p:nvPr/>
        </p:nvSpPr>
        <p:spPr bwMode="auto">
          <a:xfrm>
            <a:off x="533400" y="5334000"/>
            <a:ext cx="2870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5</a:t>
            </a:r>
            <a:r>
              <a:rPr lang="en-GB" baseline="30000"/>
              <a:t>3</a:t>
            </a:r>
            <a:r>
              <a:rPr lang="en-GB"/>
              <a:t> = 5 × 5 × 5 = 125</a:t>
            </a:r>
          </a:p>
        </p:txBody>
      </p:sp>
      <p:sp>
        <p:nvSpPr>
          <p:cNvPr id="163857" name="Text Box 17"/>
          <p:cNvSpPr txBox="1">
            <a:spLocks noChangeArrowheads="1"/>
          </p:cNvSpPr>
          <p:nvPr/>
        </p:nvSpPr>
        <p:spPr bwMode="auto">
          <a:xfrm>
            <a:off x="3733800" y="5334000"/>
            <a:ext cx="45910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‘5 cubed’ or ‘5 to the power of 3’ </a:t>
            </a:r>
          </a:p>
        </p:txBody>
      </p:sp>
      <p:sp>
        <p:nvSpPr>
          <p:cNvPr id="45072" name="Rectangle 19"/>
          <p:cNvSpPr>
            <a:spLocks noGrp="1" noChangeArrowheads="1"/>
          </p:cNvSpPr>
          <p:nvPr>
            <p:ph type="title" idx="4294967295"/>
          </p:nvPr>
        </p:nvSpPr>
        <p:spPr/>
        <p:txBody>
          <a:bodyPr/>
          <a:lstStyle/>
          <a:p>
            <a:pPr eaLnBrk="1" hangingPunct="1"/>
            <a:r>
              <a:rPr lang="en-GB" sz="2800" b="1" smtClean="0">
                <a:solidFill>
                  <a:srgbClr val="5B0091"/>
                </a:solidFill>
              </a:rPr>
              <a:t>Cubes</a:t>
            </a:r>
            <a:endParaRPr lang="en-GB"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63847"/>
                                        </p:tgtEl>
                                        <p:attrNameLst>
                                          <p:attrName>style.visibility</p:attrName>
                                        </p:attrNameLst>
                                      </p:cBhvr>
                                      <p:to>
                                        <p:strVal val="visible"/>
                                      </p:to>
                                    </p:set>
                                    <p:animEffect transition="in" filter="dissolve">
                                      <p:cBhvr>
                                        <p:cTn id="7" dur="500"/>
                                        <p:tgtEl>
                                          <p:spTgt spid="16384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grpId="0" nodeType="clickEffect">
                                  <p:stCondLst>
                                    <p:cond delay="0"/>
                                  </p:stCondLst>
                                  <p:childTnLst>
                                    <p:set>
                                      <p:cBhvr>
                                        <p:cTn id="11" dur="1" fill="hold">
                                          <p:stCondLst>
                                            <p:cond delay="499"/>
                                          </p:stCondLst>
                                        </p:cTn>
                                        <p:tgtEl>
                                          <p:spTgt spid="163848"/>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grpId="0" nodeType="clickEffect">
                                  <p:stCondLst>
                                    <p:cond delay="0"/>
                                  </p:stCondLst>
                                  <p:childTnLst>
                                    <p:set>
                                      <p:cBhvr>
                                        <p:cTn id="15" dur="1" fill="hold">
                                          <p:stCondLst>
                                            <p:cond delay="499"/>
                                          </p:stCondLst>
                                        </p:cTn>
                                        <p:tgtEl>
                                          <p:spTgt spid="163849"/>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presetSubtype="0" fill="hold" grpId="0" nodeType="clickEffect">
                                  <p:stCondLst>
                                    <p:cond delay="0"/>
                                  </p:stCondLst>
                                  <p:childTnLst>
                                    <p:set>
                                      <p:cBhvr>
                                        <p:cTn id="19" dur="1" fill="hold">
                                          <p:stCondLst>
                                            <p:cond delay="499"/>
                                          </p:stCondLst>
                                        </p:cTn>
                                        <p:tgtEl>
                                          <p:spTgt spid="163850"/>
                                        </p:tgtEl>
                                        <p:attrNameLst>
                                          <p:attrName>style.visibility</p:attrName>
                                        </p:attrNameLst>
                                      </p:cBhvr>
                                      <p:to>
                                        <p:strVal val="visible"/>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1" presetClass="entr" presetSubtype="0" fill="hold" grpId="0" nodeType="clickEffect">
                                  <p:stCondLst>
                                    <p:cond delay="0"/>
                                  </p:stCondLst>
                                  <p:childTnLst>
                                    <p:set>
                                      <p:cBhvr>
                                        <p:cTn id="23" dur="1" fill="hold">
                                          <p:stCondLst>
                                            <p:cond delay="499"/>
                                          </p:stCondLst>
                                        </p:cTn>
                                        <p:tgtEl>
                                          <p:spTgt spid="163851"/>
                                        </p:tgtEl>
                                        <p:attrNameLst>
                                          <p:attrName>style.visibility</p:attrName>
                                        </p:attrNameLst>
                                      </p:cBhvr>
                                      <p:to>
                                        <p:strVal val="visible"/>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1" presetClass="entr" presetSubtype="0" fill="hold" grpId="0" nodeType="clickEffect">
                                  <p:stCondLst>
                                    <p:cond delay="0"/>
                                  </p:stCondLst>
                                  <p:childTnLst>
                                    <p:set>
                                      <p:cBhvr>
                                        <p:cTn id="27" dur="1" fill="hold">
                                          <p:stCondLst>
                                            <p:cond delay="499"/>
                                          </p:stCondLst>
                                        </p:cTn>
                                        <p:tgtEl>
                                          <p:spTgt spid="163852"/>
                                        </p:tgtEl>
                                        <p:attrNameLst>
                                          <p:attrName>style.visibility</p:attrName>
                                        </p:attrNameLst>
                                      </p:cBhvr>
                                      <p:to>
                                        <p:strVal val="visible"/>
                                      </p:to>
                                    </p:set>
                                  </p:childTnLst>
                                </p:cTn>
                              </p:par>
                            </p:childTnLst>
                          </p:cTn>
                        </p:par>
                      </p:childTnLst>
                    </p:cTn>
                  </p:par>
                  <p:par>
                    <p:cTn id="28" fill="hold" nodeType="clickPar">
                      <p:stCondLst>
                        <p:cond delay="indefinite"/>
                      </p:stCondLst>
                      <p:childTnLst>
                        <p:par>
                          <p:cTn id="29" fill="hold" nodeType="withGroup">
                            <p:stCondLst>
                              <p:cond delay="0"/>
                            </p:stCondLst>
                            <p:childTnLst>
                              <p:par>
                                <p:cTn id="30" presetID="1" presetClass="entr" presetSubtype="0" fill="hold" grpId="0" nodeType="clickEffect">
                                  <p:stCondLst>
                                    <p:cond delay="0"/>
                                  </p:stCondLst>
                                  <p:childTnLst>
                                    <p:set>
                                      <p:cBhvr>
                                        <p:cTn id="31" dur="1" fill="hold">
                                          <p:stCondLst>
                                            <p:cond delay="499"/>
                                          </p:stCondLst>
                                        </p:cTn>
                                        <p:tgtEl>
                                          <p:spTgt spid="163853"/>
                                        </p:tgtEl>
                                        <p:attrNameLst>
                                          <p:attrName>style.visibility</p:attrName>
                                        </p:attrNameLst>
                                      </p:cBhvr>
                                      <p:to>
                                        <p:strVal val="visible"/>
                                      </p:to>
                                    </p:set>
                                  </p:childTnLst>
                                </p:cTn>
                              </p:par>
                            </p:childTnLst>
                          </p:cTn>
                        </p:par>
                      </p:childTnLst>
                    </p:cTn>
                  </p:par>
                  <p:par>
                    <p:cTn id="32" fill="hold" nodeType="clickPar">
                      <p:stCondLst>
                        <p:cond delay="indefinite"/>
                      </p:stCondLst>
                      <p:childTnLst>
                        <p:par>
                          <p:cTn id="33" fill="hold" nodeType="withGroup">
                            <p:stCondLst>
                              <p:cond delay="0"/>
                            </p:stCondLst>
                            <p:childTnLst>
                              <p:par>
                                <p:cTn id="34" presetID="1" presetClass="entr" presetSubtype="0" fill="hold" grpId="0" nodeType="clickEffect">
                                  <p:stCondLst>
                                    <p:cond delay="0"/>
                                  </p:stCondLst>
                                  <p:childTnLst>
                                    <p:set>
                                      <p:cBhvr>
                                        <p:cTn id="35" dur="1" fill="hold">
                                          <p:stCondLst>
                                            <p:cond delay="499"/>
                                          </p:stCondLst>
                                        </p:cTn>
                                        <p:tgtEl>
                                          <p:spTgt spid="163854"/>
                                        </p:tgtEl>
                                        <p:attrNameLst>
                                          <p:attrName>style.visibility</p:attrName>
                                        </p:attrNameLst>
                                      </p:cBhvr>
                                      <p:to>
                                        <p:strVal val="visible"/>
                                      </p:to>
                                    </p:set>
                                  </p:childTnLst>
                                </p:cTn>
                              </p:par>
                            </p:childTnLst>
                          </p:cTn>
                        </p:par>
                      </p:childTnLst>
                    </p:cTn>
                  </p:par>
                  <p:par>
                    <p:cTn id="36" fill="hold" nodeType="clickPar">
                      <p:stCondLst>
                        <p:cond delay="indefinite"/>
                      </p:stCondLst>
                      <p:childTnLst>
                        <p:par>
                          <p:cTn id="37" fill="hold" nodeType="withGroup">
                            <p:stCondLst>
                              <p:cond delay="0"/>
                            </p:stCondLst>
                            <p:childTnLst>
                              <p:par>
                                <p:cTn id="38" presetID="1" presetClass="entr" presetSubtype="0" fill="hold" grpId="0" nodeType="clickEffect">
                                  <p:stCondLst>
                                    <p:cond delay="0"/>
                                  </p:stCondLst>
                                  <p:childTnLst>
                                    <p:set>
                                      <p:cBhvr>
                                        <p:cTn id="39" dur="1" fill="hold">
                                          <p:stCondLst>
                                            <p:cond delay="499"/>
                                          </p:stCondLst>
                                        </p:cTn>
                                        <p:tgtEl>
                                          <p:spTgt spid="163855"/>
                                        </p:tgtEl>
                                        <p:attrNameLst>
                                          <p:attrName>style.visibility</p:attrName>
                                        </p:attrNameLst>
                                      </p:cBhvr>
                                      <p:to>
                                        <p:strVal val="visible"/>
                                      </p:to>
                                    </p:set>
                                  </p:childTnLst>
                                </p:cTn>
                              </p:par>
                            </p:childTnLst>
                          </p:cTn>
                        </p:par>
                      </p:childTnLst>
                    </p:cTn>
                  </p:par>
                  <p:par>
                    <p:cTn id="40" fill="hold" nodeType="clickPar">
                      <p:stCondLst>
                        <p:cond delay="indefinite"/>
                      </p:stCondLst>
                      <p:childTnLst>
                        <p:par>
                          <p:cTn id="41" fill="hold" nodeType="withGroup">
                            <p:stCondLst>
                              <p:cond delay="0"/>
                            </p:stCondLst>
                            <p:childTnLst>
                              <p:par>
                                <p:cTn id="42" presetID="1" presetClass="entr" presetSubtype="0" fill="hold" grpId="0" nodeType="clickEffect">
                                  <p:stCondLst>
                                    <p:cond delay="0"/>
                                  </p:stCondLst>
                                  <p:childTnLst>
                                    <p:set>
                                      <p:cBhvr>
                                        <p:cTn id="43" dur="1" fill="hold">
                                          <p:stCondLst>
                                            <p:cond delay="499"/>
                                          </p:stCondLst>
                                        </p:cTn>
                                        <p:tgtEl>
                                          <p:spTgt spid="163856"/>
                                        </p:tgtEl>
                                        <p:attrNameLst>
                                          <p:attrName>style.visibility</p:attrName>
                                        </p:attrNameLst>
                                      </p:cBhvr>
                                      <p:to>
                                        <p:strVal val="visible"/>
                                      </p:to>
                                    </p:set>
                                  </p:childTnLst>
                                </p:cTn>
                              </p:par>
                            </p:childTnLst>
                          </p:cTn>
                        </p:par>
                      </p:childTnLst>
                    </p:cTn>
                  </p:par>
                  <p:par>
                    <p:cTn id="44" fill="hold" nodeType="clickPar">
                      <p:stCondLst>
                        <p:cond delay="indefinite"/>
                      </p:stCondLst>
                      <p:childTnLst>
                        <p:par>
                          <p:cTn id="45" fill="hold" nodeType="withGroup">
                            <p:stCondLst>
                              <p:cond delay="0"/>
                            </p:stCondLst>
                            <p:childTnLst>
                              <p:par>
                                <p:cTn id="46" presetID="1" presetClass="entr" presetSubtype="0" fill="hold" grpId="0" nodeType="clickEffect">
                                  <p:stCondLst>
                                    <p:cond delay="0"/>
                                  </p:stCondLst>
                                  <p:childTnLst>
                                    <p:set>
                                      <p:cBhvr>
                                        <p:cTn id="47" dur="1" fill="hold">
                                          <p:stCondLst>
                                            <p:cond delay="499"/>
                                          </p:stCondLst>
                                        </p:cTn>
                                        <p:tgtEl>
                                          <p:spTgt spid="1638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47" grpId="0" animBg="1" autoUpdateAnimBg="0"/>
      <p:bldP spid="163848" grpId="0" autoUpdateAnimBg="0"/>
      <p:bldP spid="163849" grpId="0" autoUpdateAnimBg="0"/>
      <p:bldP spid="163850" grpId="0" autoUpdateAnimBg="0"/>
      <p:bldP spid="163851" grpId="0" autoUpdateAnimBg="0"/>
      <p:bldP spid="163852" grpId="0" autoUpdateAnimBg="0"/>
      <p:bldP spid="163853" grpId="0" autoUpdateAnimBg="0"/>
      <p:bldP spid="163854" grpId="0" autoUpdateAnimBg="0"/>
      <p:bldP spid="163855" grpId="0" autoUpdateAnimBg="0"/>
      <p:bldP spid="163856" grpId="0" autoUpdateAnimBg="0"/>
      <p:bldP spid="163857" grpId="0" autoUpdateAnimBg="0"/>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7" name="Picture 2" descr="right_button">
            <a:hlinkClick r:id="" action="ppaction://hlinkshowjump?jump=nextslide"/>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59788" y="6092825"/>
            <a:ext cx="501650"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3" descr="left_button">
            <a:hlinkClick r:id="" action="ppaction://hlinkshowjump?jump=previousslide"/>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9388" y="6078538"/>
            <a:ext cx="542925"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9" name="Rectangle 5"/>
          <p:cNvSpPr>
            <a:spLocks noGrp="1" noChangeArrowheads="1"/>
          </p:cNvSpPr>
          <p:nvPr>
            <p:ph type="title" idx="4294967295"/>
          </p:nvPr>
        </p:nvSpPr>
        <p:spPr>
          <a:xfrm>
            <a:off x="152400" y="152400"/>
            <a:ext cx="5791200" cy="366713"/>
          </a:xfrm>
          <a:noFill/>
        </p:spPr>
        <p:txBody>
          <a:bodyPr/>
          <a:lstStyle/>
          <a:p>
            <a:pPr eaLnBrk="1" hangingPunct="1"/>
            <a:r>
              <a:rPr lang="en-GB" sz="2700" b="1" smtClean="0">
                <a:solidFill>
                  <a:srgbClr val="5B0091"/>
                </a:solidFill>
              </a:rPr>
              <a:t>Making triangles</a:t>
            </a:r>
            <a:endParaRPr lang="en-GB" smtClean="0"/>
          </a:p>
        </p:txBody>
      </p:sp>
      <p:grpSp>
        <p:nvGrpSpPr>
          <p:cNvPr id="1030" name="Group 18"/>
          <p:cNvGrpSpPr>
            <a:grpSpLocks/>
          </p:cNvGrpSpPr>
          <p:nvPr/>
        </p:nvGrpSpPr>
        <p:grpSpPr bwMode="auto">
          <a:xfrm>
            <a:off x="7304088" y="115888"/>
            <a:ext cx="576262" cy="576262"/>
            <a:chOff x="4601" y="73"/>
            <a:chExt cx="363" cy="363"/>
          </a:xfrm>
        </p:grpSpPr>
        <p:pic>
          <p:nvPicPr>
            <p:cNvPr id="1031" name="Picture 19" descr="flash icon"/>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41" y="110"/>
              <a:ext cx="28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2" name="Oval 20"/>
            <p:cNvSpPr>
              <a:spLocks noChangeAspect="1" noChangeArrowheads="1"/>
            </p:cNvSpPr>
            <p:nvPr/>
          </p:nvSpPr>
          <p:spPr bwMode="auto">
            <a:xfrm>
              <a:off x="4601" y="73"/>
              <a:ext cx="363" cy="363"/>
            </a:xfrm>
            <a:prstGeom prst="ellipse">
              <a:avLst/>
            </a:prstGeom>
            <a:noFill/>
            <a:ln w="127000">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US"/>
            </a:p>
          </p:txBody>
        </p:sp>
        <p:sp>
          <p:nvSpPr>
            <p:cNvPr id="1033" name="Oval 21"/>
            <p:cNvSpPr>
              <a:spLocks noChangeAspect="1" noChangeArrowheads="1"/>
            </p:cNvSpPr>
            <p:nvPr/>
          </p:nvSpPr>
          <p:spPr bwMode="auto">
            <a:xfrm>
              <a:off x="4635" y="107"/>
              <a:ext cx="295" cy="295"/>
            </a:xfrm>
            <a:prstGeom prst="ellipse">
              <a:avLst/>
            </a:prstGeom>
            <a:noFill/>
            <a:ln w="25400">
              <a:solidFill>
                <a:srgbClr val="010066"/>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US"/>
            </a:p>
          </p:txBody>
        </p:sp>
      </p:grpSp>
    </p:spTree>
    <p:controls>
      <mc:AlternateContent xmlns:mc="http://schemas.openxmlformats.org/markup-compatibility/2006">
        <mc:Choice xmlns:v="urn:schemas-microsoft-com:vml" Requires="v">
          <p:control spid="1026" r:id="rId2" imgW="9142857" imgH="5185068"/>
        </mc:Choice>
        <mc:Fallback>
          <p:control r:id="rId2" imgW="9142857" imgH="5185068">
            <p:pic>
              <p:nvPicPr>
                <p:cNvPr id="0" name="ShockwaveFlash1"/>
                <p:cNvPicPr preferRelativeResize="0">
                  <a:picLocks noChangeArrowheads="1" noChangeShapeType="1"/>
                </p:cNvPicPr>
                <p:nvPr/>
              </p:nvPicPr>
              <p:blipFill>
                <a:blip r:embed="rId8">
                  <a:extLst>
                    <a:ext uri="{28A0092B-C50C-407E-A947-70E740481C1C}">
                      <a14:useLocalDpi xmlns:a14="http://schemas.microsoft.com/office/drawing/2010/main" val="0"/>
                    </a:ext>
                  </a:extLst>
                </a:blip>
                <a:srcRect/>
                <a:stretch>
                  <a:fillRect/>
                </a:stretch>
              </p:blipFill>
              <p:spPr bwMode="auto">
                <a:xfrm>
                  <a:off x="0" y="908050"/>
                  <a:ext cx="9144000" cy="5184775"/>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171" name="Picture 2" descr="right_button">
            <a:hlinkClick r:id="" action="ppaction://hlinkshowjump?jump=nextslide"/>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59788" y="6092825"/>
            <a:ext cx="501650"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3" descr="left_button">
            <a:hlinkClick r:id="" action="ppaction://hlinkshowjump?jump=previousslide"/>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9388" y="6078538"/>
            <a:ext cx="542925"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Rectangle 47"/>
          <p:cNvSpPr>
            <a:spLocks noGrp="1" noChangeArrowheads="1"/>
          </p:cNvSpPr>
          <p:nvPr>
            <p:ph type="title" idx="4294967295"/>
          </p:nvPr>
        </p:nvSpPr>
        <p:spPr/>
        <p:txBody>
          <a:bodyPr/>
          <a:lstStyle/>
          <a:p>
            <a:pPr eaLnBrk="1" hangingPunct="1"/>
            <a:r>
              <a:rPr lang="en-GB" sz="2800" b="1" smtClean="0">
                <a:solidFill>
                  <a:srgbClr val="5B0091"/>
                </a:solidFill>
              </a:rPr>
              <a:t>Cubes and cube roots</a:t>
            </a:r>
            <a:endParaRPr lang="en-GB" smtClean="0"/>
          </a:p>
        </p:txBody>
      </p:sp>
      <p:grpSp>
        <p:nvGrpSpPr>
          <p:cNvPr id="7174" name="Group 48"/>
          <p:cNvGrpSpPr>
            <a:grpSpLocks/>
          </p:cNvGrpSpPr>
          <p:nvPr/>
        </p:nvGrpSpPr>
        <p:grpSpPr bwMode="auto">
          <a:xfrm>
            <a:off x="7304088" y="115888"/>
            <a:ext cx="576262" cy="576262"/>
            <a:chOff x="4601" y="73"/>
            <a:chExt cx="363" cy="363"/>
          </a:xfrm>
        </p:grpSpPr>
        <p:pic>
          <p:nvPicPr>
            <p:cNvPr id="7175" name="Picture 49" descr="flash icon"/>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41" y="110"/>
              <a:ext cx="28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6" name="Oval 50"/>
            <p:cNvSpPr>
              <a:spLocks noChangeAspect="1" noChangeArrowheads="1"/>
            </p:cNvSpPr>
            <p:nvPr/>
          </p:nvSpPr>
          <p:spPr bwMode="auto">
            <a:xfrm>
              <a:off x="4601" y="73"/>
              <a:ext cx="363" cy="363"/>
            </a:xfrm>
            <a:prstGeom prst="ellipse">
              <a:avLst/>
            </a:prstGeom>
            <a:noFill/>
            <a:ln w="127000">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US"/>
            </a:p>
          </p:txBody>
        </p:sp>
        <p:sp>
          <p:nvSpPr>
            <p:cNvPr id="7177" name="Oval 51"/>
            <p:cNvSpPr>
              <a:spLocks noChangeAspect="1" noChangeArrowheads="1"/>
            </p:cNvSpPr>
            <p:nvPr/>
          </p:nvSpPr>
          <p:spPr bwMode="auto">
            <a:xfrm>
              <a:off x="4635" y="107"/>
              <a:ext cx="295" cy="295"/>
            </a:xfrm>
            <a:prstGeom prst="ellipse">
              <a:avLst/>
            </a:prstGeom>
            <a:noFill/>
            <a:ln w="25400">
              <a:solidFill>
                <a:srgbClr val="010066"/>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US"/>
            </a:p>
          </p:txBody>
        </p:sp>
      </p:grpSp>
    </p:spTree>
    <p:controls>
      <mc:AlternateContent xmlns:mc="http://schemas.openxmlformats.org/markup-compatibility/2006">
        <mc:Choice xmlns:v="urn:schemas-microsoft-com:vml" Requires="v">
          <p:control spid="7170" r:id="rId2" imgW="9142857" imgH="5185068"/>
        </mc:Choice>
        <mc:Fallback>
          <p:control r:id="rId2" imgW="9142857" imgH="5185068">
            <p:pic>
              <p:nvPicPr>
                <p:cNvPr id="0" name="ShockwaveFlash1"/>
                <p:cNvPicPr preferRelativeResize="0">
                  <a:picLocks noChangeArrowheads="1" noChangeShapeType="1"/>
                </p:cNvPicPr>
                <p:nvPr/>
              </p:nvPicPr>
              <p:blipFill>
                <a:blip r:embed="rId8">
                  <a:extLst>
                    <a:ext uri="{28A0092B-C50C-407E-A947-70E740481C1C}">
                      <a14:useLocalDpi xmlns:a14="http://schemas.microsoft.com/office/drawing/2010/main" val="0"/>
                    </a:ext>
                  </a:extLst>
                </a:blip>
                <a:srcRect/>
                <a:stretch>
                  <a:fillRect/>
                </a:stretch>
              </p:blipFill>
              <p:spPr bwMode="auto">
                <a:xfrm>
                  <a:off x="0" y="908050"/>
                  <a:ext cx="9144000" cy="5184775"/>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6082" name="Picture 2" descr="right_button">
            <a:hlinkClick r:id="" action="ppaction://hlinkshowjump?jump=nextslide"/>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59788" y="6092825"/>
            <a:ext cx="501650"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3" name="Picture 3" descr="left_button">
            <a:hlinkClick r:id="" action="ppaction://hlinkshowjump?jump=previousslide"/>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8" y="6078538"/>
            <a:ext cx="542925"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4" name="Rectangle 5"/>
          <p:cNvSpPr>
            <a:spLocks noGrp="1" noChangeArrowheads="1"/>
          </p:cNvSpPr>
          <p:nvPr>
            <p:ph type="title" idx="4294967295"/>
          </p:nvPr>
        </p:nvSpPr>
        <p:spPr>
          <a:xfrm>
            <a:off x="152400" y="152400"/>
            <a:ext cx="2971800" cy="406400"/>
          </a:xfrm>
          <a:noFill/>
        </p:spPr>
        <p:txBody>
          <a:bodyPr/>
          <a:lstStyle/>
          <a:p>
            <a:pPr eaLnBrk="1" hangingPunct="1"/>
            <a:r>
              <a:rPr lang="en-GB" sz="2800" b="1" smtClean="0">
                <a:solidFill>
                  <a:srgbClr val="5B0091"/>
                </a:solidFill>
              </a:rPr>
              <a:t>Cube roots</a:t>
            </a:r>
          </a:p>
        </p:txBody>
      </p:sp>
      <p:sp>
        <p:nvSpPr>
          <p:cNvPr id="46085" name="Text Box 6"/>
          <p:cNvSpPr txBox="1">
            <a:spLocks noChangeArrowheads="1"/>
          </p:cNvSpPr>
          <p:nvPr/>
        </p:nvSpPr>
        <p:spPr bwMode="auto">
          <a:xfrm>
            <a:off x="365125" y="1371600"/>
            <a:ext cx="75914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Finding the cube root is the inverse of finding the cube:</a:t>
            </a:r>
          </a:p>
        </p:txBody>
      </p:sp>
      <p:sp>
        <p:nvSpPr>
          <p:cNvPr id="165895" name="Text Box 7"/>
          <p:cNvSpPr txBox="1">
            <a:spLocks noChangeArrowheads="1"/>
          </p:cNvSpPr>
          <p:nvPr/>
        </p:nvSpPr>
        <p:spPr bwMode="auto">
          <a:xfrm>
            <a:off x="1849438" y="2855913"/>
            <a:ext cx="409575"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sz="3200" b="1"/>
              <a:t>5</a:t>
            </a:r>
          </a:p>
        </p:txBody>
      </p:sp>
      <p:grpSp>
        <p:nvGrpSpPr>
          <p:cNvPr id="165896" name="Group 8"/>
          <p:cNvGrpSpPr>
            <a:grpSpLocks/>
          </p:cNvGrpSpPr>
          <p:nvPr/>
        </p:nvGrpSpPr>
        <p:grpSpPr bwMode="auto">
          <a:xfrm>
            <a:off x="2005013" y="1981200"/>
            <a:ext cx="4899025" cy="874713"/>
            <a:chOff x="1263" y="1321"/>
            <a:chExt cx="3086" cy="551"/>
          </a:xfrm>
        </p:grpSpPr>
        <p:grpSp>
          <p:nvGrpSpPr>
            <p:cNvPr id="46100" name="Group 9"/>
            <p:cNvGrpSpPr>
              <a:grpSpLocks/>
            </p:cNvGrpSpPr>
            <p:nvPr/>
          </p:nvGrpSpPr>
          <p:grpSpPr bwMode="auto">
            <a:xfrm>
              <a:off x="1263" y="1584"/>
              <a:ext cx="3086" cy="288"/>
              <a:chOff x="1008" y="1488"/>
              <a:chExt cx="3086" cy="288"/>
            </a:xfrm>
          </p:grpSpPr>
          <p:sp>
            <p:nvSpPr>
              <p:cNvPr id="46102" name="AutoShape 10"/>
              <p:cNvSpPr>
                <a:spLocks/>
              </p:cNvSpPr>
              <p:nvPr/>
            </p:nvSpPr>
            <p:spPr bwMode="auto">
              <a:xfrm rot="5400000">
                <a:off x="2400" y="96"/>
                <a:ext cx="288" cy="3072"/>
              </a:xfrm>
              <a:prstGeom prst="leftBracket">
                <a:avLst>
                  <a:gd name="adj" fmla="val 522568"/>
                </a:avLst>
              </a:prstGeom>
              <a:noFill/>
              <a:ln w="19050">
                <a:solidFill>
                  <a:srgbClr val="FF66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03" name="Line 11"/>
              <p:cNvSpPr>
                <a:spLocks noChangeShapeType="1"/>
              </p:cNvSpPr>
              <p:nvPr/>
            </p:nvSpPr>
            <p:spPr bwMode="auto">
              <a:xfrm rot="1241727">
                <a:off x="4046" y="1728"/>
                <a:ext cx="48" cy="48"/>
              </a:xfrm>
              <a:prstGeom prst="line">
                <a:avLst/>
              </a:prstGeom>
              <a:noFill/>
              <a:ln w="19050">
                <a:solidFill>
                  <a:srgbClr val="FF66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46101" name="Text Box 12"/>
            <p:cNvSpPr txBox="1">
              <a:spLocks noChangeArrowheads="1"/>
            </p:cNvSpPr>
            <p:nvPr/>
          </p:nvSpPr>
          <p:spPr bwMode="auto">
            <a:xfrm>
              <a:off x="2539" y="1321"/>
              <a:ext cx="681"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b="1"/>
                <a:t>cubed</a:t>
              </a:r>
            </a:p>
          </p:txBody>
        </p:sp>
      </p:grpSp>
      <p:sp>
        <p:nvSpPr>
          <p:cNvPr id="165901" name="Text Box 13"/>
          <p:cNvSpPr txBox="1">
            <a:spLocks noChangeArrowheads="1"/>
          </p:cNvSpPr>
          <p:nvPr/>
        </p:nvSpPr>
        <p:spPr bwMode="auto">
          <a:xfrm>
            <a:off x="6432550" y="2855913"/>
            <a:ext cx="860425"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sz="3200" b="1"/>
              <a:t>125</a:t>
            </a:r>
          </a:p>
        </p:txBody>
      </p:sp>
      <p:grpSp>
        <p:nvGrpSpPr>
          <p:cNvPr id="165902" name="Group 14"/>
          <p:cNvGrpSpPr>
            <a:grpSpLocks/>
          </p:cNvGrpSpPr>
          <p:nvPr/>
        </p:nvGrpSpPr>
        <p:grpSpPr bwMode="auto">
          <a:xfrm>
            <a:off x="2005013" y="3465513"/>
            <a:ext cx="4894262" cy="877887"/>
            <a:chOff x="1263" y="2256"/>
            <a:chExt cx="3083" cy="553"/>
          </a:xfrm>
        </p:grpSpPr>
        <p:grpSp>
          <p:nvGrpSpPr>
            <p:cNvPr id="46096" name="Group 15"/>
            <p:cNvGrpSpPr>
              <a:grpSpLocks/>
            </p:cNvGrpSpPr>
            <p:nvPr/>
          </p:nvGrpSpPr>
          <p:grpSpPr bwMode="auto">
            <a:xfrm>
              <a:off x="1263" y="2256"/>
              <a:ext cx="3083" cy="288"/>
              <a:chOff x="1263" y="2256"/>
              <a:chExt cx="3083" cy="288"/>
            </a:xfrm>
          </p:grpSpPr>
          <p:sp>
            <p:nvSpPr>
              <p:cNvPr id="46098" name="AutoShape 16"/>
              <p:cNvSpPr>
                <a:spLocks/>
              </p:cNvSpPr>
              <p:nvPr/>
            </p:nvSpPr>
            <p:spPr bwMode="auto">
              <a:xfrm rot="5400000" flipH="1" flipV="1">
                <a:off x="2666" y="864"/>
                <a:ext cx="288" cy="3072"/>
              </a:xfrm>
              <a:prstGeom prst="leftBracket">
                <a:avLst>
                  <a:gd name="adj" fmla="val 522568"/>
                </a:avLst>
              </a:prstGeom>
              <a:noFill/>
              <a:ln w="19050">
                <a:solidFill>
                  <a:srgbClr val="FF66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099" name="Line 17"/>
              <p:cNvSpPr>
                <a:spLocks noChangeShapeType="1"/>
              </p:cNvSpPr>
              <p:nvPr/>
            </p:nvSpPr>
            <p:spPr bwMode="auto">
              <a:xfrm rot="997983" flipH="1" flipV="1">
                <a:off x="1263" y="2256"/>
                <a:ext cx="48" cy="48"/>
              </a:xfrm>
              <a:prstGeom prst="line">
                <a:avLst/>
              </a:prstGeom>
              <a:noFill/>
              <a:ln w="19050">
                <a:solidFill>
                  <a:srgbClr val="FF66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46097" name="Text Box 18"/>
            <p:cNvSpPr txBox="1">
              <a:spLocks noChangeArrowheads="1"/>
            </p:cNvSpPr>
            <p:nvPr/>
          </p:nvSpPr>
          <p:spPr bwMode="auto">
            <a:xfrm>
              <a:off x="2273" y="2521"/>
              <a:ext cx="121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b="1"/>
                <a:t>cube rooted</a:t>
              </a:r>
            </a:p>
          </p:txBody>
        </p:sp>
      </p:grpSp>
      <p:sp>
        <p:nvSpPr>
          <p:cNvPr id="165914" name="Text Box 26"/>
          <p:cNvSpPr txBox="1">
            <a:spLocks noChangeArrowheads="1"/>
          </p:cNvSpPr>
          <p:nvPr/>
        </p:nvSpPr>
        <p:spPr bwMode="auto">
          <a:xfrm>
            <a:off x="365125" y="4572000"/>
            <a:ext cx="145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We write</a:t>
            </a:r>
            <a:r>
              <a:rPr lang="en-GB" b="1"/>
              <a:t> </a:t>
            </a:r>
          </a:p>
        </p:txBody>
      </p:sp>
      <p:sp>
        <p:nvSpPr>
          <p:cNvPr id="165919" name="Text Box 31"/>
          <p:cNvSpPr txBox="1">
            <a:spLocks noChangeArrowheads="1"/>
          </p:cNvSpPr>
          <p:nvPr/>
        </p:nvSpPr>
        <p:spPr bwMode="auto">
          <a:xfrm>
            <a:off x="2700338" y="5791200"/>
            <a:ext cx="36401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The cube root of 125 is 5.</a:t>
            </a:r>
          </a:p>
        </p:txBody>
      </p:sp>
      <p:grpSp>
        <p:nvGrpSpPr>
          <p:cNvPr id="165921" name="Group 33"/>
          <p:cNvGrpSpPr>
            <a:grpSpLocks/>
          </p:cNvGrpSpPr>
          <p:nvPr/>
        </p:nvGrpSpPr>
        <p:grpSpPr bwMode="auto">
          <a:xfrm>
            <a:off x="3876675" y="5105400"/>
            <a:ext cx="1577975" cy="519113"/>
            <a:chOff x="2442" y="3216"/>
            <a:chExt cx="994" cy="327"/>
          </a:xfrm>
        </p:grpSpPr>
        <p:sp>
          <p:nvSpPr>
            <p:cNvPr id="46093" name="Text Box 28"/>
            <p:cNvSpPr txBox="1">
              <a:spLocks noChangeArrowheads="1"/>
            </p:cNvSpPr>
            <p:nvPr/>
          </p:nvSpPr>
          <p:spPr bwMode="auto">
            <a:xfrm>
              <a:off x="2442" y="3216"/>
              <a:ext cx="994" cy="327"/>
            </a:xfrm>
            <a:prstGeom prst="rect">
              <a:avLst/>
            </a:prstGeom>
            <a:solidFill>
              <a:schemeClr val="bg1"/>
            </a:solidFill>
            <a:ln>
              <a:noFill/>
            </a:ln>
            <a:effectLst/>
            <a:extLst>
              <a:ext uri="{91240B29-F687-4F45-9708-019B960494DF}">
                <a14:hiddenLine xmlns:a14="http://schemas.microsoft.com/office/drawing/2010/main" w="38100">
                  <a:solidFill>
                    <a:srgbClr val="FF66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sz="2800">
                  <a:sym typeface="Symbol" pitchFamily="18" charset="2"/>
                </a:rPr>
                <a:t>125 = 5</a:t>
              </a:r>
              <a:endParaRPr lang="en-GB" sz="2800">
                <a:sym typeface="MS Reference 2" pitchFamily="2" charset="2"/>
              </a:endParaRPr>
            </a:p>
          </p:txBody>
        </p:sp>
        <p:sp>
          <p:nvSpPr>
            <p:cNvPr id="46094" name="Line 29"/>
            <p:cNvSpPr>
              <a:spLocks noChangeShapeType="1"/>
            </p:cNvSpPr>
            <p:nvPr/>
          </p:nvSpPr>
          <p:spPr bwMode="auto">
            <a:xfrm>
              <a:off x="2618" y="3260"/>
              <a:ext cx="40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095" name="Text Box 32"/>
            <p:cNvSpPr txBox="1">
              <a:spLocks noChangeArrowheads="1"/>
            </p:cNvSpPr>
            <p:nvPr/>
          </p:nvSpPr>
          <p:spPr bwMode="auto">
            <a:xfrm>
              <a:off x="2475" y="3244"/>
              <a:ext cx="187"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baseline="30000"/>
                <a:t>3</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6589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2" presetClass="entr" presetSubtype="8" fill="hold" nodeType="clickEffect">
                                  <p:stCondLst>
                                    <p:cond delay="0"/>
                                  </p:stCondLst>
                                  <p:childTnLst>
                                    <p:set>
                                      <p:cBhvr>
                                        <p:cTn id="10" dur="1" fill="hold">
                                          <p:stCondLst>
                                            <p:cond delay="0"/>
                                          </p:stCondLst>
                                        </p:cTn>
                                        <p:tgtEl>
                                          <p:spTgt spid="165896"/>
                                        </p:tgtEl>
                                        <p:attrNameLst>
                                          <p:attrName>style.visibility</p:attrName>
                                        </p:attrNameLst>
                                      </p:cBhvr>
                                      <p:to>
                                        <p:strVal val="visible"/>
                                      </p:to>
                                    </p:set>
                                    <p:animEffect transition="in" filter="wipe(left)">
                                      <p:cBhvr>
                                        <p:cTn id="11" dur="500"/>
                                        <p:tgtEl>
                                          <p:spTgt spid="165896"/>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grpId="0" nodeType="clickEffect">
                                  <p:stCondLst>
                                    <p:cond delay="0"/>
                                  </p:stCondLst>
                                  <p:childTnLst>
                                    <p:set>
                                      <p:cBhvr>
                                        <p:cTn id="15" dur="1" fill="hold">
                                          <p:stCondLst>
                                            <p:cond delay="499"/>
                                          </p:stCondLst>
                                        </p:cTn>
                                        <p:tgtEl>
                                          <p:spTgt spid="165901"/>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2" fill="hold" nodeType="clickEffect">
                                  <p:stCondLst>
                                    <p:cond delay="0"/>
                                  </p:stCondLst>
                                  <p:childTnLst>
                                    <p:set>
                                      <p:cBhvr>
                                        <p:cTn id="19" dur="1" fill="hold">
                                          <p:stCondLst>
                                            <p:cond delay="0"/>
                                          </p:stCondLst>
                                        </p:cTn>
                                        <p:tgtEl>
                                          <p:spTgt spid="165902"/>
                                        </p:tgtEl>
                                        <p:attrNameLst>
                                          <p:attrName>style.visibility</p:attrName>
                                        </p:attrNameLst>
                                      </p:cBhvr>
                                      <p:to>
                                        <p:strVal val="visible"/>
                                      </p:to>
                                    </p:set>
                                    <p:animEffect transition="in" filter="wipe(right)">
                                      <p:cBhvr>
                                        <p:cTn id="20" dur="500"/>
                                        <p:tgtEl>
                                          <p:spTgt spid="165902"/>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499"/>
                                          </p:stCondLst>
                                        </p:cTn>
                                        <p:tgtEl>
                                          <p:spTgt spid="165914"/>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499"/>
                                          </p:stCondLst>
                                        </p:cTn>
                                        <p:tgtEl>
                                          <p:spTgt spid="165921"/>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499"/>
                                          </p:stCondLst>
                                        </p:cTn>
                                        <p:tgtEl>
                                          <p:spTgt spid="1659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5895" grpId="0" autoUpdateAnimBg="0"/>
      <p:bldP spid="165901" grpId="0" autoUpdateAnimBg="0"/>
      <p:bldP spid="165914" grpId="0" autoUpdateAnimBg="0"/>
      <p:bldP spid="165919" grpId="0"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195" name="Picture 2" descr="right_button">
            <a:hlinkClick r:id="" action="ppaction://hlinkshowjump?jump=nextslide"/>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59788" y="6092825"/>
            <a:ext cx="501650"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6" name="Picture 3" descr="left_button">
            <a:hlinkClick r:id="" action="ppaction://hlinkshowjump?jump=previousslide"/>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9388" y="6078538"/>
            <a:ext cx="542925"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7" name="Rectangle 20"/>
          <p:cNvSpPr>
            <a:spLocks noGrp="1" noChangeArrowheads="1"/>
          </p:cNvSpPr>
          <p:nvPr>
            <p:ph type="title" idx="4294967295"/>
          </p:nvPr>
        </p:nvSpPr>
        <p:spPr/>
        <p:txBody>
          <a:bodyPr/>
          <a:lstStyle/>
          <a:p>
            <a:pPr eaLnBrk="1" hangingPunct="1"/>
            <a:r>
              <a:rPr lang="en-GB" sz="2800" b="1" smtClean="0">
                <a:solidFill>
                  <a:srgbClr val="5B0091"/>
                </a:solidFill>
              </a:rPr>
              <a:t>Squares, cubes and roots</a:t>
            </a:r>
            <a:endParaRPr lang="en-GB" smtClean="0"/>
          </a:p>
        </p:txBody>
      </p:sp>
      <p:grpSp>
        <p:nvGrpSpPr>
          <p:cNvPr id="8198" name="Group 25"/>
          <p:cNvGrpSpPr>
            <a:grpSpLocks/>
          </p:cNvGrpSpPr>
          <p:nvPr/>
        </p:nvGrpSpPr>
        <p:grpSpPr bwMode="auto">
          <a:xfrm>
            <a:off x="7304088" y="115888"/>
            <a:ext cx="576262" cy="576262"/>
            <a:chOff x="4601" y="73"/>
            <a:chExt cx="363" cy="363"/>
          </a:xfrm>
        </p:grpSpPr>
        <p:pic>
          <p:nvPicPr>
            <p:cNvPr id="8199" name="Picture 22" descr="flash icon"/>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41" y="110"/>
              <a:ext cx="28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0" name="Oval 23"/>
            <p:cNvSpPr>
              <a:spLocks noChangeAspect="1" noChangeArrowheads="1"/>
            </p:cNvSpPr>
            <p:nvPr/>
          </p:nvSpPr>
          <p:spPr bwMode="auto">
            <a:xfrm>
              <a:off x="4601" y="73"/>
              <a:ext cx="363" cy="363"/>
            </a:xfrm>
            <a:prstGeom prst="ellipse">
              <a:avLst/>
            </a:prstGeom>
            <a:noFill/>
            <a:ln w="127000">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US"/>
            </a:p>
          </p:txBody>
        </p:sp>
        <p:sp>
          <p:nvSpPr>
            <p:cNvPr id="8201" name="Oval 24"/>
            <p:cNvSpPr>
              <a:spLocks noChangeAspect="1" noChangeArrowheads="1"/>
            </p:cNvSpPr>
            <p:nvPr/>
          </p:nvSpPr>
          <p:spPr bwMode="auto">
            <a:xfrm>
              <a:off x="4635" y="107"/>
              <a:ext cx="295" cy="295"/>
            </a:xfrm>
            <a:prstGeom prst="ellipse">
              <a:avLst/>
            </a:prstGeom>
            <a:noFill/>
            <a:ln w="25400">
              <a:solidFill>
                <a:srgbClr val="010066"/>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US"/>
            </a:p>
          </p:txBody>
        </p:sp>
      </p:grpSp>
    </p:spTree>
    <p:controls>
      <mc:AlternateContent xmlns:mc="http://schemas.openxmlformats.org/markup-compatibility/2006">
        <mc:Choice xmlns:v="urn:schemas-microsoft-com:vml" Requires="v">
          <p:control spid="8194" r:id="rId2" imgW="9142857" imgH="5111581"/>
        </mc:Choice>
        <mc:Fallback>
          <p:control r:id="rId2" imgW="9142857" imgH="5111581">
            <p:pic>
              <p:nvPicPr>
                <p:cNvPr id="0" name="ShockwaveFlash1"/>
                <p:cNvPicPr preferRelativeResize="0">
                  <a:picLocks noChangeArrowheads="1" noChangeShapeType="1"/>
                </p:cNvPicPr>
                <p:nvPr/>
              </p:nvPicPr>
              <p:blipFill>
                <a:blip r:embed="rId8">
                  <a:extLst>
                    <a:ext uri="{28A0092B-C50C-407E-A947-70E740481C1C}">
                      <a14:useLocalDpi xmlns:a14="http://schemas.microsoft.com/office/drawing/2010/main" val="0"/>
                    </a:ext>
                  </a:extLst>
                </a:blip>
                <a:srcRect/>
                <a:stretch>
                  <a:fillRect/>
                </a:stretch>
              </p:blipFill>
              <p:spPr bwMode="auto">
                <a:xfrm>
                  <a:off x="0" y="981075"/>
                  <a:ext cx="9144000" cy="511175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106" name="AutoShape 2"/>
          <p:cNvSpPr>
            <a:spLocks noGrp="1" noChangeArrowheads="1"/>
          </p:cNvSpPr>
          <p:nvPr>
            <p:ph type="subTitle" idx="1"/>
          </p:nvPr>
        </p:nvSpPr>
        <p:spPr bwMode="auto">
          <a:xfrm>
            <a:off x="762000" y="5334000"/>
            <a:ext cx="2209800" cy="525463"/>
          </a:xfrm>
          <a:prstGeom prst="roundRect">
            <a:avLst>
              <a:gd name="adj" fmla="val 43579"/>
            </a:avLst>
          </a:prstGeom>
          <a:solidFill>
            <a:srgbClr val="3399FF"/>
          </a:solidFill>
          <a:ln w="38100">
            <a:solidFill>
              <a:srgbClr val="9900CC"/>
            </a:solidFill>
            <a:round/>
            <a:headEnd/>
            <a:tailEnd/>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0" rIns="91440" bIns="0" numCol="1" anchor="ctr" anchorCtr="0" compatLnSpc="1">
            <a:prstTxWarp prst="textNoShape">
              <a:avLst/>
            </a:prstTxWarp>
          </a:bodyPr>
          <a:lstStyle/>
          <a:p>
            <a:pPr algn="l" eaLnBrk="1" hangingPunct="1">
              <a:lnSpc>
                <a:spcPct val="80000"/>
              </a:lnSpc>
              <a:spcBef>
                <a:spcPct val="0"/>
              </a:spcBef>
            </a:pPr>
            <a:r>
              <a:rPr lang="en-GB" sz="2400" b="1" smtClean="0">
                <a:solidFill>
                  <a:schemeClr val="bg1"/>
                </a:solidFill>
              </a:rPr>
              <a:t>N4.4 Powers</a:t>
            </a:r>
          </a:p>
        </p:txBody>
      </p:sp>
      <p:sp>
        <p:nvSpPr>
          <p:cNvPr id="47107" name="Rectangle 3"/>
          <p:cNvSpPr>
            <a:spLocks noGrp="1" noChangeArrowheads="1"/>
          </p:cNvSpPr>
          <p:nvPr>
            <p:ph type="ctrTitle"/>
          </p:nvPr>
        </p:nvSpPr>
        <p:spPr>
          <a:xfrm>
            <a:off x="152400" y="152400"/>
            <a:ext cx="1752600" cy="533400"/>
          </a:xfrm>
          <a:noFill/>
        </p:spPr>
        <p:txBody>
          <a:bodyPr/>
          <a:lstStyle/>
          <a:p>
            <a:pPr eaLnBrk="1" hangingPunct="1"/>
            <a:r>
              <a:rPr lang="en-GB" sz="2800" b="1" smtClean="0"/>
              <a:t>Contents</a:t>
            </a:r>
          </a:p>
        </p:txBody>
      </p:sp>
      <p:pic>
        <p:nvPicPr>
          <p:cNvPr id="47108" name="Picture 9" descr="right_button">
            <a:hlinkClick r:id="" action="ppaction://hlinkshowjump?jump=nextslide"/>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59788" y="6092825"/>
            <a:ext cx="501650"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09" name="Picture 10" descr="left_button">
            <a:hlinkClick r:id="" action="ppaction://hlinkshowjump?jump=previousslide"/>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8" y="6078538"/>
            <a:ext cx="542925"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10" name="AutoShape 11"/>
          <p:cNvSpPr>
            <a:spLocks noChangeArrowheads="1"/>
          </p:cNvSpPr>
          <p:nvPr/>
        </p:nvSpPr>
        <p:spPr bwMode="auto">
          <a:xfrm>
            <a:off x="304800" y="1033463"/>
            <a:ext cx="4343400" cy="719137"/>
          </a:xfrm>
          <a:prstGeom prst="roundRect">
            <a:avLst>
              <a:gd name="adj" fmla="val 43579"/>
            </a:avLst>
          </a:prstGeom>
          <a:solidFill>
            <a:srgbClr val="010066"/>
          </a:solidFill>
          <a:ln w="63500">
            <a:solidFill>
              <a:srgbClr val="9900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nSpc>
                <a:spcPct val="90000"/>
              </a:lnSpc>
            </a:pPr>
            <a:r>
              <a:rPr lang="en-GB" sz="3000" b="1">
                <a:solidFill>
                  <a:schemeClr val="bg1"/>
                </a:solidFill>
              </a:rPr>
              <a:t>N4 Powers and Roots</a:t>
            </a:r>
          </a:p>
        </p:txBody>
      </p:sp>
      <p:sp>
        <p:nvSpPr>
          <p:cNvPr id="47111" name="AutoShape 12"/>
          <p:cNvSpPr>
            <a:spLocks noChangeArrowheads="1"/>
          </p:cNvSpPr>
          <p:nvPr/>
        </p:nvSpPr>
        <p:spPr bwMode="auto">
          <a:xfrm>
            <a:off x="762000" y="2252663"/>
            <a:ext cx="5638800" cy="525462"/>
          </a:xfrm>
          <a:prstGeom prst="roundRect">
            <a:avLst>
              <a:gd name="adj" fmla="val 43579"/>
            </a:avLst>
          </a:prstGeom>
          <a:solidFill>
            <a:schemeClr val="bg1"/>
          </a:solidFill>
          <a:ln w="38100">
            <a:solidFill>
              <a:srgbClr val="9900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tIns="0" bIns="0" anchor="ctr"/>
          <a:lstStyle/>
          <a:p>
            <a:pPr eaLnBrk="1" hangingPunct="1">
              <a:lnSpc>
                <a:spcPct val="80000"/>
              </a:lnSpc>
            </a:pPr>
            <a:r>
              <a:rPr lang="en-GB" b="1">
                <a:solidFill>
                  <a:srgbClr val="3399FF"/>
                </a:solidFill>
              </a:rPr>
              <a:t>N4.1 Square and triangular numbers</a:t>
            </a:r>
          </a:p>
        </p:txBody>
      </p:sp>
      <p:sp>
        <p:nvSpPr>
          <p:cNvPr id="47112" name="AutoShape 15"/>
          <p:cNvSpPr>
            <a:spLocks noChangeArrowheads="1"/>
          </p:cNvSpPr>
          <p:nvPr/>
        </p:nvSpPr>
        <p:spPr bwMode="auto">
          <a:xfrm>
            <a:off x="762000" y="4306888"/>
            <a:ext cx="4343400" cy="525462"/>
          </a:xfrm>
          <a:prstGeom prst="roundRect">
            <a:avLst>
              <a:gd name="adj" fmla="val 43579"/>
            </a:avLst>
          </a:prstGeom>
          <a:solidFill>
            <a:schemeClr val="bg1"/>
          </a:solidFill>
          <a:ln w="38100">
            <a:solidFill>
              <a:srgbClr val="9900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tIns="0" bIns="0" anchor="ctr"/>
          <a:lstStyle/>
          <a:p>
            <a:pPr eaLnBrk="1" hangingPunct="1">
              <a:lnSpc>
                <a:spcPct val="80000"/>
              </a:lnSpc>
            </a:pPr>
            <a:r>
              <a:rPr lang="en-GB" b="1">
                <a:solidFill>
                  <a:srgbClr val="3399FF"/>
                </a:solidFill>
              </a:rPr>
              <a:t>N4.3 Cubes and cube roots</a:t>
            </a:r>
          </a:p>
        </p:txBody>
      </p:sp>
      <p:sp>
        <p:nvSpPr>
          <p:cNvPr id="47113" name="Oval 16"/>
          <p:cNvSpPr>
            <a:spLocks noChangeAspect="1" noChangeArrowheads="1"/>
          </p:cNvSpPr>
          <p:nvPr/>
        </p:nvSpPr>
        <p:spPr bwMode="auto">
          <a:xfrm>
            <a:off x="304800" y="2389188"/>
            <a:ext cx="252413" cy="252412"/>
          </a:xfrm>
          <a:prstGeom prst="ellipse">
            <a:avLst/>
          </a:prstGeom>
          <a:gradFill rotWithShape="1">
            <a:gsLst>
              <a:gs pos="0">
                <a:schemeClr val="bg1"/>
              </a:gs>
              <a:gs pos="100000">
                <a:srgbClr val="9900CC"/>
              </a:gs>
            </a:gsLst>
            <a:path path="shape">
              <a:fillToRect l="50000" t="50000" r="50000" b="50000"/>
            </a:path>
          </a:gradFill>
          <a:ln>
            <a:noFill/>
          </a:ln>
          <a:effectLst>
            <a:outerShdw dist="35921" dir="2700000" algn="ctr" rotWithShape="0">
              <a:srgbClr val="B2B2B2"/>
            </a:outer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pPr algn="ctr"/>
            <a:endParaRPr lang="en-US">
              <a:solidFill>
                <a:srgbClr val="FF6600"/>
              </a:solidFill>
            </a:endParaRPr>
          </a:p>
          <a:p>
            <a:pPr algn="ctr"/>
            <a:endParaRPr lang="en-GB" b="1">
              <a:solidFill>
                <a:schemeClr val="tx1"/>
              </a:solidFill>
            </a:endParaRPr>
          </a:p>
        </p:txBody>
      </p:sp>
      <p:sp>
        <p:nvSpPr>
          <p:cNvPr id="47114" name="Oval 17"/>
          <p:cNvSpPr>
            <a:spLocks noChangeAspect="1" noChangeArrowheads="1"/>
          </p:cNvSpPr>
          <p:nvPr/>
        </p:nvSpPr>
        <p:spPr bwMode="auto">
          <a:xfrm>
            <a:off x="304800" y="3416300"/>
            <a:ext cx="252413" cy="252413"/>
          </a:xfrm>
          <a:prstGeom prst="ellipse">
            <a:avLst/>
          </a:prstGeom>
          <a:gradFill rotWithShape="1">
            <a:gsLst>
              <a:gs pos="0">
                <a:schemeClr val="bg1"/>
              </a:gs>
              <a:gs pos="100000">
                <a:srgbClr val="9900CC"/>
              </a:gs>
            </a:gsLst>
            <a:path path="shape">
              <a:fillToRect l="50000" t="50000" r="50000" b="50000"/>
            </a:path>
          </a:gradFill>
          <a:ln>
            <a:noFill/>
          </a:ln>
          <a:effectLst>
            <a:outerShdw dist="35921" dir="2700000" algn="ctr" rotWithShape="0">
              <a:srgbClr val="B2B2B2"/>
            </a:outer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47115" name="Oval 18"/>
          <p:cNvSpPr>
            <a:spLocks noChangeAspect="1" noChangeArrowheads="1"/>
          </p:cNvSpPr>
          <p:nvPr/>
        </p:nvSpPr>
        <p:spPr bwMode="auto">
          <a:xfrm>
            <a:off x="304800" y="4443413"/>
            <a:ext cx="252413" cy="252412"/>
          </a:xfrm>
          <a:prstGeom prst="ellipse">
            <a:avLst/>
          </a:prstGeom>
          <a:gradFill rotWithShape="1">
            <a:gsLst>
              <a:gs pos="0">
                <a:schemeClr val="bg1"/>
              </a:gs>
              <a:gs pos="100000">
                <a:srgbClr val="9900CC"/>
              </a:gs>
            </a:gsLst>
            <a:path path="shape">
              <a:fillToRect l="50000" t="50000" r="50000" b="50000"/>
            </a:path>
          </a:gradFill>
          <a:ln>
            <a:noFill/>
          </a:ln>
          <a:effectLst>
            <a:outerShdw dist="35921" dir="2700000" algn="ctr" rotWithShape="0">
              <a:srgbClr val="B2B2B2"/>
            </a:outer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47116" name="Oval 19"/>
          <p:cNvSpPr>
            <a:spLocks noChangeAspect="1" noChangeArrowheads="1"/>
          </p:cNvSpPr>
          <p:nvPr/>
        </p:nvSpPr>
        <p:spPr bwMode="auto">
          <a:xfrm>
            <a:off x="304800" y="5478463"/>
            <a:ext cx="252413" cy="252412"/>
          </a:xfrm>
          <a:prstGeom prst="ellipse">
            <a:avLst/>
          </a:prstGeom>
          <a:gradFill rotWithShape="1">
            <a:gsLst>
              <a:gs pos="0">
                <a:schemeClr val="bg1"/>
              </a:gs>
              <a:gs pos="100000">
                <a:srgbClr val="9900CC"/>
              </a:gs>
            </a:gsLst>
            <a:path path="shape">
              <a:fillToRect l="50000" t="50000" r="50000" b="50000"/>
            </a:path>
          </a:gradFill>
          <a:ln>
            <a:noFill/>
          </a:ln>
          <a:effectLst>
            <a:outerShdw dist="35921" dir="2700000" algn="ctr" rotWithShape="0">
              <a:srgbClr val="B2B2B2"/>
            </a:outer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47117" name="AutoShape 21"/>
          <p:cNvSpPr>
            <a:spLocks noChangeArrowheads="1"/>
          </p:cNvSpPr>
          <p:nvPr/>
        </p:nvSpPr>
        <p:spPr bwMode="auto">
          <a:xfrm>
            <a:off x="762000" y="3279775"/>
            <a:ext cx="2971800" cy="525463"/>
          </a:xfrm>
          <a:prstGeom prst="roundRect">
            <a:avLst>
              <a:gd name="adj" fmla="val 43579"/>
            </a:avLst>
          </a:prstGeom>
          <a:solidFill>
            <a:schemeClr val="bg1"/>
          </a:solidFill>
          <a:ln w="38100">
            <a:solidFill>
              <a:srgbClr val="9900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tIns="0" bIns="0" anchor="ctr"/>
          <a:lstStyle/>
          <a:p>
            <a:pPr>
              <a:lnSpc>
                <a:spcPct val="90000"/>
              </a:lnSpc>
            </a:pPr>
            <a:r>
              <a:rPr lang="en-GB" b="1">
                <a:solidFill>
                  <a:srgbClr val="3399FF"/>
                </a:solidFill>
              </a:rPr>
              <a:t>N4.2 Square roots</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8130" name="Rectangle 2"/>
          <p:cNvSpPr>
            <a:spLocks noGrp="1" noChangeArrowheads="1"/>
          </p:cNvSpPr>
          <p:nvPr>
            <p:ph type="ctrTitle"/>
          </p:nvPr>
        </p:nvSpPr>
        <p:spPr>
          <a:xfrm>
            <a:off x="152400" y="152400"/>
            <a:ext cx="3810000" cy="533400"/>
          </a:xfrm>
          <a:noFill/>
        </p:spPr>
        <p:txBody>
          <a:bodyPr/>
          <a:lstStyle/>
          <a:p>
            <a:pPr eaLnBrk="1" hangingPunct="1"/>
            <a:r>
              <a:rPr lang="en-GB" sz="2800" b="1" smtClean="0">
                <a:solidFill>
                  <a:srgbClr val="5B0091"/>
                </a:solidFill>
              </a:rPr>
              <a:t>Index notation</a:t>
            </a:r>
          </a:p>
        </p:txBody>
      </p:sp>
      <p:pic>
        <p:nvPicPr>
          <p:cNvPr id="48131" name="Picture 3" descr="right_button">
            <a:hlinkClick r:id="" action="ppaction://hlinkshowjump?jump=nextslide"/>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59788" y="6092825"/>
            <a:ext cx="501650"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2" name="Picture 4" descr="left_button">
            <a:hlinkClick r:id="" action="ppaction://hlinkshowjump?jump=previousslide"/>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8" y="6078538"/>
            <a:ext cx="542925"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3" name="Text Box 6"/>
          <p:cNvSpPr txBox="1">
            <a:spLocks noChangeArrowheads="1"/>
          </p:cNvSpPr>
          <p:nvPr/>
        </p:nvSpPr>
        <p:spPr bwMode="auto">
          <a:xfrm>
            <a:off x="288925" y="1066800"/>
            <a:ext cx="8397875"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We use index notation to show repeated multiplication by the same number.</a:t>
            </a:r>
          </a:p>
        </p:txBody>
      </p:sp>
      <p:sp>
        <p:nvSpPr>
          <p:cNvPr id="186375" name="Text Box 7"/>
          <p:cNvSpPr txBox="1">
            <a:spLocks noChangeArrowheads="1"/>
          </p:cNvSpPr>
          <p:nvPr/>
        </p:nvSpPr>
        <p:spPr bwMode="auto">
          <a:xfrm>
            <a:off x="288925" y="2049463"/>
            <a:ext cx="19637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For example,</a:t>
            </a:r>
          </a:p>
        </p:txBody>
      </p:sp>
      <p:sp>
        <p:nvSpPr>
          <p:cNvPr id="186376" name="Text Box 8"/>
          <p:cNvSpPr txBox="1">
            <a:spLocks noChangeArrowheads="1"/>
          </p:cNvSpPr>
          <p:nvPr/>
        </p:nvSpPr>
        <p:spPr bwMode="auto">
          <a:xfrm>
            <a:off x="288925" y="2667000"/>
            <a:ext cx="75025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we can use index notation to write </a:t>
            </a:r>
            <a:r>
              <a:rPr lang="en-GB" b="1">
                <a:solidFill>
                  <a:srgbClr val="FF6600"/>
                </a:solidFill>
              </a:rPr>
              <a:t>2 × 2 × 2 × 2 × 2</a:t>
            </a:r>
            <a:r>
              <a:rPr lang="en-GB"/>
              <a:t> as</a:t>
            </a:r>
          </a:p>
        </p:txBody>
      </p:sp>
      <p:sp>
        <p:nvSpPr>
          <p:cNvPr id="186377" name="Text Box 9"/>
          <p:cNvSpPr txBox="1">
            <a:spLocks noChangeArrowheads="1"/>
          </p:cNvSpPr>
          <p:nvPr/>
        </p:nvSpPr>
        <p:spPr bwMode="auto">
          <a:xfrm>
            <a:off x="4243388" y="3559175"/>
            <a:ext cx="6572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sz="4000"/>
              <a:t>2</a:t>
            </a:r>
            <a:r>
              <a:rPr lang="en-GB" sz="4000" baseline="30000"/>
              <a:t>5</a:t>
            </a:r>
          </a:p>
        </p:txBody>
      </p:sp>
      <p:sp>
        <p:nvSpPr>
          <p:cNvPr id="186378" name="Text Box 10"/>
          <p:cNvSpPr txBox="1">
            <a:spLocks noChangeArrowheads="1"/>
          </p:cNvSpPr>
          <p:nvPr/>
        </p:nvSpPr>
        <p:spPr bwMode="auto">
          <a:xfrm>
            <a:off x="288925" y="4814888"/>
            <a:ext cx="67246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This number is read as ‘two to the power of five’.</a:t>
            </a:r>
          </a:p>
        </p:txBody>
      </p:sp>
      <p:sp>
        <p:nvSpPr>
          <p:cNvPr id="186379" name="Text Box 11"/>
          <p:cNvSpPr txBox="1">
            <a:spLocks noChangeArrowheads="1"/>
          </p:cNvSpPr>
          <p:nvPr/>
        </p:nvSpPr>
        <p:spPr bwMode="auto">
          <a:xfrm>
            <a:off x="288925" y="5486400"/>
            <a:ext cx="7286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2</a:t>
            </a:r>
            <a:r>
              <a:rPr lang="en-GB" baseline="30000"/>
              <a:t>5</a:t>
            </a:r>
            <a:r>
              <a:rPr lang="en-GB"/>
              <a:t> =</a:t>
            </a:r>
          </a:p>
        </p:txBody>
      </p:sp>
      <p:sp>
        <p:nvSpPr>
          <p:cNvPr id="186381" name="Text Box 13"/>
          <p:cNvSpPr txBox="1">
            <a:spLocks noChangeArrowheads="1"/>
          </p:cNvSpPr>
          <p:nvPr/>
        </p:nvSpPr>
        <p:spPr bwMode="auto">
          <a:xfrm>
            <a:off x="922338" y="5486400"/>
            <a:ext cx="26797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solidFill>
                  <a:schemeClr val="tx1"/>
                </a:solidFill>
              </a:rPr>
              <a:t>2 × 2 × 2 × 2 × 2 =</a:t>
            </a:r>
          </a:p>
        </p:txBody>
      </p:sp>
      <p:sp>
        <p:nvSpPr>
          <p:cNvPr id="186382" name="Text Box 14"/>
          <p:cNvSpPr txBox="1">
            <a:spLocks noChangeArrowheads="1"/>
          </p:cNvSpPr>
          <p:nvPr/>
        </p:nvSpPr>
        <p:spPr bwMode="auto">
          <a:xfrm>
            <a:off x="3514725" y="5486400"/>
            <a:ext cx="5238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32</a:t>
            </a:r>
          </a:p>
        </p:txBody>
      </p:sp>
      <p:sp>
        <p:nvSpPr>
          <p:cNvPr id="186384" name="Text Box 16"/>
          <p:cNvSpPr txBox="1">
            <a:spLocks noChangeArrowheads="1"/>
          </p:cNvSpPr>
          <p:nvPr/>
        </p:nvSpPr>
        <p:spPr bwMode="auto">
          <a:xfrm>
            <a:off x="2971800" y="4202113"/>
            <a:ext cx="7635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sz="2000" b="1">
                <a:solidFill>
                  <a:srgbClr val="FF6600"/>
                </a:solidFill>
              </a:rPr>
              <a:t>base</a:t>
            </a:r>
          </a:p>
        </p:txBody>
      </p:sp>
      <p:sp>
        <p:nvSpPr>
          <p:cNvPr id="186385" name="Text Box 17"/>
          <p:cNvSpPr txBox="1">
            <a:spLocks noChangeArrowheads="1"/>
          </p:cNvSpPr>
          <p:nvPr/>
        </p:nvSpPr>
        <p:spPr bwMode="auto">
          <a:xfrm>
            <a:off x="5470525" y="3352800"/>
            <a:ext cx="19891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sz="2000" b="1">
                <a:solidFill>
                  <a:srgbClr val="FF6600"/>
                </a:solidFill>
              </a:rPr>
              <a:t>Index or power</a:t>
            </a:r>
          </a:p>
        </p:txBody>
      </p:sp>
      <p:sp>
        <p:nvSpPr>
          <p:cNvPr id="186386" name="Line 18"/>
          <p:cNvSpPr>
            <a:spLocks noChangeShapeType="1"/>
          </p:cNvSpPr>
          <p:nvPr/>
        </p:nvSpPr>
        <p:spPr bwMode="auto">
          <a:xfrm flipV="1">
            <a:off x="3657600" y="4038600"/>
            <a:ext cx="533400" cy="228600"/>
          </a:xfrm>
          <a:prstGeom prst="line">
            <a:avLst/>
          </a:prstGeom>
          <a:noFill/>
          <a:ln w="28575">
            <a:solidFill>
              <a:srgbClr val="FF66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6387" name="Line 19"/>
          <p:cNvSpPr>
            <a:spLocks noChangeShapeType="1"/>
          </p:cNvSpPr>
          <p:nvPr/>
        </p:nvSpPr>
        <p:spPr bwMode="auto">
          <a:xfrm flipH="1">
            <a:off x="4876800" y="3581400"/>
            <a:ext cx="533400" cy="228600"/>
          </a:xfrm>
          <a:prstGeom prst="line">
            <a:avLst/>
          </a:prstGeom>
          <a:noFill/>
          <a:ln w="28575">
            <a:solidFill>
              <a:srgbClr val="FF66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8637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8637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86377"/>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86384"/>
                                        </p:tgtEl>
                                        <p:attrNameLst>
                                          <p:attrName>style.visibility</p:attrName>
                                        </p:attrNameLst>
                                      </p:cBhvr>
                                      <p:to>
                                        <p:strVal val="visible"/>
                                      </p:to>
                                    </p:set>
                                  </p:childTnLst>
                                </p:cTn>
                              </p:par>
                            </p:childTnLst>
                          </p:cTn>
                        </p:par>
                        <p:par>
                          <p:cTn id="19" fill="hold" nodeType="afterGroup">
                            <p:stCondLst>
                              <p:cond delay="500"/>
                            </p:stCondLst>
                            <p:childTnLst>
                              <p:par>
                                <p:cTn id="20" presetID="22" presetClass="entr" presetSubtype="4" fill="hold" grpId="0" nodeType="afterEffect">
                                  <p:stCondLst>
                                    <p:cond delay="0"/>
                                  </p:stCondLst>
                                  <p:childTnLst>
                                    <p:set>
                                      <p:cBhvr>
                                        <p:cTn id="21" dur="1" fill="hold">
                                          <p:stCondLst>
                                            <p:cond delay="0"/>
                                          </p:stCondLst>
                                        </p:cTn>
                                        <p:tgtEl>
                                          <p:spTgt spid="186386"/>
                                        </p:tgtEl>
                                        <p:attrNameLst>
                                          <p:attrName>style.visibility</p:attrName>
                                        </p:attrNameLst>
                                      </p:cBhvr>
                                      <p:to>
                                        <p:strVal val="visible"/>
                                      </p:to>
                                    </p:set>
                                    <p:animEffect transition="in" filter="wipe(down)">
                                      <p:cBhvr>
                                        <p:cTn id="22" dur="500"/>
                                        <p:tgtEl>
                                          <p:spTgt spid="186386"/>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186385"/>
                                        </p:tgtEl>
                                        <p:attrNameLst>
                                          <p:attrName>style.visibility</p:attrName>
                                        </p:attrNameLst>
                                      </p:cBhvr>
                                      <p:to>
                                        <p:strVal val="visible"/>
                                      </p:to>
                                    </p:set>
                                  </p:childTnLst>
                                </p:cTn>
                              </p:par>
                            </p:childTnLst>
                          </p:cTn>
                        </p:par>
                        <p:par>
                          <p:cTn id="27" fill="hold" nodeType="afterGroup">
                            <p:stCondLst>
                              <p:cond delay="500"/>
                            </p:stCondLst>
                            <p:childTnLst>
                              <p:par>
                                <p:cTn id="28" presetID="22" presetClass="entr" presetSubtype="1" fill="hold" grpId="0" nodeType="afterEffect">
                                  <p:stCondLst>
                                    <p:cond delay="0"/>
                                  </p:stCondLst>
                                  <p:childTnLst>
                                    <p:set>
                                      <p:cBhvr>
                                        <p:cTn id="29" dur="1" fill="hold">
                                          <p:stCondLst>
                                            <p:cond delay="0"/>
                                          </p:stCondLst>
                                        </p:cTn>
                                        <p:tgtEl>
                                          <p:spTgt spid="186387"/>
                                        </p:tgtEl>
                                        <p:attrNameLst>
                                          <p:attrName>style.visibility</p:attrName>
                                        </p:attrNameLst>
                                      </p:cBhvr>
                                      <p:to>
                                        <p:strVal val="visible"/>
                                      </p:to>
                                    </p:set>
                                    <p:animEffect transition="in" filter="wipe(up)">
                                      <p:cBhvr>
                                        <p:cTn id="30" dur="500"/>
                                        <p:tgtEl>
                                          <p:spTgt spid="186387"/>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186378"/>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499"/>
                                          </p:stCondLst>
                                        </p:cTn>
                                        <p:tgtEl>
                                          <p:spTgt spid="186379"/>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499"/>
                                          </p:stCondLst>
                                        </p:cTn>
                                        <p:tgtEl>
                                          <p:spTgt spid="186381"/>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499"/>
                                          </p:stCondLst>
                                        </p:cTn>
                                        <p:tgtEl>
                                          <p:spTgt spid="1863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375" grpId="0" autoUpdateAnimBg="0"/>
      <p:bldP spid="186376" grpId="0" autoUpdateAnimBg="0"/>
      <p:bldP spid="186377" grpId="0" autoUpdateAnimBg="0"/>
      <p:bldP spid="186378" grpId="0" autoUpdateAnimBg="0"/>
      <p:bldP spid="186379" grpId="0" autoUpdateAnimBg="0"/>
      <p:bldP spid="186381" grpId="0" autoUpdateAnimBg="0"/>
      <p:bldP spid="186382" grpId="0" autoUpdateAnimBg="0"/>
      <p:bldP spid="186384" grpId="0" autoUpdateAnimBg="0"/>
      <p:bldP spid="186385" grpId="0" autoUpdateAnimBg="0"/>
      <p:bldP spid="186386" grpId="0" animBg="1"/>
      <p:bldP spid="186387" grpId="0" animBg="1"/>
    </p:bld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9154" name="Picture 3" descr="right_button">
            <a:hlinkClick r:id="" action="ppaction://hlinkshowjump?jump=nextslide"/>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59788" y="6092825"/>
            <a:ext cx="501650"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5" name="Picture 4" descr="left_button">
            <a:hlinkClick r:id="" action="ppaction://hlinkshowjump?jump=previousslide"/>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8" y="6078538"/>
            <a:ext cx="542925"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6" name="Text Box 18"/>
          <p:cNvSpPr txBox="1">
            <a:spLocks noChangeArrowheads="1"/>
          </p:cNvSpPr>
          <p:nvPr/>
        </p:nvSpPr>
        <p:spPr bwMode="auto">
          <a:xfrm>
            <a:off x="365125" y="1106488"/>
            <a:ext cx="32369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Evaluate the following:</a:t>
            </a:r>
          </a:p>
        </p:txBody>
      </p:sp>
      <p:sp>
        <p:nvSpPr>
          <p:cNvPr id="274451" name="Text Box 19"/>
          <p:cNvSpPr txBox="1">
            <a:spLocks noChangeArrowheads="1"/>
          </p:cNvSpPr>
          <p:nvPr/>
        </p:nvSpPr>
        <p:spPr bwMode="auto">
          <a:xfrm>
            <a:off x="365125" y="1797050"/>
            <a:ext cx="7286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6</a:t>
            </a:r>
            <a:r>
              <a:rPr lang="en-GB" baseline="30000"/>
              <a:t>2</a:t>
            </a:r>
            <a:r>
              <a:rPr lang="en-GB"/>
              <a:t> =</a:t>
            </a:r>
          </a:p>
        </p:txBody>
      </p:sp>
      <p:sp>
        <p:nvSpPr>
          <p:cNvPr id="274452" name="Text Box 20"/>
          <p:cNvSpPr txBox="1">
            <a:spLocks noChangeArrowheads="1"/>
          </p:cNvSpPr>
          <p:nvPr/>
        </p:nvSpPr>
        <p:spPr bwMode="auto">
          <a:xfrm>
            <a:off x="998538" y="1797050"/>
            <a:ext cx="11318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solidFill>
                  <a:schemeClr val="tx1"/>
                </a:solidFill>
              </a:rPr>
              <a:t>6 × 6 =</a:t>
            </a:r>
          </a:p>
        </p:txBody>
      </p:sp>
      <p:sp>
        <p:nvSpPr>
          <p:cNvPr id="274453" name="Text Box 21"/>
          <p:cNvSpPr txBox="1">
            <a:spLocks noChangeArrowheads="1"/>
          </p:cNvSpPr>
          <p:nvPr/>
        </p:nvSpPr>
        <p:spPr bwMode="auto">
          <a:xfrm>
            <a:off x="2057400" y="1797050"/>
            <a:ext cx="5238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36</a:t>
            </a:r>
          </a:p>
        </p:txBody>
      </p:sp>
      <p:sp>
        <p:nvSpPr>
          <p:cNvPr id="274459" name="Text Box 27"/>
          <p:cNvSpPr txBox="1">
            <a:spLocks noChangeArrowheads="1"/>
          </p:cNvSpPr>
          <p:nvPr/>
        </p:nvSpPr>
        <p:spPr bwMode="auto">
          <a:xfrm>
            <a:off x="365125" y="2489200"/>
            <a:ext cx="7286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3</a:t>
            </a:r>
            <a:r>
              <a:rPr lang="en-GB" baseline="30000"/>
              <a:t>4</a:t>
            </a:r>
            <a:r>
              <a:rPr lang="en-GB"/>
              <a:t> =</a:t>
            </a:r>
          </a:p>
        </p:txBody>
      </p:sp>
      <p:sp>
        <p:nvSpPr>
          <p:cNvPr id="274460" name="Text Box 28"/>
          <p:cNvSpPr txBox="1">
            <a:spLocks noChangeArrowheads="1"/>
          </p:cNvSpPr>
          <p:nvPr/>
        </p:nvSpPr>
        <p:spPr bwMode="auto">
          <a:xfrm>
            <a:off x="998538" y="2489200"/>
            <a:ext cx="21637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solidFill>
                  <a:schemeClr val="tx1"/>
                </a:solidFill>
              </a:rPr>
              <a:t>3 × 3 × 3 × 3 =</a:t>
            </a:r>
          </a:p>
        </p:txBody>
      </p:sp>
      <p:sp>
        <p:nvSpPr>
          <p:cNvPr id="274461" name="Text Box 29"/>
          <p:cNvSpPr txBox="1">
            <a:spLocks noChangeArrowheads="1"/>
          </p:cNvSpPr>
          <p:nvPr/>
        </p:nvSpPr>
        <p:spPr bwMode="auto">
          <a:xfrm>
            <a:off x="3048000" y="2489200"/>
            <a:ext cx="5238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81</a:t>
            </a:r>
          </a:p>
        </p:txBody>
      </p:sp>
      <p:sp>
        <p:nvSpPr>
          <p:cNvPr id="274463" name="Text Box 31"/>
          <p:cNvSpPr txBox="1">
            <a:spLocks noChangeArrowheads="1"/>
          </p:cNvSpPr>
          <p:nvPr/>
        </p:nvSpPr>
        <p:spPr bwMode="auto">
          <a:xfrm>
            <a:off x="365125" y="3181350"/>
            <a:ext cx="11017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(–5)</a:t>
            </a:r>
            <a:r>
              <a:rPr lang="en-GB" baseline="30000"/>
              <a:t>3</a:t>
            </a:r>
            <a:r>
              <a:rPr lang="en-GB"/>
              <a:t> =</a:t>
            </a:r>
          </a:p>
        </p:txBody>
      </p:sp>
      <p:sp>
        <p:nvSpPr>
          <p:cNvPr id="274464" name="Text Box 32"/>
          <p:cNvSpPr txBox="1">
            <a:spLocks noChangeArrowheads="1"/>
          </p:cNvSpPr>
          <p:nvPr/>
        </p:nvSpPr>
        <p:spPr bwMode="auto">
          <a:xfrm>
            <a:off x="1430338" y="3181350"/>
            <a:ext cx="21574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solidFill>
                  <a:schemeClr val="tx1"/>
                </a:solidFill>
              </a:rPr>
              <a:t>–5 × –5 × –5 =</a:t>
            </a:r>
          </a:p>
        </p:txBody>
      </p:sp>
      <p:sp>
        <p:nvSpPr>
          <p:cNvPr id="274465" name="Text Box 33"/>
          <p:cNvSpPr txBox="1">
            <a:spLocks noChangeArrowheads="1"/>
          </p:cNvSpPr>
          <p:nvPr/>
        </p:nvSpPr>
        <p:spPr bwMode="auto">
          <a:xfrm>
            <a:off x="3563938" y="3181350"/>
            <a:ext cx="86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–125</a:t>
            </a:r>
          </a:p>
        </p:txBody>
      </p:sp>
      <p:sp>
        <p:nvSpPr>
          <p:cNvPr id="274467" name="Text Box 35"/>
          <p:cNvSpPr txBox="1">
            <a:spLocks noChangeArrowheads="1"/>
          </p:cNvSpPr>
          <p:nvPr/>
        </p:nvSpPr>
        <p:spPr bwMode="auto">
          <a:xfrm>
            <a:off x="365125" y="3873500"/>
            <a:ext cx="7286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2</a:t>
            </a:r>
            <a:r>
              <a:rPr lang="en-GB" baseline="30000"/>
              <a:t>7</a:t>
            </a:r>
            <a:r>
              <a:rPr lang="en-GB"/>
              <a:t> =</a:t>
            </a:r>
          </a:p>
        </p:txBody>
      </p:sp>
      <p:sp>
        <p:nvSpPr>
          <p:cNvPr id="274468" name="Text Box 36"/>
          <p:cNvSpPr txBox="1">
            <a:spLocks noChangeArrowheads="1"/>
          </p:cNvSpPr>
          <p:nvPr/>
        </p:nvSpPr>
        <p:spPr bwMode="auto">
          <a:xfrm>
            <a:off x="998538" y="3873500"/>
            <a:ext cx="37115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solidFill>
                  <a:schemeClr val="tx1"/>
                </a:solidFill>
              </a:rPr>
              <a:t>2 × 2 × 2 × 2 × 2 × 2 × 2 =</a:t>
            </a:r>
          </a:p>
        </p:txBody>
      </p:sp>
      <p:sp>
        <p:nvSpPr>
          <p:cNvPr id="274469" name="Text Box 37"/>
          <p:cNvSpPr txBox="1">
            <a:spLocks noChangeArrowheads="1"/>
          </p:cNvSpPr>
          <p:nvPr/>
        </p:nvSpPr>
        <p:spPr bwMode="auto">
          <a:xfrm>
            <a:off x="4572000" y="3873500"/>
            <a:ext cx="6937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128</a:t>
            </a:r>
          </a:p>
        </p:txBody>
      </p:sp>
      <p:sp>
        <p:nvSpPr>
          <p:cNvPr id="274471" name="Text Box 39"/>
          <p:cNvSpPr txBox="1">
            <a:spLocks noChangeArrowheads="1"/>
          </p:cNvSpPr>
          <p:nvPr/>
        </p:nvSpPr>
        <p:spPr bwMode="auto">
          <a:xfrm>
            <a:off x="365125" y="4565650"/>
            <a:ext cx="11017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(–1)</a:t>
            </a:r>
            <a:r>
              <a:rPr lang="en-GB" baseline="30000"/>
              <a:t>5</a:t>
            </a:r>
            <a:r>
              <a:rPr lang="en-GB"/>
              <a:t> =</a:t>
            </a:r>
          </a:p>
        </p:txBody>
      </p:sp>
      <p:sp>
        <p:nvSpPr>
          <p:cNvPr id="274472" name="Text Box 40"/>
          <p:cNvSpPr txBox="1">
            <a:spLocks noChangeArrowheads="1"/>
          </p:cNvSpPr>
          <p:nvPr/>
        </p:nvSpPr>
        <p:spPr bwMode="auto">
          <a:xfrm>
            <a:off x="1409700" y="4565650"/>
            <a:ext cx="35290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solidFill>
                  <a:schemeClr val="tx1"/>
                </a:solidFill>
              </a:rPr>
              <a:t>–1 × –1 × –1 × –1 × –1 =</a:t>
            </a:r>
          </a:p>
        </p:txBody>
      </p:sp>
      <p:sp>
        <p:nvSpPr>
          <p:cNvPr id="274473" name="Text Box 41"/>
          <p:cNvSpPr txBox="1">
            <a:spLocks noChangeArrowheads="1"/>
          </p:cNvSpPr>
          <p:nvPr/>
        </p:nvSpPr>
        <p:spPr bwMode="auto">
          <a:xfrm>
            <a:off x="4938713" y="4565650"/>
            <a:ext cx="5238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–1</a:t>
            </a:r>
          </a:p>
        </p:txBody>
      </p:sp>
      <p:sp>
        <p:nvSpPr>
          <p:cNvPr id="274475" name="Text Box 43"/>
          <p:cNvSpPr txBox="1">
            <a:spLocks noChangeArrowheads="1"/>
          </p:cNvSpPr>
          <p:nvPr/>
        </p:nvSpPr>
        <p:spPr bwMode="auto">
          <a:xfrm>
            <a:off x="365125" y="5257800"/>
            <a:ext cx="11017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(–4)</a:t>
            </a:r>
            <a:r>
              <a:rPr lang="en-GB" baseline="30000"/>
              <a:t>4</a:t>
            </a:r>
            <a:r>
              <a:rPr lang="en-GB"/>
              <a:t> =</a:t>
            </a:r>
          </a:p>
        </p:txBody>
      </p:sp>
      <p:sp>
        <p:nvSpPr>
          <p:cNvPr id="274476" name="Text Box 44"/>
          <p:cNvSpPr txBox="1">
            <a:spLocks noChangeArrowheads="1"/>
          </p:cNvSpPr>
          <p:nvPr/>
        </p:nvSpPr>
        <p:spPr bwMode="auto">
          <a:xfrm>
            <a:off x="1441450" y="5257800"/>
            <a:ext cx="28432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solidFill>
                  <a:schemeClr val="tx1"/>
                </a:solidFill>
              </a:rPr>
              <a:t>–4 × –4 × –4 × –4 =</a:t>
            </a:r>
          </a:p>
        </p:txBody>
      </p:sp>
      <p:sp>
        <p:nvSpPr>
          <p:cNvPr id="274477" name="Text Box 45"/>
          <p:cNvSpPr txBox="1">
            <a:spLocks noChangeArrowheads="1"/>
          </p:cNvSpPr>
          <p:nvPr/>
        </p:nvSpPr>
        <p:spPr bwMode="auto">
          <a:xfrm>
            <a:off x="4211638" y="5257800"/>
            <a:ext cx="5238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64</a:t>
            </a:r>
          </a:p>
        </p:txBody>
      </p:sp>
      <p:sp>
        <p:nvSpPr>
          <p:cNvPr id="274479" name="AutoShape 47"/>
          <p:cNvSpPr>
            <a:spLocks noChangeArrowheads="1"/>
          </p:cNvSpPr>
          <p:nvPr/>
        </p:nvSpPr>
        <p:spPr bwMode="auto">
          <a:xfrm>
            <a:off x="4211638" y="1412875"/>
            <a:ext cx="3313112" cy="1655763"/>
          </a:xfrm>
          <a:prstGeom prst="wedgeRoundRectCallout">
            <a:avLst>
              <a:gd name="adj1" fmla="val -43773"/>
              <a:gd name="adj2" fmla="val 68218"/>
              <a:gd name="adj3" fmla="val 16667"/>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a:t>When we raise a </a:t>
            </a:r>
            <a:r>
              <a:rPr lang="en-US">
                <a:solidFill>
                  <a:srgbClr val="FF6600"/>
                </a:solidFill>
              </a:rPr>
              <a:t>negative</a:t>
            </a:r>
            <a:r>
              <a:rPr lang="en-US"/>
              <a:t> number to an </a:t>
            </a:r>
            <a:r>
              <a:rPr lang="en-US">
                <a:solidFill>
                  <a:srgbClr val="FF6600"/>
                </a:solidFill>
              </a:rPr>
              <a:t>odd</a:t>
            </a:r>
            <a:r>
              <a:rPr lang="en-US"/>
              <a:t> power the answer is </a:t>
            </a:r>
            <a:r>
              <a:rPr lang="en-US">
                <a:solidFill>
                  <a:srgbClr val="FF6600"/>
                </a:solidFill>
              </a:rPr>
              <a:t>negative</a:t>
            </a:r>
            <a:r>
              <a:rPr lang="en-US"/>
              <a:t>.</a:t>
            </a:r>
            <a:endParaRPr lang="en-GB"/>
          </a:p>
        </p:txBody>
      </p:sp>
      <p:sp>
        <p:nvSpPr>
          <p:cNvPr id="274482" name="AutoShape 50"/>
          <p:cNvSpPr>
            <a:spLocks noChangeArrowheads="1"/>
          </p:cNvSpPr>
          <p:nvPr/>
        </p:nvSpPr>
        <p:spPr bwMode="auto">
          <a:xfrm>
            <a:off x="5507038" y="3573463"/>
            <a:ext cx="3313112" cy="1655762"/>
          </a:xfrm>
          <a:prstGeom prst="wedgeRoundRectCallout">
            <a:avLst>
              <a:gd name="adj1" fmla="val -43773"/>
              <a:gd name="adj2" fmla="val 68218"/>
              <a:gd name="adj3" fmla="val 16667"/>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a:t>When we raise a </a:t>
            </a:r>
            <a:r>
              <a:rPr lang="en-US">
                <a:solidFill>
                  <a:srgbClr val="FF6600"/>
                </a:solidFill>
              </a:rPr>
              <a:t>negative</a:t>
            </a:r>
            <a:r>
              <a:rPr lang="en-US"/>
              <a:t> number to an </a:t>
            </a:r>
            <a:r>
              <a:rPr lang="en-US">
                <a:solidFill>
                  <a:srgbClr val="FF6600"/>
                </a:solidFill>
              </a:rPr>
              <a:t>even</a:t>
            </a:r>
            <a:r>
              <a:rPr lang="en-US"/>
              <a:t> power the answer is </a:t>
            </a:r>
            <a:r>
              <a:rPr lang="en-US">
                <a:solidFill>
                  <a:srgbClr val="FF6600"/>
                </a:solidFill>
              </a:rPr>
              <a:t>positive</a:t>
            </a:r>
            <a:r>
              <a:rPr lang="en-US"/>
              <a:t>.</a:t>
            </a:r>
            <a:endParaRPr lang="en-GB"/>
          </a:p>
        </p:txBody>
      </p:sp>
      <p:sp>
        <p:nvSpPr>
          <p:cNvPr id="49177" name="Rectangle 51"/>
          <p:cNvSpPr>
            <a:spLocks noGrp="1" noChangeArrowheads="1"/>
          </p:cNvSpPr>
          <p:nvPr>
            <p:ph type="ctrTitle"/>
          </p:nvPr>
        </p:nvSpPr>
        <p:spPr>
          <a:xfrm>
            <a:off x="150813" y="150813"/>
            <a:ext cx="7772400" cy="609600"/>
          </a:xfrm>
        </p:spPr>
        <p:txBody>
          <a:bodyPr/>
          <a:lstStyle/>
          <a:p>
            <a:pPr eaLnBrk="1" hangingPunct="1"/>
            <a:r>
              <a:rPr lang="en-GB" sz="2800" b="1" smtClean="0">
                <a:solidFill>
                  <a:srgbClr val="5B0091"/>
                </a:solidFill>
              </a:rPr>
              <a:t>Index notation</a:t>
            </a:r>
            <a:endParaRPr lang="en-GB"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7445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7445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7445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74459"/>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274460"/>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274461"/>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274463"/>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274464"/>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499"/>
                                          </p:stCondLst>
                                        </p:cTn>
                                        <p:tgtEl>
                                          <p:spTgt spid="274465"/>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9" presetClass="entr" presetSubtype="0" fill="hold" grpId="0" nodeType="clickEffect">
                                  <p:stCondLst>
                                    <p:cond delay="0"/>
                                  </p:stCondLst>
                                  <p:childTnLst>
                                    <p:set>
                                      <p:cBhvr>
                                        <p:cTn id="42" dur="1" fill="hold">
                                          <p:stCondLst>
                                            <p:cond delay="0"/>
                                          </p:stCondLst>
                                        </p:cTn>
                                        <p:tgtEl>
                                          <p:spTgt spid="274479"/>
                                        </p:tgtEl>
                                        <p:attrNameLst>
                                          <p:attrName>style.visibility</p:attrName>
                                        </p:attrNameLst>
                                      </p:cBhvr>
                                      <p:to>
                                        <p:strVal val="visible"/>
                                      </p:to>
                                    </p:set>
                                    <p:animEffect transition="in" filter="dissolve">
                                      <p:cBhvr>
                                        <p:cTn id="43" dur="500"/>
                                        <p:tgtEl>
                                          <p:spTgt spid="274479"/>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1" presetClass="entr" presetSubtype="0" fill="hold" grpId="0" nodeType="clickEffect">
                                  <p:stCondLst>
                                    <p:cond delay="0"/>
                                  </p:stCondLst>
                                  <p:childTnLst>
                                    <p:set>
                                      <p:cBhvr>
                                        <p:cTn id="47" dur="1" fill="hold">
                                          <p:stCondLst>
                                            <p:cond delay="499"/>
                                          </p:stCondLst>
                                        </p:cTn>
                                        <p:tgtEl>
                                          <p:spTgt spid="274467"/>
                                        </p:tgtEl>
                                        <p:attrNameLst>
                                          <p:attrName>style.visibility</p:attrName>
                                        </p:attrNameLst>
                                      </p:cBhvr>
                                      <p:to>
                                        <p:strVal val="visible"/>
                                      </p:to>
                                    </p:set>
                                  </p:childTnLst>
                                </p:cTn>
                              </p:par>
                            </p:childTnLst>
                          </p:cTn>
                        </p:par>
                      </p:childTnLst>
                    </p:cTn>
                  </p:par>
                  <p:par>
                    <p:cTn id="48" fill="hold" nodeType="clickPar">
                      <p:stCondLst>
                        <p:cond delay="indefinite"/>
                      </p:stCondLst>
                      <p:childTnLst>
                        <p:par>
                          <p:cTn id="49" fill="hold" nodeType="withGroup">
                            <p:stCondLst>
                              <p:cond delay="0"/>
                            </p:stCondLst>
                            <p:childTnLst>
                              <p:par>
                                <p:cTn id="50" presetID="1" presetClass="entr" presetSubtype="0" fill="hold" grpId="0" nodeType="clickEffect">
                                  <p:stCondLst>
                                    <p:cond delay="0"/>
                                  </p:stCondLst>
                                  <p:childTnLst>
                                    <p:set>
                                      <p:cBhvr>
                                        <p:cTn id="51" dur="1" fill="hold">
                                          <p:stCondLst>
                                            <p:cond delay="499"/>
                                          </p:stCondLst>
                                        </p:cTn>
                                        <p:tgtEl>
                                          <p:spTgt spid="274468"/>
                                        </p:tgtEl>
                                        <p:attrNameLst>
                                          <p:attrName>style.visibility</p:attrName>
                                        </p:attrNameLst>
                                      </p:cBhvr>
                                      <p:to>
                                        <p:strVal val="visible"/>
                                      </p:to>
                                    </p:set>
                                  </p:childTnLst>
                                </p:cTn>
                              </p:par>
                            </p:childTnLst>
                          </p:cTn>
                        </p:par>
                      </p:childTnLst>
                    </p:cTn>
                  </p:par>
                  <p:par>
                    <p:cTn id="52" fill="hold" nodeType="clickPar">
                      <p:stCondLst>
                        <p:cond delay="indefinite"/>
                      </p:stCondLst>
                      <p:childTnLst>
                        <p:par>
                          <p:cTn id="53" fill="hold" nodeType="withGroup">
                            <p:stCondLst>
                              <p:cond delay="0"/>
                            </p:stCondLst>
                            <p:childTnLst>
                              <p:par>
                                <p:cTn id="54" presetID="1" presetClass="entr" presetSubtype="0" fill="hold" grpId="0" nodeType="clickEffect">
                                  <p:stCondLst>
                                    <p:cond delay="0"/>
                                  </p:stCondLst>
                                  <p:childTnLst>
                                    <p:set>
                                      <p:cBhvr>
                                        <p:cTn id="55" dur="1" fill="hold">
                                          <p:stCondLst>
                                            <p:cond delay="499"/>
                                          </p:stCondLst>
                                        </p:cTn>
                                        <p:tgtEl>
                                          <p:spTgt spid="274469"/>
                                        </p:tgtEl>
                                        <p:attrNameLst>
                                          <p:attrName>style.visibility</p:attrName>
                                        </p:attrNameLst>
                                      </p:cBhvr>
                                      <p:to>
                                        <p:strVal val="visible"/>
                                      </p:to>
                                    </p:set>
                                  </p:childTnLst>
                                </p:cTn>
                              </p:par>
                            </p:childTnLst>
                          </p:cTn>
                        </p:par>
                      </p:childTnLst>
                    </p:cTn>
                  </p:par>
                  <p:par>
                    <p:cTn id="56" fill="hold" nodeType="clickPar">
                      <p:stCondLst>
                        <p:cond delay="indefinite"/>
                      </p:stCondLst>
                      <p:childTnLst>
                        <p:par>
                          <p:cTn id="57" fill="hold" nodeType="withGroup">
                            <p:stCondLst>
                              <p:cond delay="0"/>
                            </p:stCondLst>
                            <p:childTnLst>
                              <p:par>
                                <p:cTn id="58" presetID="1" presetClass="entr" presetSubtype="0" fill="hold" grpId="0" nodeType="clickEffect">
                                  <p:stCondLst>
                                    <p:cond delay="0"/>
                                  </p:stCondLst>
                                  <p:childTnLst>
                                    <p:set>
                                      <p:cBhvr>
                                        <p:cTn id="59" dur="1" fill="hold">
                                          <p:stCondLst>
                                            <p:cond delay="499"/>
                                          </p:stCondLst>
                                        </p:cTn>
                                        <p:tgtEl>
                                          <p:spTgt spid="274471"/>
                                        </p:tgtEl>
                                        <p:attrNameLst>
                                          <p:attrName>style.visibility</p:attrName>
                                        </p:attrNameLst>
                                      </p:cBhvr>
                                      <p:to>
                                        <p:strVal val="visible"/>
                                      </p:to>
                                    </p:set>
                                  </p:childTnLst>
                                </p:cTn>
                              </p:par>
                            </p:childTnLst>
                          </p:cTn>
                        </p:par>
                      </p:childTnLst>
                    </p:cTn>
                  </p:par>
                  <p:par>
                    <p:cTn id="60" fill="hold" nodeType="clickPar">
                      <p:stCondLst>
                        <p:cond delay="indefinite"/>
                      </p:stCondLst>
                      <p:childTnLst>
                        <p:par>
                          <p:cTn id="61" fill="hold" nodeType="withGroup">
                            <p:stCondLst>
                              <p:cond delay="0"/>
                            </p:stCondLst>
                            <p:childTnLst>
                              <p:par>
                                <p:cTn id="62" presetID="1" presetClass="entr" presetSubtype="0" fill="hold" grpId="0" nodeType="clickEffect">
                                  <p:stCondLst>
                                    <p:cond delay="0"/>
                                  </p:stCondLst>
                                  <p:childTnLst>
                                    <p:set>
                                      <p:cBhvr>
                                        <p:cTn id="63" dur="1" fill="hold">
                                          <p:stCondLst>
                                            <p:cond delay="499"/>
                                          </p:stCondLst>
                                        </p:cTn>
                                        <p:tgtEl>
                                          <p:spTgt spid="274472"/>
                                        </p:tgtEl>
                                        <p:attrNameLst>
                                          <p:attrName>style.visibility</p:attrName>
                                        </p:attrNameLst>
                                      </p:cBhvr>
                                      <p:to>
                                        <p:strVal val="visible"/>
                                      </p:to>
                                    </p:set>
                                  </p:childTnLst>
                                </p:cTn>
                              </p:par>
                            </p:childTnLst>
                          </p:cTn>
                        </p:par>
                      </p:childTnLst>
                    </p:cTn>
                  </p:par>
                  <p:par>
                    <p:cTn id="64" fill="hold" nodeType="clickPar">
                      <p:stCondLst>
                        <p:cond delay="indefinite"/>
                      </p:stCondLst>
                      <p:childTnLst>
                        <p:par>
                          <p:cTn id="65" fill="hold" nodeType="withGroup">
                            <p:stCondLst>
                              <p:cond delay="0"/>
                            </p:stCondLst>
                            <p:childTnLst>
                              <p:par>
                                <p:cTn id="66" presetID="1" presetClass="entr" presetSubtype="0" fill="hold" grpId="0" nodeType="clickEffect">
                                  <p:stCondLst>
                                    <p:cond delay="0"/>
                                  </p:stCondLst>
                                  <p:childTnLst>
                                    <p:set>
                                      <p:cBhvr>
                                        <p:cTn id="67" dur="1" fill="hold">
                                          <p:stCondLst>
                                            <p:cond delay="499"/>
                                          </p:stCondLst>
                                        </p:cTn>
                                        <p:tgtEl>
                                          <p:spTgt spid="274473"/>
                                        </p:tgtEl>
                                        <p:attrNameLst>
                                          <p:attrName>style.visibility</p:attrName>
                                        </p:attrNameLst>
                                      </p:cBhvr>
                                      <p:to>
                                        <p:strVal val="visible"/>
                                      </p:to>
                                    </p:set>
                                  </p:childTnLst>
                                </p:cTn>
                              </p:par>
                            </p:childTnLst>
                          </p:cTn>
                        </p:par>
                      </p:childTnLst>
                    </p:cTn>
                  </p:par>
                  <p:par>
                    <p:cTn id="68" fill="hold" nodeType="clickPar">
                      <p:stCondLst>
                        <p:cond delay="indefinite"/>
                      </p:stCondLst>
                      <p:childTnLst>
                        <p:par>
                          <p:cTn id="69" fill="hold" nodeType="withGroup">
                            <p:stCondLst>
                              <p:cond delay="0"/>
                            </p:stCondLst>
                            <p:childTnLst>
                              <p:par>
                                <p:cTn id="70" presetID="1" presetClass="entr" presetSubtype="0" fill="hold" grpId="0" nodeType="clickEffect">
                                  <p:stCondLst>
                                    <p:cond delay="0"/>
                                  </p:stCondLst>
                                  <p:childTnLst>
                                    <p:set>
                                      <p:cBhvr>
                                        <p:cTn id="71" dur="1" fill="hold">
                                          <p:stCondLst>
                                            <p:cond delay="499"/>
                                          </p:stCondLst>
                                        </p:cTn>
                                        <p:tgtEl>
                                          <p:spTgt spid="274475"/>
                                        </p:tgtEl>
                                        <p:attrNameLst>
                                          <p:attrName>style.visibility</p:attrName>
                                        </p:attrNameLst>
                                      </p:cBhvr>
                                      <p:to>
                                        <p:strVal val="visible"/>
                                      </p:to>
                                    </p:set>
                                  </p:childTnLst>
                                </p:cTn>
                              </p:par>
                            </p:childTnLst>
                          </p:cTn>
                        </p:par>
                      </p:childTnLst>
                    </p:cTn>
                  </p:par>
                  <p:par>
                    <p:cTn id="72" fill="hold" nodeType="clickPar">
                      <p:stCondLst>
                        <p:cond delay="indefinite"/>
                      </p:stCondLst>
                      <p:childTnLst>
                        <p:par>
                          <p:cTn id="73" fill="hold" nodeType="withGroup">
                            <p:stCondLst>
                              <p:cond delay="0"/>
                            </p:stCondLst>
                            <p:childTnLst>
                              <p:par>
                                <p:cTn id="74" presetID="1" presetClass="entr" presetSubtype="0" fill="hold" grpId="0" nodeType="clickEffect">
                                  <p:stCondLst>
                                    <p:cond delay="0"/>
                                  </p:stCondLst>
                                  <p:childTnLst>
                                    <p:set>
                                      <p:cBhvr>
                                        <p:cTn id="75" dur="1" fill="hold">
                                          <p:stCondLst>
                                            <p:cond delay="499"/>
                                          </p:stCondLst>
                                        </p:cTn>
                                        <p:tgtEl>
                                          <p:spTgt spid="274476"/>
                                        </p:tgtEl>
                                        <p:attrNameLst>
                                          <p:attrName>style.visibility</p:attrName>
                                        </p:attrNameLst>
                                      </p:cBhvr>
                                      <p:to>
                                        <p:strVal val="visible"/>
                                      </p:to>
                                    </p:set>
                                  </p:childTnLst>
                                </p:cTn>
                              </p:par>
                            </p:childTnLst>
                          </p:cTn>
                        </p:par>
                      </p:childTnLst>
                    </p:cTn>
                  </p:par>
                  <p:par>
                    <p:cTn id="76" fill="hold" nodeType="clickPar">
                      <p:stCondLst>
                        <p:cond delay="indefinite"/>
                      </p:stCondLst>
                      <p:childTnLst>
                        <p:par>
                          <p:cTn id="77" fill="hold" nodeType="withGroup">
                            <p:stCondLst>
                              <p:cond delay="0"/>
                            </p:stCondLst>
                            <p:childTnLst>
                              <p:par>
                                <p:cTn id="78" presetID="1" presetClass="entr" presetSubtype="0" fill="hold" grpId="0" nodeType="clickEffect">
                                  <p:stCondLst>
                                    <p:cond delay="0"/>
                                  </p:stCondLst>
                                  <p:childTnLst>
                                    <p:set>
                                      <p:cBhvr>
                                        <p:cTn id="79" dur="1" fill="hold">
                                          <p:stCondLst>
                                            <p:cond delay="499"/>
                                          </p:stCondLst>
                                        </p:cTn>
                                        <p:tgtEl>
                                          <p:spTgt spid="274477"/>
                                        </p:tgtEl>
                                        <p:attrNameLst>
                                          <p:attrName>style.visibility</p:attrName>
                                        </p:attrNameLst>
                                      </p:cBhvr>
                                      <p:to>
                                        <p:strVal val="visible"/>
                                      </p:to>
                                    </p:set>
                                  </p:childTnLst>
                                </p:cTn>
                              </p:par>
                            </p:childTnLst>
                          </p:cTn>
                        </p:par>
                      </p:childTnLst>
                    </p:cTn>
                  </p:par>
                  <p:par>
                    <p:cTn id="80" fill="hold" nodeType="clickPar">
                      <p:stCondLst>
                        <p:cond delay="indefinite"/>
                      </p:stCondLst>
                      <p:childTnLst>
                        <p:par>
                          <p:cTn id="81" fill="hold" nodeType="withGroup">
                            <p:stCondLst>
                              <p:cond delay="0"/>
                            </p:stCondLst>
                            <p:childTnLst>
                              <p:par>
                                <p:cTn id="82" presetID="9" presetClass="entr" presetSubtype="0" fill="hold" grpId="0" nodeType="clickEffect">
                                  <p:stCondLst>
                                    <p:cond delay="0"/>
                                  </p:stCondLst>
                                  <p:childTnLst>
                                    <p:set>
                                      <p:cBhvr>
                                        <p:cTn id="83" dur="1" fill="hold">
                                          <p:stCondLst>
                                            <p:cond delay="0"/>
                                          </p:stCondLst>
                                        </p:cTn>
                                        <p:tgtEl>
                                          <p:spTgt spid="274482"/>
                                        </p:tgtEl>
                                        <p:attrNameLst>
                                          <p:attrName>style.visibility</p:attrName>
                                        </p:attrNameLst>
                                      </p:cBhvr>
                                      <p:to>
                                        <p:strVal val="visible"/>
                                      </p:to>
                                    </p:set>
                                    <p:animEffect transition="in" filter="dissolve">
                                      <p:cBhvr>
                                        <p:cTn id="84" dur="500"/>
                                        <p:tgtEl>
                                          <p:spTgt spid="2744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4451" grpId="0" autoUpdateAnimBg="0"/>
      <p:bldP spid="274452" grpId="0" autoUpdateAnimBg="0"/>
      <p:bldP spid="274453" grpId="0" autoUpdateAnimBg="0"/>
      <p:bldP spid="274459" grpId="0" autoUpdateAnimBg="0"/>
      <p:bldP spid="274460" grpId="0" autoUpdateAnimBg="0"/>
      <p:bldP spid="274461" grpId="0" autoUpdateAnimBg="0"/>
      <p:bldP spid="274463" grpId="0" autoUpdateAnimBg="0"/>
      <p:bldP spid="274464" grpId="0" autoUpdateAnimBg="0"/>
      <p:bldP spid="274465" grpId="0" autoUpdateAnimBg="0"/>
      <p:bldP spid="274467" grpId="0" autoUpdateAnimBg="0"/>
      <p:bldP spid="274468" grpId="0" autoUpdateAnimBg="0"/>
      <p:bldP spid="274469" grpId="0" autoUpdateAnimBg="0"/>
      <p:bldP spid="274471" grpId="0" autoUpdateAnimBg="0"/>
      <p:bldP spid="274472" grpId="0" autoUpdateAnimBg="0"/>
      <p:bldP spid="274473" grpId="0" autoUpdateAnimBg="0"/>
      <p:bldP spid="274475" grpId="0" autoUpdateAnimBg="0"/>
      <p:bldP spid="274476" grpId="0" autoUpdateAnimBg="0"/>
      <p:bldP spid="274477" grpId="0" autoUpdateAnimBg="0"/>
      <p:bldP spid="274479" grpId="0" animBg="1"/>
      <p:bldP spid="274482" grpId="0" animBg="1"/>
    </p:bld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0178" name="Rectangle 2"/>
          <p:cNvSpPr>
            <a:spLocks noGrp="1" noChangeArrowheads="1"/>
          </p:cNvSpPr>
          <p:nvPr>
            <p:ph type="ctrTitle"/>
          </p:nvPr>
        </p:nvSpPr>
        <p:spPr>
          <a:xfrm>
            <a:off x="152400" y="152400"/>
            <a:ext cx="3810000" cy="533400"/>
          </a:xfrm>
          <a:noFill/>
        </p:spPr>
        <p:txBody>
          <a:bodyPr/>
          <a:lstStyle/>
          <a:p>
            <a:pPr eaLnBrk="1" hangingPunct="1"/>
            <a:r>
              <a:rPr lang="en-GB" sz="2800" b="1" smtClean="0">
                <a:solidFill>
                  <a:srgbClr val="5B0091"/>
                </a:solidFill>
              </a:rPr>
              <a:t>Calculating powers</a:t>
            </a:r>
          </a:p>
        </p:txBody>
      </p:sp>
      <p:pic>
        <p:nvPicPr>
          <p:cNvPr id="50179" name="Picture 3" descr="right_button">
            <a:hlinkClick r:id="" action="ppaction://hlinkshowjump?jump=nextslide"/>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59788" y="6092825"/>
            <a:ext cx="501650"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0" name="Picture 4" descr="left_button">
            <a:hlinkClick r:id="" action="ppaction://hlinkshowjump?jump=previousslide"/>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8" y="6078538"/>
            <a:ext cx="542925"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81" name="Text Box 6"/>
          <p:cNvSpPr txBox="1">
            <a:spLocks noChangeArrowheads="1"/>
          </p:cNvSpPr>
          <p:nvPr/>
        </p:nvSpPr>
        <p:spPr bwMode="auto">
          <a:xfrm>
            <a:off x="288925" y="1182688"/>
            <a:ext cx="83978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We can use the </a:t>
            </a:r>
            <a:r>
              <a:rPr lang="en-GB" i="1">
                <a:latin typeface="Times New Roman" pitchFamily="18" charset="0"/>
              </a:rPr>
              <a:t>x</a:t>
            </a:r>
            <a:r>
              <a:rPr lang="en-GB" i="1" baseline="30000">
                <a:latin typeface="Times New Roman" pitchFamily="18" charset="0"/>
              </a:rPr>
              <a:t>y</a:t>
            </a:r>
            <a:r>
              <a:rPr lang="en-GB" baseline="30000"/>
              <a:t> </a:t>
            </a:r>
            <a:r>
              <a:rPr lang="en-GB"/>
              <a:t>key on a calculator to find powers.</a:t>
            </a:r>
          </a:p>
        </p:txBody>
      </p:sp>
      <p:sp>
        <p:nvSpPr>
          <p:cNvPr id="223239" name="Text Box 7"/>
          <p:cNvSpPr txBox="1">
            <a:spLocks noChangeArrowheads="1"/>
          </p:cNvSpPr>
          <p:nvPr/>
        </p:nvSpPr>
        <p:spPr bwMode="auto">
          <a:xfrm>
            <a:off x="288925" y="1958975"/>
            <a:ext cx="19637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For example,</a:t>
            </a:r>
          </a:p>
        </p:txBody>
      </p:sp>
      <p:sp>
        <p:nvSpPr>
          <p:cNvPr id="223240" name="Text Box 8"/>
          <p:cNvSpPr txBox="1">
            <a:spLocks noChangeArrowheads="1"/>
          </p:cNvSpPr>
          <p:nvPr/>
        </p:nvSpPr>
        <p:spPr bwMode="auto">
          <a:xfrm>
            <a:off x="288925" y="2736850"/>
            <a:ext cx="51943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to calculate the value of 7</a:t>
            </a:r>
            <a:r>
              <a:rPr lang="en-GB" baseline="30000"/>
              <a:t>4</a:t>
            </a:r>
            <a:r>
              <a:rPr lang="en-GB"/>
              <a:t> we key in:</a:t>
            </a:r>
          </a:p>
        </p:txBody>
      </p:sp>
      <p:sp>
        <p:nvSpPr>
          <p:cNvPr id="223242" name="Text Box 10"/>
          <p:cNvSpPr txBox="1">
            <a:spLocks noChangeArrowheads="1"/>
          </p:cNvSpPr>
          <p:nvPr/>
        </p:nvSpPr>
        <p:spPr bwMode="auto">
          <a:xfrm>
            <a:off x="288925" y="4556125"/>
            <a:ext cx="48625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The calculator shows this as 2401.</a:t>
            </a:r>
          </a:p>
        </p:txBody>
      </p:sp>
      <p:sp>
        <p:nvSpPr>
          <p:cNvPr id="223243" name="Text Box 11"/>
          <p:cNvSpPr txBox="1">
            <a:spLocks noChangeArrowheads="1"/>
          </p:cNvSpPr>
          <p:nvPr/>
        </p:nvSpPr>
        <p:spPr bwMode="auto">
          <a:xfrm>
            <a:off x="288925" y="5334000"/>
            <a:ext cx="3556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7</a:t>
            </a:r>
            <a:r>
              <a:rPr lang="en-GB" baseline="30000"/>
              <a:t>4</a:t>
            </a:r>
            <a:r>
              <a:rPr lang="en-GB"/>
              <a:t> = 7 × 7 × 7 × 7 = 2401</a:t>
            </a:r>
          </a:p>
        </p:txBody>
      </p:sp>
      <p:grpSp>
        <p:nvGrpSpPr>
          <p:cNvPr id="223262" name="Group 30"/>
          <p:cNvGrpSpPr>
            <a:grpSpLocks/>
          </p:cNvGrpSpPr>
          <p:nvPr/>
        </p:nvGrpSpPr>
        <p:grpSpPr bwMode="auto">
          <a:xfrm>
            <a:off x="288925" y="3514725"/>
            <a:ext cx="3082925" cy="720725"/>
            <a:chOff x="240" y="2059"/>
            <a:chExt cx="1942" cy="454"/>
          </a:xfrm>
        </p:grpSpPr>
        <p:grpSp>
          <p:nvGrpSpPr>
            <p:cNvPr id="50187" name="Group 26"/>
            <p:cNvGrpSpPr>
              <a:grpSpLocks/>
            </p:cNvGrpSpPr>
            <p:nvPr/>
          </p:nvGrpSpPr>
          <p:grpSpPr bwMode="auto">
            <a:xfrm>
              <a:off x="240" y="2059"/>
              <a:ext cx="454" cy="454"/>
              <a:chOff x="240" y="2256"/>
              <a:chExt cx="454" cy="454"/>
            </a:xfrm>
          </p:grpSpPr>
          <p:pic>
            <p:nvPicPr>
              <p:cNvPr id="50197" name="Picture 15" descr="calculator butt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0" y="2256"/>
                <a:ext cx="454" cy="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98" name="Text Box 16"/>
              <p:cNvSpPr txBox="1">
                <a:spLocks noChangeArrowheads="1"/>
              </p:cNvSpPr>
              <p:nvPr/>
            </p:nvSpPr>
            <p:spPr bwMode="auto">
              <a:xfrm>
                <a:off x="356" y="2339"/>
                <a:ext cx="22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b="1"/>
                  <a:t>7</a:t>
                </a:r>
              </a:p>
            </p:txBody>
          </p:sp>
        </p:grpSp>
        <p:grpSp>
          <p:nvGrpSpPr>
            <p:cNvPr id="50188" name="Group 27"/>
            <p:cNvGrpSpPr>
              <a:grpSpLocks/>
            </p:cNvGrpSpPr>
            <p:nvPr/>
          </p:nvGrpSpPr>
          <p:grpSpPr bwMode="auto">
            <a:xfrm>
              <a:off x="736" y="2059"/>
              <a:ext cx="454" cy="454"/>
              <a:chOff x="736" y="2256"/>
              <a:chExt cx="454" cy="454"/>
            </a:xfrm>
          </p:grpSpPr>
          <p:pic>
            <p:nvPicPr>
              <p:cNvPr id="50195" name="Picture 18" descr="calculator butt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6" y="2256"/>
                <a:ext cx="454" cy="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96" name="Text Box 19"/>
              <p:cNvSpPr txBox="1">
                <a:spLocks noChangeArrowheads="1"/>
              </p:cNvSpPr>
              <p:nvPr/>
            </p:nvSpPr>
            <p:spPr bwMode="auto">
              <a:xfrm>
                <a:off x="829" y="2340"/>
                <a:ext cx="269"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b="1" i="1">
                    <a:latin typeface="Times New Roman" pitchFamily="18" charset="0"/>
                  </a:rPr>
                  <a:t>x</a:t>
                </a:r>
                <a:r>
                  <a:rPr lang="en-GB" b="1" i="1" baseline="30000">
                    <a:latin typeface="Times New Roman" pitchFamily="18" charset="0"/>
                  </a:rPr>
                  <a:t>y</a:t>
                </a:r>
              </a:p>
            </p:txBody>
          </p:sp>
        </p:grpSp>
        <p:grpSp>
          <p:nvGrpSpPr>
            <p:cNvPr id="50189" name="Group 28"/>
            <p:cNvGrpSpPr>
              <a:grpSpLocks/>
            </p:cNvGrpSpPr>
            <p:nvPr/>
          </p:nvGrpSpPr>
          <p:grpSpPr bwMode="auto">
            <a:xfrm>
              <a:off x="1232" y="2059"/>
              <a:ext cx="454" cy="454"/>
              <a:chOff x="1232" y="2256"/>
              <a:chExt cx="454" cy="454"/>
            </a:xfrm>
          </p:grpSpPr>
          <p:pic>
            <p:nvPicPr>
              <p:cNvPr id="50193" name="Picture 21" descr="calculator butt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32" y="2256"/>
                <a:ext cx="454" cy="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94" name="Text Box 22"/>
              <p:cNvSpPr txBox="1">
                <a:spLocks noChangeArrowheads="1"/>
              </p:cNvSpPr>
              <p:nvPr/>
            </p:nvSpPr>
            <p:spPr bwMode="auto">
              <a:xfrm>
                <a:off x="1348" y="2339"/>
                <a:ext cx="22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b="1"/>
                  <a:t>4</a:t>
                </a:r>
              </a:p>
            </p:txBody>
          </p:sp>
        </p:grpSp>
        <p:grpSp>
          <p:nvGrpSpPr>
            <p:cNvPr id="50190" name="Group 29"/>
            <p:cNvGrpSpPr>
              <a:grpSpLocks/>
            </p:cNvGrpSpPr>
            <p:nvPr/>
          </p:nvGrpSpPr>
          <p:grpSpPr bwMode="auto">
            <a:xfrm>
              <a:off x="1728" y="2059"/>
              <a:ext cx="454" cy="454"/>
              <a:chOff x="1728" y="2256"/>
              <a:chExt cx="454" cy="454"/>
            </a:xfrm>
          </p:grpSpPr>
          <p:pic>
            <p:nvPicPr>
              <p:cNvPr id="50191" name="Picture 24" descr="calculator butt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28" y="2256"/>
                <a:ext cx="454" cy="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92" name="Text Box 25"/>
              <p:cNvSpPr txBox="1">
                <a:spLocks noChangeArrowheads="1"/>
              </p:cNvSpPr>
              <p:nvPr/>
            </p:nvSpPr>
            <p:spPr bwMode="auto">
              <a:xfrm>
                <a:off x="1841" y="2339"/>
                <a:ext cx="22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b="1"/>
                  <a:t>=</a:t>
                </a:r>
              </a:p>
            </p:txBody>
          </p:sp>
        </p:gr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2323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2324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499"/>
                                          </p:stCondLst>
                                        </p:cTn>
                                        <p:tgtEl>
                                          <p:spTgt spid="223262"/>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23242"/>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2232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3239" grpId="0" autoUpdateAnimBg="0"/>
      <p:bldP spid="223240" grpId="0" autoUpdateAnimBg="0"/>
      <p:bldP spid="223242" grpId="0" autoUpdateAnimBg="0"/>
      <p:bldP spid="223243" grpId="0"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02" name="Rectangle 1026"/>
          <p:cNvSpPr>
            <a:spLocks noGrp="1" noChangeArrowheads="1"/>
          </p:cNvSpPr>
          <p:nvPr>
            <p:ph type="ctrTitle"/>
          </p:nvPr>
        </p:nvSpPr>
        <p:spPr>
          <a:xfrm>
            <a:off x="152400" y="152400"/>
            <a:ext cx="5410200" cy="533400"/>
          </a:xfrm>
          <a:noFill/>
        </p:spPr>
        <p:txBody>
          <a:bodyPr/>
          <a:lstStyle/>
          <a:p>
            <a:pPr eaLnBrk="1" hangingPunct="1"/>
            <a:r>
              <a:rPr lang="en-GB" sz="2800" b="1" smtClean="0">
                <a:solidFill>
                  <a:srgbClr val="5B0091"/>
                </a:solidFill>
              </a:rPr>
              <a:t>The first index law</a:t>
            </a:r>
          </a:p>
        </p:txBody>
      </p:sp>
      <p:pic>
        <p:nvPicPr>
          <p:cNvPr id="51203" name="Picture 1027" descr="right_button">
            <a:hlinkClick r:id="" action="ppaction://hlinkshowjump?jump=nextslide"/>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59788" y="6092825"/>
            <a:ext cx="501650"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4" name="Picture 1028" descr="left_button">
            <a:hlinkClick r:id="" action="ppaction://hlinkshowjump?jump=previousslide"/>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8" y="6078538"/>
            <a:ext cx="542925"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5" name="Text Box 1049"/>
          <p:cNvSpPr txBox="1">
            <a:spLocks noChangeArrowheads="1"/>
          </p:cNvSpPr>
          <p:nvPr/>
        </p:nvSpPr>
        <p:spPr bwMode="auto">
          <a:xfrm>
            <a:off x="365125" y="990600"/>
            <a:ext cx="8474075"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When we multiply two numbers written in index form and with the same base we can see an interesting result.</a:t>
            </a:r>
          </a:p>
        </p:txBody>
      </p:sp>
      <p:sp>
        <p:nvSpPr>
          <p:cNvPr id="231450" name="Text Box 1050"/>
          <p:cNvSpPr txBox="1">
            <a:spLocks noChangeArrowheads="1"/>
          </p:cNvSpPr>
          <p:nvPr/>
        </p:nvSpPr>
        <p:spPr bwMode="auto">
          <a:xfrm>
            <a:off x="365125" y="1828800"/>
            <a:ext cx="19637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For example,</a:t>
            </a:r>
          </a:p>
        </p:txBody>
      </p:sp>
      <p:sp>
        <p:nvSpPr>
          <p:cNvPr id="231451" name="Text Box 1051"/>
          <p:cNvSpPr txBox="1">
            <a:spLocks noChangeArrowheads="1"/>
          </p:cNvSpPr>
          <p:nvPr/>
        </p:nvSpPr>
        <p:spPr bwMode="auto">
          <a:xfrm>
            <a:off x="365125" y="2362200"/>
            <a:ext cx="13573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3</a:t>
            </a:r>
            <a:r>
              <a:rPr lang="en-GB" baseline="30000"/>
              <a:t>4</a:t>
            </a:r>
            <a:r>
              <a:rPr lang="en-GB"/>
              <a:t> × 3</a:t>
            </a:r>
            <a:r>
              <a:rPr lang="en-GB" baseline="30000"/>
              <a:t>2</a:t>
            </a:r>
            <a:r>
              <a:rPr lang="en-GB"/>
              <a:t> =</a:t>
            </a:r>
          </a:p>
        </p:txBody>
      </p:sp>
      <p:sp>
        <p:nvSpPr>
          <p:cNvPr id="231452" name="Text Box 1052"/>
          <p:cNvSpPr txBox="1">
            <a:spLocks noChangeArrowheads="1"/>
          </p:cNvSpPr>
          <p:nvPr/>
        </p:nvSpPr>
        <p:spPr bwMode="auto">
          <a:xfrm>
            <a:off x="1612900" y="2362200"/>
            <a:ext cx="33401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(3 × 3 × 3 × 3) × (3 × 3)</a:t>
            </a:r>
          </a:p>
        </p:txBody>
      </p:sp>
      <p:sp>
        <p:nvSpPr>
          <p:cNvPr id="231453" name="Text Box 1053"/>
          <p:cNvSpPr txBox="1">
            <a:spLocks noChangeArrowheads="1"/>
          </p:cNvSpPr>
          <p:nvPr/>
        </p:nvSpPr>
        <p:spPr bwMode="auto">
          <a:xfrm>
            <a:off x="1371600" y="2781300"/>
            <a:ext cx="31956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 3 × 3 × 3 × 3 × 3 × 3</a:t>
            </a:r>
          </a:p>
        </p:txBody>
      </p:sp>
      <p:sp>
        <p:nvSpPr>
          <p:cNvPr id="231454" name="Text Box 1054"/>
          <p:cNvSpPr txBox="1">
            <a:spLocks noChangeArrowheads="1"/>
          </p:cNvSpPr>
          <p:nvPr/>
        </p:nvSpPr>
        <p:spPr bwMode="auto">
          <a:xfrm>
            <a:off x="1371600" y="3200400"/>
            <a:ext cx="7286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 3</a:t>
            </a:r>
            <a:r>
              <a:rPr lang="en-GB" baseline="30000"/>
              <a:t>6</a:t>
            </a:r>
          </a:p>
        </p:txBody>
      </p:sp>
      <p:sp>
        <p:nvSpPr>
          <p:cNvPr id="231455" name="Text Box 1055"/>
          <p:cNvSpPr txBox="1">
            <a:spLocks noChangeArrowheads="1"/>
          </p:cNvSpPr>
          <p:nvPr/>
        </p:nvSpPr>
        <p:spPr bwMode="auto">
          <a:xfrm>
            <a:off x="365125" y="3810000"/>
            <a:ext cx="13573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7</a:t>
            </a:r>
            <a:r>
              <a:rPr lang="en-GB" baseline="30000"/>
              <a:t>3</a:t>
            </a:r>
            <a:r>
              <a:rPr lang="en-GB"/>
              <a:t> × 7</a:t>
            </a:r>
            <a:r>
              <a:rPr lang="en-GB" baseline="30000"/>
              <a:t>5</a:t>
            </a:r>
            <a:r>
              <a:rPr lang="en-GB"/>
              <a:t> =</a:t>
            </a:r>
          </a:p>
        </p:txBody>
      </p:sp>
      <p:sp>
        <p:nvSpPr>
          <p:cNvPr id="231456" name="Text Box 1056"/>
          <p:cNvSpPr txBox="1">
            <a:spLocks noChangeArrowheads="1"/>
          </p:cNvSpPr>
          <p:nvPr/>
        </p:nvSpPr>
        <p:spPr bwMode="auto">
          <a:xfrm>
            <a:off x="1612900" y="3810000"/>
            <a:ext cx="43719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(7 × 7 × 7) × (7 × 7 × 7 × 7 × 7)</a:t>
            </a:r>
          </a:p>
        </p:txBody>
      </p:sp>
      <p:sp>
        <p:nvSpPr>
          <p:cNvPr id="231457" name="Text Box 1057"/>
          <p:cNvSpPr txBox="1">
            <a:spLocks noChangeArrowheads="1"/>
          </p:cNvSpPr>
          <p:nvPr/>
        </p:nvSpPr>
        <p:spPr bwMode="auto">
          <a:xfrm>
            <a:off x="1371600" y="4229100"/>
            <a:ext cx="42275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 7 × 7 × 7 × 7 × 7 × 7 × 7 × 7</a:t>
            </a:r>
          </a:p>
        </p:txBody>
      </p:sp>
      <p:sp>
        <p:nvSpPr>
          <p:cNvPr id="231458" name="Text Box 1058"/>
          <p:cNvSpPr txBox="1">
            <a:spLocks noChangeArrowheads="1"/>
          </p:cNvSpPr>
          <p:nvPr/>
        </p:nvSpPr>
        <p:spPr bwMode="auto">
          <a:xfrm>
            <a:off x="1371600" y="4648200"/>
            <a:ext cx="7286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 7</a:t>
            </a:r>
            <a:r>
              <a:rPr lang="en-GB" baseline="30000"/>
              <a:t>8</a:t>
            </a:r>
          </a:p>
        </p:txBody>
      </p:sp>
      <p:sp>
        <p:nvSpPr>
          <p:cNvPr id="231464" name="Text Box 1064"/>
          <p:cNvSpPr txBox="1">
            <a:spLocks noChangeArrowheads="1"/>
          </p:cNvSpPr>
          <p:nvPr/>
        </p:nvSpPr>
        <p:spPr bwMode="auto">
          <a:xfrm>
            <a:off x="365125" y="5181600"/>
            <a:ext cx="85502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What do you notice?</a:t>
            </a:r>
          </a:p>
        </p:txBody>
      </p:sp>
      <p:sp>
        <p:nvSpPr>
          <p:cNvPr id="231461" name="Text Box 1061"/>
          <p:cNvSpPr txBox="1">
            <a:spLocks noChangeArrowheads="1"/>
          </p:cNvSpPr>
          <p:nvPr/>
        </p:nvSpPr>
        <p:spPr bwMode="auto">
          <a:xfrm>
            <a:off x="365125" y="5181600"/>
            <a:ext cx="8550275" cy="860425"/>
          </a:xfrm>
          <a:prstGeom prst="rect">
            <a:avLst/>
          </a:prstGeom>
          <a:solidFill>
            <a:schemeClr val="bg1"/>
          </a:solidFill>
          <a:ln w="38100">
            <a:solidFill>
              <a:srgbClr val="FF66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When we </a:t>
            </a:r>
            <a:r>
              <a:rPr lang="en-GB" b="1"/>
              <a:t>multiply</a:t>
            </a:r>
            <a:r>
              <a:rPr lang="en-GB"/>
              <a:t> two numbers with the </a:t>
            </a:r>
            <a:r>
              <a:rPr lang="en-GB" b="1"/>
              <a:t>same base</a:t>
            </a:r>
            <a:r>
              <a:rPr lang="en-GB"/>
              <a:t> the indices are </a:t>
            </a:r>
            <a:r>
              <a:rPr lang="en-GB" b="1"/>
              <a:t>added</a:t>
            </a:r>
            <a:r>
              <a:rPr lang="en-GB"/>
              <a:t>.</a:t>
            </a:r>
          </a:p>
        </p:txBody>
      </p:sp>
      <p:sp>
        <p:nvSpPr>
          <p:cNvPr id="231465" name="Text Box 1065"/>
          <p:cNvSpPr txBox="1">
            <a:spLocks noChangeArrowheads="1"/>
          </p:cNvSpPr>
          <p:nvPr/>
        </p:nvSpPr>
        <p:spPr bwMode="auto">
          <a:xfrm>
            <a:off x="2057400" y="3200400"/>
            <a:ext cx="12112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solidFill>
                  <a:srgbClr val="FF6600"/>
                </a:solidFill>
              </a:rPr>
              <a:t>= 3</a:t>
            </a:r>
            <a:r>
              <a:rPr lang="en-GB" baseline="30000">
                <a:solidFill>
                  <a:srgbClr val="FF6600"/>
                </a:solidFill>
              </a:rPr>
              <a:t>(4 + 2)</a:t>
            </a:r>
          </a:p>
        </p:txBody>
      </p:sp>
      <p:sp>
        <p:nvSpPr>
          <p:cNvPr id="231466" name="Text Box 1066"/>
          <p:cNvSpPr txBox="1">
            <a:spLocks noChangeArrowheads="1"/>
          </p:cNvSpPr>
          <p:nvPr/>
        </p:nvSpPr>
        <p:spPr bwMode="auto">
          <a:xfrm>
            <a:off x="2057400" y="4648200"/>
            <a:ext cx="12112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solidFill>
                  <a:srgbClr val="FF6600"/>
                </a:solidFill>
              </a:rPr>
              <a:t>= 7</a:t>
            </a:r>
            <a:r>
              <a:rPr lang="en-GB" baseline="30000">
                <a:solidFill>
                  <a:srgbClr val="FF6600"/>
                </a:solidFill>
              </a:rPr>
              <a:t>(3 + 5)</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3145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3145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31452"/>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31453"/>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231454"/>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231455"/>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231456"/>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231457"/>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499"/>
                                          </p:stCondLst>
                                        </p:cTn>
                                        <p:tgtEl>
                                          <p:spTgt spid="231458"/>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499"/>
                                          </p:stCondLst>
                                        </p:cTn>
                                        <p:tgtEl>
                                          <p:spTgt spid="231464"/>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499"/>
                                          </p:stCondLst>
                                        </p:cTn>
                                        <p:tgtEl>
                                          <p:spTgt spid="231461"/>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grpId="0" nodeType="clickEffect">
                                  <p:stCondLst>
                                    <p:cond delay="0"/>
                                  </p:stCondLst>
                                  <p:childTnLst>
                                    <p:set>
                                      <p:cBhvr>
                                        <p:cTn id="50" dur="1" fill="hold">
                                          <p:stCondLst>
                                            <p:cond delay="499"/>
                                          </p:stCondLst>
                                        </p:cTn>
                                        <p:tgtEl>
                                          <p:spTgt spid="231465"/>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grpId="0" nodeType="clickEffect">
                                  <p:stCondLst>
                                    <p:cond delay="0"/>
                                  </p:stCondLst>
                                  <p:childTnLst>
                                    <p:set>
                                      <p:cBhvr>
                                        <p:cTn id="54" dur="1" fill="hold">
                                          <p:stCondLst>
                                            <p:cond delay="499"/>
                                          </p:stCondLst>
                                        </p:cTn>
                                        <p:tgtEl>
                                          <p:spTgt spid="2314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1450" grpId="0" autoUpdateAnimBg="0"/>
      <p:bldP spid="231451" grpId="0" autoUpdateAnimBg="0"/>
      <p:bldP spid="231452" grpId="0" autoUpdateAnimBg="0"/>
      <p:bldP spid="231453" grpId="0" autoUpdateAnimBg="0"/>
      <p:bldP spid="231454" grpId="0" autoUpdateAnimBg="0"/>
      <p:bldP spid="231455" grpId="0" autoUpdateAnimBg="0"/>
      <p:bldP spid="231456" grpId="0" autoUpdateAnimBg="0"/>
      <p:bldP spid="231457" grpId="0" autoUpdateAnimBg="0"/>
      <p:bldP spid="231458" grpId="0" autoUpdateAnimBg="0"/>
      <p:bldP spid="231464" grpId="0" autoUpdateAnimBg="0"/>
      <p:bldP spid="231461" grpId="0" animBg="1" autoUpdateAnimBg="0"/>
      <p:bldP spid="231465" grpId="0" autoUpdateAnimBg="0"/>
      <p:bldP spid="231466" grpId="0"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2226" name="Rectangle 2"/>
          <p:cNvSpPr>
            <a:spLocks noGrp="1" noChangeArrowheads="1"/>
          </p:cNvSpPr>
          <p:nvPr>
            <p:ph type="ctrTitle"/>
          </p:nvPr>
        </p:nvSpPr>
        <p:spPr>
          <a:xfrm>
            <a:off x="152400" y="152400"/>
            <a:ext cx="5410200" cy="533400"/>
          </a:xfrm>
          <a:noFill/>
        </p:spPr>
        <p:txBody>
          <a:bodyPr/>
          <a:lstStyle/>
          <a:p>
            <a:pPr eaLnBrk="1" hangingPunct="1"/>
            <a:r>
              <a:rPr lang="en-GB" sz="2800" b="1" smtClean="0">
                <a:solidFill>
                  <a:srgbClr val="5B0091"/>
                </a:solidFill>
              </a:rPr>
              <a:t>The second index law</a:t>
            </a:r>
          </a:p>
        </p:txBody>
      </p:sp>
      <p:pic>
        <p:nvPicPr>
          <p:cNvPr id="52227" name="Picture 3" descr="right_button">
            <a:hlinkClick r:id="" action="ppaction://hlinkshowjump?jump=nextslide"/>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59788" y="6092825"/>
            <a:ext cx="501650"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28" name="Picture 4" descr="left_button">
            <a:hlinkClick r:id="" action="ppaction://hlinkshowjump?jump=previousslide"/>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8" y="6078538"/>
            <a:ext cx="542925"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29" name="Text Box 20"/>
          <p:cNvSpPr txBox="1">
            <a:spLocks noChangeArrowheads="1"/>
          </p:cNvSpPr>
          <p:nvPr/>
        </p:nvSpPr>
        <p:spPr bwMode="auto">
          <a:xfrm>
            <a:off x="365125" y="990600"/>
            <a:ext cx="8474075"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When we divide two numbers written in index form and with the same base we can see another interesting result.</a:t>
            </a:r>
          </a:p>
        </p:txBody>
      </p:sp>
      <p:sp>
        <p:nvSpPr>
          <p:cNvPr id="280597" name="Text Box 21"/>
          <p:cNvSpPr txBox="1">
            <a:spLocks noChangeArrowheads="1"/>
          </p:cNvSpPr>
          <p:nvPr/>
        </p:nvSpPr>
        <p:spPr bwMode="auto">
          <a:xfrm>
            <a:off x="365125" y="1905000"/>
            <a:ext cx="19637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For example,</a:t>
            </a:r>
          </a:p>
        </p:txBody>
      </p:sp>
      <p:sp>
        <p:nvSpPr>
          <p:cNvPr id="280598" name="Text Box 22"/>
          <p:cNvSpPr txBox="1">
            <a:spLocks noChangeArrowheads="1"/>
          </p:cNvSpPr>
          <p:nvPr/>
        </p:nvSpPr>
        <p:spPr bwMode="auto">
          <a:xfrm>
            <a:off x="365125" y="2628900"/>
            <a:ext cx="13477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4</a:t>
            </a:r>
            <a:r>
              <a:rPr lang="en-GB" baseline="30000"/>
              <a:t>5</a:t>
            </a:r>
            <a:r>
              <a:rPr lang="en-GB"/>
              <a:t> ÷ 4</a:t>
            </a:r>
            <a:r>
              <a:rPr lang="en-GB" baseline="30000"/>
              <a:t>2</a:t>
            </a:r>
            <a:r>
              <a:rPr lang="en-GB"/>
              <a:t> =</a:t>
            </a:r>
          </a:p>
        </p:txBody>
      </p:sp>
      <p:grpSp>
        <p:nvGrpSpPr>
          <p:cNvPr id="280599" name="Group 23"/>
          <p:cNvGrpSpPr>
            <a:grpSpLocks/>
          </p:cNvGrpSpPr>
          <p:nvPr/>
        </p:nvGrpSpPr>
        <p:grpSpPr bwMode="auto">
          <a:xfrm>
            <a:off x="1752600" y="2438400"/>
            <a:ext cx="2860675" cy="838200"/>
            <a:chOff x="1104" y="1536"/>
            <a:chExt cx="1802" cy="528"/>
          </a:xfrm>
        </p:grpSpPr>
        <p:grpSp>
          <p:nvGrpSpPr>
            <p:cNvPr id="52260" name="Group 24"/>
            <p:cNvGrpSpPr>
              <a:grpSpLocks/>
            </p:cNvGrpSpPr>
            <p:nvPr/>
          </p:nvGrpSpPr>
          <p:grpSpPr bwMode="auto">
            <a:xfrm>
              <a:off x="1104" y="1536"/>
              <a:ext cx="1536" cy="528"/>
              <a:chOff x="1104" y="1536"/>
              <a:chExt cx="1536" cy="528"/>
            </a:xfrm>
          </p:grpSpPr>
          <p:sp>
            <p:nvSpPr>
              <p:cNvPr id="52262" name="Text Box 25"/>
              <p:cNvSpPr txBox="1">
                <a:spLocks noChangeArrowheads="1"/>
              </p:cNvSpPr>
              <p:nvPr/>
            </p:nvSpPr>
            <p:spPr bwMode="auto">
              <a:xfrm>
                <a:off x="1111" y="1536"/>
                <a:ext cx="152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4 × 4 × 4 × 4 × 4</a:t>
                </a:r>
              </a:p>
            </p:txBody>
          </p:sp>
          <p:sp>
            <p:nvSpPr>
              <p:cNvPr id="52263" name="Line 26"/>
              <p:cNvSpPr>
                <a:spLocks noChangeShapeType="1"/>
              </p:cNvSpPr>
              <p:nvPr/>
            </p:nvSpPr>
            <p:spPr bwMode="auto">
              <a:xfrm>
                <a:off x="1104" y="1800"/>
                <a:ext cx="1536"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2264" name="Text Box 27"/>
              <p:cNvSpPr txBox="1">
                <a:spLocks noChangeArrowheads="1"/>
              </p:cNvSpPr>
              <p:nvPr/>
            </p:nvSpPr>
            <p:spPr bwMode="auto">
              <a:xfrm>
                <a:off x="1598" y="1776"/>
                <a:ext cx="54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4 × 4</a:t>
                </a:r>
              </a:p>
            </p:txBody>
          </p:sp>
        </p:grpSp>
        <p:sp>
          <p:nvSpPr>
            <p:cNvPr id="52261" name="Text Box 28"/>
            <p:cNvSpPr txBox="1">
              <a:spLocks noChangeArrowheads="1"/>
            </p:cNvSpPr>
            <p:nvPr/>
          </p:nvSpPr>
          <p:spPr bwMode="auto">
            <a:xfrm>
              <a:off x="2678" y="1656"/>
              <a:ext cx="22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a:t>
              </a:r>
            </a:p>
          </p:txBody>
        </p:sp>
      </p:grpSp>
      <p:sp>
        <p:nvSpPr>
          <p:cNvPr id="280605" name="Line 29"/>
          <p:cNvSpPr>
            <a:spLocks noChangeShapeType="1"/>
          </p:cNvSpPr>
          <p:nvPr/>
        </p:nvSpPr>
        <p:spPr bwMode="auto">
          <a:xfrm flipV="1">
            <a:off x="1828800" y="2514600"/>
            <a:ext cx="228600" cy="304800"/>
          </a:xfrm>
          <a:prstGeom prst="line">
            <a:avLst/>
          </a:prstGeom>
          <a:noFill/>
          <a:ln w="28575">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0606" name="Line 30"/>
          <p:cNvSpPr>
            <a:spLocks noChangeShapeType="1"/>
          </p:cNvSpPr>
          <p:nvPr/>
        </p:nvSpPr>
        <p:spPr bwMode="auto">
          <a:xfrm flipV="1">
            <a:off x="2590800" y="2895600"/>
            <a:ext cx="228600" cy="304800"/>
          </a:xfrm>
          <a:prstGeom prst="line">
            <a:avLst/>
          </a:prstGeom>
          <a:noFill/>
          <a:ln w="28575">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0607" name="Line 31"/>
          <p:cNvSpPr>
            <a:spLocks noChangeShapeType="1"/>
          </p:cNvSpPr>
          <p:nvPr/>
        </p:nvSpPr>
        <p:spPr bwMode="auto">
          <a:xfrm flipV="1">
            <a:off x="2362200" y="2514600"/>
            <a:ext cx="228600" cy="304800"/>
          </a:xfrm>
          <a:prstGeom prst="line">
            <a:avLst/>
          </a:prstGeom>
          <a:noFill/>
          <a:ln w="28575">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0608" name="Line 32"/>
          <p:cNvSpPr>
            <a:spLocks noChangeShapeType="1"/>
          </p:cNvSpPr>
          <p:nvPr/>
        </p:nvSpPr>
        <p:spPr bwMode="auto">
          <a:xfrm flipV="1">
            <a:off x="3124200" y="2895600"/>
            <a:ext cx="228600" cy="304800"/>
          </a:xfrm>
          <a:prstGeom prst="line">
            <a:avLst/>
          </a:prstGeom>
          <a:noFill/>
          <a:ln w="28575">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0609" name="Text Box 33"/>
          <p:cNvSpPr txBox="1">
            <a:spLocks noChangeArrowheads="1"/>
          </p:cNvSpPr>
          <p:nvPr/>
        </p:nvSpPr>
        <p:spPr bwMode="auto">
          <a:xfrm>
            <a:off x="4591050" y="2628900"/>
            <a:ext cx="16478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4 × 4 × 4 =</a:t>
            </a:r>
          </a:p>
        </p:txBody>
      </p:sp>
      <p:sp>
        <p:nvSpPr>
          <p:cNvPr id="280610" name="Text Box 34"/>
          <p:cNvSpPr txBox="1">
            <a:spLocks noChangeArrowheads="1"/>
          </p:cNvSpPr>
          <p:nvPr/>
        </p:nvSpPr>
        <p:spPr bwMode="auto">
          <a:xfrm>
            <a:off x="6238875" y="2628900"/>
            <a:ext cx="4667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4</a:t>
            </a:r>
            <a:r>
              <a:rPr lang="en-GB" baseline="30000"/>
              <a:t>3</a:t>
            </a:r>
          </a:p>
        </p:txBody>
      </p:sp>
      <p:sp>
        <p:nvSpPr>
          <p:cNvPr id="280611" name="Text Box 35"/>
          <p:cNvSpPr txBox="1">
            <a:spLocks noChangeArrowheads="1"/>
          </p:cNvSpPr>
          <p:nvPr/>
        </p:nvSpPr>
        <p:spPr bwMode="auto">
          <a:xfrm>
            <a:off x="365125" y="3924300"/>
            <a:ext cx="13477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5</a:t>
            </a:r>
            <a:r>
              <a:rPr lang="en-GB" baseline="30000"/>
              <a:t>6</a:t>
            </a:r>
            <a:r>
              <a:rPr lang="en-GB"/>
              <a:t> ÷ 5</a:t>
            </a:r>
            <a:r>
              <a:rPr lang="en-GB" baseline="30000"/>
              <a:t>4</a:t>
            </a:r>
            <a:r>
              <a:rPr lang="en-GB"/>
              <a:t> =</a:t>
            </a:r>
          </a:p>
        </p:txBody>
      </p:sp>
      <p:grpSp>
        <p:nvGrpSpPr>
          <p:cNvPr id="280612" name="Group 36"/>
          <p:cNvGrpSpPr>
            <a:grpSpLocks/>
          </p:cNvGrpSpPr>
          <p:nvPr/>
        </p:nvGrpSpPr>
        <p:grpSpPr bwMode="auto">
          <a:xfrm>
            <a:off x="1752600" y="3733800"/>
            <a:ext cx="3352800" cy="838200"/>
            <a:chOff x="1104" y="2352"/>
            <a:chExt cx="2112" cy="528"/>
          </a:xfrm>
        </p:grpSpPr>
        <p:grpSp>
          <p:nvGrpSpPr>
            <p:cNvPr id="52255" name="Group 37"/>
            <p:cNvGrpSpPr>
              <a:grpSpLocks/>
            </p:cNvGrpSpPr>
            <p:nvPr/>
          </p:nvGrpSpPr>
          <p:grpSpPr bwMode="auto">
            <a:xfrm>
              <a:off x="1104" y="2352"/>
              <a:ext cx="1872" cy="528"/>
              <a:chOff x="1104" y="2352"/>
              <a:chExt cx="1872" cy="528"/>
            </a:xfrm>
          </p:grpSpPr>
          <p:sp>
            <p:nvSpPr>
              <p:cNvPr id="52257" name="Text Box 38"/>
              <p:cNvSpPr txBox="1">
                <a:spLocks noChangeArrowheads="1"/>
              </p:cNvSpPr>
              <p:nvPr/>
            </p:nvSpPr>
            <p:spPr bwMode="auto">
              <a:xfrm>
                <a:off x="1116" y="2352"/>
                <a:ext cx="184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5 × 5 × 5 × 5 × 5 × 5</a:t>
                </a:r>
              </a:p>
            </p:txBody>
          </p:sp>
          <p:sp>
            <p:nvSpPr>
              <p:cNvPr id="52258" name="Line 39"/>
              <p:cNvSpPr>
                <a:spLocks noChangeShapeType="1"/>
              </p:cNvSpPr>
              <p:nvPr/>
            </p:nvSpPr>
            <p:spPr bwMode="auto">
              <a:xfrm>
                <a:off x="1104" y="2616"/>
                <a:ext cx="1872"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2259" name="Text Box 40"/>
              <p:cNvSpPr txBox="1">
                <a:spLocks noChangeArrowheads="1"/>
              </p:cNvSpPr>
              <p:nvPr/>
            </p:nvSpPr>
            <p:spPr bwMode="auto">
              <a:xfrm>
                <a:off x="1441" y="2592"/>
                <a:ext cx="119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5 × 5 × 5 × 5</a:t>
                </a:r>
              </a:p>
            </p:txBody>
          </p:sp>
        </p:grpSp>
        <p:sp>
          <p:nvSpPr>
            <p:cNvPr id="52256" name="Text Box 41"/>
            <p:cNvSpPr txBox="1">
              <a:spLocks noChangeArrowheads="1"/>
            </p:cNvSpPr>
            <p:nvPr/>
          </p:nvSpPr>
          <p:spPr bwMode="auto">
            <a:xfrm>
              <a:off x="2988" y="2472"/>
              <a:ext cx="22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a:t>
              </a:r>
            </a:p>
          </p:txBody>
        </p:sp>
      </p:grpSp>
      <p:sp>
        <p:nvSpPr>
          <p:cNvPr id="280618" name="Line 42"/>
          <p:cNvSpPr>
            <a:spLocks noChangeShapeType="1"/>
          </p:cNvSpPr>
          <p:nvPr/>
        </p:nvSpPr>
        <p:spPr bwMode="auto">
          <a:xfrm flipV="1">
            <a:off x="1828800" y="3810000"/>
            <a:ext cx="228600" cy="304800"/>
          </a:xfrm>
          <a:prstGeom prst="line">
            <a:avLst/>
          </a:prstGeom>
          <a:noFill/>
          <a:ln w="28575">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0619" name="Line 43"/>
          <p:cNvSpPr>
            <a:spLocks noChangeShapeType="1"/>
          </p:cNvSpPr>
          <p:nvPr/>
        </p:nvSpPr>
        <p:spPr bwMode="auto">
          <a:xfrm flipV="1">
            <a:off x="2362200" y="4191000"/>
            <a:ext cx="228600" cy="304800"/>
          </a:xfrm>
          <a:prstGeom prst="line">
            <a:avLst/>
          </a:prstGeom>
          <a:noFill/>
          <a:ln w="28575">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0620" name="Line 44"/>
          <p:cNvSpPr>
            <a:spLocks noChangeShapeType="1"/>
          </p:cNvSpPr>
          <p:nvPr/>
        </p:nvSpPr>
        <p:spPr bwMode="auto">
          <a:xfrm flipV="1">
            <a:off x="2362200" y="3810000"/>
            <a:ext cx="228600" cy="304800"/>
          </a:xfrm>
          <a:prstGeom prst="line">
            <a:avLst/>
          </a:prstGeom>
          <a:noFill/>
          <a:ln w="28575">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0621" name="Line 45"/>
          <p:cNvSpPr>
            <a:spLocks noChangeShapeType="1"/>
          </p:cNvSpPr>
          <p:nvPr/>
        </p:nvSpPr>
        <p:spPr bwMode="auto">
          <a:xfrm flipV="1">
            <a:off x="2852738" y="4191000"/>
            <a:ext cx="228600" cy="304800"/>
          </a:xfrm>
          <a:prstGeom prst="line">
            <a:avLst/>
          </a:prstGeom>
          <a:noFill/>
          <a:ln w="28575">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0622" name="Text Box 46"/>
          <p:cNvSpPr txBox="1">
            <a:spLocks noChangeArrowheads="1"/>
          </p:cNvSpPr>
          <p:nvPr/>
        </p:nvSpPr>
        <p:spPr bwMode="auto">
          <a:xfrm>
            <a:off x="5073650" y="3924300"/>
            <a:ext cx="11318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5 × 5 =</a:t>
            </a:r>
          </a:p>
        </p:txBody>
      </p:sp>
      <p:sp>
        <p:nvSpPr>
          <p:cNvPr id="280623" name="Text Box 47"/>
          <p:cNvSpPr txBox="1">
            <a:spLocks noChangeArrowheads="1"/>
          </p:cNvSpPr>
          <p:nvPr/>
        </p:nvSpPr>
        <p:spPr bwMode="auto">
          <a:xfrm>
            <a:off x="6162675" y="3924300"/>
            <a:ext cx="4667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5</a:t>
            </a:r>
            <a:r>
              <a:rPr lang="en-GB" baseline="30000"/>
              <a:t>2</a:t>
            </a:r>
          </a:p>
        </p:txBody>
      </p:sp>
      <p:sp>
        <p:nvSpPr>
          <p:cNvPr id="280624" name="Line 48"/>
          <p:cNvSpPr>
            <a:spLocks noChangeShapeType="1"/>
          </p:cNvSpPr>
          <p:nvPr/>
        </p:nvSpPr>
        <p:spPr bwMode="auto">
          <a:xfrm flipV="1">
            <a:off x="2862263" y="3810000"/>
            <a:ext cx="228600" cy="304800"/>
          </a:xfrm>
          <a:prstGeom prst="line">
            <a:avLst/>
          </a:prstGeom>
          <a:noFill/>
          <a:ln w="28575">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0625" name="Line 49"/>
          <p:cNvSpPr>
            <a:spLocks noChangeShapeType="1"/>
          </p:cNvSpPr>
          <p:nvPr/>
        </p:nvSpPr>
        <p:spPr bwMode="auto">
          <a:xfrm flipV="1">
            <a:off x="3352800" y="4191000"/>
            <a:ext cx="228600" cy="304800"/>
          </a:xfrm>
          <a:prstGeom prst="line">
            <a:avLst/>
          </a:prstGeom>
          <a:noFill/>
          <a:ln w="28575">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0626" name="Line 50"/>
          <p:cNvSpPr>
            <a:spLocks noChangeShapeType="1"/>
          </p:cNvSpPr>
          <p:nvPr/>
        </p:nvSpPr>
        <p:spPr bwMode="auto">
          <a:xfrm flipV="1">
            <a:off x="3395663" y="3810000"/>
            <a:ext cx="228600" cy="304800"/>
          </a:xfrm>
          <a:prstGeom prst="line">
            <a:avLst/>
          </a:prstGeom>
          <a:noFill/>
          <a:ln w="28575">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0627" name="Line 51"/>
          <p:cNvSpPr>
            <a:spLocks noChangeShapeType="1"/>
          </p:cNvSpPr>
          <p:nvPr/>
        </p:nvSpPr>
        <p:spPr bwMode="auto">
          <a:xfrm flipV="1">
            <a:off x="3886200" y="4191000"/>
            <a:ext cx="228600" cy="304800"/>
          </a:xfrm>
          <a:prstGeom prst="line">
            <a:avLst/>
          </a:prstGeom>
          <a:noFill/>
          <a:ln w="28575">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0628" name="Text Box 52"/>
          <p:cNvSpPr txBox="1">
            <a:spLocks noChangeArrowheads="1"/>
          </p:cNvSpPr>
          <p:nvPr/>
        </p:nvSpPr>
        <p:spPr bwMode="auto">
          <a:xfrm>
            <a:off x="365125" y="5105400"/>
            <a:ext cx="85502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What do you notice?</a:t>
            </a:r>
          </a:p>
        </p:txBody>
      </p:sp>
      <p:sp>
        <p:nvSpPr>
          <p:cNvPr id="280629" name="Text Box 53"/>
          <p:cNvSpPr txBox="1">
            <a:spLocks noChangeArrowheads="1"/>
          </p:cNvSpPr>
          <p:nvPr/>
        </p:nvSpPr>
        <p:spPr bwMode="auto">
          <a:xfrm>
            <a:off x="6629400" y="2628900"/>
            <a:ext cx="12049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solidFill>
                  <a:srgbClr val="FF6600"/>
                </a:solidFill>
              </a:rPr>
              <a:t>= 4</a:t>
            </a:r>
            <a:r>
              <a:rPr lang="en-GB" baseline="30000">
                <a:solidFill>
                  <a:srgbClr val="FF6600"/>
                </a:solidFill>
              </a:rPr>
              <a:t>(5 – 2)</a:t>
            </a:r>
          </a:p>
        </p:txBody>
      </p:sp>
      <p:sp>
        <p:nvSpPr>
          <p:cNvPr id="280630" name="Text Box 54"/>
          <p:cNvSpPr txBox="1">
            <a:spLocks noChangeArrowheads="1"/>
          </p:cNvSpPr>
          <p:nvPr/>
        </p:nvSpPr>
        <p:spPr bwMode="auto">
          <a:xfrm>
            <a:off x="6553200" y="3924300"/>
            <a:ext cx="12049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solidFill>
                  <a:srgbClr val="FF6600"/>
                </a:solidFill>
              </a:rPr>
              <a:t>= 5</a:t>
            </a:r>
            <a:r>
              <a:rPr lang="en-GB" baseline="30000">
                <a:solidFill>
                  <a:srgbClr val="FF6600"/>
                </a:solidFill>
              </a:rPr>
              <a:t>(6 – 4)</a:t>
            </a:r>
          </a:p>
        </p:txBody>
      </p:sp>
      <p:sp>
        <p:nvSpPr>
          <p:cNvPr id="280631" name="Text Box 55"/>
          <p:cNvSpPr txBox="1">
            <a:spLocks noChangeArrowheads="1"/>
          </p:cNvSpPr>
          <p:nvPr/>
        </p:nvSpPr>
        <p:spPr bwMode="auto">
          <a:xfrm>
            <a:off x="365125" y="5105400"/>
            <a:ext cx="8550275" cy="860425"/>
          </a:xfrm>
          <a:prstGeom prst="rect">
            <a:avLst/>
          </a:prstGeom>
          <a:solidFill>
            <a:schemeClr val="bg1"/>
          </a:solidFill>
          <a:ln w="38100">
            <a:solidFill>
              <a:srgbClr val="FF66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When we </a:t>
            </a:r>
            <a:r>
              <a:rPr lang="en-GB" b="1"/>
              <a:t>divide</a:t>
            </a:r>
            <a:r>
              <a:rPr lang="en-GB"/>
              <a:t> two numbers with the </a:t>
            </a:r>
            <a:r>
              <a:rPr lang="en-GB" b="1"/>
              <a:t>same base</a:t>
            </a:r>
            <a:r>
              <a:rPr lang="en-GB"/>
              <a:t> the indices are </a:t>
            </a:r>
            <a:r>
              <a:rPr lang="en-GB" b="1"/>
              <a:t>subtracted</a:t>
            </a:r>
            <a:r>
              <a:rPr lang="en-GB"/>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8059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8059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499"/>
                                          </p:stCondLst>
                                        </p:cTn>
                                        <p:tgtEl>
                                          <p:spTgt spid="280599"/>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280605"/>
                                        </p:tgtEl>
                                        <p:attrNameLst>
                                          <p:attrName>style.visibility</p:attrName>
                                        </p:attrNameLst>
                                      </p:cBhvr>
                                      <p:to>
                                        <p:strVal val="visible"/>
                                      </p:to>
                                    </p:set>
                                    <p:animEffect transition="in" filter="wipe(down)">
                                      <p:cBhvr>
                                        <p:cTn id="19" dur="500"/>
                                        <p:tgtEl>
                                          <p:spTgt spid="280605"/>
                                        </p:tgtEl>
                                      </p:cBhvr>
                                    </p:animEffect>
                                  </p:childTnLst>
                                </p:cTn>
                              </p:par>
                            </p:childTnLst>
                          </p:cTn>
                        </p:par>
                        <p:par>
                          <p:cTn id="20" fill="hold" nodeType="afterGroup">
                            <p:stCondLst>
                              <p:cond delay="500"/>
                            </p:stCondLst>
                            <p:childTnLst>
                              <p:par>
                                <p:cTn id="21" presetID="22" presetClass="entr" presetSubtype="4" fill="hold" grpId="0" nodeType="afterEffect">
                                  <p:stCondLst>
                                    <p:cond delay="0"/>
                                  </p:stCondLst>
                                  <p:childTnLst>
                                    <p:set>
                                      <p:cBhvr>
                                        <p:cTn id="22" dur="1" fill="hold">
                                          <p:stCondLst>
                                            <p:cond delay="0"/>
                                          </p:stCondLst>
                                        </p:cTn>
                                        <p:tgtEl>
                                          <p:spTgt spid="280606"/>
                                        </p:tgtEl>
                                        <p:attrNameLst>
                                          <p:attrName>style.visibility</p:attrName>
                                        </p:attrNameLst>
                                      </p:cBhvr>
                                      <p:to>
                                        <p:strVal val="visible"/>
                                      </p:to>
                                    </p:set>
                                    <p:animEffect transition="in" filter="wipe(down)">
                                      <p:cBhvr>
                                        <p:cTn id="23" dur="500"/>
                                        <p:tgtEl>
                                          <p:spTgt spid="280606"/>
                                        </p:tgtEl>
                                      </p:cBhvr>
                                    </p:animEffect>
                                  </p:childTnLst>
                                </p:cTn>
                              </p:par>
                            </p:childTnLst>
                          </p:cTn>
                        </p:par>
                        <p:par>
                          <p:cTn id="24" fill="hold" nodeType="afterGroup">
                            <p:stCondLst>
                              <p:cond delay="1000"/>
                            </p:stCondLst>
                            <p:childTnLst>
                              <p:par>
                                <p:cTn id="25" presetID="22" presetClass="entr" presetSubtype="4" fill="hold" grpId="0" nodeType="afterEffect">
                                  <p:stCondLst>
                                    <p:cond delay="0"/>
                                  </p:stCondLst>
                                  <p:childTnLst>
                                    <p:set>
                                      <p:cBhvr>
                                        <p:cTn id="26" dur="1" fill="hold">
                                          <p:stCondLst>
                                            <p:cond delay="0"/>
                                          </p:stCondLst>
                                        </p:cTn>
                                        <p:tgtEl>
                                          <p:spTgt spid="280607"/>
                                        </p:tgtEl>
                                        <p:attrNameLst>
                                          <p:attrName>style.visibility</p:attrName>
                                        </p:attrNameLst>
                                      </p:cBhvr>
                                      <p:to>
                                        <p:strVal val="visible"/>
                                      </p:to>
                                    </p:set>
                                    <p:animEffect transition="in" filter="wipe(down)">
                                      <p:cBhvr>
                                        <p:cTn id="27" dur="500"/>
                                        <p:tgtEl>
                                          <p:spTgt spid="280607"/>
                                        </p:tgtEl>
                                      </p:cBhvr>
                                    </p:animEffect>
                                  </p:childTnLst>
                                </p:cTn>
                              </p:par>
                            </p:childTnLst>
                          </p:cTn>
                        </p:par>
                        <p:par>
                          <p:cTn id="28" fill="hold" nodeType="afterGroup">
                            <p:stCondLst>
                              <p:cond delay="1500"/>
                            </p:stCondLst>
                            <p:childTnLst>
                              <p:par>
                                <p:cTn id="29" presetID="22" presetClass="entr" presetSubtype="4" fill="hold" grpId="0" nodeType="afterEffect">
                                  <p:stCondLst>
                                    <p:cond delay="0"/>
                                  </p:stCondLst>
                                  <p:childTnLst>
                                    <p:set>
                                      <p:cBhvr>
                                        <p:cTn id="30" dur="1" fill="hold">
                                          <p:stCondLst>
                                            <p:cond delay="0"/>
                                          </p:stCondLst>
                                        </p:cTn>
                                        <p:tgtEl>
                                          <p:spTgt spid="280608"/>
                                        </p:tgtEl>
                                        <p:attrNameLst>
                                          <p:attrName>style.visibility</p:attrName>
                                        </p:attrNameLst>
                                      </p:cBhvr>
                                      <p:to>
                                        <p:strVal val="visible"/>
                                      </p:to>
                                    </p:set>
                                    <p:animEffect transition="in" filter="wipe(down)">
                                      <p:cBhvr>
                                        <p:cTn id="31" dur="500"/>
                                        <p:tgtEl>
                                          <p:spTgt spid="280608"/>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1" presetClass="entr" presetSubtype="0" fill="hold" grpId="0" nodeType="clickEffect">
                                  <p:stCondLst>
                                    <p:cond delay="0"/>
                                  </p:stCondLst>
                                  <p:childTnLst>
                                    <p:set>
                                      <p:cBhvr>
                                        <p:cTn id="35" dur="1" fill="hold">
                                          <p:stCondLst>
                                            <p:cond delay="499"/>
                                          </p:stCondLst>
                                        </p:cTn>
                                        <p:tgtEl>
                                          <p:spTgt spid="280609"/>
                                        </p:tgtEl>
                                        <p:attrNameLst>
                                          <p:attrName>style.visibility</p:attrName>
                                        </p:attrNameLst>
                                      </p:cBhvr>
                                      <p:to>
                                        <p:strVal val="visible"/>
                                      </p:to>
                                    </p:set>
                                  </p:childTnLst>
                                </p:cTn>
                              </p:par>
                            </p:childTnLst>
                          </p:cTn>
                        </p:par>
                      </p:childTnLst>
                    </p:cTn>
                  </p:par>
                  <p:par>
                    <p:cTn id="36" fill="hold" nodeType="clickPar">
                      <p:stCondLst>
                        <p:cond delay="indefinite"/>
                      </p:stCondLst>
                      <p:childTnLst>
                        <p:par>
                          <p:cTn id="37" fill="hold" nodeType="withGroup">
                            <p:stCondLst>
                              <p:cond delay="0"/>
                            </p:stCondLst>
                            <p:childTnLst>
                              <p:par>
                                <p:cTn id="38" presetID="1" presetClass="entr" presetSubtype="0" fill="hold" grpId="0" nodeType="clickEffect">
                                  <p:stCondLst>
                                    <p:cond delay="0"/>
                                  </p:stCondLst>
                                  <p:childTnLst>
                                    <p:set>
                                      <p:cBhvr>
                                        <p:cTn id="39" dur="1" fill="hold">
                                          <p:stCondLst>
                                            <p:cond delay="499"/>
                                          </p:stCondLst>
                                        </p:cTn>
                                        <p:tgtEl>
                                          <p:spTgt spid="280610"/>
                                        </p:tgtEl>
                                        <p:attrNameLst>
                                          <p:attrName>style.visibility</p:attrName>
                                        </p:attrNameLst>
                                      </p:cBhvr>
                                      <p:to>
                                        <p:strVal val="visible"/>
                                      </p:to>
                                    </p:set>
                                  </p:childTnLst>
                                </p:cTn>
                              </p:par>
                            </p:childTnLst>
                          </p:cTn>
                        </p:par>
                      </p:childTnLst>
                    </p:cTn>
                  </p:par>
                  <p:par>
                    <p:cTn id="40" fill="hold" nodeType="clickPar">
                      <p:stCondLst>
                        <p:cond delay="indefinite"/>
                      </p:stCondLst>
                      <p:childTnLst>
                        <p:par>
                          <p:cTn id="41" fill="hold" nodeType="withGroup">
                            <p:stCondLst>
                              <p:cond delay="0"/>
                            </p:stCondLst>
                            <p:childTnLst>
                              <p:par>
                                <p:cTn id="42" presetID="1" presetClass="entr" presetSubtype="0" fill="hold" grpId="0" nodeType="clickEffect">
                                  <p:stCondLst>
                                    <p:cond delay="0"/>
                                  </p:stCondLst>
                                  <p:childTnLst>
                                    <p:set>
                                      <p:cBhvr>
                                        <p:cTn id="43" dur="1" fill="hold">
                                          <p:stCondLst>
                                            <p:cond delay="499"/>
                                          </p:stCondLst>
                                        </p:cTn>
                                        <p:tgtEl>
                                          <p:spTgt spid="280611"/>
                                        </p:tgtEl>
                                        <p:attrNameLst>
                                          <p:attrName>style.visibility</p:attrName>
                                        </p:attrNameLst>
                                      </p:cBhvr>
                                      <p:to>
                                        <p:strVal val="visible"/>
                                      </p:to>
                                    </p:set>
                                  </p:childTnLst>
                                </p:cTn>
                              </p:par>
                            </p:childTnLst>
                          </p:cTn>
                        </p:par>
                      </p:childTnLst>
                    </p:cTn>
                  </p:par>
                  <p:par>
                    <p:cTn id="44" fill="hold" nodeType="clickPar">
                      <p:stCondLst>
                        <p:cond delay="indefinite"/>
                      </p:stCondLst>
                      <p:childTnLst>
                        <p:par>
                          <p:cTn id="45" fill="hold" nodeType="withGroup">
                            <p:stCondLst>
                              <p:cond delay="0"/>
                            </p:stCondLst>
                            <p:childTnLst>
                              <p:par>
                                <p:cTn id="46" presetID="1" presetClass="entr" presetSubtype="0" fill="hold" nodeType="clickEffect">
                                  <p:stCondLst>
                                    <p:cond delay="0"/>
                                  </p:stCondLst>
                                  <p:childTnLst>
                                    <p:set>
                                      <p:cBhvr>
                                        <p:cTn id="47" dur="1" fill="hold">
                                          <p:stCondLst>
                                            <p:cond delay="499"/>
                                          </p:stCondLst>
                                        </p:cTn>
                                        <p:tgtEl>
                                          <p:spTgt spid="280612"/>
                                        </p:tgtEl>
                                        <p:attrNameLst>
                                          <p:attrName>style.visibility</p:attrName>
                                        </p:attrNameLst>
                                      </p:cBhvr>
                                      <p:to>
                                        <p:strVal val="visible"/>
                                      </p:to>
                                    </p:se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280618"/>
                                        </p:tgtEl>
                                        <p:attrNameLst>
                                          <p:attrName>style.visibility</p:attrName>
                                        </p:attrNameLst>
                                      </p:cBhvr>
                                      <p:to>
                                        <p:strVal val="visible"/>
                                      </p:to>
                                    </p:set>
                                    <p:animEffect transition="in" filter="wipe(down)">
                                      <p:cBhvr>
                                        <p:cTn id="52" dur="500"/>
                                        <p:tgtEl>
                                          <p:spTgt spid="280618"/>
                                        </p:tgtEl>
                                      </p:cBhvr>
                                    </p:animEffect>
                                  </p:childTnLst>
                                </p:cTn>
                              </p:par>
                            </p:childTnLst>
                          </p:cTn>
                        </p:par>
                        <p:par>
                          <p:cTn id="53" fill="hold" nodeType="afterGroup">
                            <p:stCondLst>
                              <p:cond delay="500"/>
                            </p:stCondLst>
                            <p:childTnLst>
                              <p:par>
                                <p:cTn id="54" presetID="22" presetClass="entr" presetSubtype="4" fill="hold" grpId="0" nodeType="afterEffect">
                                  <p:stCondLst>
                                    <p:cond delay="0"/>
                                  </p:stCondLst>
                                  <p:childTnLst>
                                    <p:set>
                                      <p:cBhvr>
                                        <p:cTn id="55" dur="1" fill="hold">
                                          <p:stCondLst>
                                            <p:cond delay="0"/>
                                          </p:stCondLst>
                                        </p:cTn>
                                        <p:tgtEl>
                                          <p:spTgt spid="280619"/>
                                        </p:tgtEl>
                                        <p:attrNameLst>
                                          <p:attrName>style.visibility</p:attrName>
                                        </p:attrNameLst>
                                      </p:cBhvr>
                                      <p:to>
                                        <p:strVal val="visible"/>
                                      </p:to>
                                    </p:set>
                                    <p:animEffect transition="in" filter="wipe(down)">
                                      <p:cBhvr>
                                        <p:cTn id="56" dur="500"/>
                                        <p:tgtEl>
                                          <p:spTgt spid="280619"/>
                                        </p:tgtEl>
                                      </p:cBhvr>
                                    </p:animEffect>
                                  </p:childTnLst>
                                </p:cTn>
                              </p:par>
                            </p:childTnLst>
                          </p:cTn>
                        </p:par>
                        <p:par>
                          <p:cTn id="57" fill="hold" nodeType="afterGroup">
                            <p:stCondLst>
                              <p:cond delay="1000"/>
                            </p:stCondLst>
                            <p:childTnLst>
                              <p:par>
                                <p:cTn id="58" presetID="22" presetClass="entr" presetSubtype="4" fill="hold" grpId="0" nodeType="afterEffect">
                                  <p:stCondLst>
                                    <p:cond delay="0"/>
                                  </p:stCondLst>
                                  <p:childTnLst>
                                    <p:set>
                                      <p:cBhvr>
                                        <p:cTn id="59" dur="1" fill="hold">
                                          <p:stCondLst>
                                            <p:cond delay="0"/>
                                          </p:stCondLst>
                                        </p:cTn>
                                        <p:tgtEl>
                                          <p:spTgt spid="280620"/>
                                        </p:tgtEl>
                                        <p:attrNameLst>
                                          <p:attrName>style.visibility</p:attrName>
                                        </p:attrNameLst>
                                      </p:cBhvr>
                                      <p:to>
                                        <p:strVal val="visible"/>
                                      </p:to>
                                    </p:set>
                                    <p:animEffect transition="in" filter="wipe(down)">
                                      <p:cBhvr>
                                        <p:cTn id="60" dur="500"/>
                                        <p:tgtEl>
                                          <p:spTgt spid="280620"/>
                                        </p:tgtEl>
                                      </p:cBhvr>
                                    </p:animEffect>
                                  </p:childTnLst>
                                </p:cTn>
                              </p:par>
                            </p:childTnLst>
                          </p:cTn>
                        </p:par>
                        <p:par>
                          <p:cTn id="61" fill="hold" nodeType="afterGroup">
                            <p:stCondLst>
                              <p:cond delay="1500"/>
                            </p:stCondLst>
                            <p:childTnLst>
                              <p:par>
                                <p:cTn id="62" presetID="22" presetClass="entr" presetSubtype="4" fill="hold" grpId="0" nodeType="afterEffect">
                                  <p:stCondLst>
                                    <p:cond delay="0"/>
                                  </p:stCondLst>
                                  <p:childTnLst>
                                    <p:set>
                                      <p:cBhvr>
                                        <p:cTn id="63" dur="1" fill="hold">
                                          <p:stCondLst>
                                            <p:cond delay="0"/>
                                          </p:stCondLst>
                                        </p:cTn>
                                        <p:tgtEl>
                                          <p:spTgt spid="280621"/>
                                        </p:tgtEl>
                                        <p:attrNameLst>
                                          <p:attrName>style.visibility</p:attrName>
                                        </p:attrNameLst>
                                      </p:cBhvr>
                                      <p:to>
                                        <p:strVal val="visible"/>
                                      </p:to>
                                    </p:set>
                                    <p:animEffect transition="in" filter="wipe(down)">
                                      <p:cBhvr>
                                        <p:cTn id="64" dur="500"/>
                                        <p:tgtEl>
                                          <p:spTgt spid="280621"/>
                                        </p:tgtEl>
                                      </p:cBhvr>
                                    </p:animEffect>
                                  </p:childTnLst>
                                </p:cTn>
                              </p:par>
                            </p:childTnLst>
                          </p:cTn>
                        </p:par>
                        <p:par>
                          <p:cTn id="65" fill="hold" nodeType="afterGroup">
                            <p:stCondLst>
                              <p:cond delay="2000"/>
                            </p:stCondLst>
                            <p:childTnLst>
                              <p:par>
                                <p:cTn id="66" presetID="22" presetClass="entr" presetSubtype="4" fill="hold" grpId="0" nodeType="afterEffect">
                                  <p:stCondLst>
                                    <p:cond delay="0"/>
                                  </p:stCondLst>
                                  <p:childTnLst>
                                    <p:set>
                                      <p:cBhvr>
                                        <p:cTn id="67" dur="1" fill="hold">
                                          <p:stCondLst>
                                            <p:cond delay="0"/>
                                          </p:stCondLst>
                                        </p:cTn>
                                        <p:tgtEl>
                                          <p:spTgt spid="280624"/>
                                        </p:tgtEl>
                                        <p:attrNameLst>
                                          <p:attrName>style.visibility</p:attrName>
                                        </p:attrNameLst>
                                      </p:cBhvr>
                                      <p:to>
                                        <p:strVal val="visible"/>
                                      </p:to>
                                    </p:set>
                                    <p:animEffect transition="in" filter="wipe(down)">
                                      <p:cBhvr>
                                        <p:cTn id="68" dur="500"/>
                                        <p:tgtEl>
                                          <p:spTgt spid="280624"/>
                                        </p:tgtEl>
                                      </p:cBhvr>
                                    </p:animEffect>
                                  </p:childTnLst>
                                </p:cTn>
                              </p:par>
                            </p:childTnLst>
                          </p:cTn>
                        </p:par>
                        <p:par>
                          <p:cTn id="69" fill="hold" nodeType="afterGroup">
                            <p:stCondLst>
                              <p:cond delay="2500"/>
                            </p:stCondLst>
                            <p:childTnLst>
                              <p:par>
                                <p:cTn id="70" presetID="22" presetClass="entr" presetSubtype="4" fill="hold" grpId="0" nodeType="afterEffect">
                                  <p:stCondLst>
                                    <p:cond delay="0"/>
                                  </p:stCondLst>
                                  <p:childTnLst>
                                    <p:set>
                                      <p:cBhvr>
                                        <p:cTn id="71" dur="1" fill="hold">
                                          <p:stCondLst>
                                            <p:cond delay="0"/>
                                          </p:stCondLst>
                                        </p:cTn>
                                        <p:tgtEl>
                                          <p:spTgt spid="280625"/>
                                        </p:tgtEl>
                                        <p:attrNameLst>
                                          <p:attrName>style.visibility</p:attrName>
                                        </p:attrNameLst>
                                      </p:cBhvr>
                                      <p:to>
                                        <p:strVal val="visible"/>
                                      </p:to>
                                    </p:set>
                                    <p:animEffect transition="in" filter="wipe(down)">
                                      <p:cBhvr>
                                        <p:cTn id="72" dur="500"/>
                                        <p:tgtEl>
                                          <p:spTgt spid="280625"/>
                                        </p:tgtEl>
                                      </p:cBhvr>
                                    </p:animEffect>
                                  </p:childTnLst>
                                </p:cTn>
                              </p:par>
                            </p:childTnLst>
                          </p:cTn>
                        </p:par>
                        <p:par>
                          <p:cTn id="73" fill="hold" nodeType="afterGroup">
                            <p:stCondLst>
                              <p:cond delay="3000"/>
                            </p:stCondLst>
                            <p:childTnLst>
                              <p:par>
                                <p:cTn id="74" presetID="22" presetClass="entr" presetSubtype="4" fill="hold" grpId="0" nodeType="afterEffect">
                                  <p:stCondLst>
                                    <p:cond delay="0"/>
                                  </p:stCondLst>
                                  <p:childTnLst>
                                    <p:set>
                                      <p:cBhvr>
                                        <p:cTn id="75" dur="1" fill="hold">
                                          <p:stCondLst>
                                            <p:cond delay="0"/>
                                          </p:stCondLst>
                                        </p:cTn>
                                        <p:tgtEl>
                                          <p:spTgt spid="280626"/>
                                        </p:tgtEl>
                                        <p:attrNameLst>
                                          <p:attrName>style.visibility</p:attrName>
                                        </p:attrNameLst>
                                      </p:cBhvr>
                                      <p:to>
                                        <p:strVal val="visible"/>
                                      </p:to>
                                    </p:set>
                                    <p:animEffect transition="in" filter="wipe(down)">
                                      <p:cBhvr>
                                        <p:cTn id="76" dur="500"/>
                                        <p:tgtEl>
                                          <p:spTgt spid="280626"/>
                                        </p:tgtEl>
                                      </p:cBhvr>
                                    </p:animEffect>
                                  </p:childTnLst>
                                </p:cTn>
                              </p:par>
                            </p:childTnLst>
                          </p:cTn>
                        </p:par>
                        <p:par>
                          <p:cTn id="77" fill="hold" nodeType="afterGroup">
                            <p:stCondLst>
                              <p:cond delay="3500"/>
                            </p:stCondLst>
                            <p:childTnLst>
                              <p:par>
                                <p:cTn id="78" presetID="22" presetClass="entr" presetSubtype="4" fill="hold" grpId="0" nodeType="afterEffect">
                                  <p:stCondLst>
                                    <p:cond delay="0"/>
                                  </p:stCondLst>
                                  <p:childTnLst>
                                    <p:set>
                                      <p:cBhvr>
                                        <p:cTn id="79" dur="1" fill="hold">
                                          <p:stCondLst>
                                            <p:cond delay="0"/>
                                          </p:stCondLst>
                                        </p:cTn>
                                        <p:tgtEl>
                                          <p:spTgt spid="280627"/>
                                        </p:tgtEl>
                                        <p:attrNameLst>
                                          <p:attrName>style.visibility</p:attrName>
                                        </p:attrNameLst>
                                      </p:cBhvr>
                                      <p:to>
                                        <p:strVal val="visible"/>
                                      </p:to>
                                    </p:set>
                                    <p:animEffect transition="in" filter="wipe(down)">
                                      <p:cBhvr>
                                        <p:cTn id="80" dur="500"/>
                                        <p:tgtEl>
                                          <p:spTgt spid="280627"/>
                                        </p:tgtEl>
                                      </p:cBhvr>
                                    </p:animEffect>
                                  </p:childTnLst>
                                </p:cTn>
                              </p:par>
                            </p:childTnLst>
                          </p:cTn>
                        </p:par>
                      </p:childTnLst>
                    </p:cTn>
                  </p:par>
                  <p:par>
                    <p:cTn id="81" fill="hold" nodeType="clickPar">
                      <p:stCondLst>
                        <p:cond delay="indefinite"/>
                      </p:stCondLst>
                      <p:childTnLst>
                        <p:par>
                          <p:cTn id="82" fill="hold" nodeType="withGroup">
                            <p:stCondLst>
                              <p:cond delay="0"/>
                            </p:stCondLst>
                            <p:childTnLst>
                              <p:par>
                                <p:cTn id="83" presetID="1" presetClass="entr" presetSubtype="0" fill="hold" grpId="0" nodeType="clickEffect">
                                  <p:stCondLst>
                                    <p:cond delay="0"/>
                                  </p:stCondLst>
                                  <p:childTnLst>
                                    <p:set>
                                      <p:cBhvr>
                                        <p:cTn id="84" dur="1" fill="hold">
                                          <p:stCondLst>
                                            <p:cond delay="499"/>
                                          </p:stCondLst>
                                        </p:cTn>
                                        <p:tgtEl>
                                          <p:spTgt spid="280622"/>
                                        </p:tgtEl>
                                        <p:attrNameLst>
                                          <p:attrName>style.visibility</p:attrName>
                                        </p:attrNameLst>
                                      </p:cBhvr>
                                      <p:to>
                                        <p:strVal val="visible"/>
                                      </p:to>
                                    </p:set>
                                  </p:childTnLst>
                                </p:cTn>
                              </p:par>
                            </p:childTnLst>
                          </p:cTn>
                        </p:par>
                      </p:childTnLst>
                    </p:cTn>
                  </p:par>
                  <p:par>
                    <p:cTn id="85" fill="hold" nodeType="clickPar">
                      <p:stCondLst>
                        <p:cond delay="indefinite"/>
                      </p:stCondLst>
                      <p:childTnLst>
                        <p:par>
                          <p:cTn id="86" fill="hold" nodeType="withGroup">
                            <p:stCondLst>
                              <p:cond delay="0"/>
                            </p:stCondLst>
                            <p:childTnLst>
                              <p:par>
                                <p:cTn id="87" presetID="1" presetClass="entr" presetSubtype="0" fill="hold" grpId="0" nodeType="clickEffect">
                                  <p:stCondLst>
                                    <p:cond delay="0"/>
                                  </p:stCondLst>
                                  <p:childTnLst>
                                    <p:set>
                                      <p:cBhvr>
                                        <p:cTn id="88" dur="1" fill="hold">
                                          <p:stCondLst>
                                            <p:cond delay="499"/>
                                          </p:stCondLst>
                                        </p:cTn>
                                        <p:tgtEl>
                                          <p:spTgt spid="280623"/>
                                        </p:tgtEl>
                                        <p:attrNameLst>
                                          <p:attrName>style.visibility</p:attrName>
                                        </p:attrNameLst>
                                      </p:cBhvr>
                                      <p:to>
                                        <p:strVal val="visible"/>
                                      </p:to>
                                    </p:set>
                                  </p:childTnLst>
                                </p:cTn>
                              </p:par>
                            </p:childTnLst>
                          </p:cTn>
                        </p:par>
                      </p:childTnLst>
                    </p:cTn>
                  </p:par>
                  <p:par>
                    <p:cTn id="89" fill="hold" nodeType="clickPar">
                      <p:stCondLst>
                        <p:cond delay="indefinite"/>
                      </p:stCondLst>
                      <p:childTnLst>
                        <p:par>
                          <p:cTn id="90" fill="hold" nodeType="withGroup">
                            <p:stCondLst>
                              <p:cond delay="0"/>
                            </p:stCondLst>
                            <p:childTnLst>
                              <p:par>
                                <p:cTn id="91" presetID="1" presetClass="entr" presetSubtype="0" fill="hold" grpId="0" nodeType="clickEffect">
                                  <p:stCondLst>
                                    <p:cond delay="0"/>
                                  </p:stCondLst>
                                  <p:childTnLst>
                                    <p:set>
                                      <p:cBhvr>
                                        <p:cTn id="92" dur="1" fill="hold">
                                          <p:stCondLst>
                                            <p:cond delay="499"/>
                                          </p:stCondLst>
                                        </p:cTn>
                                        <p:tgtEl>
                                          <p:spTgt spid="280628"/>
                                        </p:tgtEl>
                                        <p:attrNameLst>
                                          <p:attrName>style.visibility</p:attrName>
                                        </p:attrNameLst>
                                      </p:cBhvr>
                                      <p:to>
                                        <p:strVal val="visible"/>
                                      </p:to>
                                    </p:set>
                                  </p:childTnLst>
                                </p:cTn>
                              </p:par>
                            </p:childTnLst>
                          </p:cTn>
                        </p:par>
                      </p:childTnLst>
                    </p:cTn>
                  </p:par>
                  <p:par>
                    <p:cTn id="93" fill="hold" nodeType="clickPar">
                      <p:stCondLst>
                        <p:cond delay="indefinite"/>
                      </p:stCondLst>
                      <p:childTnLst>
                        <p:par>
                          <p:cTn id="94" fill="hold" nodeType="withGroup">
                            <p:stCondLst>
                              <p:cond delay="0"/>
                            </p:stCondLst>
                            <p:childTnLst>
                              <p:par>
                                <p:cTn id="95" presetID="1" presetClass="entr" presetSubtype="0" fill="hold" grpId="0" nodeType="clickEffect">
                                  <p:stCondLst>
                                    <p:cond delay="0"/>
                                  </p:stCondLst>
                                  <p:childTnLst>
                                    <p:set>
                                      <p:cBhvr>
                                        <p:cTn id="96" dur="1" fill="hold">
                                          <p:stCondLst>
                                            <p:cond delay="499"/>
                                          </p:stCondLst>
                                        </p:cTn>
                                        <p:tgtEl>
                                          <p:spTgt spid="280631"/>
                                        </p:tgtEl>
                                        <p:attrNameLst>
                                          <p:attrName>style.visibility</p:attrName>
                                        </p:attrNameLst>
                                      </p:cBhvr>
                                      <p:to>
                                        <p:strVal val="visible"/>
                                      </p:to>
                                    </p:set>
                                  </p:childTnLst>
                                </p:cTn>
                              </p:par>
                            </p:childTnLst>
                          </p:cTn>
                        </p:par>
                      </p:childTnLst>
                    </p:cTn>
                  </p:par>
                  <p:par>
                    <p:cTn id="97" fill="hold" nodeType="clickPar">
                      <p:stCondLst>
                        <p:cond delay="indefinite"/>
                      </p:stCondLst>
                      <p:childTnLst>
                        <p:par>
                          <p:cTn id="98" fill="hold" nodeType="withGroup">
                            <p:stCondLst>
                              <p:cond delay="0"/>
                            </p:stCondLst>
                            <p:childTnLst>
                              <p:par>
                                <p:cTn id="99" presetID="1" presetClass="entr" presetSubtype="0" fill="hold" grpId="0" nodeType="clickEffect">
                                  <p:stCondLst>
                                    <p:cond delay="0"/>
                                  </p:stCondLst>
                                  <p:childTnLst>
                                    <p:set>
                                      <p:cBhvr>
                                        <p:cTn id="100" dur="1" fill="hold">
                                          <p:stCondLst>
                                            <p:cond delay="499"/>
                                          </p:stCondLst>
                                        </p:cTn>
                                        <p:tgtEl>
                                          <p:spTgt spid="280629"/>
                                        </p:tgtEl>
                                        <p:attrNameLst>
                                          <p:attrName>style.visibility</p:attrName>
                                        </p:attrNameLst>
                                      </p:cBhvr>
                                      <p:to>
                                        <p:strVal val="visible"/>
                                      </p:to>
                                    </p:set>
                                  </p:childTnLst>
                                </p:cTn>
                              </p:par>
                            </p:childTnLst>
                          </p:cTn>
                        </p:par>
                      </p:childTnLst>
                    </p:cTn>
                  </p:par>
                  <p:par>
                    <p:cTn id="101" fill="hold" nodeType="clickPar">
                      <p:stCondLst>
                        <p:cond delay="indefinite"/>
                      </p:stCondLst>
                      <p:childTnLst>
                        <p:par>
                          <p:cTn id="102" fill="hold" nodeType="withGroup">
                            <p:stCondLst>
                              <p:cond delay="0"/>
                            </p:stCondLst>
                            <p:childTnLst>
                              <p:par>
                                <p:cTn id="103" presetID="1" presetClass="entr" presetSubtype="0" fill="hold" grpId="0" nodeType="clickEffect">
                                  <p:stCondLst>
                                    <p:cond delay="0"/>
                                  </p:stCondLst>
                                  <p:childTnLst>
                                    <p:set>
                                      <p:cBhvr>
                                        <p:cTn id="104" dur="1" fill="hold">
                                          <p:stCondLst>
                                            <p:cond delay="499"/>
                                          </p:stCondLst>
                                        </p:cTn>
                                        <p:tgtEl>
                                          <p:spTgt spid="2806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0597" grpId="0" autoUpdateAnimBg="0"/>
      <p:bldP spid="280598" grpId="0" autoUpdateAnimBg="0"/>
      <p:bldP spid="280605" grpId="0" animBg="1"/>
      <p:bldP spid="280606" grpId="0" animBg="1"/>
      <p:bldP spid="280607" grpId="0" animBg="1"/>
      <p:bldP spid="280608" grpId="0" animBg="1"/>
      <p:bldP spid="280609" grpId="0" autoUpdateAnimBg="0"/>
      <p:bldP spid="280610" grpId="0" autoUpdateAnimBg="0"/>
      <p:bldP spid="280611" grpId="0" autoUpdateAnimBg="0"/>
      <p:bldP spid="280618" grpId="0" animBg="1"/>
      <p:bldP spid="280619" grpId="0" animBg="1"/>
      <p:bldP spid="280620" grpId="0" animBg="1"/>
      <p:bldP spid="280621" grpId="0" animBg="1"/>
      <p:bldP spid="280622" grpId="0" autoUpdateAnimBg="0"/>
      <p:bldP spid="280623" grpId="0" autoUpdateAnimBg="0"/>
      <p:bldP spid="280624" grpId="0" animBg="1"/>
      <p:bldP spid="280625" grpId="0" animBg="1"/>
      <p:bldP spid="280626" grpId="0" animBg="1"/>
      <p:bldP spid="280627" grpId="0" animBg="1"/>
      <p:bldP spid="280628" grpId="0" autoUpdateAnimBg="0"/>
      <p:bldP spid="280629" grpId="0" autoUpdateAnimBg="0"/>
      <p:bldP spid="280630" grpId="0" autoUpdateAnimBg="0"/>
      <p:bldP spid="280631" grpId="0" animBg="1"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152400" y="152400"/>
            <a:ext cx="3810000" cy="533400"/>
          </a:xfrm>
          <a:noFill/>
        </p:spPr>
        <p:txBody>
          <a:bodyPr/>
          <a:lstStyle/>
          <a:p>
            <a:pPr eaLnBrk="1" hangingPunct="1"/>
            <a:r>
              <a:rPr lang="en-GB" sz="2800" b="1" smtClean="0">
                <a:solidFill>
                  <a:srgbClr val="5B0091"/>
                </a:solidFill>
              </a:rPr>
              <a:t>Zero indices</a:t>
            </a:r>
          </a:p>
        </p:txBody>
      </p:sp>
      <p:pic>
        <p:nvPicPr>
          <p:cNvPr id="53251" name="Picture 3" descr="right_button">
            <a:hlinkClick r:id="" action="ppaction://hlinkshowjump?jump=nextslide"/>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59788" y="6092825"/>
            <a:ext cx="501650"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2" name="Picture 4" descr="left_button">
            <a:hlinkClick r:id="" action="ppaction://hlinkshowjump?jump=previousslide"/>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8" y="6078538"/>
            <a:ext cx="542925"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3" name="Text Box 14"/>
          <p:cNvSpPr txBox="1">
            <a:spLocks noChangeArrowheads="1"/>
          </p:cNvSpPr>
          <p:nvPr/>
        </p:nvSpPr>
        <p:spPr bwMode="auto">
          <a:xfrm>
            <a:off x="288925" y="1106488"/>
            <a:ext cx="41529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Look at the following division:</a:t>
            </a:r>
          </a:p>
        </p:txBody>
      </p:sp>
      <p:sp>
        <p:nvSpPr>
          <p:cNvPr id="227343" name="Text Box 15"/>
          <p:cNvSpPr txBox="1">
            <a:spLocks noChangeArrowheads="1"/>
          </p:cNvSpPr>
          <p:nvPr/>
        </p:nvSpPr>
        <p:spPr bwMode="auto">
          <a:xfrm>
            <a:off x="288925" y="1657350"/>
            <a:ext cx="13477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6</a:t>
            </a:r>
            <a:r>
              <a:rPr lang="en-GB" baseline="30000"/>
              <a:t>4</a:t>
            </a:r>
            <a:r>
              <a:rPr lang="en-GB"/>
              <a:t> ÷ 6</a:t>
            </a:r>
            <a:r>
              <a:rPr lang="en-GB" baseline="30000"/>
              <a:t>4</a:t>
            </a:r>
            <a:r>
              <a:rPr lang="en-GB"/>
              <a:t> =</a:t>
            </a:r>
          </a:p>
        </p:txBody>
      </p:sp>
      <p:sp>
        <p:nvSpPr>
          <p:cNvPr id="227357" name="Text Box 29"/>
          <p:cNvSpPr txBox="1">
            <a:spLocks noChangeArrowheads="1"/>
          </p:cNvSpPr>
          <p:nvPr/>
        </p:nvSpPr>
        <p:spPr bwMode="auto">
          <a:xfrm>
            <a:off x="1550988" y="1658938"/>
            <a:ext cx="3540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1</a:t>
            </a:r>
          </a:p>
        </p:txBody>
      </p:sp>
      <p:sp>
        <p:nvSpPr>
          <p:cNvPr id="227358" name="Text Box 30"/>
          <p:cNvSpPr txBox="1">
            <a:spLocks noChangeArrowheads="1"/>
          </p:cNvSpPr>
          <p:nvPr/>
        </p:nvSpPr>
        <p:spPr bwMode="auto">
          <a:xfrm>
            <a:off x="288925" y="2211388"/>
            <a:ext cx="38989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Using the second index law</a:t>
            </a:r>
          </a:p>
        </p:txBody>
      </p:sp>
      <p:sp>
        <p:nvSpPr>
          <p:cNvPr id="227359" name="Text Box 31"/>
          <p:cNvSpPr txBox="1">
            <a:spLocks noChangeArrowheads="1"/>
          </p:cNvSpPr>
          <p:nvPr/>
        </p:nvSpPr>
        <p:spPr bwMode="auto">
          <a:xfrm>
            <a:off x="288925" y="2763838"/>
            <a:ext cx="24511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6</a:t>
            </a:r>
            <a:r>
              <a:rPr lang="en-GB" baseline="30000"/>
              <a:t>4</a:t>
            </a:r>
            <a:r>
              <a:rPr lang="en-GB"/>
              <a:t> ÷ 6</a:t>
            </a:r>
            <a:r>
              <a:rPr lang="en-GB" baseline="30000"/>
              <a:t>4</a:t>
            </a:r>
            <a:r>
              <a:rPr lang="en-GB"/>
              <a:t> = 6</a:t>
            </a:r>
            <a:r>
              <a:rPr lang="en-GB" baseline="30000"/>
              <a:t>(4 – 4)</a:t>
            </a:r>
            <a:r>
              <a:rPr lang="en-GB"/>
              <a:t> =</a:t>
            </a:r>
          </a:p>
        </p:txBody>
      </p:sp>
      <p:sp>
        <p:nvSpPr>
          <p:cNvPr id="227360" name="Text Box 32"/>
          <p:cNvSpPr txBox="1">
            <a:spLocks noChangeArrowheads="1"/>
          </p:cNvSpPr>
          <p:nvPr/>
        </p:nvSpPr>
        <p:spPr bwMode="auto">
          <a:xfrm>
            <a:off x="2717800" y="2763838"/>
            <a:ext cx="4667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6</a:t>
            </a:r>
            <a:r>
              <a:rPr lang="en-GB" baseline="30000"/>
              <a:t>0</a:t>
            </a:r>
          </a:p>
        </p:txBody>
      </p:sp>
      <p:sp>
        <p:nvSpPr>
          <p:cNvPr id="227361" name="Text Box 33"/>
          <p:cNvSpPr txBox="1">
            <a:spLocks noChangeArrowheads="1"/>
          </p:cNvSpPr>
          <p:nvPr/>
        </p:nvSpPr>
        <p:spPr bwMode="auto">
          <a:xfrm>
            <a:off x="288925" y="3316288"/>
            <a:ext cx="23860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That means that</a:t>
            </a:r>
          </a:p>
        </p:txBody>
      </p:sp>
      <p:sp>
        <p:nvSpPr>
          <p:cNvPr id="227362" name="Text Box 34"/>
          <p:cNvSpPr txBox="1">
            <a:spLocks noChangeArrowheads="1"/>
          </p:cNvSpPr>
          <p:nvPr/>
        </p:nvSpPr>
        <p:spPr bwMode="auto">
          <a:xfrm>
            <a:off x="288925" y="3868738"/>
            <a:ext cx="9826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6</a:t>
            </a:r>
            <a:r>
              <a:rPr lang="en-GB" baseline="30000"/>
              <a:t>0</a:t>
            </a:r>
            <a:r>
              <a:rPr lang="en-GB"/>
              <a:t> = 1</a:t>
            </a:r>
          </a:p>
        </p:txBody>
      </p:sp>
      <p:sp>
        <p:nvSpPr>
          <p:cNvPr id="227363" name="Text Box 35"/>
          <p:cNvSpPr txBox="1">
            <a:spLocks noChangeArrowheads="1"/>
          </p:cNvSpPr>
          <p:nvPr/>
        </p:nvSpPr>
        <p:spPr bwMode="auto">
          <a:xfrm>
            <a:off x="288925" y="4421188"/>
            <a:ext cx="78755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In fact, </a:t>
            </a:r>
            <a:r>
              <a:rPr lang="en-GB" i="1"/>
              <a:t>any</a:t>
            </a:r>
            <a:r>
              <a:rPr lang="en-GB"/>
              <a:t> number raised to the power of 0 is equal to 1.</a:t>
            </a:r>
          </a:p>
        </p:txBody>
      </p:sp>
      <p:sp>
        <p:nvSpPr>
          <p:cNvPr id="227366" name="Text Box 38"/>
          <p:cNvSpPr txBox="1">
            <a:spLocks noChangeArrowheads="1"/>
          </p:cNvSpPr>
          <p:nvPr/>
        </p:nvSpPr>
        <p:spPr bwMode="auto">
          <a:xfrm>
            <a:off x="288925" y="4973638"/>
            <a:ext cx="19637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For example,</a:t>
            </a:r>
          </a:p>
        </p:txBody>
      </p:sp>
      <p:sp>
        <p:nvSpPr>
          <p:cNvPr id="227367" name="Text Box 39"/>
          <p:cNvSpPr txBox="1">
            <a:spLocks noChangeArrowheads="1"/>
          </p:cNvSpPr>
          <p:nvPr/>
        </p:nvSpPr>
        <p:spPr bwMode="auto">
          <a:xfrm>
            <a:off x="288925" y="5526088"/>
            <a:ext cx="11525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10</a:t>
            </a:r>
            <a:r>
              <a:rPr lang="en-GB" baseline="30000"/>
              <a:t>0</a:t>
            </a:r>
            <a:r>
              <a:rPr lang="en-GB"/>
              <a:t> = 1</a:t>
            </a:r>
          </a:p>
        </p:txBody>
      </p:sp>
      <p:sp>
        <p:nvSpPr>
          <p:cNvPr id="227368" name="Text Box 40"/>
          <p:cNvSpPr txBox="1">
            <a:spLocks noChangeArrowheads="1"/>
          </p:cNvSpPr>
          <p:nvPr/>
        </p:nvSpPr>
        <p:spPr bwMode="auto">
          <a:xfrm>
            <a:off x="2041525" y="5526088"/>
            <a:ext cx="15763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3.452</a:t>
            </a:r>
            <a:r>
              <a:rPr lang="en-GB" baseline="30000"/>
              <a:t>0</a:t>
            </a:r>
            <a:r>
              <a:rPr lang="en-GB"/>
              <a:t> = 1</a:t>
            </a:r>
          </a:p>
        </p:txBody>
      </p:sp>
      <p:sp>
        <p:nvSpPr>
          <p:cNvPr id="227369" name="Text Box 41"/>
          <p:cNvSpPr txBox="1">
            <a:spLocks noChangeArrowheads="1"/>
          </p:cNvSpPr>
          <p:nvPr/>
        </p:nvSpPr>
        <p:spPr bwMode="auto">
          <a:xfrm>
            <a:off x="4175125" y="5526088"/>
            <a:ext cx="25098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723 538 592</a:t>
            </a:r>
            <a:r>
              <a:rPr lang="en-GB" baseline="30000"/>
              <a:t>0</a:t>
            </a:r>
            <a:r>
              <a:rPr lang="en-GB"/>
              <a:t> = 1</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2734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2735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27358"/>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27359"/>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227360"/>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227361"/>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227362"/>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227363"/>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499"/>
                                          </p:stCondLst>
                                        </p:cTn>
                                        <p:tgtEl>
                                          <p:spTgt spid="227366"/>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499"/>
                                          </p:stCondLst>
                                        </p:cTn>
                                        <p:tgtEl>
                                          <p:spTgt spid="227367"/>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499"/>
                                          </p:stCondLst>
                                        </p:cTn>
                                        <p:tgtEl>
                                          <p:spTgt spid="227368"/>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grpId="0" nodeType="clickEffect">
                                  <p:stCondLst>
                                    <p:cond delay="0"/>
                                  </p:stCondLst>
                                  <p:childTnLst>
                                    <p:set>
                                      <p:cBhvr>
                                        <p:cTn id="50" dur="1" fill="hold">
                                          <p:stCondLst>
                                            <p:cond delay="499"/>
                                          </p:stCondLst>
                                        </p:cTn>
                                        <p:tgtEl>
                                          <p:spTgt spid="2273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7343" grpId="0" autoUpdateAnimBg="0"/>
      <p:bldP spid="227357" grpId="0" autoUpdateAnimBg="0"/>
      <p:bldP spid="227358" grpId="0" autoUpdateAnimBg="0"/>
      <p:bldP spid="227359" grpId="0" autoUpdateAnimBg="0"/>
      <p:bldP spid="227360" grpId="0" autoUpdateAnimBg="0"/>
      <p:bldP spid="227361" grpId="0" autoUpdateAnimBg="0"/>
      <p:bldP spid="227362" grpId="0" autoUpdateAnimBg="0"/>
      <p:bldP spid="227363" grpId="0" autoUpdateAnimBg="0"/>
      <p:bldP spid="227366" grpId="0" autoUpdateAnimBg="0"/>
      <p:bldP spid="227367" grpId="0" autoUpdateAnimBg="0"/>
      <p:bldP spid="227368" grpId="0" autoUpdateAnimBg="0"/>
      <p:bldP spid="227369" grpId="0" autoUpdateAnimBg="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4578" name="Picture 2" descr="right_button">
            <a:hlinkClick r:id="" action="ppaction://hlinkshowjump?jump=nextslide"/>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59788" y="6092825"/>
            <a:ext cx="501650"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79" name="Picture 3" descr="left_button">
            <a:hlinkClick r:id="" action="ppaction://hlinkshowjump?jump=previousslide"/>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8" y="6078538"/>
            <a:ext cx="542925"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0" name="Rectangle 5"/>
          <p:cNvSpPr>
            <a:spLocks noGrp="1" noChangeArrowheads="1"/>
          </p:cNvSpPr>
          <p:nvPr>
            <p:ph type="title" idx="4294967295"/>
          </p:nvPr>
        </p:nvSpPr>
        <p:spPr>
          <a:xfrm>
            <a:off x="152400" y="152400"/>
            <a:ext cx="5791200" cy="366713"/>
          </a:xfrm>
          <a:noFill/>
        </p:spPr>
        <p:txBody>
          <a:bodyPr/>
          <a:lstStyle/>
          <a:p>
            <a:pPr eaLnBrk="1" hangingPunct="1"/>
            <a:r>
              <a:rPr lang="en-GB" sz="2700" b="1" smtClean="0">
                <a:solidFill>
                  <a:srgbClr val="5B0091"/>
                </a:solidFill>
              </a:rPr>
              <a:t>Triangular numbers</a:t>
            </a:r>
            <a:endParaRPr lang="en-GB" smtClean="0"/>
          </a:p>
        </p:txBody>
      </p:sp>
      <p:sp>
        <p:nvSpPr>
          <p:cNvPr id="24581" name="Text Box 73"/>
          <p:cNvSpPr txBox="1">
            <a:spLocks noChangeArrowheads="1"/>
          </p:cNvSpPr>
          <p:nvPr/>
        </p:nvSpPr>
        <p:spPr bwMode="auto">
          <a:xfrm>
            <a:off x="228600" y="1066800"/>
            <a:ext cx="48006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The first triangular number is 1.</a:t>
            </a:r>
          </a:p>
        </p:txBody>
      </p:sp>
      <p:sp>
        <p:nvSpPr>
          <p:cNvPr id="239690" name="Text Box 74"/>
          <p:cNvSpPr txBox="1">
            <a:spLocks noChangeArrowheads="1"/>
          </p:cNvSpPr>
          <p:nvPr/>
        </p:nvSpPr>
        <p:spPr bwMode="auto">
          <a:xfrm>
            <a:off x="228600" y="1066800"/>
            <a:ext cx="4897438"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The second triangular number is 3.</a:t>
            </a:r>
          </a:p>
        </p:txBody>
      </p:sp>
      <p:sp>
        <p:nvSpPr>
          <p:cNvPr id="239691" name="Text Box 75"/>
          <p:cNvSpPr txBox="1">
            <a:spLocks noChangeArrowheads="1"/>
          </p:cNvSpPr>
          <p:nvPr/>
        </p:nvSpPr>
        <p:spPr bwMode="auto">
          <a:xfrm>
            <a:off x="228600" y="1066800"/>
            <a:ext cx="49276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The third triangular number is 6.     </a:t>
            </a:r>
          </a:p>
        </p:txBody>
      </p:sp>
      <p:sp>
        <p:nvSpPr>
          <p:cNvPr id="239692" name="Text Box 76"/>
          <p:cNvSpPr txBox="1">
            <a:spLocks noChangeArrowheads="1"/>
          </p:cNvSpPr>
          <p:nvPr/>
        </p:nvSpPr>
        <p:spPr bwMode="auto">
          <a:xfrm>
            <a:off x="228600" y="1066800"/>
            <a:ext cx="4862513"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The fourth triangular number is 10.</a:t>
            </a:r>
          </a:p>
        </p:txBody>
      </p:sp>
      <p:sp>
        <p:nvSpPr>
          <p:cNvPr id="239693" name="Text Box 77"/>
          <p:cNvSpPr txBox="1">
            <a:spLocks noChangeArrowheads="1"/>
          </p:cNvSpPr>
          <p:nvPr/>
        </p:nvSpPr>
        <p:spPr bwMode="auto">
          <a:xfrm>
            <a:off x="228600" y="1066800"/>
            <a:ext cx="48260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The fifth triangular number is 15.   </a:t>
            </a:r>
          </a:p>
        </p:txBody>
      </p:sp>
      <p:sp>
        <p:nvSpPr>
          <p:cNvPr id="239694" name="Text Box 78"/>
          <p:cNvSpPr txBox="1">
            <a:spLocks noChangeArrowheads="1"/>
          </p:cNvSpPr>
          <p:nvPr/>
        </p:nvSpPr>
        <p:spPr bwMode="auto">
          <a:xfrm>
            <a:off x="228600" y="1066800"/>
            <a:ext cx="4962525"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The sixth triangular number is 21.   </a:t>
            </a:r>
          </a:p>
        </p:txBody>
      </p:sp>
      <p:sp>
        <p:nvSpPr>
          <p:cNvPr id="239695" name="Text Box 79"/>
          <p:cNvSpPr txBox="1">
            <a:spLocks noChangeArrowheads="1"/>
          </p:cNvSpPr>
          <p:nvPr/>
        </p:nvSpPr>
        <p:spPr bwMode="auto">
          <a:xfrm>
            <a:off x="228600" y="1066800"/>
            <a:ext cx="540385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The seventh triangular number is 28.   </a:t>
            </a:r>
          </a:p>
        </p:txBody>
      </p:sp>
      <p:sp>
        <p:nvSpPr>
          <p:cNvPr id="239696" name="Text Box 80"/>
          <p:cNvSpPr txBox="1">
            <a:spLocks noChangeArrowheads="1"/>
          </p:cNvSpPr>
          <p:nvPr/>
        </p:nvSpPr>
        <p:spPr bwMode="auto">
          <a:xfrm>
            <a:off x="228600" y="1066800"/>
            <a:ext cx="5167313"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The eighth triangular number is 36.   </a:t>
            </a:r>
          </a:p>
        </p:txBody>
      </p:sp>
      <p:sp>
        <p:nvSpPr>
          <p:cNvPr id="239697" name="Text Box 81"/>
          <p:cNvSpPr txBox="1">
            <a:spLocks noChangeArrowheads="1"/>
          </p:cNvSpPr>
          <p:nvPr/>
        </p:nvSpPr>
        <p:spPr bwMode="auto">
          <a:xfrm>
            <a:off x="228600" y="1066800"/>
            <a:ext cx="499745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The ninth triangular number is 45.   </a:t>
            </a:r>
          </a:p>
        </p:txBody>
      </p:sp>
      <p:sp>
        <p:nvSpPr>
          <p:cNvPr id="239698" name="Text Box 82"/>
          <p:cNvSpPr txBox="1">
            <a:spLocks noChangeArrowheads="1"/>
          </p:cNvSpPr>
          <p:nvPr/>
        </p:nvSpPr>
        <p:spPr bwMode="auto">
          <a:xfrm>
            <a:off x="228600" y="1066800"/>
            <a:ext cx="5013325"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The tenth triangular number is 55.   </a:t>
            </a:r>
          </a:p>
        </p:txBody>
      </p:sp>
      <p:sp>
        <p:nvSpPr>
          <p:cNvPr id="239800" name="Oval 184"/>
          <p:cNvSpPr>
            <a:spLocks noChangeArrowheads="1"/>
          </p:cNvSpPr>
          <p:nvPr/>
        </p:nvSpPr>
        <p:spPr bwMode="auto">
          <a:xfrm>
            <a:off x="2362200" y="1676400"/>
            <a:ext cx="381000" cy="381000"/>
          </a:xfrm>
          <a:prstGeom prst="ellipse">
            <a:avLst/>
          </a:prstGeom>
          <a:solidFill>
            <a:srgbClr val="FF00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239915" name="Group 299"/>
          <p:cNvGrpSpPr>
            <a:grpSpLocks/>
          </p:cNvGrpSpPr>
          <p:nvPr/>
        </p:nvGrpSpPr>
        <p:grpSpPr bwMode="auto">
          <a:xfrm>
            <a:off x="2362200" y="2057400"/>
            <a:ext cx="762000" cy="381000"/>
            <a:chOff x="1488" y="1296"/>
            <a:chExt cx="480" cy="240"/>
          </a:xfrm>
        </p:grpSpPr>
        <p:sp>
          <p:nvSpPr>
            <p:cNvPr id="24662" name="Oval 187"/>
            <p:cNvSpPr>
              <a:spLocks noChangeArrowheads="1"/>
            </p:cNvSpPr>
            <p:nvPr/>
          </p:nvSpPr>
          <p:spPr bwMode="auto">
            <a:xfrm>
              <a:off x="1728" y="1296"/>
              <a:ext cx="240" cy="240"/>
            </a:xfrm>
            <a:prstGeom prst="ellipse">
              <a:avLst/>
            </a:prstGeom>
            <a:solidFill>
              <a:srgbClr val="FF9B57"/>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663" name="Oval 188"/>
            <p:cNvSpPr>
              <a:spLocks noChangeArrowheads="1"/>
            </p:cNvSpPr>
            <p:nvPr/>
          </p:nvSpPr>
          <p:spPr bwMode="auto">
            <a:xfrm>
              <a:off x="1488" y="1296"/>
              <a:ext cx="240" cy="240"/>
            </a:xfrm>
            <a:prstGeom prst="ellipse">
              <a:avLst/>
            </a:prstGeom>
            <a:solidFill>
              <a:srgbClr val="FF9B57"/>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39916" name="Group 300"/>
          <p:cNvGrpSpPr>
            <a:grpSpLocks/>
          </p:cNvGrpSpPr>
          <p:nvPr/>
        </p:nvGrpSpPr>
        <p:grpSpPr bwMode="auto">
          <a:xfrm>
            <a:off x="2362200" y="2438400"/>
            <a:ext cx="1143000" cy="381000"/>
            <a:chOff x="1488" y="1536"/>
            <a:chExt cx="720" cy="240"/>
          </a:xfrm>
        </p:grpSpPr>
        <p:sp>
          <p:nvSpPr>
            <p:cNvPr id="24659" name="Oval 190"/>
            <p:cNvSpPr>
              <a:spLocks noChangeArrowheads="1"/>
            </p:cNvSpPr>
            <p:nvPr/>
          </p:nvSpPr>
          <p:spPr bwMode="auto">
            <a:xfrm>
              <a:off x="1488" y="1536"/>
              <a:ext cx="240" cy="240"/>
            </a:xfrm>
            <a:prstGeom prst="ellipse">
              <a:avLst/>
            </a:prstGeom>
            <a:solidFill>
              <a:srgbClr val="FFCC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660" name="Oval 192"/>
            <p:cNvSpPr>
              <a:spLocks noChangeArrowheads="1"/>
            </p:cNvSpPr>
            <p:nvPr/>
          </p:nvSpPr>
          <p:spPr bwMode="auto">
            <a:xfrm>
              <a:off x="1968" y="1536"/>
              <a:ext cx="240" cy="240"/>
            </a:xfrm>
            <a:prstGeom prst="ellipse">
              <a:avLst/>
            </a:prstGeom>
            <a:solidFill>
              <a:srgbClr val="FFCC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661" name="Oval 193"/>
            <p:cNvSpPr>
              <a:spLocks noChangeArrowheads="1"/>
            </p:cNvSpPr>
            <p:nvPr/>
          </p:nvSpPr>
          <p:spPr bwMode="auto">
            <a:xfrm>
              <a:off x="1728" y="1536"/>
              <a:ext cx="240" cy="240"/>
            </a:xfrm>
            <a:prstGeom prst="ellipse">
              <a:avLst/>
            </a:prstGeom>
            <a:solidFill>
              <a:srgbClr val="FFCC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39917" name="Group 301"/>
          <p:cNvGrpSpPr>
            <a:grpSpLocks/>
          </p:cNvGrpSpPr>
          <p:nvPr/>
        </p:nvGrpSpPr>
        <p:grpSpPr bwMode="auto">
          <a:xfrm>
            <a:off x="2362200" y="2819400"/>
            <a:ext cx="1524000" cy="381000"/>
            <a:chOff x="1488" y="1776"/>
            <a:chExt cx="960" cy="240"/>
          </a:xfrm>
        </p:grpSpPr>
        <p:sp>
          <p:nvSpPr>
            <p:cNvPr id="24655" name="Oval 196"/>
            <p:cNvSpPr>
              <a:spLocks noChangeArrowheads="1"/>
            </p:cNvSpPr>
            <p:nvPr/>
          </p:nvSpPr>
          <p:spPr bwMode="auto">
            <a:xfrm>
              <a:off x="1488" y="1776"/>
              <a:ext cx="240" cy="240"/>
            </a:xfrm>
            <a:prstGeom prst="ellipse">
              <a:avLst/>
            </a:prstGeom>
            <a:solidFill>
              <a:srgbClr val="66FF33"/>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656" name="Oval 197"/>
            <p:cNvSpPr>
              <a:spLocks noChangeArrowheads="1"/>
            </p:cNvSpPr>
            <p:nvPr/>
          </p:nvSpPr>
          <p:spPr bwMode="auto">
            <a:xfrm>
              <a:off x="1728" y="1776"/>
              <a:ext cx="240" cy="240"/>
            </a:xfrm>
            <a:prstGeom prst="ellipse">
              <a:avLst/>
            </a:prstGeom>
            <a:solidFill>
              <a:srgbClr val="66FF33"/>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657" name="Oval 198"/>
            <p:cNvSpPr>
              <a:spLocks noChangeArrowheads="1"/>
            </p:cNvSpPr>
            <p:nvPr/>
          </p:nvSpPr>
          <p:spPr bwMode="auto">
            <a:xfrm>
              <a:off x="1968" y="1776"/>
              <a:ext cx="240" cy="240"/>
            </a:xfrm>
            <a:prstGeom prst="ellipse">
              <a:avLst/>
            </a:prstGeom>
            <a:solidFill>
              <a:srgbClr val="66FF33"/>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658" name="Oval 199"/>
            <p:cNvSpPr>
              <a:spLocks noChangeArrowheads="1"/>
            </p:cNvSpPr>
            <p:nvPr/>
          </p:nvSpPr>
          <p:spPr bwMode="auto">
            <a:xfrm>
              <a:off x="2208" y="1776"/>
              <a:ext cx="240" cy="240"/>
            </a:xfrm>
            <a:prstGeom prst="ellipse">
              <a:avLst/>
            </a:prstGeom>
            <a:solidFill>
              <a:srgbClr val="66FF33"/>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39918" name="Group 302"/>
          <p:cNvGrpSpPr>
            <a:grpSpLocks/>
          </p:cNvGrpSpPr>
          <p:nvPr/>
        </p:nvGrpSpPr>
        <p:grpSpPr bwMode="auto">
          <a:xfrm>
            <a:off x="2362200" y="3200400"/>
            <a:ext cx="1905000" cy="381000"/>
            <a:chOff x="1488" y="2016"/>
            <a:chExt cx="1200" cy="240"/>
          </a:xfrm>
        </p:grpSpPr>
        <p:sp>
          <p:nvSpPr>
            <p:cNvPr id="24650" name="Oval 204"/>
            <p:cNvSpPr>
              <a:spLocks noChangeArrowheads="1"/>
            </p:cNvSpPr>
            <p:nvPr/>
          </p:nvSpPr>
          <p:spPr bwMode="auto">
            <a:xfrm>
              <a:off x="1488" y="2016"/>
              <a:ext cx="240" cy="240"/>
            </a:xfrm>
            <a:prstGeom prst="ellipse">
              <a:avLst/>
            </a:prstGeom>
            <a:solidFill>
              <a:srgbClr val="0099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651" name="Oval 205"/>
            <p:cNvSpPr>
              <a:spLocks noChangeArrowheads="1"/>
            </p:cNvSpPr>
            <p:nvPr/>
          </p:nvSpPr>
          <p:spPr bwMode="auto">
            <a:xfrm>
              <a:off x="1728" y="2016"/>
              <a:ext cx="240" cy="240"/>
            </a:xfrm>
            <a:prstGeom prst="ellipse">
              <a:avLst/>
            </a:prstGeom>
            <a:solidFill>
              <a:srgbClr val="0099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652" name="Oval 206"/>
            <p:cNvSpPr>
              <a:spLocks noChangeArrowheads="1"/>
            </p:cNvSpPr>
            <p:nvPr/>
          </p:nvSpPr>
          <p:spPr bwMode="auto">
            <a:xfrm>
              <a:off x="1968" y="2016"/>
              <a:ext cx="240" cy="240"/>
            </a:xfrm>
            <a:prstGeom prst="ellipse">
              <a:avLst/>
            </a:prstGeom>
            <a:solidFill>
              <a:srgbClr val="0099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653" name="Oval 207"/>
            <p:cNvSpPr>
              <a:spLocks noChangeArrowheads="1"/>
            </p:cNvSpPr>
            <p:nvPr/>
          </p:nvSpPr>
          <p:spPr bwMode="auto">
            <a:xfrm>
              <a:off x="2208" y="2016"/>
              <a:ext cx="240" cy="240"/>
            </a:xfrm>
            <a:prstGeom prst="ellipse">
              <a:avLst/>
            </a:prstGeom>
            <a:solidFill>
              <a:srgbClr val="0099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654" name="Oval 208"/>
            <p:cNvSpPr>
              <a:spLocks noChangeArrowheads="1"/>
            </p:cNvSpPr>
            <p:nvPr/>
          </p:nvSpPr>
          <p:spPr bwMode="auto">
            <a:xfrm>
              <a:off x="2448" y="2016"/>
              <a:ext cx="240" cy="240"/>
            </a:xfrm>
            <a:prstGeom prst="ellipse">
              <a:avLst/>
            </a:prstGeom>
            <a:solidFill>
              <a:srgbClr val="0099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39919" name="Group 303"/>
          <p:cNvGrpSpPr>
            <a:grpSpLocks/>
          </p:cNvGrpSpPr>
          <p:nvPr/>
        </p:nvGrpSpPr>
        <p:grpSpPr bwMode="auto">
          <a:xfrm>
            <a:off x="2362200" y="3581400"/>
            <a:ext cx="2286000" cy="381000"/>
            <a:chOff x="1488" y="2256"/>
            <a:chExt cx="1440" cy="240"/>
          </a:xfrm>
        </p:grpSpPr>
        <p:sp>
          <p:nvSpPr>
            <p:cNvPr id="24644" name="Oval 214"/>
            <p:cNvSpPr>
              <a:spLocks noChangeArrowheads="1"/>
            </p:cNvSpPr>
            <p:nvPr/>
          </p:nvSpPr>
          <p:spPr bwMode="auto">
            <a:xfrm>
              <a:off x="1488" y="2256"/>
              <a:ext cx="240" cy="240"/>
            </a:xfrm>
            <a:prstGeom prst="ellipse">
              <a:avLst/>
            </a:prstGeom>
            <a:solidFill>
              <a:srgbClr val="0000FF"/>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645" name="Oval 215"/>
            <p:cNvSpPr>
              <a:spLocks noChangeArrowheads="1"/>
            </p:cNvSpPr>
            <p:nvPr/>
          </p:nvSpPr>
          <p:spPr bwMode="auto">
            <a:xfrm>
              <a:off x="1728" y="2256"/>
              <a:ext cx="240" cy="240"/>
            </a:xfrm>
            <a:prstGeom prst="ellipse">
              <a:avLst/>
            </a:prstGeom>
            <a:solidFill>
              <a:srgbClr val="0000FF"/>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646" name="Oval 216"/>
            <p:cNvSpPr>
              <a:spLocks noChangeArrowheads="1"/>
            </p:cNvSpPr>
            <p:nvPr/>
          </p:nvSpPr>
          <p:spPr bwMode="auto">
            <a:xfrm>
              <a:off x="1968" y="2256"/>
              <a:ext cx="240" cy="240"/>
            </a:xfrm>
            <a:prstGeom prst="ellipse">
              <a:avLst/>
            </a:prstGeom>
            <a:solidFill>
              <a:srgbClr val="0000FF"/>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647" name="Oval 217"/>
            <p:cNvSpPr>
              <a:spLocks noChangeArrowheads="1"/>
            </p:cNvSpPr>
            <p:nvPr/>
          </p:nvSpPr>
          <p:spPr bwMode="auto">
            <a:xfrm>
              <a:off x="2208" y="2256"/>
              <a:ext cx="240" cy="240"/>
            </a:xfrm>
            <a:prstGeom prst="ellipse">
              <a:avLst/>
            </a:prstGeom>
            <a:solidFill>
              <a:srgbClr val="0000FF"/>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648" name="Oval 218"/>
            <p:cNvSpPr>
              <a:spLocks noChangeArrowheads="1"/>
            </p:cNvSpPr>
            <p:nvPr/>
          </p:nvSpPr>
          <p:spPr bwMode="auto">
            <a:xfrm>
              <a:off x="2448" y="2256"/>
              <a:ext cx="240" cy="240"/>
            </a:xfrm>
            <a:prstGeom prst="ellipse">
              <a:avLst/>
            </a:prstGeom>
            <a:solidFill>
              <a:srgbClr val="0000FF"/>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649" name="Oval 219"/>
            <p:cNvSpPr>
              <a:spLocks noChangeArrowheads="1"/>
            </p:cNvSpPr>
            <p:nvPr/>
          </p:nvSpPr>
          <p:spPr bwMode="auto">
            <a:xfrm>
              <a:off x="2688" y="2256"/>
              <a:ext cx="240" cy="240"/>
            </a:xfrm>
            <a:prstGeom prst="ellipse">
              <a:avLst/>
            </a:prstGeom>
            <a:solidFill>
              <a:srgbClr val="0000FF"/>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39920" name="Group 304"/>
          <p:cNvGrpSpPr>
            <a:grpSpLocks/>
          </p:cNvGrpSpPr>
          <p:nvPr/>
        </p:nvGrpSpPr>
        <p:grpSpPr bwMode="auto">
          <a:xfrm>
            <a:off x="2362200" y="3962400"/>
            <a:ext cx="2667000" cy="381000"/>
            <a:chOff x="1488" y="2496"/>
            <a:chExt cx="1680" cy="240"/>
          </a:xfrm>
        </p:grpSpPr>
        <p:sp>
          <p:nvSpPr>
            <p:cNvPr id="24637" name="Oval 226"/>
            <p:cNvSpPr>
              <a:spLocks noChangeArrowheads="1"/>
            </p:cNvSpPr>
            <p:nvPr/>
          </p:nvSpPr>
          <p:spPr bwMode="auto">
            <a:xfrm>
              <a:off x="1728" y="2496"/>
              <a:ext cx="240" cy="240"/>
            </a:xfrm>
            <a:prstGeom prst="ellipse">
              <a:avLst/>
            </a:prstGeom>
            <a:solidFill>
              <a:srgbClr val="3399FF"/>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638" name="Oval 227"/>
            <p:cNvSpPr>
              <a:spLocks noChangeArrowheads="1"/>
            </p:cNvSpPr>
            <p:nvPr/>
          </p:nvSpPr>
          <p:spPr bwMode="auto">
            <a:xfrm>
              <a:off x="1968" y="2496"/>
              <a:ext cx="240" cy="240"/>
            </a:xfrm>
            <a:prstGeom prst="ellipse">
              <a:avLst/>
            </a:prstGeom>
            <a:solidFill>
              <a:srgbClr val="3399FF"/>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639" name="Oval 228"/>
            <p:cNvSpPr>
              <a:spLocks noChangeArrowheads="1"/>
            </p:cNvSpPr>
            <p:nvPr/>
          </p:nvSpPr>
          <p:spPr bwMode="auto">
            <a:xfrm>
              <a:off x="2208" y="2496"/>
              <a:ext cx="240" cy="240"/>
            </a:xfrm>
            <a:prstGeom prst="ellipse">
              <a:avLst/>
            </a:prstGeom>
            <a:solidFill>
              <a:srgbClr val="3399FF"/>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640" name="Oval 229"/>
            <p:cNvSpPr>
              <a:spLocks noChangeArrowheads="1"/>
            </p:cNvSpPr>
            <p:nvPr/>
          </p:nvSpPr>
          <p:spPr bwMode="auto">
            <a:xfrm>
              <a:off x="2448" y="2496"/>
              <a:ext cx="240" cy="240"/>
            </a:xfrm>
            <a:prstGeom prst="ellipse">
              <a:avLst/>
            </a:prstGeom>
            <a:solidFill>
              <a:srgbClr val="3399FF"/>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641" name="Oval 230"/>
            <p:cNvSpPr>
              <a:spLocks noChangeArrowheads="1"/>
            </p:cNvSpPr>
            <p:nvPr/>
          </p:nvSpPr>
          <p:spPr bwMode="auto">
            <a:xfrm>
              <a:off x="2688" y="2496"/>
              <a:ext cx="240" cy="240"/>
            </a:xfrm>
            <a:prstGeom prst="ellipse">
              <a:avLst/>
            </a:prstGeom>
            <a:solidFill>
              <a:srgbClr val="3399FF"/>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642" name="Oval 231"/>
            <p:cNvSpPr>
              <a:spLocks noChangeArrowheads="1"/>
            </p:cNvSpPr>
            <p:nvPr/>
          </p:nvSpPr>
          <p:spPr bwMode="auto">
            <a:xfrm>
              <a:off x="2928" y="2496"/>
              <a:ext cx="240" cy="240"/>
            </a:xfrm>
            <a:prstGeom prst="ellipse">
              <a:avLst/>
            </a:prstGeom>
            <a:solidFill>
              <a:srgbClr val="3399FF"/>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643" name="Oval 238"/>
            <p:cNvSpPr>
              <a:spLocks noChangeArrowheads="1"/>
            </p:cNvSpPr>
            <p:nvPr/>
          </p:nvSpPr>
          <p:spPr bwMode="auto">
            <a:xfrm>
              <a:off x="1488" y="2496"/>
              <a:ext cx="240" cy="240"/>
            </a:xfrm>
            <a:prstGeom prst="ellipse">
              <a:avLst/>
            </a:prstGeom>
            <a:solidFill>
              <a:srgbClr val="3399FF"/>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39921" name="Group 305"/>
          <p:cNvGrpSpPr>
            <a:grpSpLocks/>
          </p:cNvGrpSpPr>
          <p:nvPr/>
        </p:nvGrpSpPr>
        <p:grpSpPr bwMode="auto">
          <a:xfrm>
            <a:off x="2362200" y="4343400"/>
            <a:ext cx="3048000" cy="381000"/>
            <a:chOff x="1488" y="2736"/>
            <a:chExt cx="1920" cy="240"/>
          </a:xfrm>
        </p:grpSpPr>
        <p:sp>
          <p:nvSpPr>
            <p:cNvPr id="24629" name="Oval 241"/>
            <p:cNvSpPr>
              <a:spLocks noChangeArrowheads="1"/>
            </p:cNvSpPr>
            <p:nvPr/>
          </p:nvSpPr>
          <p:spPr bwMode="auto">
            <a:xfrm>
              <a:off x="1968" y="2736"/>
              <a:ext cx="240" cy="240"/>
            </a:xfrm>
            <a:prstGeom prst="ellipse">
              <a:avLst/>
            </a:prstGeom>
            <a:solidFill>
              <a:srgbClr val="CC66FF"/>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630" name="Oval 242"/>
            <p:cNvSpPr>
              <a:spLocks noChangeArrowheads="1"/>
            </p:cNvSpPr>
            <p:nvPr/>
          </p:nvSpPr>
          <p:spPr bwMode="auto">
            <a:xfrm>
              <a:off x="2208" y="2736"/>
              <a:ext cx="240" cy="240"/>
            </a:xfrm>
            <a:prstGeom prst="ellipse">
              <a:avLst/>
            </a:prstGeom>
            <a:solidFill>
              <a:srgbClr val="CC66FF"/>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631" name="Oval 243"/>
            <p:cNvSpPr>
              <a:spLocks noChangeArrowheads="1"/>
            </p:cNvSpPr>
            <p:nvPr/>
          </p:nvSpPr>
          <p:spPr bwMode="auto">
            <a:xfrm>
              <a:off x="2448" y="2736"/>
              <a:ext cx="240" cy="240"/>
            </a:xfrm>
            <a:prstGeom prst="ellipse">
              <a:avLst/>
            </a:prstGeom>
            <a:solidFill>
              <a:srgbClr val="CC66FF"/>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632" name="Oval 244"/>
            <p:cNvSpPr>
              <a:spLocks noChangeArrowheads="1"/>
            </p:cNvSpPr>
            <p:nvPr/>
          </p:nvSpPr>
          <p:spPr bwMode="auto">
            <a:xfrm>
              <a:off x="2688" y="2736"/>
              <a:ext cx="240" cy="240"/>
            </a:xfrm>
            <a:prstGeom prst="ellipse">
              <a:avLst/>
            </a:prstGeom>
            <a:solidFill>
              <a:srgbClr val="CC66FF"/>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633" name="Oval 245"/>
            <p:cNvSpPr>
              <a:spLocks noChangeArrowheads="1"/>
            </p:cNvSpPr>
            <p:nvPr/>
          </p:nvSpPr>
          <p:spPr bwMode="auto">
            <a:xfrm>
              <a:off x="2928" y="2736"/>
              <a:ext cx="240" cy="240"/>
            </a:xfrm>
            <a:prstGeom prst="ellipse">
              <a:avLst/>
            </a:prstGeom>
            <a:solidFill>
              <a:srgbClr val="CC66FF"/>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634" name="Oval 246"/>
            <p:cNvSpPr>
              <a:spLocks noChangeArrowheads="1"/>
            </p:cNvSpPr>
            <p:nvPr/>
          </p:nvSpPr>
          <p:spPr bwMode="auto">
            <a:xfrm>
              <a:off x="3168" y="2736"/>
              <a:ext cx="240" cy="240"/>
            </a:xfrm>
            <a:prstGeom prst="ellipse">
              <a:avLst/>
            </a:prstGeom>
            <a:solidFill>
              <a:srgbClr val="CC66FF"/>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635" name="Oval 253"/>
            <p:cNvSpPr>
              <a:spLocks noChangeArrowheads="1"/>
            </p:cNvSpPr>
            <p:nvPr/>
          </p:nvSpPr>
          <p:spPr bwMode="auto">
            <a:xfrm>
              <a:off x="1728" y="2736"/>
              <a:ext cx="240" cy="240"/>
            </a:xfrm>
            <a:prstGeom prst="ellipse">
              <a:avLst/>
            </a:prstGeom>
            <a:solidFill>
              <a:srgbClr val="CC66FF"/>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636" name="Oval 254"/>
            <p:cNvSpPr>
              <a:spLocks noChangeArrowheads="1"/>
            </p:cNvSpPr>
            <p:nvPr/>
          </p:nvSpPr>
          <p:spPr bwMode="auto">
            <a:xfrm>
              <a:off x="1488" y="2736"/>
              <a:ext cx="240" cy="240"/>
            </a:xfrm>
            <a:prstGeom prst="ellipse">
              <a:avLst/>
            </a:prstGeom>
            <a:solidFill>
              <a:srgbClr val="CC66FF"/>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39922" name="Group 306"/>
          <p:cNvGrpSpPr>
            <a:grpSpLocks/>
          </p:cNvGrpSpPr>
          <p:nvPr/>
        </p:nvGrpSpPr>
        <p:grpSpPr bwMode="auto">
          <a:xfrm>
            <a:off x="2362200" y="4724400"/>
            <a:ext cx="3429000" cy="381000"/>
            <a:chOff x="1488" y="2976"/>
            <a:chExt cx="2160" cy="240"/>
          </a:xfrm>
        </p:grpSpPr>
        <p:sp>
          <p:nvSpPr>
            <p:cNvPr id="24620" name="Oval 259"/>
            <p:cNvSpPr>
              <a:spLocks noChangeArrowheads="1"/>
            </p:cNvSpPr>
            <p:nvPr/>
          </p:nvSpPr>
          <p:spPr bwMode="auto">
            <a:xfrm>
              <a:off x="2208" y="2976"/>
              <a:ext cx="240" cy="240"/>
            </a:xfrm>
            <a:prstGeom prst="ellipse">
              <a:avLst/>
            </a:prstGeom>
            <a:solidFill>
              <a:srgbClr val="9900CC"/>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621" name="Oval 260"/>
            <p:cNvSpPr>
              <a:spLocks noChangeArrowheads="1"/>
            </p:cNvSpPr>
            <p:nvPr/>
          </p:nvSpPr>
          <p:spPr bwMode="auto">
            <a:xfrm>
              <a:off x="2448" y="2976"/>
              <a:ext cx="240" cy="240"/>
            </a:xfrm>
            <a:prstGeom prst="ellipse">
              <a:avLst/>
            </a:prstGeom>
            <a:solidFill>
              <a:srgbClr val="9900CC"/>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622" name="Oval 261"/>
            <p:cNvSpPr>
              <a:spLocks noChangeArrowheads="1"/>
            </p:cNvSpPr>
            <p:nvPr/>
          </p:nvSpPr>
          <p:spPr bwMode="auto">
            <a:xfrm>
              <a:off x="2688" y="2976"/>
              <a:ext cx="240" cy="240"/>
            </a:xfrm>
            <a:prstGeom prst="ellipse">
              <a:avLst/>
            </a:prstGeom>
            <a:solidFill>
              <a:srgbClr val="9900CC"/>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623" name="Oval 262"/>
            <p:cNvSpPr>
              <a:spLocks noChangeArrowheads="1"/>
            </p:cNvSpPr>
            <p:nvPr/>
          </p:nvSpPr>
          <p:spPr bwMode="auto">
            <a:xfrm>
              <a:off x="2928" y="2976"/>
              <a:ext cx="240" cy="240"/>
            </a:xfrm>
            <a:prstGeom prst="ellipse">
              <a:avLst/>
            </a:prstGeom>
            <a:solidFill>
              <a:srgbClr val="9900CC"/>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624" name="Oval 263"/>
            <p:cNvSpPr>
              <a:spLocks noChangeArrowheads="1"/>
            </p:cNvSpPr>
            <p:nvPr/>
          </p:nvSpPr>
          <p:spPr bwMode="auto">
            <a:xfrm>
              <a:off x="3168" y="2976"/>
              <a:ext cx="240" cy="240"/>
            </a:xfrm>
            <a:prstGeom prst="ellipse">
              <a:avLst/>
            </a:prstGeom>
            <a:solidFill>
              <a:srgbClr val="9900CC"/>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625" name="Oval 264"/>
            <p:cNvSpPr>
              <a:spLocks noChangeArrowheads="1"/>
            </p:cNvSpPr>
            <p:nvPr/>
          </p:nvSpPr>
          <p:spPr bwMode="auto">
            <a:xfrm>
              <a:off x="3408" y="2976"/>
              <a:ext cx="240" cy="240"/>
            </a:xfrm>
            <a:prstGeom prst="ellipse">
              <a:avLst/>
            </a:prstGeom>
            <a:solidFill>
              <a:srgbClr val="9900CC"/>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626" name="Oval 271"/>
            <p:cNvSpPr>
              <a:spLocks noChangeArrowheads="1"/>
            </p:cNvSpPr>
            <p:nvPr/>
          </p:nvSpPr>
          <p:spPr bwMode="auto">
            <a:xfrm>
              <a:off x="1968" y="2976"/>
              <a:ext cx="240" cy="240"/>
            </a:xfrm>
            <a:prstGeom prst="ellipse">
              <a:avLst/>
            </a:prstGeom>
            <a:solidFill>
              <a:srgbClr val="9900CC"/>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627" name="Oval 272"/>
            <p:cNvSpPr>
              <a:spLocks noChangeArrowheads="1"/>
            </p:cNvSpPr>
            <p:nvPr/>
          </p:nvSpPr>
          <p:spPr bwMode="auto">
            <a:xfrm>
              <a:off x="1728" y="2976"/>
              <a:ext cx="240" cy="240"/>
            </a:xfrm>
            <a:prstGeom prst="ellipse">
              <a:avLst/>
            </a:prstGeom>
            <a:solidFill>
              <a:srgbClr val="9900CC"/>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628" name="Oval 275"/>
            <p:cNvSpPr>
              <a:spLocks noChangeArrowheads="1"/>
            </p:cNvSpPr>
            <p:nvPr/>
          </p:nvSpPr>
          <p:spPr bwMode="auto">
            <a:xfrm>
              <a:off x="1488" y="2976"/>
              <a:ext cx="240" cy="240"/>
            </a:xfrm>
            <a:prstGeom prst="ellipse">
              <a:avLst/>
            </a:prstGeom>
            <a:solidFill>
              <a:srgbClr val="9900CC"/>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39923" name="Group 307"/>
          <p:cNvGrpSpPr>
            <a:grpSpLocks/>
          </p:cNvGrpSpPr>
          <p:nvPr/>
        </p:nvGrpSpPr>
        <p:grpSpPr bwMode="auto">
          <a:xfrm>
            <a:off x="2362200" y="5105400"/>
            <a:ext cx="3810000" cy="381000"/>
            <a:chOff x="1488" y="3216"/>
            <a:chExt cx="2400" cy="240"/>
          </a:xfrm>
        </p:grpSpPr>
        <p:sp>
          <p:nvSpPr>
            <p:cNvPr id="24610" name="Oval 280"/>
            <p:cNvSpPr>
              <a:spLocks noChangeArrowheads="1"/>
            </p:cNvSpPr>
            <p:nvPr/>
          </p:nvSpPr>
          <p:spPr bwMode="auto">
            <a:xfrm>
              <a:off x="2448" y="3216"/>
              <a:ext cx="240" cy="240"/>
            </a:xfrm>
            <a:prstGeom prst="ellipse">
              <a:avLst/>
            </a:prstGeom>
            <a:solidFill>
              <a:srgbClr val="FF00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611" name="Oval 281"/>
            <p:cNvSpPr>
              <a:spLocks noChangeArrowheads="1"/>
            </p:cNvSpPr>
            <p:nvPr/>
          </p:nvSpPr>
          <p:spPr bwMode="auto">
            <a:xfrm>
              <a:off x="2688" y="3216"/>
              <a:ext cx="240" cy="240"/>
            </a:xfrm>
            <a:prstGeom prst="ellipse">
              <a:avLst/>
            </a:prstGeom>
            <a:solidFill>
              <a:srgbClr val="FF00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612" name="Oval 282"/>
            <p:cNvSpPr>
              <a:spLocks noChangeArrowheads="1"/>
            </p:cNvSpPr>
            <p:nvPr/>
          </p:nvSpPr>
          <p:spPr bwMode="auto">
            <a:xfrm>
              <a:off x="2928" y="3216"/>
              <a:ext cx="240" cy="240"/>
            </a:xfrm>
            <a:prstGeom prst="ellipse">
              <a:avLst/>
            </a:prstGeom>
            <a:solidFill>
              <a:srgbClr val="FF00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613" name="Oval 283"/>
            <p:cNvSpPr>
              <a:spLocks noChangeArrowheads="1"/>
            </p:cNvSpPr>
            <p:nvPr/>
          </p:nvSpPr>
          <p:spPr bwMode="auto">
            <a:xfrm>
              <a:off x="3168" y="3216"/>
              <a:ext cx="240" cy="240"/>
            </a:xfrm>
            <a:prstGeom prst="ellipse">
              <a:avLst/>
            </a:prstGeom>
            <a:solidFill>
              <a:srgbClr val="FF00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614" name="Oval 284"/>
            <p:cNvSpPr>
              <a:spLocks noChangeArrowheads="1"/>
            </p:cNvSpPr>
            <p:nvPr/>
          </p:nvSpPr>
          <p:spPr bwMode="auto">
            <a:xfrm>
              <a:off x="3408" y="3216"/>
              <a:ext cx="240" cy="240"/>
            </a:xfrm>
            <a:prstGeom prst="ellipse">
              <a:avLst/>
            </a:prstGeom>
            <a:solidFill>
              <a:srgbClr val="FF00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615" name="Oval 285"/>
            <p:cNvSpPr>
              <a:spLocks noChangeArrowheads="1"/>
            </p:cNvSpPr>
            <p:nvPr/>
          </p:nvSpPr>
          <p:spPr bwMode="auto">
            <a:xfrm>
              <a:off x="3648" y="3216"/>
              <a:ext cx="240" cy="240"/>
            </a:xfrm>
            <a:prstGeom prst="ellipse">
              <a:avLst/>
            </a:prstGeom>
            <a:solidFill>
              <a:srgbClr val="FF00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616" name="Oval 292"/>
            <p:cNvSpPr>
              <a:spLocks noChangeArrowheads="1"/>
            </p:cNvSpPr>
            <p:nvPr/>
          </p:nvSpPr>
          <p:spPr bwMode="auto">
            <a:xfrm>
              <a:off x="2208" y="3216"/>
              <a:ext cx="240" cy="240"/>
            </a:xfrm>
            <a:prstGeom prst="ellipse">
              <a:avLst/>
            </a:prstGeom>
            <a:solidFill>
              <a:srgbClr val="FF00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617" name="Oval 293"/>
            <p:cNvSpPr>
              <a:spLocks noChangeArrowheads="1"/>
            </p:cNvSpPr>
            <p:nvPr/>
          </p:nvSpPr>
          <p:spPr bwMode="auto">
            <a:xfrm>
              <a:off x="1968" y="3216"/>
              <a:ext cx="240" cy="240"/>
            </a:xfrm>
            <a:prstGeom prst="ellipse">
              <a:avLst/>
            </a:prstGeom>
            <a:solidFill>
              <a:srgbClr val="FF00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618" name="Oval 296"/>
            <p:cNvSpPr>
              <a:spLocks noChangeArrowheads="1"/>
            </p:cNvSpPr>
            <p:nvPr/>
          </p:nvSpPr>
          <p:spPr bwMode="auto">
            <a:xfrm>
              <a:off x="1728" y="3216"/>
              <a:ext cx="240" cy="240"/>
            </a:xfrm>
            <a:prstGeom prst="ellipse">
              <a:avLst/>
            </a:prstGeom>
            <a:solidFill>
              <a:srgbClr val="FF00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619" name="Oval 297"/>
            <p:cNvSpPr>
              <a:spLocks noChangeArrowheads="1"/>
            </p:cNvSpPr>
            <p:nvPr/>
          </p:nvSpPr>
          <p:spPr bwMode="auto">
            <a:xfrm>
              <a:off x="1488" y="3216"/>
              <a:ext cx="240" cy="240"/>
            </a:xfrm>
            <a:prstGeom prst="ellipse">
              <a:avLst/>
            </a:prstGeom>
            <a:solidFill>
              <a:srgbClr val="FF00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239791" name="Text Box 175"/>
          <p:cNvSpPr txBox="1">
            <a:spLocks noChangeArrowheads="1"/>
          </p:cNvSpPr>
          <p:nvPr/>
        </p:nvSpPr>
        <p:spPr bwMode="auto">
          <a:xfrm>
            <a:off x="1644650" y="5678488"/>
            <a:ext cx="1385888"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solidFill>
                  <a:srgbClr val="FF0000"/>
                </a:solidFill>
              </a:rPr>
              <a:t>1</a:t>
            </a:r>
            <a:r>
              <a:rPr lang="en-GB"/>
              <a:t> </a:t>
            </a:r>
            <a:r>
              <a:rPr lang="en-GB">
                <a:solidFill>
                  <a:srgbClr val="FF6600"/>
                </a:solidFill>
              </a:rPr>
              <a:t>+ 2</a:t>
            </a:r>
            <a:r>
              <a:rPr lang="en-GB"/>
              <a:t> = 3</a:t>
            </a:r>
          </a:p>
        </p:txBody>
      </p:sp>
      <p:sp>
        <p:nvSpPr>
          <p:cNvPr id="239792" name="Text Box 176"/>
          <p:cNvSpPr txBox="1">
            <a:spLocks noChangeArrowheads="1"/>
          </p:cNvSpPr>
          <p:nvPr/>
        </p:nvSpPr>
        <p:spPr bwMode="auto">
          <a:xfrm>
            <a:off x="1644650" y="5678488"/>
            <a:ext cx="1901825"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solidFill>
                  <a:srgbClr val="FF0000"/>
                </a:solidFill>
              </a:rPr>
              <a:t>1</a:t>
            </a:r>
            <a:r>
              <a:rPr lang="en-GB"/>
              <a:t> </a:t>
            </a:r>
            <a:r>
              <a:rPr lang="en-GB">
                <a:solidFill>
                  <a:srgbClr val="FF6600"/>
                </a:solidFill>
              </a:rPr>
              <a:t>+ 2</a:t>
            </a:r>
            <a:r>
              <a:rPr lang="en-GB"/>
              <a:t> </a:t>
            </a:r>
            <a:r>
              <a:rPr lang="en-GB">
                <a:solidFill>
                  <a:srgbClr val="FFCC00"/>
                </a:solidFill>
              </a:rPr>
              <a:t>+ 3</a:t>
            </a:r>
            <a:r>
              <a:rPr lang="en-GB"/>
              <a:t> = 6</a:t>
            </a:r>
          </a:p>
        </p:txBody>
      </p:sp>
      <p:sp>
        <p:nvSpPr>
          <p:cNvPr id="239793" name="Text Box 177"/>
          <p:cNvSpPr txBox="1">
            <a:spLocks noChangeArrowheads="1"/>
          </p:cNvSpPr>
          <p:nvPr/>
        </p:nvSpPr>
        <p:spPr bwMode="auto">
          <a:xfrm>
            <a:off x="1644650" y="5678488"/>
            <a:ext cx="2587625"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solidFill>
                  <a:srgbClr val="FF0000"/>
                </a:solidFill>
              </a:rPr>
              <a:t>1</a:t>
            </a:r>
            <a:r>
              <a:rPr lang="en-GB"/>
              <a:t> </a:t>
            </a:r>
            <a:r>
              <a:rPr lang="en-GB">
                <a:solidFill>
                  <a:srgbClr val="FF6600"/>
                </a:solidFill>
              </a:rPr>
              <a:t>+ 2</a:t>
            </a:r>
            <a:r>
              <a:rPr lang="en-GB"/>
              <a:t> </a:t>
            </a:r>
            <a:r>
              <a:rPr lang="en-GB">
                <a:solidFill>
                  <a:srgbClr val="FFCC00"/>
                </a:solidFill>
              </a:rPr>
              <a:t>+ 3</a:t>
            </a:r>
            <a:r>
              <a:rPr lang="en-GB"/>
              <a:t> </a:t>
            </a:r>
            <a:r>
              <a:rPr lang="en-GB">
                <a:solidFill>
                  <a:srgbClr val="66FF33"/>
                </a:solidFill>
              </a:rPr>
              <a:t>+ 4</a:t>
            </a:r>
            <a:r>
              <a:rPr lang="en-GB"/>
              <a:t> = 10</a:t>
            </a:r>
          </a:p>
        </p:txBody>
      </p:sp>
      <p:sp>
        <p:nvSpPr>
          <p:cNvPr id="239794" name="Text Box 178"/>
          <p:cNvSpPr txBox="1">
            <a:spLocks noChangeArrowheads="1"/>
          </p:cNvSpPr>
          <p:nvPr/>
        </p:nvSpPr>
        <p:spPr bwMode="auto">
          <a:xfrm>
            <a:off x="1644650" y="5678488"/>
            <a:ext cx="3103563"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solidFill>
                  <a:srgbClr val="FF0000"/>
                </a:solidFill>
              </a:rPr>
              <a:t>1</a:t>
            </a:r>
            <a:r>
              <a:rPr lang="en-GB"/>
              <a:t> </a:t>
            </a:r>
            <a:r>
              <a:rPr lang="en-GB">
                <a:solidFill>
                  <a:srgbClr val="FF6600"/>
                </a:solidFill>
              </a:rPr>
              <a:t>+ 2</a:t>
            </a:r>
            <a:r>
              <a:rPr lang="en-GB"/>
              <a:t> </a:t>
            </a:r>
            <a:r>
              <a:rPr lang="en-GB">
                <a:solidFill>
                  <a:srgbClr val="FFCC00"/>
                </a:solidFill>
              </a:rPr>
              <a:t>+ 3</a:t>
            </a:r>
            <a:r>
              <a:rPr lang="en-GB"/>
              <a:t> </a:t>
            </a:r>
            <a:r>
              <a:rPr lang="en-GB">
                <a:solidFill>
                  <a:srgbClr val="66FF33"/>
                </a:solidFill>
              </a:rPr>
              <a:t>+ 4</a:t>
            </a:r>
            <a:r>
              <a:rPr lang="en-GB"/>
              <a:t> </a:t>
            </a:r>
            <a:r>
              <a:rPr lang="en-GB">
                <a:solidFill>
                  <a:srgbClr val="009900"/>
                </a:solidFill>
              </a:rPr>
              <a:t>+ 5</a:t>
            </a:r>
            <a:r>
              <a:rPr lang="en-GB"/>
              <a:t> = 15</a:t>
            </a:r>
          </a:p>
        </p:txBody>
      </p:sp>
      <p:sp>
        <p:nvSpPr>
          <p:cNvPr id="239795" name="Text Box 179"/>
          <p:cNvSpPr txBox="1">
            <a:spLocks noChangeArrowheads="1"/>
          </p:cNvSpPr>
          <p:nvPr/>
        </p:nvSpPr>
        <p:spPr bwMode="auto">
          <a:xfrm>
            <a:off x="1644650" y="5678488"/>
            <a:ext cx="36195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solidFill>
                  <a:srgbClr val="FF0000"/>
                </a:solidFill>
              </a:rPr>
              <a:t>1</a:t>
            </a:r>
            <a:r>
              <a:rPr lang="en-GB"/>
              <a:t> </a:t>
            </a:r>
            <a:r>
              <a:rPr lang="en-GB">
                <a:solidFill>
                  <a:srgbClr val="FF6600"/>
                </a:solidFill>
              </a:rPr>
              <a:t>+ 2</a:t>
            </a:r>
            <a:r>
              <a:rPr lang="en-GB"/>
              <a:t> </a:t>
            </a:r>
            <a:r>
              <a:rPr lang="en-GB">
                <a:solidFill>
                  <a:srgbClr val="FFCC00"/>
                </a:solidFill>
              </a:rPr>
              <a:t>+ 3</a:t>
            </a:r>
            <a:r>
              <a:rPr lang="en-GB"/>
              <a:t> </a:t>
            </a:r>
            <a:r>
              <a:rPr lang="en-GB">
                <a:solidFill>
                  <a:srgbClr val="66FF33"/>
                </a:solidFill>
              </a:rPr>
              <a:t>+ 4</a:t>
            </a:r>
            <a:r>
              <a:rPr lang="en-GB"/>
              <a:t> </a:t>
            </a:r>
            <a:r>
              <a:rPr lang="en-GB">
                <a:solidFill>
                  <a:srgbClr val="009900"/>
                </a:solidFill>
              </a:rPr>
              <a:t>+ 5</a:t>
            </a:r>
            <a:r>
              <a:rPr lang="en-GB"/>
              <a:t> </a:t>
            </a:r>
            <a:r>
              <a:rPr lang="en-GB">
                <a:solidFill>
                  <a:srgbClr val="0000FF"/>
                </a:solidFill>
              </a:rPr>
              <a:t>+ 6</a:t>
            </a:r>
            <a:r>
              <a:rPr lang="en-GB"/>
              <a:t> = 21</a:t>
            </a:r>
          </a:p>
        </p:txBody>
      </p:sp>
      <p:sp>
        <p:nvSpPr>
          <p:cNvPr id="239796" name="Text Box 180"/>
          <p:cNvSpPr txBox="1">
            <a:spLocks noChangeArrowheads="1"/>
          </p:cNvSpPr>
          <p:nvPr/>
        </p:nvSpPr>
        <p:spPr bwMode="auto">
          <a:xfrm>
            <a:off x="1644650" y="5678488"/>
            <a:ext cx="4135438"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solidFill>
                  <a:srgbClr val="FF0000"/>
                </a:solidFill>
              </a:rPr>
              <a:t>1</a:t>
            </a:r>
            <a:r>
              <a:rPr lang="en-GB"/>
              <a:t> </a:t>
            </a:r>
            <a:r>
              <a:rPr lang="en-GB">
                <a:solidFill>
                  <a:srgbClr val="FF6600"/>
                </a:solidFill>
              </a:rPr>
              <a:t>+ 2</a:t>
            </a:r>
            <a:r>
              <a:rPr lang="en-GB"/>
              <a:t> </a:t>
            </a:r>
            <a:r>
              <a:rPr lang="en-GB">
                <a:solidFill>
                  <a:srgbClr val="FFCC00"/>
                </a:solidFill>
              </a:rPr>
              <a:t>+ 3</a:t>
            </a:r>
            <a:r>
              <a:rPr lang="en-GB"/>
              <a:t> </a:t>
            </a:r>
            <a:r>
              <a:rPr lang="en-GB">
                <a:solidFill>
                  <a:srgbClr val="66FF33"/>
                </a:solidFill>
              </a:rPr>
              <a:t>+ 4</a:t>
            </a:r>
            <a:r>
              <a:rPr lang="en-GB"/>
              <a:t> </a:t>
            </a:r>
            <a:r>
              <a:rPr lang="en-GB">
                <a:solidFill>
                  <a:srgbClr val="009900"/>
                </a:solidFill>
              </a:rPr>
              <a:t>+ 5</a:t>
            </a:r>
            <a:r>
              <a:rPr lang="en-GB"/>
              <a:t> </a:t>
            </a:r>
            <a:r>
              <a:rPr lang="en-GB">
                <a:solidFill>
                  <a:srgbClr val="0000FF"/>
                </a:solidFill>
              </a:rPr>
              <a:t>+ 6</a:t>
            </a:r>
            <a:r>
              <a:rPr lang="en-GB"/>
              <a:t> </a:t>
            </a:r>
            <a:r>
              <a:rPr lang="en-GB">
                <a:solidFill>
                  <a:srgbClr val="0099FF"/>
                </a:solidFill>
              </a:rPr>
              <a:t>+ 7</a:t>
            </a:r>
            <a:r>
              <a:rPr lang="en-GB"/>
              <a:t> = 28</a:t>
            </a:r>
          </a:p>
        </p:txBody>
      </p:sp>
      <p:sp>
        <p:nvSpPr>
          <p:cNvPr id="239797" name="Text Box 181"/>
          <p:cNvSpPr txBox="1">
            <a:spLocks noChangeArrowheads="1"/>
          </p:cNvSpPr>
          <p:nvPr/>
        </p:nvSpPr>
        <p:spPr bwMode="auto">
          <a:xfrm>
            <a:off x="1644650" y="5678488"/>
            <a:ext cx="4651375"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solidFill>
                  <a:srgbClr val="FF0000"/>
                </a:solidFill>
              </a:rPr>
              <a:t>1</a:t>
            </a:r>
            <a:r>
              <a:rPr lang="en-GB"/>
              <a:t> </a:t>
            </a:r>
            <a:r>
              <a:rPr lang="en-GB">
                <a:solidFill>
                  <a:srgbClr val="FF6600"/>
                </a:solidFill>
              </a:rPr>
              <a:t>+ 2</a:t>
            </a:r>
            <a:r>
              <a:rPr lang="en-GB"/>
              <a:t> </a:t>
            </a:r>
            <a:r>
              <a:rPr lang="en-GB">
                <a:solidFill>
                  <a:srgbClr val="FFCC00"/>
                </a:solidFill>
              </a:rPr>
              <a:t>+ 3</a:t>
            </a:r>
            <a:r>
              <a:rPr lang="en-GB"/>
              <a:t> </a:t>
            </a:r>
            <a:r>
              <a:rPr lang="en-GB">
                <a:solidFill>
                  <a:srgbClr val="66FF33"/>
                </a:solidFill>
              </a:rPr>
              <a:t>+ 4</a:t>
            </a:r>
            <a:r>
              <a:rPr lang="en-GB"/>
              <a:t> </a:t>
            </a:r>
            <a:r>
              <a:rPr lang="en-GB">
                <a:solidFill>
                  <a:srgbClr val="009900"/>
                </a:solidFill>
              </a:rPr>
              <a:t>+ 5</a:t>
            </a:r>
            <a:r>
              <a:rPr lang="en-GB"/>
              <a:t> </a:t>
            </a:r>
            <a:r>
              <a:rPr lang="en-GB">
                <a:solidFill>
                  <a:srgbClr val="0000FF"/>
                </a:solidFill>
              </a:rPr>
              <a:t>+ 6</a:t>
            </a:r>
            <a:r>
              <a:rPr lang="en-GB"/>
              <a:t> </a:t>
            </a:r>
            <a:r>
              <a:rPr lang="en-GB">
                <a:solidFill>
                  <a:srgbClr val="0099FF"/>
                </a:solidFill>
              </a:rPr>
              <a:t>+ 7</a:t>
            </a:r>
            <a:r>
              <a:rPr lang="en-GB"/>
              <a:t> </a:t>
            </a:r>
            <a:r>
              <a:rPr lang="en-GB">
                <a:solidFill>
                  <a:srgbClr val="CC66FF"/>
                </a:solidFill>
              </a:rPr>
              <a:t>+ 8</a:t>
            </a:r>
            <a:r>
              <a:rPr lang="en-GB"/>
              <a:t> = 36</a:t>
            </a:r>
          </a:p>
        </p:txBody>
      </p:sp>
      <p:sp>
        <p:nvSpPr>
          <p:cNvPr id="239798" name="Text Box 182"/>
          <p:cNvSpPr txBox="1">
            <a:spLocks noChangeArrowheads="1"/>
          </p:cNvSpPr>
          <p:nvPr/>
        </p:nvSpPr>
        <p:spPr bwMode="auto">
          <a:xfrm>
            <a:off x="1644650" y="5678488"/>
            <a:ext cx="5167313"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solidFill>
                  <a:srgbClr val="FF0000"/>
                </a:solidFill>
              </a:rPr>
              <a:t>1</a:t>
            </a:r>
            <a:r>
              <a:rPr lang="en-GB"/>
              <a:t> </a:t>
            </a:r>
            <a:r>
              <a:rPr lang="en-GB">
                <a:solidFill>
                  <a:srgbClr val="FF6600"/>
                </a:solidFill>
              </a:rPr>
              <a:t>+ 2</a:t>
            </a:r>
            <a:r>
              <a:rPr lang="en-GB"/>
              <a:t> </a:t>
            </a:r>
            <a:r>
              <a:rPr lang="en-GB">
                <a:solidFill>
                  <a:srgbClr val="FFCC00"/>
                </a:solidFill>
              </a:rPr>
              <a:t>+ 3</a:t>
            </a:r>
            <a:r>
              <a:rPr lang="en-GB"/>
              <a:t> </a:t>
            </a:r>
            <a:r>
              <a:rPr lang="en-GB">
                <a:solidFill>
                  <a:srgbClr val="66FF33"/>
                </a:solidFill>
              </a:rPr>
              <a:t>+ 4</a:t>
            </a:r>
            <a:r>
              <a:rPr lang="en-GB"/>
              <a:t> </a:t>
            </a:r>
            <a:r>
              <a:rPr lang="en-GB">
                <a:solidFill>
                  <a:srgbClr val="009900"/>
                </a:solidFill>
              </a:rPr>
              <a:t>+ 5</a:t>
            </a:r>
            <a:r>
              <a:rPr lang="en-GB"/>
              <a:t> </a:t>
            </a:r>
            <a:r>
              <a:rPr lang="en-GB">
                <a:solidFill>
                  <a:srgbClr val="0000FF"/>
                </a:solidFill>
              </a:rPr>
              <a:t>+ 6</a:t>
            </a:r>
            <a:r>
              <a:rPr lang="en-GB"/>
              <a:t> </a:t>
            </a:r>
            <a:r>
              <a:rPr lang="en-GB">
                <a:solidFill>
                  <a:srgbClr val="0099FF"/>
                </a:solidFill>
              </a:rPr>
              <a:t>+ 7</a:t>
            </a:r>
            <a:r>
              <a:rPr lang="en-GB"/>
              <a:t> </a:t>
            </a:r>
            <a:r>
              <a:rPr lang="en-GB">
                <a:solidFill>
                  <a:srgbClr val="CC66FF"/>
                </a:solidFill>
              </a:rPr>
              <a:t>+ 8</a:t>
            </a:r>
            <a:r>
              <a:rPr lang="en-GB"/>
              <a:t> </a:t>
            </a:r>
            <a:r>
              <a:rPr lang="en-GB">
                <a:solidFill>
                  <a:srgbClr val="9900CC"/>
                </a:solidFill>
              </a:rPr>
              <a:t>+ 9</a:t>
            </a:r>
            <a:r>
              <a:rPr lang="en-GB"/>
              <a:t> = 45</a:t>
            </a:r>
          </a:p>
        </p:txBody>
      </p:sp>
      <p:sp>
        <p:nvSpPr>
          <p:cNvPr id="239799" name="Text Box 183"/>
          <p:cNvSpPr txBox="1">
            <a:spLocks noChangeArrowheads="1"/>
          </p:cNvSpPr>
          <p:nvPr/>
        </p:nvSpPr>
        <p:spPr bwMode="auto">
          <a:xfrm>
            <a:off x="1644650" y="5678488"/>
            <a:ext cx="5853113"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solidFill>
                  <a:srgbClr val="FF0000"/>
                </a:solidFill>
              </a:rPr>
              <a:t>1</a:t>
            </a:r>
            <a:r>
              <a:rPr lang="en-GB"/>
              <a:t> </a:t>
            </a:r>
            <a:r>
              <a:rPr lang="en-GB">
                <a:solidFill>
                  <a:srgbClr val="FF6600"/>
                </a:solidFill>
              </a:rPr>
              <a:t>+ 2</a:t>
            </a:r>
            <a:r>
              <a:rPr lang="en-GB"/>
              <a:t> </a:t>
            </a:r>
            <a:r>
              <a:rPr lang="en-GB">
                <a:solidFill>
                  <a:srgbClr val="FFCC00"/>
                </a:solidFill>
              </a:rPr>
              <a:t>+ 3</a:t>
            </a:r>
            <a:r>
              <a:rPr lang="en-GB"/>
              <a:t> </a:t>
            </a:r>
            <a:r>
              <a:rPr lang="en-GB">
                <a:solidFill>
                  <a:srgbClr val="66FF33"/>
                </a:solidFill>
              </a:rPr>
              <a:t>+ 4</a:t>
            </a:r>
            <a:r>
              <a:rPr lang="en-GB"/>
              <a:t> </a:t>
            </a:r>
            <a:r>
              <a:rPr lang="en-GB">
                <a:solidFill>
                  <a:srgbClr val="009900"/>
                </a:solidFill>
              </a:rPr>
              <a:t>+ 5</a:t>
            </a:r>
            <a:r>
              <a:rPr lang="en-GB"/>
              <a:t> </a:t>
            </a:r>
            <a:r>
              <a:rPr lang="en-GB">
                <a:solidFill>
                  <a:srgbClr val="0000FF"/>
                </a:solidFill>
              </a:rPr>
              <a:t>+ 6</a:t>
            </a:r>
            <a:r>
              <a:rPr lang="en-GB"/>
              <a:t> </a:t>
            </a:r>
            <a:r>
              <a:rPr lang="en-GB">
                <a:solidFill>
                  <a:srgbClr val="0099FF"/>
                </a:solidFill>
              </a:rPr>
              <a:t>+ 7</a:t>
            </a:r>
            <a:r>
              <a:rPr lang="en-GB"/>
              <a:t> </a:t>
            </a:r>
            <a:r>
              <a:rPr lang="en-GB">
                <a:solidFill>
                  <a:srgbClr val="CC66FF"/>
                </a:solidFill>
              </a:rPr>
              <a:t>+ 8</a:t>
            </a:r>
            <a:r>
              <a:rPr lang="en-GB"/>
              <a:t> </a:t>
            </a:r>
            <a:r>
              <a:rPr lang="en-GB">
                <a:solidFill>
                  <a:srgbClr val="9900CC"/>
                </a:solidFill>
              </a:rPr>
              <a:t>+ 9</a:t>
            </a:r>
            <a:r>
              <a:rPr lang="en-GB"/>
              <a:t> </a:t>
            </a:r>
            <a:r>
              <a:rPr lang="en-GB">
                <a:solidFill>
                  <a:srgbClr val="FF0000"/>
                </a:solidFill>
              </a:rPr>
              <a:t>+ 10</a:t>
            </a:r>
            <a:r>
              <a:rPr lang="en-GB"/>
              <a:t> = 55</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3980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500"/>
                                  </p:stCondLst>
                                  <p:childTnLst>
                                    <p:set>
                                      <p:cBhvr>
                                        <p:cTn id="10" dur="1" fill="hold">
                                          <p:stCondLst>
                                            <p:cond delay="499"/>
                                          </p:stCondLst>
                                        </p:cTn>
                                        <p:tgtEl>
                                          <p:spTgt spid="23969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500"/>
                                  </p:stCondLst>
                                  <p:childTnLst>
                                    <p:set>
                                      <p:cBhvr>
                                        <p:cTn id="14" dur="1" fill="hold">
                                          <p:stCondLst>
                                            <p:cond delay="499"/>
                                          </p:stCondLst>
                                        </p:cTn>
                                        <p:tgtEl>
                                          <p:spTgt spid="23991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500"/>
                                  </p:stCondLst>
                                  <p:childTnLst>
                                    <p:set>
                                      <p:cBhvr>
                                        <p:cTn id="18" dur="1" fill="hold">
                                          <p:stCondLst>
                                            <p:cond delay="499"/>
                                          </p:stCondLst>
                                        </p:cTn>
                                        <p:tgtEl>
                                          <p:spTgt spid="239791"/>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500"/>
                                  </p:stCondLst>
                                  <p:childTnLst>
                                    <p:set>
                                      <p:cBhvr>
                                        <p:cTn id="22" dur="1" fill="hold">
                                          <p:stCondLst>
                                            <p:cond delay="499"/>
                                          </p:stCondLst>
                                        </p:cTn>
                                        <p:tgtEl>
                                          <p:spTgt spid="239691"/>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500"/>
                                  </p:stCondLst>
                                  <p:childTnLst>
                                    <p:set>
                                      <p:cBhvr>
                                        <p:cTn id="26" dur="1" fill="hold">
                                          <p:stCondLst>
                                            <p:cond delay="499"/>
                                          </p:stCondLst>
                                        </p:cTn>
                                        <p:tgtEl>
                                          <p:spTgt spid="239916"/>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500"/>
                                  </p:stCondLst>
                                  <p:childTnLst>
                                    <p:set>
                                      <p:cBhvr>
                                        <p:cTn id="30" dur="1" fill="hold">
                                          <p:stCondLst>
                                            <p:cond delay="499"/>
                                          </p:stCondLst>
                                        </p:cTn>
                                        <p:tgtEl>
                                          <p:spTgt spid="239792"/>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500"/>
                                  </p:stCondLst>
                                  <p:childTnLst>
                                    <p:set>
                                      <p:cBhvr>
                                        <p:cTn id="34" dur="1" fill="hold">
                                          <p:stCondLst>
                                            <p:cond delay="499"/>
                                          </p:stCondLst>
                                        </p:cTn>
                                        <p:tgtEl>
                                          <p:spTgt spid="239692"/>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500"/>
                                  </p:stCondLst>
                                  <p:childTnLst>
                                    <p:set>
                                      <p:cBhvr>
                                        <p:cTn id="38" dur="1" fill="hold">
                                          <p:stCondLst>
                                            <p:cond delay="499"/>
                                          </p:stCondLst>
                                        </p:cTn>
                                        <p:tgtEl>
                                          <p:spTgt spid="239917"/>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500"/>
                                  </p:stCondLst>
                                  <p:childTnLst>
                                    <p:set>
                                      <p:cBhvr>
                                        <p:cTn id="42" dur="1" fill="hold">
                                          <p:stCondLst>
                                            <p:cond delay="499"/>
                                          </p:stCondLst>
                                        </p:cTn>
                                        <p:tgtEl>
                                          <p:spTgt spid="239793"/>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500"/>
                                  </p:stCondLst>
                                  <p:childTnLst>
                                    <p:set>
                                      <p:cBhvr>
                                        <p:cTn id="46" dur="1" fill="hold">
                                          <p:stCondLst>
                                            <p:cond delay="499"/>
                                          </p:stCondLst>
                                        </p:cTn>
                                        <p:tgtEl>
                                          <p:spTgt spid="239693"/>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nodeType="clickEffect">
                                  <p:stCondLst>
                                    <p:cond delay="500"/>
                                  </p:stCondLst>
                                  <p:childTnLst>
                                    <p:set>
                                      <p:cBhvr>
                                        <p:cTn id="50" dur="1" fill="hold">
                                          <p:stCondLst>
                                            <p:cond delay="499"/>
                                          </p:stCondLst>
                                        </p:cTn>
                                        <p:tgtEl>
                                          <p:spTgt spid="239918"/>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grpId="0" nodeType="clickEffect">
                                  <p:stCondLst>
                                    <p:cond delay="500"/>
                                  </p:stCondLst>
                                  <p:childTnLst>
                                    <p:set>
                                      <p:cBhvr>
                                        <p:cTn id="54" dur="1" fill="hold">
                                          <p:stCondLst>
                                            <p:cond delay="499"/>
                                          </p:stCondLst>
                                        </p:cTn>
                                        <p:tgtEl>
                                          <p:spTgt spid="239794"/>
                                        </p:tgtEl>
                                        <p:attrNameLst>
                                          <p:attrName>style.visibility</p:attrName>
                                        </p:attrNameLst>
                                      </p:cBhvr>
                                      <p:to>
                                        <p:strVal val="visible"/>
                                      </p:to>
                                    </p:set>
                                  </p:childTnLst>
                                </p:cTn>
                              </p:par>
                            </p:childTnLst>
                          </p:cTn>
                        </p:par>
                      </p:childTnLst>
                    </p:cTn>
                  </p:par>
                  <p:par>
                    <p:cTn id="55" fill="hold" nodeType="clickPar">
                      <p:stCondLst>
                        <p:cond delay="indefinite"/>
                      </p:stCondLst>
                      <p:childTnLst>
                        <p:par>
                          <p:cTn id="56" fill="hold" nodeType="withGroup">
                            <p:stCondLst>
                              <p:cond delay="0"/>
                            </p:stCondLst>
                            <p:childTnLst>
                              <p:par>
                                <p:cTn id="57" presetID="1" presetClass="entr" presetSubtype="0" fill="hold" grpId="0" nodeType="clickEffect">
                                  <p:stCondLst>
                                    <p:cond delay="500"/>
                                  </p:stCondLst>
                                  <p:childTnLst>
                                    <p:set>
                                      <p:cBhvr>
                                        <p:cTn id="58" dur="1" fill="hold">
                                          <p:stCondLst>
                                            <p:cond delay="499"/>
                                          </p:stCondLst>
                                        </p:cTn>
                                        <p:tgtEl>
                                          <p:spTgt spid="239694"/>
                                        </p:tgtEl>
                                        <p:attrNameLst>
                                          <p:attrName>style.visibility</p:attrName>
                                        </p:attrNameLst>
                                      </p:cBhvr>
                                      <p:to>
                                        <p:strVal val="visible"/>
                                      </p:to>
                                    </p:set>
                                  </p:childTnLst>
                                </p:cTn>
                              </p:par>
                            </p:childTnLst>
                          </p:cTn>
                        </p:par>
                      </p:childTnLst>
                    </p:cTn>
                  </p:par>
                  <p:par>
                    <p:cTn id="59" fill="hold" nodeType="clickPar">
                      <p:stCondLst>
                        <p:cond delay="indefinite"/>
                      </p:stCondLst>
                      <p:childTnLst>
                        <p:par>
                          <p:cTn id="60" fill="hold" nodeType="withGroup">
                            <p:stCondLst>
                              <p:cond delay="0"/>
                            </p:stCondLst>
                            <p:childTnLst>
                              <p:par>
                                <p:cTn id="61" presetID="1" presetClass="entr" presetSubtype="0" fill="hold" nodeType="clickEffect">
                                  <p:stCondLst>
                                    <p:cond delay="500"/>
                                  </p:stCondLst>
                                  <p:childTnLst>
                                    <p:set>
                                      <p:cBhvr>
                                        <p:cTn id="62" dur="1" fill="hold">
                                          <p:stCondLst>
                                            <p:cond delay="499"/>
                                          </p:stCondLst>
                                        </p:cTn>
                                        <p:tgtEl>
                                          <p:spTgt spid="239919"/>
                                        </p:tgtEl>
                                        <p:attrNameLst>
                                          <p:attrName>style.visibility</p:attrName>
                                        </p:attrNameLst>
                                      </p:cBhvr>
                                      <p:to>
                                        <p:strVal val="visible"/>
                                      </p:to>
                                    </p:set>
                                  </p:childTnLst>
                                </p:cTn>
                              </p:par>
                            </p:childTnLst>
                          </p:cTn>
                        </p:par>
                      </p:childTnLst>
                    </p:cTn>
                  </p:par>
                  <p:par>
                    <p:cTn id="63" fill="hold" nodeType="clickPar">
                      <p:stCondLst>
                        <p:cond delay="indefinite"/>
                      </p:stCondLst>
                      <p:childTnLst>
                        <p:par>
                          <p:cTn id="64" fill="hold" nodeType="withGroup">
                            <p:stCondLst>
                              <p:cond delay="0"/>
                            </p:stCondLst>
                            <p:childTnLst>
                              <p:par>
                                <p:cTn id="65" presetID="1" presetClass="entr" presetSubtype="0" fill="hold" grpId="0" nodeType="clickEffect">
                                  <p:stCondLst>
                                    <p:cond delay="500"/>
                                  </p:stCondLst>
                                  <p:childTnLst>
                                    <p:set>
                                      <p:cBhvr>
                                        <p:cTn id="66" dur="1" fill="hold">
                                          <p:stCondLst>
                                            <p:cond delay="499"/>
                                          </p:stCondLst>
                                        </p:cTn>
                                        <p:tgtEl>
                                          <p:spTgt spid="239795"/>
                                        </p:tgtEl>
                                        <p:attrNameLst>
                                          <p:attrName>style.visibility</p:attrName>
                                        </p:attrNameLst>
                                      </p:cBhvr>
                                      <p:to>
                                        <p:strVal val="visible"/>
                                      </p:to>
                                    </p:set>
                                  </p:childTnLst>
                                </p:cTn>
                              </p:par>
                            </p:childTnLst>
                          </p:cTn>
                        </p:par>
                      </p:childTnLst>
                    </p:cTn>
                  </p:par>
                  <p:par>
                    <p:cTn id="67" fill="hold" nodeType="clickPar">
                      <p:stCondLst>
                        <p:cond delay="indefinite"/>
                      </p:stCondLst>
                      <p:childTnLst>
                        <p:par>
                          <p:cTn id="68" fill="hold" nodeType="withGroup">
                            <p:stCondLst>
                              <p:cond delay="0"/>
                            </p:stCondLst>
                            <p:childTnLst>
                              <p:par>
                                <p:cTn id="69" presetID="1" presetClass="entr" presetSubtype="0" fill="hold" grpId="0" nodeType="clickEffect">
                                  <p:stCondLst>
                                    <p:cond delay="500"/>
                                  </p:stCondLst>
                                  <p:childTnLst>
                                    <p:set>
                                      <p:cBhvr>
                                        <p:cTn id="70" dur="1" fill="hold">
                                          <p:stCondLst>
                                            <p:cond delay="499"/>
                                          </p:stCondLst>
                                        </p:cTn>
                                        <p:tgtEl>
                                          <p:spTgt spid="239695"/>
                                        </p:tgtEl>
                                        <p:attrNameLst>
                                          <p:attrName>style.visibility</p:attrName>
                                        </p:attrNameLst>
                                      </p:cBhvr>
                                      <p:to>
                                        <p:strVal val="visible"/>
                                      </p:to>
                                    </p:set>
                                  </p:childTnLst>
                                </p:cTn>
                              </p:par>
                            </p:childTnLst>
                          </p:cTn>
                        </p:par>
                      </p:childTnLst>
                    </p:cTn>
                  </p:par>
                  <p:par>
                    <p:cTn id="71" fill="hold" nodeType="clickPar">
                      <p:stCondLst>
                        <p:cond delay="indefinite"/>
                      </p:stCondLst>
                      <p:childTnLst>
                        <p:par>
                          <p:cTn id="72" fill="hold" nodeType="withGroup">
                            <p:stCondLst>
                              <p:cond delay="0"/>
                            </p:stCondLst>
                            <p:childTnLst>
                              <p:par>
                                <p:cTn id="73" presetID="1" presetClass="entr" presetSubtype="0" fill="hold" nodeType="clickEffect">
                                  <p:stCondLst>
                                    <p:cond delay="500"/>
                                  </p:stCondLst>
                                  <p:childTnLst>
                                    <p:set>
                                      <p:cBhvr>
                                        <p:cTn id="74" dur="1" fill="hold">
                                          <p:stCondLst>
                                            <p:cond delay="499"/>
                                          </p:stCondLst>
                                        </p:cTn>
                                        <p:tgtEl>
                                          <p:spTgt spid="239920"/>
                                        </p:tgtEl>
                                        <p:attrNameLst>
                                          <p:attrName>style.visibility</p:attrName>
                                        </p:attrNameLst>
                                      </p:cBhvr>
                                      <p:to>
                                        <p:strVal val="visible"/>
                                      </p:to>
                                    </p:set>
                                  </p:childTnLst>
                                </p:cTn>
                              </p:par>
                            </p:childTnLst>
                          </p:cTn>
                        </p:par>
                      </p:childTnLst>
                    </p:cTn>
                  </p:par>
                  <p:par>
                    <p:cTn id="75" fill="hold" nodeType="clickPar">
                      <p:stCondLst>
                        <p:cond delay="indefinite"/>
                      </p:stCondLst>
                      <p:childTnLst>
                        <p:par>
                          <p:cTn id="76" fill="hold" nodeType="withGroup">
                            <p:stCondLst>
                              <p:cond delay="0"/>
                            </p:stCondLst>
                            <p:childTnLst>
                              <p:par>
                                <p:cTn id="77" presetID="1" presetClass="entr" presetSubtype="0" fill="hold" grpId="0" nodeType="clickEffect">
                                  <p:stCondLst>
                                    <p:cond delay="500"/>
                                  </p:stCondLst>
                                  <p:childTnLst>
                                    <p:set>
                                      <p:cBhvr>
                                        <p:cTn id="78" dur="1" fill="hold">
                                          <p:stCondLst>
                                            <p:cond delay="499"/>
                                          </p:stCondLst>
                                        </p:cTn>
                                        <p:tgtEl>
                                          <p:spTgt spid="239796"/>
                                        </p:tgtEl>
                                        <p:attrNameLst>
                                          <p:attrName>style.visibility</p:attrName>
                                        </p:attrNameLst>
                                      </p:cBhvr>
                                      <p:to>
                                        <p:strVal val="visible"/>
                                      </p:to>
                                    </p:set>
                                  </p:childTnLst>
                                </p:cTn>
                              </p:par>
                            </p:childTnLst>
                          </p:cTn>
                        </p:par>
                      </p:childTnLst>
                    </p:cTn>
                  </p:par>
                  <p:par>
                    <p:cTn id="79" fill="hold" nodeType="clickPar">
                      <p:stCondLst>
                        <p:cond delay="indefinite"/>
                      </p:stCondLst>
                      <p:childTnLst>
                        <p:par>
                          <p:cTn id="80" fill="hold" nodeType="withGroup">
                            <p:stCondLst>
                              <p:cond delay="0"/>
                            </p:stCondLst>
                            <p:childTnLst>
                              <p:par>
                                <p:cTn id="81" presetID="1" presetClass="entr" presetSubtype="0" fill="hold" grpId="0" nodeType="clickEffect">
                                  <p:stCondLst>
                                    <p:cond delay="500"/>
                                  </p:stCondLst>
                                  <p:childTnLst>
                                    <p:set>
                                      <p:cBhvr>
                                        <p:cTn id="82" dur="1" fill="hold">
                                          <p:stCondLst>
                                            <p:cond delay="499"/>
                                          </p:stCondLst>
                                        </p:cTn>
                                        <p:tgtEl>
                                          <p:spTgt spid="239696"/>
                                        </p:tgtEl>
                                        <p:attrNameLst>
                                          <p:attrName>style.visibility</p:attrName>
                                        </p:attrNameLst>
                                      </p:cBhvr>
                                      <p:to>
                                        <p:strVal val="visible"/>
                                      </p:to>
                                    </p:set>
                                  </p:childTnLst>
                                </p:cTn>
                              </p:par>
                            </p:childTnLst>
                          </p:cTn>
                        </p:par>
                      </p:childTnLst>
                    </p:cTn>
                  </p:par>
                  <p:par>
                    <p:cTn id="83" fill="hold" nodeType="clickPar">
                      <p:stCondLst>
                        <p:cond delay="indefinite"/>
                      </p:stCondLst>
                      <p:childTnLst>
                        <p:par>
                          <p:cTn id="84" fill="hold" nodeType="withGroup">
                            <p:stCondLst>
                              <p:cond delay="0"/>
                            </p:stCondLst>
                            <p:childTnLst>
                              <p:par>
                                <p:cTn id="85" presetID="1" presetClass="entr" presetSubtype="0" fill="hold" nodeType="clickEffect">
                                  <p:stCondLst>
                                    <p:cond delay="500"/>
                                  </p:stCondLst>
                                  <p:childTnLst>
                                    <p:set>
                                      <p:cBhvr>
                                        <p:cTn id="86" dur="1" fill="hold">
                                          <p:stCondLst>
                                            <p:cond delay="499"/>
                                          </p:stCondLst>
                                        </p:cTn>
                                        <p:tgtEl>
                                          <p:spTgt spid="239921"/>
                                        </p:tgtEl>
                                        <p:attrNameLst>
                                          <p:attrName>style.visibility</p:attrName>
                                        </p:attrNameLst>
                                      </p:cBhvr>
                                      <p:to>
                                        <p:strVal val="visible"/>
                                      </p:to>
                                    </p:set>
                                  </p:childTnLst>
                                </p:cTn>
                              </p:par>
                            </p:childTnLst>
                          </p:cTn>
                        </p:par>
                      </p:childTnLst>
                    </p:cTn>
                  </p:par>
                  <p:par>
                    <p:cTn id="87" fill="hold" nodeType="clickPar">
                      <p:stCondLst>
                        <p:cond delay="indefinite"/>
                      </p:stCondLst>
                      <p:childTnLst>
                        <p:par>
                          <p:cTn id="88" fill="hold" nodeType="withGroup">
                            <p:stCondLst>
                              <p:cond delay="0"/>
                            </p:stCondLst>
                            <p:childTnLst>
                              <p:par>
                                <p:cTn id="89" presetID="1" presetClass="entr" presetSubtype="0" fill="hold" grpId="0" nodeType="clickEffect">
                                  <p:stCondLst>
                                    <p:cond delay="500"/>
                                  </p:stCondLst>
                                  <p:childTnLst>
                                    <p:set>
                                      <p:cBhvr>
                                        <p:cTn id="90" dur="1" fill="hold">
                                          <p:stCondLst>
                                            <p:cond delay="499"/>
                                          </p:stCondLst>
                                        </p:cTn>
                                        <p:tgtEl>
                                          <p:spTgt spid="239797"/>
                                        </p:tgtEl>
                                        <p:attrNameLst>
                                          <p:attrName>style.visibility</p:attrName>
                                        </p:attrNameLst>
                                      </p:cBhvr>
                                      <p:to>
                                        <p:strVal val="visible"/>
                                      </p:to>
                                    </p:set>
                                  </p:childTnLst>
                                </p:cTn>
                              </p:par>
                            </p:childTnLst>
                          </p:cTn>
                        </p:par>
                      </p:childTnLst>
                    </p:cTn>
                  </p:par>
                  <p:par>
                    <p:cTn id="91" fill="hold" nodeType="clickPar">
                      <p:stCondLst>
                        <p:cond delay="indefinite"/>
                      </p:stCondLst>
                      <p:childTnLst>
                        <p:par>
                          <p:cTn id="92" fill="hold" nodeType="withGroup">
                            <p:stCondLst>
                              <p:cond delay="0"/>
                            </p:stCondLst>
                            <p:childTnLst>
                              <p:par>
                                <p:cTn id="93" presetID="1" presetClass="entr" presetSubtype="0" fill="hold" grpId="0" nodeType="clickEffect">
                                  <p:stCondLst>
                                    <p:cond delay="500"/>
                                  </p:stCondLst>
                                  <p:childTnLst>
                                    <p:set>
                                      <p:cBhvr>
                                        <p:cTn id="94" dur="1" fill="hold">
                                          <p:stCondLst>
                                            <p:cond delay="499"/>
                                          </p:stCondLst>
                                        </p:cTn>
                                        <p:tgtEl>
                                          <p:spTgt spid="239697"/>
                                        </p:tgtEl>
                                        <p:attrNameLst>
                                          <p:attrName>style.visibility</p:attrName>
                                        </p:attrNameLst>
                                      </p:cBhvr>
                                      <p:to>
                                        <p:strVal val="visible"/>
                                      </p:to>
                                    </p:set>
                                  </p:childTnLst>
                                </p:cTn>
                              </p:par>
                            </p:childTnLst>
                          </p:cTn>
                        </p:par>
                      </p:childTnLst>
                    </p:cTn>
                  </p:par>
                  <p:par>
                    <p:cTn id="95" fill="hold" nodeType="clickPar">
                      <p:stCondLst>
                        <p:cond delay="indefinite"/>
                      </p:stCondLst>
                      <p:childTnLst>
                        <p:par>
                          <p:cTn id="96" fill="hold" nodeType="withGroup">
                            <p:stCondLst>
                              <p:cond delay="0"/>
                            </p:stCondLst>
                            <p:childTnLst>
                              <p:par>
                                <p:cTn id="97" presetID="1" presetClass="entr" presetSubtype="0" fill="hold" nodeType="clickEffect">
                                  <p:stCondLst>
                                    <p:cond delay="500"/>
                                  </p:stCondLst>
                                  <p:childTnLst>
                                    <p:set>
                                      <p:cBhvr>
                                        <p:cTn id="98" dur="1" fill="hold">
                                          <p:stCondLst>
                                            <p:cond delay="499"/>
                                          </p:stCondLst>
                                        </p:cTn>
                                        <p:tgtEl>
                                          <p:spTgt spid="239922"/>
                                        </p:tgtEl>
                                        <p:attrNameLst>
                                          <p:attrName>style.visibility</p:attrName>
                                        </p:attrNameLst>
                                      </p:cBhvr>
                                      <p:to>
                                        <p:strVal val="visible"/>
                                      </p:to>
                                    </p:set>
                                  </p:childTnLst>
                                </p:cTn>
                              </p:par>
                            </p:childTnLst>
                          </p:cTn>
                        </p:par>
                      </p:childTnLst>
                    </p:cTn>
                  </p:par>
                  <p:par>
                    <p:cTn id="99" fill="hold" nodeType="clickPar">
                      <p:stCondLst>
                        <p:cond delay="indefinite"/>
                      </p:stCondLst>
                      <p:childTnLst>
                        <p:par>
                          <p:cTn id="100" fill="hold" nodeType="withGroup">
                            <p:stCondLst>
                              <p:cond delay="0"/>
                            </p:stCondLst>
                            <p:childTnLst>
                              <p:par>
                                <p:cTn id="101" presetID="1" presetClass="entr" presetSubtype="0" fill="hold" grpId="0" nodeType="clickEffect">
                                  <p:stCondLst>
                                    <p:cond delay="500"/>
                                  </p:stCondLst>
                                  <p:childTnLst>
                                    <p:set>
                                      <p:cBhvr>
                                        <p:cTn id="102" dur="1" fill="hold">
                                          <p:stCondLst>
                                            <p:cond delay="499"/>
                                          </p:stCondLst>
                                        </p:cTn>
                                        <p:tgtEl>
                                          <p:spTgt spid="239798"/>
                                        </p:tgtEl>
                                        <p:attrNameLst>
                                          <p:attrName>style.visibility</p:attrName>
                                        </p:attrNameLst>
                                      </p:cBhvr>
                                      <p:to>
                                        <p:strVal val="visible"/>
                                      </p:to>
                                    </p:set>
                                  </p:childTnLst>
                                </p:cTn>
                              </p:par>
                            </p:childTnLst>
                          </p:cTn>
                        </p:par>
                      </p:childTnLst>
                    </p:cTn>
                  </p:par>
                  <p:par>
                    <p:cTn id="103" fill="hold" nodeType="clickPar">
                      <p:stCondLst>
                        <p:cond delay="indefinite"/>
                      </p:stCondLst>
                      <p:childTnLst>
                        <p:par>
                          <p:cTn id="104" fill="hold" nodeType="withGroup">
                            <p:stCondLst>
                              <p:cond delay="0"/>
                            </p:stCondLst>
                            <p:childTnLst>
                              <p:par>
                                <p:cTn id="105" presetID="1" presetClass="entr" presetSubtype="0" fill="hold" grpId="0" nodeType="clickEffect">
                                  <p:stCondLst>
                                    <p:cond delay="500"/>
                                  </p:stCondLst>
                                  <p:childTnLst>
                                    <p:set>
                                      <p:cBhvr>
                                        <p:cTn id="106" dur="1" fill="hold">
                                          <p:stCondLst>
                                            <p:cond delay="499"/>
                                          </p:stCondLst>
                                        </p:cTn>
                                        <p:tgtEl>
                                          <p:spTgt spid="239698"/>
                                        </p:tgtEl>
                                        <p:attrNameLst>
                                          <p:attrName>style.visibility</p:attrName>
                                        </p:attrNameLst>
                                      </p:cBhvr>
                                      <p:to>
                                        <p:strVal val="visible"/>
                                      </p:to>
                                    </p:set>
                                  </p:childTnLst>
                                </p:cTn>
                              </p:par>
                            </p:childTnLst>
                          </p:cTn>
                        </p:par>
                      </p:childTnLst>
                    </p:cTn>
                  </p:par>
                  <p:par>
                    <p:cTn id="107" fill="hold" nodeType="clickPar">
                      <p:stCondLst>
                        <p:cond delay="indefinite"/>
                      </p:stCondLst>
                      <p:childTnLst>
                        <p:par>
                          <p:cTn id="108" fill="hold" nodeType="withGroup">
                            <p:stCondLst>
                              <p:cond delay="0"/>
                            </p:stCondLst>
                            <p:childTnLst>
                              <p:par>
                                <p:cTn id="109" presetID="1" presetClass="entr" presetSubtype="0" fill="hold" nodeType="clickEffect">
                                  <p:stCondLst>
                                    <p:cond delay="500"/>
                                  </p:stCondLst>
                                  <p:childTnLst>
                                    <p:set>
                                      <p:cBhvr>
                                        <p:cTn id="110" dur="1" fill="hold">
                                          <p:stCondLst>
                                            <p:cond delay="499"/>
                                          </p:stCondLst>
                                        </p:cTn>
                                        <p:tgtEl>
                                          <p:spTgt spid="239923"/>
                                        </p:tgtEl>
                                        <p:attrNameLst>
                                          <p:attrName>style.visibility</p:attrName>
                                        </p:attrNameLst>
                                      </p:cBhvr>
                                      <p:to>
                                        <p:strVal val="visible"/>
                                      </p:to>
                                    </p:set>
                                  </p:childTnLst>
                                </p:cTn>
                              </p:par>
                            </p:childTnLst>
                          </p:cTn>
                        </p:par>
                      </p:childTnLst>
                    </p:cTn>
                  </p:par>
                  <p:par>
                    <p:cTn id="111" fill="hold" nodeType="clickPar">
                      <p:stCondLst>
                        <p:cond delay="indefinite"/>
                      </p:stCondLst>
                      <p:childTnLst>
                        <p:par>
                          <p:cTn id="112" fill="hold" nodeType="withGroup">
                            <p:stCondLst>
                              <p:cond delay="0"/>
                            </p:stCondLst>
                            <p:childTnLst>
                              <p:par>
                                <p:cTn id="113" presetID="1" presetClass="entr" presetSubtype="0" fill="hold" grpId="0" nodeType="clickEffect">
                                  <p:stCondLst>
                                    <p:cond delay="500"/>
                                  </p:stCondLst>
                                  <p:childTnLst>
                                    <p:set>
                                      <p:cBhvr>
                                        <p:cTn id="114" dur="1" fill="hold">
                                          <p:stCondLst>
                                            <p:cond delay="499"/>
                                          </p:stCondLst>
                                        </p:cTn>
                                        <p:tgtEl>
                                          <p:spTgt spid="2397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9690" grpId="0" animBg="1" autoUpdateAnimBg="0"/>
      <p:bldP spid="239691" grpId="0" animBg="1" autoUpdateAnimBg="0"/>
      <p:bldP spid="239692" grpId="0" animBg="1" autoUpdateAnimBg="0"/>
      <p:bldP spid="239693" grpId="0" animBg="1" autoUpdateAnimBg="0"/>
      <p:bldP spid="239694" grpId="0" animBg="1" autoUpdateAnimBg="0"/>
      <p:bldP spid="239695" grpId="0" animBg="1" autoUpdateAnimBg="0"/>
      <p:bldP spid="239696" grpId="0" animBg="1" autoUpdateAnimBg="0"/>
      <p:bldP spid="239697" grpId="0" animBg="1" autoUpdateAnimBg="0"/>
      <p:bldP spid="239698" grpId="0" animBg="1" autoUpdateAnimBg="0"/>
      <p:bldP spid="239800" grpId="0" animBg="1"/>
      <p:bldP spid="239791" grpId="0" animBg="1" autoUpdateAnimBg="0"/>
      <p:bldP spid="239792" grpId="0" animBg="1" autoUpdateAnimBg="0"/>
      <p:bldP spid="239793" grpId="0" animBg="1" autoUpdateAnimBg="0"/>
      <p:bldP spid="239794" grpId="0" animBg="1" autoUpdateAnimBg="0"/>
      <p:bldP spid="239795" grpId="0" animBg="1" autoUpdateAnimBg="0"/>
      <p:bldP spid="239796" grpId="0" animBg="1" autoUpdateAnimBg="0"/>
      <p:bldP spid="239797" grpId="0" animBg="1" autoUpdateAnimBg="0"/>
      <p:bldP spid="239798" grpId="0" animBg="1" autoUpdateAnimBg="0"/>
      <p:bldP spid="239799" grpId="0" animBg="1" autoUpdateAnimBg="0"/>
    </p:bld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4274" name="Rectangle 2"/>
          <p:cNvSpPr>
            <a:spLocks noGrp="1" noChangeArrowheads="1"/>
          </p:cNvSpPr>
          <p:nvPr>
            <p:ph type="ctrTitle"/>
          </p:nvPr>
        </p:nvSpPr>
        <p:spPr>
          <a:xfrm>
            <a:off x="152400" y="152400"/>
            <a:ext cx="3810000" cy="533400"/>
          </a:xfrm>
          <a:noFill/>
        </p:spPr>
        <p:txBody>
          <a:bodyPr/>
          <a:lstStyle/>
          <a:p>
            <a:pPr eaLnBrk="1" hangingPunct="1"/>
            <a:r>
              <a:rPr lang="en-GB" sz="2800" b="1" smtClean="0">
                <a:solidFill>
                  <a:srgbClr val="5B0091"/>
                </a:solidFill>
              </a:rPr>
              <a:t>Negative indices</a:t>
            </a:r>
          </a:p>
        </p:txBody>
      </p:sp>
      <p:pic>
        <p:nvPicPr>
          <p:cNvPr id="54275" name="Picture 3" descr="right_button">
            <a:hlinkClick r:id="" action="ppaction://hlinkshowjump?jump=nextslide"/>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59788" y="6092825"/>
            <a:ext cx="501650"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76" name="Picture 4" descr="left_button">
            <a:hlinkClick r:id="" action="ppaction://hlinkshowjump?jump=previousslide"/>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8" y="6078538"/>
            <a:ext cx="542925"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7" name="Text Box 6"/>
          <p:cNvSpPr txBox="1">
            <a:spLocks noChangeArrowheads="1"/>
          </p:cNvSpPr>
          <p:nvPr/>
        </p:nvSpPr>
        <p:spPr bwMode="auto">
          <a:xfrm>
            <a:off x="288925" y="1106488"/>
            <a:ext cx="41529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Look at the following division:</a:t>
            </a:r>
          </a:p>
        </p:txBody>
      </p:sp>
      <p:sp>
        <p:nvSpPr>
          <p:cNvPr id="278535" name="Text Box 7"/>
          <p:cNvSpPr txBox="1">
            <a:spLocks noChangeArrowheads="1"/>
          </p:cNvSpPr>
          <p:nvPr/>
        </p:nvSpPr>
        <p:spPr bwMode="auto">
          <a:xfrm>
            <a:off x="288925" y="1885950"/>
            <a:ext cx="13477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3</a:t>
            </a:r>
            <a:r>
              <a:rPr lang="en-GB" baseline="30000"/>
              <a:t>2</a:t>
            </a:r>
            <a:r>
              <a:rPr lang="en-GB"/>
              <a:t> ÷ 3</a:t>
            </a:r>
            <a:r>
              <a:rPr lang="en-GB" baseline="30000"/>
              <a:t>4</a:t>
            </a:r>
            <a:r>
              <a:rPr lang="en-GB"/>
              <a:t> =</a:t>
            </a:r>
          </a:p>
        </p:txBody>
      </p:sp>
      <p:grpSp>
        <p:nvGrpSpPr>
          <p:cNvPr id="278570" name="Group 42"/>
          <p:cNvGrpSpPr>
            <a:grpSpLocks/>
          </p:cNvGrpSpPr>
          <p:nvPr/>
        </p:nvGrpSpPr>
        <p:grpSpPr bwMode="auto">
          <a:xfrm>
            <a:off x="1670050" y="1695450"/>
            <a:ext cx="2482850" cy="838200"/>
            <a:chOff x="1100" y="1056"/>
            <a:chExt cx="1564" cy="528"/>
          </a:xfrm>
        </p:grpSpPr>
        <p:grpSp>
          <p:nvGrpSpPr>
            <p:cNvPr id="54320" name="Group 21"/>
            <p:cNvGrpSpPr>
              <a:grpSpLocks/>
            </p:cNvGrpSpPr>
            <p:nvPr/>
          </p:nvGrpSpPr>
          <p:grpSpPr bwMode="auto">
            <a:xfrm>
              <a:off x="1100" y="1056"/>
              <a:ext cx="1314" cy="528"/>
              <a:chOff x="1208" y="1248"/>
              <a:chExt cx="1314" cy="528"/>
            </a:xfrm>
          </p:grpSpPr>
          <p:sp>
            <p:nvSpPr>
              <p:cNvPr id="54322" name="Text Box 10"/>
              <p:cNvSpPr txBox="1">
                <a:spLocks noChangeArrowheads="1"/>
              </p:cNvSpPr>
              <p:nvPr/>
            </p:nvSpPr>
            <p:spPr bwMode="auto">
              <a:xfrm>
                <a:off x="1592" y="1248"/>
                <a:ext cx="54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3 × 3</a:t>
                </a:r>
              </a:p>
            </p:txBody>
          </p:sp>
          <p:sp>
            <p:nvSpPr>
              <p:cNvPr id="54323" name="Line 11"/>
              <p:cNvSpPr>
                <a:spLocks noChangeShapeType="1"/>
              </p:cNvSpPr>
              <p:nvPr/>
            </p:nvSpPr>
            <p:spPr bwMode="auto">
              <a:xfrm>
                <a:off x="1208" y="1512"/>
                <a:ext cx="131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4324" name="Text Box 12"/>
              <p:cNvSpPr txBox="1">
                <a:spLocks noChangeArrowheads="1"/>
              </p:cNvSpPr>
              <p:nvPr/>
            </p:nvSpPr>
            <p:spPr bwMode="auto">
              <a:xfrm>
                <a:off x="1267" y="1488"/>
                <a:ext cx="119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3 × 3 × 3 × 3</a:t>
                </a:r>
              </a:p>
            </p:txBody>
          </p:sp>
        </p:grpSp>
        <p:sp>
          <p:nvSpPr>
            <p:cNvPr id="54321" name="Text Box 13"/>
            <p:cNvSpPr txBox="1">
              <a:spLocks noChangeArrowheads="1"/>
            </p:cNvSpPr>
            <p:nvPr/>
          </p:nvSpPr>
          <p:spPr bwMode="auto">
            <a:xfrm>
              <a:off x="2436" y="1176"/>
              <a:ext cx="22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a:t>
              </a:r>
            </a:p>
          </p:txBody>
        </p:sp>
      </p:grpSp>
      <p:sp>
        <p:nvSpPr>
          <p:cNvPr id="278542" name="Line 14"/>
          <p:cNvSpPr>
            <a:spLocks noChangeShapeType="1"/>
          </p:cNvSpPr>
          <p:nvPr/>
        </p:nvSpPr>
        <p:spPr bwMode="auto">
          <a:xfrm flipV="1">
            <a:off x="2320925" y="1771650"/>
            <a:ext cx="228600" cy="304800"/>
          </a:xfrm>
          <a:prstGeom prst="line">
            <a:avLst/>
          </a:prstGeom>
          <a:noFill/>
          <a:ln w="28575">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8543" name="Line 15"/>
          <p:cNvSpPr>
            <a:spLocks noChangeShapeType="1"/>
          </p:cNvSpPr>
          <p:nvPr/>
        </p:nvSpPr>
        <p:spPr bwMode="auto">
          <a:xfrm flipV="1">
            <a:off x="1824038" y="2152650"/>
            <a:ext cx="228600" cy="304800"/>
          </a:xfrm>
          <a:prstGeom prst="line">
            <a:avLst/>
          </a:prstGeom>
          <a:noFill/>
          <a:ln w="28575">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8544" name="Line 16"/>
          <p:cNvSpPr>
            <a:spLocks noChangeShapeType="1"/>
          </p:cNvSpPr>
          <p:nvPr/>
        </p:nvSpPr>
        <p:spPr bwMode="auto">
          <a:xfrm flipV="1">
            <a:off x="2819400" y="1771650"/>
            <a:ext cx="228600" cy="304800"/>
          </a:xfrm>
          <a:prstGeom prst="line">
            <a:avLst/>
          </a:prstGeom>
          <a:noFill/>
          <a:ln w="28575">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8545" name="Line 17"/>
          <p:cNvSpPr>
            <a:spLocks noChangeShapeType="1"/>
          </p:cNvSpPr>
          <p:nvPr/>
        </p:nvSpPr>
        <p:spPr bwMode="auto">
          <a:xfrm flipV="1">
            <a:off x="2320925" y="2152650"/>
            <a:ext cx="228600" cy="304800"/>
          </a:xfrm>
          <a:prstGeom prst="line">
            <a:avLst/>
          </a:prstGeom>
          <a:noFill/>
          <a:ln w="28575">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278571" name="Group 43"/>
          <p:cNvGrpSpPr>
            <a:grpSpLocks/>
          </p:cNvGrpSpPr>
          <p:nvPr/>
        </p:nvGrpSpPr>
        <p:grpSpPr bwMode="auto">
          <a:xfrm>
            <a:off x="4187825" y="1695450"/>
            <a:ext cx="1339850" cy="838200"/>
            <a:chOff x="2686" y="1056"/>
            <a:chExt cx="844" cy="528"/>
          </a:xfrm>
        </p:grpSpPr>
        <p:grpSp>
          <p:nvGrpSpPr>
            <p:cNvPr id="54315" name="Group 22"/>
            <p:cNvGrpSpPr>
              <a:grpSpLocks/>
            </p:cNvGrpSpPr>
            <p:nvPr/>
          </p:nvGrpSpPr>
          <p:grpSpPr bwMode="auto">
            <a:xfrm>
              <a:off x="2686" y="1056"/>
              <a:ext cx="594" cy="528"/>
              <a:chOff x="1208" y="1248"/>
              <a:chExt cx="1314" cy="528"/>
            </a:xfrm>
          </p:grpSpPr>
          <p:sp>
            <p:nvSpPr>
              <p:cNvPr id="54317" name="Text Box 23"/>
              <p:cNvSpPr txBox="1">
                <a:spLocks noChangeArrowheads="1"/>
              </p:cNvSpPr>
              <p:nvPr/>
            </p:nvSpPr>
            <p:spPr bwMode="auto">
              <a:xfrm>
                <a:off x="1584" y="1248"/>
                <a:ext cx="49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1</a:t>
                </a:r>
              </a:p>
            </p:txBody>
          </p:sp>
          <p:sp>
            <p:nvSpPr>
              <p:cNvPr id="54318" name="Line 24"/>
              <p:cNvSpPr>
                <a:spLocks noChangeShapeType="1"/>
              </p:cNvSpPr>
              <p:nvPr/>
            </p:nvSpPr>
            <p:spPr bwMode="auto">
              <a:xfrm>
                <a:off x="1208" y="1512"/>
                <a:ext cx="131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4319" name="Text Box 25"/>
              <p:cNvSpPr txBox="1">
                <a:spLocks noChangeArrowheads="1"/>
              </p:cNvSpPr>
              <p:nvPr/>
            </p:nvSpPr>
            <p:spPr bwMode="auto">
              <a:xfrm>
                <a:off x="1268" y="1488"/>
                <a:ext cx="121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3 × 3</a:t>
                </a:r>
              </a:p>
            </p:txBody>
          </p:sp>
        </p:grpSp>
        <p:sp>
          <p:nvSpPr>
            <p:cNvPr id="54316" name="Text Box 26"/>
            <p:cNvSpPr txBox="1">
              <a:spLocks noChangeArrowheads="1"/>
            </p:cNvSpPr>
            <p:nvPr/>
          </p:nvSpPr>
          <p:spPr bwMode="auto">
            <a:xfrm>
              <a:off x="3302" y="1176"/>
              <a:ext cx="22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a:t>
              </a:r>
            </a:p>
          </p:txBody>
        </p:sp>
      </p:grpSp>
      <p:grpSp>
        <p:nvGrpSpPr>
          <p:cNvPr id="278559" name="Group 31"/>
          <p:cNvGrpSpPr>
            <a:grpSpLocks/>
          </p:cNvGrpSpPr>
          <p:nvPr/>
        </p:nvGrpSpPr>
        <p:grpSpPr bwMode="auto">
          <a:xfrm>
            <a:off x="5562600" y="1695450"/>
            <a:ext cx="485775" cy="838200"/>
            <a:chOff x="3552" y="1248"/>
            <a:chExt cx="306" cy="528"/>
          </a:xfrm>
        </p:grpSpPr>
        <p:sp>
          <p:nvSpPr>
            <p:cNvPr id="54312" name="Text Box 28"/>
            <p:cNvSpPr txBox="1">
              <a:spLocks noChangeArrowheads="1"/>
            </p:cNvSpPr>
            <p:nvPr/>
          </p:nvSpPr>
          <p:spPr bwMode="auto">
            <a:xfrm>
              <a:off x="3594" y="1248"/>
              <a:ext cx="22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1</a:t>
              </a:r>
            </a:p>
          </p:txBody>
        </p:sp>
        <p:sp>
          <p:nvSpPr>
            <p:cNvPr id="54313" name="Line 29"/>
            <p:cNvSpPr>
              <a:spLocks noChangeShapeType="1"/>
            </p:cNvSpPr>
            <p:nvPr/>
          </p:nvSpPr>
          <p:spPr bwMode="auto">
            <a:xfrm>
              <a:off x="3552" y="1512"/>
              <a:ext cx="306"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4314" name="Text Box 30"/>
            <p:cNvSpPr txBox="1">
              <a:spLocks noChangeArrowheads="1"/>
            </p:cNvSpPr>
            <p:nvPr/>
          </p:nvSpPr>
          <p:spPr bwMode="auto">
            <a:xfrm>
              <a:off x="3558" y="1488"/>
              <a:ext cx="29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3</a:t>
              </a:r>
              <a:r>
                <a:rPr lang="en-GB" baseline="30000"/>
                <a:t>2</a:t>
              </a:r>
            </a:p>
          </p:txBody>
        </p:sp>
      </p:grpSp>
      <p:sp>
        <p:nvSpPr>
          <p:cNvPr id="278560" name="Text Box 32"/>
          <p:cNvSpPr txBox="1">
            <a:spLocks noChangeArrowheads="1"/>
          </p:cNvSpPr>
          <p:nvPr/>
        </p:nvSpPr>
        <p:spPr bwMode="auto">
          <a:xfrm>
            <a:off x="288925" y="2667000"/>
            <a:ext cx="38989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Using the second index law</a:t>
            </a:r>
          </a:p>
        </p:txBody>
      </p:sp>
      <p:sp>
        <p:nvSpPr>
          <p:cNvPr id="278561" name="Text Box 33"/>
          <p:cNvSpPr txBox="1">
            <a:spLocks noChangeArrowheads="1"/>
          </p:cNvSpPr>
          <p:nvPr/>
        </p:nvSpPr>
        <p:spPr bwMode="auto">
          <a:xfrm>
            <a:off x="288925" y="3257550"/>
            <a:ext cx="24511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3</a:t>
            </a:r>
            <a:r>
              <a:rPr lang="en-GB" baseline="30000"/>
              <a:t>2</a:t>
            </a:r>
            <a:r>
              <a:rPr lang="en-GB"/>
              <a:t> ÷ 3</a:t>
            </a:r>
            <a:r>
              <a:rPr lang="en-GB" baseline="30000"/>
              <a:t>4</a:t>
            </a:r>
            <a:r>
              <a:rPr lang="en-GB"/>
              <a:t> = 3</a:t>
            </a:r>
            <a:r>
              <a:rPr lang="en-GB" baseline="30000"/>
              <a:t>(2 – 4)</a:t>
            </a:r>
            <a:r>
              <a:rPr lang="en-GB"/>
              <a:t> =</a:t>
            </a:r>
          </a:p>
        </p:txBody>
      </p:sp>
      <p:sp>
        <p:nvSpPr>
          <p:cNvPr id="278562" name="Text Box 34"/>
          <p:cNvSpPr txBox="1">
            <a:spLocks noChangeArrowheads="1"/>
          </p:cNvSpPr>
          <p:nvPr/>
        </p:nvSpPr>
        <p:spPr bwMode="auto">
          <a:xfrm>
            <a:off x="2717800" y="3257550"/>
            <a:ext cx="5794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3</a:t>
            </a:r>
            <a:r>
              <a:rPr lang="en-GB" baseline="30000"/>
              <a:t>–2</a:t>
            </a:r>
          </a:p>
        </p:txBody>
      </p:sp>
      <p:sp>
        <p:nvSpPr>
          <p:cNvPr id="278563" name="Text Box 35"/>
          <p:cNvSpPr txBox="1">
            <a:spLocks noChangeArrowheads="1"/>
          </p:cNvSpPr>
          <p:nvPr/>
        </p:nvSpPr>
        <p:spPr bwMode="auto">
          <a:xfrm>
            <a:off x="288925" y="3962400"/>
            <a:ext cx="23860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That means that</a:t>
            </a:r>
          </a:p>
        </p:txBody>
      </p:sp>
      <p:sp>
        <p:nvSpPr>
          <p:cNvPr id="278564" name="Rectangle 36"/>
          <p:cNvSpPr>
            <a:spLocks noChangeArrowheads="1"/>
          </p:cNvSpPr>
          <p:nvPr/>
        </p:nvSpPr>
        <p:spPr bwMode="auto">
          <a:xfrm>
            <a:off x="288925" y="4629150"/>
            <a:ext cx="8715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t>3</a:t>
            </a:r>
            <a:r>
              <a:rPr lang="en-GB" baseline="30000"/>
              <a:t>–2 </a:t>
            </a:r>
            <a:r>
              <a:rPr lang="en-GB"/>
              <a:t>=</a:t>
            </a:r>
            <a:r>
              <a:rPr lang="en-GB" baseline="30000"/>
              <a:t> </a:t>
            </a:r>
          </a:p>
        </p:txBody>
      </p:sp>
      <p:grpSp>
        <p:nvGrpSpPr>
          <p:cNvPr id="278566" name="Group 38"/>
          <p:cNvGrpSpPr>
            <a:grpSpLocks/>
          </p:cNvGrpSpPr>
          <p:nvPr/>
        </p:nvGrpSpPr>
        <p:grpSpPr bwMode="auto">
          <a:xfrm>
            <a:off x="1050925" y="4438650"/>
            <a:ext cx="485775" cy="838200"/>
            <a:chOff x="3552" y="1248"/>
            <a:chExt cx="306" cy="528"/>
          </a:xfrm>
        </p:grpSpPr>
        <p:sp>
          <p:nvSpPr>
            <p:cNvPr id="54309" name="Text Box 39"/>
            <p:cNvSpPr txBox="1">
              <a:spLocks noChangeArrowheads="1"/>
            </p:cNvSpPr>
            <p:nvPr/>
          </p:nvSpPr>
          <p:spPr bwMode="auto">
            <a:xfrm>
              <a:off x="3594" y="1248"/>
              <a:ext cx="22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1</a:t>
              </a:r>
            </a:p>
          </p:txBody>
        </p:sp>
        <p:sp>
          <p:nvSpPr>
            <p:cNvPr id="54310" name="Line 40"/>
            <p:cNvSpPr>
              <a:spLocks noChangeShapeType="1"/>
            </p:cNvSpPr>
            <p:nvPr/>
          </p:nvSpPr>
          <p:spPr bwMode="auto">
            <a:xfrm>
              <a:off x="3552" y="1512"/>
              <a:ext cx="306"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4311" name="Text Box 41"/>
            <p:cNvSpPr txBox="1">
              <a:spLocks noChangeArrowheads="1"/>
            </p:cNvSpPr>
            <p:nvPr/>
          </p:nvSpPr>
          <p:spPr bwMode="auto">
            <a:xfrm>
              <a:off x="3558" y="1488"/>
              <a:ext cx="29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3</a:t>
              </a:r>
              <a:r>
                <a:rPr lang="en-GB" baseline="30000"/>
                <a:t>2</a:t>
              </a:r>
            </a:p>
          </p:txBody>
        </p:sp>
      </p:grpSp>
      <p:sp>
        <p:nvSpPr>
          <p:cNvPr id="278574" name="Text Box 46"/>
          <p:cNvSpPr txBox="1">
            <a:spLocks noChangeArrowheads="1"/>
          </p:cNvSpPr>
          <p:nvPr/>
        </p:nvSpPr>
        <p:spPr bwMode="auto">
          <a:xfrm>
            <a:off x="288925" y="5448300"/>
            <a:ext cx="1422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Similarly,</a:t>
            </a:r>
          </a:p>
        </p:txBody>
      </p:sp>
      <p:sp>
        <p:nvSpPr>
          <p:cNvPr id="278576" name="Rectangle 48"/>
          <p:cNvSpPr>
            <a:spLocks noChangeArrowheads="1"/>
          </p:cNvSpPr>
          <p:nvPr/>
        </p:nvSpPr>
        <p:spPr bwMode="auto">
          <a:xfrm>
            <a:off x="2106613" y="5448300"/>
            <a:ext cx="8715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t>6</a:t>
            </a:r>
            <a:r>
              <a:rPr lang="en-GB" baseline="30000"/>
              <a:t>–1 </a:t>
            </a:r>
            <a:r>
              <a:rPr lang="en-GB"/>
              <a:t>=</a:t>
            </a:r>
            <a:r>
              <a:rPr lang="en-GB" baseline="30000"/>
              <a:t> </a:t>
            </a:r>
          </a:p>
        </p:txBody>
      </p:sp>
      <p:grpSp>
        <p:nvGrpSpPr>
          <p:cNvPr id="278596" name="Group 68"/>
          <p:cNvGrpSpPr>
            <a:grpSpLocks/>
          </p:cNvGrpSpPr>
          <p:nvPr/>
        </p:nvGrpSpPr>
        <p:grpSpPr bwMode="auto">
          <a:xfrm>
            <a:off x="2887663" y="5257800"/>
            <a:ext cx="381000" cy="838200"/>
            <a:chOff x="1788" y="3216"/>
            <a:chExt cx="240" cy="528"/>
          </a:xfrm>
        </p:grpSpPr>
        <p:sp>
          <p:nvSpPr>
            <p:cNvPr id="54306" name="Text Box 50"/>
            <p:cNvSpPr txBox="1">
              <a:spLocks noChangeArrowheads="1"/>
            </p:cNvSpPr>
            <p:nvPr/>
          </p:nvSpPr>
          <p:spPr bwMode="auto">
            <a:xfrm>
              <a:off x="1797" y="3216"/>
              <a:ext cx="22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1</a:t>
              </a:r>
            </a:p>
          </p:txBody>
        </p:sp>
        <p:sp>
          <p:nvSpPr>
            <p:cNvPr id="54307" name="Line 51"/>
            <p:cNvSpPr>
              <a:spLocks noChangeShapeType="1"/>
            </p:cNvSpPr>
            <p:nvPr/>
          </p:nvSpPr>
          <p:spPr bwMode="auto">
            <a:xfrm>
              <a:off x="1788" y="3480"/>
              <a:ext cx="24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4308" name="Text Box 52"/>
            <p:cNvSpPr txBox="1">
              <a:spLocks noChangeArrowheads="1"/>
            </p:cNvSpPr>
            <p:nvPr/>
          </p:nvSpPr>
          <p:spPr bwMode="auto">
            <a:xfrm>
              <a:off x="1797" y="3456"/>
              <a:ext cx="22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6</a:t>
              </a:r>
              <a:endParaRPr lang="en-GB" baseline="30000"/>
            </a:p>
          </p:txBody>
        </p:sp>
      </p:grpSp>
      <p:sp>
        <p:nvSpPr>
          <p:cNvPr id="278582" name="Rectangle 54"/>
          <p:cNvSpPr>
            <a:spLocks noChangeArrowheads="1"/>
          </p:cNvSpPr>
          <p:nvPr/>
        </p:nvSpPr>
        <p:spPr bwMode="auto">
          <a:xfrm>
            <a:off x="3665538" y="5448300"/>
            <a:ext cx="8715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t>7</a:t>
            </a:r>
            <a:r>
              <a:rPr lang="en-GB" baseline="30000"/>
              <a:t>–4 </a:t>
            </a:r>
            <a:r>
              <a:rPr lang="en-GB"/>
              <a:t>=</a:t>
            </a:r>
            <a:r>
              <a:rPr lang="en-GB" baseline="30000"/>
              <a:t> </a:t>
            </a:r>
          </a:p>
        </p:txBody>
      </p:sp>
      <p:grpSp>
        <p:nvGrpSpPr>
          <p:cNvPr id="278583" name="Group 55"/>
          <p:cNvGrpSpPr>
            <a:grpSpLocks/>
          </p:cNvGrpSpPr>
          <p:nvPr/>
        </p:nvGrpSpPr>
        <p:grpSpPr bwMode="auto">
          <a:xfrm>
            <a:off x="4427538" y="5257800"/>
            <a:ext cx="485775" cy="838200"/>
            <a:chOff x="3552" y="1248"/>
            <a:chExt cx="306" cy="528"/>
          </a:xfrm>
        </p:grpSpPr>
        <p:sp>
          <p:nvSpPr>
            <p:cNvPr id="54303" name="Text Box 56"/>
            <p:cNvSpPr txBox="1">
              <a:spLocks noChangeArrowheads="1"/>
            </p:cNvSpPr>
            <p:nvPr/>
          </p:nvSpPr>
          <p:spPr bwMode="auto">
            <a:xfrm>
              <a:off x="3594" y="1248"/>
              <a:ext cx="22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1</a:t>
              </a:r>
            </a:p>
          </p:txBody>
        </p:sp>
        <p:sp>
          <p:nvSpPr>
            <p:cNvPr id="54304" name="Line 57"/>
            <p:cNvSpPr>
              <a:spLocks noChangeShapeType="1"/>
            </p:cNvSpPr>
            <p:nvPr/>
          </p:nvSpPr>
          <p:spPr bwMode="auto">
            <a:xfrm>
              <a:off x="3552" y="1512"/>
              <a:ext cx="306"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4305" name="Text Box 58"/>
            <p:cNvSpPr txBox="1">
              <a:spLocks noChangeArrowheads="1"/>
            </p:cNvSpPr>
            <p:nvPr/>
          </p:nvSpPr>
          <p:spPr bwMode="auto">
            <a:xfrm>
              <a:off x="3558" y="1488"/>
              <a:ext cx="29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7</a:t>
              </a:r>
              <a:r>
                <a:rPr lang="en-GB" baseline="30000"/>
                <a:t>4</a:t>
              </a:r>
            </a:p>
          </p:txBody>
        </p:sp>
      </p:grpSp>
      <p:sp>
        <p:nvSpPr>
          <p:cNvPr id="278587" name="Text Box 59"/>
          <p:cNvSpPr txBox="1">
            <a:spLocks noChangeArrowheads="1"/>
          </p:cNvSpPr>
          <p:nvPr/>
        </p:nvSpPr>
        <p:spPr bwMode="auto">
          <a:xfrm>
            <a:off x="5310188" y="5448300"/>
            <a:ext cx="6937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and</a:t>
            </a:r>
          </a:p>
        </p:txBody>
      </p:sp>
      <p:sp>
        <p:nvSpPr>
          <p:cNvPr id="278589" name="Rectangle 61"/>
          <p:cNvSpPr>
            <a:spLocks noChangeArrowheads="1"/>
          </p:cNvSpPr>
          <p:nvPr/>
        </p:nvSpPr>
        <p:spPr bwMode="auto">
          <a:xfrm>
            <a:off x="6400800" y="5448300"/>
            <a:ext cx="8715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t>5</a:t>
            </a:r>
            <a:r>
              <a:rPr lang="en-GB" baseline="30000"/>
              <a:t>–3 </a:t>
            </a:r>
            <a:r>
              <a:rPr lang="en-GB"/>
              <a:t>=</a:t>
            </a:r>
            <a:r>
              <a:rPr lang="en-GB" baseline="30000"/>
              <a:t> </a:t>
            </a:r>
          </a:p>
        </p:txBody>
      </p:sp>
      <p:grpSp>
        <p:nvGrpSpPr>
          <p:cNvPr id="278590" name="Group 62"/>
          <p:cNvGrpSpPr>
            <a:grpSpLocks/>
          </p:cNvGrpSpPr>
          <p:nvPr/>
        </p:nvGrpSpPr>
        <p:grpSpPr bwMode="auto">
          <a:xfrm>
            <a:off x="7162800" y="5257800"/>
            <a:ext cx="485775" cy="838200"/>
            <a:chOff x="3552" y="1248"/>
            <a:chExt cx="306" cy="528"/>
          </a:xfrm>
        </p:grpSpPr>
        <p:sp>
          <p:nvSpPr>
            <p:cNvPr id="54300" name="Text Box 63"/>
            <p:cNvSpPr txBox="1">
              <a:spLocks noChangeArrowheads="1"/>
            </p:cNvSpPr>
            <p:nvPr/>
          </p:nvSpPr>
          <p:spPr bwMode="auto">
            <a:xfrm>
              <a:off x="3594" y="1248"/>
              <a:ext cx="22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1</a:t>
              </a:r>
            </a:p>
          </p:txBody>
        </p:sp>
        <p:sp>
          <p:nvSpPr>
            <p:cNvPr id="54301" name="Line 64"/>
            <p:cNvSpPr>
              <a:spLocks noChangeShapeType="1"/>
            </p:cNvSpPr>
            <p:nvPr/>
          </p:nvSpPr>
          <p:spPr bwMode="auto">
            <a:xfrm>
              <a:off x="3552" y="1512"/>
              <a:ext cx="306"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4302" name="Text Box 65"/>
            <p:cNvSpPr txBox="1">
              <a:spLocks noChangeArrowheads="1"/>
            </p:cNvSpPr>
            <p:nvPr/>
          </p:nvSpPr>
          <p:spPr bwMode="auto">
            <a:xfrm>
              <a:off x="3558" y="1488"/>
              <a:ext cx="29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5</a:t>
              </a:r>
              <a:r>
                <a:rPr lang="en-GB" baseline="30000"/>
                <a:t>3</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7853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27857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278542"/>
                                        </p:tgtEl>
                                        <p:attrNameLst>
                                          <p:attrName>style.visibility</p:attrName>
                                        </p:attrNameLst>
                                      </p:cBhvr>
                                      <p:to>
                                        <p:strVal val="visible"/>
                                      </p:to>
                                    </p:set>
                                    <p:animEffect transition="in" filter="wipe(up)">
                                      <p:cBhvr>
                                        <p:cTn id="15" dur="500"/>
                                        <p:tgtEl>
                                          <p:spTgt spid="278542"/>
                                        </p:tgtEl>
                                      </p:cBhvr>
                                    </p:animEffect>
                                  </p:childTnLst>
                                </p:cTn>
                              </p:par>
                            </p:childTnLst>
                          </p:cTn>
                        </p:par>
                        <p:par>
                          <p:cTn id="16" fill="hold" nodeType="afterGroup">
                            <p:stCondLst>
                              <p:cond delay="500"/>
                            </p:stCondLst>
                            <p:childTnLst>
                              <p:par>
                                <p:cTn id="17" presetID="22" presetClass="entr" presetSubtype="1" fill="hold" grpId="0" nodeType="afterEffect">
                                  <p:stCondLst>
                                    <p:cond delay="0"/>
                                  </p:stCondLst>
                                  <p:childTnLst>
                                    <p:set>
                                      <p:cBhvr>
                                        <p:cTn id="18" dur="1" fill="hold">
                                          <p:stCondLst>
                                            <p:cond delay="0"/>
                                          </p:stCondLst>
                                        </p:cTn>
                                        <p:tgtEl>
                                          <p:spTgt spid="278543"/>
                                        </p:tgtEl>
                                        <p:attrNameLst>
                                          <p:attrName>style.visibility</p:attrName>
                                        </p:attrNameLst>
                                      </p:cBhvr>
                                      <p:to>
                                        <p:strVal val="visible"/>
                                      </p:to>
                                    </p:set>
                                    <p:animEffect transition="in" filter="wipe(up)">
                                      <p:cBhvr>
                                        <p:cTn id="19" dur="500"/>
                                        <p:tgtEl>
                                          <p:spTgt spid="278543"/>
                                        </p:tgtEl>
                                      </p:cBhvr>
                                    </p:animEffect>
                                  </p:childTnLst>
                                </p:cTn>
                              </p:par>
                            </p:childTnLst>
                          </p:cTn>
                        </p:par>
                        <p:par>
                          <p:cTn id="20" fill="hold" nodeType="afterGroup">
                            <p:stCondLst>
                              <p:cond delay="1000"/>
                            </p:stCondLst>
                            <p:childTnLst>
                              <p:par>
                                <p:cTn id="21" presetID="22" presetClass="entr" presetSubtype="1" fill="hold" grpId="0" nodeType="afterEffect">
                                  <p:stCondLst>
                                    <p:cond delay="0"/>
                                  </p:stCondLst>
                                  <p:childTnLst>
                                    <p:set>
                                      <p:cBhvr>
                                        <p:cTn id="22" dur="1" fill="hold">
                                          <p:stCondLst>
                                            <p:cond delay="0"/>
                                          </p:stCondLst>
                                        </p:cTn>
                                        <p:tgtEl>
                                          <p:spTgt spid="278544"/>
                                        </p:tgtEl>
                                        <p:attrNameLst>
                                          <p:attrName>style.visibility</p:attrName>
                                        </p:attrNameLst>
                                      </p:cBhvr>
                                      <p:to>
                                        <p:strVal val="visible"/>
                                      </p:to>
                                    </p:set>
                                    <p:animEffect transition="in" filter="wipe(up)">
                                      <p:cBhvr>
                                        <p:cTn id="23" dur="500"/>
                                        <p:tgtEl>
                                          <p:spTgt spid="278544"/>
                                        </p:tgtEl>
                                      </p:cBhvr>
                                    </p:animEffect>
                                  </p:childTnLst>
                                </p:cTn>
                              </p:par>
                            </p:childTnLst>
                          </p:cTn>
                        </p:par>
                        <p:par>
                          <p:cTn id="24" fill="hold" nodeType="afterGroup">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278545"/>
                                        </p:tgtEl>
                                        <p:attrNameLst>
                                          <p:attrName>style.visibility</p:attrName>
                                        </p:attrNameLst>
                                      </p:cBhvr>
                                      <p:to>
                                        <p:strVal val="visible"/>
                                      </p:to>
                                    </p:set>
                                    <p:animEffect transition="in" filter="wipe(up)">
                                      <p:cBhvr>
                                        <p:cTn id="27" dur="500"/>
                                        <p:tgtEl>
                                          <p:spTgt spid="278545"/>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 presetClass="entr" presetSubtype="0" fill="hold" nodeType="clickEffect">
                                  <p:stCondLst>
                                    <p:cond delay="0"/>
                                  </p:stCondLst>
                                  <p:childTnLst>
                                    <p:set>
                                      <p:cBhvr>
                                        <p:cTn id="31" dur="1" fill="hold">
                                          <p:stCondLst>
                                            <p:cond delay="499"/>
                                          </p:stCondLst>
                                        </p:cTn>
                                        <p:tgtEl>
                                          <p:spTgt spid="278571"/>
                                        </p:tgtEl>
                                        <p:attrNameLst>
                                          <p:attrName>style.visibility</p:attrName>
                                        </p:attrNameLst>
                                      </p:cBhvr>
                                      <p:to>
                                        <p:strVal val="visible"/>
                                      </p:to>
                                    </p:set>
                                  </p:childTnLst>
                                </p:cTn>
                              </p:par>
                            </p:childTnLst>
                          </p:cTn>
                        </p:par>
                      </p:childTnLst>
                    </p:cTn>
                  </p:par>
                  <p:par>
                    <p:cTn id="32" fill="hold" nodeType="clickPar">
                      <p:stCondLst>
                        <p:cond delay="indefinite"/>
                      </p:stCondLst>
                      <p:childTnLst>
                        <p:par>
                          <p:cTn id="33" fill="hold" nodeType="withGroup">
                            <p:stCondLst>
                              <p:cond delay="0"/>
                            </p:stCondLst>
                            <p:childTnLst>
                              <p:par>
                                <p:cTn id="34" presetID="1" presetClass="entr" presetSubtype="0" fill="hold" nodeType="clickEffect">
                                  <p:stCondLst>
                                    <p:cond delay="0"/>
                                  </p:stCondLst>
                                  <p:childTnLst>
                                    <p:set>
                                      <p:cBhvr>
                                        <p:cTn id="35" dur="1" fill="hold">
                                          <p:stCondLst>
                                            <p:cond delay="499"/>
                                          </p:stCondLst>
                                        </p:cTn>
                                        <p:tgtEl>
                                          <p:spTgt spid="278559"/>
                                        </p:tgtEl>
                                        <p:attrNameLst>
                                          <p:attrName>style.visibility</p:attrName>
                                        </p:attrNameLst>
                                      </p:cBhvr>
                                      <p:to>
                                        <p:strVal val="visible"/>
                                      </p:to>
                                    </p:set>
                                  </p:childTnLst>
                                </p:cTn>
                              </p:par>
                            </p:childTnLst>
                          </p:cTn>
                        </p:par>
                      </p:childTnLst>
                    </p:cTn>
                  </p:par>
                  <p:par>
                    <p:cTn id="36" fill="hold" nodeType="clickPar">
                      <p:stCondLst>
                        <p:cond delay="indefinite"/>
                      </p:stCondLst>
                      <p:childTnLst>
                        <p:par>
                          <p:cTn id="37" fill="hold" nodeType="withGroup">
                            <p:stCondLst>
                              <p:cond delay="0"/>
                            </p:stCondLst>
                            <p:childTnLst>
                              <p:par>
                                <p:cTn id="38" presetID="1" presetClass="entr" presetSubtype="0" fill="hold" grpId="0" nodeType="clickEffect">
                                  <p:stCondLst>
                                    <p:cond delay="0"/>
                                  </p:stCondLst>
                                  <p:childTnLst>
                                    <p:set>
                                      <p:cBhvr>
                                        <p:cTn id="39" dur="1" fill="hold">
                                          <p:stCondLst>
                                            <p:cond delay="499"/>
                                          </p:stCondLst>
                                        </p:cTn>
                                        <p:tgtEl>
                                          <p:spTgt spid="278560"/>
                                        </p:tgtEl>
                                        <p:attrNameLst>
                                          <p:attrName>style.visibility</p:attrName>
                                        </p:attrNameLst>
                                      </p:cBhvr>
                                      <p:to>
                                        <p:strVal val="visible"/>
                                      </p:to>
                                    </p:set>
                                  </p:childTnLst>
                                </p:cTn>
                              </p:par>
                            </p:childTnLst>
                          </p:cTn>
                        </p:par>
                      </p:childTnLst>
                    </p:cTn>
                  </p:par>
                  <p:par>
                    <p:cTn id="40" fill="hold" nodeType="clickPar">
                      <p:stCondLst>
                        <p:cond delay="indefinite"/>
                      </p:stCondLst>
                      <p:childTnLst>
                        <p:par>
                          <p:cTn id="41" fill="hold" nodeType="withGroup">
                            <p:stCondLst>
                              <p:cond delay="0"/>
                            </p:stCondLst>
                            <p:childTnLst>
                              <p:par>
                                <p:cTn id="42" presetID="1" presetClass="entr" presetSubtype="0" fill="hold" grpId="0" nodeType="clickEffect">
                                  <p:stCondLst>
                                    <p:cond delay="0"/>
                                  </p:stCondLst>
                                  <p:childTnLst>
                                    <p:set>
                                      <p:cBhvr>
                                        <p:cTn id="43" dur="1" fill="hold">
                                          <p:stCondLst>
                                            <p:cond delay="499"/>
                                          </p:stCondLst>
                                        </p:cTn>
                                        <p:tgtEl>
                                          <p:spTgt spid="278561"/>
                                        </p:tgtEl>
                                        <p:attrNameLst>
                                          <p:attrName>style.visibility</p:attrName>
                                        </p:attrNameLst>
                                      </p:cBhvr>
                                      <p:to>
                                        <p:strVal val="visible"/>
                                      </p:to>
                                    </p:set>
                                  </p:childTnLst>
                                </p:cTn>
                              </p:par>
                            </p:childTnLst>
                          </p:cTn>
                        </p:par>
                      </p:childTnLst>
                    </p:cTn>
                  </p:par>
                  <p:par>
                    <p:cTn id="44" fill="hold" nodeType="clickPar">
                      <p:stCondLst>
                        <p:cond delay="indefinite"/>
                      </p:stCondLst>
                      <p:childTnLst>
                        <p:par>
                          <p:cTn id="45" fill="hold" nodeType="withGroup">
                            <p:stCondLst>
                              <p:cond delay="0"/>
                            </p:stCondLst>
                            <p:childTnLst>
                              <p:par>
                                <p:cTn id="46" presetID="1" presetClass="entr" presetSubtype="0" fill="hold" grpId="0" nodeType="clickEffect">
                                  <p:stCondLst>
                                    <p:cond delay="0"/>
                                  </p:stCondLst>
                                  <p:childTnLst>
                                    <p:set>
                                      <p:cBhvr>
                                        <p:cTn id="47" dur="1" fill="hold">
                                          <p:stCondLst>
                                            <p:cond delay="499"/>
                                          </p:stCondLst>
                                        </p:cTn>
                                        <p:tgtEl>
                                          <p:spTgt spid="278562"/>
                                        </p:tgtEl>
                                        <p:attrNameLst>
                                          <p:attrName>style.visibility</p:attrName>
                                        </p:attrNameLst>
                                      </p:cBhvr>
                                      <p:to>
                                        <p:strVal val="visible"/>
                                      </p:to>
                                    </p:set>
                                  </p:childTnLst>
                                </p:cTn>
                              </p:par>
                            </p:childTnLst>
                          </p:cTn>
                        </p:par>
                      </p:childTnLst>
                    </p:cTn>
                  </p:par>
                  <p:par>
                    <p:cTn id="48" fill="hold" nodeType="clickPar">
                      <p:stCondLst>
                        <p:cond delay="indefinite"/>
                      </p:stCondLst>
                      <p:childTnLst>
                        <p:par>
                          <p:cTn id="49" fill="hold" nodeType="withGroup">
                            <p:stCondLst>
                              <p:cond delay="0"/>
                            </p:stCondLst>
                            <p:childTnLst>
                              <p:par>
                                <p:cTn id="50" presetID="1" presetClass="entr" presetSubtype="0" fill="hold" grpId="0" nodeType="clickEffect">
                                  <p:stCondLst>
                                    <p:cond delay="0"/>
                                  </p:stCondLst>
                                  <p:childTnLst>
                                    <p:set>
                                      <p:cBhvr>
                                        <p:cTn id="51" dur="1" fill="hold">
                                          <p:stCondLst>
                                            <p:cond delay="499"/>
                                          </p:stCondLst>
                                        </p:cTn>
                                        <p:tgtEl>
                                          <p:spTgt spid="278563"/>
                                        </p:tgtEl>
                                        <p:attrNameLst>
                                          <p:attrName>style.visibility</p:attrName>
                                        </p:attrNameLst>
                                      </p:cBhvr>
                                      <p:to>
                                        <p:strVal val="visible"/>
                                      </p:to>
                                    </p:set>
                                  </p:childTnLst>
                                </p:cTn>
                              </p:par>
                            </p:childTnLst>
                          </p:cTn>
                        </p:par>
                      </p:childTnLst>
                    </p:cTn>
                  </p:par>
                  <p:par>
                    <p:cTn id="52" fill="hold" nodeType="clickPar">
                      <p:stCondLst>
                        <p:cond delay="indefinite"/>
                      </p:stCondLst>
                      <p:childTnLst>
                        <p:par>
                          <p:cTn id="53" fill="hold" nodeType="withGroup">
                            <p:stCondLst>
                              <p:cond delay="0"/>
                            </p:stCondLst>
                            <p:childTnLst>
                              <p:par>
                                <p:cTn id="54" presetID="1" presetClass="entr" presetSubtype="0" fill="hold" grpId="0" nodeType="clickEffect">
                                  <p:stCondLst>
                                    <p:cond delay="0"/>
                                  </p:stCondLst>
                                  <p:childTnLst>
                                    <p:set>
                                      <p:cBhvr>
                                        <p:cTn id="55" dur="1" fill="hold">
                                          <p:stCondLst>
                                            <p:cond delay="499"/>
                                          </p:stCondLst>
                                        </p:cTn>
                                        <p:tgtEl>
                                          <p:spTgt spid="278564"/>
                                        </p:tgtEl>
                                        <p:attrNameLst>
                                          <p:attrName>style.visibility</p:attrName>
                                        </p:attrNameLst>
                                      </p:cBhvr>
                                      <p:to>
                                        <p:strVal val="visible"/>
                                      </p:to>
                                    </p:set>
                                  </p:childTnLst>
                                </p:cTn>
                              </p:par>
                            </p:childTnLst>
                          </p:cTn>
                        </p:par>
                      </p:childTnLst>
                    </p:cTn>
                  </p:par>
                  <p:par>
                    <p:cTn id="56" fill="hold" nodeType="clickPar">
                      <p:stCondLst>
                        <p:cond delay="indefinite"/>
                      </p:stCondLst>
                      <p:childTnLst>
                        <p:par>
                          <p:cTn id="57" fill="hold" nodeType="withGroup">
                            <p:stCondLst>
                              <p:cond delay="0"/>
                            </p:stCondLst>
                            <p:childTnLst>
                              <p:par>
                                <p:cTn id="58" presetID="1" presetClass="entr" presetSubtype="0" fill="hold" nodeType="clickEffect">
                                  <p:stCondLst>
                                    <p:cond delay="0"/>
                                  </p:stCondLst>
                                  <p:childTnLst>
                                    <p:set>
                                      <p:cBhvr>
                                        <p:cTn id="59" dur="1" fill="hold">
                                          <p:stCondLst>
                                            <p:cond delay="499"/>
                                          </p:stCondLst>
                                        </p:cTn>
                                        <p:tgtEl>
                                          <p:spTgt spid="278566"/>
                                        </p:tgtEl>
                                        <p:attrNameLst>
                                          <p:attrName>style.visibility</p:attrName>
                                        </p:attrNameLst>
                                      </p:cBhvr>
                                      <p:to>
                                        <p:strVal val="visible"/>
                                      </p:to>
                                    </p:set>
                                  </p:childTnLst>
                                </p:cTn>
                              </p:par>
                            </p:childTnLst>
                          </p:cTn>
                        </p:par>
                      </p:childTnLst>
                    </p:cTn>
                  </p:par>
                  <p:par>
                    <p:cTn id="60" fill="hold" nodeType="clickPar">
                      <p:stCondLst>
                        <p:cond delay="indefinite"/>
                      </p:stCondLst>
                      <p:childTnLst>
                        <p:par>
                          <p:cTn id="61" fill="hold" nodeType="withGroup">
                            <p:stCondLst>
                              <p:cond delay="0"/>
                            </p:stCondLst>
                            <p:childTnLst>
                              <p:par>
                                <p:cTn id="62" presetID="1" presetClass="entr" presetSubtype="0" fill="hold" grpId="0" nodeType="clickEffect">
                                  <p:stCondLst>
                                    <p:cond delay="0"/>
                                  </p:stCondLst>
                                  <p:childTnLst>
                                    <p:set>
                                      <p:cBhvr>
                                        <p:cTn id="63" dur="1" fill="hold">
                                          <p:stCondLst>
                                            <p:cond delay="499"/>
                                          </p:stCondLst>
                                        </p:cTn>
                                        <p:tgtEl>
                                          <p:spTgt spid="278574"/>
                                        </p:tgtEl>
                                        <p:attrNameLst>
                                          <p:attrName>style.visibility</p:attrName>
                                        </p:attrNameLst>
                                      </p:cBhvr>
                                      <p:to>
                                        <p:strVal val="visible"/>
                                      </p:to>
                                    </p:set>
                                  </p:childTnLst>
                                </p:cTn>
                              </p:par>
                            </p:childTnLst>
                          </p:cTn>
                        </p:par>
                      </p:childTnLst>
                    </p:cTn>
                  </p:par>
                  <p:par>
                    <p:cTn id="64" fill="hold" nodeType="clickPar">
                      <p:stCondLst>
                        <p:cond delay="indefinite"/>
                      </p:stCondLst>
                      <p:childTnLst>
                        <p:par>
                          <p:cTn id="65" fill="hold" nodeType="withGroup">
                            <p:stCondLst>
                              <p:cond delay="0"/>
                            </p:stCondLst>
                            <p:childTnLst>
                              <p:par>
                                <p:cTn id="66" presetID="1" presetClass="entr" presetSubtype="0" fill="hold" grpId="0" nodeType="clickEffect">
                                  <p:stCondLst>
                                    <p:cond delay="0"/>
                                  </p:stCondLst>
                                  <p:childTnLst>
                                    <p:set>
                                      <p:cBhvr>
                                        <p:cTn id="67" dur="1" fill="hold">
                                          <p:stCondLst>
                                            <p:cond delay="499"/>
                                          </p:stCondLst>
                                        </p:cTn>
                                        <p:tgtEl>
                                          <p:spTgt spid="278576"/>
                                        </p:tgtEl>
                                        <p:attrNameLst>
                                          <p:attrName>style.visibility</p:attrName>
                                        </p:attrNameLst>
                                      </p:cBhvr>
                                      <p:to>
                                        <p:strVal val="visible"/>
                                      </p:to>
                                    </p:set>
                                  </p:childTnLst>
                                </p:cTn>
                              </p:par>
                            </p:childTnLst>
                          </p:cTn>
                        </p:par>
                      </p:childTnLst>
                    </p:cTn>
                  </p:par>
                  <p:par>
                    <p:cTn id="68" fill="hold" nodeType="clickPar">
                      <p:stCondLst>
                        <p:cond delay="indefinite"/>
                      </p:stCondLst>
                      <p:childTnLst>
                        <p:par>
                          <p:cTn id="69" fill="hold" nodeType="withGroup">
                            <p:stCondLst>
                              <p:cond delay="0"/>
                            </p:stCondLst>
                            <p:childTnLst>
                              <p:par>
                                <p:cTn id="70" presetID="1" presetClass="entr" presetSubtype="0" fill="hold" nodeType="clickEffect">
                                  <p:stCondLst>
                                    <p:cond delay="0"/>
                                  </p:stCondLst>
                                  <p:childTnLst>
                                    <p:set>
                                      <p:cBhvr>
                                        <p:cTn id="71" dur="1" fill="hold">
                                          <p:stCondLst>
                                            <p:cond delay="499"/>
                                          </p:stCondLst>
                                        </p:cTn>
                                        <p:tgtEl>
                                          <p:spTgt spid="278596"/>
                                        </p:tgtEl>
                                        <p:attrNameLst>
                                          <p:attrName>style.visibility</p:attrName>
                                        </p:attrNameLst>
                                      </p:cBhvr>
                                      <p:to>
                                        <p:strVal val="visible"/>
                                      </p:to>
                                    </p:set>
                                  </p:childTnLst>
                                </p:cTn>
                              </p:par>
                            </p:childTnLst>
                          </p:cTn>
                        </p:par>
                      </p:childTnLst>
                    </p:cTn>
                  </p:par>
                  <p:par>
                    <p:cTn id="72" fill="hold" nodeType="clickPar">
                      <p:stCondLst>
                        <p:cond delay="indefinite"/>
                      </p:stCondLst>
                      <p:childTnLst>
                        <p:par>
                          <p:cTn id="73" fill="hold" nodeType="withGroup">
                            <p:stCondLst>
                              <p:cond delay="0"/>
                            </p:stCondLst>
                            <p:childTnLst>
                              <p:par>
                                <p:cTn id="74" presetID="1" presetClass="entr" presetSubtype="0" fill="hold" grpId="0" nodeType="clickEffect">
                                  <p:stCondLst>
                                    <p:cond delay="0"/>
                                  </p:stCondLst>
                                  <p:childTnLst>
                                    <p:set>
                                      <p:cBhvr>
                                        <p:cTn id="75" dur="1" fill="hold">
                                          <p:stCondLst>
                                            <p:cond delay="499"/>
                                          </p:stCondLst>
                                        </p:cTn>
                                        <p:tgtEl>
                                          <p:spTgt spid="278582"/>
                                        </p:tgtEl>
                                        <p:attrNameLst>
                                          <p:attrName>style.visibility</p:attrName>
                                        </p:attrNameLst>
                                      </p:cBhvr>
                                      <p:to>
                                        <p:strVal val="visible"/>
                                      </p:to>
                                    </p:set>
                                  </p:childTnLst>
                                </p:cTn>
                              </p:par>
                            </p:childTnLst>
                          </p:cTn>
                        </p:par>
                      </p:childTnLst>
                    </p:cTn>
                  </p:par>
                  <p:par>
                    <p:cTn id="76" fill="hold" nodeType="clickPar">
                      <p:stCondLst>
                        <p:cond delay="indefinite"/>
                      </p:stCondLst>
                      <p:childTnLst>
                        <p:par>
                          <p:cTn id="77" fill="hold" nodeType="withGroup">
                            <p:stCondLst>
                              <p:cond delay="0"/>
                            </p:stCondLst>
                            <p:childTnLst>
                              <p:par>
                                <p:cTn id="78" presetID="1" presetClass="entr" presetSubtype="0" fill="hold" nodeType="clickEffect">
                                  <p:stCondLst>
                                    <p:cond delay="0"/>
                                  </p:stCondLst>
                                  <p:childTnLst>
                                    <p:set>
                                      <p:cBhvr>
                                        <p:cTn id="79" dur="1" fill="hold">
                                          <p:stCondLst>
                                            <p:cond delay="499"/>
                                          </p:stCondLst>
                                        </p:cTn>
                                        <p:tgtEl>
                                          <p:spTgt spid="278583"/>
                                        </p:tgtEl>
                                        <p:attrNameLst>
                                          <p:attrName>style.visibility</p:attrName>
                                        </p:attrNameLst>
                                      </p:cBhvr>
                                      <p:to>
                                        <p:strVal val="visible"/>
                                      </p:to>
                                    </p:set>
                                  </p:childTnLst>
                                </p:cTn>
                              </p:par>
                            </p:childTnLst>
                          </p:cTn>
                        </p:par>
                      </p:childTnLst>
                    </p:cTn>
                  </p:par>
                  <p:par>
                    <p:cTn id="80" fill="hold" nodeType="clickPar">
                      <p:stCondLst>
                        <p:cond delay="indefinite"/>
                      </p:stCondLst>
                      <p:childTnLst>
                        <p:par>
                          <p:cTn id="81" fill="hold" nodeType="withGroup">
                            <p:stCondLst>
                              <p:cond delay="0"/>
                            </p:stCondLst>
                            <p:childTnLst>
                              <p:par>
                                <p:cTn id="82" presetID="1" presetClass="entr" presetSubtype="0" fill="hold" grpId="0" nodeType="clickEffect">
                                  <p:stCondLst>
                                    <p:cond delay="0"/>
                                  </p:stCondLst>
                                  <p:childTnLst>
                                    <p:set>
                                      <p:cBhvr>
                                        <p:cTn id="83" dur="1" fill="hold">
                                          <p:stCondLst>
                                            <p:cond delay="499"/>
                                          </p:stCondLst>
                                        </p:cTn>
                                        <p:tgtEl>
                                          <p:spTgt spid="278587"/>
                                        </p:tgtEl>
                                        <p:attrNameLst>
                                          <p:attrName>style.visibility</p:attrName>
                                        </p:attrNameLst>
                                      </p:cBhvr>
                                      <p:to>
                                        <p:strVal val="visible"/>
                                      </p:to>
                                    </p:set>
                                  </p:childTnLst>
                                </p:cTn>
                              </p:par>
                            </p:childTnLst>
                          </p:cTn>
                        </p:par>
                      </p:childTnLst>
                    </p:cTn>
                  </p:par>
                  <p:par>
                    <p:cTn id="84" fill="hold" nodeType="clickPar">
                      <p:stCondLst>
                        <p:cond delay="indefinite"/>
                      </p:stCondLst>
                      <p:childTnLst>
                        <p:par>
                          <p:cTn id="85" fill="hold" nodeType="withGroup">
                            <p:stCondLst>
                              <p:cond delay="0"/>
                            </p:stCondLst>
                            <p:childTnLst>
                              <p:par>
                                <p:cTn id="86" presetID="1" presetClass="entr" presetSubtype="0" fill="hold" grpId="0" nodeType="clickEffect">
                                  <p:stCondLst>
                                    <p:cond delay="0"/>
                                  </p:stCondLst>
                                  <p:childTnLst>
                                    <p:set>
                                      <p:cBhvr>
                                        <p:cTn id="87" dur="1" fill="hold">
                                          <p:stCondLst>
                                            <p:cond delay="499"/>
                                          </p:stCondLst>
                                        </p:cTn>
                                        <p:tgtEl>
                                          <p:spTgt spid="278589"/>
                                        </p:tgtEl>
                                        <p:attrNameLst>
                                          <p:attrName>style.visibility</p:attrName>
                                        </p:attrNameLst>
                                      </p:cBhvr>
                                      <p:to>
                                        <p:strVal val="visible"/>
                                      </p:to>
                                    </p:set>
                                  </p:childTnLst>
                                </p:cTn>
                              </p:par>
                            </p:childTnLst>
                          </p:cTn>
                        </p:par>
                      </p:childTnLst>
                    </p:cTn>
                  </p:par>
                  <p:par>
                    <p:cTn id="88" fill="hold" nodeType="clickPar">
                      <p:stCondLst>
                        <p:cond delay="indefinite"/>
                      </p:stCondLst>
                      <p:childTnLst>
                        <p:par>
                          <p:cTn id="89" fill="hold" nodeType="withGroup">
                            <p:stCondLst>
                              <p:cond delay="0"/>
                            </p:stCondLst>
                            <p:childTnLst>
                              <p:par>
                                <p:cTn id="90" presetID="1" presetClass="entr" presetSubtype="0" fill="hold" nodeType="clickEffect">
                                  <p:stCondLst>
                                    <p:cond delay="0"/>
                                  </p:stCondLst>
                                  <p:childTnLst>
                                    <p:set>
                                      <p:cBhvr>
                                        <p:cTn id="91" dur="1" fill="hold">
                                          <p:stCondLst>
                                            <p:cond delay="499"/>
                                          </p:stCondLst>
                                        </p:cTn>
                                        <p:tgtEl>
                                          <p:spTgt spid="27859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8535" grpId="0" autoUpdateAnimBg="0"/>
      <p:bldP spid="278542" grpId="0" animBg="1"/>
      <p:bldP spid="278543" grpId="0" animBg="1"/>
      <p:bldP spid="278544" grpId="0" animBg="1"/>
      <p:bldP spid="278545" grpId="0" animBg="1"/>
      <p:bldP spid="278560" grpId="0" autoUpdateAnimBg="0"/>
      <p:bldP spid="278561" grpId="0" autoUpdateAnimBg="0"/>
      <p:bldP spid="278562" grpId="0" autoUpdateAnimBg="0"/>
      <p:bldP spid="278563" grpId="0" autoUpdateAnimBg="0"/>
      <p:bldP spid="278564" grpId="0" autoUpdateAnimBg="0"/>
      <p:bldP spid="278574" grpId="0" autoUpdateAnimBg="0"/>
      <p:bldP spid="278576" grpId="0" autoUpdateAnimBg="0"/>
      <p:bldP spid="278582" grpId="0" autoUpdateAnimBg="0"/>
      <p:bldP spid="278587" grpId="0" autoUpdateAnimBg="0"/>
      <p:bldP spid="278589" grpId="0" autoUpdateAnimBg="0"/>
    </p:bld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5298" name="Rectangle 2"/>
          <p:cNvSpPr>
            <a:spLocks noGrp="1" noChangeArrowheads="1"/>
          </p:cNvSpPr>
          <p:nvPr>
            <p:ph type="ctrTitle"/>
          </p:nvPr>
        </p:nvSpPr>
        <p:spPr>
          <a:xfrm>
            <a:off x="152400" y="152400"/>
            <a:ext cx="3810000" cy="533400"/>
          </a:xfrm>
          <a:noFill/>
        </p:spPr>
        <p:txBody>
          <a:bodyPr/>
          <a:lstStyle/>
          <a:p>
            <a:pPr eaLnBrk="1" hangingPunct="1"/>
            <a:r>
              <a:rPr lang="en-GB" sz="2800" b="1" smtClean="0">
                <a:solidFill>
                  <a:srgbClr val="5B0091"/>
                </a:solidFill>
              </a:rPr>
              <a:t>Using algebra</a:t>
            </a:r>
          </a:p>
        </p:txBody>
      </p:sp>
      <p:pic>
        <p:nvPicPr>
          <p:cNvPr id="55299" name="Picture 3" descr="right_button">
            <a:hlinkClick r:id="" action="ppaction://hlinkshowjump?jump=nextslide"/>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59788" y="6092825"/>
            <a:ext cx="501650"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0" name="Picture 4" descr="left_button">
            <a:hlinkClick r:id="" action="ppaction://hlinkshowjump?jump=previousslide"/>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8" y="6078538"/>
            <a:ext cx="542925"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01" name="Text Box 6"/>
          <p:cNvSpPr txBox="1">
            <a:spLocks noChangeArrowheads="1"/>
          </p:cNvSpPr>
          <p:nvPr/>
        </p:nvSpPr>
        <p:spPr bwMode="auto">
          <a:xfrm>
            <a:off x="288925" y="1106488"/>
            <a:ext cx="63547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We can write all of these results algebraically.</a:t>
            </a:r>
          </a:p>
        </p:txBody>
      </p:sp>
      <p:sp>
        <p:nvSpPr>
          <p:cNvPr id="282683" name="Text Box 59"/>
          <p:cNvSpPr txBox="1">
            <a:spLocks noChangeArrowheads="1"/>
          </p:cNvSpPr>
          <p:nvPr/>
        </p:nvSpPr>
        <p:spPr bwMode="auto">
          <a:xfrm>
            <a:off x="3411538" y="1936750"/>
            <a:ext cx="22034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i="1">
                <a:latin typeface="Times New Roman" pitchFamily="18" charset="0"/>
              </a:rPr>
              <a:t>a</a:t>
            </a:r>
            <a:r>
              <a:rPr lang="en-GB" i="1" baseline="30000">
                <a:latin typeface="Times New Roman" pitchFamily="18" charset="0"/>
              </a:rPr>
              <a:t>m</a:t>
            </a:r>
            <a:r>
              <a:rPr lang="en-GB"/>
              <a:t> × </a:t>
            </a:r>
            <a:r>
              <a:rPr lang="en-GB" i="1">
                <a:latin typeface="Times New Roman" pitchFamily="18" charset="0"/>
              </a:rPr>
              <a:t>a</a:t>
            </a:r>
            <a:r>
              <a:rPr lang="en-GB" i="1" baseline="30000">
                <a:latin typeface="Times New Roman" pitchFamily="18" charset="0"/>
              </a:rPr>
              <a:t>n</a:t>
            </a:r>
            <a:r>
              <a:rPr lang="en-GB"/>
              <a:t> = </a:t>
            </a:r>
            <a:r>
              <a:rPr lang="en-GB" i="1">
                <a:latin typeface="Times New Roman" pitchFamily="18" charset="0"/>
              </a:rPr>
              <a:t>a</a:t>
            </a:r>
            <a:r>
              <a:rPr lang="en-GB" baseline="30000"/>
              <a:t>(</a:t>
            </a:r>
            <a:r>
              <a:rPr lang="en-GB" i="1" baseline="30000">
                <a:latin typeface="Times New Roman" pitchFamily="18" charset="0"/>
              </a:rPr>
              <a:t>m + n</a:t>
            </a:r>
            <a:r>
              <a:rPr lang="en-GB" baseline="30000"/>
              <a:t>)</a:t>
            </a:r>
          </a:p>
        </p:txBody>
      </p:sp>
      <p:sp>
        <p:nvSpPr>
          <p:cNvPr id="282684" name="Text Box 60"/>
          <p:cNvSpPr txBox="1">
            <a:spLocks noChangeArrowheads="1"/>
          </p:cNvSpPr>
          <p:nvPr/>
        </p:nvSpPr>
        <p:spPr bwMode="auto">
          <a:xfrm>
            <a:off x="3419475" y="2614613"/>
            <a:ext cx="21256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i="1">
                <a:latin typeface="Times New Roman" pitchFamily="18" charset="0"/>
              </a:rPr>
              <a:t>a</a:t>
            </a:r>
            <a:r>
              <a:rPr lang="en-GB" i="1" baseline="30000">
                <a:latin typeface="Times New Roman" pitchFamily="18" charset="0"/>
              </a:rPr>
              <a:t>m</a:t>
            </a:r>
            <a:r>
              <a:rPr lang="en-GB">
                <a:latin typeface="Times New Roman" pitchFamily="18" charset="0"/>
              </a:rPr>
              <a:t> </a:t>
            </a:r>
            <a:r>
              <a:rPr lang="en-GB"/>
              <a:t>÷</a:t>
            </a:r>
            <a:r>
              <a:rPr lang="en-GB">
                <a:latin typeface="Times New Roman" pitchFamily="18" charset="0"/>
              </a:rPr>
              <a:t> </a:t>
            </a:r>
            <a:r>
              <a:rPr lang="en-GB" i="1">
                <a:latin typeface="Times New Roman" pitchFamily="18" charset="0"/>
              </a:rPr>
              <a:t>a</a:t>
            </a:r>
            <a:r>
              <a:rPr lang="en-GB" i="1" baseline="30000">
                <a:latin typeface="Times New Roman" pitchFamily="18" charset="0"/>
              </a:rPr>
              <a:t>n</a:t>
            </a:r>
            <a:r>
              <a:rPr lang="en-GB">
                <a:latin typeface="Times New Roman" pitchFamily="18" charset="0"/>
              </a:rPr>
              <a:t> </a:t>
            </a:r>
            <a:r>
              <a:rPr lang="en-GB"/>
              <a:t>=</a:t>
            </a:r>
            <a:r>
              <a:rPr lang="en-GB">
                <a:latin typeface="Times New Roman" pitchFamily="18" charset="0"/>
              </a:rPr>
              <a:t> </a:t>
            </a:r>
            <a:r>
              <a:rPr lang="en-GB" i="1">
                <a:latin typeface="Times New Roman" pitchFamily="18" charset="0"/>
              </a:rPr>
              <a:t>a</a:t>
            </a:r>
            <a:r>
              <a:rPr lang="en-GB" i="1" baseline="30000">
                <a:latin typeface="Times New Roman" pitchFamily="18" charset="0"/>
              </a:rPr>
              <a:t>(m – n)</a:t>
            </a:r>
          </a:p>
        </p:txBody>
      </p:sp>
      <p:sp>
        <p:nvSpPr>
          <p:cNvPr id="282685" name="Text Box 61"/>
          <p:cNvSpPr txBox="1">
            <a:spLocks noChangeArrowheads="1"/>
          </p:cNvSpPr>
          <p:nvPr/>
        </p:nvSpPr>
        <p:spPr bwMode="auto">
          <a:xfrm>
            <a:off x="4079875" y="3292475"/>
            <a:ext cx="965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i="1">
                <a:latin typeface="Times New Roman" pitchFamily="18" charset="0"/>
              </a:rPr>
              <a:t>a</a:t>
            </a:r>
            <a:r>
              <a:rPr lang="en-GB" baseline="30000"/>
              <a:t>0</a:t>
            </a:r>
            <a:r>
              <a:rPr lang="en-GB"/>
              <a:t> = 1</a:t>
            </a:r>
            <a:endParaRPr lang="en-GB" baseline="30000"/>
          </a:p>
        </p:txBody>
      </p:sp>
      <p:grpSp>
        <p:nvGrpSpPr>
          <p:cNvPr id="282692" name="Group 68"/>
          <p:cNvGrpSpPr>
            <a:grpSpLocks/>
          </p:cNvGrpSpPr>
          <p:nvPr/>
        </p:nvGrpSpPr>
        <p:grpSpPr bwMode="auto">
          <a:xfrm>
            <a:off x="3990975" y="3968750"/>
            <a:ext cx="1162050" cy="839788"/>
            <a:chOff x="1327" y="3312"/>
            <a:chExt cx="732" cy="529"/>
          </a:xfrm>
        </p:grpSpPr>
        <p:sp>
          <p:nvSpPr>
            <p:cNvPr id="55312" name="Rectangle 63"/>
            <p:cNvSpPr>
              <a:spLocks noChangeArrowheads="1"/>
            </p:cNvSpPr>
            <p:nvPr/>
          </p:nvSpPr>
          <p:spPr bwMode="auto">
            <a:xfrm>
              <a:off x="1327" y="3433"/>
              <a:ext cx="53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i="1">
                  <a:latin typeface="Times New Roman" pitchFamily="18" charset="0"/>
                </a:rPr>
                <a:t>a</a:t>
              </a:r>
              <a:r>
                <a:rPr lang="en-GB" baseline="30000"/>
                <a:t>–1 </a:t>
              </a:r>
              <a:r>
                <a:rPr lang="en-GB"/>
                <a:t>=</a:t>
              </a:r>
              <a:r>
                <a:rPr lang="en-GB" baseline="30000"/>
                <a:t> </a:t>
              </a:r>
            </a:p>
          </p:txBody>
        </p:sp>
        <p:grpSp>
          <p:nvGrpSpPr>
            <p:cNvPr id="55313" name="Group 64"/>
            <p:cNvGrpSpPr>
              <a:grpSpLocks/>
            </p:cNvGrpSpPr>
            <p:nvPr/>
          </p:nvGrpSpPr>
          <p:grpSpPr bwMode="auto">
            <a:xfrm>
              <a:off x="1819" y="3312"/>
              <a:ext cx="240" cy="529"/>
              <a:chOff x="1788" y="3216"/>
              <a:chExt cx="240" cy="529"/>
            </a:xfrm>
          </p:grpSpPr>
          <p:sp>
            <p:nvSpPr>
              <p:cNvPr id="55314" name="Text Box 65"/>
              <p:cNvSpPr txBox="1">
                <a:spLocks noChangeArrowheads="1"/>
              </p:cNvSpPr>
              <p:nvPr/>
            </p:nvSpPr>
            <p:spPr bwMode="auto">
              <a:xfrm>
                <a:off x="1797" y="3216"/>
                <a:ext cx="22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1</a:t>
                </a:r>
              </a:p>
            </p:txBody>
          </p:sp>
          <p:sp>
            <p:nvSpPr>
              <p:cNvPr id="55315" name="Line 66"/>
              <p:cNvSpPr>
                <a:spLocks noChangeShapeType="1"/>
              </p:cNvSpPr>
              <p:nvPr/>
            </p:nvSpPr>
            <p:spPr bwMode="auto">
              <a:xfrm>
                <a:off x="1788" y="3480"/>
                <a:ext cx="24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5316" name="Text Box 67"/>
              <p:cNvSpPr txBox="1">
                <a:spLocks noChangeArrowheads="1"/>
              </p:cNvSpPr>
              <p:nvPr/>
            </p:nvSpPr>
            <p:spPr bwMode="auto">
              <a:xfrm>
                <a:off x="1797" y="3457"/>
                <a:ext cx="21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i="1">
                    <a:latin typeface="Times New Roman" pitchFamily="18" charset="0"/>
                  </a:rPr>
                  <a:t>a</a:t>
                </a:r>
                <a:endParaRPr lang="en-GB" i="1" baseline="30000">
                  <a:latin typeface="Times New Roman" pitchFamily="18" charset="0"/>
                </a:endParaRPr>
              </a:p>
            </p:txBody>
          </p:sp>
        </p:grpSp>
      </p:grpSp>
      <p:grpSp>
        <p:nvGrpSpPr>
          <p:cNvPr id="282698" name="Group 74"/>
          <p:cNvGrpSpPr>
            <a:grpSpLocks/>
          </p:cNvGrpSpPr>
          <p:nvPr/>
        </p:nvGrpSpPr>
        <p:grpSpPr bwMode="auto">
          <a:xfrm>
            <a:off x="3948113" y="5027613"/>
            <a:ext cx="1247775" cy="839787"/>
            <a:chOff x="2309" y="3312"/>
            <a:chExt cx="786" cy="529"/>
          </a:xfrm>
        </p:grpSpPr>
        <p:sp>
          <p:nvSpPr>
            <p:cNvPr id="55307" name="Rectangle 69"/>
            <p:cNvSpPr>
              <a:spLocks noChangeArrowheads="1"/>
            </p:cNvSpPr>
            <p:nvPr/>
          </p:nvSpPr>
          <p:spPr bwMode="auto">
            <a:xfrm>
              <a:off x="2309" y="3433"/>
              <a:ext cx="531"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i="1">
                  <a:latin typeface="Times New Roman" pitchFamily="18" charset="0"/>
                </a:rPr>
                <a:t>a</a:t>
              </a:r>
              <a:r>
                <a:rPr lang="en-GB" baseline="30000"/>
                <a:t>–</a:t>
              </a:r>
              <a:r>
                <a:rPr lang="en-GB" i="1" baseline="30000">
                  <a:latin typeface="Times New Roman" pitchFamily="18" charset="0"/>
                </a:rPr>
                <a:t>n</a:t>
              </a:r>
              <a:r>
                <a:rPr lang="en-GB" baseline="30000"/>
                <a:t> </a:t>
              </a:r>
              <a:r>
                <a:rPr lang="en-GB"/>
                <a:t>=</a:t>
              </a:r>
              <a:r>
                <a:rPr lang="en-GB" baseline="30000"/>
                <a:t> </a:t>
              </a:r>
            </a:p>
          </p:txBody>
        </p:sp>
        <p:grpSp>
          <p:nvGrpSpPr>
            <p:cNvPr id="55308" name="Group 70"/>
            <p:cNvGrpSpPr>
              <a:grpSpLocks/>
            </p:cNvGrpSpPr>
            <p:nvPr/>
          </p:nvGrpSpPr>
          <p:grpSpPr bwMode="auto">
            <a:xfrm>
              <a:off x="2789" y="3312"/>
              <a:ext cx="306" cy="529"/>
              <a:chOff x="3552" y="1248"/>
              <a:chExt cx="306" cy="529"/>
            </a:xfrm>
          </p:grpSpPr>
          <p:sp>
            <p:nvSpPr>
              <p:cNvPr id="55309" name="Text Box 71"/>
              <p:cNvSpPr txBox="1">
                <a:spLocks noChangeArrowheads="1"/>
              </p:cNvSpPr>
              <p:nvPr/>
            </p:nvSpPr>
            <p:spPr bwMode="auto">
              <a:xfrm>
                <a:off x="3594" y="1248"/>
                <a:ext cx="22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1</a:t>
                </a:r>
              </a:p>
            </p:txBody>
          </p:sp>
          <p:sp>
            <p:nvSpPr>
              <p:cNvPr id="55310" name="Line 72"/>
              <p:cNvSpPr>
                <a:spLocks noChangeShapeType="1"/>
              </p:cNvSpPr>
              <p:nvPr/>
            </p:nvSpPr>
            <p:spPr bwMode="auto">
              <a:xfrm>
                <a:off x="3552" y="1512"/>
                <a:ext cx="306"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5311" name="Text Box 73"/>
              <p:cNvSpPr txBox="1">
                <a:spLocks noChangeArrowheads="1"/>
              </p:cNvSpPr>
              <p:nvPr/>
            </p:nvSpPr>
            <p:spPr bwMode="auto">
              <a:xfrm>
                <a:off x="3558" y="1489"/>
                <a:ext cx="27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i="1">
                    <a:latin typeface="Times New Roman" pitchFamily="18" charset="0"/>
                  </a:rPr>
                  <a:t>a</a:t>
                </a:r>
                <a:r>
                  <a:rPr lang="en-GB" i="1" baseline="30000">
                    <a:latin typeface="Times New Roman" pitchFamily="18" charset="0"/>
                  </a:rPr>
                  <a:t>n</a:t>
                </a:r>
              </a:p>
            </p:txBody>
          </p:sp>
        </p:gr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8268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8268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8268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499"/>
                                          </p:stCondLst>
                                        </p:cTn>
                                        <p:tgtEl>
                                          <p:spTgt spid="282692"/>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499"/>
                                          </p:stCondLst>
                                        </p:cTn>
                                        <p:tgtEl>
                                          <p:spTgt spid="2826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2683" grpId="0" autoUpdateAnimBg="0"/>
      <p:bldP spid="282684" grpId="0" autoUpdateAnimBg="0"/>
      <p:bldP spid="282685" grpId="0" autoUpdateAnimBg="0"/>
    </p:bld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219" name="Picture 3" descr="left_button">
            <a:hlinkClick r:id="" action="ppaction://hlinkshowjump?jump=previousslide"/>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9388" y="6078538"/>
            <a:ext cx="542925"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0" name="Rectangle 20"/>
          <p:cNvSpPr>
            <a:spLocks noGrp="1" noChangeArrowheads="1"/>
          </p:cNvSpPr>
          <p:nvPr>
            <p:ph type="title" idx="4294967295"/>
          </p:nvPr>
        </p:nvSpPr>
        <p:spPr/>
        <p:txBody>
          <a:bodyPr/>
          <a:lstStyle/>
          <a:p>
            <a:pPr eaLnBrk="1" hangingPunct="1"/>
            <a:r>
              <a:rPr lang="en-GB" sz="2800" b="1" smtClean="0">
                <a:solidFill>
                  <a:srgbClr val="5B0091"/>
                </a:solidFill>
              </a:rPr>
              <a:t>Using index laws</a:t>
            </a:r>
          </a:p>
        </p:txBody>
      </p:sp>
      <p:grpSp>
        <p:nvGrpSpPr>
          <p:cNvPr id="9221" name="Group 21"/>
          <p:cNvGrpSpPr>
            <a:grpSpLocks/>
          </p:cNvGrpSpPr>
          <p:nvPr/>
        </p:nvGrpSpPr>
        <p:grpSpPr bwMode="auto">
          <a:xfrm>
            <a:off x="7304088" y="115888"/>
            <a:ext cx="576262" cy="576262"/>
            <a:chOff x="4601" y="73"/>
            <a:chExt cx="363" cy="363"/>
          </a:xfrm>
        </p:grpSpPr>
        <p:pic>
          <p:nvPicPr>
            <p:cNvPr id="9222" name="Picture 22" descr="flash ico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39" y="108"/>
              <a:ext cx="28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3" name="Oval 23"/>
            <p:cNvSpPr>
              <a:spLocks noChangeAspect="1" noChangeArrowheads="1"/>
            </p:cNvSpPr>
            <p:nvPr/>
          </p:nvSpPr>
          <p:spPr bwMode="auto">
            <a:xfrm>
              <a:off x="4601" y="73"/>
              <a:ext cx="363" cy="363"/>
            </a:xfrm>
            <a:prstGeom prst="ellipse">
              <a:avLst/>
            </a:prstGeom>
            <a:noFill/>
            <a:ln w="127000">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US"/>
            </a:p>
          </p:txBody>
        </p:sp>
        <p:sp>
          <p:nvSpPr>
            <p:cNvPr id="9224" name="Oval 24"/>
            <p:cNvSpPr>
              <a:spLocks noChangeAspect="1" noChangeArrowheads="1"/>
            </p:cNvSpPr>
            <p:nvPr/>
          </p:nvSpPr>
          <p:spPr bwMode="auto">
            <a:xfrm>
              <a:off x="4629" y="106"/>
              <a:ext cx="295" cy="295"/>
            </a:xfrm>
            <a:prstGeom prst="ellipse">
              <a:avLst/>
            </a:prstGeom>
            <a:noFill/>
            <a:ln w="25400">
              <a:solidFill>
                <a:srgbClr val="010066"/>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US"/>
            </a:p>
          </p:txBody>
        </p:sp>
      </p:grpSp>
    </p:spTree>
    <p:controls>
      <mc:AlternateContent xmlns:mc="http://schemas.openxmlformats.org/markup-compatibility/2006">
        <mc:Choice xmlns:v="urn:schemas-microsoft-com:vml" Requires="v">
          <p:control spid="9218" r:id="rId2" imgW="9142857" imgH="5185068"/>
        </mc:Choice>
        <mc:Fallback>
          <p:control r:id="rId2" imgW="9142857" imgH="5185068">
            <p:pic>
              <p:nvPicPr>
                <p:cNvPr id="0" name="ShockwaveFlash1"/>
                <p:cNvPicPr preferRelativeResize="0">
                  <a:picLocks noChangeArrowheads="1" noChangeShapeType="1"/>
                </p:cNvPicPr>
                <p:nvPr/>
              </p:nvPicPr>
              <p:blipFill>
                <a:blip r:embed="rId7">
                  <a:extLst>
                    <a:ext uri="{28A0092B-C50C-407E-A947-70E740481C1C}">
                      <a14:useLocalDpi xmlns:a14="http://schemas.microsoft.com/office/drawing/2010/main" val="0"/>
                    </a:ext>
                  </a:extLst>
                </a:blip>
                <a:srcRect/>
                <a:stretch>
                  <a:fillRect/>
                </a:stretch>
              </p:blipFill>
              <p:spPr bwMode="auto">
                <a:xfrm>
                  <a:off x="0" y="908050"/>
                  <a:ext cx="9144000" cy="5184775"/>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51" name="Picture 2" descr="right_button">
            <a:hlinkClick r:id="" action="ppaction://hlinkshowjump?jump=nextslide"/>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59788" y="6092825"/>
            <a:ext cx="501650"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 name="Picture 3" descr="left_button">
            <a:hlinkClick r:id="" action="ppaction://hlinkshowjump?jump=previousslide"/>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9388" y="6078538"/>
            <a:ext cx="542925"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3" name="Rectangle 5"/>
          <p:cNvSpPr>
            <a:spLocks noGrp="1" noChangeArrowheads="1"/>
          </p:cNvSpPr>
          <p:nvPr>
            <p:ph type="title" idx="4294967295"/>
          </p:nvPr>
        </p:nvSpPr>
        <p:spPr>
          <a:xfrm>
            <a:off x="152400" y="152400"/>
            <a:ext cx="5791200" cy="366713"/>
          </a:xfrm>
          <a:noFill/>
        </p:spPr>
        <p:txBody>
          <a:bodyPr/>
          <a:lstStyle/>
          <a:p>
            <a:pPr eaLnBrk="1" hangingPunct="1"/>
            <a:r>
              <a:rPr lang="en-GB" sz="2700" b="1" smtClean="0">
                <a:solidFill>
                  <a:srgbClr val="5B0091"/>
                </a:solidFill>
              </a:rPr>
              <a:t>Making squares</a:t>
            </a:r>
            <a:endParaRPr lang="en-GB" smtClean="0"/>
          </a:p>
        </p:txBody>
      </p:sp>
      <p:grpSp>
        <p:nvGrpSpPr>
          <p:cNvPr id="2054" name="Group 19"/>
          <p:cNvGrpSpPr>
            <a:grpSpLocks/>
          </p:cNvGrpSpPr>
          <p:nvPr/>
        </p:nvGrpSpPr>
        <p:grpSpPr bwMode="auto">
          <a:xfrm>
            <a:off x="7304088" y="115888"/>
            <a:ext cx="576262" cy="576262"/>
            <a:chOff x="4601" y="73"/>
            <a:chExt cx="363" cy="363"/>
          </a:xfrm>
        </p:grpSpPr>
        <p:pic>
          <p:nvPicPr>
            <p:cNvPr id="2055" name="Picture 20" descr="flash icon"/>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41" y="110"/>
              <a:ext cx="28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6" name="Oval 21"/>
            <p:cNvSpPr>
              <a:spLocks noChangeAspect="1" noChangeArrowheads="1"/>
            </p:cNvSpPr>
            <p:nvPr/>
          </p:nvSpPr>
          <p:spPr bwMode="auto">
            <a:xfrm>
              <a:off x="4601" y="73"/>
              <a:ext cx="363" cy="363"/>
            </a:xfrm>
            <a:prstGeom prst="ellipse">
              <a:avLst/>
            </a:prstGeom>
            <a:noFill/>
            <a:ln w="127000">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US"/>
            </a:p>
          </p:txBody>
        </p:sp>
        <p:sp>
          <p:nvSpPr>
            <p:cNvPr id="2057" name="Oval 22"/>
            <p:cNvSpPr>
              <a:spLocks noChangeAspect="1" noChangeArrowheads="1"/>
            </p:cNvSpPr>
            <p:nvPr/>
          </p:nvSpPr>
          <p:spPr bwMode="auto">
            <a:xfrm>
              <a:off x="4635" y="107"/>
              <a:ext cx="295" cy="295"/>
            </a:xfrm>
            <a:prstGeom prst="ellipse">
              <a:avLst/>
            </a:prstGeom>
            <a:noFill/>
            <a:ln w="25400">
              <a:solidFill>
                <a:srgbClr val="010066"/>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US"/>
            </a:p>
          </p:txBody>
        </p:sp>
      </p:grpSp>
    </p:spTree>
    <p:controls>
      <mc:AlternateContent xmlns:mc="http://schemas.openxmlformats.org/markup-compatibility/2006">
        <mc:Choice xmlns:v="urn:schemas-microsoft-com:vml" Requires="v">
          <p:control spid="2050" r:id="rId2" imgW="9142857" imgH="5185068"/>
        </mc:Choice>
        <mc:Fallback>
          <p:control r:id="rId2" imgW="9142857" imgH="5185068">
            <p:pic>
              <p:nvPicPr>
                <p:cNvPr id="0" name="ShockwaveFlash1"/>
                <p:cNvPicPr preferRelativeResize="0">
                  <a:picLocks noChangeArrowheads="1" noChangeShapeType="1"/>
                </p:cNvPicPr>
                <p:nvPr/>
              </p:nvPicPr>
              <p:blipFill>
                <a:blip r:embed="rId8">
                  <a:extLst>
                    <a:ext uri="{28A0092B-C50C-407E-A947-70E740481C1C}">
                      <a14:useLocalDpi xmlns:a14="http://schemas.microsoft.com/office/drawing/2010/main" val="0"/>
                    </a:ext>
                  </a:extLst>
                </a:blip>
                <a:srcRect/>
                <a:stretch>
                  <a:fillRect/>
                </a:stretch>
              </p:blipFill>
              <p:spPr bwMode="auto">
                <a:xfrm>
                  <a:off x="0" y="908050"/>
                  <a:ext cx="9144000" cy="5184775"/>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5602" name="Picture 2" descr="right_button">
            <a:hlinkClick r:id="" action="ppaction://hlinkshowjump?jump=nextslide"/>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59788" y="6092825"/>
            <a:ext cx="501650"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3" name="Picture 3" descr="left_button">
            <a:hlinkClick r:id="" action="ppaction://hlinkshowjump?jump=previousslide"/>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8" y="6078538"/>
            <a:ext cx="542925"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4" name="Rectangle 5"/>
          <p:cNvSpPr>
            <a:spLocks noGrp="1" noChangeArrowheads="1"/>
          </p:cNvSpPr>
          <p:nvPr>
            <p:ph type="title" idx="4294967295"/>
          </p:nvPr>
        </p:nvSpPr>
        <p:spPr>
          <a:xfrm>
            <a:off x="152400" y="152400"/>
            <a:ext cx="5791200" cy="366713"/>
          </a:xfrm>
          <a:noFill/>
        </p:spPr>
        <p:txBody>
          <a:bodyPr/>
          <a:lstStyle/>
          <a:p>
            <a:pPr eaLnBrk="1" hangingPunct="1"/>
            <a:r>
              <a:rPr lang="en-GB" sz="2700" b="1" smtClean="0">
                <a:solidFill>
                  <a:srgbClr val="5B0091"/>
                </a:solidFill>
              </a:rPr>
              <a:t>Square numbers</a:t>
            </a:r>
            <a:endParaRPr lang="en-GB" smtClean="0"/>
          </a:p>
        </p:txBody>
      </p:sp>
      <p:sp>
        <p:nvSpPr>
          <p:cNvPr id="25605" name="Text Box 250"/>
          <p:cNvSpPr txBox="1">
            <a:spLocks noChangeArrowheads="1"/>
          </p:cNvSpPr>
          <p:nvPr/>
        </p:nvSpPr>
        <p:spPr bwMode="auto">
          <a:xfrm>
            <a:off x="395288" y="1196975"/>
            <a:ext cx="8353425"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When we multiply a number by itself we say that we are </a:t>
            </a:r>
            <a:r>
              <a:rPr lang="en-GB" b="1">
                <a:solidFill>
                  <a:srgbClr val="FF6600"/>
                </a:solidFill>
              </a:rPr>
              <a:t>squaring</a:t>
            </a:r>
            <a:r>
              <a:rPr lang="en-GB"/>
              <a:t> the number.</a:t>
            </a:r>
          </a:p>
        </p:txBody>
      </p:sp>
      <p:sp>
        <p:nvSpPr>
          <p:cNvPr id="244045" name="Text Box 333"/>
          <p:cNvSpPr txBox="1">
            <a:spLocks noChangeArrowheads="1"/>
          </p:cNvSpPr>
          <p:nvPr/>
        </p:nvSpPr>
        <p:spPr bwMode="auto">
          <a:xfrm>
            <a:off x="395288" y="2182813"/>
            <a:ext cx="83534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To square a number we can write a small </a:t>
            </a:r>
            <a:r>
              <a:rPr lang="en-US" baseline="30000"/>
              <a:t>2</a:t>
            </a:r>
            <a:r>
              <a:rPr lang="en-US"/>
              <a:t> after it.</a:t>
            </a:r>
            <a:endParaRPr lang="en-GB"/>
          </a:p>
        </p:txBody>
      </p:sp>
      <p:sp>
        <p:nvSpPr>
          <p:cNvPr id="244046" name="Text Box 334"/>
          <p:cNvSpPr txBox="1">
            <a:spLocks noChangeArrowheads="1"/>
          </p:cNvSpPr>
          <p:nvPr/>
        </p:nvSpPr>
        <p:spPr bwMode="auto">
          <a:xfrm>
            <a:off x="395288" y="2803525"/>
            <a:ext cx="77978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For example, the number 3 multiplied by itself can be written as</a:t>
            </a:r>
            <a:endParaRPr lang="en-GB"/>
          </a:p>
        </p:txBody>
      </p:sp>
      <p:sp>
        <p:nvSpPr>
          <p:cNvPr id="244047" name="Text Box 335"/>
          <p:cNvSpPr txBox="1">
            <a:spLocks noChangeArrowheads="1"/>
          </p:cNvSpPr>
          <p:nvPr/>
        </p:nvSpPr>
        <p:spPr bwMode="auto">
          <a:xfrm>
            <a:off x="3270250" y="3789363"/>
            <a:ext cx="26019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3 × 3       or       3</a:t>
            </a:r>
            <a:r>
              <a:rPr lang="en-US" baseline="30000"/>
              <a:t>2</a:t>
            </a:r>
            <a:endParaRPr lang="en-GB" baseline="30000"/>
          </a:p>
        </p:txBody>
      </p:sp>
      <p:sp>
        <p:nvSpPr>
          <p:cNvPr id="244048" name="AutoShape 336"/>
          <p:cNvSpPr>
            <a:spLocks noChangeArrowheads="1"/>
          </p:cNvSpPr>
          <p:nvPr/>
        </p:nvSpPr>
        <p:spPr bwMode="auto">
          <a:xfrm>
            <a:off x="5795963" y="3284538"/>
            <a:ext cx="2592387" cy="504825"/>
          </a:xfrm>
          <a:prstGeom prst="wedgeRoundRectCallout">
            <a:avLst>
              <a:gd name="adj1" fmla="val -45838"/>
              <a:gd name="adj2" fmla="val 92769"/>
              <a:gd name="adj3" fmla="val 16667"/>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a:solidFill>
                  <a:srgbClr val="FF6600"/>
                </a:solidFill>
              </a:rPr>
              <a:t>Three squared</a:t>
            </a:r>
            <a:endParaRPr lang="en-GB">
              <a:solidFill>
                <a:srgbClr val="FF6600"/>
              </a:solidFill>
            </a:endParaRPr>
          </a:p>
        </p:txBody>
      </p:sp>
      <p:sp>
        <p:nvSpPr>
          <p:cNvPr id="244049" name="Text Box 337"/>
          <p:cNvSpPr txBox="1">
            <a:spLocks noChangeArrowheads="1"/>
          </p:cNvSpPr>
          <p:nvPr/>
        </p:nvSpPr>
        <p:spPr bwMode="auto">
          <a:xfrm>
            <a:off x="395288" y="4410075"/>
            <a:ext cx="44719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The value of three squared is 9.</a:t>
            </a:r>
            <a:endParaRPr lang="en-GB"/>
          </a:p>
        </p:txBody>
      </p:sp>
      <p:sp>
        <p:nvSpPr>
          <p:cNvPr id="244050" name="Text Box 338"/>
          <p:cNvSpPr txBox="1">
            <a:spLocks noChangeArrowheads="1"/>
          </p:cNvSpPr>
          <p:nvPr/>
        </p:nvSpPr>
        <p:spPr bwMode="auto">
          <a:xfrm>
            <a:off x="395288" y="5032375"/>
            <a:ext cx="8372475"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US"/>
              <a:t>The result of any </a:t>
            </a:r>
            <a:r>
              <a:rPr lang="en-US" i="1"/>
              <a:t>whole</a:t>
            </a:r>
            <a:r>
              <a:rPr lang="en-US"/>
              <a:t> number multiplied by itself is called a </a:t>
            </a:r>
            <a:r>
              <a:rPr lang="en-US" b="1">
                <a:solidFill>
                  <a:srgbClr val="FF6600"/>
                </a:solidFill>
              </a:rPr>
              <a:t>square number</a:t>
            </a:r>
            <a:r>
              <a:rPr lang="en-US"/>
              <a:t>.</a:t>
            </a:r>
            <a:endParaRPr lang="en-GB"/>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404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404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4047"/>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9" presetClass="entr" presetSubtype="0" fill="hold" grpId="0" nodeType="clickEffect">
                                  <p:stCondLst>
                                    <p:cond delay="0"/>
                                  </p:stCondLst>
                                  <p:childTnLst>
                                    <p:set>
                                      <p:cBhvr>
                                        <p:cTn id="18" dur="1" fill="hold">
                                          <p:stCondLst>
                                            <p:cond delay="0"/>
                                          </p:stCondLst>
                                        </p:cTn>
                                        <p:tgtEl>
                                          <p:spTgt spid="244048"/>
                                        </p:tgtEl>
                                        <p:attrNameLst>
                                          <p:attrName>style.visibility</p:attrName>
                                        </p:attrNameLst>
                                      </p:cBhvr>
                                      <p:to>
                                        <p:strVal val="visible"/>
                                      </p:to>
                                    </p:set>
                                    <p:animEffect transition="in" filter="dissolve">
                                      <p:cBhvr>
                                        <p:cTn id="19" dur="500"/>
                                        <p:tgtEl>
                                          <p:spTgt spid="244048"/>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244049"/>
                                        </p:tgtEl>
                                        <p:attrNameLst>
                                          <p:attrName>style.visibility</p:attrName>
                                        </p:attrNameLst>
                                      </p:cBhvr>
                                      <p:to>
                                        <p:strVal val="visible"/>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2440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4045" grpId="0"/>
      <p:bldP spid="244046" grpId="0"/>
      <p:bldP spid="244047" grpId="0"/>
      <p:bldP spid="244048" grpId="0" animBg="1"/>
      <p:bldP spid="244049" grpId="0"/>
      <p:bldP spid="244050"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6626" name="Picture 2" descr="right_button">
            <a:hlinkClick r:id="" action="ppaction://hlinkshowjump?jump=nextslide"/>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59788" y="6092825"/>
            <a:ext cx="501650"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7" name="Picture 3" descr="left_button">
            <a:hlinkClick r:id="" action="ppaction://hlinkshowjump?jump=previousslide"/>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8" y="6078538"/>
            <a:ext cx="542925"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8" name="Rectangle 5"/>
          <p:cNvSpPr>
            <a:spLocks noGrp="1" noChangeArrowheads="1"/>
          </p:cNvSpPr>
          <p:nvPr>
            <p:ph type="title" idx="4294967295"/>
          </p:nvPr>
        </p:nvSpPr>
        <p:spPr>
          <a:xfrm>
            <a:off x="152400" y="152400"/>
            <a:ext cx="5791200" cy="366713"/>
          </a:xfrm>
          <a:noFill/>
        </p:spPr>
        <p:txBody>
          <a:bodyPr/>
          <a:lstStyle/>
          <a:p>
            <a:pPr eaLnBrk="1" hangingPunct="1"/>
            <a:r>
              <a:rPr lang="en-GB" sz="2700" b="1" smtClean="0">
                <a:solidFill>
                  <a:srgbClr val="5B0091"/>
                </a:solidFill>
              </a:rPr>
              <a:t>Square numbers</a:t>
            </a:r>
            <a:endParaRPr lang="en-GB" smtClean="0"/>
          </a:p>
        </p:txBody>
      </p:sp>
      <p:sp>
        <p:nvSpPr>
          <p:cNvPr id="26629" name="Text Box 6"/>
          <p:cNvSpPr txBox="1">
            <a:spLocks noChangeArrowheads="1"/>
          </p:cNvSpPr>
          <p:nvPr/>
        </p:nvSpPr>
        <p:spPr bwMode="auto">
          <a:xfrm>
            <a:off x="1073150" y="990600"/>
            <a:ext cx="52514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Here are the first 10 square numbers:</a:t>
            </a:r>
          </a:p>
        </p:txBody>
      </p:sp>
      <p:sp>
        <p:nvSpPr>
          <p:cNvPr id="299015" name="Text Box 7"/>
          <p:cNvSpPr txBox="1">
            <a:spLocks noChangeArrowheads="1"/>
          </p:cNvSpPr>
          <p:nvPr/>
        </p:nvSpPr>
        <p:spPr bwMode="auto">
          <a:xfrm>
            <a:off x="1073150" y="1468438"/>
            <a:ext cx="17605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1</a:t>
            </a:r>
            <a:r>
              <a:rPr lang="en-GB" baseline="30000"/>
              <a:t>2</a:t>
            </a:r>
            <a:r>
              <a:rPr lang="en-GB"/>
              <a:t> = 1 × 1 =</a:t>
            </a:r>
          </a:p>
        </p:txBody>
      </p:sp>
      <p:sp>
        <p:nvSpPr>
          <p:cNvPr id="299016" name="Text Box 8"/>
          <p:cNvSpPr txBox="1">
            <a:spLocks noChangeArrowheads="1"/>
          </p:cNvSpPr>
          <p:nvPr/>
        </p:nvSpPr>
        <p:spPr bwMode="auto">
          <a:xfrm>
            <a:off x="2765425" y="1468438"/>
            <a:ext cx="3540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b="1">
                <a:solidFill>
                  <a:srgbClr val="FF6600"/>
                </a:solidFill>
              </a:rPr>
              <a:t>1</a:t>
            </a:r>
          </a:p>
        </p:txBody>
      </p:sp>
      <p:sp>
        <p:nvSpPr>
          <p:cNvPr id="299017" name="Text Box 9"/>
          <p:cNvSpPr txBox="1">
            <a:spLocks noChangeArrowheads="1"/>
          </p:cNvSpPr>
          <p:nvPr/>
        </p:nvSpPr>
        <p:spPr bwMode="auto">
          <a:xfrm>
            <a:off x="1073150" y="1947863"/>
            <a:ext cx="17605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2</a:t>
            </a:r>
            <a:r>
              <a:rPr lang="en-GB" baseline="30000"/>
              <a:t>2</a:t>
            </a:r>
            <a:r>
              <a:rPr lang="en-GB"/>
              <a:t> = 2 × 2 =</a:t>
            </a:r>
          </a:p>
        </p:txBody>
      </p:sp>
      <p:sp>
        <p:nvSpPr>
          <p:cNvPr id="299018" name="Text Box 10"/>
          <p:cNvSpPr txBox="1">
            <a:spLocks noChangeArrowheads="1"/>
          </p:cNvSpPr>
          <p:nvPr/>
        </p:nvSpPr>
        <p:spPr bwMode="auto">
          <a:xfrm>
            <a:off x="2765425" y="1947863"/>
            <a:ext cx="3540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b="1">
                <a:solidFill>
                  <a:srgbClr val="FF6600"/>
                </a:solidFill>
              </a:rPr>
              <a:t>4</a:t>
            </a:r>
          </a:p>
        </p:txBody>
      </p:sp>
      <p:sp>
        <p:nvSpPr>
          <p:cNvPr id="299019" name="Text Box 11"/>
          <p:cNvSpPr txBox="1">
            <a:spLocks noChangeArrowheads="1"/>
          </p:cNvSpPr>
          <p:nvPr/>
        </p:nvSpPr>
        <p:spPr bwMode="auto">
          <a:xfrm>
            <a:off x="1073150" y="2427288"/>
            <a:ext cx="17605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3</a:t>
            </a:r>
            <a:r>
              <a:rPr lang="en-GB" baseline="30000"/>
              <a:t>2</a:t>
            </a:r>
            <a:r>
              <a:rPr lang="en-GB"/>
              <a:t> = 3 × 3 =</a:t>
            </a:r>
          </a:p>
        </p:txBody>
      </p:sp>
      <p:sp>
        <p:nvSpPr>
          <p:cNvPr id="299020" name="Text Box 12"/>
          <p:cNvSpPr txBox="1">
            <a:spLocks noChangeArrowheads="1"/>
          </p:cNvSpPr>
          <p:nvPr/>
        </p:nvSpPr>
        <p:spPr bwMode="auto">
          <a:xfrm>
            <a:off x="2765425" y="2427288"/>
            <a:ext cx="3540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b="1">
                <a:solidFill>
                  <a:srgbClr val="FF6600"/>
                </a:solidFill>
              </a:rPr>
              <a:t>9</a:t>
            </a:r>
          </a:p>
        </p:txBody>
      </p:sp>
      <p:sp>
        <p:nvSpPr>
          <p:cNvPr id="299021" name="Text Box 13"/>
          <p:cNvSpPr txBox="1">
            <a:spLocks noChangeArrowheads="1"/>
          </p:cNvSpPr>
          <p:nvPr/>
        </p:nvSpPr>
        <p:spPr bwMode="auto">
          <a:xfrm>
            <a:off x="1073150" y="2906713"/>
            <a:ext cx="17605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4</a:t>
            </a:r>
            <a:r>
              <a:rPr lang="en-GB" baseline="30000"/>
              <a:t>2</a:t>
            </a:r>
            <a:r>
              <a:rPr lang="en-GB"/>
              <a:t> = 4 × 4 =</a:t>
            </a:r>
          </a:p>
        </p:txBody>
      </p:sp>
      <p:sp>
        <p:nvSpPr>
          <p:cNvPr id="299022" name="Text Box 14"/>
          <p:cNvSpPr txBox="1">
            <a:spLocks noChangeArrowheads="1"/>
          </p:cNvSpPr>
          <p:nvPr/>
        </p:nvSpPr>
        <p:spPr bwMode="auto">
          <a:xfrm>
            <a:off x="2765425" y="2906713"/>
            <a:ext cx="5238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b="1">
                <a:solidFill>
                  <a:srgbClr val="FF6600"/>
                </a:solidFill>
              </a:rPr>
              <a:t>16</a:t>
            </a:r>
          </a:p>
        </p:txBody>
      </p:sp>
      <p:sp>
        <p:nvSpPr>
          <p:cNvPr id="299023" name="Text Box 15"/>
          <p:cNvSpPr txBox="1">
            <a:spLocks noChangeArrowheads="1"/>
          </p:cNvSpPr>
          <p:nvPr/>
        </p:nvSpPr>
        <p:spPr bwMode="auto">
          <a:xfrm>
            <a:off x="1073150" y="3386138"/>
            <a:ext cx="17605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5</a:t>
            </a:r>
            <a:r>
              <a:rPr lang="en-GB" baseline="30000"/>
              <a:t>2</a:t>
            </a:r>
            <a:r>
              <a:rPr lang="en-GB"/>
              <a:t> = 5 × 5 =</a:t>
            </a:r>
          </a:p>
        </p:txBody>
      </p:sp>
      <p:sp>
        <p:nvSpPr>
          <p:cNvPr id="299024" name="Text Box 16"/>
          <p:cNvSpPr txBox="1">
            <a:spLocks noChangeArrowheads="1"/>
          </p:cNvSpPr>
          <p:nvPr/>
        </p:nvSpPr>
        <p:spPr bwMode="auto">
          <a:xfrm>
            <a:off x="2765425" y="3386138"/>
            <a:ext cx="5238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b="1">
                <a:solidFill>
                  <a:srgbClr val="FF6600"/>
                </a:solidFill>
              </a:rPr>
              <a:t>25</a:t>
            </a:r>
          </a:p>
        </p:txBody>
      </p:sp>
      <p:sp>
        <p:nvSpPr>
          <p:cNvPr id="299025" name="Text Box 17"/>
          <p:cNvSpPr txBox="1">
            <a:spLocks noChangeArrowheads="1"/>
          </p:cNvSpPr>
          <p:nvPr/>
        </p:nvSpPr>
        <p:spPr bwMode="auto">
          <a:xfrm>
            <a:off x="1073150" y="3865563"/>
            <a:ext cx="17605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6</a:t>
            </a:r>
            <a:r>
              <a:rPr lang="en-GB" baseline="30000"/>
              <a:t>2</a:t>
            </a:r>
            <a:r>
              <a:rPr lang="en-GB"/>
              <a:t> = 6 × 6 =</a:t>
            </a:r>
          </a:p>
        </p:txBody>
      </p:sp>
      <p:sp>
        <p:nvSpPr>
          <p:cNvPr id="299026" name="Text Box 18"/>
          <p:cNvSpPr txBox="1">
            <a:spLocks noChangeArrowheads="1"/>
          </p:cNvSpPr>
          <p:nvPr/>
        </p:nvSpPr>
        <p:spPr bwMode="auto">
          <a:xfrm>
            <a:off x="2765425" y="3865563"/>
            <a:ext cx="5238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b="1">
                <a:solidFill>
                  <a:srgbClr val="FF6600"/>
                </a:solidFill>
              </a:rPr>
              <a:t>36</a:t>
            </a:r>
          </a:p>
        </p:txBody>
      </p:sp>
      <p:sp>
        <p:nvSpPr>
          <p:cNvPr id="299027" name="Text Box 19"/>
          <p:cNvSpPr txBox="1">
            <a:spLocks noChangeArrowheads="1"/>
          </p:cNvSpPr>
          <p:nvPr/>
        </p:nvSpPr>
        <p:spPr bwMode="auto">
          <a:xfrm>
            <a:off x="1073150" y="4344988"/>
            <a:ext cx="17605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7</a:t>
            </a:r>
            <a:r>
              <a:rPr lang="en-GB" baseline="30000"/>
              <a:t>2</a:t>
            </a:r>
            <a:r>
              <a:rPr lang="en-GB"/>
              <a:t> = 7 × 7 =</a:t>
            </a:r>
          </a:p>
        </p:txBody>
      </p:sp>
      <p:sp>
        <p:nvSpPr>
          <p:cNvPr id="299028" name="Text Box 20"/>
          <p:cNvSpPr txBox="1">
            <a:spLocks noChangeArrowheads="1"/>
          </p:cNvSpPr>
          <p:nvPr/>
        </p:nvSpPr>
        <p:spPr bwMode="auto">
          <a:xfrm>
            <a:off x="2765425" y="4344988"/>
            <a:ext cx="5238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b="1">
                <a:solidFill>
                  <a:srgbClr val="FF6600"/>
                </a:solidFill>
              </a:rPr>
              <a:t>49</a:t>
            </a:r>
          </a:p>
        </p:txBody>
      </p:sp>
      <p:sp>
        <p:nvSpPr>
          <p:cNvPr id="299029" name="Text Box 21"/>
          <p:cNvSpPr txBox="1">
            <a:spLocks noChangeArrowheads="1"/>
          </p:cNvSpPr>
          <p:nvPr/>
        </p:nvSpPr>
        <p:spPr bwMode="auto">
          <a:xfrm>
            <a:off x="1073150" y="4824413"/>
            <a:ext cx="17605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8</a:t>
            </a:r>
            <a:r>
              <a:rPr lang="en-GB" baseline="30000"/>
              <a:t>2</a:t>
            </a:r>
            <a:r>
              <a:rPr lang="en-GB"/>
              <a:t> = 8 × 8 =</a:t>
            </a:r>
          </a:p>
        </p:txBody>
      </p:sp>
      <p:sp>
        <p:nvSpPr>
          <p:cNvPr id="299030" name="Text Box 22"/>
          <p:cNvSpPr txBox="1">
            <a:spLocks noChangeArrowheads="1"/>
          </p:cNvSpPr>
          <p:nvPr/>
        </p:nvSpPr>
        <p:spPr bwMode="auto">
          <a:xfrm>
            <a:off x="2765425" y="4824413"/>
            <a:ext cx="5238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b="1">
                <a:solidFill>
                  <a:srgbClr val="FF6600"/>
                </a:solidFill>
              </a:rPr>
              <a:t>64</a:t>
            </a:r>
          </a:p>
        </p:txBody>
      </p:sp>
      <p:sp>
        <p:nvSpPr>
          <p:cNvPr id="299031" name="Text Box 23"/>
          <p:cNvSpPr txBox="1">
            <a:spLocks noChangeArrowheads="1"/>
          </p:cNvSpPr>
          <p:nvPr/>
        </p:nvSpPr>
        <p:spPr bwMode="auto">
          <a:xfrm>
            <a:off x="1073150" y="5303838"/>
            <a:ext cx="17605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9</a:t>
            </a:r>
            <a:r>
              <a:rPr lang="en-GB" baseline="30000"/>
              <a:t>2</a:t>
            </a:r>
            <a:r>
              <a:rPr lang="en-GB"/>
              <a:t> = 9 × 9 =</a:t>
            </a:r>
          </a:p>
        </p:txBody>
      </p:sp>
      <p:sp>
        <p:nvSpPr>
          <p:cNvPr id="299032" name="Text Box 24"/>
          <p:cNvSpPr txBox="1">
            <a:spLocks noChangeArrowheads="1"/>
          </p:cNvSpPr>
          <p:nvPr/>
        </p:nvSpPr>
        <p:spPr bwMode="auto">
          <a:xfrm>
            <a:off x="2765425" y="5303838"/>
            <a:ext cx="5238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b="1">
                <a:solidFill>
                  <a:srgbClr val="FF6600"/>
                </a:solidFill>
              </a:rPr>
              <a:t>81</a:t>
            </a:r>
          </a:p>
        </p:txBody>
      </p:sp>
      <p:sp>
        <p:nvSpPr>
          <p:cNvPr id="299033" name="Text Box 25"/>
          <p:cNvSpPr txBox="1">
            <a:spLocks noChangeArrowheads="1"/>
          </p:cNvSpPr>
          <p:nvPr/>
        </p:nvSpPr>
        <p:spPr bwMode="auto">
          <a:xfrm>
            <a:off x="1073150" y="5783263"/>
            <a:ext cx="22701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10</a:t>
            </a:r>
            <a:r>
              <a:rPr lang="en-GB" baseline="30000"/>
              <a:t>2</a:t>
            </a:r>
            <a:r>
              <a:rPr lang="en-GB"/>
              <a:t> = 10 × 10 =</a:t>
            </a:r>
          </a:p>
        </p:txBody>
      </p:sp>
      <p:sp>
        <p:nvSpPr>
          <p:cNvPr id="299034" name="Text Box 26"/>
          <p:cNvSpPr txBox="1">
            <a:spLocks noChangeArrowheads="1"/>
          </p:cNvSpPr>
          <p:nvPr/>
        </p:nvSpPr>
        <p:spPr bwMode="auto">
          <a:xfrm>
            <a:off x="3222625" y="5783263"/>
            <a:ext cx="6937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b="1">
                <a:solidFill>
                  <a:srgbClr val="FF6600"/>
                </a:solidFill>
              </a:rPr>
              <a:t>100</a:t>
            </a:r>
          </a:p>
        </p:txBody>
      </p:sp>
      <p:grpSp>
        <p:nvGrpSpPr>
          <p:cNvPr id="299035" name="Group 27"/>
          <p:cNvGrpSpPr>
            <a:grpSpLocks/>
          </p:cNvGrpSpPr>
          <p:nvPr/>
        </p:nvGrpSpPr>
        <p:grpSpPr bwMode="auto">
          <a:xfrm>
            <a:off x="3159125" y="1727200"/>
            <a:ext cx="727075" cy="420688"/>
            <a:chOff x="1990" y="1100"/>
            <a:chExt cx="458" cy="265"/>
          </a:xfrm>
        </p:grpSpPr>
        <p:sp>
          <p:nvSpPr>
            <p:cNvPr id="26691" name="Text Box 28"/>
            <p:cNvSpPr txBox="1">
              <a:spLocks noChangeArrowheads="1"/>
            </p:cNvSpPr>
            <p:nvPr/>
          </p:nvSpPr>
          <p:spPr bwMode="auto">
            <a:xfrm>
              <a:off x="2106" y="1107"/>
              <a:ext cx="342"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sz="2000"/>
                <a:t>+ 3</a:t>
              </a:r>
            </a:p>
          </p:txBody>
        </p:sp>
        <p:grpSp>
          <p:nvGrpSpPr>
            <p:cNvPr id="26692" name="Group 29"/>
            <p:cNvGrpSpPr>
              <a:grpSpLocks/>
            </p:cNvGrpSpPr>
            <p:nvPr/>
          </p:nvGrpSpPr>
          <p:grpSpPr bwMode="auto">
            <a:xfrm>
              <a:off x="1990" y="1100"/>
              <a:ext cx="122" cy="265"/>
              <a:chOff x="1990" y="1104"/>
              <a:chExt cx="122" cy="265"/>
            </a:xfrm>
          </p:grpSpPr>
          <p:sp>
            <p:nvSpPr>
              <p:cNvPr id="26693" name="AutoShape 30"/>
              <p:cNvSpPr>
                <a:spLocks/>
              </p:cNvSpPr>
              <p:nvPr/>
            </p:nvSpPr>
            <p:spPr bwMode="auto">
              <a:xfrm>
                <a:off x="2016" y="1104"/>
                <a:ext cx="96" cy="240"/>
              </a:xfrm>
              <a:prstGeom prst="rightBracket">
                <a:avLst>
                  <a:gd name="adj" fmla="val 125000"/>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694" name="Line 31"/>
              <p:cNvSpPr>
                <a:spLocks noChangeShapeType="1"/>
              </p:cNvSpPr>
              <p:nvPr/>
            </p:nvSpPr>
            <p:spPr bwMode="auto">
              <a:xfrm rot="2280457" flipH="1">
                <a:off x="1990" y="1321"/>
                <a:ext cx="48" cy="4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grpSp>
        <p:nvGrpSpPr>
          <p:cNvPr id="299040" name="Group 32"/>
          <p:cNvGrpSpPr>
            <a:grpSpLocks/>
          </p:cNvGrpSpPr>
          <p:nvPr/>
        </p:nvGrpSpPr>
        <p:grpSpPr bwMode="auto">
          <a:xfrm>
            <a:off x="3276600" y="2206625"/>
            <a:ext cx="727075" cy="420688"/>
            <a:chOff x="1990" y="1100"/>
            <a:chExt cx="458" cy="265"/>
          </a:xfrm>
        </p:grpSpPr>
        <p:sp>
          <p:nvSpPr>
            <p:cNvPr id="26687" name="Text Box 33"/>
            <p:cNvSpPr txBox="1">
              <a:spLocks noChangeArrowheads="1"/>
            </p:cNvSpPr>
            <p:nvPr/>
          </p:nvSpPr>
          <p:spPr bwMode="auto">
            <a:xfrm>
              <a:off x="2106" y="1107"/>
              <a:ext cx="342"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sz="2000"/>
                <a:t>+ 5</a:t>
              </a:r>
            </a:p>
          </p:txBody>
        </p:sp>
        <p:grpSp>
          <p:nvGrpSpPr>
            <p:cNvPr id="26688" name="Group 34"/>
            <p:cNvGrpSpPr>
              <a:grpSpLocks/>
            </p:cNvGrpSpPr>
            <p:nvPr/>
          </p:nvGrpSpPr>
          <p:grpSpPr bwMode="auto">
            <a:xfrm>
              <a:off x="1990" y="1100"/>
              <a:ext cx="122" cy="265"/>
              <a:chOff x="1990" y="1104"/>
              <a:chExt cx="122" cy="265"/>
            </a:xfrm>
          </p:grpSpPr>
          <p:sp>
            <p:nvSpPr>
              <p:cNvPr id="26689" name="AutoShape 35"/>
              <p:cNvSpPr>
                <a:spLocks/>
              </p:cNvSpPr>
              <p:nvPr/>
            </p:nvSpPr>
            <p:spPr bwMode="auto">
              <a:xfrm>
                <a:off x="2016" y="1104"/>
                <a:ext cx="96" cy="240"/>
              </a:xfrm>
              <a:prstGeom prst="rightBracket">
                <a:avLst>
                  <a:gd name="adj" fmla="val 125000"/>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690" name="Line 36"/>
              <p:cNvSpPr>
                <a:spLocks noChangeShapeType="1"/>
              </p:cNvSpPr>
              <p:nvPr/>
            </p:nvSpPr>
            <p:spPr bwMode="auto">
              <a:xfrm rot="2280457" flipH="1">
                <a:off x="1990" y="1321"/>
                <a:ext cx="48" cy="4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grpSp>
        <p:nvGrpSpPr>
          <p:cNvPr id="299045" name="Group 37"/>
          <p:cNvGrpSpPr>
            <a:grpSpLocks/>
          </p:cNvGrpSpPr>
          <p:nvPr/>
        </p:nvGrpSpPr>
        <p:grpSpPr bwMode="auto">
          <a:xfrm>
            <a:off x="3276600" y="2686050"/>
            <a:ext cx="727075" cy="420688"/>
            <a:chOff x="1990" y="1100"/>
            <a:chExt cx="458" cy="265"/>
          </a:xfrm>
        </p:grpSpPr>
        <p:sp>
          <p:nvSpPr>
            <p:cNvPr id="26683" name="Text Box 38"/>
            <p:cNvSpPr txBox="1">
              <a:spLocks noChangeArrowheads="1"/>
            </p:cNvSpPr>
            <p:nvPr/>
          </p:nvSpPr>
          <p:spPr bwMode="auto">
            <a:xfrm>
              <a:off x="2106" y="1107"/>
              <a:ext cx="342"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sz="2000"/>
                <a:t>+ 7</a:t>
              </a:r>
            </a:p>
          </p:txBody>
        </p:sp>
        <p:grpSp>
          <p:nvGrpSpPr>
            <p:cNvPr id="26684" name="Group 39"/>
            <p:cNvGrpSpPr>
              <a:grpSpLocks/>
            </p:cNvGrpSpPr>
            <p:nvPr/>
          </p:nvGrpSpPr>
          <p:grpSpPr bwMode="auto">
            <a:xfrm>
              <a:off x="1990" y="1100"/>
              <a:ext cx="122" cy="265"/>
              <a:chOff x="1990" y="1104"/>
              <a:chExt cx="122" cy="265"/>
            </a:xfrm>
          </p:grpSpPr>
          <p:sp>
            <p:nvSpPr>
              <p:cNvPr id="26685" name="AutoShape 40"/>
              <p:cNvSpPr>
                <a:spLocks/>
              </p:cNvSpPr>
              <p:nvPr/>
            </p:nvSpPr>
            <p:spPr bwMode="auto">
              <a:xfrm>
                <a:off x="2016" y="1104"/>
                <a:ext cx="96" cy="240"/>
              </a:xfrm>
              <a:prstGeom prst="rightBracket">
                <a:avLst>
                  <a:gd name="adj" fmla="val 125000"/>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686" name="Line 41"/>
              <p:cNvSpPr>
                <a:spLocks noChangeShapeType="1"/>
              </p:cNvSpPr>
              <p:nvPr/>
            </p:nvSpPr>
            <p:spPr bwMode="auto">
              <a:xfrm rot="2280457" flipH="1">
                <a:off x="1990" y="1321"/>
                <a:ext cx="48" cy="4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grpSp>
        <p:nvGrpSpPr>
          <p:cNvPr id="299050" name="Group 42"/>
          <p:cNvGrpSpPr>
            <a:grpSpLocks/>
          </p:cNvGrpSpPr>
          <p:nvPr/>
        </p:nvGrpSpPr>
        <p:grpSpPr bwMode="auto">
          <a:xfrm>
            <a:off x="3352800" y="3165475"/>
            <a:ext cx="727075" cy="420688"/>
            <a:chOff x="1990" y="1100"/>
            <a:chExt cx="458" cy="265"/>
          </a:xfrm>
        </p:grpSpPr>
        <p:sp>
          <p:nvSpPr>
            <p:cNvPr id="26679" name="Text Box 43"/>
            <p:cNvSpPr txBox="1">
              <a:spLocks noChangeArrowheads="1"/>
            </p:cNvSpPr>
            <p:nvPr/>
          </p:nvSpPr>
          <p:spPr bwMode="auto">
            <a:xfrm>
              <a:off x="2106" y="1107"/>
              <a:ext cx="342"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sz="2000"/>
                <a:t>+ 9</a:t>
              </a:r>
            </a:p>
          </p:txBody>
        </p:sp>
        <p:grpSp>
          <p:nvGrpSpPr>
            <p:cNvPr id="26680" name="Group 44"/>
            <p:cNvGrpSpPr>
              <a:grpSpLocks/>
            </p:cNvGrpSpPr>
            <p:nvPr/>
          </p:nvGrpSpPr>
          <p:grpSpPr bwMode="auto">
            <a:xfrm>
              <a:off x="1990" y="1100"/>
              <a:ext cx="122" cy="265"/>
              <a:chOff x="1990" y="1104"/>
              <a:chExt cx="122" cy="265"/>
            </a:xfrm>
          </p:grpSpPr>
          <p:sp>
            <p:nvSpPr>
              <p:cNvPr id="26681" name="AutoShape 45"/>
              <p:cNvSpPr>
                <a:spLocks/>
              </p:cNvSpPr>
              <p:nvPr/>
            </p:nvSpPr>
            <p:spPr bwMode="auto">
              <a:xfrm>
                <a:off x="2016" y="1104"/>
                <a:ext cx="96" cy="240"/>
              </a:xfrm>
              <a:prstGeom prst="rightBracket">
                <a:avLst>
                  <a:gd name="adj" fmla="val 125000"/>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682" name="Line 46"/>
              <p:cNvSpPr>
                <a:spLocks noChangeShapeType="1"/>
              </p:cNvSpPr>
              <p:nvPr/>
            </p:nvSpPr>
            <p:spPr bwMode="auto">
              <a:xfrm rot="2280457" flipH="1">
                <a:off x="1990" y="1321"/>
                <a:ext cx="48" cy="4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grpSp>
        <p:nvGrpSpPr>
          <p:cNvPr id="299055" name="Group 47"/>
          <p:cNvGrpSpPr>
            <a:grpSpLocks/>
          </p:cNvGrpSpPr>
          <p:nvPr/>
        </p:nvGrpSpPr>
        <p:grpSpPr bwMode="auto">
          <a:xfrm>
            <a:off x="3352800" y="3644900"/>
            <a:ext cx="868363" cy="420688"/>
            <a:chOff x="1990" y="1100"/>
            <a:chExt cx="547" cy="265"/>
          </a:xfrm>
        </p:grpSpPr>
        <p:sp>
          <p:nvSpPr>
            <p:cNvPr id="26675" name="Text Box 48"/>
            <p:cNvSpPr txBox="1">
              <a:spLocks noChangeArrowheads="1"/>
            </p:cNvSpPr>
            <p:nvPr/>
          </p:nvSpPr>
          <p:spPr bwMode="auto">
            <a:xfrm>
              <a:off x="2106" y="1107"/>
              <a:ext cx="431"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sz="2000"/>
                <a:t>+ 11</a:t>
              </a:r>
            </a:p>
          </p:txBody>
        </p:sp>
        <p:grpSp>
          <p:nvGrpSpPr>
            <p:cNvPr id="26676" name="Group 49"/>
            <p:cNvGrpSpPr>
              <a:grpSpLocks/>
            </p:cNvGrpSpPr>
            <p:nvPr/>
          </p:nvGrpSpPr>
          <p:grpSpPr bwMode="auto">
            <a:xfrm>
              <a:off x="1990" y="1100"/>
              <a:ext cx="122" cy="265"/>
              <a:chOff x="1990" y="1104"/>
              <a:chExt cx="122" cy="265"/>
            </a:xfrm>
          </p:grpSpPr>
          <p:sp>
            <p:nvSpPr>
              <p:cNvPr id="26677" name="AutoShape 50"/>
              <p:cNvSpPr>
                <a:spLocks/>
              </p:cNvSpPr>
              <p:nvPr/>
            </p:nvSpPr>
            <p:spPr bwMode="auto">
              <a:xfrm>
                <a:off x="2016" y="1104"/>
                <a:ext cx="96" cy="240"/>
              </a:xfrm>
              <a:prstGeom prst="rightBracket">
                <a:avLst>
                  <a:gd name="adj" fmla="val 125000"/>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678" name="Line 51"/>
              <p:cNvSpPr>
                <a:spLocks noChangeShapeType="1"/>
              </p:cNvSpPr>
              <p:nvPr/>
            </p:nvSpPr>
            <p:spPr bwMode="auto">
              <a:xfrm rot="2280457" flipH="1">
                <a:off x="1990" y="1321"/>
                <a:ext cx="48" cy="4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grpSp>
        <p:nvGrpSpPr>
          <p:cNvPr id="299060" name="Group 52"/>
          <p:cNvGrpSpPr>
            <a:grpSpLocks/>
          </p:cNvGrpSpPr>
          <p:nvPr/>
        </p:nvGrpSpPr>
        <p:grpSpPr bwMode="auto">
          <a:xfrm>
            <a:off x="3352800" y="4124325"/>
            <a:ext cx="868363" cy="420688"/>
            <a:chOff x="1990" y="1100"/>
            <a:chExt cx="547" cy="265"/>
          </a:xfrm>
        </p:grpSpPr>
        <p:sp>
          <p:nvSpPr>
            <p:cNvPr id="26671" name="Text Box 53"/>
            <p:cNvSpPr txBox="1">
              <a:spLocks noChangeArrowheads="1"/>
            </p:cNvSpPr>
            <p:nvPr/>
          </p:nvSpPr>
          <p:spPr bwMode="auto">
            <a:xfrm>
              <a:off x="2106" y="1107"/>
              <a:ext cx="431"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sz="2000"/>
                <a:t>+ 13</a:t>
              </a:r>
            </a:p>
          </p:txBody>
        </p:sp>
        <p:grpSp>
          <p:nvGrpSpPr>
            <p:cNvPr id="26672" name="Group 54"/>
            <p:cNvGrpSpPr>
              <a:grpSpLocks/>
            </p:cNvGrpSpPr>
            <p:nvPr/>
          </p:nvGrpSpPr>
          <p:grpSpPr bwMode="auto">
            <a:xfrm>
              <a:off x="1990" y="1100"/>
              <a:ext cx="122" cy="265"/>
              <a:chOff x="1990" y="1104"/>
              <a:chExt cx="122" cy="265"/>
            </a:xfrm>
          </p:grpSpPr>
          <p:sp>
            <p:nvSpPr>
              <p:cNvPr id="26673" name="AutoShape 55"/>
              <p:cNvSpPr>
                <a:spLocks/>
              </p:cNvSpPr>
              <p:nvPr/>
            </p:nvSpPr>
            <p:spPr bwMode="auto">
              <a:xfrm>
                <a:off x="2016" y="1104"/>
                <a:ext cx="96" cy="240"/>
              </a:xfrm>
              <a:prstGeom prst="rightBracket">
                <a:avLst>
                  <a:gd name="adj" fmla="val 125000"/>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674" name="Line 56"/>
              <p:cNvSpPr>
                <a:spLocks noChangeShapeType="1"/>
              </p:cNvSpPr>
              <p:nvPr/>
            </p:nvSpPr>
            <p:spPr bwMode="auto">
              <a:xfrm rot="2280457" flipH="1">
                <a:off x="1990" y="1321"/>
                <a:ext cx="48" cy="4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grpSp>
        <p:nvGrpSpPr>
          <p:cNvPr id="299065" name="Group 57"/>
          <p:cNvGrpSpPr>
            <a:grpSpLocks/>
          </p:cNvGrpSpPr>
          <p:nvPr/>
        </p:nvGrpSpPr>
        <p:grpSpPr bwMode="auto">
          <a:xfrm>
            <a:off x="3352800" y="4603750"/>
            <a:ext cx="868363" cy="420688"/>
            <a:chOff x="1990" y="1100"/>
            <a:chExt cx="547" cy="265"/>
          </a:xfrm>
        </p:grpSpPr>
        <p:sp>
          <p:nvSpPr>
            <p:cNvPr id="26667" name="Text Box 58"/>
            <p:cNvSpPr txBox="1">
              <a:spLocks noChangeArrowheads="1"/>
            </p:cNvSpPr>
            <p:nvPr/>
          </p:nvSpPr>
          <p:spPr bwMode="auto">
            <a:xfrm>
              <a:off x="2106" y="1107"/>
              <a:ext cx="431"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sz="2000"/>
                <a:t>+ 15</a:t>
              </a:r>
            </a:p>
          </p:txBody>
        </p:sp>
        <p:grpSp>
          <p:nvGrpSpPr>
            <p:cNvPr id="26668" name="Group 59"/>
            <p:cNvGrpSpPr>
              <a:grpSpLocks/>
            </p:cNvGrpSpPr>
            <p:nvPr/>
          </p:nvGrpSpPr>
          <p:grpSpPr bwMode="auto">
            <a:xfrm>
              <a:off x="1990" y="1100"/>
              <a:ext cx="122" cy="265"/>
              <a:chOff x="1990" y="1104"/>
              <a:chExt cx="122" cy="265"/>
            </a:xfrm>
          </p:grpSpPr>
          <p:sp>
            <p:nvSpPr>
              <p:cNvPr id="26669" name="AutoShape 60"/>
              <p:cNvSpPr>
                <a:spLocks/>
              </p:cNvSpPr>
              <p:nvPr/>
            </p:nvSpPr>
            <p:spPr bwMode="auto">
              <a:xfrm>
                <a:off x="2016" y="1104"/>
                <a:ext cx="96" cy="240"/>
              </a:xfrm>
              <a:prstGeom prst="rightBracket">
                <a:avLst>
                  <a:gd name="adj" fmla="val 125000"/>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670" name="Line 61"/>
              <p:cNvSpPr>
                <a:spLocks noChangeShapeType="1"/>
              </p:cNvSpPr>
              <p:nvPr/>
            </p:nvSpPr>
            <p:spPr bwMode="auto">
              <a:xfrm rot="2280457" flipH="1">
                <a:off x="1990" y="1321"/>
                <a:ext cx="48" cy="4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grpSp>
        <p:nvGrpSpPr>
          <p:cNvPr id="299070" name="Group 62"/>
          <p:cNvGrpSpPr>
            <a:grpSpLocks/>
          </p:cNvGrpSpPr>
          <p:nvPr/>
        </p:nvGrpSpPr>
        <p:grpSpPr bwMode="auto">
          <a:xfrm>
            <a:off x="3352800" y="5083175"/>
            <a:ext cx="868363" cy="420688"/>
            <a:chOff x="1990" y="1100"/>
            <a:chExt cx="547" cy="265"/>
          </a:xfrm>
        </p:grpSpPr>
        <p:sp>
          <p:nvSpPr>
            <p:cNvPr id="26663" name="Text Box 63"/>
            <p:cNvSpPr txBox="1">
              <a:spLocks noChangeArrowheads="1"/>
            </p:cNvSpPr>
            <p:nvPr/>
          </p:nvSpPr>
          <p:spPr bwMode="auto">
            <a:xfrm>
              <a:off x="2106" y="1107"/>
              <a:ext cx="431"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sz="2000"/>
                <a:t>+ 17</a:t>
              </a:r>
            </a:p>
          </p:txBody>
        </p:sp>
        <p:grpSp>
          <p:nvGrpSpPr>
            <p:cNvPr id="26664" name="Group 64"/>
            <p:cNvGrpSpPr>
              <a:grpSpLocks/>
            </p:cNvGrpSpPr>
            <p:nvPr/>
          </p:nvGrpSpPr>
          <p:grpSpPr bwMode="auto">
            <a:xfrm>
              <a:off x="1990" y="1100"/>
              <a:ext cx="122" cy="265"/>
              <a:chOff x="1990" y="1104"/>
              <a:chExt cx="122" cy="265"/>
            </a:xfrm>
          </p:grpSpPr>
          <p:sp>
            <p:nvSpPr>
              <p:cNvPr id="26665" name="AutoShape 65"/>
              <p:cNvSpPr>
                <a:spLocks/>
              </p:cNvSpPr>
              <p:nvPr/>
            </p:nvSpPr>
            <p:spPr bwMode="auto">
              <a:xfrm>
                <a:off x="2016" y="1104"/>
                <a:ext cx="96" cy="240"/>
              </a:xfrm>
              <a:prstGeom prst="rightBracket">
                <a:avLst>
                  <a:gd name="adj" fmla="val 125000"/>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666" name="Line 66"/>
              <p:cNvSpPr>
                <a:spLocks noChangeShapeType="1"/>
              </p:cNvSpPr>
              <p:nvPr/>
            </p:nvSpPr>
            <p:spPr bwMode="auto">
              <a:xfrm rot="2280457" flipH="1">
                <a:off x="1990" y="1321"/>
                <a:ext cx="48" cy="4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grpSp>
        <p:nvGrpSpPr>
          <p:cNvPr id="299075" name="Group 67"/>
          <p:cNvGrpSpPr>
            <a:grpSpLocks/>
          </p:cNvGrpSpPr>
          <p:nvPr/>
        </p:nvGrpSpPr>
        <p:grpSpPr bwMode="auto">
          <a:xfrm>
            <a:off x="3921125" y="5562600"/>
            <a:ext cx="868363" cy="420688"/>
            <a:chOff x="1990" y="1100"/>
            <a:chExt cx="547" cy="265"/>
          </a:xfrm>
        </p:grpSpPr>
        <p:sp>
          <p:nvSpPr>
            <p:cNvPr id="26659" name="Text Box 68"/>
            <p:cNvSpPr txBox="1">
              <a:spLocks noChangeArrowheads="1"/>
            </p:cNvSpPr>
            <p:nvPr/>
          </p:nvSpPr>
          <p:spPr bwMode="auto">
            <a:xfrm>
              <a:off x="2106" y="1107"/>
              <a:ext cx="431"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sz="2000"/>
                <a:t>+ 19</a:t>
              </a:r>
            </a:p>
          </p:txBody>
        </p:sp>
        <p:grpSp>
          <p:nvGrpSpPr>
            <p:cNvPr id="26660" name="Group 69"/>
            <p:cNvGrpSpPr>
              <a:grpSpLocks/>
            </p:cNvGrpSpPr>
            <p:nvPr/>
          </p:nvGrpSpPr>
          <p:grpSpPr bwMode="auto">
            <a:xfrm>
              <a:off x="1990" y="1100"/>
              <a:ext cx="122" cy="265"/>
              <a:chOff x="1990" y="1104"/>
              <a:chExt cx="122" cy="265"/>
            </a:xfrm>
          </p:grpSpPr>
          <p:sp>
            <p:nvSpPr>
              <p:cNvPr id="26661" name="AutoShape 70"/>
              <p:cNvSpPr>
                <a:spLocks/>
              </p:cNvSpPr>
              <p:nvPr/>
            </p:nvSpPr>
            <p:spPr bwMode="auto">
              <a:xfrm>
                <a:off x="2016" y="1104"/>
                <a:ext cx="96" cy="240"/>
              </a:xfrm>
              <a:prstGeom prst="rightBracket">
                <a:avLst>
                  <a:gd name="adj" fmla="val 125000"/>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662" name="Line 71"/>
              <p:cNvSpPr>
                <a:spLocks noChangeShapeType="1"/>
              </p:cNvSpPr>
              <p:nvPr/>
            </p:nvSpPr>
            <p:spPr bwMode="auto">
              <a:xfrm rot="2280457" flipH="1">
                <a:off x="1990" y="1321"/>
                <a:ext cx="48" cy="4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9901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9901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99017"/>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99018"/>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299019"/>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299020"/>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299021"/>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299022"/>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499"/>
                                          </p:stCondLst>
                                        </p:cTn>
                                        <p:tgtEl>
                                          <p:spTgt spid="299023"/>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499"/>
                                          </p:stCondLst>
                                        </p:cTn>
                                        <p:tgtEl>
                                          <p:spTgt spid="299024"/>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499"/>
                                          </p:stCondLst>
                                        </p:cTn>
                                        <p:tgtEl>
                                          <p:spTgt spid="299025"/>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grpId="0" nodeType="clickEffect">
                                  <p:stCondLst>
                                    <p:cond delay="0"/>
                                  </p:stCondLst>
                                  <p:childTnLst>
                                    <p:set>
                                      <p:cBhvr>
                                        <p:cTn id="50" dur="1" fill="hold">
                                          <p:stCondLst>
                                            <p:cond delay="499"/>
                                          </p:stCondLst>
                                        </p:cTn>
                                        <p:tgtEl>
                                          <p:spTgt spid="299026"/>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grpId="0" nodeType="clickEffect">
                                  <p:stCondLst>
                                    <p:cond delay="0"/>
                                  </p:stCondLst>
                                  <p:childTnLst>
                                    <p:set>
                                      <p:cBhvr>
                                        <p:cTn id="54" dur="1" fill="hold">
                                          <p:stCondLst>
                                            <p:cond delay="499"/>
                                          </p:stCondLst>
                                        </p:cTn>
                                        <p:tgtEl>
                                          <p:spTgt spid="299027"/>
                                        </p:tgtEl>
                                        <p:attrNameLst>
                                          <p:attrName>style.visibility</p:attrName>
                                        </p:attrNameLst>
                                      </p:cBhvr>
                                      <p:to>
                                        <p:strVal val="visible"/>
                                      </p:to>
                                    </p:set>
                                  </p:childTnLst>
                                </p:cTn>
                              </p:par>
                            </p:childTnLst>
                          </p:cTn>
                        </p:par>
                      </p:childTnLst>
                    </p:cTn>
                  </p:par>
                  <p:par>
                    <p:cTn id="55" fill="hold" nodeType="clickPar">
                      <p:stCondLst>
                        <p:cond delay="indefinite"/>
                      </p:stCondLst>
                      <p:childTnLst>
                        <p:par>
                          <p:cTn id="56" fill="hold" nodeType="withGroup">
                            <p:stCondLst>
                              <p:cond delay="0"/>
                            </p:stCondLst>
                            <p:childTnLst>
                              <p:par>
                                <p:cTn id="57" presetID="1" presetClass="entr" presetSubtype="0" fill="hold" grpId="0" nodeType="clickEffect">
                                  <p:stCondLst>
                                    <p:cond delay="0"/>
                                  </p:stCondLst>
                                  <p:childTnLst>
                                    <p:set>
                                      <p:cBhvr>
                                        <p:cTn id="58" dur="1" fill="hold">
                                          <p:stCondLst>
                                            <p:cond delay="499"/>
                                          </p:stCondLst>
                                        </p:cTn>
                                        <p:tgtEl>
                                          <p:spTgt spid="299028"/>
                                        </p:tgtEl>
                                        <p:attrNameLst>
                                          <p:attrName>style.visibility</p:attrName>
                                        </p:attrNameLst>
                                      </p:cBhvr>
                                      <p:to>
                                        <p:strVal val="visible"/>
                                      </p:to>
                                    </p:set>
                                  </p:childTnLst>
                                </p:cTn>
                              </p:par>
                            </p:childTnLst>
                          </p:cTn>
                        </p:par>
                      </p:childTnLst>
                    </p:cTn>
                  </p:par>
                  <p:par>
                    <p:cTn id="59" fill="hold" nodeType="clickPar">
                      <p:stCondLst>
                        <p:cond delay="indefinite"/>
                      </p:stCondLst>
                      <p:childTnLst>
                        <p:par>
                          <p:cTn id="60" fill="hold" nodeType="withGroup">
                            <p:stCondLst>
                              <p:cond delay="0"/>
                            </p:stCondLst>
                            <p:childTnLst>
                              <p:par>
                                <p:cTn id="61" presetID="1" presetClass="entr" presetSubtype="0" fill="hold" grpId="0" nodeType="clickEffect">
                                  <p:stCondLst>
                                    <p:cond delay="0"/>
                                  </p:stCondLst>
                                  <p:childTnLst>
                                    <p:set>
                                      <p:cBhvr>
                                        <p:cTn id="62" dur="1" fill="hold">
                                          <p:stCondLst>
                                            <p:cond delay="499"/>
                                          </p:stCondLst>
                                        </p:cTn>
                                        <p:tgtEl>
                                          <p:spTgt spid="299029"/>
                                        </p:tgtEl>
                                        <p:attrNameLst>
                                          <p:attrName>style.visibility</p:attrName>
                                        </p:attrNameLst>
                                      </p:cBhvr>
                                      <p:to>
                                        <p:strVal val="visible"/>
                                      </p:to>
                                    </p:set>
                                  </p:childTnLst>
                                </p:cTn>
                              </p:par>
                            </p:childTnLst>
                          </p:cTn>
                        </p:par>
                      </p:childTnLst>
                    </p:cTn>
                  </p:par>
                  <p:par>
                    <p:cTn id="63" fill="hold" nodeType="clickPar">
                      <p:stCondLst>
                        <p:cond delay="indefinite"/>
                      </p:stCondLst>
                      <p:childTnLst>
                        <p:par>
                          <p:cTn id="64" fill="hold" nodeType="withGroup">
                            <p:stCondLst>
                              <p:cond delay="0"/>
                            </p:stCondLst>
                            <p:childTnLst>
                              <p:par>
                                <p:cTn id="65" presetID="1" presetClass="entr" presetSubtype="0" fill="hold" grpId="0" nodeType="clickEffect">
                                  <p:stCondLst>
                                    <p:cond delay="0"/>
                                  </p:stCondLst>
                                  <p:childTnLst>
                                    <p:set>
                                      <p:cBhvr>
                                        <p:cTn id="66" dur="1" fill="hold">
                                          <p:stCondLst>
                                            <p:cond delay="499"/>
                                          </p:stCondLst>
                                        </p:cTn>
                                        <p:tgtEl>
                                          <p:spTgt spid="299030"/>
                                        </p:tgtEl>
                                        <p:attrNameLst>
                                          <p:attrName>style.visibility</p:attrName>
                                        </p:attrNameLst>
                                      </p:cBhvr>
                                      <p:to>
                                        <p:strVal val="visible"/>
                                      </p:to>
                                    </p:set>
                                  </p:childTnLst>
                                </p:cTn>
                              </p:par>
                            </p:childTnLst>
                          </p:cTn>
                        </p:par>
                      </p:childTnLst>
                    </p:cTn>
                  </p:par>
                  <p:par>
                    <p:cTn id="67" fill="hold" nodeType="clickPar">
                      <p:stCondLst>
                        <p:cond delay="indefinite"/>
                      </p:stCondLst>
                      <p:childTnLst>
                        <p:par>
                          <p:cTn id="68" fill="hold" nodeType="withGroup">
                            <p:stCondLst>
                              <p:cond delay="0"/>
                            </p:stCondLst>
                            <p:childTnLst>
                              <p:par>
                                <p:cTn id="69" presetID="1" presetClass="entr" presetSubtype="0" fill="hold" grpId="0" nodeType="clickEffect">
                                  <p:stCondLst>
                                    <p:cond delay="0"/>
                                  </p:stCondLst>
                                  <p:childTnLst>
                                    <p:set>
                                      <p:cBhvr>
                                        <p:cTn id="70" dur="1" fill="hold">
                                          <p:stCondLst>
                                            <p:cond delay="499"/>
                                          </p:stCondLst>
                                        </p:cTn>
                                        <p:tgtEl>
                                          <p:spTgt spid="299031"/>
                                        </p:tgtEl>
                                        <p:attrNameLst>
                                          <p:attrName>style.visibility</p:attrName>
                                        </p:attrNameLst>
                                      </p:cBhvr>
                                      <p:to>
                                        <p:strVal val="visible"/>
                                      </p:to>
                                    </p:set>
                                  </p:childTnLst>
                                </p:cTn>
                              </p:par>
                            </p:childTnLst>
                          </p:cTn>
                        </p:par>
                      </p:childTnLst>
                    </p:cTn>
                  </p:par>
                  <p:par>
                    <p:cTn id="71" fill="hold" nodeType="clickPar">
                      <p:stCondLst>
                        <p:cond delay="indefinite"/>
                      </p:stCondLst>
                      <p:childTnLst>
                        <p:par>
                          <p:cTn id="72" fill="hold" nodeType="withGroup">
                            <p:stCondLst>
                              <p:cond delay="0"/>
                            </p:stCondLst>
                            <p:childTnLst>
                              <p:par>
                                <p:cTn id="73" presetID="1" presetClass="entr" presetSubtype="0" fill="hold" grpId="0" nodeType="clickEffect">
                                  <p:stCondLst>
                                    <p:cond delay="0"/>
                                  </p:stCondLst>
                                  <p:childTnLst>
                                    <p:set>
                                      <p:cBhvr>
                                        <p:cTn id="74" dur="1" fill="hold">
                                          <p:stCondLst>
                                            <p:cond delay="499"/>
                                          </p:stCondLst>
                                        </p:cTn>
                                        <p:tgtEl>
                                          <p:spTgt spid="299032"/>
                                        </p:tgtEl>
                                        <p:attrNameLst>
                                          <p:attrName>style.visibility</p:attrName>
                                        </p:attrNameLst>
                                      </p:cBhvr>
                                      <p:to>
                                        <p:strVal val="visible"/>
                                      </p:to>
                                    </p:set>
                                  </p:childTnLst>
                                </p:cTn>
                              </p:par>
                            </p:childTnLst>
                          </p:cTn>
                        </p:par>
                      </p:childTnLst>
                    </p:cTn>
                  </p:par>
                  <p:par>
                    <p:cTn id="75" fill="hold" nodeType="clickPar">
                      <p:stCondLst>
                        <p:cond delay="indefinite"/>
                      </p:stCondLst>
                      <p:childTnLst>
                        <p:par>
                          <p:cTn id="76" fill="hold" nodeType="withGroup">
                            <p:stCondLst>
                              <p:cond delay="0"/>
                            </p:stCondLst>
                            <p:childTnLst>
                              <p:par>
                                <p:cTn id="77" presetID="1" presetClass="entr" presetSubtype="0" fill="hold" grpId="0" nodeType="clickEffect">
                                  <p:stCondLst>
                                    <p:cond delay="0"/>
                                  </p:stCondLst>
                                  <p:childTnLst>
                                    <p:set>
                                      <p:cBhvr>
                                        <p:cTn id="78" dur="1" fill="hold">
                                          <p:stCondLst>
                                            <p:cond delay="499"/>
                                          </p:stCondLst>
                                        </p:cTn>
                                        <p:tgtEl>
                                          <p:spTgt spid="299033"/>
                                        </p:tgtEl>
                                        <p:attrNameLst>
                                          <p:attrName>style.visibility</p:attrName>
                                        </p:attrNameLst>
                                      </p:cBhvr>
                                      <p:to>
                                        <p:strVal val="visible"/>
                                      </p:to>
                                    </p:set>
                                  </p:childTnLst>
                                </p:cTn>
                              </p:par>
                            </p:childTnLst>
                          </p:cTn>
                        </p:par>
                      </p:childTnLst>
                    </p:cTn>
                  </p:par>
                  <p:par>
                    <p:cTn id="79" fill="hold" nodeType="clickPar">
                      <p:stCondLst>
                        <p:cond delay="indefinite"/>
                      </p:stCondLst>
                      <p:childTnLst>
                        <p:par>
                          <p:cTn id="80" fill="hold" nodeType="withGroup">
                            <p:stCondLst>
                              <p:cond delay="0"/>
                            </p:stCondLst>
                            <p:childTnLst>
                              <p:par>
                                <p:cTn id="81" presetID="1" presetClass="entr" presetSubtype="0" fill="hold" grpId="0" nodeType="clickEffect">
                                  <p:stCondLst>
                                    <p:cond delay="0"/>
                                  </p:stCondLst>
                                  <p:childTnLst>
                                    <p:set>
                                      <p:cBhvr>
                                        <p:cTn id="82" dur="1" fill="hold">
                                          <p:stCondLst>
                                            <p:cond delay="499"/>
                                          </p:stCondLst>
                                        </p:cTn>
                                        <p:tgtEl>
                                          <p:spTgt spid="299034"/>
                                        </p:tgtEl>
                                        <p:attrNameLst>
                                          <p:attrName>style.visibility</p:attrName>
                                        </p:attrNameLst>
                                      </p:cBhvr>
                                      <p:to>
                                        <p:strVal val="visible"/>
                                      </p:to>
                                    </p:set>
                                  </p:childTnLst>
                                </p:cTn>
                              </p:par>
                            </p:childTnLst>
                          </p:cTn>
                        </p:par>
                      </p:childTnLst>
                    </p:cTn>
                  </p:par>
                  <p:par>
                    <p:cTn id="83" fill="hold" nodeType="clickPar">
                      <p:stCondLst>
                        <p:cond delay="indefinite"/>
                      </p:stCondLst>
                      <p:childTnLst>
                        <p:par>
                          <p:cTn id="84" fill="hold" nodeType="withGroup">
                            <p:stCondLst>
                              <p:cond delay="0"/>
                            </p:stCondLst>
                            <p:childTnLst>
                              <p:par>
                                <p:cTn id="85" presetID="22" presetClass="entr" presetSubtype="1" fill="hold" nodeType="clickEffect">
                                  <p:stCondLst>
                                    <p:cond delay="0"/>
                                  </p:stCondLst>
                                  <p:childTnLst>
                                    <p:set>
                                      <p:cBhvr>
                                        <p:cTn id="86" dur="1" fill="hold">
                                          <p:stCondLst>
                                            <p:cond delay="0"/>
                                          </p:stCondLst>
                                        </p:cTn>
                                        <p:tgtEl>
                                          <p:spTgt spid="299035"/>
                                        </p:tgtEl>
                                        <p:attrNameLst>
                                          <p:attrName>style.visibility</p:attrName>
                                        </p:attrNameLst>
                                      </p:cBhvr>
                                      <p:to>
                                        <p:strVal val="visible"/>
                                      </p:to>
                                    </p:set>
                                    <p:animEffect transition="in" filter="wipe(up)">
                                      <p:cBhvr>
                                        <p:cTn id="87" dur="500"/>
                                        <p:tgtEl>
                                          <p:spTgt spid="299035"/>
                                        </p:tgtEl>
                                      </p:cBhvr>
                                    </p:animEffect>
                                  </p:childTnLst>
                                </p:cTn>
                              </p:par>
                            </p:childTnLst>
                          </p:cTn>
                        </p:par>
                      </p:childTnLst>
                    </p:cTn>
                  </p:par>
                  <p:par>
                    <p:cTn id="88" fill="hold" nodeType="clickPar">
                      <p:stCondLst>
                        <p:cond delay="indefinite"/>
                      </p:stCondLst>
                      <p:childTnLst>
                        <p:par>
                          <p:cTn id="89" fill="hold" nodeType="withGroup">
                            <p:stCondLst>
                              <p:cond delay="0"/>
                            </p:stCondLst>
                            <p:childTnLst>
                              <p:par>
                                <p:cTn id="90" presetID="22" presetClass="entr" presetSubtype="1" fill="hold" nodeType="clickEffect">
                                  <p:stCondLst>
                                    <p:cond delay="0"/>
                                  </p:stCondLst>
                                  <p:childTnLst>
                                    <p:set>
                                      <p:cBhvr>
                                        <p:cTn id="91" dur="1" fill="hold">
                                          <p:stCondLst>
                                            <p:cond delay="0"/>
                                          </p:stCondLst>
                                        </p:cTn>
                                        <p:tgtEl>
                                          <p:spTgt spid="299040"/>
                                        </p:tgtEl>
                                        <p:attrNameLst>
                                          <p:attrName>style.visibility</p:attrName>
                                        </p:attrNameLst>
                                      </p:cBhvr>
                                      <p:to>
                                        <p:strVal val="visible"/>
                                      </p:to>
                                    </p:set>
                                    <p:animEffect transition="in" filter="wipe(up)">
                                      <p:cBhvr>
                                        <p:cTn id="92" dur="500"/>
                                        <p:tgtEl>
                                          <p:spTgt spid="299040"/>
                                        </p:tgtEl>
                                      </p:cBhvr>
                                    </p:animEffect>
                                  </p:childTnLst>
                                </p:cTn>
                              </p:par>
                            </p:childTnLst>
                          </p:cTn>
                        </p:par>
                      </p:childTnLst>
                    </p:cTn>
                  </p:par>
                  <p:par>
                    <p:cTn id="93" fill="hold" nodeType="clickPar">
                      <p:stCondLst>
                        <p:cond delay="indefinite"/>
                      </p:stCondLst>
                      <p:childTnLst>
                        <p:par>
                          <p:cTn id="94" fill="hold" nodeType="withGroup">
                            <p:stCondLst>
                              <p:cond delay="0"/>
                            </p:stCondLst>
                            <p:childTnLst>
                              <p:par>
                                <p:cTn id="95" presetID="22" presetClass="entr" presetSubtype="1" fill="hold" nodeType="clickEffect">
                                  <p:stCondLst>
                                    <p:cond delay="0"/>
                                  </p:stCondLst>
                                  <p:childTnLst>
                                    <p:set>
                                      <p:cBhvr>
                                        <p:cTn id="96" dur="1" fill="hold">
                                          <p:stCondLst>
                                            <p:cond delay="0"/>
                                          </p:stCondLst>
                                        </p:cTn>
                                        <p:tgtEl>
                                          <p:spTgt spid="299045"/>
                                        </p:tgtEl>
                                        <p:attrNameLst>
                                          <p:attrName>style.visibility</p:attrName>
                                        </p:attrNameLst>
                                      </p:cBhvr>
                                      <p:to>
                                        <p:strVal val="visible"/>
                                      </p:to>
                                    </p:set>
                                    <p:animEffect transition="in" filter="wipe(up)">
                                      <p:cBhvr>
                                        <p:cTn id="97" dur="500"/>
                                        <p:tgtEl>
                                          <p:spTgt spid="299045"/>
                                        </p:tgtEl>
                                      </p:cBhvr>
                                    </p:animEffect>
                                  </p:childTnLst>
                                </p:cTn>
                              </p:par>
                            </p:childTnLst>
                          </p:cTn>
                        </p:par>
                      </p:childTnLst>
                    </p:cTn>
                  </p:par>
                  <p:par>
                    <p:cTn id="98" fill="hold" nodeType="clickPar">
                      <p:stCondLst>
                        <p:cond delay="indefinite"/>
                      </p:stCondLst>
                      <p:childTnLst>
                        <p:par>
                          <p:cTn id="99" fill="hold" nodeType="withGroup">
                            <p:stCondLst>
                              <p:cond delay="0"/>
                            </p:stCondLst>
                            <p:childTnLst>
                              <p:par>
                                <p:cTn id="100" presetID="22" presetClass="entr" presetSubtype="1" fill="hold" nodeType="clickEffect">
                                  <p:stCondLst>
                                    <p:cond delay="0"/>
                                  </p:stCondLst>
                                  <p:childTnLst>
                                    <p:set>
                                      <p:cBhvr>
                                        <p:cTn id="101" dur="1" fill="hold">
                                          <p:stCondLst>
                                            <p:cond delay="0"/>
                                          </p:stCondLst>
                                        </p:cTn>
                                        <p:tgtEl>
                                          <p:spTgt spid="299050"/>
                                        </p:tgtEl>
                                        <p:attrNameLst>
                                          <p:attrName>style.visibility</p:attrName>
                                        </p:attrNameLst>
                                      </p:cBhvr>
                                      <p:to>
                                        <p:strVal val="visible"/>
                                      </p:to>
                                    </p:set>
                                    <p:animEffect transition="in" filter="wipe(up)">
                                      <p:cBhvr>
                                        <p:cTn id="102" dur="500"/>
                                        <p:tgtEl>
                                          <p:spTgt spid="299050"/>
                                        </p:tgtEl>
                                      </p:cBhvr>
                                    </p:animEffect>
                                  </p:childTnLst>
                                </p:cTn>
                              </p:par>
                            </p:childTnLst>
                          </p:cTn>
                        </p:par>
                      </p:childTnLst>
                    </p:cTn>
                  </p:par>
                  <p:par>
                    <p:cTn id="103" fill="hold" nodeType="clickPar">
                      <p:stCondLst>
                        <p:cond delay="indefinite"/>
                      </p:stCondLst>
                      <p:childTnLst>
                        <p:par>
                          <p:cTn id="104" fill="hold" nodeType="withGroup">
                            <p:stCondLst>
                              <p:cond delay="0"/>
                            </p:stCondLst>
                            <p:childTnLst>
                              <p:par>
                                <p:cTn id="105" presetID="22" presetClass="entr" presetSubtype="1" fill="hold" nodeType="clickEffect">
                                  <p:stCondLst>
                                    <p:cond delay="0"/>
                                  </p:stCondLst>
                                  <p:childTnLst>
                                    <p:set>
                                      <p:cBhvr>
                                        <p:cTn id="106" dur="1" fill="hold">
                                          <p:stCondLst>
                                            <p:cond delay="0"/>
                                          </p:stCondLst>
                                        </p:cTn>
                                        <p:tgtEl>
                                          <p:spTgt spid="299055"/>
                                        </p:tgtEl>
                                        <p:attrNameLst>
                                          <p:attrName>style.visibility</p:attrName>
                                        </p:attrNameLst>
                                      </p:cBhvr>
                                      <p:to>
                                        <p:strVal val="visible"/>
                                      </p:to>
                                    </p:set>
                                    <p:animEffect transition="in" filter="wipe(up)">
                                      <p:cBhvr>
                                        <p:cTn id="107" dur="500"/>
                                        <p:tgtEl>
                                          <p:spTgt spid="299055"/>
                                        </p:tgtEl>
                                      </p:cBhvr>
                                    </p:animEffect>
                                  </p:childTnLst>
                                </p:cTn>
                              </p:par>
                            </p:childTnLst>
                          </p:cTn>
                        </p:par>
                      </p:childTnLst>
                    </p:cTn>
                  </p:par>
                  <p:par>
                    <p:cTn id="108" fill="hold" nodeType="clickPar">
                      <p:stCondLst>
                        <p:cond delay="indefinite"/>
                      </p:stCondLst>
                      <p:childTnLst>
                        <p:par>
                          <p:cTn id="109" fill="hold" nodeType="withGroup">
                            <p:stCondLst>
                              <p:cond delay="0"/>
                            </p:stCondLst>
                            <p:childTnLst>
                              <p:par>
                                <p:cTn id="110" presetID="22" presetClass="entr" presetSubtype="1" fill="hold" nodeType="clickEffect">
                                  <p:stCondLst>
                                    <p:cond delay="0"/>
                                  </p:stCondLst>
                                  <p:childTnLst>
                                    <p:set>
                                      <p:cBhvr>
                                        <p:cTn id="111" dur="1" fill="hold">
                                          <p:stCondLst>
                                            <p:cond delay="0"/>
                                          </p:stCondLst>
                                        </p:cTn>
                                        <p:tgtEl>
                                          <p:spTgt spid="299060"/>
                                        </p:tgtEl>
                                        <p:attrNameLst>
                                          <p:attrName>style.visibility</p:attrName>
                                        </p:attrNameLst>
                                      </p:cBhvr>
                                      <p:to>
                                        <p:strVal val="visible"/>
                                      </p:to>
                                    </p:set>
                                    <p:animEffect transition="in" filter="wipe(up)">
                                      <p:cBhvr>
                                        <p:cTn id="112" dur="500"/>
                                        <p:tgtEl>
                                          <p:spTgt spid="299060"/>
                                        </p:tgtEl>
                                      </p:cBhvr>
                                    </p:animEffect>
                                  </p:childTnLst>
                                </p:cTn>
                              </p:par>
                            </p:childTnLst>
                          </p:cTn>
                        </p:par>
                      </p:childTnLst>
                    </p:cTn>
                  </p:par>
                  <p:par>
                    <p:cTn id="113" fill="hold" nodeType="clickPar">
                      <p:stCondLst>
                        <p:cond delay="indefinite"/>
                      </p:stCondLst>
                      <p:childTnLst>
                        <p:par>
                          <p:cTn id="114" fill="hold" nodeType="withGroup">
                            <p:stCondLst>
                              <p:cond delay="0"/>
                            </p:stCondLst>
                            <p:childTnLst>
                              <p:par>
                                <p:cTn id="115" presetID="22" presetClass="entr" presetSubtype="1" fill="hold" nodeType="clickEffect">
                                  <p:stCondLst>
                                    <p:cond delay="0"/>
                                  </p:stCondLst>
                                  <p:childTnLst>
                                    <p:set>
                                      <p:cBhvr>
                                        <p:cTn id="116" dur="1" fill="hold">
                                          <p:stCondLst>
                                            <p:cond delay="0"/>
                                          </p:stCondLst>
                                        </p:cTn>
                                        <p:tgtEl>
                                          <p:spTgt spid="299065"/>
                                        </p:tgtEl>
                                        <p:attrNameLst>
                                          <p:attrName>style.visibility</p:attrName>
                                        </p:attrNameLst>
                                      </p:cBhvr>
                                      <p:to>
                                        <p:strVal val="visible"/>
                                      </p:to>
                                    </p:set>
                                    <p:animEffect transition="in" filter="wipe(up)">
                                      <p:cBhvr>
                                        <p:cTn id="117" dur="500"/>
                                        <p:tgtEl>
                                          <p:spTgt spid="299065"/>
                                        </p:tgtEl>
                                      </p:cBhvr>
                                    </p:animEffect>
                                  </p:childTnLst>
                                </p:cTn>
                              </p:par>
                            </p:childTnLst>
                          </p:cTn>
                        </p:par>
                      </p:childTnLst>
                    </p:cTn>
                  </p:par>
                  <p:par>
                    <p:cTn id="118" fill="hold" nodeType="clickPar">
                      <p:stCondLst>
                        <p:cond delay="indefinite"/>
                      </p:stCondLst>
                      <p:childTnLst>
                        <p:par>
                          <p:cTn id="119" fill="hold" nodeType="withGroup">
                            <p:stCondLst>
                              <p:cond delay="0"/>
                            </p:stCondLst>
                            <p:childTnLst>
                              <p:par>
                                <p:cTn id="120" presetID="22" presetClass="entr" presetSubtype="1" fill="hold" nodeType="clickEffect">
                                  <p:stCondLst>
                                    <p:cond delay="0"/>
                                  </p:stCondLst>
                                  <p:childTnLst>
                                    <p:set>
                                      <p:cBhvr>
                                        <p:cTn id="121" dur="1" fill="hold">
                                          <p:stCondLst>
                                            <p:cond delay="0"/>
                                          </p:stCondLst>
                                        </p:cTn>
                                        <p:tgtEl>
                                          <p:spTgt spid="299070"/>
                                        </p:tgtEl>
                                        <p:attrNameLst>
                                          <p:attrName>style.visibility</p:attrName>
                                        </p:attrNameLst>
                                      </p:cBhvr>
                                      <p:to>
                                        <p:strVal val="visible"/>
                                      </p:to>
                                    </p:set>
                                    <p:animEffect transition="in" filter="wipe(up)">
                                      <p:cBhvr>
                                        <p:cTn id="122" dur="500"/>
                                        <p:tgtEl>
                                          <p:spTgt spid="299070"/>
                                        </p:tgtEl>
                                      </p:cBhvr>
                                    </p:animEffect>
                                  </p:childTnLst>
                                </p:cTn>
                              </p:par>
                            </p:childTnLst>
                          </p:cTn>
                        </p:par>
                      </p:childTnLst>
                    </p:cTn>
                  </p:par>
                  <p:par>
                    <p:cTn id="123" fill="hold" nodeType="clickPar">
                      <p:stCondLst>
                        <p:cond delay="indefinite"/>
                      </p:stCondLst>
                      <p:childTnLst>
                        <p:par>
                          <p:cTn id="124" fill="hold" nodeType="withGroup">
                            <p:stCondLst>
                              <p:cond delay="0"/>
                            </p:stCondLst>
                            <p:childTnLst>
                              <p:par>
                                <p:cTn id="125" presetID="22" presetClass="entr" presetSubtype="1" fill="hold" nodeType="clickEffect">
                                  <p:stCondLst>
                                    <p:cond delay="0"/>
                                  </p:stCondLst>
                                  <p:childTnLst>
                                    <p:set>
                                      <p:cBhvr>
                                        <p:cTn id="126" dur="1" fill="hold">
                                          <p:stCondLst>
                                            <p:cond delay="0"/>
                                          </p:stCondLst>
                                        </p:cTn>
                                        <p:tgtEl>
                                          <p:spTgt spid="299075"/>
                                        </p:tgtEl>
                                        <p:attrNameLst>
                                          <p:attrName>style.visibility</p:attrName>
                                        </p:attrNameLst>
                                      </p:cBhvr>
                                      <p:to>
                                        <p:strVal val="visible"/>
                                      </p:to>
                                    </p:set>
                                    <p:animEffect transition="in" filter="wipe(up)">
                                      <p:cBhvr>
                                        <p:cTn id="127" dur="500"/>
                                        <p:tgtEl>
                                          <p:spTgt spid="2990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9015" grpId="0" autoUpdateAnimBg="0"/>
      <p:bldP spid="299016" grpId="0" autoUpdateAnimBg="0"/>
      <p:bldP spid="299017" grpId="0" autoUpdateAnimBg="0"/>
      <p:bldP spid="299018" grpId="0" autoUpdateAnimBg="0"/>
      <p:bldP spid="299019" grpId="0" autoUpdateAnimBg="0"/>
      <p:bldP spid="299020" grpId="0" autoUpdateAnimBg="0"/>
      <p:bldP spid="299021" grpId="0" autoUpdateAnimBg="0"/>
      <p:bldP spid="299022" grpId="0" autoUpdateAnimBg="0"/>
      <p:bldP spid="299023" grpId="0" autoUpdateAnimBg="0"/>
      <p:bldP spid="299024" grpId="0" autoUpdateAnimBg="0"/>
      <p:bldP spid="299025" grpId="0" autoUpdateAnimBg="0"/>
      <p:bldP spid="299026" grpId="0" autoUpdateAnimBg="0"/>
      <p:bldP spid="299027" grpId="0" autoUpdateAnimBg="0"/>
      <p:bldP spid="299028" grpId="0" autoUpdateAnimBg="0"/>
      <p:bldP spid="299029" grpId="0" autoUpdateAnimBg="0"/>
      <p:bldP spid="299030" grpId="0" autoUpdateAnimBg="0"/>
      <p:bldP spid="299031" grpId="0" autoUpdateAnimBg="0"/>
      <p:bldP spid="299032" grpId="0" autoUpdateAnimBg="0"/>
      <p:bldP spid="299033" grpId="0" autoUpdateAnimBg="0"/>
      <p:bldP spid="299034" grpId="0" autoUpdateAnimBg="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7650" name="Picture 136" descr="right_button">
            <a:hlinkClick r:id="" action="ppaction://hlinkshowjump?jump=nextslide"/>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59788" y="6092825"/>
            <a:ext cx="501650"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1" name="Picture 137" descr="left_button">
            <a:hlinkClick r:id="" action="ppaction://hlinkshowjump?jump=previousslide"/>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8" y="6078538"/>
            <a:ext cx="542925"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2" name="Rectangle 139"/>
          <p:cNvSpPr>
            <a:spLocks noGrp="1" noChangeArrowheads="1"/>
          </p:cNvSpPr>
          <p:nvPr>
            <p:ph type="title" idx="4294967295"/>
          </p:nvPr>
        </p:nvSpPr>
        <p:spPr>
          <a:xfrm>
            <a:off x="152400" y="152400"/>
            <a:ext cx="5791200" cy="366713"/>
          </a:xfrm>
          <a:noFill/>
        </p:spPr>
        <p:txBody>
          <a:bodyPr/>
          <a:lstStyle/>
          <a:p>
            <a:pPr eaLnBrk="1" hangingPunct="1"/>
            <a:r>
              <a:rPr lang="en-GB" sz="2700" b="1" smtClean="0">
                <a:solidFill>
                  <a:srgbClr val="5B0091"/>
                </a:solidFill>
              </a:rPr>
              <a:t>Adding consecutive odd numbers</a:t>
            </a:r>
            <a:endParaRPr lang="en-GB" smtClean="0"/>
          </a:p>
        </p:txBody>
      </p:sp>
      <p:sp>
        <p:nvSpPr>
          <p:cNvPr id="27653" name="Text Box 11"/>
          <p:cNvSpPr txBox="1">
            <a:spLocks noChangeArrowheads="1"/>
          </p:cNvSpPr>
          <p:nvPr/>
        </p:nvSpPr>
        <p:spPr bwMode="auto">
          <a:xfrm>
            <a:off x="228600" y="1066800"/>
            <a:ext cx="52578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The first square number is 1.</a:t>
            </a:r>
          </a:p>
        </p:txBody>
      </p:sp>
      <p:sp>
        <p:nvSpPr>
          <p:cNvPr id="245772" name="Text Box 12"/>
          <p:cNvSpPr txBox="1">
            <a:spLocks noChangeArrowheads="1"/>
          </p:cNvSpPr>
          <p:nvPr/>
        </p:nvSpPr>
        <p:spPr bwMode="auto">
          <a:xfrm>
            <a:off x="228600" y="1066800"/>
            <a:ext cx="4557713"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The second square number is 4.</a:t>
            </a:r>
          </a:p>
        </p:txBody>
      </p:sp>
      <p:sp>
        <p:nvSpPr>
          <p:cNvPr id="245773" name="Text Box 13"/>
          <p:cNvSpPr txBox="1">
            <a:spLocks noChangeArrowheads="1"/>
          </p:cNvSpPr>
          <p:nvPr/>
        </p:nvSpPr>
        <p:spPr bwMode="auto">
          <a:xfrm>
            <a:off x="228600" y="1066800"/>
            <a:ext cx="51816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The third square number is 9.     </a:t>
            </a:r>
          </a:p>
        </p:txBody>
      </p:sp>
      <p:sp>
        <p:nvSpPr>
          <p:cNvPr id="245774" name="Text Box 14"/>
          <p:cNvSpPr txBox="1">
            <a:spLocks noChangeArrowheads="1"/>
          </p:cNvSpPr>
          <p:nvPr/>
        </p:nvSpPr>
        <p:spPr bwMode="auto">
          <a:xfrm>
            <a:off x="228600" y="1066800"/>
            <a:ext cx="53340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The fourth square number is 16.</a:t>
            </a:r>
          </a:p>
        </p:txBody>
      </p:sp>
      <p:sp>
        <p:nvSpPr>
          <p:cNvPr id="245775" name="Text Box 15"/>
          <p:cNvSpPr txBox="1">
            <a:spLocks noChangeArrowheads="1"/>
          </p:cNvSpPr>
          <p:nvPr/>
        </p:nvSpPr>
        <p:spPr bwMode="auto">
          <a:xfrm>
            <a:off x="228600" y="1066800"/>
            <a:ext cx="49530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The fifth square number is 25.   </a:t>
            </a:r>
          </a:p>
        </p:txBody>
      </p:sp>
      <p:sp>
        <p:nvSpPr>
          <p:cNvPr id="245776" name="Text Box 16"/>
          <p:cNvSpPr txBox="1">
            <a:spLocks noChangeArrowheads="1"/>
          </p:cNvSpPr>
          <p:nvPr/>
        </p:nvSpPr>
        <p:spPr bwMode="auto">
          <a:xfrm>
            <a:off x="228600" y="1066800"/>
            <a:ext cx="56388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The sixth square number is 36.   </a:t>
            </a:r>
          </a:p>
        </p:txBody>
      </p:sp>
      <p:sp>
        <p:nvSpPr>
          <p:cNvPr id="245777" name="Text Box 17"/>
          <p:cNvSpPr txBox="1">
            <a:spLocks noChangeArrowheads="1"/>
          </p:cNvSpPr>
          <p:nvPr/>
        </p:nvSpPr>
        <p:spPr bwMode="auto">
          <a:xfrm>
            <a:off x="228600" y="1066800"/>
            <a:ext cx="54864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The seventh square number is 49.   </a:t>
            </a:r>
          </a:p>
        </p:txBody>
      </p:sp>
      <p:sp>
        <p:nvSpPr>
          <p:cNvPr id="245778" name="Text Box 18"/>
          <p:cNvSpPr txBox="1">
            <a:spLocks noChangeArrowheads="1"/>
          </p:cNvSpPr>
          <p:nvPr/>
        </p:nvSpPr>
        <p:spPr bwMode="auto">
          <a:xfrm>
            <a:off x="228600" y="1066800"/>
            <a:ext cx="54864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The eighth square number is 64.   </a:t>
            </a:r>
          </a:p>
        </p:txBody>
      </p:sp>
      <p:sp>
        <p:nvSpPr>
          <p:cNvPr id="245779" name="Text Box 19"/>
          <p:cNvSpPr txBox="1">
            <a:spLocks noChangeArrowheads="1"/>
          </p:cNvSpPr>
          <p:nvPr/>
        </p:nvSpPr>
        <p:spPr bwMode="auto">
          <a:xfrm>
            <a:off x="228600" y="1066800"/>
            <a:ext cx="53340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The ninth square number is 81.   </a:t>
            </a:r>
          </a:p>
        </p:txBody>
      </p:sp>
      <p:sp>
        <p:nvSpPr>
          <p:cNvPr id="245780" name="Text Box 20"/>
          <p:cNvSpPr txBox="1">
            <a:spLocks noChangeArrowheads="1"/>
          </p:cNvSpPr>
          <p:nvPr/>
        </p:nvSpPr>
        <p:spPr bwMode="auto">
          <a:xfrm>
            <a:off x="228600" y="1066800"/>
            <a:ext cx="4843463"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The tenth square number is 100.   </a:t>
            </a:r>
          </a:p>
        </p:txBody>
      </p:sp>
      <p:sp>
        <p:nvSpPr>
          <p:cNvPr id="245781" name="Oval 21"/>
          <p:cNvSpPr>
            <a:spLocks noChangeArrowheads="1"/>
          </p:cNvSpPr>
          <p:nvPr/>
        </p:nvSpPr>
        <p:spPr bwMode="auto">
          <a:xfrm>
            <a:off x="2362200" y="1676400"/>
            <a:ext cx="381000" cy="381000"/>
          </a:xfrm>
          <a:prstGeom prst="ellipse">
            <a:avLst/>
          </a:prstGeom>
          <a:solidFill>
            <a:srgbClr val="FF00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245782" name="Group 22"/>
          <p:cNvGrpSpPr>
            <a:grpSpLocks/>
          </p:cNvGrpSpPr>
          <p:nvPr/>
        </p:nvGrpSpPr>
        <p:grpSpPr bwMode="auto">
          <a:xfrm>
            <a:off x="2362200" y="1676400"/>
            <a:ext cx="762000" cy="762000"/>
            <a:chOff x="1488" y="1056"/>
            <a:chExt cx="480" cy="480"/>
          </a:xfrm>
        </p:grpSpPr>
        <p:sp>
          <p:nvSpPr>
            <p:cNvPr id="27784" name="Oval 23"/>
            <p:cNvSpPr>
              <a:spLocks noChangeArrowheads="1"/>
            </p:cNvSpPr>
            <p:nvPr/>
          </p:nvSpPr>
          <p:spPr bwMode="auto">
            <a:xfrm>
              <a:off x="1728" y="1056"/>
              <a:ext cx="240" cy="240"/>
            </a:xfrm>
            <a:prstGeom prst="ellipse">
              <a:avLst/>
            </a:prstGeom>
            <a:solidFill>
              <a:srgbClr val="FF9B57"/>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785" name="Oval 24"/>
            <p:cNvSpPr>
              <a:spLocks noChangeArrowheads="1"/>
            </p:cNvSpPr>
            <p:nvPr/>
          </p:nvSpPr>
          <p:spPr bwMode="auto">
            <a:xfrm>
              <a:off x="1728" y="1296"/>
              <a:ext cx="240" cy="240"/>
            </a:xfrm>
            <a:prstGeom prst="ellipse">
              <a:avLst/>
            </a:prstGeom>
            <a:solidFill>
              <a:srgbClr val="FF9B57"/>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786" name="Oval 25"/>
            <p:cNvSpPr>
              <a:spLocks noChangeArrowheads="1"/>
            </p:cNvSpPr>
            <p:nvPr/>
          </p:nvSpPr>
          <p:spPr bwMode="auto">
            <a:xfrm>
              <a:off x="1488" y="1296"/>
              <a:ext cx="240" cy="240"/>
            </a:xfrm>
            <a:prstGeom prst="ellipse">
              <a:avLst/>
            </a:prstGeom>
            <a:solidFill>
              <a:srgbClr val="FF9B57"/>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45786" name="Group 26"/>
          <p:cNvGrpSpPr>
            <a:grpSpLocks/>
          </p:cNvGrpSpPr>
          <p:nvPr/>
        </p:nvGrpSpPr>
        <p:grpSpPr bwMode="auto">
          <a:xfrm>
            <a:off x="2362200" y="1676400"/>
            <a:ext cx="1143000" cy="1143000"/>
            <a:chOff x="1488" y="1056"/>
            <a:chExt cx="720" cy="720"/>
          </a:xfrm>
        </p:grpSpPr>
        <p:sp>
          <p:nvSpPr>
            <p:cNvPr id="27779" name="Oval 27"/>
            <p:cNvSpPr>
              <a:spLocks noChangeArrowheads="1"/>
            </p:cNvSpPr>
            <p:nvPr/>
          </p:nvSpPr>
          <p:spPr bwMode="auto">
            <a:xfrm>
              <a:off x="1488" y="1536"/>
              <a:ext cx="240" cy="240"/>
            </a:xfrm>
            <a:prstGeom prst="ellipse">
              <a:avLst/>
            </a:prstGeom>
            <a:solidFill>
              <a:srgbClr val="FFCC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780" name="Oval 28"/>
            <p:cNvSpPr>
              <a:spLocks noChangeArrowheads="1"/>
            </p:cNvSpPr>
            <p:nvPr/>
          </p:nvSpPr>
          <p:spPr bwMode="auto">
            <a:xfrm>
              <a:off x="1968" y="1056"/>
              <a:ext cx="240" cy="240"/>
            </a:xfrm>
            <a:prstGeom prst="ellipse">
              <a:avLst/>
            </a:prstGeom>
            <a:solidFill>
              <a:srgbClr val="FFCC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781" name="Oval 29"/>
            <p:cNvSpPr>
              <a:spLocks noChangeArrowheads="1"/>
            </p:cNvSpPr>
            <p:nvPr/>
          </p:nvSpPr>
          <p:spPr bwMode="auto">
            <a:xfrm>
              <a:off x="1968" y="1536"/>
              <a:ext cx="240" cy="240"/>
            </a:xfrm>
            <a:prstGeom prst="ellipse">
              <a:avLst/>
            </a:prstGeom>
            <a:solidFill>
              <a:srgbClr val="FFCC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782" name="Oval 30"/>
            <p:cNvSpPr>
              <a:spLocks noChangeArrowheads="1"/>
            </p:cNvSpPr>
            <p:nvPr/>
          </p:nvSpPr>
          <p:spPr bwMode="auto">
            <a:xfrm>
              <a:off x="1728" y="1536"/>
              <a:ext cx="240" cy="240"/>
            </a:xfrm>
            <a:prstGeom prst="ellipse">
              <a:avLst/>
            </a:prstGeom>
            <a:solidFill>
              <a:srgbClr val="FFCC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783" name="Oval 31"/>
            <p:cNvSpPr>
              <a:spLocks noChangeArrowheads="1"/>
            </p:cNvSpPr>
            <p:nvPr/>
          </p:nvSpPr>
          <p:spPr bwMode="auto">
            <a:xfrm>
              <a:off x="1968" y="1296"/>
              <a:ext cx="240" cy="240"/>
            </a:xfrm>
            <a:prstGeom prst="ellipse">
              <a:avLst/>
            </a:prstGeom>
            <a:solidFill>
              <a:srgbClr val="FFCC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45792" name="Group 32"/>
          <p:cNvGrpSpPr>
            <a:grpSpLocks/>
          </p:cNvGrpSpPr>
          <p:nvPr/>
        </p:nvGrpSpPr>
        <p:grpSpPr bwMode="auto">
          <a:xfrm>
            <a:off x="2362200" y="1676400"/>
            <a:ext cx="1524000" cy="1524000"/>
            <a:chOff x="1488" y="1056"/>
            <a:chExt cx="960" cy="960"/>
          </a:xfrm>
        </p:grpSpPr>
        <p:sp>
          <p:nvSpPr>
            <p:cNvPr id="27772" name="Oval 33"/>
            <p:cNvSpPr>
              <a:spLocks noChangeArrowheads="1"/>
            </p:cNvSpPr>
            <p:nvPr/>
          </p:nvSpPr>
          <p:spPr bwMode="auto">
            <a:xfrm>
              <a:off x="1488" y="1776"/>
              <a:ext cx="240" cy="240"/>
            </a:xfrm>
            <a:prstGeom prst="ellipse">
              <a:avLst/>
            </a:prstGeom>
            <a:solidFill>
              <a:srgbClr val="66FF33"/>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773" name="Oval 34"/>
            <p:cNvSpPr>
              <a:spLocks noChangeArrowheads="1"/>
            </p:cNvSpPr>
            <p:nvPr/>
          </p:nvSpPr>
          <p:spPr bwMode="auto">
            <a:xfrm>
              <a:off x="1728" y="1776"/>
              <a:ext cx="240" cy="240"/>
            </a:xfrm>
            <a:prstGeom prst="ellipse">
              <a:avLst/>
            </a:prstGeom>
            <a:solidFill>
              <a:srgbClr val="66FF33"/>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774" name="Oval 35"/>
            <p:cNvSpPr>
              <a:spLocks noChangeArrowheads="1"/>
            </p:cNvSpPr>
            <p:nvPr/>
          </p:nvSpPr>
          <p:spPr bwMode="auto">
            <a:xfrm>
              <a:off x="1968" y="1776"/>
              <a:ext cx="240" cy="240"/>
            </a:xfrm>
            <a:prstGeom prst="ellipse">
              <a:avLst/>
            </a:prstGeom>
            <a:solidFill>
              <a:srgbClr val="66FF33"/>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775" name="Oval 36"/>
            <p:cNvSpPr>
              <a:spLocks noChangeArrowheads="1"/>
            </p:cNvSpPr>
            <p:nvPr/>
          </p:nvSpPr>
          <p:spPr bwMode="auto">
            <a:xfrm>
              <a:off x="2208" y="1776"/>
              <a:ext cx="240" cy="240"/>
            </a:xfrm>
            <a:prstGeom prst="ellipse">
              <a:avLst/>
            </a:prstGeom>
            <a:solidFill>
              <a:srgbClr val="66FF33"/>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776" name="Oval 37"/>
            <p:cNvSpPr>
              <a:spLocks noChangeArrowheads="1"/>
            </p:cNvSpPr>
            <p:nvPr/>
          </p:nvSpPr>
          <p:spPr bwMode="auto">
            <a:xfrm>
              <a:off x="2208" y="1536"/>
              <a:ext cx="240" cy="240"/>
            </a:xfrm>
            <a:prstGeom prst="ellipse">
              <a:avLst/>
            </a:prstGeom>
            <a:solidFill>
              <a:srgbClr val="66FF33"/>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777" name="Oval 38"/>
            <p:cNvSpPr>
              <a:spLocks noChangeArrowheads="1"/>
            </p:cNvSpPr>
            <p:nvPr/>
          </p:nvSpPr>
          <p:spPr bwMode="auto">
            <a:xfrm>
              <a:off x="2208" y="1296"/>
              <a:ext cx="240" cy="240"/>
            </a:xfrm>
            <a:prstGeom prst="ellipse">
              <a:avLst/>
            </a:prstGeom>
            <a:solidFill>
              <a:srgbClr val="66FF33"/>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778" name="Oval 39"/>
            <p:cNvSpPr>
              <a:spLocks noChangeArrowheads="1"/>
            </p:cNvSpPr>
            <p:nvPr/>
          </p:nvSpPr>
          <p:spPr bwMode="auto">
            <a:xfrm>
              <a:off x="2208" y="1056"/>
              <a:ext cx="240" cy="240"/>
            </a:xfrm>
            <a:prstGeom prst="ellipse">
              <a:avLst/>
            </a:prstGeom>
            <a:solidFill>
              <a:srgbClr val="66FF33"/>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45800" name="Group 40"/>
          <p:cNvGrpSpPr>
            <a:grpSpLocks/>
          </p:cNvGrpSpPr>
          <p:nvPr/>
        </p:nvGrpSpPr>
        <p:grpSpPr bwMode="auto">
          <a:xfrm>
            <a:off x="2362200" y="1676400"/>
            <a:ext cx="1905000" cy="1905000"/>
            <a:chOff x="1488" y="1056"/>
            <a:chExt cx="1200" cy="1200"/>
          </a:xfrm>
        </p:grpSpPr>
        <p:sp>
          <p:nvSpPr>
            <p:cNvPr id="27763" name="Oval 41"/>
            <p:cNvSpPr>
              <a:spLocks noChangeArrowheads="1"/>
            </p:cNvSpPr>
            <p:nvPr/>
          </p:nvSpPr>
          <p:spPr bwMode="auto">
            <a:xfrm>
              <a:off x="1488" y="2016"/>
              <a:ext cx="240" cy="240"/>
            </a:xfrm>
            <a:prstGeom prst="ellipse">
              <a:avLst/>
            </a:prstGeom>
            <a:solidFill>
              <a:srgbClr val="0099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764" name="Oval 42"/>
            <p:cNvSpPr>
              <a:spLocks noChangeArrowheads="1"/>
            </p:cNvSpPr>
            <p:nvPr/>
          </p:nvSpPr>
          <p:spPr bwMode="auto">
            <a:xfrm>
              <a:off x="1728" y="2016"/>
              <a:ext cx="240" cy="240"/>
            </a:xfrm>
            <a:prstGeom prst="ellipse">
              <a:avLst/>
            </a:prstGeom>
            <a:solidFill>
              <a:srgbClr val="0099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765" name="Oval 43"/>
            <p:cNvSpPr>
              <a:spLocks noChangeArrowheads="1"/>
            </p:cNvSpPr>
            <p:nvPr/>
          </p:nvSpPr>
          <p:spPr bwMode="auto">
            <a:xfrm>
              <a:off x="1968" y="2016"/>
              <a:ext cx="240" cy="240"/>
            </a:xfrm>
            <a:prstGeom prst="ellipse">
              <a:avLst/>
            </a:prstGeom>
            <a:solidFill>
              <a:srgbClr val="0099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766" name="Oval 44"/>
            <p:cNvSpPr>
              <a:spLocks noChangeArrowheads="1"/>
            </p:cNvSpPr>
            <p:nvPr/>
          </p:nvSpPr>
          <p:spPr bwMode="auto">
            <a:xfrm>
              <a:off x="2208" y="2016"/>
              <a:ext cx="240" cy="240"/>
            </a:xfrm>
            <a:prstGeom prst="ellipse">
              <a:avLst/>
            </a:prstGeom>
            <a:solidFill>
              <a:srgbClr val="0099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767" name="Oval 45"/>
            <p:cNvSpPr>
              <a:spLocks noChangeArrowheads="1"/>
            </p:cNvSpPr>
            <p:nvPr/>
          </p:nvSpPr>
          <p:spPr bwMode="auto">
            <a:xfrm>
              <a:off x="2448" y="2016"/>
              <a:ext cx="240" cy="240"/>
            </a:xfrm>
            <a:prstGeom prst="ellipse">
              <a:avLst/>
            </a:prstGeom>
            <a:solidFill>
              <a:srgbClr val="0099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768" name="Oval 46"/>
            <p:cNvSpPr>
              <a:spLocks noChangeArrowheads="1"/>
            </p:cNvSpPr>
            <p:nvPr/>
          </p:nvSpPr>
          <p:spPr bwMode="auto">
            <a:xfrm>
              <a:off x="2448" y="1776"/>
              <a:ext cx="240" cy="240"/>
            </a:xfrm>
            <a:prstGeom prst="ellipse">
              <a:avLst/>
            </a:prstGeom>
            <a:solidFill>
              <a:srgbClr val="0099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769" name="Oval 47"/>
            <p:cNvSpPr>
              <a:spLocks noChangeArrowheads="1"/>
            </p:cNvSpPr>
            <p:nvPr/>
          </p:nvSpPr>
          <p:spPr bwMode="auto">
            <a:xfrm>
              <a:off x="2448" y="1536"/>
              <a:ext cx="240" cy="240"/>
            </a:xfrm>
            <a:prstGeom prst="ellipse">
              <a:avLst/>
            </a:prstGeom>
            <a:solidFill>
              <a:srgbClr val="0099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770" name="Oval 48"/>
            <p:cNvSpPr>
              <a:spLocks noChangeArrowheads="1"/>
            </p:cNvSpPr>
            <p:nvPr/>
          </p:nvSpPr>
          <p:spPr bwMode="auto">
            <a:xfrm>
              <a:off x="2448" y="1296"/>
              <a:ext cx="240" cy="240"/>
            </a:xfrm>
            <a:prstGeom prst="ellipse">
              <a:avLst/>
            </a:prstGeom>
            <a:solidFill>
              <a:srgbClr val="0099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771" name="Oval 49"/>
            <p:cNvSpPr>
              <a:spLocks noChangeArrowheads="1"/>
            </p:cNvSpPr>
            <p:nvPr/>
          </p:nvSpPr>
          <p:spPr bwMode="auto">
            <a:xfrm>
              <a:off x="2448" y="1056"/>
              <a:ext cx="240" cy="240"/>
            </a:xfrm>
            <a:prstGeom prst="ellipse">
              <a:avLst/>
            </a:prstGeom>
            <a:solidFill>
              <a:srgbClr val="0099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45810" name="Group 50"/>
          <p:cNvGrpSpPr>
            <a:grpSpLocks/>
          </p:cNvGrpSpPr>
          <p:nvPr/>
        </p:nvGrpSpPr>
        <p:grpSpPr bwMode="auto">
          <a:xfrm>
            <a:off x="2362200" y="1676400"/>
            <a:ext cx="2286000" cy="2286000"/>
            <a:chOff x="1488" y="1056"/>
            <a:chExt cx="1440" cy="1440"/>
          </a:xfrm>
        </p:grpSpPr>
        <p:sp>
          <p:nvSpPr>
            <p:cNvPr id="27752" name="Oval 51"/>
            <p:cNvSpPr>
              <a:spLocks noChangeArrowheads="1"/>
            </p:cNvSpPr>
            <p:nvPr/>
          </p:nvSpPr>
          <p:spPr bwMode="auto">
            <a:xfrm>
              <a:off x="1488" y="2256"/>
              <a:ext cx="240" cy="240"/>
            </a:xfrm>
            <a:prstGeom prst="ellipse">
              <a:avLst/>
            </a:prstGeom>
            <a:solidFill>
              <a:srgbClr val="0000FF"/>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753" name="Oval 52"/>
            <p:cNvSpPr>
              <a:spLocks noChangeArrowheads="1"/>
            </p:cNvSpPr>
            <p:nvPr/>
          </p:nvSpPr>
          <p:spPr bwMode="auto">
            <a:xfrm>
              <a:off x="1728" y="2256"/>
              <a:ext cx="240" cy="240"/>
            </a:xfrm>
            <a:prstGeom prst="ellipse">
              <a:avLst/>
            </a:prstGeom>
            <a:solidFill>
              <a:srgbClr val="0000FF"/>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754" name="Oval 53"/>
            <p:cNvSpPr>
              <a:spLocks noChangeArrowheads="1"/>
            </p:cNvSpPr>
            <p:nvPr/>
          </p:nvSpPr>
          <p:spPr bwMode="auto">
            <a:xfrm>
              <a:off x="1968" y="2256"/>
              <a:ext cx="240" cy="240"/>
            </a:xfrm>
            <a:prstGeom prst="ellipse">
              <a:avLst/>
            </a:prstGeom>
            <a:solidFill>
              <a:srgbClr val="0000FF"/>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755" name="Oval 54"/>
            <p:cNvSpPr>
              <a:spLocks noChangeArrowheads="1"/>
            </p:cNvSpPr>
            <p:nvPr/>
          </p:nvSpPr>
          <p:spPr bwMode="auto">
            <a:xfrm>
              <a:off x="2208" y="2256"/>
              <a:ext cx="240" cy="240"/>
            </a:xfrm>
            <a:prstGeom prst="ellipse">
              <a:avLst/>
            </a:prstGeom>
            <a:solidFill>
              <a:srgbClr val="0000FF"/>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756" name="Oval 55"/>
            <p:cNvSpPr>
              <a:spLocks noChangeArrowheads="1"/>
            </p:cNvSpPr>
            <p:nvPr/>
          </p:nvSpPr>
          <p:spPr bwMode="auto">
            <a:xfrm>
              <a:off x="2448" y="2256"/>
              <a:ext cx="240" cy="240"/>
            </a:xfrm>
            <a:prstGeom prst="ellipse">
              <a:avLst/>
            </a:prstGeom>
            <a:solidFill>
              <a:srgbClr val="0000FF"/>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757" name="Oval 56"/>
            <p:cNvSpPr>
              <a:spLocks noChangeArrowheads="1"/>
            </p:cNvSpPr>
            <p:nvPr/>
          </p:nvSpPr>
          <p:spPr bwMode="auto">
            <a:xfrm>
              <a:off x="2688" y="2256"/>
              <a:ext cx="240" cy="240"/>
            </a:xfrm>
            <a:prstGeom prst="ellipse">
              <a:avLst/>
            </a:prstGeom>
            <a:solidFill>
              <a:srgbClr val="0000FF"/>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758" name="Oval 57"/>
            <p:cNvSpPr>
              <a:spLocks noChangeArrowheads="1"/>
            </p:cNvSpPr>
            <p:nvPr/>
          </p:nvSpPr>
          <p:spPr bwMode="auto">
            <a:xfrm>
              <a:off x="2688" y="2016"/>
              <a:ext cx="240" cy="240"/>
            </a:xfrm>
            <a:prstGeom prst="ellipse">
              <a:avLst/>
            </a:prstGeom>
            <a:solidFill>
              <a:srgbClr val="0000FF"/>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759" name="Oval 58"/>
            <p:cNvSpPr>
              <a:spLocks noChangeArrowheads="1"/>
            </p:cNvSpPr>
            <p:nvPr/>
          </p:nvSpPr>
          <p:spPr bwMode="auto">
            <a:xfrm>
              <a:off x="2688" y="1776"/>
              <a:ext cx="240" cy="240"/>
            </a:xfrm>
            <a:prstGeom prst="ellipse">
              <a:avLst/>
            </a:prstGeom>
            <a:solidFill>
              <a:srgbClr val="0000FF"/>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760" name="Oval 59"/>
            <p:cNvSpPr>
              <a:spLocks noChangeArrowheads="1"/>
            </p:cNvSpPr>
            <p:nvPr/>
          </p:nvSpPr>
          <p:spPr bwMode="auto">
            <a:xfrm>
              <a:off x="2688" y="1536"/>
              <a:ext cx="240" cy="240"/>
            </a:xfrm>
            <a:prstGeom prst="ellipse">
              <a:avLst/>
            </a:prstGeom>
            <a:solidFill>
              <a:srgbClr val="0000FF"/>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761" name="Oval 60"/>
            <p:cNvSpPr>
              <a:spLocks noChangeArrowheads="1"/>
            </p:cNvSpPr>
            <p:nvPr/>
          </p:nvSpPr>
          <p:spPr bwMode="auto">
            <a:xfrm>
              <a:off x="2688" y="1296"/>
              <a:ext cx="240" cy="240"/>
            </a:xfrm>
            <a:prstGeom prst="ellipse">
              <a:avLst/>
            </a:prstGeom>
            <a:solidFill>
              <a:srgbClr val="0000FF"/>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762" name="Oval 61"/>
            <p:cNvSpPr>
              <a:spLocks noChangeArrowheads="1"/>
            </p:cNvSpPr>
            <p:nvPr/>
          </p:nvSpPr>
          <p:spPr bwMode="auto">
            <a:xfrm>
              <a:off x="2688" y="1056"/>
              <a:ext cx="240" cy="240"/>
            </a:xfrm>
            <a:prstGeom prst="ellipse">
              <a:avLst/>
            </a:prstGeom>
            <a:solidFill>
              <a:srgbClr val="0000FF"/>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45822" name="Group 62"/>
          <p:cNvGrpSpPr>
            <a:grpSpLocks/>
          </p:cNvGrpSpPr>
          <p:nvPr/>
        </p:nvGrpSpPr>
        <p:grpSpPr bwMode="auto">
          <a:xfrm>
            <a:off x="2362200" y="1676400"/>
            <a:ext cx="2667000" cy="2667000"/>
            <a:chOff x="1488" y="1056"/>
            <a:chExt cx="1680" cy="1680"/>
          </a:xfrm>
        </p:grpSpPr>
        <p:sp>
          <p:nvSpPr>
            <p:cNvPr id="27739" name="Oval 63"/>
            <p:cNvSpPr>
              <a:spLocks noChangeArrowheads="1"/>
            </p:cNvSpPr>
            <p:nvPr/>
          </p:nvSpPr>
          <p:spPr bwMode="auto">
            <a:xfrm>
              <a:off x="1728" y="2496"/>
              <a:ext cx="240" cy="240"/>
            </a:xfrm>
            <a:prstGeom prst="ellipse">
              <a:avLst/>
            </a:prstGeom>
            <a:solidFill>
              <a:srgbClr val="3399FF"/>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740" name="Oval 64"/>
            <p:cNvSpPr>
              <a:spLocks noChangeArrowheads="1"/>
            </p:cNvSpPr>
            <p:nvPr/>
          </p:nvSpPr>
          <p:spPr bwMode="auto">
            <a:xfrm>
              <a:off x="1968" y="2496"/>
              <a:ext cx="240" cy="240"/>
            </a:xfrm>
            <a:prstGeom prst="ellipse">
              <a:avLst/>
            </a:prstGeom>
            <a:solidFill>
              <a:srgbClr val="3399FF"/>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741" name="Oval 65"/>
            <p:cNvSpPr>
              <a:spLocks noChangeArrowheads="1"/>
            </p:cNvSpPr>
            <p:nvPr/>
          </p:nvSpPr>
          <p:spPr bwMode="auto">
            <a:xfrm>
              <a:off x="2208" y="2496"/>
              <a:ext cx="240" cy="240"/>
            </a:xfrm>
            <a:prstGeom prst="ellipse">
              <a:avLst/>
            </a:prstGeom>
            <a:solidFill>
              <a:srgbClr val="3399FF"/>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742" name="Oval 66"/>
            <p:cNvSpPr>
              <a:spLocks noChangeArrowheads="1"/>
            </p:cNvSpPr>
            <p:nvPr/>
          </p:nvSpPr>
          <p:spPr bwMode="auto">
            <a:xfrm>
              <a:off x="2448" y="2496"/>
              <a:ext cx="240" cy="240"/>
            </a:xfrm>
            <a:prstGeom prst="ellipse">
              <a:avLst/>
            </a:prstGeom>
            <a:solidFill>
              <a:srgbClr val="3399FF"/>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743" name="Oval 67"/>
            <p:cNvSpPr>
              <a:spLocks noChangeArrowheads="1"/>
            </p:cNvSpPr>
            <p:nvPr/>
          </p:nvSpPr>
          <p:spPr bwMode="auto">
            <a:xfrm>
              <a:off x="2688" y="2496"/>
              <a:ext cx="240" cy="240"/>
            </a:xfrm>
            <a:prstGeom prst="ellipse">
              <a:avLst/>
            </a:prstGeom>
            <a:solidFill>
              <a:srgbClr val="3399FF"/>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744" name="Oval 68"/>
            <p:cNvSpPr>
              <a:spLocks noChangeArrowheads="1"/>
            </p:cNvSpPr>
            <p:nvPr/>
          </p:nvSpPr>
          <p:spPr bwMode="auto">
            <a:xfrm>
              <a:off x="2928" y="2496"/>
              <a:ext cx="240" cy="240"/>
            </a:xfrm>
            <a:prstGeom prst="ellipse">
              <a:avLst/>
            </a:prstGeom>
            <a:solidFill>
              <a:srgbClr val="3399FF"/>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745" name="Oval 69"/>
            <p:cNvSpPr>
              <a:spLocks noChangeArrowheads="1"/>
            </p:cNvSpPr>
            <p:nvPr/>
          </p:nvSpPr>
          <p:spPr bwMode="auto">
            <a:xfrm>
              <a:off x="2928" y="2256"/>
              <a:ext cx="240" cy="240"/>
            </a:xfrm>
            <a:prstGeom prst="ellipse">
              <a:avLst/>
            </a:prstGeom>
            <a:solidFill>
              <a:srgbClr val="3399FF"/>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746" name="Oval 70"/>
            <p:cNvSpPr>
              <a:spLocks noChangeArrowheads="1"/>
            </p:cNvSpPr>
            <p:nvPr/>
          </p:nvSpPr>
          <p:spPr bwMode="auto">
            <a:xfrm>
              <a:off x="2928" y="2016"/>
              <a:ext cx="240" cy="240"/>
            </a:xfrm>
            <a:prstGeom prst="ellipse">
              <a:avLst/>
            </a:prstGeom>
            <a:solidFill>
              <a:srgbClr val="3399FF"/>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747" name="Oval 71"/>
            <p:cNvSpPr>
              <a:spLocks noChangeArrowheads="1"/>
            </p:cNvSpPr>
            <p:nvPr/>
          </p:nvSpPr>
          <p:spPr bwMode="auto">
            <a:xfrm>
              <a:off x="2928" y="1776"/>
              <a:ext cx="240" cy="240"/>
            </a:xfrm>
            <a:prstGeom prst="ellipse">
              <a:avLst/>
            </a:prstGeom>
            <a:solidFill>
              <a:srgbClr val="3399FF"/>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748" name="Oval 72"/>
            <p:cNvSpPr>
              <a:spLocks noChangeArrowheads="1"/>
            </p:cNvSpPr>
            <p:nvPr/>
          </p:nvSpPr>
          <p:spPr bwMode="auto">
            <a:xfrm>
              <a:off x="2928" y="1536"/>
              <a:ext cx="240" cy="240"/>
            </a:xfrm>
            <a:prstGeom prst="ellipse">
              <a:avLst/>
            </a:prstGeom>
            <a:solidFill>
              <a:srgbClr val="3399FF"/>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749" name="Oval 73"/>
            <p:cNvSpPr>
              <a:spLocks noChangeArrowheads="1"/>
            </p:cNvSpPr>
            <p:nvPr/>
          </p:nvSpPr>
          <p:spPr bwMode="auto">
            <a:xfrm>
              <a:off x="2928" y="1296"/>
              <a:ext cx="240" cy="240"/>
            </a:xfrm>
            <a:prstGeom prst="ellipse">
              <a:avLst/>
            </a:prstGeom>
            <a:solidFill>
              <a:srgbClr val="3399FF"/>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750" name="Oval 74"/>
            <p:cNvSpPr>
              <a:spLocks noChangeArrowheads="1"/>
            </p:cNvSpPr>
            <p:nvPr/>
          </p:nvSpPr>
          <p:spPr bwMode="auto">
            <a:xfrm>
              <a:off x="2928" y="1056"/>
              <a:ext cx="240" cy="240"/>
            </a:xfrm>
            <a:prstGeom prst="ellipse">
              <a:avLst/>
            </a:prstGeom>
            <a:solidFill>
              <a:srgbClr val="3399FF"/>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751" name="Oval 75"/>
            <p:cNvSpPr>
              <a:spLocks noChangeArrowheads="1"/>
            </p:cNvSpPr>
            <p:nvPr/>
          </p:nvSpPr>
          <p:spPr bwMode="auto">
            <a:xfrm>
              <a:off x="1488" y="2496"/>
              <a:ext cx="240" cy="240"/>
            </a:xfrm>
            <a:prstGeom prst="ellipse">
              <a:avLst/>
            </a:prstGeom>
            <a:solidFill>
              <a:srgbClr val="3399FF"/>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45836" name="Group 76"/>
          <p:cNvGrpSpPr>
            <a:grpSpLocks/>
          </p:cNvGrpSpPr>
          <p:nvPr/>
        </p:nvGrpSpPr>
        <p:grpSpPr bwMode="auto">
          <a:xfrm>
            <a:off x="2362200" y="1676400"/>
            <a:ext cx="3048000" cy="3048000"/>
            <a:chOff x="1488" y="1056"/>
            <a:chExt cx="1920" cy="1920"/>
          </a:xfrm>
        </p:grpSpPr>
        <p:grpSp>
          <p:nvGrpSpPr>
            <p:cNvPr id="27723" name="Group 77"/>
            <p:cNvGrpSpPr>
              <a:grpSpLocks/>
            </p:cNvGrpSpPr>
            <p:nvPr/>
          </p:nvGrpSpPr>
          <p:grpSpPr bwMode="auto">
            <a:xfrm>
              <a:off x="1728" y="1296"/>
              <a:ext cx="1680" cy="1680"/>
              <a:chOff x="1488" y="1056"/>
              <a:chExt cx="1680" cy="1680"/>
            </a:xfrm>
          </p:grpSpPr>
          <p:sp>
            <p:nvSpPr>
              <p:cNvPr id="27726" name="Oval 78"/>
              <p:cNvSpPr>
                <a:spLocks noChangeArrowheads="1"/>
              </p:cNvSpPr>
              <p:nvPr/>
            </p:nvSpPr>
            <p:spPr bwMode="auto">
              <a:xfrm>
                <a:off x="1728" y="2496"/>
                <a:ext cx="240" cy="240"/>
              </a:xfrm>
              <a:prstGeom prst="ellipse">
                <a:avLst/>
              </a:prstGeom>
              <a:solidFill>
                <a:srgbClr val="CC66FF"/>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727" name="Oval 79"/>
              <p:cNvSpPr>
                <a:spLocks noChangeArrowheads="1"/>
              </p:cNvSpPr>
              <p:nvPr/>
            </p:nvSpPr>
            <p:spPr bwMode="auto">
              <a:xfrm>
                <a:off x="1968" y="2496"/>
                <a:ext cx="240" cy="240"/>
              </a:xfrm>
              <a:prstGeom prst="ellipse">
                <a:avLst/>
              </a:prstGeom>
              <a:solidFill>
                <a:srgbClr val="CC66FF"/>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728" name="Oval 80"/>
              <p:cNvSpPr>
                <a:spLocks noChangeArrowheads="1"/>
              </p:cNvSpPr>
              <p:nvPr/>
            </p:nvSpPr>
            <p:spPr bwMode="auto">
              <a:xfrm>
                <a:off x="2208" y="2496"/>
                <a:ext cx="240" cy="240"/>
              </a:xfrm>
              <a:prstGeom prst="ellipse">
                <a:avLst/>
              </a:prstGeom>
              <a:solidFill>
                <a:srgbClr val="CC66FF"/>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729" name="Oval 81"/>
              <p:cNvSpPr>
                <a:spLocks noChangeArrowheads="1"/>
              </p:cNvSpPr>
              <p:nvPr/>
            </p:nvSpPr>
            <p:spPr bwMode="auto">
              <a:xfrm>
                <a:off x="2448" y="2496"/>
                <a:ext cx="240" cy="240"/>
              </a:xfrm>
              <a:prstGeom prst="ellipse">
                <a:avLst/>
              </a:prstGeom>
              <a:solidFill>
                <a:srgbClr val="CC66FF"/>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730" name="Oval 82"/>
              <p:cNvSpPr>
                <a:spLocks noChangeArrowheads="1"/>
              </p:cNvSpPr>
              <p:nvPr/>
            </p:nvSpPr>
            <p:spPr bwMode="auto">
              <a:xfrm>
                <a:off x="2688" y="2496"/>
                <a:ext cx="240" cy="240"/>
              </a:xfrm>
              <a:prstGeom prst="ellipse">
                <a:avLst/>
              </a:prstGeom>
              <a:solidFill>
                <a:srgbClr val="CC66FF"/>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731" name="Oval 83"/>
              <p:cNvSpPr>
                <a:spLocks noChangeArrowheads="1"/>
              </p:cNvSpPr>
              <p:nvPr/>
            </p:nvSpPr>
            <p:spPr bwMode="auto">
              <a:xfrm>
                <a:off x="2928" y="2496"/>
                <a:ext cx="240" cy="240"/>
              </a:xfrm>
              <a:prstGeom prst="ellipse">
                <a:avLst/>
              </a:prstGeom>
              <a:solidFill>
                <a:srgbClr val="CC66FF"/>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732" name="Oval 84"/>
              <p:cNvSpPr>
                <a:spLocks noChangeArrowheads="1"/>
              </p:cNvSpPr>
              <p:nvPr/>
            </p:nvSpPr>
            <p:spPr bwMode="auto">
              <a:xfrm>
                <a:off x="2928" y="2256"/>
                <a:ext cx="240" cy="240"/>
              </a:xfrm>
              <a:prstGeom prst="ellipse">
                <a:avLst/>
              </a:prstGeom>
              <a:solidFill>
                <a:srgbClr val="CC66FF"/>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733" name="Oval 85"/>
              <p:cNvSpPr>
                <a:spLocks noChangeArrowheads="1"/>
              </p:cNvSpPr>
              <p:nvPr/>
            </p:nvSpPr>
            <p:spPr bwMode="auto">
              <a:xfrm>
                <a:off x="2928" y="2016"/>
                <a:ext cx="240" cy="240"/>
              </a:xfrm>
              <a:prstGeom prst="ellipse">
                <a:avLst/>
              </a:prstGeom>
              <a:solidFill>
                <a:srgbClr val="CC66FF"/>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734" name="Oval 86"/>
              <p:cNvSpPr>
                <a:spLocks noChangeArrowheads="1"/>
              </p:cNvSpPr>
              <p:nvPr/>
            </p:nvSpPr>
            <p:spPr bwMode="auto">
              <a:xfrm>
                <a:off x="2928" y="1776"/>
                <a:ext cx="240" cy="240"/>
              </a:xfrm>
              <a:prstGeom prst="ellipse">
                <a:avLst/>
              </a:prstGeom>
              <a:solidFill>
                <a:srgbClr val="CC66FF"/>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735" name="Oval 87"/>
              <p:cNvSpPr>
                <a:spLocks noChangeArrowheads="1"/>
              </p:cNvSpPr>
              <p:nvPr/>
            </p:nvSpPr>
            <p:spPr bwMode="auto">
              <a:xfrm>
                <a:off x="2928" y="1536"/>
                <a:ext cx="240" cy="240"/>
              </a:xfrm>
              <a:prstGeom prst="ellipse">
                <a:avLst/>
              </a:prstGeom>
              <a:solidFill>
                <a:srgbClr val="CC66FF"/>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736" name="Oval 88"/>
              <p:cNvSpPr>
                <a:spLocks noChangeArrowheads="1"/>
              </p:cNvSpPr>
              <p:nvPr/>
            </p:nvSpPr>
            <p:spPr bwMode="auto">
              <a:xfrm>
                <a:off x="2928" y="1296"/>
                <a:ext cx="240" cy="240"/>
              </a:xfrm>
              <a:prstGeom prst="ellipse">
                <a:avLst/>
              </a:prstGeom>
              <a:solidFill>
                <a:srgbClr val="CC66FF"/>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737" name="Oval 89"/>
              <p:cNvSpPr>
                <a:spLocks noChangeArrowheads="1"/>
              </p:cNvSpPr>
              <p:nvPr/>
            </p:nvSpPr>
            <p:spPr bwMode="auto">
              <a:xfrm>
                <a:off x="2928" y="1056"/>
                <a:ext cx="240" cy="240"/>
              </a:xfrm>
              <a:prstGeom prst="ellipse">
                <a:avLst/>
              </a:prstGeom>
              <a:solidFill>
                <a:srgbClr val="CC66FF"/>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738" name="Oval 90"/>
              <p:cNvSpPr>
                <a:spLocks noChangeArrowheads="1"/>
              </p:cNvSpPr>
              <p:nvPr/>
            </p:nvSpPr>
            <p:spPr bwMode="auto">
              <a:xfrm>
                <a:off x="1488" y="2496"/>
                <a:ext cx="240" cy="240"/>
              </a:xfrm>
              <a:prstGeom prst="ellipse">
                <a:avLst/>
              </a:prstGeom>
              <a:solidFill>
                <a:srgbClr val="CC66FF"/>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27724" name="Oval 91"/>
            <p:cNvSpPr>
              <a:spLocks noChangeArrowheads="1"/>
            </p:cNvSpPr>
            <p:nvPr/>
          </p:nvSpPr>
          <p:spPr bwMode="auto">
            <a:xfrm>
              <a:off x="1488" y="2736"/>
              <a:ext cx="240" cy="240"/>
            </a:xfrm>
            <a:prstGeom prst="ellipse">
              <a:avLst/>
            </a:prstGeom>
            <a:solidFill>
              <a:srgbClr val="CC66FF"/>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725" name="Oval 92"/>
            <p:cNvSpPr>
              <a:spLocks noChangeArrowheads="1"/>
            </p:cNvSpPr>
            <p:nvPr/>
          </p:nvSpPr>
          <p:spPr bwMode="auto">
            <a:xfrm>
              <a:off x="3168" y="1056"/>
              <a:ext cx="240" cy="240"/>
            </a:xfrm>
            <a:prstGeom prst="ellipse">
              <a:avLst/>
            </a:prstGeom>
            <a:solidFill>
              <a:srgbClr val="CC66FF"/>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45853" name="Group 93"/>
          <p:cNvGrpSpPr>
            <a:grpSpLocks/>
          </p:cNvGrpSpPr>
          <p:nvPr/>
        </p:nvGrpSpPr>
        <p:grpSpPr bwMode="auto">
          <a:xfrm>
            <a:off x="2362200" y="1676400"/>
            <a:ext cx="3429000" cy="3429000"/>
            <a:chOff x="1488" y="1056"/>
            <a:chExt cx="2160" cy="2160"/>
          </a:xfrm>
        </p:grpSpPr>
        <p:grpSp>
          <p:nvGrpSpPr>
            <p:cNvPr id="27704" name="Group 94"/>
            <p:cNvGrpSpPr>
              <a:grpSpLocks/>
            </p:cNvGrpSpPr>
            <p:nvPr/>
          </p:nvGrpSpPr>
          <p:grpSpPr bwMode="auto">
            <a:xfrm>
              <a:off x="1728" y="1296"/>
              <a:ext cx="1920" cy="1920"/>
              <a:chOff x="1488" y="1056"/>
              <a:chExt cx="1920" cy="1920"/>
            </a:xfrm>
          </p:grpSpPr>
          <p:grpSp>
            <p:nvGrpSpPr>
              <p:cNvPr id="27707" name="Group 95"/>
              <p:cNvGrpSpPr>
                <a:grpSpLocks/>
              </p:cNvGrpSpPr>
              <p:nvPr/>
            </p:nvGrpSpPr>
            <p:grpSpPr bwMode="auto">
              <a:xfrm>
                <a:off x="1728" y="1296"/>
                <a:ext cx="1680" cy="1680"/>
                <a:chOff x="1488" y="1056"/>
                <a:chExt cx="1680" cy="1680"/>
              </a:xfrm>
            </p:grpSpPr>
            <p:sp>
              <p:nvSpPr>
                <p:cNvPr id="27710" name="Oval 96"/>
                <p:cNvSpPr>
                  <a:spLocks noChangeArrowheads="1"/>
                </p:cNvSpPr>
                <p:nvPr/>
              </p:nvSpPr>
              <p:spPr bwMode="auto">
                <a:xfrm>
                  <a:off x="1728" y="2496"/>
                  <a:ext cx="240" cy="240"/>
                </a:xfrm>
                <a:prstGeom prst="ellipse">
                  <a:avLst/>
                </a:prstGeom>
                <a:solidFill>
                  <a:srgbClr val="9900CC"/>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711" name="Oval 97"/>
                <p:cNvSpPr>
                  <a:spLocks noChangeArrowheads="1"/>
                </p:cNvSpPr>
                <p:nvPr/>
              </p:nvSpPr>
              <p:spPr bwMode="auto">
                <a:xfrm>
                  <a:off x="1968" y="2496"/>
                  <a:ext cx="240" cy="240"/>
                </a:xfrm>
                <a:prstGeom prst="ellipse">
                  <a:avLst/>
                </a:prstGeom>
                <a:solidFill>
                  <a:srgbClr val="9900CC"/>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712" name="Oval 98"/>
                <p:cNvSpPr>
                  <a:spLocks noChangeArrowheads="1"/>
                </p:cNvSpPr>
                <p:nvPr/>
              </p:nvSpPr>
              <p:spPr bwMode="auto">
                <a:xfrm>
                  <a:off x="2208" y="2496"/>
                  <a:ext cx="240" cy="240"/>
                </a:xfrm>
                <a:prstGeom prst="ellipse">
                  <a:avLst/>
                </a:prstGeom>
                <a:solidFill>
                  <a:srgbClr val="9900CC"/>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713" name="Oval 99"/>
                <p:cNvSpPr>
                  <a:spLocks noChangeArrowheads="1"/>
                </p:cNvSpPr>
                <p:nvPr/>
              </p:nvSpPr>
              <p:spPr bwMode="auto">
                <a:xfrm>
                  <a:off x="2448" y="2496"/>
                  <a:ext cx="240" cy="240"/>
                </a:xfrm>
                <a:prstGeom prst="ellipse">
                  <a:avLst/>
                </a:prstGeom>
                <a:solidFill>
                  <a:srgbClr val="9900CC"/>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714" name="Oval 100"/>
                <p:cNvSpPr>
                  <a:spLocks noChangeArrowheads="1"/>
                </p:cNvSpPr>
                <p:nvPr/>
              </p:nvSpPr>
              <p:spPr bwMode="auto">
                <a:xfrm>
                  <a:off x="2688" y="2496"/>
                  <a:ext cx="240" cy="240"/>
                </a:xfrm>
                <a:prstGeom prst="ellipse">
                  <a:avLst/>
                </a:prstGeom>
                <a:solidFill>
                  <a:srgbClr val="9900CC"/>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715" name="Oval 101"/>
                <p:cNvSpPr>
                  <a:spLocks noChangeArrowheads="1"/>
                </p:cNvSpPr>
                <p:nvPr/>
              </p:nvSpPr>
              <p:spPr bwMode="auto">
                <a:xfrm>
                  <a:off x="2928" y="2496"/>
                  <a:ext cx="240" cy="240"/>
                </a:xfrm>
                <a:prstGeom prst="ellipse">
                  <a:avLst/>
                </a:prstGeom>
                <a:solidFill>
                  <a:srgbClr val="9900CC"/>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716" name="Oval 102"/>
                <p:cNvSpPr>
                  <a:spLocks noChangeArrowheads="1"/>
                </p:cNvSpPr>
                <p:nvPr/>
              </p:nvSpPr>
              <p:spPr bwMode="auto">
                <a:xfrm>
                  <a:off x="2928" y="2256"/>
                  <a:ext cx="240" cy="240"/>
                </a:xfrm>
                <a:prstGeom prst="ellipse">
                  <a:avLst/>
                </a:prstGeom>
                <a:solidFill>
                  <a:srgbClr val="9900CC"/>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717" name="Oval 103"/>
                <p:cNvSpPr>
                  <a:spLocks noChangeArrowheads="1"/>
                </p:cNvSpPr>
                <p:nvPr/>
              </p:nvSpPr>
              <p:spPr bwMode="auto">
                <a:xfrm>
                  <a:off x="2928" y="2016"/>
                  <a:ext cx="240" cy="240"/>
                </a:xfrm>
                <a:prstGeom prst="ellipse">
                  <a:avLst/>
                </a:prstGeom>
                <a:solidFill>
                  <a:srgbClr val="9900CC"/>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718" name="Oval 104"/>
                <p:cNvSpPr>
                  <a:spLocks noChangeArrowheads="1"/>
                </p:cNvSpPr>
                <p:nvPr/>
              </p:nvSpPr>
              <p:spPr bwMode="auto">
                <a:xfrm>
                  <a:off x="2928" y="1776"/>
                  <a:ext cx="240" cy="240"/>
                </a:xfrm>
                <a:prstGeom prst="ellipse">
                  <a:avLst/>
                </a:prstGeom>
                <a:solidFill>
                  <a:srgbClr val="9900CC"/>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719" name="Oval 105"/>
                <p:cNvSpPr>
                  <a:spLocks noChangeArrowheads="1"/>
                </p:cNvSpPr>
                <p:nvPr/>
              </p:nvSpPr>
              <p:spPr bwMode="auto">
                <a:xfrm>
                  <a:off x="2928" y="1536"/>
                  <a:ext cx="240" cy="240"/>
                </a:xfrm>
                <a:prstGeom prst="ellipse">
                  <a:avLst/>
                </a:prstGeom>
                <a:solidFill>
                  <a:srgbClr val="9900CC"/>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720" name="Oval 106"/>
                <p:cNvSpPr>
                  <a:spLocks noChangeArrowheads="1"/>
                </p:cNvSpPr>
                <p:nvPr/>
              </p:nvSpPr>
              <p:spPr bwMode="auto">
                <a:xfrm>
                  <a:off x="2928" y="1296"/>
                  <a:ext cx="240" cy="240"/>
                </a:xfrm>
                <a:prstGeom prst="ellipse">
                  <a:avLst/>
                </a:prstGeom>
                <a:solidFill>
                  <a:srgbClr val="9900CC"/>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721" name="Oval 107"/>
                <p:cNvSpPr>
                  <a:spLocks noChangeArrowheads="1"/>
                </p:cNvSpPr>
                <p:nvPr/>
              </p:nvSpPr>
              <p:spPr bwMode="auto">
                <a:xfrm>
                  <a:off x="2928" y="1056"/>
                  <a:ext cx="240" cy="240"/>
                </a:xfrm>
                <a:prstGeom prst="ellipse">
                  <a:avLst/>
                </a:prstGeom>
                <a:solidFill>
                  <a:srgbClr val="9900CC"/>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722" name="Oval 108"/>
                <p:cNvSpPr>
                  <a:spLocks noChangeArrowheads="1"/>
                </p:cNvSpPr>
                <p:nvPr/>
              </p:nvSpPr>
              <p:spPr bwMode="auto">
                <a:xfrm>
                  <a:off x="1488" y="2496"/>
                  <a:ext cx="240" cy="240"/>
                </a:xfrm>
                <a:prstGeom prst="ellipse">
                  <a:avLst/>
                </a:prstGeom>
                <a:solidFill>
                  <a:srgbClr val="9900CC"/>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27708" name="Oval 109"/>
              <p:cNvSpPr>
                <a:spLocks noChangeArrowheads="1"/>
              </p:cNvSpPr>
              <p:nvPr/>
            </p:nvSpPr>
            <p:spPr bwMode="auto">
              <a:xfrm>
                <a:off x="1488" y="2736"/>
                <a:ext cx="240" cy="240"/>
              </a:xfrm>
              <a:prstGeom prst="ellipse">
                <a:avLst/>
              </a:prstGeom>
              <a:solidFill>
                <a:srgbClr val="9900CC"/>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709" name="Oval 110"/>
              <p:cNvSpPr>
                <a:spLocks noChangeArrowheads="1"/>
              </p:cNvSpPr>
              <p:nvPr/>
            </p:nvSpPr>
            <p:spPr bwMode="auto">
              <a:xfrm>
                <a:off x="3168" y="1056"/>
                <a:ext cx="240" cy="240"/>
              </a:xfrm>
              <a:prstGeom prst="ellipse">
                <a:avLst/>
              </a:prstGeom>
              <a:solidFill>
                <a:srgbClr val="9900CC"/>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27705" name="Oval 111"/>
            <p:cNvSpPr>
              <a:spLocks noChangeArrowheads="1"/>
            </p:cNvSpPr>
            <p:nvPr/>
          </p:nvSpPr>
          <p:spPr bwMode="auto">
            <a:xfrm>
              <a:off x="3408" y="1056"/>
              <a:ext cx="240" cy="240"/>
            </a:xfrm>
            <a:prstGeom prst="ellipse">
              <a:avLst/>
            </a:prstGeom>
            <a:solidFill>
              <a:srgbClr val="9900CC"/>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706" name="Oval 112"/>
            <p:cNvSpPr>
              <a:spLocks noChangeArrowheads="1"/>
            </p:cNvSpPr>
            <p:nvPr/>
          </p:nvSpPr>
          <p:spPr bwMode="auto">
            <a:xfrm>
              <a:off x="1488" y="2976"/>
              <a:ext cx="240" cy="240"/>
            </a:xfrm>
            <a:prstGeom prst="ellipse">
              <a:avLst/>
            </a:prstGeom>
            <a:solidFill>
              <a:srgbClr val="9900CC"/>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45873" name="Group 113"/>
          <p:cNvGrpSpPr>
            <a:grpSpLocks/>
          </p:cNvGrpSpPr>
          <p:nvPr/>
        </p:nvGrpSpPr>
        <p:grpSpPr bwMode="auto">
          <a:xfrm>
            <a:off x="2362200" y="1676400"/>
            <a:ext cx="3810000" cy="3810000"/>
            <a:chOff x="1488" y="1056"/>
            <a:chExt cx="2400" cy="2400"/>
          </a:xfrm>
        </p:grpSpPr>
        <p:grpSp>
          <p:nvGrpSpPr>
            <p:cNvPr id="27682" name="Group 114"/>
            <p:cNvGrpSpPr>
              <a:grpSpLocks/>
            </p:cNvGrpSpPr>
            <p:nvPr/>
          </p:nvGrpSpPr>
          <p:grpSpPr bwMode="auto">
            <a:xfrm>
              <a:off x="1728" y="1296"/>
              <a:ext cx="2160" cy="2160"/>
              <a:chOff x="1488" y="1056"/>
              <a:chExt cx="2160" cy="2160"/>
            </a:xfrm>
          </p:grpSpPr>
          <p:grpSp>
            <p:nvGrpSpPr>
              <p:cNvPr id="27685" name="Group 115"/>
              <p:cNvGrpSpPr>
                <a:grpSpLocks/>
              </p:cNvGrpSpPr>
              <p:nvPr/>
            </p:nvGrpSpPr>
            <p:grpSpPr bwMode="auto">
              <a:xfrm>
                <a:off x="1728" y="1296"/>
                <a:ext cx="1920" cy="1920"/>
                <a:chOff x="1488" y="1056"/>
                <a:chExt cx="1920" cy="1920"/>
              </a:xfrm>
            </p:grpSpPr>
            <p:grpSp>
              <p:nvGrpSpPr>
                <p:cNvPr id="27688" name="Group 116"/>
                <p:cNvGrpSpPr>
                  <a:grpSpLocks/>
                </p:cNvGrpSpPr>
                <p:nvPr/>
              </p:nvGrpSpPr>
              <p:grpSpPr bwMode="auto">
                <a:xfrm>
                  <a:off x="1728" y="1296"/>
                  <a:ext cx="1680" cy="1680"/>
                  <a:chOff x="1488" y="1056"/>
                  <a:chExt cx="1680" cy="1680"/>
                </a:xfrm>
              </p:grpSpPr>
              <p:sp>
                <p:nvSpPr>
                  <p:cNvPr id="27691" name="Oval 117"/>
                  <p:cNvSpPr>
                    <a:spLocks noChangeArrowheads="1"/>
                  </p:cNvSpPr>
                  <p:nvPr/>
                </p:nvSpPr>
                <p:spPr bwMode="auto">
                  <a:xfrm>
                    <a:off x="1728" y="2496"/>
                    <a:ext cx="240" cy="240"/>
                  </a:xfrm>
                  <a:prstGeom prst="ellipse">
                    <a:avLst/>
                  </a:prstGeom>
                  <a:solidFill>
                    <a:srgbClr val="FF00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692" name="Oval 118"/>
                  <p:cNvSpPr>
                    <a:spLocks noChangeArrowheads="1"/>
                  </p:cNvSpPr>
                  <p:nvPr/>
                </p:nvSpPr>
                <p:spPr bwMode="auto">
                  <a:xfrm>
                    <a:off x="1968" y="2496"/>
                    <a:ext cx="240" cy="240"/>
                  </a:xfrm>
                  <a:prstGeom prst="ellipse">
                    <a:avLst/>
                  </a:prstGeom>
                  <a:solidFill>
                    <a:srgbClr val="FF00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693" name="Oval 119"/>
                  <p:cNvSpPr>
                    <a:spLocks noChangeArrowheads="1"/>
                  </p:cNvSpPr>
                  <p:nvPr/>
                </p:nvSpPr>
                <p:spPr bwMode="auto">
                  <a:xfrm>
                    <a:off x="2208" y="2496"/>
                    <a:ext cx="240" cy="240"/>
                  </a:xfrm>
                  <a:prstGeom prst="ellipse">
                    <a:avLst/>
                  </a:prstGeom>
                  <a:solidFill>
                    <a:srgbClr val="FF00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694" name="Oval 120"/>
                  <p:cNvSpPr>
                    <a:spLocks noChangeArrowheads="1"/>
                  </p:cNvSpPr>
                  <p:nvPr/>
                </p:nvSpPr>
                <p:spPr bwMode="auto">
                  <a:xfrm>
                    <a:off x="2448" y="2496"/>
                    <a:ext cx="240" cy="240"/>
                  </a:xfrm>
                  <a:prstGeom prst="ellipse">
                    <a:avLst/>
                  </a:prstGeom>
                  <a:solidFill>
                    <a:srgbClr val="FF00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695" name="Oval 121"/>
                  <p:cNvSpPr>
                    <a:spLocks noChangeArrowheads="1"/>
                  </p:cNvSpPr>
                  <p:nvPr/>
                </p:nvSpPr>
                <p:spPr bwMode="auto">
                  <a:xfrm>
                    <a:off x="2688" y="2496"/>
                    <a:ext cx="240" cy="240"/>
                  </a:xfrm>
                  <a:prstGeom prst="ellipse">
                    <a:avLst/>
                  </a:prstGeom>
                  <a:solidFill>
                    <a:srgbClr val="FF00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696" name="Oval 122"/>
                  <p:cNvSpPr>
                    <a:spLocks noChangeArrowheads="1"/>
                  </p:cNvSpPr>
                  <p:nvPr/>
                </p:nvSpPr>
                <p:spPr bwMode="auto">
                  <a:xfrm>
                    <a:off x="2928" y="2496"/>
                    <a:ext cx="240" cy="240"/>
                  </a:xfrm>
                  <a:prstGeom prst="ellipse">
                    <a:avLst/>
                  </a:prstGeom>
                  <a:solidFill>
                    <a:srgbClr val="FF00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697" name="Oval 123"/>
                  <p:cNvSpPr>
                    <a:spLocks noChangeArrowheads="1"/>
                  </p:cNvSpPr>
                  <p:nvPr/>
                </p:nvSpPr>
                <p:spPr bwMode="auto">
                  <a:xfrm>
                    <a:off x="2928" y="2256"/>
                    <a:ext cx="240" cy="240"/>
                  </a:xfrm>
                  <a:prstGeom prst="ellipse">
                    <a:avLst/>
                  </a:prstGeom>
                  <a:solidFill>
                    <a:srgbClr val="FF00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698" name="Oval 124"/>
                  <p:cNvSpPr>
                    <a:spLocks noChangeArrowheads="1"/>
                  </p:cNvSpPr>
                  <p:nvPr/>
                </p:nvSpPr>
                <p:spPr bwMode="auto">
                  <a:xfrm>
                    <a:off x="2928" y="2016"/>
                    <a:ext cx="240" cy="240"/>
                  </a:xfrm>
                  <a:prstGeom prst="ellipse">
                    <a:avLst/>
                  </a:prstGeom>
                  <a:solidFill>
                    <a:srgbClr val="FF00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699" name="Oval 125"/>
                  <p:cNvSpPr>
                    <a:spLocks noChangeArrowheads="1"/>
                  </p:cNvSpPr>
                  <p:nvPr/>
                </p:nvSpPr>
                <p:spPr bwMode="auto">
                  <a:xfrm>
                    <a:off x="2928" y="1776"/>
                    <a:ext cx="240" cy="240"/>
                  </a:xfrm>
                  <a:prstGeom prst="ellipse">
                    <a:avLst/>
                  </a:prstGeom>
                  <a:solidFill>
                    <a:srgbClr val="FF00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700" name="Oval 126"/>
                  <p:cNvSpPr>
                    <a:spLocks noChangeArrowheads="1"/>
                  </p:cNvSpPr>
                  <p:nvPr/>
                </p:nvSpPr>
                <p:spPr bwMode="auto">
                  <a:xfrm>
                    <a:off x="2928" y="1536"/>
                    <a:ext cx="240" cy="240"/>
                  </a:xfrm>
                  <a:prstGeom prst="ellipse">
                    <a:avLst/>
                  </a:prstGeom>
                  <a:solidFill>
                    <a:srgbClr val="FF00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701" name="Oval 127"/>
                  <p:cNvSpPr>
                    <a:spLocks noChangeArrowheads="1"/>
                  </p:cNvSpPr>
                  <p:nvPr/>
                </p:nvSpPr>
                <p:spPr bwMode="auto">
                  <a:xfrm>
                    <a:off x="2928" y="1296"/>
                    <a:ext cx="240" cy="240"/>
                  </a:xfrm>
                  <a:prstGeom prst="ellipse">
                    <a:avLst/>
                  </a:prstGeom>
                  <a:solidFill>
                    <a:srgbClr val="FF00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702" name="Oval 128"/>
                  <p:cNvSpPr>
                    <a:spLocks noChangeArrowheads="1"/>
                  </p:cNvSpPr>
                  <p:nvPr/>
                </p:nvSpPr>
                <p:spPr bwMode="auto">
                  <a:xfrm>
                    <a:off x="2928" y="1056"/>
                    <a:ext cx="240" cy="240"/>
                  </a:xfrm>
                  <a:prstGeom prst="ellipse">
                    <a:avLst/>
                  </a:prstGeom>
                  <a:solidFill>
                    <a:srgbClr val="FF00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703" name="Oval 129"/>
                  <p:cNvSpPr>
                    <a:spLocks noChangeArrowheads="1"/>
                  </p:cNvSpPr>
                  <p:nvPr/>
                </p:nvSpPr>
                <p:spPr bwMode="auto">
                  <a:xfrm>
                    <a:off x="1488" y="2496"/>
                    <a:ext cx="240" cy="240"/>
                  </a:xfrm>
                  <a:prstGeom prst="ellipse">
                    <a:avLst/>
                  </a:prstGeom>
                  <a:solidFill>
                    <a:srgbClr val="FF00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27689" name="Oval 130"/>
                <p:cNvSpPr>
                  <a:spLocks noChangeArrowheads="1"/>
                </p:cNvSpPr>
                <p:nvPr/>
              </p:nvSpPr>
              <p:spPr bwMode="auto">
                <a:xfrm>
                  <a:off x="1488" y="2736"/>
                  <a:ext cx="240" cy="240"/>
                </a:xfrm>
                <a:prstGeom prst="ellipse">
                  <a:avLst/>
                </a:prstGeom>
                <a:solidFill>
                  <a:srgbClr val="FF00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690" name="Oval 131"/>
                <p:cNvSpPr>
                  <a:spLocks noChangeArrowheads="1"/>
                </p:cNvSpPr>
                <p:nvPr/>
              </p:nvSpPr>
              <p:spPr bwMode="auto">
                <a:xfrm>
                  <a:off x="3168" y="1056"/>
                  <a:ext cx="240" cy="240"/>
                </a:xfrm>
                <a:prstGeom prst="ellipse">
                  <a:avLst/>
                </a:prstGeom>
                <a:solidFill>
                  <a:srgbClr val="FF00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27686" name="Oval 132"/>
              <p:cNvSpPr>
                <a:spLocks noChangeArrowheads="1"/>
              </p:cNvSpPr>
              <p:nvPr/>
            </p:nvSpPr>
            <p:spPr bwMode="auto">
              <a:xfrm>
                <a:off x="3408" y="1056"/>
                <a:ext cx="240" cy="240"/>
              </a:xfrm>
              <a:prstGeom prst="ellipse">
                <a:avLst/>
              </a:prstGeom>
              <a:solidFill>
                <a:srgbClr val="FF00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687" name="Oval 133"/>
              <p:cNvSpPr>
                <a:spLocks noChangeArrowheads="1"/>
              </p:cNvSpPr>
              <p:nvPr/>
            </p:nvSpPr>
            <p:spPr bwMode="auto">
              <a:xfrm>
                <a:off x="1488" y="2976"/>
                <a:ext cx="240" cy="240"/>
              </a:xfrm>
              <a:prstGeom prst="ellipse">
                <a:avLst/>
              </a:prstGeom>
              <a:solidFill>
                <a:srgbClr val="FF00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27683" name="Oval 134"/>
            <p:cNvSpPr>
              <a:spLocks noChangeArrowheads="1"/>
            </p:cNvSpPr>
            <p:nvPr/>
          </p:nvSpPr>
          <p:spPr bwMode="auto">
            <a:xfrm>
              <a:off x="1488" y="3216"/>
              <a:ext cx="240" cy="240"/>
            </a:xfrm>
            <a:prstGeom prst="ellipse">
              <a:avLst/>
            </a:prstGeom>
            <a:solidFill>
              <a:srgbClr val="FF00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684" name="Oval 135"/>
            <p:cNvSpPr>
              <a:spLocks noChangeArrowheads="1"/>
            </p:cNvSpPr>
            <p:nvPr/>
          </p:nvSpPr>
          <p:spPr bwMode="auto">
            <a:xfrm>
              <a:off x="3648" y="1056"/>
              <a:ext cx="240" cy="240"/>
            </a:xfrm>
            <a:prstGeom prst="ellipse">
              <a:avLst/>
            </a:prstGeom>
            <a:solidFill>
              <a:srgbClr val="FF000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245762" name="Text Box 2"/>
          <p:cNvSpPr txBox="1">
            <a:spLocks noChangeArrowheads="1"/>
          </p:cNvSpPr>
          <p:nvPr/>
        </p:nvSpPr>
        <p:spPr bwMode="auto">
          <a:xfrm>
            <a:off x="1219200" y="5678488"/>
            <a:ext cx="1385888"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solidFill>
                  <a:srgbClr val="FF0000"/>
                </a:solidFill>
              </a:rPr>
              <a:t>1</a:t>
            </a:r>
            <a:r>
              <a:rPr lang="en-GB"/>
              <a:t> </a:t>
            </a:r>
            <a:r>
              <a:rPr lang="en-GB">
                <a:solidFill>
                  <a:srgbClr val="FF6600"/>
                </a:solidFill>
              </a:rPr>
              <a:t>+ 3</a:t>
            </a:r>
            <a:r>
              <a:rPr lang="en-GB"/>
              <a:t> = 4</a:t>
            </a:r>
          </a:p>
        </p:txBody>
      </p:sp>
      <p:sp>
        <p:nvSpPr>
          <p:cNvPr id="245763" name="Text Box 3"/>
          <p:cNvSpPr txBox="1">
            <a:spLocks noChangeArrowheads="1"/>
          </p:cNvSpPr>
          <p:nvPr/>
        </p:nvSpPr>
        <p:spPr bwMode="auto">
          <a:xfrm>
            <a:off x="1219200" y="5678488"/>
            <a:ext cx="1901825"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solidFill>
                  <a:srgbClr val="FF0000"/>
                </a:solidFill>
              </a:rPr>
              <a:t>1</a:t>
            </a:r>
            <a:r>
              <a:rPr lang="en-GB"/>
              <a:t> </a:t>
            </a:r>
            <a:r>
              <a:rPr lang="en-GB">
                <a:solidFill>
                  <a:srgbClr val="FF6600"/>
                </a:solidFill>
              </a:rPr>
              <a:t>+ 3</a:t>
            </a:r>
            <a:r>
              <a:rPr lang="en-GB"/>
              <a:t> </a:t>
            </a:r>
            <a:r>
              <a:rPr lang="en-GB">
                <a:solidFill>
                  <a:srgbClr val="FFCC00"/>
                </a:solidFill>
              </a:rPr>
              <a:t>+ 5</a:t>
            </a:r>
            <a:r>
              <a:rPr lang="en-GB"/>
              <a:t> = 9</a:t>
            </a:r>
          </a:p>
        </p:txBody>
      </p:sp>
      <p:sp>
        <p:nvSpPr>
          <p:cNvPr id="245764" name="Text Box 4"/>
          <p:cNvSpPr txBox="1">
            <a:spLocks noChangeArrowheads="1"/>
          </p:cNvSpPr>
          <p:nvPr/>
        </p:nvSpPr>
        <p:spPr bwMode="auto">
          <a:xfrm>
            <a:off x="1219200" y="5678488"/>
            <a:ext cx="2587625"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solidFill>
                  <a:srgbClr val="FF0000"/>
                </a:solidFill>
              </a:rPr>
              <a:t>1</a:t>
            </a:r>
            <a:r>
              <a:rPr lang="en-GB"/>
              <a:t> </a:t>
            </a:r>
            <a:r>
              <a:rPr lang="en-GB">
                <a:solidFill>
                  <a:srgbClr val="FF6600"/>
                </a:solidFill>
              </a:rPr>
              <a:t>+ 3</a:t>
            </a:r>
            <a:r>
              <a:rPr lang="en-GB"/>
              <a:t> </a:t>
            </a:r>
            <a:r>
              <a:rPr lang="en-GB">
                <a:solidFill>
                  <a:srgbClr val="FFCC00"/>
                </a:solidFill>
              </a:rPr>
              <a:t>+ 5</a:t>
            </a:r>
            <a:r>
              <a:rPr lang="en-GB"/>
              <a:t> </a:t>
            </a:r>
            <a:r>
              <a:rPr lang="en-GB">
                <a:solidFill>
                  <a:srgbClr val="66FF33"/>
                </a:solidFill>
              </a:rPr>
              <a:t>+ 7</a:t>
            </a:r>
            <a:r>
              <a:rPr lang="en-GB"/>
              <a:t> = 16</a:t>
            </a:r>
          </a:p>
        </p:txBody>
      </p:sp>
      <p:sp>
        <p:nvSpPr>
          <p:cNvPr id="245765" name="Text Box 5"/>
          <p:cNvSpPr txBox="1">
            <a:spLocks noChangeArrowheads="1"/>
          </p:cNvSpPr>
          <p:nvPr/>
        </p:nvSpPr>
        <p:spPr bwMode="auto">
          <a:xfrm>
            <a:off x="1219200" y="5678488"/>
            <a:ext cx="3103563"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solidFill>
                  <a:srgbClr val="FF0000"/>
                </a:solidFill>
              </a:rPr>
              <a:t>1</a:t>
            </a:r>
            <a:r>
              <a:rPr lang="en-GB"/>
              <a:t> </a:t>
            </a:r>
            <a:r>
              <a:rPr lang="en-GB">
                <a:solidFill>
                  <a:srgbClr val="FF6600"/>
                </a:solidFill>
              </a:rPr>
              <a:t>+ 3</a:t>
            </a:r>
            <a:r>
              <a:rPr lang="en-GB"/>
              <a:t> </a:t>
            </a:r>
            <a:r>
              <a:rPr lang="en-GB">
                <a:solidFill>
                  <a:srgbClr val="FFCC00"/>
                </a:solidFill>
              </a:rPr>
              <a:t>+ 5</a:t>
            </a:r>
            <a:r>
              <a:rPr lang="en-GB"/>
              <a:t> </a:t>
            </a:r>
            <a:r>
              <a:rPr lang="en-GB">
                <a:solidFill>
                  <a:srgbClr val="66FF33"/>
                </a:solidFill>
              </a:rPr>
              <a:t>+ 7</a:t>
            </a:r>
            <a:r>
              <a:rPr lang="en-GB"/>
              <a:t> </a:t>
            </a:r>
            <a:r>
              <a:rPr lang="en-GB">
                <a:solidFill>
                  <a:srgbClr val="009900"/>
                </a:solidFill>
              </a:rPr>
              <a:t>+ 9</a:t>
            </a:r>
            <a:r>
              <a:rPr lang="en-GB"/>
              <a:t> = 25</a:t>
            </a:r>
          </a:p>
        </p:txBody>
      </p:sp>
      <p:sp>
        <p:nvSpPr>
          <p:cNvPr id="245766" name="Text Box 6"/>
          <p:cNvSpPr txBox="1">
            <a:spLocks noChangeArrowheads="1"/>
          </p:cNvSpPr>
          <p:nvPr/>
        </p:nvSpPr>
        <p:spPr bwMode="auto">
          <a:xfrm>
            <a:off x="1219200" y="5678488"/>
            <a:ext cx="3789363"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solidFill>
                  <a:srgbClr val="FF0000"/>
                </a:solidFill>
              </a:rPr>
              <a:t>1</a:t>
            </a:r>
            <a:r>
              <a:rPr lang="en-GB"/>
              <a:t> </a:t>
            </a:r>
            <a:r>
              <a:rPr lang="en-GB">
                <a:solidFill>
                  <a:srgbClr val="FF6600"/>
                </a:solidFill>
              </a:rPr>
              <a:t>+ 3</a:t>
            </a:r>
            <a:r>
              <a:rPr lang="en-GB"/>
              <a:t> </a:t>
            </a:r>
            <a:r>
              <a:rPr lang="en-GB">
                <a:solidFill>
                  <a:srgbClr val="FFCC00"/>
                </a:solidFill>
              </a:rPr>
              <a:t>+ 5</a:t>
            </a:r>
            <a:r>
              <a:rPr lang="en-GB"/>
              <a:t> </a:t>
            </a:r>
            <a:r>
              <a:rPr lang="en-GB">
                <a:solidFill>
                  <a:srgbClr val="66FF33"/>
                </a:solidFill>
              </a:rPr>
              <a:t>+ 7</a:t>
            </a:r>
            <a:r>
              <a:rPr lang="en-GB"/>
              <a:t> </a:t>
            </a:r>
            <a:r>
              <a:rPr lang="en-GB">
                <a:solidFill>
                  <a:srgbClr val="009900"/>
                </a:solidFill>
              </a:rPr>
              <a:t>+ 9</a:t>
            </a:r>
            <a:r>
              <a:rPr lang="en-GB"/>
              <a:t> </a:t>
            </a:r>
            <a:r>
              <a:rPr lang="en-GB">
                <a:solidFill>
                  <a:srgbClr val="0000FF"/>
                </a:solidFill>
              </a:rPr>
              <a:t>+ 11</a:t>
            </a:r>
            <a:r>
              <a:rPr lang="en-GB"/>
              <a:t> = 36</a:t>
            </a:r>
          </a:p>
        </p:txBody>
      </p:sp>
      <p:sp>
        <p:nvSpPr>
          <p:cNvPr id="245767" name="Text Box 7"/>
          <p:cNvSpPr txBox="1">
            <a:spLocks noChangeArrowheads="1"/>
          </p:cNvSpPr>
          <p:nvPr/>
        </p:nvSpPr>
        <p:spPr bwMode="auto">
          <a:xfrm>
            <a:off x="1219200" y="5678488"/>
            <a:ext cx="4475163"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solidFill>
                  <a:srgbClr val="FF0000"/>
                </a:solidFill>
              </a:rPr>
              <a:t>1</a:t>
            </a:r>
            <a:r>
              <a:rPr lang="en-GB"/>
              <a:t> </a:t>
            </a:r>
            <a:r>
              <a:rPr lang="en-GB">
                <a:solidFill>
                  <a:srgbClr val="FF6600"/>
                </a:solidFill>
              </a:rPr>
              <a:t>+ 3</a:t>
            </a:r>
            <a:r>
              <a:rPr lang="en-GB"/>
              <a:t> </a:t>
            </a:r>
            <a:r>
              <a:rPr lang="en-GB">
                <a:solidFill>
                  <a:srgbClr val="FFCC00"/>
                </a:solidFill>
              </a:rPr>
              <a:t>+ 5</a:t>
            </a:r>
            <a:r>
              <a:rPr lang="en-GB"/>
              <a:t> </a:t>
            </a:r>
            <a:r>
              <a:rPr lang="en-GB">
                <a:solidFill>
                  <a:srgbClr val="66FF33"/>
                </a:solidFill>
              </a:rPr>
              <a:t>+ 7</a:t>
            </a:r>
            <a:r>
              <a:rPr lang="en-GB"/>
              <a:t> </a:t>
            </a:r>
            <a:r>
              <a:rPr lang="en-GB">
                <a:solidFill>
                  <a:srgbClr val="009900"/>
                </a:solidFill>
              </a:rPr>
              <a:t>+ 9</a:t>
            </a:r>
            <a:r>
              <a:rPr lang="en-GB"/>
              <a:t> </a:t>
            </a:r>
            <a:r>
              <a:rPr lang="en-GB">
                <a:solidFill>
                  <a:srgbClr val="0000FF"/>
                </a:solidFill>
              </a:rPr>
              <a:t>+ 11</a:t>
            </a:r>
            <a:r>
              <a:rPr lang="en-GB"/>
              <a:t> </a:t>
            </a:r>
            <a:r>
              <a:rPr lang="en-GB">
                <a:solidFill>
                  <a:srgbClr val="0099FF"/>
                </a:solidFill>
              </a:rPr>
              <a:t>+ 13</a:t>
            </a:r>
            <a:r>
              <a:rPr lang="en-GB"/>
              <a:t> = 49</a:t>
            </a:r>
          </a:p>
        </p:txBody>
      </p:sp>
      <p:sp>
        <p:nvSpPr>
          <p:cNvPr id="245768" name="Text Box 8"/>
          <p:cNvSpPr txBox="1">
            <a:spLocks noChangeArrowheads="1"/>
          </p:cNvSpPr>
          <p:nvPr/>
        </p:nvSpPr>
        <p:spPr bwMode="auto">
          <a:xfrm>
            <a:off x="1219200" y="5678488"/>
            <a:ext cx="5160963"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solidFill>
                  <a:srgbClr val="FF0000"/>
                </a:solidFill>
              </a:rPr>
              <a:t>1</a:t>
            </a:r>
            <a:r>
              <a:rPr lang="en-GB"/>
              <a:t> </a:t>
            </a:r>
            <a:r>
              <a:rPr lang="en-GB">
                <a:solidFill>
                  <a:srgbClr val="FF6600"/>
                </a:solidFill>
              </a:rPr>
              <a:t>+ 3</a:t>
            </a:r>
            <a:r>
              <a:rPr lang="en-GB"/>
              <a:t> </a:t>
            </a:r>
            <a:r>
              <a:rPr lang="en-GB">
                <a:solidFill>
                  <a:srgbClr val="FFCC00"/>
                </a:solidFill>
              </a:rPr>
              <a:t>+ 5</a:t>
            </a:r>
            <a:r>
              <a:rPr lang="en-GB"/>
              <a:t> </a:t>
            </a:r>
            <a:r>
              <a:rPr lang="en-GB">
                <a:solidFill>
                  <a:srgbClr val="66FF33"/>
                </a:solidFill>
              </a:rPr>
              <a:t>+ 7</a:t>
            </a:r>
            <a:r>
              <a:rPr lang="en-GB"/>
              <a:t> </a:t>
            </a:r>
            <a:r>
              <a:rPr lang="en-GB">
                <a:solidFill>
                  <a:srgbClr val="009900"/>
                </a:solidFill>
              </a:rPr>
              <a:t>+ 9</a:t>
            </a:r>
            <a:r>
              <a:rPr lang="en-GB"/>
              <a:t> </a:t>
            </a:r>
            <a:r>
              <a:rPr lang="en-GB">
                <a:solidFill>
                  <a:srgbClr val="0000FF"/>
                </a:solidFill>
              </a:rPr>
              <a:t>+ 11</a:t>
            </a:r>
            <a:r>
              <a:rPr lang="en-GB"/>
              <a:t> </a:t>
            </a:r>
            <a:r>
              <a:rPr lang="en-GB">
                <a:solidFill>
                  <a:srgbClr val="0099FF"/>
                </a:solidFill>
              </a:rPr>
              <a:t>+ 13</a:t>
            </a:r>
            <a:r>
              <a:rPr lang="en-GB"/>
              <a:t> </a:t>
            </a:r>
            <a:r>
              <a:rPr lang="en-GB">
                <a:solidFill>
                  <a:srgbClr val="CC66FF"/>
                </a:solidFill>
              </a:rPr>
              <a:t>+ 15</a:t>
            </a:r>
            <a:r>
              <a:rPr lang="en-GB"/>
              <a:t> = 64</a:t>
            </a:r>
          </a:p>
        </p:txBody>
      </p:sp>
      <p:sp>
        <p:nvSpPr>
          <p:cNvPr id="245769" name="Text Box 9"/>
          <p:cNvSpPr txBox="1">
            <a:spLocks noChangeArrowheads="1"/>
          </p:cNvSpPr>
          <p:nvPr/>
        </p:nvSpPr>
        <p:spPr bwMode="auto">
          <a:xfrm>
            <a:off x="1219200" y="5678488"/>
            <a:ext cx="5846763"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solidFill>
                  <a:srgbClr val="FF0000"/>
                </a:solidFill>
              </a:rPr>
              <a:t>1</a:t>
            </a:r>
            <a:r>
              <a:rPr lang="en-GB"/>
              <a:t> </a:t>
            </a:r>
            <a:r>
              <a:rPr lang="en-GB">
                <a:solidFill>
                  <a:srgbClr val="FF6600"/>
                </a:solidFill>
              </a:rPr>
              <a:t>+ 3</a:t>
            </a:r>
            <a:r>
              <a:rPr lang="en-GB"/>
              <a:t> </a:t>
            </a:r>
            <a:r>
              <a:rPr lang="en-GB">
                <a:solidFill>
                  <a:srgbClr val="FFCC00"/>
                </a:solidFill>
              </a:rPr>
              <a:t>+ 5</a:t>
            </a:r>
            <a:r>
              <a:rPr lang="en-GB"/>
              <a:t> </a:t>
            </a:r>
            <a:r>
              <a:rPr lang="en-GB">
                <a:solidFill>
                  <a:srgbClr val="66FF33"/>
                </a:solidFill>
              </a:rPr>
              <a:t>+ 7</a:t>
            </a:r>
            <a:r>
              <a:rPr lang="en-GB"/>
              <a:t> </a:t>
            </a:r>
            <a:r>
              <a:rPr lang="en-GB">
                <a:solidFill>
                  <a:srgbClr val="009900"/>
                </a:solidFill>
              </a:rPr>
              <a:t>+ 9</a:t>
            </a:r>
            <a:r>
              <a:rPr lang="en-GB"/>
              <a:t> </a:t>
            </a:r>
            <a:r>
              <a:rPr lang="en-GB">
                <a:solidFill>
                  <a:srgbClr val="0000FF"/>
                </a:solidFill>
              </a:rPr>
              <a:t>+ 11</a:t>
            </a:r>
            <a:r>
              <a:rPr lang="en-GB"/>
              <a:t> </a:t>
            </a:r>
            <a:r>
              <a:rPr lang="en-GB">
                <a:solidFill>
                  <a:srgbClr val="0099FF"/>
                </a:solidFill>
              </a:rPr>
              <a:t>+ 13</a:t>
            </a:r>
            <a:r>
              <a:rPr lang="en-GB"/>
              <a:t> </a:t>
            </a:r>
            <a:r>
              <a:rPr lang="en-GB">
                <a:solidFill>
                  <a:srgbClr val="CC66FF"/>
                </a:solidFill>
              </a:rPr>
              <a:t>+ 15</a:t>
            </a:r>
            <a:r>
              <a:rPr lang="en-GB"/>
              <a:t> </a:t>
            </a:r>
            <a:r>
              <a:rPr lang="en-GB">
                <a:solidFill>
                  <a:srgbClr val="9900CC"/>
                </a:solidFill>
              </a:rPr>
              <a:t>+ 17</a:t>
            </a:r>
            <a:r>
              <a:rPr lang="en-GB"/>
              <a:t> = 81</a:t>
            </a:r>
          </a:p>
        </p:txBody>
      </p:sp>
      <p:sp>
        <p:nvSpPr>
          <p:cNvPr id="245770" name="Text Box 10"/>
          <p:cNvSpPr txBox="1">
            <a:spLocks noChangeArrowheads="1"/>
          </p:cNvSpPr>
          <p:nvPr/>
        </p:nvSpPr>
        <p:spPr bwMode="auto">
          <a:xfrm>
            <a:off x="1219200" y="5678488"/>
            <a:ext cx="6702425"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solidFill>
                  <a:srgbClr val="FF0000"/>
                </a:solidFill>
              </a:rPr>
              <a:t>1</a:t>
            </a:r>
            <a:r>
              <a:rPr lang="en-GB"/>
              <a:t> </a:t>
            </a:r>
            <a:r>
              <a:rPr lang="en-GB">
                <a:solidFill>
                  <a:srgbClr val="FF6600"/>
                </a:solidFill>
              </a:rPr>
              <a:t>+ 3</a:t>
            </a:r>
            <a:r>
              <a:rPr lang="en-GB"/>
              <a:t> </a:t>
            </a:r>
            <a:r>
              <a:rPr lang="en-GB">
                <a:solidFill>
                  <a:srgbClr val="FFCC00"/>
                </a:solidFill>
              </a:rPr>
              <a:t>+ 5</a:t>
            </a:r>
            <a:r>
              <a:rPr lang="en-GB"/>
              <a:t> </a:t>
            </a:r>
            <a:r>
              <a:rPr lang="en-GB">
                <a:solidFill>
                  <a:srgbClr val="66FF33"/>
                </a:solidFill>
              </a:rPr>
              <a:t>+ 7</a:t>
            </a:r>
            <a:r>
              <a:rPr lang="en-GB"/>
              <a:t> </a:t>
            </a:r>
            <a:r>
              <a:rPr lang="en-GB">
                <a:solidFill>
                  <a:srgbClr val="009900"/>
                </a:solidFill>
              </a:rPr>
              <a:t>+ 9</a:t>
            </a:r>
            <a:r>
              <a:rPr lang="en-GB"/>
              <a:t> </a:t>
            </a:r>
            <a:r>
              <a:rPr lang="en-GB">
                <a:solidFill>
                  <a:srgbClr val="0000FF"/>
                </a:solidFill>
              </a:rPr>
              <a:t>+ 11</a:t>
            </a:r>
            <a:r>
              <a:rPr lang="en-GB"/>
              <a:t> </a:t>
            </a:r>
            <a:r>
              <a:rPr lang="en-GB">
                <a:solidFill>
                  <a:srgbClr val="0099FF"/>
                </a:solidFill>
              </a:rPr>
              <a:t>+ 13</a:t>
            </a:r>
            <a:r>
              <a:rPr lang="en-GB"/>
              <a:t> </a:t>
            </a:r>
            <a:r>
              <a:rPr lang="en-GB">
                <a:solidFill>
                  <a:srgbClr val="CC66FF"/>
                </a:solidFill>
              </a:rPr>
              <a:t>+ 15</a:t>
            </a:r>
            <a:r>
              <a:rPr lang="en-GB"/>
              <a:t> </a:t>
            </a:r>
            <a:r>
              <a:rPr lang="en-GB">
                <a:solidFill>
                  <a:srgbClr val="9900CC"/>
                </a:solidFill>
              </a:rPr>
              <a:t>+ 17</a:t>
            </a:r>
            <a:r>
              <a:rPr lang="en-GB"/>
              <a:t> </a:t>
            </a:r>
            <a:r>
              <a:rPr lang="en-GB">
                <a:solidFill>
                  <a:srgbClr val="FF0000"/>
                </a:solidFill>
              </a:rPr>
              <a:t>+ 19</a:t>
            </a:r>
            <a:r>
              <a:rPr lang="en-GB"/>
              <a:t> = 100</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45781"/>
                                        </p:tgtEl>
                                        <p:attrNameLst>
                                          <p:attrName>style.visibility</p:attrName>
                                        </p:attrNameLst>
                                      </p:cBhvr>
                                      <p:to>
                                        <p:strVal val="visible"/>
                                      </p:to>
                                    </p:set>
                                  </p:childTnLst>
                                </p:cTn>
                              </p:par>
                            </p:childTnLst>
                          </p:cTn>
                        </p:par>
                        <p:par>
                          <p:cTn id="7" fill="hold" nodeType="afterGroup">
                            <p:stCondLst>
                              <p:cond delay="500"/>
                            </p:stCondLst>
                            <p:childTnLst>
                              <p:par>
                                <p:cTn id="8" presetID="1" presetClass="entr" presetSubtype="0" fill="hold" grpId="0" nodeType="afterEffect">
                                  <p:stCondLst>
                                    <p:cond delay="500"/>
                                  </p:stCondLst>
                                  <p:childTnLst>
                                    <p:set>
                                      <p:cBhvr>
                                        <p:cTn id="9" dur="1" fill="hold">
                                          <p:stCondLst>
                                            <p:cond delay="499"/>
                                          </p:stCondLst>
                                        </p:cTn>
                                        <p:tgtEl>
                                          <p:spTgt spid="245772"/>
                                        </p:tgtEl>
                                        <p:attrNameLst>
                                          <p:attrName>style.visibility</p:attrName>
                                        </p:attrNameLst>
                                      </p:cBhvr>
                                      <p:to>
                                        <p:strVal val="visible"/>
                                      </p:to>
                                    </p:set>
                                  </p:childTnLst>
                                </p:cTn>
                              </p:par>
                            </p:childTnLst>
                          </p:cTn>
                        </p:par>
                        <p:par>
                          <p:cTn id="10" fill="hold" nodeType="afterGroup">
                            <p:stCondLst>
                              <p:cond delay="1500"/>
                            </p:stCondLst>
                            <p:childTnLst>
                              <p:par>
                                <p:cTn id="11" presetID="1" presetClass="entr" presetSubtype="0" fill="hold" nodeType="afterEffect">
                                  <p:stCondLst>
                                    <p:cond delay="500"/>
                                  </p:stCondLst>
                                  <p:childTnLst>
                                    <p:set>
                                      <p:cBhvr>
                                        <p:cTn id="12" dur="1" fill="hold">
                                          <p:stCondLst>
                                            <p:cond delay="499"/>
                                          </p:stCondLst>
                                        </p:cTn>
                                        <p:tgtEl>
                                          <p:spTgt spid="245782"/>
                                        </p:tgtEl>
                                        <p:attrNameLst>
                                          <p:attrName>style.visibility</p:attrName>
                                        </p:attrNameLst>
                                      </p:cBhvr>
                                      <p:to>
                                        <p:strVal val="visible"/>
                                      </p:to>
                                    </p:set>
                                  </p:childTnLst>
                                </p:cTn>
                              </p:par>
                            </p:childTnLst>
                          </p:cTn>
                        </p:par>
                        <p:par>
                          <p:cTn id="13" fill="hold" nodeType="afterGroup">
                            <p:stCondLst>
                              <p:cond delay="2500"/>
                            </p:stCondLst>
                            <p:childTnLst>
                              <p:par>
                                <p:cTn id="14" presetID="1" presetClass="entr" presetSubtype="0" fill="hold" grpId="0" nodeType="afterEffect">
                                  <p:stCondLst>
                                    <p:cond delay="500"/>
                                  </p:stCondLst>
                                  <p:childTnLst>
                                    <p:set>
                                      <p:cBhvr>
                                        <p:cTn id="15" dur="1" fill="hold">
                                          <p:stCondLst>
                                            <p:cond delay="499"/>
                                          </p:stCondLst>
                                        </p:cTn>
                                        <p:tgtEl>
                                          <p:spTgt spid="245762"/>
                                        </p:tgtEl>
                                        <p:attrNameLst>
                                          <p:attrName>style.visibility</p:attrName>
                                        </p:attrNameLst>
                                      </p:cBhvr>
                                      <p:to>
                                        <p:strVal val="visible"/>
                                      </p:to>
                                    </p:set>
                                  </p:childTnLst>
                                </p:cTn>
                              </p:par>
                            </p:childTnLst>
                          </p:cTn>
                        </p:par>
                        <p:par>
                          <p:cTn id="16" fill="hold" nodeType="afterGroup">
                            <p:stCondLst>
                              <p:cond delay="3500"/>
                            </p:stCondLst>
                            <p:childTnLst>
                              <p:par>
                                <p:cTn id="17" presetID="1" presetClass="entr" presetSubtype="0" fill="hold" grpId="0" nodeType="afterEffect">
                                  <p:stCondLst>
                                    <p:cond delay="500"/>
                                  </p:stCondLst>
                                  <p:childTnLst>
                                    <p:set>
                                      <p:cBhvr>
                                        <p:cTn id="18" dur="1" fill="hold">
                                          <p:stCondLst>
                                            <p:cond delay="499"/>
                                          </p:stCondLst>
                                        </p:cTn>
                                        <p:tgtEl>
                                          <p:spTgt spid="245773"/>
                                        </p:tgtEl>
                                        <p:attrNameLst>
                                          <p:attrName>style.visibility</p:attrName>
                                        </p:attrNameLst>
                                      </p:cBhvr>
                                      <p:to>
                                        <p:strVal val="visible"/>
                                      </p:to>
                                    </p:set>
                                  </p:childTnLst>
                                </p:cTn>
                              </p:par>
                            </p:childTnLst>
                          </p:cTn>
                        </p:par>
                        <p:par>
                          <p:cTn id="19" fill="hold" nodeType="afterGroup">
                            <p:stCondLst>
                              <p:cond delay="4500"/>
                            </p:stCondLst>
                            <p:childTnLst>
                              <p:par>
                                <p:cTn id="20" presetID="1" presetClass="entr" presetSubtype="0" fill="hold" nodeType="afterEffect">
                                  <p:stCondLst>
                                    <p:cond delay="500"/>
                                  </p:stCondLst>
                                  <p:childTnLst>
                                    <p:set>
                                      <p:cBhvr>
                                        <p:cTn id="21" dur="1" fill="hold">
                                          <p:stCondLst>
                                            <p:cond delay="499"/>
                                          </p:stCondLst>
                                        </p:cTn>
                                        <p:tgtEl>
                                          <p:spTgt spid="245786"/>
                                        </p:tgtEl>
                                        <p:attrNameLst>
                                          <p:attrName>style.visibility</p:attrName>
                                        </p:attrNameLst>
                                      </p:cBhvr>
                                      <p:to>
                                        <p:strVal val="visible"/>
                                      </p:to>
                                    </p:set>
                                  </p:childTnLst>
                                </p:cTn>
                              </p:par>
                            </p:childTnLst>
                          </p:cTn>
                        </p:par>
                        <p:par>
                          <p:cTn id="22" fill="hold" nodeType="afterGroup">
                            <p:stCondLst>
                              <p:cond delay="5500"/>
                            </p:stCondLst>
                            <p:childTnLst>
                              <p:par>
                                <p:cTn id="23" presetID="1" presetClass="entr" presetSubtype="0" fill="hold" grpId="0" nodeType="afterEffect">
                                  <p:stCondLst>
                                    <p:cond delay="500"/>
                                  </p:stCondLst>
                                  <p:childTnLst>
                                    <p:set>
                                      <p:cBhvr>
                                        <p:cTn id="24" dur="1" fill="hold">
                                          <p:stCondLst>
                                            <p:cond delay="499"/>
                                          </p:stCondLst>
                                        </p:cTn>
                                        <p:tgtEl>
                                          <p:spTgt spid="245763"/>
                                        </p:tgtEl>
                                        <p:attrNameLst>
                                          <p:attrName>style.visibility</p:attrName>
                                        </p:attrNameLst>
                                      </p:cBhvr>
                                      <p:to>
                                        <p:strVal val="visible"/>
                                      </p:to>
                                    </p:set>
                                  </p:childTnLst>
                                </p:cTn>
                              </p:par>
                            </p:childTnLst>
                          </p:cTn>
                        </p:par>
                        <p:par>
                          <p:cTn id="25" fill="hold" nodeType="afterGroup">
                            <p:stCondLst>
                              <p:cond delay="6500"/>
                            </p:stCondLst>
                            <p:childTnLst>
                              <p:par>
                                <p:cTn id="26" presetID="1" presetClass="entr" presetSubtype="0" fill="hold" grpId="0" nodeType="afterEffect">
                                  <p:stCondLst>
                                    <p:cond delay="500"/>
                                  </p:stCondLst>
                                  <p:childTnLst>
                                    <p:set>
                                      <p:cBhvr>
                                        <p:cTn id="27" dur="1" fill="hold">
                                          <p:stCondLst>
                                            <p:cond delay="499"/>
                                          </p:stCondLst>
                                        </p:cTn>
                                        <p:tgtEl>
                                          <p:spTgt spid="245774"/>
                                        </p:tgtEl>
                                        <p:attrNameLst>
                                          <p:attrName>style.visibility</p:attrName>
                                        </p:attrNameLst>
                                      </p:cBhvr>
                                      <p:to>
                                        <p:strVal val="visible"/>
                                      </p:to>
                                    </p:set>
                                  </p:childTnLst>
                                </p:cTn>
                              </p:par>
                            </p:childTnLst>
                          </p:cTn>
                        </p:par>
                        <p:par>
                          <p:cTn id="28" fill="hold" nodeType="afterGroup">
                            <p:stCondLst>
                              <p:cond delay="7500"/>
                            </p:stCondLst>
                            <p:childTnLst>
                              <p:par>
                                <p:cTn id="29" presetID="1" presetClass="entr" presetSubtype="0" fill="hold" nodeType="afterEffect">
                                  <p:stCondLst>
                                    <p:cond delay="500"/>
                                  </p:stCondLst>
                                  <p:childTnLst>
                                    <p:set>
                                      <p:cBhvr>
                                        <p:cTn id="30" dur="1" fill="hold">
                                          <p:stCondLst>
                                            <p:cond delay="499"/>
                                          </p:stCondLst>
                                        </p:cTn>
                                        <p:tgtEl>
                                          <p:spTgt spid="245792"/>
                                        </p:tgtEl>
                                        <p:attrNameLst>
                                          <p:attrName>style.visibility</p:attrName>
                                        </p:attrNameLst>
                                      </p:cBhvr>
                                      <p:to>
                                        <p:strVal val="visible"/>
                                      </p:to>
                                    </p:set>
                                  </p:childTnLst>
                                </p:cTn>
                              </p:par>
                            </p:childTnLst>
                          </p:cTn>
                        </p:par>
                        <p:par>
                          <p:cTn id="31" fill="hold" nodeType="afterGroup">
                            <p:stCondLst>
                              <p:cond delay="8500"/>
                            </p:stCondLst>
                            <p:childTnLst>
                              <p:par>
                                <p:cTn id="32" presetID="1" presetClass="entr" presetSubtype="0" fill="hold" grpId="0" nodeType="afterEffect">
                                  <p:stCondLst>
                                    <p:cond delay="500"/>
                                  </p:stCondLst>
                                  <p:childTnLst>
                                    <p:set>
                                      <p:cBhvr>
                                        <p:cTn id="33" dur="1" fill="hold">
                                          <p:stCondLst>
                                            <p:cond delay="499"/>
                                          </p:stCondLst>
                                        </p:cTn>
                                        <p:tgtEl>
                                          <p:spTgt spid="245764"/>
                                        </p:tgtEl>
                                        <p:attrNameLst>
                                          <p:attrName>style.visibility</p:attrName>
                                        </p:attrNameLst>
                                      </p:cBhvr>
                                      <p:to>
                                        <p:strVal val="visible"/>
                                      </p:to>
                                    </p:set>
                                  </p:childTnLst>
                                </p:cTn>
                              </p:par>
                            </p:childTnLst>
                          </p:cTn>
                        </p:par>
                        <p:par>
                          <p:cTn id="34" fill="hold" nodeType="afterGroup">
                            <p:stCondLst>
                              <p:cond delay="9500"/>
                            </p:stCondLst>
                            <p:childTnLst>
                              <p:par>
                                <p:cTn id="35" presetID="1" presetClass="entr" presetSubtype="0" fill="hold" grpId="0" nodeType="afterEffect">
                                  <p:stCondLst>
                                    <p:cond delay="500"/>
                                  </p:stCondLst>
                                  <p:childTnLst>
                                    <p:set>
                                      <p:cBhvr>
                                        <p:cTn id="36" dur="1" fill="hold">
                                          <p:stCondLst>
                                            <p:cond delay="499"/>
                                          </p:stCondLst>
                                        </p:cTn>
                                        <p:tgtEl>
                                          <p:spTgt spid="245775"/>
                                        </p:tgtEl>
                                        <p:attrNameLst>
                                          <p:attrName>style.visibility</p:attrName>
                                        </p:attrNameLst>
                                      </p:cBhvr>
                                      <p:to>
                                        <p:strVal val="visible"/>
                                      </p:to>
                                    </p:set>
                                  </p:childTnLst>
                                </p:cTn>
                              </p:par>
                            </p:childTnLst>
                          </p:cTn>
                        </p:par>
                        <p:par>
                          <p:cTn id="37" fill="hold" nodeType="afterGroup">
                            <p:stCondLst>
                              <p:cond delay="10500"/>
                            </p:stCondLst>
                            <p:childTnLst>
                              <p:par>
                                <p:cTn id="38" presetID="1" presetClass="entr" presetSubtype="0" fill="hold" nodeType="afterEffect">
                                  <p:stCondLst>
                                    <p:cond delay="500"/>
                                  </p:stCondLst>
                                  <p:childTnLst>
                                    <p:set>
                                      <p:cBhvr>
                                        <p:cTn id="39" dur="1" fill="hold">
                                          <p:stCondLst>
                                            <p:cond delay="499"/>
                                          </p:stCondLst>
                                        </p:cTn>
                                        <p:tgtEl>
                                          <p:spTgt spid="245800"/>
                                        </p:tgtEl>
                                        <p:attrNameLst>
                                          <p:attrName>style.visibility</p:attrName>
                                        </p:attrNameLst>
                                      </p:cBhvr>
                                      <p:to>
                                        <p:strVal val="visible"/>
                                      </p:to>
                                    </p:set>
                                  </p:childTnLst>
                                </p:cTn>
                              </p:par>
                            </p:childTnLst>
                          </p:cTn>
                        </p:par>
                        <p:par>
                          <p:cTn id="40" fill="hold" nodeType="afterGroup">
                            <p:stCondLst>
                              <p:cond delay="11500"/>
                            </p:stCondLst>
                            <p:childTnLst>
                              <p:par>
                                <p:cTn id="41" presetID="1" presetClass="entr" presetSubtype="0" fill="hold" grpId="0" nodeType="afterEffect">
                                  <p:stCondLst>
                                    <p:cond delay="500"/>
                                  </p:stCondLst>
                                  <p:childTnLst>
                                    <p:set>
                                      <p:cBhvr>
                                        <p:cTn id="42" dur="1" fill="hold">
                                          <p:stCondLst>
                                            <p:cond delay="499"/>
                                          </p:stCondLst>
                                        </p:cTn>
                                        <p:tgtEl>
                                          <p:spTgt spid="245765"/>
                                        </p:tgtEl>
                                        <p:attrNameLst>
                                          <p:attrName>style.visibility</p:attrName>
                                        </p:attrNameLst>
                                      </p:cBhvr>
                                      <p:to>
                                        <p:strVal val="visible"/>
                                      </p:to>
                                    </p:set>
                                  </p:childTnLst>
                                </p:cTn>
                              </p:par>
                            </p:childTnLst>
                          </p:cTn>
                        </p:par>
                        <p:par>
                          <p:cTn id="43" fill="hold" nodeType="afterGroup">
                            <p:stCondLst>
                              <p:cond delay="12500"/>
                            </p:stCondLst>
                            <p:childTnLst>
                              <p:par>
                                <p:cTn id="44" presetID="1" presetClass="entr" presetSubtype="0" fill="hold" grpId="0" nodeType="afterEffect">
                                  <p:stCondLst>
                                    <p:cond delay="500"/>
                                  </p:stCondLst>
                                  <p:childTnLst>
                                    <p:set>
                                      <p:cBhvr>
                                        <p:cTn id="45" dur="1" fill="hold">
                                          <p:stCondLst>
                                            <p:cond delay="499"/>
                                          </p:stCondLst>
                                        </p:cTn>
                                        <p:tgtEl>
                                          <p:spTgt spid="245776"/>
                                        </p:tgtEl>
                                        <p:attrNameLst>
                                          <p:attrName>style.visibility</p:attrName>
                                        </p:attrNameLst>
                                      </p:cBhvr>
                                      <p:to>
                                        <p:strVal val="visible"/>
                                      </p:to>
                                    </p:set>
                                  </p:childTnLst>
                                </p:cTn>
                              </p:par>
                            </p:childTnLst>
                          </p:cTn>
                        </p:par>
                        <p:par>
                          <p:cTn id="46" fill="hold" nodeType="afterGroup">
                            <p:stCondLst>
                              <p:cond delay="13500"/>
                            </p:stCondLst>
                            <p:childTnLst>
                              <p:par>
                                <p:cTn id="47" presetID="1" presetClass="entr" presetSubtype="0" fill="hold" nodeType="afterEffect">
                                  <p:stCondLst>
                                    <p:cond delay="500"/>
                                  </p:stCondLst>
                                  <p:childTnLst>
                                    <p:set>
                                      <p:cBhvr>
                                        <p:cTn id="48" dur="1" fill="hold">
                                          <p:stCondLst>
                                            <p:cond delay="499"/>
                                          </p:stCondLst>
                                        </p:cTn>
                                        <p:tgtEl>
                                          <p:spTgt spid="245810"/>
                                        </p:tgtEl>
                                        <p:attrNameLst>
                                          <p:attrName>style.visibility</p:attrName>
                                        </p:attrNameLst>
                                      </p:cBhvr>
                                      <p:to>
                                        <p:strVal val="visible"/>
                                      </p:to>
                                    </p:set>
                                  </p:childTnLst>
                                </p:cTn>
                              </p:par>
                            </p:childTnLst>
                          </p:cTn>
                        </p:par>
                        <p:par>
                          <p:cTn id="49" fill="hold" nodeType="afterGroup">
                            <p:stCondLst>
                              <p:cond delay="14500"/>
                            </p:stCondLst>
                            <p:childTnLst>
                              <p:par>
                                <p:cTn id="50" presetID="1" presetClass="entr" presetSubtype="0" fill="hold" grpId="0" nodeType="afterEffect">
                                  <p:stCondLst>
                                    <p:cond delay="500"/>
                                  </p:stCondLst>
                                  <p:childTnLst>
                                    <p:set>
                                      <p:cBhvr>
                                        <p:cTn id="51" dur="1" fill="hold">
                                          <p:stCondLst>
                                            <p:cond delay="499"/>
                                          </p:stCondLst>
                                        </p:cTn>
                                        <p:tgtEl>
                                          <p:spTgt spid="245766"/>
                                        </p:tgtEl>
                                        <p:attrNameLst>
                                          <p:attrName>style.visibility</p:attrName>
                                        </p:attrNameLst>
                                      </p:cBhvr>
                                      <p:to>
                                        <p:strVal val="visible"/>
                                      </p:to>
                                    </p:set>
                                  </p:childTnLst>
                                </p:cTn>
                              </p:par>
                            </p:childTnLst>
                          </p:cTn>
                        </p:par>
                        <p:par>
                          <p:cTn id="52" fill="hold" nodeType="afterGroup">
                            <p:stCondLst>
                              <p:cond delay="15500"/>
                            </p:stCondLst>
                            <p:childTnLst>
                              <p:par>
                                <p:cTn id="53" presetID="1" presetClass="entr" presetSubtype="0" fill="hold" grpId="0" nodeType="afterEffect">
                                  <p:stCondLst>
                                    <p:cond delay="500"/>
                                  </p:stCondLst>
                                  <p:childTnLst>
                                    <p:set>
                                      <p:cBhvr>
                                        <p:cTn id="54" dur="1" fill="hold">
                                          <p:stCondLst>
                                            <p:cond delay="499"/>
                                          </p:stCondLst>
                                        </p:cTn>
                                        <p:tgtEl>
                                          <p:spTgt spid="245777"/>
                                        </p:tgtEl>
                                        <p:attrNameLst>
                                          <p:attrName>style.visibility</p:attrName>
                                        </p:attrNameLst>
                                      </p:cBhvr>
                                      <p:to>
                                        <p:strVal val="visible"/>
                                      </p:to>
                                    </p:set>
                                  </p:childTnLst>
                                </p:cTn>
                              </p:par>
                            </p:childTnLst>
                          </p:cTn>
                        </p:par>
                        <p:par>
                          <p:cTn id="55" fill="hold" nodeType="afterGroup">
                            <p:stCondLst>
                              <p:cond delay="16500"/>
                            </p:stCondLst>
                            <p:childTnLst>
                              <p:par>
                                <p:cTn id="56" presetID="1" presetClass="entr" presetSubtype="0" fill="hold" nodeType="afterEffect">
                                  <p:stCondLst>
                                    <p:cond delay="500"/>
                                  </p:stCondLst>
                                  <p:childTnLst>
                                    <p:set>
                                      <p:cBhvr>
                                        <p:cTn id="57" dur="1" fill="hold">
                                          <p:stCondLst>
                                            <p:cond delay="499"/>
                                          </p:stCondLst>
                                        </p:cTn>
                                        <p:tgtEl>
                                          <p:spTgt spid="245822"/>
                                        </p:tgtEl>
                                        <p:attrNameLst>
                                          <p:attrName>style.visibility</p:attrName>
                                        </p:attrNameLst>
                                      </p:cBhvr>
                                      <p:to>
                                        <p:strVal val="visible"/>
                                      </p:to>
                                    </p:set>
                                  </p:childTnLst>
                                </p:cTn>
                              </p:par>
                            </p:childTnLst>
                          </p:cTn>
                        </p:par>
                        <p:par>
                          <p:cTn id="58" fill="hold" nodeType="afterGroup">
                            <p:stCondLst>
                              <p:cond delay="17500"/>
                            </p:stCondLst>
                            <p:childTnLst>
                              <p:par>
                                <p:cTn id="59" presetID="1" presetClass="entr" presetSubtype="0" fill="hold" grpId="0" nodeType="afterEffect">
                                  <p:stCondLst>
                                    <p:cond delay="500"/>
                                  </p:stCondLst>
                                  <p:childTnLst>
                                    <p:set>
                                      <p:cBhvr>
                                        <p:cTn id="60" dur="1" fill="hold">
                                          <p:stCondLst>
                                            <p:cond delay="499"/>
                                          </p:stCondLst>
                                        </p:cTn>
                                        <p:tgtEl>
                                          <p:spTgt spid="245767"/>
                                        </p:tgtEl>
                                        <p:attrNameLst>
                                          <p:attrName>style.visibility</p:attrName>
                                        </p:attrNameLst>
                                      </p:cBhvr>
                                      <p:to>
                                        <p:strVal val="visible"/>
                                      </p:to>
                                    </p:set>
                                  </p:childTnLst>
                                </p:cTn>
                              </p:par>
                            </p:childTnLst>
                          </p:cTn>
                        </p:par>
                        <p:par>
                          <p:cTn id="61" fill="hold" nodeType="afterGroup">
                            <p:stCondLst>
                              <p:cond delay="18500"/>
                            </p:stCondLst>
                            <p:childTnLst>
                              <p:par>
                                <p:cTn id="62" presetID="1" presetClass="entr" presetSubtype="0" fill="hold" grpId="0" nodeType="afterEffect">
                                  <p:stCondLst>
                                    <p:cond delay="500"/>
                                  </p:stCondLst>
                                  <p:childTnLst>
                                    <p:set>
                                      <p:cBhvr>
                                        <p:cTn id="63" dur="1" fill="hold">
                                          <p:stCondLst>
                                            <p:cond delay="499"/>
                                          </p:stCondLst>
                                        </p:cTn>
                                        <p:tgtEl>
                                          <p:spTgt spid="245778"/>
                                        </p:tgtEl>
                                        <p:attrNameLst>
                                          <p:attrName>style.visibility</p:attrName>
                                        </p:attrNameLst>
                                      </p:cBhvr>
                                      <p:to>
                                        <p:strVal val="visible"/>
                                      </p:to>
                                    </p:set>
                                  </p:childTnLst>
                                </p:cTn>
                              </p:par>
                            </p:childTnLst>
                          </p:cTn>
                        </p:par>
                        <p:par>
                          <p:cTn id="64" fill="hold" nodeType="afterGroup">
                            <p:stCondLst>
                              <p:cond delay="19500"/>
                            </p:stCondLst>
                            <p:childTnLst>
                              <p:par>
                                <p:cTn id="65" presetID="1" presetClass="entr" presetSubtype="0" fill="hold" nodeType="afterEffect">
                                  <p:stCondLst>
                                    <p:cond delay="500"/>
                                  </p:stCondLst>
                                  <p:childTnLst>
                                    <p:set>
                                      <p:cBhvr>
                                        <p:cTn id="66" dur="1" fill="hold">
                                          <p:stCondLst>
                                            <p:cond delay="499"/>
                                          </p:stCondLst>
                                        </p:cTn>
                                        <p:tgtEl>
                                          <p:spTgt spid="245836"/>
                                        </p:tgtEl>
                                        <p:attrNameLst>
                                          <p:attrName>style.visibility</p:attrName>
                                        </p:attrNameLst>
                                      </p:cBhvr>
                                      <p:to>
                                        <p:strVal val="visible"/>
                                      </p:to>
                                    </p:set>
                                  </p:childTnLst>
                                </p:cTn>
                              </p:par>
                            </p:childTnLst>
                          </p:cTn>
                        </p:par>
                        <p:par>
                          <p:cTn id="67" fill="hold" nodeType="afterGroup">
                            <p:stCondLst>
                              <p:cond delay="20500"/>
                            </p:stCondLst>
                            <p:childTnLst>
                              <p:par>
                                <p:cTn id="68" presetID="1" presetClass="entr" presetSubtype="0" fill="hold" grpId="0" nodeType="afterEffect">
                                  <p:stCondLst>
                                    <p:cond delay="500"/>
                                  </p:stCondLst>
                                  <p:childTnLst>
                                    <p:set>
                                      <p:cBhvr>
                                        <p:cTn id="69" dur="1" fill="hold">
                                          <p:stCondLst>
                                            <p:cond delay="499"/>
                                          </p:stCondLst>
                                        </p:cTn>
                                        <p:tgtEl>
                                          <p:spTgt spid="245768"/>
                                        </p:tgtEl>
                                        <p:attrNameLst>
                                          <p:attrName>style.visibility</p:attrName>
                                        </p:attrNameLst>
                                      </p:cBhvr>
                                      <p:to>
                                        <p:strVal val="visible"/>
                                      </p:to>
                                    </p:set>
                                  </p:childTnLst>
                                </p:cTn>
                              </p:par>
                            </p:childTnLst>
                          </p:cTn>
                        </p:par>
                        <p:par>
                          <p:cTn id="70" fill="hold" nodeType="afterGroup">
                            <p:stCondLst>
                              <p:cond delay="21500"/>
                            </p:stCondLst>
                            <p:childTnLst>
                              <p:par>
                                <p:cTn id="71" presetID="1" presetClass="entr" presetSubtype="0" fill="hold" grpId="0" nodeType="afterEffect">
                                  <p:stCondLst>
                                    <p:cond delay="500"/>
                                  </p:stCondLst>
                                  <p:childTnLst>
                                    <p:set>
                                      <p:cBhvr>
                                        <p:cTn id="72" dur="1" fill="hold">
                                          <p:stCondLst>
                                            <p:cond delay="499"/>
                                          </p:stCondLst>
                                        </p:cTn>
                                        <p:tgtEl>
                                          <p:spTgt spid="245779"/>
                                        </p:tgtEl>
                                        <p:attrNameLst>
                                          <p:attrName>style.visibility</p:attrName>
                                        </p:attrNameLst>
                                      </p:cBhvr>
                                      <p:to>
                                        <p:strVal val="visible"/>
                                      </p:to>
                                    </p:set>
                                  </p:childTnLst>
                                </p:cTn>
                              </p:par>
                            </p:childTnLst>
                          </p:cTn>
                        </p:par>
                        <p:par>
                          <p:cTn id="73" fill="hold" nodeType="afterGroup">
                            <p:stCondLst>
                              <p:cond delay="22500"/>
                            </p:stCondLst>
                            <p:childTnLst>
                              <p:par>
                                <p:cTn id="74" presetID="1" presetClass="entr" presetSubtype="0" fill="hold" nodeType="afterEffect">
                                  <p:stCondLst>
                                    <p:cond delay="500"/>
                                  </p:stCondLst>
                                  <p:childTnLst>
                                    <p:set>
                                      <p:cBhvr>
                                        <p:cTn id="75" dur="1" fill="hold">
                                          <p:stCondLst>
                                            <p:cond delay="499"/>
                                          </p:stCondLst>
                                        </p:cTn>
                                        <p:tgtEl>
                                          <p:spTgt spid="245853"/>
                                        </p:tgtEl>
                                        <p:attrNameLst>
                                          <p:attrName>style.visibility</p:attrName>
                                        </p:attrNameLst>
                                      </p:cBhvr>
                                      <p:to>
                                        <p:strVal val="visible"/>
                                      </p:to>
                                    </p:set>
                                  </p:childTnLst>
                                </p:cTn>
                              </p:par>
                            </p:childTnLst>
                          </p:cTn>
                        </p:par>
                        <p:par>
                          <p:cTn id="76" fill="hold" nodeType="afterGroup">
                            <p:stCondLst>
                              <p:cond delay="23500"/>
                            </p:stCondLst>
                            <p:childTnLst>
                              <p:par>
                                <p:cTn id="77" presetID="1" presetClass="entr" presetSubtype="0" fill="hold" grpId="0" nodeType="afterEffect">
                                  <p:stCondLst>
                                    <p:cond delay="500"/>
                                  </p:stCondLst>
                                  <p:childTnLst>
                                    <p:set>
                                      <p:cBhvr>
                                        <p:cTn id="78" dur="1" fill="hold">
                                          <p:stCondLst>
                                            <p:cond delay="499"/>
                                          </p:stCondLst>
                                        </p:cTn>
                                        <p:tgtEl>
                                          <p:spTgt spid="245769"/>
                                        </p:tgtEl>
                                        <p:attrNameLst>
                                          <p:attrName>style.visibility</p:attrName>
                                        </p:attrNameLst>
                                      </p:cBhvr>
                                      <p:to>
                                        <p:strVal val="visible"/>
                                      </p:to>
                                    </p:set>
                                  </p:childTnLst>
                                </p:cTn>
                              </p:par>
                            </p:childTnLst>
                          </p:cTn>
                        </p:par>
                        <p:par>
                          <p:cTn id="79" fill="hold" nodeType="afterGroup">
                            <p:stCondLst>
                              <p:cond delay="24500"/>
                            </p:stCondLst>
                            <p:childTnLst>
                              <p:par>
                                <p:cTn id="80" presetID="1" presetClass="entr" presetSubtype="0" fill="hold" grpId="0" nodeType="afterEffect">
                                  <p:stCondLst>
                                    <p:cond delay="500"/>
                                  </p:stCondLst>
                                  <p:childTnLst>
                                    <p:set>
                                      <p:cBhvr>
                                        <p:cTn id="81" dur="1" fill="hold">
                                          <p:stCondLst>
                                            <p:cond delay="499"/>
                                          </p:stCondLst>
                                        </p:cTn>
                                        <p:tgtEl>
                                          <p:spTgt spid="245780"/>
                                        </p:tgtEl>
                                        <p:attrNameLst>
                                          <p:attrName>style.visibility</p:attrName>
                                        </p:attrNameLst>
                                      </p:cBhvr>
                                      <p:to>
                                        <p:strVal val="visible"/>
                                      </p:to>
                                    </p:set>
                                  </p:childTnLst>
                                </p:cTn>
                              </p:par>
                            </p:childTnLst>
                          </p:cTn>
                        </p:par>
                        <p:par>
                          <p:cTn id="82" fill="hold" nodeType="afterGroup">
                            <p:stCondLst>
                              <p:cond delay="25500"/>
                            </p:stCondLst>
                            <p:childTnLst>
                              <p:par>
                                <p:cTn id="83" presetID="1" presetClass="entr" presetSubtype="0" fill="hold" nodeType="afterEffect">
                                  <p:stCondLst>
                                    <p:cond delay="500"/>
                                  </p:stCondLst>
                                  <p:childTnLst>
                                    <p:set>
                                      <p:cBhvr>
                                        <p:cTn id="84" dur="1" fill="hold">
                                          <p:stCondLst>
                                            <p:cond delay="499"/>
                                          </p:stCondLst>
                                        </p:cTn>
                                        <p:tgtEl>
                                          <p:spTgt spid="245873"/>
                                        </p:tgtEl>
                                        <p:attrNameLst>
                                          <p:attrName>style.visibility</p:attrName>
                                        </p:attrNameLst>
                                      </p:cBhvr>
                                      <p:to>
                                        <p:strVal val="visible"/>
                                      </p:to>
                                    </p:set>
                                  </p:childTnLst>
                                </p:cTn>
                              </p:par>
                            </p:childTnLst>
                          </p:cTn>
                        </p:par>
                        <p:par>
                          <p:cTn id="85" fill="hold" nodeType="afterGroup">
                            <p:stCondLst>
                              <p:cond delay="26500"/>
                            </p:stCondLst>
                            <p:childTnLst>
                              <p:par>
                                <p:cTn id="86" presetID="1" presetClass="entr" presetSubtype="0" fill="hold" grpId="0" nodeType="afterEffect">
                                  <p:stCondLst>
                                    <p:cond delay="500"/>
                                  </p:stCondLst>
                                  <p:childTnLst>
                                    <p:set>
                                      <p:cBhvr>
                                        <p:cTn id="87" dur="1" fill="hold">
                                          <p:stCondLst>
                                            <p:cond delay="499"/>
                                          </p:stCondLst>
                                        </p:cTn>
                                        <p:tgtEl>
                                          <p:spTgt spid="2457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72" grpId="0" animBg="1" autoUpdateAnimBg="0"/>
      <p:bldP spid="245773" grpId="0" animBg="1" autoUpdateAnimBg="0"/>
      <p:bldP spid="245774" grpId="0" animBg="1" autoUpdateAnimBg="0"/>
      <p:bldP spid="245775" grpId="0" animBg="1" autoUpdateAnimBg="0"/>
      <p:bldP spid="245776" grpId="0" animBg="1" autoUpdateAnimBg="0"/>
      <p:bldP spid="245777" grpId="0" animBg="1" autoUpdateAnimBg="0"/>
      <p:bldP spid="245778" grpId="0" animBg="1" autoUpdateAnimBg="0"/>
      <p:bldP spid="245779" grpId="0" animBg="1" autoUpdateAnimBg="0"/>
      <p:bldP spid="245780" grpId="0" animBg="1" autoUpdateAnimBg="0"/>
      <p:bldP spid="245781" grpId="0" animBg="1"/>
      <p:bldP spid="245762" grpId="0" animBg="1" autoUpdateAnimBg="0"/>
      <p:bldP spid="245763" grpId="0" animBg="1" autoUpdateAnimBg="0"/>
      <p:bldP spid="245764" grpId="0" animBg="1" autoUpdateAnimBg="0"/>
      <p:bldP spid="245765" grpId="0" animBg="1" autoUpdateAnimBg="0"/>
      <p:bldP spid="245766" grpId="0" animBg="1" autoUpdateAnimBg="0"/>
      <p:bldP spid="245767" grpId="0" animBg="1" autoUpdateAnimBg="0"/>
      <p:bldP spid="245768" grpId="0" animBg="1" autoUpdateAnimBg="0"/>
      <p:bldP spid="245769" grpId="0" animBg="1" autoUpdateAnimBg="0"/>
      <p:bldP spid="245770" grpId="0" animBg="1" autoUpdateAnimBg="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8674" name="Picture 2" descr="right_button">
            <a:hlinkClick r:id="" action="ppaction://hlinkshowjump?jump=nextslide"/>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59788" y="6092825"/>
            <a:ext cx="501650"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5" name="Picture 3" descr="left_button">
            <a:hlinkClick r:id="" action="ppaction://hlinkshowjump?jump=previousslide"/>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8" y="6078538"/>
            <a:ext cx="542925"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6" name="Rectangle 5"/>
          <p:cNvSpPr>
            <a:spLocks noGrp="1" noChangeArrowheads="1"/>
          </p:cNvSpPr>
          <p:nvPr>
            <p:ph type="title" idx="4294967295"/>
          </p:nvPr>
        </p:nvSpPr>
        <p:spPr>
          <a:xfrm>
            <a:off x="152400" y="152400"/>
            <a:ext cx="5791200" cy="366713"/>
          </a:xfrm>
          <a:noFill/>
        </p:spPr>
        <p:txBody>
          <a:bodyPr/>
          <a:lstStyle/>
          <a:p>
            <a:pPr eaLnBrk="1" hangingPunct="1"/>
            <a:r>
              <a:rPr lang="en-GB" sz="2700" b="1" smtClean="0">
                <a:solidFill>
                  <a:srgbClr val="5B0091"/>
                </a:solidFill>
              </a:rPr>
              <a:t>Making square numbers </a:t>
            </a:r>
            <a:endParaRPr lang="en-GB" smtClean="0"/>
          </a:p>
        </p:txBody>
      </p:sp>
      <p:sp>
        <p:nvSpPr>
          <p:cNvPr id="28677" name="Text Box 140"/>
          <p:cNvSpPr txBox="1">
            <a:spLocks noChangeArrowheads="1"/>
          </p:cNvSpPr>
          <p:nvPr/>
        </p:nvSpPr>
        <p:spPr bwMode="auto">
          <a:xfrm>
            <a:off x="400050" y="1341438"/>
            <a:ext cx="8059738" cy="82232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r>
              <a:rPr lang="en-GB"/>
              <a:t>There are several ways to generate a sequence of square numbers.</a:t>
            </a:r>
          </a:p>
        </p:txBody>
      </p:sp>
      <p:sp>
        <p:nvSpPr>
          <p:cNvPr id="254093" name="Text Box 141"/>
          <p:cNvSpPr txBox="1">
            <a:spLocks noChangeArrowheads="1"/>
          </p:cNvSpPr>
          <p:nvPr/>
        </p:nvSpPr>
        <p:spPr bwMode="auto">
          <a:xfrm>
            <a:off x="400050" y="2736850"/>
            <a:ext cx="60817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pPr>
              <a:buFontTx/>
              <a:buBlip>
                <a:blip r:embed="rId5"/>
              </a:buBlip>
            </a:pPr>
            <a:r>
              <a:rPr lang="en-GB"/>
              <a:t> We can multiply a whole number by itself.</a:t>
            </a:r>
          </a:p>
        </p:txBody>
      </p:sp>
      <p:sp>
        <p:nvSpPr>
          <p:cNvPr id="254094" name="Text Box 142"/>
          <p:cNvSpPr txBox="1">
            <a:spLocks noChangeArrowheads="1"/>
          </p:cNvSpPr>
          <p:nvPr/>
        </p:nvSpPr>
        <p:spPr bwMode="auto">
          <a:xfrm>
            <a:off x="400050" y="3768725"/>
            <a:ext cx="77755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pPr>
              <a:buFontTx/>
              <a:buBlip>
                <a:blip r:embed="rId5"/>
              </a:buBlip>
            </a:pPr>
            <a:r>
              <a:rPr lang="en-GB"/>
              <a:t> We can add consecutive odd numbers starting from 1.</a:t>
            </a:r>
          </a:p>
        </p:txBody>
      </p:sp>
      <p:sp>
        <p:nvSpPr>
          <p:cNvPr id="254095" name="Text Box 143"/>
          <p:cNvSpPr txBox="1">
            <a:spLocks noChangeArrowheads="1"/>
          </p:cNvSpPr>
          <p:nvPr/>
        </p:nvSpPr>
        <p:spPr bwMode="auto">
          <a:xfrm>
            <a:off x="400050" y="4800600"/>
            <a:ext cx="83629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rgbClr val="010066"/>
                </a:solidFill>
                <a:latin typeface="Arial" pitchFamily="34" charset="0"/>
                <a:cs typeface="Arial" pitchFamily="34" charset="0"/>
              </a:defRPr>
            </a:lvl1pPr>
            <a:lvl2pPr marL="742950" indent="-285750">
              <a:defRPr sz="2400">
                <a:solidFill>
                  <a:srgbClr val="010066"/>
                </a:solidFill>
                <a:latin typeface="Arial" pitchFamily="34" charset="0"/>
                <a:cs typeface="Arial" pitchFamily="34" charset="0"/>
              </a:defRPr>
            </a:lvl2pPr>
            <a:lvl3pPr marL="1143000" indent="-228600">
              <a:defRPr sz="2400">
                <a:solidFill>
                  <a:srgbClr val="010066"/>
                </a:solidFill>
                <a:latin typeface="Arial" pitchFamily="34" charset="0"/>
                <a:cs typeface="Arial" pitchFamily="34" charset="0"/>
              </a:defRPr>
            </a:lvl3pPr>
            <a:lvl4pPr marL="1600200" indent="-228600">
              <a:defRPr sz="2400">
                <a:solidFill>
                  <a:srgbClr val="010066"/>
                </a:solidFill>
                <a:latin typeface="Arial" pitchFamily="34" charset="0"/>
                <a:cs typeface="Arial" pitchFamily="34" charset="0"/>
              </a:defRPr>
            </a:lvl4pPr>
            <a:lvl5pPr marL="2057400" indent="-228600">
              <a:defRPr sz="2400">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a:solidFill>
                  <a:srgbClr val="010066"/>
                </a:solidFill>
                <a:latin typeface="Arial" pitchFamily="34" charset="0"/>
                <a:cs typeface="Arial" pitchFamily="34" charset="0"/>
              </a:defRPr>
            </a:lvl9pPr>
          </a:lstStyle>
          <a:p>
            <a:pPr>
              <a:buFontTx/>
              <a:buBlip>
                <a:blip r:embed="rId5"/>
              </a:buBlip>
            </a:pPr>
            <a:r>
              <a:rPr lang="en-GB"/>
              <a:t> We can add together two consecutive triangular numbers.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409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5409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5409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4093" grpId="0"/>
      <p:bldP spid="254094" grpId="0"/>
      <p:bldP spid="254095" grpId="0"/>
    </p:bldLst>
  </p:timing>
</p:sld>
</file>

<file path=ppt/theme/theme1.xml><?xml version="1.0" encoding="utf-8"?>
<a:theme xmlns:a="http://schemas.openxmlformats.org/drawingml/2006/main" name="Boardworks template">
  <a:themeElements>
    <a:clrScheme name="Boardworks template 13">
      <a:dk1>
        <a:srgbClr val="000066"/>
      </a:dk1>
      <a:lt1>
        <a:srgbClr val="FFFFFF"/>
      </a:lt1>
      <a:dk2>
        <a:srgbClr val="5B0091"/>
      </a:dk2>
      <a:lt2>
        <a:srgbClr val="111111"/>
      </a:lt2>
      <a:accent1>
        <a:srgbClr val="D0B8E0"/>
      </a:accent1>
      <a:accent2>
        <a:srgbClr val="80D0E8"/>
      </a:accent2>
      <a:accent3>
        <a:srgbClr val="FFFFFF"/>
      </a:accent3>
      <a:accent4>
        <a:srgbClr val="000056"/>
      </a:accent4>
      <a:accent5>
        <a:srgbClr val="E4D8ED"/>
      </a:accent5>
      <a:accent6>
        <a:srgbClr val="73BCD2"/>
      </a:accent6>
      <a:hlink>
        <a:srgbClr val="C0E890"/>
      </a:hlink>
      <a:folHlink>
        <a:srgbClr val="FFFF90"/>
      </a:folHlink>
    </a:clrScheme>
    <a:fontScheme name="Boardworks templat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rgbClr val="010066"/>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rgbClr val="010066"/>
            </a:solidFill>
            <a:effectLst/>
            <a:latin typeface="Arial" charset="0"/>
          </a:defRPr>
        </a:defPPr>
      </a:lstStyle>
    </a:lnDef>
  </a:objectDefaults>
  <a:extraClrSchemeLst>
    <a:extraClrScheme>
      <a:clrScheme name="Boardworks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oardworks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oardworks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oardworks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oardworks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oardworks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oardworks 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oardworks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oardworks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oardworks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oardworks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oardworks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oardworks template 13">
        <a:dk1>
          <a:srgbClr val="000066"/>
        </a:dk1>
        <a:lt1>
          <a:srgbClr val="FFFFFF"/>
        </a:lt1>
        <a:dk2>
          <a:srgbClr val="5B0091"/>
        </a:dk2>
        <a:lt2>
          <a:srgbClr val="111111"/>
        </a:lt2>
        <a:accent1>
          <a:srgbClr val="D0B8E0"/>
        </a:accent1>
        <a:accent2>
          <a:srgbClr val="80D0E8"/>
        </a:accent2>
        <a:accent3>
          <a:srgbClr val="FFFFFF"/>
        </a:accent3>
        <a:accent4>
          <a:srgbClr val="000056"/>
        </a:accent4>
        <a:accent5>
          <a:srgbClr val="E4D8ED"/>
        </a:accent5>
        <a:accent6>
          <a:srgbClr val="73BCD2"/>
        </a:accent6>
        <a:hlink>
          <a:srgbClr val="C0E890"/>
        </a:hlink>
        <a:folHlink>
          <a:srgbClr val="FFFF9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C:\WINDOWS\Application Data\Microsoft\Templates\Boardworks template.pot</Template>
  <TotalTime>4928</TotalTime>
  <Words>4902</Words>
  <Application>Microsoft Office PowerPoint</Application>
  <PresentationFormat>On-screen Show (4:3)</PresentationFormat>
  <Paragraphs>590</Paragraphs>
  <Slides>42</Slides>
  <Notes>42</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42</vt:i4>
      </vt:variant>
    </vt:vector>
  </HeadingPairs>
  <TitlesOfParts>
    <vt:vector size="48" baseType="lpstr">
      <vt:lpstr>Arial</vt:lpstr>
      <vt:lpstr>Times New Roman</vt:lpstr>
      <vt:lpstr>MS Reference 2</vt:lpstr>
      <vt:lpstr>Symbol</vt:lpstr>
      <vt:lpstr>Boardworks template</vt:lpstr>
      <vt:lpstr>Flash Movie</vt:lpstr>
      <vt:lpstr>KS3 Mathematics</vt:lpstr>
      <vt:lpstr>Contents</vt:lpstr>
      <vt:lpstr>Making triangles</vt:lpstr>
      <vt:lpstr>Triangular numbers</vt:lpstr>
      <vt:lpstr>Making squares</vt:lpstr>
      <vt:lpstr>Square numbers</vt:lpstr>
      <vt:lpstr>Square numbers</vt:lpstr>
      <vt:lpstr>Adding consecutive odd numbers</vt:lpstr>
      <vt:lpstr>Making square numbers </vt:lpstr>
      <vt:lpstr>Adding consecutive triangular numbers</vt:lpstr>
      <vt:lpstr>Adding two consecutive triangular numbers</vt:lpstr>
      <vt:lpstr>Contents</vt:lpstr>
      <vt:lpstr>Square roots</vt:lpstr>
      <vt:lpstr>Square roots</vt:lpstr>
      <vt:lpstr>Square roots</vt:lpstr>
      <vt:lpstr>Square roots</vt:lpstr>
      <vt:lpstr>The product of two square numbers</vt:lpstr>
      <vt:lpstr>Using factors to find square roots</vt:lpstr>
      <vt:lpstr>Finding square roots of decimals</vt:lpstr>
      <vt:lpstr>Approximate square roots</vt:lpstr>
      <vt:lpstr>Estimating square roots</vt:lpstr>
      <vt:lpstr>Trial and improvement</vt:lpstr>
      <vt:lpstr>Trial and improvement</vt:lpstr>
      <vt:lpstr>Trial and improvement</vt:lpstr>
      <vt:lpstr>Negative square roots</vt:lpstr>
      <vt:lpstr>Squares and square roots from a graph</vt:lpstr>
      <vt:lpstr>Contents</vt:lpstr>
      <vt:lpstr>Cubes</vt:lpstr>
      <vt:lpstr>Cubes</vt:lpstr>
      <vt:lpstr>Cubes and cube roots</vt:lpstr>
      <vt:lpstr>Cube roots</vt:lpstr>
      <vt:lpstr>Squares, cubes and roots</vt:lpstr>
      <vt:lpstr>Contents</vt:lpstr>
      <vt:lpstr>Index notation</vt:lpstr>
      <vt:lpstr>Index notation</vt:lpstr>
      <vt:lpstr>Calculating powers</vt:lpstr>
      <vt:lpstr>The first index law</vt:lpstr>
      <vt:lpstr>The second index law</vt:lpstr>
      <vt:lpstr>Zero indices</vt:lpstr>
      <vt:lpstr>Negative indices</vt:lpstr>
      <vt:lpstr>Using algebra</vt:lpstr>
      <vt:lpstr>Using index laws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MELISSA LIEBERMAN</dc:creator>
  <dc:description>Contents written and edited by Melissa Lieberman _x000d_
©Boardworks Ltd 2004_x000d_
Flash developed by John Deans</dc:description>
  <cp:lastModifiedBy>Teacher E-Solutions</cp:lastModifiedBy>
  <cp:revision>89</cp:revision>
  <dcterms:created xsi:type="dcterms:W3CDTF">2003-07-21T09:50:03Z</dcterms:created>
  <dcterms:modified xsi:type="dcterms:W3CDTF">2019-01-18T17:02:59Z</dcterms:modified>
</cp:coreProperties>
</file>