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3.xml" ContentType="application/vnd.ms-office.activeX+xml"/>
  <Override PartName="/ppt/activeX/activeX3.bin" ContentType="application/vnd.ms-office.activeX"/>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4.xml" ContentType="application/vnd.ms-office.activeX+xml"/>
  <Override PartName="/ppt/activeX/activeX4.bin" ContentType="application/vnd.ms-office.activeX"/>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ctiveX/activeX5.xml" ContentType="application/vnd.ms-office.activeX+xml"/>
  <Override PartName="/ppt/activeX/activeX5.bin" ContentType="application/vnd.ms-office.activeX"/>
  <Override PartName="/ppt/notesSlides/notesSlide24.xml" ContentType="application/vnd.openxmlformats-officedocument.presentationml.notesSlide+xml"/>
  <Override PartName="/ppt/notesSlides/notesSlide25.xml" ContentType="application/vnd.openxmlformats-officedocument.presentationml.notesSlide+xml"/>
  <Override PartName="/ppt/activeX/activeX6.xml" ContentType="application/vnd.ms-office.activeX+xml"/>
  <Override PartName="/ppt/activeX/activeX6.bin" ContentType="application/vnd.ms-office.activeX"/>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ctiveX/activeX7.xml" ContentType="application/vnd.ms-office.activeX+xml"/>
  <Override PartName="/ppt/activeX/activeX7.bin" ContentType="application/vnd.ms-office.activeX"/>
  <Override PartName="/ppt/notesSlides/notesSlide30.xml" ContentType="application/vnd.openxmlformats-officedocument.presentationml.notesSlide+xml"/>
  <Override PartName="/ppt/notesSlides/notesSlide31.xml" ContentType="application/vnd.openxmlformats-officedocument.presentationml.notesSlide+xml"/>
  <Override PartName="/ppt/activeX/activeX8.xml" ContentType="application/vnd.ms-office.activeX+xml"/>
  <Override PartName="/ppt/activeX/activeX8.bin" ContentType="application/vnd.ms-office.activeX"/>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ctiveX/activeX9.xml" ContentType="application/vnd.ms-office.activeX+xml"/>
  <Override PartName="/ppt/activeX/activeX9.bin" ContentType="application/vnd.ms-office.activeX"/>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4"/>
  </p:notesMasterIdLst>
  <p:sldIdLst>
    <p:sldId id="354" r:id="rId2"/>
    <p:sldId id="355" r:id="rId3"/>
    <p:sldId id="360" r:id="rId4"/>
    <p:sldId id="370" r:id="rId5"/>
    <p:sldId id="361" r:id="rId6"/>
    <p:sldId id="371" r:id="rId7"/>
    <p:sldId id="393" r:id="rId8"/>
    <p:sldId id="372" r:id="rId9"/>
    <p:sldId id="375" r:id="rId10"/>
    <p:sldId id="374" r:id="rId11"/>
    <p:sldId id="376" r:id="rId12"/>
    <p:sldId id="357" r:id="rId13"/>
    <p:sldId id="337" r:id="rId14"/>
    <p:sldId id="380" r:id="rId15"/>
    <p:sldId id="379" r:id="rId16"/>
    <p:sldId id="367" r:id="rId17"/>
    <p:sldId id="339" r:id="rId18"/>
    <p:sldId id="377" r:id="rId19"/>
    <p:sldId id="378" r:id="rId20"/>
    <p:sldId id="368" r:id="rId21"/>
    <p:sldId id="340" r:id="rId22"/>
    <p:sldId id="341" r:id="rId23"/>
    <p:sldId id="342" r:id="rId24"/>
    <p:sldId id="388" r:id="rId25"/>
    <p:sldId id="338" r:id="rId26"/>
    <p:sldId id="369" r:id="rId27"/>
    <p:sldId id="358" r:id="rId28"/>
    <p:sldId id="343" r:id="rId29"/>
    <p:sldId id="344" r:id="rId30"/>
    <p:sldId id="391" r:id="rId31"/>
    <p:sldId id="345" r:id="rId32"/>
    <p:sldId id="390" r:id="rId33"/>
    <p:sldId id="359" r:id="rId34"/>
    <p:sldId id="353" r:id="rId35"/>
    <p:sldId id="383" r:id="rId36"/>
    <p:sldId id="362" r:id="rId37"/>
    <p:sldId id="366" r:id="rId38"/>
    <p:sldId id="386" r:id="rId39"/>
    <p:sldId id="364" r:id="rId40"/>
    <p:sldId id="385" r:id="rId41"/>
    <p:sldId id="387" r:id="rId42"/>
    <p:sldId id="392" r:id="rId43"/>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2pPr>
    <a:lvl3pPr marL="9144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3pPr>
    <a:lvl4pPr marL="13716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4pPr>
    <a:lvl5pPr marL="18288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5pPr>
    <a:lvl6pPr marL="2286000" algn="l" defTabSz="914400" rtl="0" eaLnBrk="1" latinLnBrk="0" hangingPunct="1">
      <a:defRPr sz="2400" kern="1200">
        <a:solidFill>
          <a:srgbClr val="010066"/>
        </a:solidFill>
        <a:latin typeface="Arial" pitchFamily="34" charset="0"/>
        <a:ea typeface="+mn-ea"/>
        <a:cs typeface="Arial" pitchFamily="34" charset="0"/>
      </a:defRPr>
    </a:lvl6pPr>
    <a:lvl7pPr marL="2743200" algn="l" defTabSz="914400" rtl="0" eaLnBrk="1" latinLnBrk="0" hangingPunct="1">
      <a:defRPr sz="2400" kern="1200">
        <a:solidFill>
          <a:srgbClr val="010066"/>
        </a:solidFill>
        <a:latin typeface="Arial" pitchFamily="34" charset="0"/>
        <a:ea typeface="+mn-ea"/>
        <a:cs typeface="Arial" pitchFamily="34" charset="0"/>
      </a:defRPr>
    </a:lvl7pPr>
    <a:lvl8pPr marL="3200400" algn="l" defTabSz="914400" rtl="0" eaLnBrk="1" latinLnBrk="0" hangingPunct="1">
      <a:defRPr sz="2400" kern="1200">
        <a:solidFill>
          <a:srgbClr val="010066"/>
        </a:solidFill>
        <a:latin typeface="Arial" pitchFamily="34" charset="0"/>
        <a:ea typeface="+mn-ea"/>
        <a:cs typeface="Arial" pitchFamily="34" charset="0"/>
      </a:defRPr>
    </a:lvl8pPr>
    <a:lvl9pPr marL="3657600" algn="l" defTabSz="914400" rtl="0" eaLnBrk="1" latinLnBrk="0" hangingPunct="1">
      <a:defRPr sz="2400" kern="1200">
        <a:solidFill>
          <a:srgbClr val="010066"/>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9900CC"/>
    <a:srgbClr val="0000FF"/>
    <a:srgbClr val="66FF33"/>
    <a:srgbClr val="FFFFCC"/>
    <a:srgbClr val="3399FF"/>
    <a:srgbClr val="B3D9FF"/>
    <a:srgbClr val="81C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82230" autoAdjust="0"/>
  </p:normalViewPr>
  <p:slideViewPr>
    <p:cSldViewPr>
      <p:cViewPr>
        <p:scale>
          <a:sx n="66" d="100"/>
          <a:sy n="66" d="100"/>
        </p:scale>
        <p:origin x="-58" y="3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696"/>
    </p:cViewPr>
  </p:sorterViewPr>
  <p:notesViewPr>
    <p:cSldViewPr>
      <p:cViewPr varScale="1">
        <p:scale>
          <a:sx n="78" d="100"/>
          <a:sy n="78" d="100"/>
        </p:scale>
        <p:origin x="-202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1">
                <a:solidFill>
                  <a:schemeClr val="tx1"/>
                </a:solidFill>
                <a:latin typeface="Arial" charset="0"/>
                <a:cs typeface="+mn-cs"/>
              </a:defRPr>
            </a:lvl1pPr>
          </a:lstStyle>
          <a:p>
            <a:pPr>
              <a:defRPr/>
            </a:pPr>
            <a:endParaRPr lang="en-GB"/>
          </a:p>
        </p:txBody>
      </p:sp>
      <p:sp>
        <p:nvSpPr>
          <p:cNvPr id="102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1">
                <a:solidFill>
                  <a:schemeClr val="tx1"/>
                </a:solidFill>
                <a:latin typeface="Arial" charset="0"/>
                <a:cs typeface="+mn-cs"/>
              </a:defRPr>
            </a:lvl1pPr>
          </a:lstStyle>
          <a:p>
            <a:pPr>
              <a:defRPr/>
            </a:pPr>
            <a:endParaRPr lang="en-GB"/>
          </a:p>
        </p:txBody>
      </p:sp>
      <p:sp>
        <p:nvSpPr>
          <p:cNvPr id="5632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1">
                <a:solidFill>
                  <a:schemeClr val="tx1"/>
                </a:solidFill>
                <a:latin typeface="Arial" charset="0"/>
                <a:cs typeface="+mn-cs"/>
              </a:defRPr>
            </a:lvl1pPr>
          </a:lstStyle>
          <a:p>
            <a:pPr>
              <a:defRPr/>
            </a:pPr>
            <a:endParaRPr lang="en-GB"/>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cs typeface="+mn-cs"/>
              </a:defRPr>
            </a:lvl1pPr>
          </a:lstStyle>
          <a:p>
            <a:pPr>
              <a:defRPr/>
            </a:pPr>
            <a:fld id="{6BA077D9-4AD3-41B7-B740-0CBEBBECB2FF}" type="slidenum">
              <a:rPr lang="en-GB"/>
              <a:pPr>
                <a:defRPr/>
              </a:pPr>
              <a:t>‹#›</a:t>
            </a:fld>
            <a:endParaRPr lang="en-GB"/>
          </a:p>
        </p:txBody>
      </p:sp>
    </p:spTree>
    <p:extLst>
      <p:ext uri="{BB962C8B-B14F-4D97-AF65-F5344CB8AC3E}">
        <p14:creationId xmlns:p14="http://schemas.microsoft.com/office/powerpoint/2010/main" val="24505501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8F2EA68-37EF-4B0A-BDB0-1B9C3385FFC9}" type="slidenum">
              <a:rPr lang="en-GB" sz="1200" smtClean="0">
                <a:solidFill>
                  <a:schemeClr val="tx1"/>
                </a:solidFill>
              </a:rPr>
              <a:pPr/>
              <a:t>1</a:t>
            </a:fld>
            <a:endParaRPr lang="en-GB" sz="1200" smtClean="0">
              <a:solidFill>
                <a:schemeClr val="tx1"/>
              </a:solidFill>
            </a:endParaRPr>
          </a:p>
        </p:txBody>
      </p:sp>
      <p:sp>
        <p:nvSpPr>
          <p:cNvPr id="57347" name="Rectangle 2"/>
          <p:cNvSpPr>
            <a:spLocks noChangeArrowheads="1" noTextEdit="1"/>
          </p:cNvSpPr>
          <p:nvPr>
            <p:ph type="sldImg"/>
          </p:nvPr>
        </p:nvSpPr>
        <p:spPr>
          <a:solidFill>
            <a:srgbClr val="FFFFFF"/>
          </a:solidFill>
          <a:ln/>
        </p:spPr>
      </p:sp>
      <p:sp>
        <p:nvSpPr>
          <p:cNvPr id="5734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The aim of this unit is to teach pupils to:</a:t>
            </a:r>
          </a:p>
          <a:p>
            <a:pPr eaLnBrk="1" hangingPunct="1">
              <a:buFontTx/>
              <a:buChar char="•"/>
            </a:pPr>
            <a:r>
              <a:rPr lang="en-GB" b="1" smtClean="0"/>
              <a:t>Recognise squares and cubes, and the corresponding roots; use index notation and simple instances of the index laws.</a:t>
            </a:r>
          </a:p>
          <a:p>
            <a:pPr eaLnBrk="1" hangingPunct="1">
              <a:buFontTx/>
              <a:buChar char="•"/>
            </a:pPr>
            <a:endParaRPr lang="en-GB" b="1" smtClean="0"/>
          </a:p>
          <a:p>
            <a:pPr eaLnBrk="1" hangingPunct="1"/>
            <a:r>
              <a:rPr lang="en-US" i="1" smtClean="0"/>
              <a:t>Material in this unit is linked to the Key Stage 3 Framework supplement of examples pp 56-59.</a:t>
            </a:r>
            <a:endParaRPr lang="en-GB" i="1" smtClean="0"/>
          </a:p>
          <a:p>
            <a:pPr eaLnBrk="1" hangingPunct="1"/>
            <a:endParaRPr lang="en-GB" b="1" smtClean="0"/>
          </a:p>
          <a:p>
            <a:pPr eaLnBrk="1" hangingPunct="1"/>
            <a:endParaRPr lang="en-GB" b="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AB105B4-C89C-431D-948E-E04B458E4CDA}" type="slidenum">
              <a:rPr lang="en-GB" sz="1200" smtClean="0">
                <a:solidFill>
                  <a:schemeClr val="tx1"/>
                </a:solidFill>
              </a:rPr>
              <a:pPr/>
              <a:t>10</a:t>
            </a:fld>
            <a:endParaRPr lang="en-GB" sz="1200" smtClean="0">
              <a:solidFill>
                <a:schemeClr val="tx1"/>
              </a:solidFill>
            </a:endParaRPr>
          </a:p>
        </p:txBody>
      </p:sp>
      <p:sp>
        <p:nvSpPr>
          <p:cNvPr id="66563" name="Rectangle 2"/>
          <p:cNvSpPr>
            <a:spLocks noChangeArrowheads="1" noTextEdit="1"/>
          </p:cNvSpPr>
          <p:nvPr>
            <p:ph type="sldImg"/>
          </p:nvPr>
        </p:nvSpPr>
        <p:spPr>
          <a:solidFill>
            <a:srgbClr val="FFFFFF"/>
          </a:solidFill>
          <a:ln/>
        </p:spPr>
      </p:sp>
      <p:sp>
        <p:nvSpPr>
          <p:cNvPr id="6656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Drag one red counter into the middle of the board.</a:t>
            </a:r>
          </a:p>
          <a:p>
            <a:pPr eaLnBrk="1" hangingPunct="1"/>
            <a:r>
              <a:rPr lang="en-GB" smtClean="0"/>
              <a:t>One is the first triangular number.</a:t>
            </a:r>
          </a:p>
          <a:p>
            <a:pPr eaLnBrk="1" hangingPunct="1"/>
            <a:r>
              <a:rPr lang="en-GB" smtClean="0"/>
              <a:t>Drag three blue counters into the middle of the board and arrange them to form the next triangular number.</a:t>
            </a:r>
          </a:p>
          <a:p>
            <a:pPr eaLnBrk="1" hangingPunct="1"/>
            <a:r>
              <a:rPr lang="en-GB" smtClean="0"/>
              <a:t>Ask a volunteer to demonstrate on the board how we could combine the first two triangular numbers to make a square.</a:t>
            </a:r>
          </a:p>
          <a:p>
            <a:pPr eaLnBrk="1" hangingPunct="1"/>
            <a:r>
              <a:rPr lang="en-GB" smtClean="0"/>
              <a:t>Next show three counters and six counters arranged in triangles. Again, ask how these could be arranged to make a square. Continue for other pairs of consecutive triangular numbers.</a:t>
            </a:r>
          </a:p>
          <a:p>
            <a:pPr eaLnBrk="1" hangingPunct="1"/>
            <a:r>
              <a:rPr lang="en-GB" smtClean="0"/>
              <a:t>Ask pupils whether this proves that any pair of consecutive triangular numbers can be added together to make a square number.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8638829-1C56-4B56-B11B-E193FCF1DCBA}" type="slidenum">
              <a:rPr lang="en-GB" sz="1200" smtClean="0">
                <a:solidFill>
                  <a:schemeClr val="tx1"/>
                </a:solidFill>
              </a:rPr>
              <a:pPr/>
              <a:t>11</a:t>
            </a:fld>
            <a:endParaRPr lang="en-GB" sz="1200" smtClean="0">
              <a:solidFill>
                <a:schemeClr val="tx1"/>
              </a:solidFill>
            </a:endParaRPr>
          </a:p>
        </p:txBody>
      </p:sp>
      <p:sp>
        <p:nvSpPr>
          <p:cNvPr id="67587" name="Rectangle 2"/>
          <p:cNvSpPr>
            <a:spLocks noChangeArrowheads="1" noTextEdit="1"/>
          </p:cNvSpPr>
          <p:nvPr>
            <p:ph type="sldImg"/>
          </p:nvPr>
        </p:nvSpPr>
        <p:spPr>
          <a:solidFill>
            <a:srgbClr val="FFFFFF"/>
          </a:solidFill>
          <a:ln/>
        </p:spPr>
      </p:sp>
      <p:sp>
        <p:nvSpPr>
          <p:cNvPr id="6758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Talk about each way of expressing square numbers.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0A8DDE6-870B-4E6D-9A34-6AAF378E4F74}" type="slidenum">
              <a:rPr lang="en-GB" sz="1200" smtClean="0">
                <a:solidFill>
                  <a:schemeClr val="tx1"/>
                </a:solidFill>
              </a:rPr>
              <a:pPr/>
              <a:t>12</a:t>
            </a:fld>
            <a:endParaRPr lang="en-GB" sz="1200" smtClean="0">
              <a:solidFill>
                <a:schemeClr val="tx1"/>
              </a:solidFill>
            </a:endParaRPr>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CB593F2-29DC-4A18-B5F3-A129385F0580}" type="slidenum">
              <a:rPr lang="en-GB" sz="1200" smtClean="0">
                <a:solidFill>
                  <a:schemeClr val="tx1"/>
                </a:solidFill>
              </a:rPr>
              <a:pPr/>
              <a:t>13</a:t>
            </a:fld>
            <a:endParaRPr lang="en-GB" sz="1200" smtClean="0">
              <a:solidFill>
                <a:schemeClr val="tx1"/>
              </a:solidFill>
            </a:endParaRPr>
          </a:p>
        </p:txBody>
      </p:sp>
      <p:sp>
        <p:nvSpPr>
          <p:cNvPr id="69635" name="Rectangle 2"/>
          <p:cNvSpPr>
            <a:spLocks noChangeArrowheads="1" noTextEdit="1"/>
          </p:cNvSpPr>
          <p:nvPr>
            <p:ph type="sldImg"/>
          </p:nvPr>
        </p:nvSpPr>
        <p:spPr>
          <a:solidFill>
            <a:srgbClr val="FFFFFF"/>
          </a:solidFill>
          <a:ln/>
        </p:spPr>
      </p:sp>
      <p:sp>
        <p:nvSpPr>
          <p:cNvPr id="6963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solidFill>
                  <a:srgbClr val="010066"/>
                </a:solidFill>
                <a:sym typeface="Symbol" pitchFamily="18" charset="2"/>
              </a:rPr>
              <a:t>Ask pupils to suggest how we can work out the length of one side of the square before revealing the solution.</a:t>
            </a:r>
          </a:p>
          <a:p>
            <a:pPr eaLnBrk="1" hangingPunct="1"/>
            <a:r>
              <a:rPr lang="en-GB" smtClean="0">
                <a:solidFill>
                  <a:srgbClr val="010066"/>
                </a:solidFill>
                <a:sym typeface="Symbol" pitchFamily="18" charset="2"/>
              </a:rPr>
              <a:t>Establish that the sides are of equal length and so we are looking for a number that multiplies by itself to give 64.</a:t>
            </a:r>
          </a:p>
          <a:p>
            <a:pPr eaLnBrk="1" hangingPunct="1"/>
            <a:r>
              <a:rPr lang="en-GB" smtClean="0">
                <a:solidFill>
                  <a:srgbClr val="010066"/>
                </a:solidFill>
                <a:sym typeface="Symbol" pitchFamily="18" charset="2"/>
              </a:rPr>
              <a:t>Reveal the answer and tell pupils that 8 is the square root of 64.</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F7E7396-0BEA-4834-A86A-CEE1501137B6}" type="slidenum">
              <a:rPr lang="en-GB" sz="1200" smtClean="0">
                <a:solidFill>
                  <a:schemeClr val="tx1"/>
                </a:solidFill>
              </a:rPr>
              <a:pPr/>
              <a:t>14</a:t>
            </a:fld>
            <a:endParaRPr lang="en-GB" sz="1200" smtClean="0">
              <a:solidFill>
                <a:schemeClr val="tx1"/>
              </a:solidFill>
            </a:endParaRPr>
          </a:p>
        </p:txBody>
      </p:sp>
      <p:sp>
        <p:nvSpPr>
          <p:cNvPr id="70659" name="Rectangle 2"/>
          <p:cNvSpPr>
            <a:spLocks noChangeArrowheads="1" noTextEdit="1"/>
          </p:cNvSpPr>
          <p:nvPr>
            <p:ph type="sldImg"/>
          </p:nvPr>
        </p:nvSpPr>
        <p:spPr>
          <a:solidFill>
            <a:srgbClr val="FFFFFF"/>
          </a:solidFill>
          <a:ln/>
        </p:spPr>
      </p:sp>
      <p:sp>
        <p:nvSpPr>
          <p:cNvPr id="7066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solidFill>
                  <a:srgbClr val="010066"/>
                </a:solidFill>
                <a:sym typeface="Symbol" pitchFamily="18" charset="2"/>
              </a:rPr>
              <a:t>Ask pupils to suggest how we can work out the length of one side of the square before revealing the solution.</a:t>
            </a:r>
          </a:p>
          <a:p>
            <a:pPr eaLnBrk="1" hangingPunct="1"/>
            <a:r>
              <a:rPr lang="en-GB" smtClean="0">
                <a:solidFill>
                  <a:srgbClr val="010066"/>
                </a:solidFill>
                <a:sym typeface="Symbol" pitchFamily="18" charset="2"/>
              </a:rPr>
              <a:t>Establish that the sides are of equal length and so we are looking for a number that multiplies by itself to give 64.</a:t>
            </a:r>
          </a:p>
          <a:p>
            <a:pPr eaLnBrk="1" hangingPunct="1"/>
            <a:r>
              <a:rPr lang="en-GB" smtClean="0">
                <a:solidFill>
                  <a:srgbClr val="010066"/>
                </a:solidFill>
                <a:sym typeface="Symbol" pitchFamily="18" charset="2"/>
              </a:rPr>
              <a:t>Reveal the answer and tell pupils that 8 is the square root of 64.</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E3BD7DA-648E-4D0B-B95E-A1B48FF1B322}" type="slidenum">
              <a:rPr lang="en-GB" sz="1200" smtClean="0">
                <a:solidFill>
                  <a:schemeClr val="tx1"/>
                </a:solidFill>
              </a:rPr>
              <a:pPr/>
              <a:t>15</a:t>
            </a:fld>
            <a:endParaRPr lang="en-GB" sz="1200" smtClean="0">
              <a:solidFill>
                <a:schemeClr val="tx1"/>
              </a:solidFill>
            </a:endParaRPr>
          </a:p>
        </p:txBody>
      </p:sp>
      <p:sp>
        <p:nvSpPr>
          <p:cNvPr id="71683" name="Rectangle 2"/>
          <p:cNvSpPr>
            <a:spLocks noChangeArrowheads="1" noTextEdit="1"/>
          </p:cNvSpPr>
          <p:nvPr>
            <p:ph type="sldImg"/>
          </p:nvPr>
        </p:nvSpPr>
        <p:spPr>
          <a:solidFill>
            <a:srgbClr val="FFFFFF"/>
          </a:solidFill>
          <a:ln/>
        </p:spPr>
      </p:sp>
      <p:sp>
        <p:nvSpPr>
          <p:cNvPr id="7168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Talk through the slide and introduce the square root symbol.</a:t>
            </a:r>
          </a:p>
          <a:p>
            <a:pPr eaLnBrk="1" hangingPunct="1"/>
            <a:r>
              <a:rPr lang="en-GB" smtClean="0"/>
              <a:t>Explain that to work out the square root we need to ask ourselves ‘what number multiplied by itself will give this answer’.</a:t>
            </a:r>
          </a:p>
          <a:p>
            <a:pPr eaLnBrk="1" hangingPunct="1"/>
            <a:r>
              <a:rPr lang="en-GB" b="1" i="1" smtClean="0"/>
              <a:t>Does any other number multiply by itself to give 64?</a:t>
            </a:r>
          </a:p>
          <a:p>
            <a:pPr eaLnBrk="1" hangingPunct="1"/>
            <a:r>
              <a:rPr lang="en-GB" smtClean="0"/>
              <a:t>Obtain the answer –8.</a:t>
            </a:r>
          </a:p>
          <a:p>
            <a:pPr eaLnBrk="1" hangingPunct="1"/>
            <a:r>
              <a:rPr lang="en-GB" b="1" i="1" smtClean="0"/>
              <a:t>Remember that when you multiply two negative numbers together the answer is positive.</a:t>
            </a:r>
          </a:p>
          <a:p>
            <a:pPr eaLnBrk="1" hangingPunct="1"/>
            <a:r>
              <a:rPr lang="en-GB" smtClean="0"/>
              <a:t>Point out that when we use the </a:t>
            </a:r>
            <a:r>
              <a:rPr lang="en-GB" smtClean="0">
                <a:solidFill>
                  <a:srgbClr val="010066"/>
                </a:solidFill>
                <a:sym typeface="Symbol" pitchFamily="18" charset="2"/>
              </a:rPr>
              <a:t> symbol we are usually referring to the positive square root.</a:t>
            </a:r>
          </a:p>
          <a:p>
            <a:pPr eaLnBrk="1" hangingPunct="1"/>
            <a:r>
              <a:rPr lang="en-GB" smtClean="0"/>
              <a:t>Ask verbally for the square root of some known square numbers.</a:t>
            </a:r>
          </a:p>
          <a:p>
            <a:pPr eaLnBrk="1" hangingPunct="1"/>
            <a:r>
              <a:rPr lang="en-GB" smtClean="0"/>
              <a:t>For example, </a:t>
            </a:r>
          </a:p>
          <a:p>
            <a:pPr eaLnBrk="1" hangingPunct="1"/>
            <a:r>
              <a:rPr lang="en-GB" b="1" i="1" smtClean="0"/>
              <a:t>What is the square root of 81?</a:t>
            </a:r>
          </a:p>
          <a:p>
            <a:pPr eaLnBrk="1" hangingPunct="1"/>
            <a:endParaRPr lang="en-GB" b="1" i="1" smtClean="0">
              <a:solidFill>
                <a:srgbClr val="010066"/>
              </a:solidFill>
              <a:sym typeface="Symbol" pitchFamily="18" charset="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77A37C5-3D10-4B72-9A4A-A0B40D1D47BE}" type="slidenum">
              <a:rPr lang="en-GB" sz="1200" smtClean="0">
                <a:solidFill>
                  <a:schemeClr val="tx1"/>
                </a:solidFill>
              </a:rPr>
              <a:pPr/>
              <a:t>16</a:t>
            </a:fld>
            <a:endParaRPr lang="en-GB" sz="1200" smtClean="0">
              <a:solidFill>
                <a:schemeClr val="tx1"/>
              </a:solidFill>
            </a:endParaRPr>
          </a:p>
        </p:txBody>
      </p:sp>
      <p:sp>
        <p:nvSpPr>
          <p:cNvPr id="72707" name="Rectangle 2"/>
          <p:cNvSpPr>
            <a:spLocks noChangeArrowheads="1" noTextEdit="1"/>
          </p:cNvSpPr>
          <p:nvPr>
            <p:ph type="sldImg"/>
          </p:nvPr>
        </p:nvSpPr>
        <p:spPr>
          <a:solidFill>
            <a:srgbClr val="FFFFFF"/>
          </a:solidFill>
          <a:ln/>
        </p:spPr>
      </p:sp>
      <p:sp>
        <p:nvSpPr>
          <p:cNvPr id="7270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b="1" i="1" smtClean="0">
              <a:solidFill>
                <a:srgbClr val="010066"/>
              </a:solidFill>
              <a:sym typeface="Symbol" pitchFamily="18" charset="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6066901-E9A2-45D3-95C5-F61E1B375997}" type="slidenum">
              <a:rPr lang="en-GB" sz="1200" smtClean="0">
                <a:solidFill>
                  <a:schemeClr val="tx1"/>
                </a:solidFill>
              </a:rPr>
              <a:pPr/>
              <a:t>17</a:t>
            </a:fld>
            <a:endParaRPr lang="en-GB" sz="1200" smtClean="0">
              <a:solidFill>
                <a:schemeClr val="tx1"/>
              </a:solidFill>
            </a:endParaRPr>
          </a:p>
        </p:txBody>
      </p:sp>
      <p:sp>
        <p:nvSpPr>
          <p:cNvPr id="73731" name="Rectangle 2"/>
          <p:cNvSpPr>
            <a:spLocks noChangeArrowheads="1" noTextEdit="1"/>
          </p:cNvSpPr>
          <p:nvPr>
            <p:ph type="sldImg"/>
          </p:nvPr>
        </p:nvSpPr>
        <p:spPr>
          <a:solidFill>
            <a:srgbClr val="FFFFFF"/>
          </a:solidFill>
          <a:ln/>
        </p:spPr>
      </p:sp>
      <p:sp>
        <p:nvSpPr>
          <p:cNvPr id="7373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As an extension pupil could be asked to show this algebraically.</a:t>
            </a:r>
          </a:p>
          <a:p>
            <a:pPr eaLnBrk="1" hangingPunct="1"/>
            <a:r>
              <a:rPr lang="en-GB" smtClean="0"/>
              <a:t>For example, if a</a:t>
            </a:r>
            <a:r>
              <a:rPr lang="en-GB" baseline="30000" smtClean="0"/>
              <a:t>2</a:t>
            </a:r>
            <a:r>
              <a:rPr lang="en-GB" smtClean="0"/>
              <a:t> and b</a:t>
            </a:r>
            <a:r>
              <a:rPr lang="en-GB" baseline="30000" smtClean="0"/>
              <a:t>2</a:t>
            </a:r>
            <a:r>
              <a:rPr lang="en-GB" smtClean="0"/>
              <a:t> are two square numbers then a</a:t>
            </a:r>
            <a:r>
              <a:rPr lang="en-GB" baseline="30000" smtClean="0"/>
              <a:t>2</a:t>
            </a:r>
            <a:r>
              <a:rPr lang="en-GB" smtClean="0"/>
              <a:t> × b</a:t>
            </a:r>
            <a:r>
              <a:rPr lang="en-GB" baseline="30000" smtClean="0"/>
              <a:t>2</a:t>
            </a:r>
            <a:r>
              <a:rPr lang="en-GB" smtClean="0"/>
              <a:t> = aa × bb = aabb = abab = ab × ab = (ab)</a:t>
            </a:r>
            <a:r>
              <a:rPr lang="en-GB" baseline="30000" smtClean="0"/>
              <a:t>2</a:t>
            </a:r>
            <a:r>
              <a:rPr lang="en-GB" smtClean="0"/>
              <a:t>.</a:t>
            </a:r>
          </a:p>
          <a:p>
            <a:pPr eaLnBrk="1" hangingPunct="1"/>
            <a:r>
              <a:rPr lang="en-GB" smtClean="0"/>
              <a:t>As an extension ask pupils to investigate which square numbers cannot be expressed as the product of two square numbers (the squares of prime numbers).</a:t>
            </a:r>
          </a:p>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5524545-CFC3-4E82-B45E-C68552091BAC}" type="slidenum">
              <a:rPr lang="en-GB" sz="1200" smtClean="0">
                <a:solidFill>
                  <a:schemeClr val="tx1"/>
                </a:solidFill>
              </a:rPr>
              <a:pPr/>
              <a:t>18</a:t>
            </a:fld>
            <a:endParaRPr lang="en-GB" sz="1200" smtClean="0">
              <a:solidFill>
                <a:schemeClr val="tx1"/>
              </a:solidFill>
            </a:endParaRPr>
          </a:p>
        </p:txBody>
      </p:sp>
      <p:sp>
        <p:nvSpPr>
          <p:cNvPr id="74755" name="Rectangle 2"/>
          <p:cNvSpPr>
            <a:spLocks noChangeArrowheads="1" noTextEdit="1"/>
          </p:cNvSpPr>
          <p:nvPr>
            <p:ph type="sldImg"/>
          </p:nvPr>
        </p:nvSpPr>
        <p:spPr>
          <a:solidFill>
            <a:srgbClr val="FFFFFF"/>
          </a:solidFill>
          <a:ln/>
        </p:spPr>
      </p:sp>
      <p:sp>
        <p:nvSpPr>
          <p:cNvPr id="7475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Ask pupils to find two square numbers that multiply together to make 225 before going through each step.</a:t>
            </a:r>
          </a:p>
          <a:p>
            <a:pPr eaLnBrk="1" hangingPunct="1"/>
            <a:r>
              <a:rPr lang="en-GB" smtClean="0"/>
              <a:t>Similarly, ask pupils to find two square numbers that multiply together to make 196.</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C7AB138-0D15-4620-93CA-8AA43D51DC02}" type="slidenum">
              <a:rPr lang="en-GB" sz="1200" smtClean="0">
                <a:solidFill>
                  <a:schemeClr val="tx1"/>
                </a:solidFill>
              </a:rPr>
              <a:pPr/>
              <a:t>19</a:t>
            </a:fld>
            <a:endParaRPr lang="en-GB" sz="1200" smtClean="0">
              <a:solidFill>
                <a:schemeClr val="tx1"/>
              </a:solidFill>
            </a:endParaRPr>
          </a:p>
        </p:txBody>
      </p:sp>
      <p:sp>
        <p:nvSpPr>
          <p:cNvPr id="75779" name="Rectangle 2"/>
          <p:cNvSpPr>
            <a:spLocks noChangeArrowheads="1" noTextEdit="1"/>
          </p:cNvSpPr>
          <p:nvPr>
            <p:ph type="sldImg"/>
          </p:nvPr>
        </p:nvSpPr>
        <p:spPr>
          <a:solidFill>
            <a:srgbClr val="FFFFFF"/>
          </a:solidFill>
          <a:ln/>
        </p:spPr>
      </p:sp>
      <p:sp>
        <p:nvSpPr>
          <p:cNvPr id="7578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State that if we multiply any two square numbers together the answer will be a square number.</a:t>
            </a:r>
          </a:p>
          <a:p>
            <a:pPr eaLnBrk="1" hangingPunct="1"/>
            <a:r>
              <a:rPr lang="en-GB" smtClean="0"/>
              <a:t>The product of two square numbers is another square number.</a:t>
            </a:r>
          </a:p>
          <a:p>
            <a:pPr eaLnBrk="1" hangingPunct="1"/>
            <a:r>
              <a:rPr lang="en-GB" smtClean="0"/>
              <a:t>For example, 4 </a:t>
            </a:r>
            <a:r>
              <a:rPr lang="en-GB" smtClean="0">
                <a:cs typeface="Times New Roman" pitchFamily="18" charset="0"/>
              </a:rPr>
              <a:t>× 25 = 100. </a:t>
            </a:r>
            <a:r>
              <a:rPr lang="en-GB" smtClean="0"/>
              <a:t>Ask pupils to find two square numbers that multiply together to make 225 before going through each step.</a:t>
            </a:r>
          </a:p>
          <a:p>
            <a:pPr eaLnBrk="1" hangingPunct="1"/>
            <a:r>
              <a:rPr lang="en-GB" smtClean="0"/>
              <a:t>Similarly, ask pupils to find two square numbers that multiply together to make 196.</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C1728D9-E74C-4EB7-AA06-5E2A1967C854}" type="slidenum">
              <a:rPr lang="en-GB" sz="1200" smtClean="0">
                <a:solidFill>
                  <a:schemeClr val="tx1"/>
                </a:solidFill>
              </a:rPr>
              <a:pPr/>
              <a:t>2</a:t>
            </a:fld>
            <a:endParaRPr lang="en-GB" sz="1200" smtClean="0">
              <a:solidFill>
                <a:schemeClr val="tx1"/>
              </a:solidFill>
            </a:endParaRPr>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BF1F4E7-068C-4C7D-8042-A35C8ED1D2ED}" type="slidenum">
              <a:rPr lang="en-GB" sz="1200" smtClean="0">
                <a:solidFill>
                  <a:schemeClr val="tx1"/>
                </a:solidFill>
              </a:rPr>
              <a:pPr/>
              <a:t>20</a:t>
            </a:fld>
            <a:endParaRPr lang="en-GB" sz="1200" smtClean="0">
              <a:solidFill>
                <a:schemeClr val="tx1"/>
              </a:solidFill>
            </a:endParaRPr>
          </a:p>
        </p:txBody>
      </p:sp>
      <p:sp>
        <p:nvSpPr>
          <p:cNvPr id="76803" name="Rectangle 2"/>
          <p:cNvSpPr>
            <a:spLocks noChangeArrowheads="1" noTextEdit="1"/>
          </p:cNvSpPr>
          <p:nvPr>
            <p:ph type="sldImg"/>
          </p:nvPr>
        </p:nvSpPr>
        <p:spPr>
          <a:solidFill>
            <a:srgbClr val="FFFFFF"/>
          </a:solidFill>
          <a:ln/>
        </p:spPr>
      </p:sp>
      <p:sp>
        <p:nvSpPr>
          <p:cNvPr id="7680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solidFill>
                  <a:srgbClr val="010066"/>
                </a:solidFill>
                <a:sym typeface="Symbol" pitchFamily="18" charset="2"/>
              </a:rPr>
              <a:t>Explain to pupils that the square root of a number that cannot by made by multiplying or dividing two square numbers cannot be found exactly.</a:t>
            </a:r>
          </a:p>
          <a:p>
            <a:pPr eaLnBrk="1" hangingPunct="1"/>
            <a:r>
              <a:rPr lang="en-GB" smtClean="0">
                <a:solidFill>
                  <a:srgbClr val="010066"/>
                </a:solidFill>
                <a:sym typeface="Symbol" pitchFamily="18" charset="2"/>
              </a:rPr>
              <a:t>A calculator will give an approximation to a given number of decimal places but the number cannot be written exactly as a decimal. The number of  digits after the decimal point is infinite. This is called an irrational number.</a:t>
            </a:r>
          </a:p>
          <a:p>
            <a:pPr eaLnBrk="1" hangingPunct="1"/>
            <a:r>
              <a:rPr lang="en-GB" smtClean="0">
                <a:solidFill>
                  <a:srgbClr val="010066"/>
                </a:solidFill>
                <a:sym typeface="Symbol" pitchFamily="18" charset="2"/>
              </a:rPr>
              <a:t>Ask pupils to find 2 using their calculators. Some calculators will require the  key to be pressed after the two and some before. Make sure pupils know which way round to do this on their calculators.</a:t>
            </a:r>
          </a:p>
          <a:p>
            <a:pPr eaLnBrk="1" hangingPunct="1"/>
            <a:r>
              <a:rPr lang="en-GB" smtClean="0">
                <a:solidFill>
                  <a:srgbClr val="010066"/>
                </a:solidFill>
                <a:sym typeface="Symbol" pitchFamily="18" charset="2"/>
              </a:rPr>
              <a:t>Stress that this is an approximation because 1.4142135622 is not 2 but a number slightly less than 2.</a:t>
            </a:r>
          </a:p>
          <a:p>
            <a:pPr eaLnBrk="1" hangingPunct="1"/>
            <a:endParaRPr lang="en-GB" smtClean="0">
              <a:solidFill>
                <a:srgbClr val="010066"/>
              </a:solidFill>
              <a:sym typeface="Symbol" pitchFamily="18" charset="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C592BDC-AAEA-4466-8323-E8AD103A40BE}" type="slidenum">
              <a:rPr lang="en-GB" sz="1200" smtClean="0">
                <a:solidFill>
                  <a:schemeClr val="tx1"/>
                </a:solidFill>
              </a:rPr>
              <a:pPr/>
              <a:t>21</a:t>
            </a:fld>
            <a:endParaRPr lang="en-GB" sz="1200" smtClean="0">
              <a:solidFill>
                <a:schemeClr val="tx1"/>
              </a:solidFill>
            </a:endParaRPr>
          </a:p>
        </p:txBody>
      </p:sp>
      <p:sp>
        <p:nvSpPr>
          <p:cNvPr id="77827" name="Rectangle 2"/>
          <p:cNvSpPr>
            <a:spLocks noChangeArrowheads="1" noTextEdit="1"/>
          </p:cNvSpPr>
          <p:nvPr>
            <p:ph type="sldImg"/>
          </p:nvPr>
        </p:nvSpPr>
        <p:spPr>
          <a:solidFill>
            <a:srgbClr val="FFFFFF"/>
          </a:solidFill>
          <a:ln/>
        </p:spPr>
      </p:sp>
      <p:sp>
        <p:nvSpPr>
          <p:cNvPr id="7782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Tell pupils that before using a calculator to work something out we should try to estimate the answer.</a:t>
            </a:r>
          </a:p>
          <a:p>
            <a:pPr eaLnBrk="1" hangingPunct="1"/>
            <a:r>
              <a:rPr lang="en-GB" smtClean="0"/>
              <a:t>To estimate the square root of a number that is not square we can estimate the answer by finding the two square numbers that the number lies between.</a:t>
            </a:r>
          </a:p>
          <a:p>
            <a:pPr eaLnBrk="1" hangingPunct="1"/>
            <a:r>
              <a:rPr lang="en-GB" smtClean="0"/>
              <a:t>Ask for pupils to first of all estimate the answer to </a:t>
            </a:r>
            <a:r>
              <a:rPr lang="en-GB" smtClean="0">
                <a:solidFill>
                  <a:srgbClr val="010066"/>
                </a:solidFill>
                <a:sym typeface="Symbol" pitchFamily="18" charset="2"/>
              </a:rPr>
              <a:t></a:t>
            </a:r>
            <a:r>
              <a:rPr lang="en-GB" smtClean="0">
                <a:sym typeface="MS Reference 2" pitchFamily="2" charset="2"/>
              </a:rPr>
              <a:t>20. </a:t>
            </a:r>
          </a:p>
          <a:p>
            <a:pPr eaLnBrk="1" hangingPunct="1"/>
            <a:r>
              <a:rPr lang="en-GB" b="1" i="1" smtClean="0">
                <a:sym typeface="MS Reference 2" pitchFamily="2" charset="2"/>
              </a:rPr>
              <a:t>We know that no whole number multiplies by itself to give 20 so the answer can’t be a whole number. </a:t>
            </a:r>
          </a:p>
          <a:p>
            <a:pPr eaLnBrk="1" hangingPunct="1"/>
            <a:r>
              <a:rPr lang="en-GB" b="1" i="1" smtClean="0">
                <a:sym typeface="MS Reference 2" pitchFamily="2" charset="2"/>
              </a:rPr>
              <a:t>What two square numbers does 20 lie between?</a:t>
            </a:r>
          </a:p>
          <a:p>
            <a:pPr eaLnBrk="1" hangingPunct="1"/>
            <a:r>
              <a:rPr lang="en-GB" smtClean="0">
                <a:sym typeface="MS Reference 2" pitchFamily="2" charset="2"/>
              </a:rPr>
              <a:t>Establish that the square root must lie between 16 and 25 before proceeding.</a:t>
            </a:r>
          </a:p>
          <a:p>
            <a:pPr eaLnBrk="1" hangingPunct="1"/>
            <a:r>
              <a:rPr lang="en-GB" smtClean="0">
                <a:sym typeface="MS Reference 2" pitchFamily="2" charset="2"/>
              </a:rPr>
              <a:t>Establish that if </a:t>
            </a:r>
            <a:r>
              <a:rPr lang="en-GB" smtClean="0">
                <a:solidFill>
                  <a:srgbClr val="010066"/>
                </a:solidFill>
                <a:sym typeface="Symbol" pitchFamily="18" charset="2"/>
              </a:rPr>
              <a:t></a:t>
            </a:r>
            <a:r>
              <a:rPr lang="en-GB" smtClean="0">
                <a:sym typeface="MS Reference 2" pitchFamily="2" charset="2"/>
              </a:rPr>
              <a:t>20 lies between 4 and 5, the answer must be 4.</a:t>
            </a:r>
            <a:r>
              <a:rPr lang="en-GB" i="1" smtClean="0">
                <a:sym typeface="MS Reference 2" pitchFamily="2" charset="2"/>
              </a:rPr>
              <a:t>something.</a:t>
            </a:r>
          </a:p>
          <a:p>
            <a:pPr eaLnBrk="1" hangingPunct="1"/>
            <a:r>
              <a:rPr lang="en-GB" smtClean="0">
                <a:sym typeface="MS Reference 2" pitchFamily="2" charset="2"/>
              </a:rPr>
              <a:t>Explain that since 20 is closer to 16 than it is to 25, we would expect </a:t>
            </a:r>
            <a:r>
              <a:rPr lang="en-GB" smtClean="0">
                <a:solidFill>
                  <a:srgbClr val="010066"/>
                </a:solidFill>
                <a:sym typeface="Symbol" pitchFamily="18" charset="2"/>
              </a:rPr>
              <a:t></a:t>
            </a:r>
            <a:r>
              <a:rPr lang="en-GB" smtClean="0">
                <a:sym typeface="MS Reference 2" pitchFamily="2" charset="2"/>
              </a:rPr>
              <a:t>20 to be closer to 4 than to 5. A good estimation therefore would be about 4.4.</a:t>
            </a:r>
          </a:p>
          <a:p>
            <a:pPr eaLnBrk="1" hangingPunct="1"/>
            <a:r>
              <a:rPr lang="en-GB" smtClean="0">
                <a:sym typeface="MS Reference 2" pitchFamily="2" charset="2"/>
              </a:rPr>
              <a:t>Ensure that all pupils can locate and use the </a:t>
            </a:r>
            <a:r>
              <a:rPr lang="en-GB" smtClean="0">
                <a:solidFill>
                  <a:srgbClr val="010066"/>
                </a:solidFill>
                <a:sym typeface="Symbol" pitchFamily="18" charset="2"/>
              </a:rPr>
              <a:t></a:t>
            </a:r>
            <a:r>
              <a:rPr lang="en-GB" smtClean="0">
                <a:sym typeface="MS Reference 2" pitchFamily="2" charset="2"/>
              </a:rPr>
              <a:t> key on their calculators to obtain an answer of 4.472135955.</a:t>
            </a:r>
          </a:p>
          <a:p>
            <a:pPr eaLnBrk="1" hangingPunct="1"/>
            <a:r>
              <a:rPr lang="en-GB" b="1" i="1" smtClean="0">
                <a:sym typeface="MS Reference 2" pitchFamily="2" charset="2"/>
              </a:rPr>
              <a:t>We can see that our estimate was a little low, the answer was actually closer to 4.5.</a:t>
            </a:r>
          </a:p>
          <a:p>
            <a:pPr eaLnBrk="1" hangingPunct="1"/>
            <a:endParaRPr lang="en-GB" b="1" i="1" smtClean="0">
              <a:sym typeface="MS Reference 2" pitchFamily="2" charset="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6A332C7-34BB-454B-B3B9-022470EE0AF3}" type="slidenum">
              <a:rPr lang="en-GB" sz="1200" smtClean="0">
                <a:solidFill>
                  <a:schemeClr val="tx1"/>
                </a:solidFill>
              </a:rPr>
              <a:pPr/>
              <a:t>22</a:t>
            </a:fld>
            <a:endParaRPr lang="en-GB" sz="1200" smtClean="0">
              <a:solidFill>
                <a:schemeClr val="tx1"/>
              </a:solidFill>
            </a:endParaRPr>
          </a:p>
        </p:txBody>
      </p:sp>
      <p:sp>
        <p:nvSpPr>
          <p:cNvPr id="78851" name="Rectangle 2"/>
          <p:cNvSpPr>
            <a:spLocks noChangeArrowheads="1" noTextEdit="1"/>
          </p:cNvSpPr>
          <p:nvPr>
            <p:ph type="sldImg"/>
          </p:nvPr>
        </p:nvSpPr>
        <p:spPr>
          <a:solidFill>
            <a:srgbClr val="FFFFFF"/>
          </a:solidFill>
          <a:ln/>
        </p:spPr>
      </p:sp>
      <p:sp>
        <p:nvSpPr>
          <p:cNvPr id="7885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Establish that 40 lies between 36 and 49, so </a:t>
            </a:r>
            <a:r>
              <a:rPr lang="en-GB" smtClean="0">
                <a:solidFill>
                  <a:srgbClr val="010066"/>
                </a:solidFill>
                <a:sym typeface="Symbol" pitchFamily="18" charset="2"/>
              </a:rPr>
              <a:t></a:t>
            </a:r>
            <a:r>
              <a:rPr lang="en-GB" smtClean="0">
                <a:sym typeface="MS Reference 2" pitchFamily="2" charset="2"/>
              </a:rPr>
              <a:t>40 must lie between 6 and 7.</a:t>
            </a:r>
          </a:p>
          <a:p>
            <a:pPr eaLnBrk="1" hangingPunct="1"/>
            <a:r>
              <a:rPr lang="en-GB" smtClean="0">
                <a:sym typeface="MS Reference 2" pitchFamily="2" charset="2"/>
              </a:rPr>
              <a:t>Ask pupils what they think a good approximation will be considering that 40 is closer to 36 than it is to 49. Accept 6.3 or 6.4 as good approximations.</a:t>
            </a:r>
          </a:p>
          <a:p>
            <a:pPr eaLnBrk="1" hangingPunct="1"/>
            <a:r>
              <a:rPr lang="en-GB" smtClean="0">
                <a:sym typeface="MS Reference 2" pitchFamily="2" charset="2"/>
              </a:rPr>
              <a:t>Instruct pupils to work out 6.3 x 6.3 using their calculators. (Alternatively they could use the x</a:t>
            </a:r>
            <a:r>
              <a:rPr lang="en-GB" baseline="30000" smtClean="0">
                <a:sym typeface="MS Reference 2" pitchFamily="2" charset="2"/>
              </a:rPr>
              <a:t>2</a:t>
            </a:r>
            <a:r>
              <a:rPr lang="en-GB" smtClean="0">
                <a:sym typeface="MS Reference 2" pitchFamily="2" charset="2"/>
              </a:rPr>
              <a:t> key.)</a:t>
            </a:r>
          </a:p>
          <a:p>
            <a:pPr eaLnBrk="1" hangingPunct="1"/>
            <a:r>
              <a:rPr lang="en-GB" i="1" smtClean="0">
                <a:sym typeface="MS Reference 2" pitchFamily="2" charset="2"/>
              </a:rPr>
              <a:t>Our approximation is too small, so let’s try 6.4.</a:t>
            </a:r>
          </a:p>
          <a:p>
            <a:pPr eaLnBrk="1" hangingPunct="1"/>
            <a:r>
              <a:rPr lang="en-GB" b="1" i="1" smtClean="0">
                <a:sym typeface="MS Reference 2" pitchFamily="2" charset="2"/>
              </a:rPr>
              <a:t>6.4 is too big. The answer must therefore lie between 6.3 and 6.4.</a:t>
            </a:r>
          </a:p>
          <a:p>
            <a:pPr eaLnBrk="1" hangingPunct="1"/>
            <a:r>
              <a:rPr lang="en-GB" b="1" i="1" smtClean="0">
                <a:sym typeface="MS Reference 2" pitchFamily="2" charset="2"/>
              </a:rPr>
              <a:t>What number could we try next?</a:t>
            </a:r>
          </a:p>
          <a:p>
            <a:pPr eaLnBrk="1" hangingPunct="1"/>
            <a:r>
              <a:rPr lang="en-GB" b="1" i="1" smtClean="0">
                <a:sym typeface="MS Reference 2" pitchFamily="2" charset="2"/>
              </a:rPr>
              <a:t>6.35 is half-way between 6.3 and 6.4.</a:t>
            </a:r>
          </a:p>
          <a:p>
            <a:pPr eaLnBrk="1" hangingPunct="1"/>
            <a:r>
              <a:rPr lang="en-GB" b="1" i="1" smtClean="0">
                <a:sym typeface="MS Reference 2" pitchFamily="2" charset="2"/>
              </a:rPr>
              <a:t>But, look at these answers. Do you think </a:t>
            </a:r>
            <a:r>
              <a:rPr lang="en-GB" b="1" i="1" smtClean="0">
                <a:solidFill>
                  <a:srgbClr val="010066"/>
                </a:solidFill>
                <a:sym typeface="Symbol" pitchFamily="18" charset="2"/>
              </a:rPr>
              <a:t></a:t>
            </a:r>
            <a:r>
              <a:rPr lang="en-GB" b="1" i="1" smtClean="0">
                <a:sym typeface="MS Reference 2" pitchFamily="2" charset="2"/>
              </a:rPr>
              <a:t>40 will be closer to 6.3 or 6.4?</a:t>
            </a:r>
          </a:p>
          <a:p>
            <a:pPr eaLnBrk="1" hangingPunct="1"/>
            <a:r>
              <a:rPr lang="en-GB" smtClean="0">
                <a:sym typeface="MS Reference 2" pitchFamily="2" charset="2"/>
              </a:rPr>
              <a:t>Establish that the answer will be closer to 6.3 than to 6.4 because 39.69 is closer to 40 than 40.96.</a:t>
            </a:r>
          </a:p>
          <a:p>
            <a:pPr eaLnBrk="1" hangingPunct="1"/>
            <a:r>
              <a:rPr lang="en-GB" b="1" i="1" smtClean="0">
                <a:sym typeface="MS Reference 2" pitchFamily="2" charset="2"/>
              </a:rPr>
              <a:t>Let’s try 6.33 next.</a:t>
            </a:r>
          </a:p>
          <a:p>
            <a:pPr eaLnBrk="1" hangingPunct="1"/>
            <a:endParaRPr lang="en-GB" b="1" i="1" smtClean="0">
              <a:sym typeface="MS Reference 2" pitchFamily="2" charset="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DEE7373-9BBC-4967-920C-18304884E4E8}" type="slidenum">
              <a:rPr lang="en-GB" sz="1200" smtClean="0">
                <a:solidFill>
                  <a:schemeClr val="tx1"/>
                </a:solidFill>
              </a:rPr>
              <a:pPr/>
              <a:t>23</a:t>
            </a:fld>
            <a:endParaRPr lang="en-GB" sz="1200" smtClean="0">
              <a:solidFill>
                <a:schemeClr val="tx1"/>
              </a:solidFill>
            </a:endParaRPr>
          </a:p>
        </p:txBody>
      </p:sp>
      <p:sp>
        <p:nvSpPr>
          <p:cNvPr id="79875" name="Rectangle 2"/>
          <p:cNvSpPr>
            <a:spLocks noChangeArrowheads="1" noTextEdit="1"/>
          </p:cNvSpPr>
          <p:nvPr>
            <p:ph type="sldImg"/>
          </p:nvPr>
        </p:nvSpPr>
        <p:spPr>
          <a:solidFill>
            <a:srgbClr val="FFFFFF"/>
          </a:solidFill>
          <a:ln/>
        </p:spPr>
      </p:sp>
      <p:sp>
        <p:nvSpPr>
          <p:cNvPr id="7987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b="1" i="1" smtClean="0"/>
              <a:t>6.33 is too big, let’s try 6.32</a:t>
            </a:r>
          </a:p>
          <a:p>
            <a:pPr eaLnBrk="1" hangingPunct="1"/>
            <a:r>
              <a:rPr lang="en-GB" smtClean="0"/>
              <a:t>Reveal the value of 6.322 on the board and establish that the answer must lie between 6.33 and 6.32.</a:t>
            </a:r>
          </a:p>
          <a:p>
            <a:pPr eaLnBrk="1" hangingPunct="1"/>
            <a:r>
              <a:rPr lang="en-GB" b="1" i="1" smtClean="0"/>
              <a:t>We could continue this way forever, getting closer and closer to the square root of 40.</a:t>
            </a:r>
          </a:p>
          <a:p>
            <a:pPr eaLnBrk="1" hangingPunct="1"/>
            <a:r>
              <a:rPr lang="en-GB" b="1" i="1" smtClean="0"/>
              <a:t>Suppose we just want the answer to 2 decimal places. Do we have enough information here to do that?</a:t>
            </a:r>
          </a:p>
          <a:p>
            <a:pPr eaLnBrk="1" hangingPunct="1"/>
            <a:r>
              <a:rPr lang="en-GB" b="1" i="1" smtClean="0"/>
              <a:t>Establish that if the answer was more than 6.325 we would round up to 6.33. If the answer was less than 6.325 we would round down to 6.32.</a:t>
            </a:r>
          </a:p>
          <a:p>
            <a:pPr eaLnBrk="1" hangingPunct="1"/>
            <a:r>
              <a:rPr lang="en-GB" b="1" i="1" smtClean="0"/>
              <a:t>By looking at these answers 39.9424 is closer to 40 than to 40.689. We would therefore expect the answer to be closer to 6.32.</a:t>
            </a:r>
          </a:p>
          <a:p>
            <a:pPr eaLnBrk="1" hangingPunct="1"/>
            <a:r>
              <a:rPr lang="en-GB" b="1" i="1" smtClean="0"/>
              <a:t>Let’s work out 6.325</a:t>
            </a:r>
            <a:r>
              <a:rPr lang="en-GB" b="1" i="1" baseline="30000" smtClean="0"/>
              <a:t>2</a:t>
            </a:r>
            <a:r>
              <a:rPr lang="en-GB" b="1" i="1" smtClean="0"/>
              <a:t>, just to make sure. </a:t>
            </a:r>
          </a:p>
          <a:p>
            <a:pPr eaLnBrk="1" hangingPunct="1"/>
            <a:r>
              <a:rPr lang="en-GB" smtClean="0"/>
              <a:t>Reveal the answer on the board.</a:t>
            </a:r>
          </a:p>
          <a:p>
            <a:pPr eaLnBrk="1" hangingPunct="1"/>
            <a:r>
              <a:rPr lang="en-GB" b="1" i="1" smtClean="0"/>
              <a:t>It’s too big! So the square root of 40 must lie between 6.32 and 6.325. Since the answer is less than 6.325, we need to round down, so the answer 6.32 to 2 decimal places.</a:t>
            </a:r>
          </a:p>
          <a:p>
            <a:pPr eaLnBrk="1" hangingPunct="1"/>
            <a:r>
              <a:rPr lang="en-GB" smtClean="0"/>
              <a:t>This method is called ‘</a:t>
            </a:r>
            <a:r>
              <a:rPr lang="en-GB" b="1" smtClean="0"/>
              <a:t>Trial and Improvement</a:t>
            </a:r>
            <a:r>
              <a:rPr lang="en-GB" smtClean="0"/>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704F0AE-7D75-47E9-A94C-6783C34D0687}" type="slidenum">
              <a:rPr lang="en-GB" sz="1200" smtClean="0">
                <a:solidFill>
                  <a:schemeClr val="tx1"/>
                </a:solidFill>
              </a:rPr>
              <a:pPr/>
              <a:t>24</a:t>
            </a:fld>
            <a:endParaRPr lang="en-GB" sz="1200" smtClean="0">
              <a:solidFill>
                <a:schemeClr val="tx1"/>
              </a:solidFill>
            </a:endParaRPr>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F561819-4D04-4D64-A8DC-A3B53BAA2478}" type="slidenum">
              <a:rPr lang="en-GB" sz="1200" smtClean="0">
                <a:solidFill>
                  <a:schemeClr val="tx1"/>
                </a:solidFill>
              </a:rPr>
              <a:pPr/>
              <a:t>25</a:t>
            </a:fld>
            <a:endParaRPr lang="en-GB" sz="1200" smtClean="0">
              <a:solidFill>
                <a:schemeClr val="tx1"/>
              </a:solidFill>
            </a:endParaRPr>
          </a:p>
        </p:txBody>
      </p:sp>
      <p:sp>
        <p:nvSpPr>
          <p:cNvPr id="81923" name="Rectangle 2"/>
          <p:cNvSpPr>
            <a:spLocks noChangeArrowheads="1" noTextEdit="1"/>
          </p:cNvSpPr>
          <p:nvPr>
            <p:ph type="sldImg"/>
          </p:nvPr>
        </p:nvSpPr>
        <p:spPr>
          <a:solidFill>
            <a:srgbClr val="FFFFFF"/>
          </a:solidFill>
          <a:ln/>
        </p:spPr>
      </p:sp>
      <p:sp>
        <p:nvSpPr>
          <p:cNvPr id="8192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Before revealing –5 </a:t>
            </a:r>
            <a:r>
              <a:rPr lang="en-GB" smtClean="0">
                <a:cs typeface="Times New Roman" pitchFamily="18" charset="0"/>
              </a:rPr>
              <a:t>×</a:t>
            </a:r>
            <a:r>
              <a:rPr lang="en-GB" smtClean="0"/>
              <a:t> –5 = 25, ask, </a:t>
            </a:r>
          </a:p>
          <a:p>
            <a:pPr eaLnBrk="1" hangingPunct="1"/>
            <a:r>
              <a:rPr lang="en-GB" b="1" i="1" smtClean="0"/>
              <a:t>5 </a:t>
            </a:r>
            <a:r>
              <a:rPr lang="en-GB" b="1" i="1" smtClean="0">
                <a:cs typeface="Times New Roman" pitchFamily="18" charset="0"/>
              </a:rPr>
              <a:t>×</a:t>
            </a:r>
            <a:r>
              <a:rPr lang="en-GB" b="1" i="1" smtClean="0"/>
              <a:t> 5 = 25, does any other number multiplied by itself give an answer of 25?</a:t>
            </a:r>
          </a:p>
          <a:p>
            <a:pPr eaLnBrk="1" hangingPunct="1"/>
            <a:r>
              <a:rPr lang="en-GB" smtClean="0"/>
              <a:t>Explain that the square root symbol refers to the positive square root, by convention.</a:t>
            </a:r>
          </a:p>
          <a:p>
            <a:pPr eaLnBrk="1" hangingPunct="1"/>
            <a:r>
              <a:rPr lang="en-GB" smtClean="0"/>
              <a:t>Pupils need to know that the negative square root exists, for example, in the solution to equations such as that shown.</a:t>
            </a:r>
          </a:p>
          <a:p>
            <a:pPr eaLnBrk="1" hangingPunct="1"/>
            <a:r>
              <a:rPr lang="en-GB" smtClean="0"/>
              <a:t>Ask for other negative square roots verbally.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D08FAF6-C049-4C21-8741-025CE42A9833}" type="slidenum">
              <a:rPr lang="en-GB" sz="1200" smtClean="0">
                <a:solidFill>
                  <a:schemeClr val="tx1"/>
                </a:solidFill>
              </a:rPr>
              <a:pPr/>
              <a:t>26</a:t>
            </a:fld>
            <a:endParaRPr lang="en-GB" sz="1200" smtClean="0">
              <a:solidFill>
                <a:schemeClr val="tx1"/>
              </a:solidFill>
            </a:endParaRPr>
          </a:p>
        </p:txBody>
      </p:sp>
      <p:sp>
        <p:nvSpPr>
          <p:cNvPr id="82947" name="Rectangle 2"/>
          <p:cNvSpPr>
            <a:spLocks noChangeArrowheads="1" noTextEdit="1"/>
          </p:cNvSpPr>
          <p:nvPr>
            <p:ph type="sldImg"/>
          </p:nvPr>
        </p:nvSpPr>
        <p:spPr>
          <a:solidFill>
            <a:srgbClr val="FFFFFF"/>
          </a:solidFill>
          <a:ln/>
        </p:spPr>
      </p:sp>
      <p:sp>
        <p:nvSpPr>
          <p:cNvPr id="8294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Explain to pupils that if we plot numbers against their squares we get a graph of the shape shown on the board. This shape is called a parabola.</a:t>
            </a:r>
          </a:p>
          <a:p>
            <a:pPr eaLnBrk="1" hangingPunct="1"/>
            <a:r>
              <a:rPr lang="en-GB" smtClean="0"/>
              <a:t>Ask pupils to give you the coordinates of some of the points that will lie on this curve. For example, (2, 4), (</a:t>
            </a:r>
            <a:r>
              <a:rPr lang="en-GB" smtClean="0">
                <a:cs typeface="Times New Roman" pitchFamily="18" charset="0"/>
              </a:rPr>
              <a:t>–</a:t>
            </a:r>
            <a:r>
              <a:rPr lang="en-GB" smtClean="0"/>
              <a:t>3, 9) or (1.5, 2.25).</a:t>
            </a:r>
          </a:p>
          <a:p>
            <a:pPr eaLnBrk="1" hangingPunct="1"/>
            <a:r>
              <a:rPr lang="en-GB" smtClean="0"/>
              <a:t>Drag the red dotted line along the </a:t>
            </a:r>
            <a:r>
              <a:rPr lang="en-GB" i="1" smtClean="0"/>
              <a:t>y</a:t>
            </a:r>
            <a:r>
              <a:rPr lang="en-GB" smtClean="0"/>
              <a:t>-axis to show how we can use the graph to find both the positive and negative square roots of the numbers on the </a:t>
            </a:r>
            <a:r>
              <a:rPr lang="en-GB" i="1" smtClean="0"/>
              <a:t>y</a:t>
            </a:r>
            <a:r>
              <a:rPr lang="en-GB" smtClean="0"/>
              <a:t>-axis. Point out that most of these numbers have been rounded to two decimal places. Unless a number can be made by multiplying or dividing square numbers, its square root cannot be written as an exact number.</a:t>
            </a:r>
          </a:p>
          <a:p>
            <a:pPr eaLnBrk="1" hangingPunct="1"/>
            <a:r>
              <a:rPr lang="en-GB" smtClean="0"/>
              <a:t>By dragging the the red dotted line along the </a:t>
            </a:r>
            <a:r>
              <a:rPr lang="en-GB" i="1" smtClean="0"/>
              <a:t>x</a:t>
            </a:r>
            <a:r>
              <a:rPr lang="en-GB" smtClean="0"/>
              <a:t>-axis, show how we can use the graph to find the squares of given numbers on the </a:t>
            </a:r>
            <a:r>
              <a:rPr lang="en-GB" i="1" smtClean="0"/>
              <a:t>y</a:t>
            </a:r>
            <a:r>
              <a:rPr lang="en-GB" smtClean="0"/>
              <a:t>-axis. The squares of these numbers are exact.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D5BACB4-1977-4183-A2E6-FA7E4EFF2E02}" type="slidenum">
              <a:rPr lang="en-GB" sz="1200" smtClean="0">
                <a:solidFill>
                  <a:schemeClr val="tx1"/>
                </a:solidFill>
              </a:rPr>
              <a:pPr/>
              <a:t>27</a:t>
            </a:fld>
            <a:endParaRPr lang="en-GB" sz="1200" smtClean="0">
              <a:solidFill>
                <a:schemeClr val="tx1"/>
              </a:solidFill>
            </a:endParaRPr>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7A747FD-B56F-48BB-BACD-B65D8D114F4D}" type="slidenum">
              <a:rPr lang="en-GB" sz="1200" smtClean="0">
                <a:solidFill>
                  <a:schemeClr val="tx1"/>
                </a:solidFill>
              </a:rPr>
              <a:pPr/>
              <a:t>28</a:t>
            </a:fld>
            <a:endParaRPr lang="en-GB" sz="1200" smtClean="0">
              <a:solidFill>
                <a:schemeClr val="tx1"/>
              </a:solidFill>
            </a:endParaRPr>
          </a:p>
        </p:txBody>
      </p:sp>
      <p:sp>
        <p:nvSpPr>
          <p:cNvPr id="84995" name="Rectangle 2"/>
          <p:cNvSpPr>
            <a:spLocks noChangeArrowheads="1" noTextEdit="1"/>
          </p:cNvSpPr>
          <p:nvPr>
            <p:ph type="sldImg"/>
          </p:nvPr>
        </p:nvSpPr>
        <p:spPr>
          <a:solidFill>
            <a:srgbClr val="FFFFFF"/>
          </a:solidFill>
          <a:ln/>
        </p:spPr>
      </p:sp>
      <p:sp>
        <p:nvSpPr>
          <p:cNvPr id="8499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Count the number of small cubes in each large cube by multiplying the number of cubes in each row by the number or layers, as illustrated.</a:t>
            </a:r>
          </a:p>
          <a:p>
            <a:pPr eaLnBrk="1" hangingPunct="1"/>
            <a:r>
              <a:rPr lang="en-GB" smtClean="0"/>
              <a:t>Link to volume = length </a:t>
            </a:r>
            <a:r>
              <a:rPr lang="en-GB" smtClean="0">
                <a:cs typeface="Times New Roman" pitchFamily="18" charset="0"/>
              </a:rPr>
              <a:t>×</a:t>
            </a:r>
            <a:r>
              <a:rPr lang="en-GB" smtClean="0"/>
              <a:t> width </a:t>
            </a:r>
            <a:r>
              <a:rPr lang="en-GB" smtClean="0">
                <a:cs typeface="Times New Roman" pitchFamily="18" charset="0"/>
              </a:rPr>
              <a:t>×</a:t>
            </a:r>
            <a:r>
              <a:rPr lang="en-GB" smtClean="0"/>
              <a:t> height.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2BC3B8A-D68D-424B-A921-E523475758B6}" type="slidenum">
              <a:rPr lang="en-GB" sz="1200" smtClean="0">
                <a:solidFill>
                  <a:schemeClr val="tx1"/>
                </a:solidFill>
              </a:rPr>
              <a:pPr/>
              <a:t>29</a:t>
            </a:fld>
            <a:endParaRPr lang="en-GB" sz="1200" smtClean="0">
              <a:solidFill>
                <a:schemeClr val="tx1"/>
              </a:solidFill>
            </a:endParaRPr>
          </a:p>
        </p:txBody>
      </p:sp>
      <p:sp>
        <p:nvSpPr>
          <p:cNvPr id="86019" name="Rectangle 1026"/>
          <p:cNvSpPr>
            <a:spLocks noChangeArrowheads="1" noTextEdit="1"/>
          </p:cNvSpPr>
          <p:nvPr>
            <p:ph type="sldImg"/>
          </p:nvPr>
        </p:nvSpPr>
        <p:spPr>
          <a:solidFill>
            <a:srgbClr val="FFFFFF"/>
          </a:solidFill>
          <a:ln/>
        </p:spPr>
      </p:sp>
      <p:sp>
        <p:nvSpPr>
          <p:cNvPr id="86020"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As 1</a:t>
            </a:r>
            <a:r>
              <a:rPr lang="en-GB" baseline="30000" smtClean="0"/>
              <a:t>3</a:t>
            </a:r>
            <a:r>
              <a:rPr lang="en-GB" smtClean="0"/>
              <a:t> is revealed state,</a:t>
            </a:r>
          </a:p>
          <a:p>
            <a:pPr eaLnBrk="1" hangingPunct="1"/>
            <a:r>
              <a:rPr lang="en-GB" b="1" i="1" smtClean="0"/>
              <a:t>We read this as 1 cubed or 1 to the power of 3.</a:t>
            </a:r>
          </a:p>
          <a:p>
            <a:pPr eaLnBrk="1" hangingPunct="1"/>
            <a:r>
              <a:rPr lang="en-GB" b="1" i="1" smtClean="0"/>
              <a:t>No matter how many times we multiply 1 by itself we always get an answer of 1.</a:t>
            </a:r>
          </a:p>
          <a:p>
            <a:pPr eaLnBrk="1" hangingPunct="1"/>
            <a:r>
              <a:rPr lang="en-GB" smtClean="0"/>
              <a:t>Ensure that everyone understands the notation, that 4</a:t>
            </a:r>
            <a:r>
              <a:rPr lang="en-GB" baseline="30000" smtClean="0"/>
              <a:t>3</a:t>
            </a:r>
            <a:r>
              <a:rPr lang="en-GB" smtClean="0"/>
              <a:t>, for example, means 4 multiplied by itself three times –</a:t>
            </a:r>
            <a:r>
              <a:rPr lang="en-GB" b="1" smtClean="0"/>
              <a:t> not</a:t>
            </a:r>
            <a:r>
              <a:rPr lang="en-GB" smtClean="0"/>
              <a:t> 4 </a:t>
            </a:r>
            <a:r>
              <a:rPr lang="en-GB" smtClean="0">
                <a:cs typeface="Times New Roman" pitchFamily="18" charset="0"/>
              </a:rPr>
              <a:t>×</a:t>
            </a:r>
            <a:r>
              <a:rPr lang="en-GB" smtClean="0"/>
              <a:t> 3.</a:t>
            </a:r>
          </a:p>
          <a:p>
            <a:pPr eaLnBrk="1" hangingPunct="1"/>
            <a:r>
              <a:rPr lang="en-GB" smtClean="0"/>
              <a:t>Tell pupils that they are expected to know the first 5 cube numbers and the answer to 10 cubed.</a:t>
            </a:r>
          </a:p>
          <a:p>
            <a:pPr eaLnBrk="1" hangingPunct="1"/>
            <a:r>
              <a:rPr lang="en-GB" b="1" i="1" smtClean="0"/>
              <a:t>What is 10 cubed? </a:t>
            </a:r>
            <a:r>
              <a:rPr lang="en-GB" smtClean="0"/>
              <a:t>(1000)</a:t>
            </a:r>
          </a:p>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2E6E7CE-3713-462C-81CD-2E8997860F1D}" type="slidenum">
              <a:rPr lang="en-GB" sz="1200" smtClean="0">
                <a:solidFill>
                  <a:schemeClr val="tx1"/>
                </a:solidFill>
              </a:rPr>
              <a:pPr/>
              <a:t>3</a:t>
            </a:fld>
            <a:endParaRPr lang="en-GB" sz="1200" smtClean="0">
              <a:solidFill>
                <a:schemeClr val="tx1"/>
              </a:solidFill>
            </a:endParaRPr>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r>
              <a:rPr lang="en-GB" smtClean="0">
                <a:cs typeface="Times New Roman" pitchFamily="18" charset="0"/>
              </a:rPr>
              <a:t>Tell pupils that we can arrange counters into triangles by putting consecutive numbers of counters into rows.</a:t>
            </a:r>
          </a:p>
          <a:p>
            <a:pPr eaLnBrk="1" hangingPunct="1"/>
            <a:r>
              <a:rPr lang="en-GB" smtClean="0">
                <a:cs typeface="Times New Roman" pitchFamily="18" charset="0"/>
              </a:rPr>
              <a:t>For example, we can put one counter at the top, two counters in the next row and three counters in the third.</a:t>
            </a:r>
          </a:p>
          <a:p>
            <a:pPr eaLnBrk="1" hangingPunct="1"/>
            <a:r>
              <a:rPr lang="en-GB" smtClean="0">
                <a:cs typeface="Times New Roman" pitchFamily="18" charset="0"/>
              </a:rPr>
              <a:t>Demonstrate this arrangement using round counters on the board.</a:t>
            </a:r>
          </a:p>
          <a:p>
            <a:pPr eaLnBrk="1" hangingPunct="1"/>
            <a:r>
              <a:rPr lang="en-GB" smtClean="0">
                <a:cs typeface="Times New Roman" pitchFamily="18" charset="0"/>
              </a:rPr>
              <a:t>There are six counters in this arrangement. Six is a triangular number. </a:t>
            </a:r>
          </a:p>
          <a:p>
            <a:pPr eaLnBrk="1" hangingPunct="1"/>
            <a:r>
              <a:rPr lang="en-GB" smtClean="0">
                <a:cs typeface="Times New Roman" pitchFamily="18" charset="0"/>
              </a:rPr>
              <a:t>What is the next triangular number?</a:t>
            </a:r>
          </a:p>
          <a:p>
            <a:pPr eaLnBrk="1" hangingPunct="1"/>
            <a:r>
              <a:rPr lang="en-GB" smtClean="0">
                <a:cs typeface="Times New Roman" pitchFamily="18" charset="0"/>
              </a:rPr>
              <a:t>Show that we can find the next triangular number by adding a row of four counters.</a:t>
            </a:r>
          </a:p>
          <a:p>
            <a:pPr eaLnBrk="1" hangingPunct="1"/>
            <a:r>
              <a:rPr lang="en-GB" smtClean="0">
                <a:cs typeface="Times New Roman" pitchFamily="18" charset="0"/>
              </a:rPr>
              <a:t>The next triangular number is ten.</a:t>
            </a:r>
          </a:p>
          <a:p>
            <a:pPr eaLnBrk="1" hangingPunct="1"/>
            <a:endParaRPr lang="en-GB" smtClean="0">
              <a:cs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61A1E7A-5613-490C-9B9F-8A3CB85BCDBD}" type="slidenum">
              <a:rPr lang="en-GB" sz="1200" smtClean="0">
                <a:solidFill>
                  <a:schemeClr val="tx1"/>
                </a:solidFill>
              </a:rPr>
              <a:pPr/>
              <a:t>30</a:t>
            </a:fld>
            <a:endParaRPr lang="en-GB" sz="1200" smtClean="0">
              <a:solidFill>
                <a:schemeClr val="tx1"/>
              </a:solidFill>
            </a:endParaRPr>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r>
              <a:rPr lang="en-GB" smtClean="0">
                <a:solidFill>
                  <a:srgbClr val="010066"/>
                </a:solidFill>
                <a:sym typeface="Symbol" pitchFamily="18" charset="2"/>
              </a:rPr>
              <a:t>Ask pupils to suggest how we can work out the length of one edge of the cube before revealing the solution.</a:t>
            </a:r>
          </a:p>
          <a:p>
            <a:pPr eaLnBrk="1" hangingPunct="1"/>
            <a:r>
              <a:rPr lang="en-GB" smtClean="0">
                <a:solidFill>
                  <a:srgbClr val="010066"/>
                </a:solidFill>
                <a:sym typeface="Symbol" pitchFamily="18" charset="2"/>
              </a:rPr>
              <a:t>Establish that the sides are of equal length and so we are looking for a number that when cubed gives that volume.</a:t>
            </a:r>
          </a:p>
          <a:p>
            <a:pPr eaLnBrk="1" hangingPunct="1"/>
            <a:r>
              <a:rPr lang="en-US" smtClean="0">
                <a:solidFill>
                  <a:srgbClr val="010066"/>
                </a:solidFill>
                <a:sym typeface="Symbol" pitchFamily="18" charset="2"/>
              </a:rPr>
              <a:t>Allow pupils to use a calculator if needed.</a:t>
            </a:r>
            <a:endParaRPr lang="en-GB" smtClean="0">
              <a:solidFill>
                <a:srgbClr val="010066"/>
              </a:solidFill>
              <a:sym typeface="Symbol" pitchFamily="18" charset="2"/>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22F4BFC-EF5A-4B4C-BD30-CE82E5C1399A}" type="slidenum">
              <a:rPr lang="en-GB" sz="1200" smtClean="0">
                <a:solidFill>
                  <a:schemeClr val="tx1"/>
                </a:solidFill>
              </a:rPr>
              <a:pPr/>
              <a:t>31</a:t>
            </a:fld>
            <a:endParaRPr lang="en-GB" sz="1200" smtClean="0">
              <a:solidFill>
                <a:schemeClr val="tx1"/>
              </a:solidFill>
            </a:endParaRPr>
          </a:p>
        </p:txBody>
      </p:sp>
      <p:sp>
        <p:nvSpPr>
          <p:cNvPr id="88067" name="Rectangle 2"/>
          <p:cNvSpPr>
            <a:spLocks noChangeArrowheads="1" noTextEdit="1"/>
          </p:cNvSpPr>
          <p:nvPr>
            <p:ph type="sldImg"/>
          </p:nvPr>
        </p:nvSpPr>
        <p:spPr>
          <a:solidFill>
            <a:srgbClr val="FFFFFF"/>
          </a:solidFill>
          <a:ln/>
        </p:spPr>
      </p:sp>
      <p:sp>
        <p:nvSpPr>
          <p:cNvPr id="8806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Explain that to find the cube root we need to think ‘what number multiplied by itself twice will give this answer’.</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15913A6-A72C-4583-A9C6-247F36E66BFD}" type="slidenum">
              <a:rPr lang="en-GB" sz="1200" smtClean="0">
                <a:solidFill>
                  <a:schemeClr val="tx1"/>
                </a:solidFill>
              </a:rPr>
              <a:pPr/>
              <a:t>32</a:t>
            </a:fld>
            <a:endParaRPr lang="en-GB" sz="1200" smtClean="0">
              <a:solidFill>
                <a:schemeClr val="tx1"/>
              </a:solidFill>
            </a:endParaRPr>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en-US" smtClean="0">
              <a:solidFill>
                <a:srgbClr val="010066"/>
              </a:solidFill>
              <a:sym typeface="Symbol" pitchFamily="18" charset="2"/>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3DE730E-6001-4DC7-AC12-9E8E14B5F228}" type="slidenum">
              <a:rPr lang="en-GB" sz="1200" smtClean="0">
                <a:solidFill>
                  <a:schemeClr val="tx1"/>
                </a:solidFill>
              </a:rPr>
              <a:pPr/>
              <a:t>33</a:t>
            </a:fld>
            <a:endParaRPr lang="en-GB" sz="1200" smtClean="0">
              <a:solidFill>
                <a:schemeClr val="tx1"/>
              </a:solidFill>
            </a:endParaRPr>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FB9B6AC-3708-4AD5-938F-7A5F260CB0C8}" type="slidenum">
              <a:rPr lang="en-GB" sz="1200" smtClean="0">
                <a:solidFill>
                  <a:schemeClr val="tx1"/>
                </a:solidFill>
              </a:rPr>
              <a:pPr/>
              <a:t>34</a:t>
            </a:fld>
            <a:endParaRPr lang="en-GB" sz="1200" smtClean="0">
              <a:solidFill>
                <a:schemeClr val="tx1"/>
              </a:solidFill>
            </a:endParaRPr>
          </a:p>
        </p:txBody>
      </p:sp>
      <p:sp>
        <p:nvSpPr>
          <p:cNvPr id="91139" name="Rectangle 2"/>
          <p:cNvSpPr>
            <a:spLocks noChangeArrowheads="1" noTextEdit="1"/>
          </p:cNvSpPr>
          <p:nvPr>
            <p:ph type="sldImg"/>
          </p:nvPr>
        </p:nvSpPr>
        <p:spPr>
          <a:solidFill>
            <a:srgbClr val="FFFFFF"/>
          </a:solidFill>
          <a:ln/>
        </p:spPr>
      </p:sp>
      <p:sp>
        <p:nvSpPr>
          <p:cNvPr id="9114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Talk about the use of index notation as a mathematical shorthand.</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1E9B34D-1723-4B34-9989-2E0863512B48}" type="slidenum">
              <a:rPr lang="en-GB" sz="1200" smtClean="0">
                <a:solidFill>
                  <a:schemeClr val="tx1"/>
                </a:solidFill>
              </a:rPr>
              <a:pPr/>
              <a:t>35</a:t>
            </a:fld>
            <a:endParaRPr lang="en-GB" sz="1200" smtClean="0">
              <a:solidFill>
                <a:schemeClr val="tx1"/>
              </a:solidFill>
            </a:endParaRPr>
          </a:p>
        </p:txBody>
      </p:sp>
      <p:sp>
        <p:nvSpPr>
          <p:cNvPr id="92163" name="Rectangle 2"/>
          <p:cNvSpPr>
            <a:spLocks noChangeArrowheads="1" noTextEdit="1"/>
          </p:cNvSpPr>
          <p:nvPr>
            <p:ph type="sldImg"/>
          </p:nvPr>
        </p:nvSpPr>
        <p:spPr>
          <a:solidFill>
            <a:srgbClr val="FFFFFF"/>
          </a:solidFill>
          <a:ln/>
        </p:spPr>
      </p:sp>
      <p:sp>
        <p:nvSpPr>
          <p:cNvPr id="9216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Talk through each example.</a:t>
            </a:r>
          </a:p>
          <a:p>
            <a:pPr eaLnBrk="1" hangingPunct="1"/>
            <a:r>
              <a:rPr lang="en-GB" smtClean="0"/>
              <a:t>Remind pupils that 6</a:t>
            </a:r>
            <a:r>
              <a:rPr lang="en-GB" baseline="30000" smtClean="0"/>
              <a:t>2</a:t>
            </a:r>
            <a:r>
              <a:rPr lang="en-GB" smtClean="0"/>
              <a:t> can be said as ‘six squared’ or ‘six to the power of two’ and that </a:t>
            </a:r>
            <a:r>
              <a:rPr lang="en-GB" smtClean="0">
                <a:cs typeface="Times New Roman" pitchFamily="18" charset="0"/>
              </a:rPr>
              <a:t>–</a:t>
            </a:r>
            <a:r>
              <a:rPr lang="en-GB" smtClean="0"/>
              <a:t>5</a:t>
            </a:r>
            <a:r>
              <a:rPr lang="en-GB" baseline="30000" smtClean="0"/>
              <a:t>3</a:t>
            </a:r>
            <a:r>
              <a:rPr lang="en-GB" smtClean="0"/>
              <a:t> can be said as ‘negative five cubed’ or ‘negative five to the power of three’.</a:t>
            </a:r>
          </a:p>
          <a:p>
            <a:pPr eaLnBrk="1" hangingPunct="1"/>
            <a:endParaRPr lang="en-GB" smtClean="0"/>
          </a:p>
          <a:p>
            <a:pPr eaLnBrk="1" hangingPunct="1"/>
            <a:endParaRPr lang="en-GB"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1900356-25FF-4284-BA5D-B0523CC0FE3C}" type="slidenum">
              <a:rPr lang="en-GB" sz="1200" smtClean="0">
                <a:solidFill>
                  <a:schemeClr val="tx1"/>
                </a:solidFill>
              </a:rPr>
              <a:pPr/>
              <a:t>36</a:t>
            </a:fld>
            <a:endParaRPr lang="en-GB" sz="1200" smtClean="0">
              <a:solidFill>
                <a:schemeClr val="tx1"/>
              </a:solidFill>
            </a:endParaRPr>
          </a:p>
        </p:txBody>
      </p:sp>
      <p:sp>
        <p:nvSpPr>
          <p:cNvPr id="93187" name="Rectangle 2"/>
          <p:cNvSpPr>
            <a:spLocks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r>
              <a:rPr lang="en-GB" smtClean="0"/>
              <a:t>Reveal the steps on the board. Ensure that pupils are able to locate the power key, </a:t>
            </a:r>
            <a:r>
              <a:rPr lang="en-GB" i="1" smtClean="0"/>
              <a:t>x</a:t>
            </a:r>
            <a:r>
              <a:rPr lang="en-GB" i="1" baseline="30000" smtClean="0"/>
              <a:t>y</a:t>
            </a:r>
            <a:r>
              <a:rPr lang="en-GB" i="1" smtClean="0"/>
              <a:t>,</a:t>
            </a:r>
            <a:r>
              <a:rPr lang="en-GB" smtClean="0"/>
              <a:t> on their calculators.</a:t>
            </a:r>
          </a:p>
          <a:p>
            <a:pPr eaLnBrk="1" hangingPunct="1"/>
            <a:r>
              <a:rPr lang="en-GB" smtClean="0"/>
              <a:t>We could also key in 7 × 7 × 7 × 7, but using the </a:t>
            </a:r>
            <a:r>
              <a:rPr lang="en-GB" i="1" smtClean="0"/>
              <a:t>x</a:t>
            </a:r>
            <a:r>
              <a:rPr lang="en-GB" i="1" baseline="30000" smtClean="0"/>
              <a:t>y</a:t>
            </a:r>
            <a:r>
              <a:rPr lang="en-GB" i="1" smtClean="0"/>
              <a:t> </a:t>
            </a:r>
            <a:r>
              <a:rPr lang="en-GB" smtClean="0"/>
              <a:t>key is more efficient and we are less likely to make a mistake.</a:t>
            </a:r>
          </a:p>
          <a:p>
            <a:pPr eaLnBrk="1" hangingPunct="1"/>
            <a:r>
              <a:rPr lang="en-GB" smtClean="0"/>
              <a:t>State that 2401 must be a square number and ask pupils how we can show that this is true.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9212A0A-D615-4C9C-B85E-B3586F0A8FA3}" type="slidenum">
              <a:rPr lang="en-GB" sz="1200" smtClean="0">
                <a:solidFill>
                  <a:schemeClr val="tx1"/>
                </a:solidFill>
              </a:rPr>
              <a:pPr/>
              <a:t>37</a:t>
            </a:fld>
            <a:endParaRPr lang="en-GB" sz="1200" smtClean="0">
              <a:solidFill>
                <a:schemeClr val="tx1"/>
              </a:solidFill>
            </a:endParaRPr>
          </a:p>
        </p:txBody>
      </p:sp>
      <p:sp>
        <p:nvSpPr>
          <p:cNvPr id="94211" name="Rectangle 2"/>
          <p:cNvSpPr>
            <a:spLocks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r>
              <a:rPr lang="en-GB" smtClean="0"/>
              <a:t>Stress that the indices can only be added when the base is the same.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A0BAC33-6C08-4A2D-8886-035933266B22}" type="slidenum">
              <a:rPr lang="en-GB" sz="1200" smtClean="0">
                <a:solidFill>
                  <a:schemeClr val="tx1"/>
                </a:solidFill>
              </a:rPr>
              <a:pPr/>
              <a:t>38</a:t>
            </a:fld>
            <a:endParaRPr lang="en-GB" sz="1200" smtClean="0">
              <a:solidFill>
                <a:schemeClr val="tx1"/>
              </a:solidFill>
            </a:endParaRPr>
          </a:p>
        </p:txBody>
      </p:sp>
      <p:sp>
        <p:nvSpPr>
          <p:cNvPr id="95235" name="Rectangle 2"/>
          <p:cNvSpPr>
            <a:spLocks noChangeArrowheads="1" noTextEdit="1"/>
          </p:cNvSpPr>
          <p:nvPr>
            <p:ph type="sldImg"/>
          </p:nvPr>
        </p:nvSpPr>
        <p:spPr>
          <a:solidFill>
            <a:srgbClr val="FFFFFF"/>
          </a:solidFill>
          <a:ln/>
        </p:spPr>
      </p:sp>
      <p:sp>
        <p:nvSpPr>
          <p:cNvPr id="9523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Stress that the indices can only be subtracted when the base is the same.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F87D2C7-F43A-4C48-A17A-0680C9739ECA}" type="slidenum">
              <a:rPr lang="en-GB" sz="1200" smtClean="0">
                <a:solidFill>
                  <a:schemeClr val="tx1"/>
                </a:solidFill>
              </a:rPr>
              <a:pPr/>
              <a:t>39</a:t>
            </a:fld>
            <a:endParaRPr lang="en-GB" sz="1200" smtClean="0">
              <a:solidFill>
                <a:schemeClr val="tx1"/>
              </a:solidFill>
            </a:endParaRPr>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BA1ACC8-2EC8-45A1-91DA-6B0BF6292358}" type="slidenum">
              <a:rPr lang="en-GB" sz="1200" smtClean="0">
                <a:solidFill>
                  <a:schemeClr val="tx1"/>
                </a:solidFill>
              </a:rPr>
              <a:pPr/>
              <a:t>4</a:t>
            </a:fld>
            <a:endParaRPr lang="en-GB" sz="1200" smtClean="0">
              <a:solidFill>
                <a:schemeClr val="tx1"/>
              </a:solidFill>
            </a:endParaRPr>
          </a:p>
        </p:txBody>
      </p:sp>
      <p:sp>
        <p:nvSpPr>
          <p:cNvPr id="60419" name="Rectangle 2"/>
          <p:cNvSpPr>
            <a:spLocks noChangeArrowheads="1" noTextEdit="1"/>
          </p:cNvSpPr>
          <p:nvPr>
            <p:ph type="sldImg"/>
          </p:nvPr>
        </p:nvSpPr>
        <p:spPr>
          <a:solidFill>
            <a:srgbClr val="FFFFFF"/>
          </a:solidFill>
          <a:ln/>
        </p:spPr>
      </p:sp>
      <p:sp>
        <p:nvSpPr>
          <p:cNvPr id="6042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cs typeface="Times New Roman" pitchFamily="18" charset="0"/>
              </a:rPr>
              <a:t>Demonstrate the first ten triangular numbers.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E091B1A-323B-449A-ACDB-17143340A101}" type="slidenum">
              <a:rPr lang="en-GB" sz="1200" smtClean="0">
                <a:solidFill>
                  <a:schemeClr val="tx1"/>
                </a:solidFill>
              </a:rPr>
              <a:pPr/>
              <a:t>40</a:t>
            </a:fld>
            <a:endParaRPr lang="en-GB" sz="1200" smtClean="0">
              <a:solidFill>
                <a:schemeClr val="tx1"/>
              </a:solidFill>
            </a:endParaRPr>
          </a:p>
        </p:txBody>
      </p:sp>
      <p:sp>
        <p:nvSpPr>
          <p:cNvPr id="97283" name="Rectangle 2"/>
          <p:cNvSpPr>
            <a:spLocks noChangeArrowheads="1" noTextEdit="1"/>
          </p:cNvSpPr>
          <p:nvPr>
            <p:ph type="sldImg"/>
          </p:nvPr>
        </p:nvSpPr>
        <p:spPr>
          <a:solidFill>
            <a:srgbClr val="FFFFFF"/>
          </a:solidFill>
          <a:ln/>
        </p:spPr>
      </p:sp>
      <p:sp>
        <p:nvSpPr>
          <p:cNvPr id="9728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7171449-E283-44C6-AD61-BEED96BB7E56}" type="slidenum">
              <a:rPr lang="en-GB" sz="1200" smtClean="0">
                <a:solidFill>
                  <a:schemeClr val="tx1"/>
                </a:solidFill>
              </a:rPr>
              <a:pPr/>
              <a:t>41</a:t>
            </a:fld>
            <a:endParaRPr lang="en-GB" sz="1200" smtClean="0">
              <a:solidFill>
                <a:schemeClr val="tx1"/>
              </a:solidFill>
            </a:endParaRPr>
          </a:p>
        </p:txBody>
      </p:sp>
      <p:sp>
        <p:nvSpPr>
          <p:cNvPr id="98307" name="Rectangle 2"/>
          <p:cNvSpPr>
            <a:spLocks noChangeArrowheads="1" noTextEdit="1"/>
          </p:cNvSpPr>
          <p:nvPr>
            <p:ph type="sldImg"/>
          </p:nvPr>
        </p:nvSpPr>
        <p:spPr>
          <a:solidFill>
            <a:srgbClr val="FFFFFF"/>
          </a:solidFill>
          <a:ln/>
        </p:spPr>
      </p:sp>
      <p:sp>
        <p:nvSpPr>
          <p:cNvPr id="9830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Discuss the general form of each result where a is any number and </a:t>
            </a:r>
            <a:r>
              <a:rPr lang="en-GB" i="1" smtClean="0"/>
              <a:t>m</a:t>
            </a:r>
            <a:r>
              <a:rPr lang="en-GB" smtClean="0"/>
              <a:t> and </a:t>
            </a:r>
            <a:r>
              <a:rPr lang="en-GB" i="1" smtClean="0"/>
              <a:t>n </a:t>
            </a:r>
            <a:r>
              <a:rPr lang="en-GB" smtClean="0"/>
              <a:t>are integers.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6A77C4E-BCC9-48E2-8C14-5A28EC680A2A}" type="slidenum">
              <a:rPr lang="en-GB" sz="1200" smtClean="0">
                <a:solidFill>
                  <a:schemeClr val="tx1"/>
                </a:solidFill>
              </a:rPr>
              <a:pPr/>
              <a:t>42</a:t>
            </a:fld>
            <a:endParaRPr lang="en-GB" sz="1200" smtClean="0">
              <a:solidFill>
                <a:schemeClr val="tx1"/>
              </a:solidFill>
            </a:endParaRPr>
          </a:p>
        </p:txBody>
      </p:sp>
      <p:sp>
        <p:nvSpPr>
          <p:cNvPr id="99331" name="Rectangle 2"/>
          <p:cNvSpPr>
            <a:spLocks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r>
              <a:rPr lang="en-GB" smtClean="0">
                <a:solidFill>
                  <a:srgbClr val="010066"/>
                </a:solidFill>
                <a:sym typeface="Symbol" pitchFamily="18" charset="2"/>
              </a:rPr>
              <a:t>Ask pupils to suggest how we can work out the length of one side of the square before revealing the solution.</a:t>
            </a:r>
          </a:p>
          <a:p>
            <a:pPr eaLnBrk="1" hangingPunct="1"/>
            <a:r>
              <a:rPr lang="en-GB" smtClean="0">
                <a:solidFill>
                  <a:srgbClr val="010066"/>
                </a:solidFill>
                <a:sym typeface="Symbol" pitchFamily="18" charset="2"/>
              </a:rPr>
              <a:t>Establish that the sides are of equal length and so we are looking for a number that multiplies by itself to give 64.</a:t>
            </a:r>
          </a:p>
          <a:p>
            <a:pPr eaLnBrk="1" hangingPunct="1"/>
            <a:r>
              <a:rPr lang="en-GB" smtClean="0">
                <a:solidFill>
                  <a:srgbClr val="010066"/>
                </a:solidFill>
                <a:sym typeface="Symbol" pitchFamily="18" charset="2"/>
              </a:rPr>
              <a:t>Reveal the answer and tell pupils that 8 is the square root of 64.</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70F0069-87EA-4093-A142-8BA4F31A5335}" type="slidenum">
              <a:rPr lang="en-GB" sz="1200" smtClean="0">
                <a:solidFill>
                  <a:schemeClr val="tx1"/>
                </a:solidFill>
              </a:rPr>
              <a:pPr/>
              <a:t>5</a:t>
            </a:fld>
            <a:endParaRPr lang="en-GB" sz="1200" smtClean="0">
              <a:solidFill>
                <a:schemeClr val="tx1"/>
              </a:solidFill>
            </a:endParaRPr>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r>
              <a:rPr lang="en-GB" smtClean="0"/>
              <a:t>Ask volunteers to come to the board and arrange 9 tiles to make a square.</a:t>
            </a:r>
          </a:p>
          <a:p>
            <a:pPr eaLnBrk="1" hangingPunct="1"/>
            <a:r>
              <a:rPr lang="en-GB" smtClean="0"/>
              <a:t>Tell pupils that the number 9 is called a square number.</a:t>
            </a:r>
          </a:p>
          <a:p>
            <a:pPr eaLnBrk="1" hangingPunct="1"/>
            <a:r>
              <a:rPr lang="en-GB" b="1" i="1" smtClean="0"/>
              <a:t>Can we arrange 16 tiles to make a square?</a:t>
            </a:r>
          </a:p>
          <a:p>
            <a:pPr eaLnBrk="1" hangingPunct="1"/>
            <a:r>
              <a:rPr lang="en-GB" smtClean="0"/>
              <a:t>Ask a volunteer to demonstrate this and ask pupils to tell you how we can decide whether or not 16 is a square number. Establish that to make a square we need the same number of rows and columns. We can arrange 16  tiles in 4 rows and 4 columns and so it is a square number. We can make a square number by multiplying a whole number by itself.</a:t>
            </a:r>
          </a:p>
          <a:p>
            <a:pPr eaLnBrk="1" hangingPunct="1"/>
            <a:r>
              <a:rPr lang="en-GB" b="1" i="1" smtClean="0"/>
              <a:t>Can we arrange 20 tiles to make a square?</a:t>
            </a:r>
            <a:endParaRPr lang="en-GB" smtClean="0"/>
          </a:p>
          <a:p>
            <a:pPr eaLnBrk="1" hangingPunct="1"/>
            <a:r>
              <a:rPr lang="en-GB" b="1" i="1" smtClean="0"/>
              <a:t>What is the next square number?</a:t>
            </a:r>
            <a:r>
              <a:rPr lang="en-GB" smtClean="0"/>
              <a:t> (25)</a:t>
            </a:r>
          </a:p>
          <a:p>
            <a:pPr eaLnBrk="1" hangingPunct="1"/>
            <a:r>
              <a:rPr lang="en-GB" b="1" i="1" smtClean="0"/>
              <a:t>What is the smallest square number?</a:t>
            </a:r>
            <a:r>
              <a:rPr lang="en-GB" smtClean="0"/>
              <a:t> (1)</a:t>
            </a:r>
          </a:p>
          <a:p>
            <a:pPr eaLnBrk="1" hangingPunct="1"/>
            <a:r>
              <a:rPr lang="en-GB" smtClean="0"/>
              <a:t>Tell pupils that when we multiply a number by itself, for example 6 </a:t>
            </a:r>
            <a:r>
              <a:rPr lang="en-GB" smtClean="0">
                <a:cs typeface="Times New Roman" pitchFamily="18" charset="0"/>
              </a:rPr>
              <a:t>× 6, it is called squaring the number and that another way of saying 6 × 6 is ‘six squared’. The result, for example, 36, is called a square number.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9DDC0E9-D470-4173-9467-7ACA55EB9437}" type="slidenum">
              <a:rPr lang="en-GB" sz="1200" smtClean="0">
                <a:solidFill>
                  <a:schemeClr val="tx1"/>
                </a:solidFill>
              </a:rPr>
              <a:pPr/>
              <a:t>6</a:t>
            </a:fld>
            <a:endParaRPr lang="en-GB" sz="1200" smtClean="0">
              <a:solidFill>
                <a:schemeClr val="tx1"/>
              </a:solidFill>
            </a:endParaRPr>
          </a:p>
        </p:txBody>
      </p:sp>
      <p:sp>
        <p:nvSpPr>
          <p:cNvPr id="62467" name="Rectangle 2"/>
          <p:cNvSpPr>
            <a:spLocks noChangeArrowheads="1" noTextEdit="1"/>
          </p:cNvSpPr>
          <p:nvPr>
            <p:ph type="sldImg"/>
          </p:nvPr>
        </p:nvSpPr>
        <p:spPr>
          <a:solidFill>
            <a:srgbClr val="FFFFFF"/>
          </a:solidFill>
          <a:ln/>
        </p:spPr>
      </p:sp>
      <p:sp>
        <p:nvSpPr>
          <p:cNvPr id="6246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cs typeface="Times New Roman" pitchFamily="18" charset="0"/>
              </a:rPr>
              <a:t>Introduce the notation </a:t>
            </a:r>
            <a:r>
              <a:rPr lang="en-GB" baseline="30000" smtClean="0">
                <a:cs typeface="Times New Roman" pitchFamily="18" charset="0"/>
              </a:rPr>
              <a:t>2</a:t>
            </a:r>
            <a:r>
              <a:rPr lang="en-GB" smtClean="0">
                <a:cs typeface="Times New Roman" pitchFamily="18" charset="0"/>
              </a:rPr>
              <a:t> to mean ‘squared’ or ‘to the power of two’.</a:t>
            </a:r>
          </a:p>
          <a:p>
            <a:pPr eaLnBrk="1" hangingPunct="1"/>
            <a:r>
              <a:rPr lang="en-GB" smtClean="0">
                <a:cs typeface="Times New Roman" pitchFamily="18" charset="0"/>
              </a:rPr>
              <a:t>Pupils sometimes confuse ‘to the power of two’ with ‘times by two’. Point out that raising to a power can be thought of as repeated multiplication. Squaring means that the number is multiplied by itself, while multiplying by two means that the number is added to itself. For example, 4</a:t>
            </a:r>
            <a:r>
              <a:rPr lang="en-GB" baseline="30000" smtClean="0">
                <a:cs typeface="Times New Roman" pitchFamily="18" charset="0"/>
              </a:rPr>
              <a:t>2</a:t>
            </a:r>
            <a:r>
              <a:rPr lang="en-GB" smtClean="0">
                <a:cs typeface="Times New Roman" pitchFamily="18" charset="0"/>
              </a:rPr>
              <a:t> means 4 × 4 and 4 × 2 means 4 + 4.</a:t>
            </a:r>
          </a:p>
          <a:p>
            <a:pPr eaLnBrk="1" hangingPunct="1"/>
            <a:r>
              <a:rPr lang="en-GB" smtClean="0">
                <a:cs typeface="Times New Roman" pitchFamily="18" charset="0"/>
              </a:rPr>
              <a:t>Point out that these square numbers form a sequence. Look at the difference between consecutive terms and conclude that we could write a term-to-term rule for this sequence as add consecutive odd numbers. Ask pupils to tell you the position-to-term rule.</a:t>
            </a:r>
          </a:p>
          <a:p>
            <a:pPr eaLnBrk="1" hangingPunct="1"/>
            <a:r>
              <a:rPr lang="en-GB" smtClean="0">
                <a:cs typeface="Times New Roman" pitchFamily="18" charset="0"/>
              </a:rPr>
              <a:t>Conclude that each square number can be made, not only by multiplying a whole number by itself (raising it to the power of two) but also by adding together consecutive odd numbers starting with one.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F56C8AF-0EA9-438A-831F-73557FCC01CA}" type="slidenum">
              <a:rPr lang="en-GB" sz="1200" smtClean="0">
                <a:solidFill>
                  <a:schemeClr val="tx1"/>
                </a:solidFill>
              </a:rPr>
              <a:pPr/>
              <a:t>7</a:t>
            </a:fld>
            <a:endParaRPr lang="en-GB" sz="1200" smtClean="0">
              <a:solidFill>
                <a:schemeClr val="tx1"/>
              </a:solidFill>
            </a:endParaRPr>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r>
              <a:rPr lang="en-GB" smtClean="0">
                <a:cs typeface="Times New Roman" pitchFamily="18" charset="0"/>
              </a:rPr>
              <a:t>Introduce the notation </a:t>
            </a:r>
            <a:r>
              <a:rPr lang="en-GB" baseline="30000" smtClean="0">
                <a:cs typeface="Times New Roman" pitchFamily="18" charset="0"/>
              </a:rPr>
              <a:t>2</a:t>
            </a:r>
            <a:r>
              <a:rPr lang="en-GB" smtClean="0">
                <a:cs typeface="Times New Roman" pitchFamily="18" charset="0"/>
              </a:rPr>
              <a:t> to mean ‘squared’ or ‘to the power of two’.</a:t>
            </a:r>
          </a:p>
          <a:p>
            <a:pPr eaLnBrk="1" hangingPunct="1"/>
            <a:r>
              <a:rPr lang="en-GB" smtClean="0">
                <a:cs typeface="Times New Roman" pitchFamily="18" charset="0"/>
              </a:rPr>
              <a:t>Pupils sometimes confuse ‘to the power of two’ with ‘times by two’. Point out that raising to a power can be thought of as repeated multiplication. Squaring means that the number is multiplied by itself, while multiplying by two means that the number is added to itself. For example, 4</a:t>
            </a:r>
            <a:r>
              <a:rPr lang="en-GB" baseline="30000" smtClean="0">
                <a:cs typeface="Times New Roman" pitchFamily="18" charset="0"/>
              </a:rPr>
              <a:t>2</a:t>
            </a:r>
            <a:r>
              <a:rPr lang="en-GB" smtClean="0">
                <a:cs typeface="Times New Roman" pitchFamily="18" charset="0"/>
              </a:rPr>
              <a:t> means 4 × 4 and 4 × 2 means 4 + 4.</a:t>
            </a:r>
          </a:p>
          <a:p>
            <a:pPr eaLnBrk="1" hangingPunct="1"/>
            <a:r>
              <a:rPr lang="en-GB" smtClean="0">
                <a:cs typeface="Times New Roman" pitchFamily="18" charset="0"/>
              </a:rPr>
              <a:t>Point out that these square numbers form a sequence. Look at the difference between consecutive terms and conclude that we could write a term-to-term rule for this sequence as add consecutive odd numbers. Ask pupils to tell you the position-to-term rule.</a:t>
            </a:r>
          </a:p>
          <a:p>
            <a:pPr eaLnBrk="1" hangingPunct="1"/>
            <a:r>
              <a:rPr lang="en-GB" smtClean="0">
                <a:cs typeface="Times New Roman" pitchFamily="18" charset="0"/>
              </a:rPr>
              <a:t>Conclude that each square number can be made, not only by multiplying a whole number by itself (raising it to the power of two) but also by adding together consecutive odd numbers starting with one.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5E83384-A46C-444F-AABC-3AFB653AFBAB}" type="slidenum">
              <a:rPr lang="en-GB" sz="1200" smtClean="0">
                <a:solidFill>
                  <a:schemeClr val="tx1"/>
                </a:solidFill>
              </a:rPr>
              <a:pPr/>
              <a:t>8</a:t>
            </a:fld>
            <a:endParaRPr lang="en-GB" sz="1200" smtClean="0">
              <a:solidFill>
                <a:schemeClr val="tx1"/>
              </a:solidFill>
            </a:endParaRPr>
          </a:p>
        </p:txBody>
      </p:sp>
      <p:sp>
        <p:nvSpPr>
          <p:cNvPr id="64515" name="Rectangle 2"/>
          <p:cNvSpPr>
            <a:spLocks noChangeArrowheads="1" noTextEdit="1"/>
          </p:cNvSpPr>
          <p:nvPr>
            <p:ph type="sldImg"/>
          </p:nvPr>
        </p:nvSpPr>
        <p:spPr>
          <a:solidFill>
            <a:srgbClr val="FFFFFF"/>
          </a:solidFill>
          <a:ln/>
        </p:spPr>
      </p:sp>
      <p:sp>
        <p:nvSpPr>
          <p:cNvPr id="6451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cs typeface="Times New Roman" pitchFamily="18" charset="0"/>
              </a:rPr>
              <a:t>By using a different colour for the counters that are added on between consecutive square numbers we can see how square numbers can be made by adding consecutive odd numbers starting from 1.</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B3691FA-C04D-4AFB-AEF3-24D78215ADDD}" type="slidenum">
              <a:rPr lang="en-GB" sz="1200" smtClean="0">
                <a:solidFill>
                  <a:schemeClr val="tx1"/>
                </a:solidFill>
              </a:rPr>
              <a:pPr/>
              <a:t>9</a:t>
            </a:fld>
            <a:endParaRPr lang="en-GB" sz="1200" smtClean="0">
              <a:solidFill>
                <a:schemeClr val="tx1"/>
              </a:solidFill>
            </a:endParaRPr>
          </a:p>
        </p:txBody>
      </p:sp>
      <p:sp>
        <p:nvSpPr>
          <p:cNvPr id="65539" name="Rectangle 2"/>
          <p:cNvSpPr>
            <a:spLocks noChangeArrowheads="1" noTextEdit="1"/>
          </p:cNvSpPr>
          <p:nvPr>
            <p:ph type="sldImg"/>
          </p:nvPr>
        </p:nvSpPr>
        <p:spPr>
          <a:solidFill>
            <a:srgbClr val="FFFFFF"/>
          </a:solidFill>
          <a:ln/>
        </p:spPr>
      </p:sp>
      <p:sp>
        <p:nvSpPr>
          <p:cNvPr id="6554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cs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36840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72850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50813"/>
            <a:ext cx="2133600" cy="5975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0813" y="150813"/>
            <a:ext cx="6249987" cy="59753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33054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7337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5423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62275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78412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26341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803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548693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6080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10242" name="Picture 2" descr="underlin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3"/>
          <p:cNvSpPr txBox="1">
            <a:spLocks noChangeArrowheads="1"/>
          </p:cNvSpPr>
          <p:nvPr/>
        </p:nvSpPr>
        <p:spPr bwMode="auto">
          <a:xfrm>
            <a:off x="7032625" y="6627813"/>
            <a:ext cx="2133600" cy="274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charset="0"/>
                <a:cs typeface="Arial" charset="0"/>
              </a:defRPr>
            </a:lvl1pPr>
            <a:lvl2pPr marL="742950" indent="-285750">
              <a:defRPr sz="2400">
                <a:solidFill>
                  <a:srgbClr val="010066"/>
                </a:solidFill>
                <a:latin typeface="Arial" charset="0"/>
                <a:cs typeface="Arial" charset="0"/>
              </a:defRPr>
            </a:lvl2pPr>
            <a:lvl3pPr marL="1143000" indent="-228600">
              <a:defRPr sz="2400">
                <a:solidFill>
                  <a:srgbClr val="010066"/>
                </a:solidFill>
                <a:latin typeface="Arial" charset="0"/>
                <a:cs typeface="Arial" charset="0"/>
              </a:defRPr>
            </a:lvl3pPr>
            <a:lvl4pPr marL="1600200" indent="-228600">
              <a:defRPr sz="2400">
                <a:solidFill>
                  <a:srgbClr val="010066"/>
                </a:solidFill>
                <a:latin typeface="Arial" charset="0"/>
                <a:cs typeface="Arial" charset="0"/>
              </a:defRPr>
            </a:lvl4pPr>
            <a:lvl5pPr marL="2057400" indent="-228600">
              <a:defRPr sz="2400">
                <a:solidFill>
                  <a:srgbClr val="010066"/>
                </a:solidFill>
                <a:latin typeface="Arial" charset="0"/>
                <a:cs typeface="Arial" charset="0"/>
              </a:defRPr>
            </a:lvl5pPr>
            <a:lvl6pPr marL="2514600" indent="-228600" eaLnBrk="0" fontAlgn="base" hangingPunct="0">
              <a:spcBef>
                <a:spcPct val="0"/>
              </a:spcBef>
              <a:spcAft>
                <a:spcPct val="0"/>
              </a:spcAft>
              <a:defRPr sz="2400">
                <a:solidFill>
                  <a:srgbClr val="010066"/>
                </a:solidFill>
                <a:latin typeface="Arial" charset="0"/>
                <a:cs typeface="Arial" charset="0"/>
              </a:defRPr>
            </a:lvl6pPr>
            <a:lvl7pPr marL="2971800" indent="-228600" eaLnBrk="0" fontAlgn="base" hangingPunct="0">
              <a:spcBef>
                <a:spcPct val="0"/>
              </a:spcBef>
              <a:spcAft>
                <a:spcPct val="0"/>
              </a:spcAft>
              <a:defRPr sz="2400">
                <a:solidFill>
                  <a:srgbClr val="010066"/>
                </a:solidFill>
                <a:latin typeface="Arial" charset="0"/>
                <a:cs typeface="Arial" charset="0"/>
              </a:defRPr>
            </a:lvl7pPr>
            <a:lvl8pPr marL="3429000" indent="-228600" eaLnBrk="0" fontAlgn="base" hangingPunct="0">
              <a:spcBef>
                <a:spcPct val="0"/>
              </a:spcBef>
              <a:spcAft>
                <a:spcPct val="0"/>
              </a:spcAft>
              <a:defRPr sz="2400">
                <a:solidFill>
                  <a:srgbClr val="010066"/>
                </a:solidFill>
                <a:latin typeface="Arial" charset="0"/>
                <a:cs typeface="Arial" charset="0"/>
              </a:defRPr>
            </a:lvl8pPr>
            <a:lvl9pPr marL="3886200" indent="-228600" eaLnBrk="0" fontAlgn="base" hangingPunct="0">
              <a:spcBef>
                <a:spcPct val="0"/>
              </a:spcBef>
              <a:spcAft>
                <a:spcPct val="0"/>
              </a:spcAft>
              <a:defRPr sz="2400">
                <a:solidFill>
                  <a:srgbClr val="010066"/>
                </a:solidFill>
                <a:latin typeface="Arial" charset="0"/>
                <a:cs typeface="Arial" charset="0"/>
              </a:defRPr>
            </a:lvl9pPr>
          </a:lstStyle>
          <a:p>
            <a:pPr algn="r">
              <a:defRPr/>
            </a:pPr>
            <a:r>
              <a:rPr lang="en-GB" sz="1200" smtClean="0">
                <a:solidFill>
                  <a:srgbClr val="9900CC"/>
                </a:solidFill>
              </a:rPr>
              <a:t>© Boardworks Ltd 2004</a:t>
            </a:r>
          </a:p>
        </p:txBody>
      </p:sp>
      <p:pic>
        <p:nvPicPr>
          <p:cNvPr id="10244" name="Picture 4" descr="swish"/>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921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descr="boardworks_logo"/>
          <p:cNvPicPr>
            <a:picLocks noChangeAspect="1" noChangeArrowheads="1"/>
          </p:cNvPicPr>
          <p:nvPr/>
        </p:nvPicPr>
        <p:blipFill>
          <a:blip r:embed="rId16">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 Box 6"/>
          <p:cNvSpPr txBox="1">
            <a:spLocks noChangeArrowheads="1"/>
          </p:cNvSpPr>
          <p:nvPr userDrawn="1"/>
        </p:nvSpPr>
        <p:spPr bwMode="auto">
          <a:xfrm>
            <a:off x="0" y="6597650"/>
            <a:ext cx="11160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charset="0"/>
                <a:cs typeface="Arial" charset="0"/>
              </a:defRPr>
            </a:lvl1pPr>
            <a:lvl2pPr marL="742950" indent="-285750">
              <a:defRPr sz="2400">
                <a:solidFill>
                  <a:srgbClr val="010066"/>
                </a:solidFill>
                <a:latin typeface="Arial" charset="0"/>
                <a:cs typeface="Arial" charset="0"/>
              </a:defRPr>
            </a:lvl2pPr>
            <a:lvl3pPr marL="1143000" indent="-228600">
              <a:defRPr sz="2400">
                <a:solidFill>
                  <a:srgbClr val="010066"/>
                </a:solidFill>
                <a:latin typeface="Arial" charset="0"/>
                <a:cs typeface="Arial" charset="0"/>
              </a:defRPr>
            </a:lvl3pPr>
            <a:lvl4pPr marL="1600200" indent="-228600">
              <a:defRPr sz="2400">
                <a:solidFill>
                  <a:srgbClr val="010066"/>
                </a:solidFill>
                <a:latin typeface="Arial" charset="0"/>
                <a:cs typeface="Arial" charset="0"/>
              </a:defRPr>
            </a:lvl4pPr>
            <a:lvl5pPr marL="2057400" indent="-228600">
              <a:defRPr sz="2400">
                <a:solidFill>
                  <a:srgbClr val="010066"/>
                </a:solidFill>
                <a:latin typeface="Arial" charset="0"/>
                <a:cs typeface="Arial" charset="0"/>
              </a:defRPr>
            </a:lvl5pPr>
            <a:lvl6pPr marL="2514600" indent="-228600" eaLnBrk="0" fontAlgn="base" hangingPunct="0">
              <a:spcBef>
                <a:spcPct val="0"/>
              </a:spcBef>
              <a:spcAft>
                <a:spcPct val="0"/>
              </a:spcAft>
              <a:defRPr sz="2400">
                <a:solidFill>
                  <a:srgbClr val="010066"/>
                </a:solidFill>
                <a:latin typeface="Arial" charset="0"/>
                <a:cs typeface="Arial" charset="0"/>
              </a:defRPr>
            </a:lvl6pPr>
            <a:lvl7pPr marL="2971800" indent="-228600" eaLnBrk="0" fontAlgn="base" hangingPunct="0">
              <a:spcBef>
                <a:spcPct val="0"/>
              </a:spcBef>
              <a:spcAft>
                <a:spcPct val="0"/>
              </a:spcAft>
              <a:defRPr sz="2400">
                <a:solidFill>
                  <a:srgbClr val="010066"/>
                </a:solidFill>
                <a:latin typeface="Arial" charset="0"/>
                <a:cs typeface="Arial" charset="0"/>
              </a:defRPr>
            </a:lvl7pPr>
            <a:lvl8pPr marL="3429000" indent="-228600" eaLnBrk="0" fontAlgn="base" hangingPunct="0">
              <a:spcBef>
                <a:spcPct val="0"/>
              </a:spcBef>
              <a:spcAft>
                <a:spcPct val="0"/>
              </a:spcAft>
              <a:defRPr sz="2400">
                <a:solidFill>
                  <a:srgbClr val="010066"/>
                </a:solidFill>
                <a:latin typeface="Arial" charset="0"/>
                <a:cs typeface="Arial" charset="0"/>
              </a:defRPr>
            </a:lvl8pPr>
            <a:lvl9pPr marL="3886200" indent="-228600" eaLnBrk="0" fontAlgn="base" hangingPunct="0">
              <a:spcBef>
                <a:spcPct val="0"/>
              </a:spcBef>
              <a:spcAft>
                <a:spcPct val="0"/>
              </a:spcAft>
              <a:defRPr sz="2400">
                <a:solidFill>
                  <a:srgbClr val="010066"/>
                </a:solidFill>
                <a:latin typeface="Arial" charset="0"/>
                <a:cs typeface="Arial" charset="0"/>
              </a:defRPr>
            </a:lvl9pPr>
          </a:lstStyle>
          <a:p>
            <a:pPr eaLnBrk="1" hangingPunct="1">
              <a:spcBef>
                <a:spcPct val="50000"/>
              </a:spcBef>
              <a:defRPr/>
            </a:pPr>
            <a:fld id="{E6F4A21A-D9A5-44E0-B97A-AB9C0D8E56A8}" type="slidenum">
              <a:rPr lang="en-GB" sz="1600" smtClean="0">
                <a:solidFill>
                  <a:schemeClr val="bg1"/>
                </a:solidFill>
                <a:latin typeface="Times New Roman" pitchFamily="18" charset="0"/>
              </a:rPr>
              <a:pPr eaLnBrk="1" hangingPunct="1">
                <a:spcBef>
                  <a:spcPct val="50000"/>
                </a:spcBef>
                <a:defRPr/>
              </a:pPr>
              <a:t>‹#›</a:t>
            </a:fld>
            <a:r>
              <a:rPr lang="en-GB" sz="1600" smtClean="0">
                <a:solidFill>
                  <a:schemeClr val="bg1"/>
                </a:solidFill>
                <a:latin typeface="Times New Roman" pitchFamily="18" charset="0"/>
              </a:rPr>
              <a:t> of 42</a:t>
            </a:r>
          </a:p>
        </p:txBody>
      </p:sp>
      <p:sp>
        <p:nvSpPr>
          <p:cNvPr id="10247" name="Rectangle 7"/>
          <p:cNvSpPr>
            <a:spLocks noGrp="1" noChangeArrowheads="1"/>
          </p:cNvSpPr>
          <p:nvPr>
            <p:ph type="title"/>
          </p:nvPr>
        </p:nvSpPr>
        <p:spPr bwMode="auto">
          <a:xfrm>
            <a:off x="150813" y="150813"/>
            <a:ext cx="77724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charset="0"/>
          <a:cs typeface="Arial" charset="0"/>
        </a:defRPr>
      </a:lvl2pPr>
      <a:lvl3pPr algn="l" rtl="0" eaLnBrk="0" fontAlgn="base" hangingPunct="0">
        <a:spcBef>
          <a:spcPct val="0"/>
        </a:spcBef>
        <a:spcAft>
          <a:spcPct val="0"/>
        </a:spcAft>
        <a:defRPr sz="4400">
          <a:solidFill>
            <a:schemeClr val="tx2"/>
          </a:solidFill>
          <a:latin typeface="Arial" charset="0"/>
          <a:cs typeface="Arial" charset="0"/>
        </a:defRPr>
      </a:lvl3pPr>
      <a:lvl4pPr algn="l" rtl="0" eaLnBrk="0" fontAlgn="base" hangingPunct="0">
        <a:spcBef>
          <a:spcPct val="0"/>
        </a:spcBef>
        <a:spcAft>
          <a:spcPct val="0"/>
        </a:spcAft>
        <a:defRPr sz="4400">
          <a:solidFill>
            <a:schemeClr val="tx2"/>
          </a:solidFill>
          <a:latin typeface="Arial" charset="0"/>
          <a:cs typeface="Arial" charset="0"/>
        </a:defRPr>
      </a:lvl4pPr>
      <a:lvl5pPr algn="l" rtl="0" eaLnBrk="0" fontAlgn="base" hangingPunct="0">
        <a:spcBef>
          <a:spcPct val="0"/>
        </a:spcBef>
        <a:spcAft>
          <a:spcPct val="0"/>
        </a:spcAft>
        <a:defRPr sz="4400">
          <a:solidFill>
            <a:schemeClr val="tx2"/>
          </a:solidFill>
          <a:latin typeface="Arial" charset="0"/>
          <a:cs typeface="Arial" charset="0"/>
        </a:defRPr>
      </a:lvl5pPr>
      <a:lvl6pPr marL="457200" algn="l" rtl="0" fontAlgn="base">
        <a:spcBef>
          <a:spcPct val="0"/>
        </a:spcBef>
        <a:spcAft>
          <a:spcPct val="0"/>
        </a:spcAft>
        <a:defRPr sz="4400">
          <a:solidFill>
            <a:schemeClr val="tx2"/>
          </a:solidFill>
          <a:latin typeface="Arial" charset="0"/>
          <a:cs typeface="Arial" charset="0"/>
        </a:defRPr>
      </a:lvl6pPr>
      <a:lvl7pPr marL="914400" algn="l" rtl="0" fontAlgn="base">
        <a:spcBef>
          <a:spcPct val="0"/>
        </a:spcBef>
        <a:spcAft>
          <a:spcPct val="0"/>
        </a:spcAft>
        <a:defRPr sz="4400">
          <a:solidFill>
            <a:schemeClr val="tx2"/>
          </a:solidFill>
          <a:latin typeface="Arial" charset="0"/>
          <a:cs typeface="Arial" charset="0"/>
        </a:defRPr>
      </a:lvl7pPr>
      <a:lvl8pPr marL="1371600" algn="l" rtl="0" fontAlgn="base">
        <a:spcBef>
          <a:spcPct val="0"/>
        </a:spcBef>
        <a:spcAft>
          <a:spcPct val="0"/>
        </a:spcAft>
        <a:defRPr sz="4400">
          <a:solidFill>
            <a:schemeClr val="tx2"/>
          </a:solidFill>
          <a:latin typeface="Arial" charset="0"/>
          <a:cs typeface="Arial" charset="0"/>
        </a:defRPr>
      </a:lvl8pPr>
      <a:lvl9pPr marL="1828800" algn="l"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3.xml"/><Relationship Id="rId1" Type="http://schemas.openxmlformats.org/officeDocument/2006/relationships/vmlDrawing" Target="../drawings/vmlDrawing4.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4.xml"/><Relationship Id="rId1" Type="http://schemas.openxmlformats.org/officeDocument/2006/relationships/vmlDrawing" Target="../drawings/vmlDrawing5.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5.xml"/><Relationship Id="rId1" Type="http://schemas.openxmlformats.org/officeDocument/2006/relationships/vmlDrawing" Target="../drawings/vmlDrawing6.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6.xml"/><Relationship Id="rId1" Type="http://schemas.openxmlformats.org/officeDocument/2006/relationships/vmlDrawing" Target="../drawings/vmlDrawing7.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1.xml"/><Relationship Id="rId1" Type="http://schemas.openxmlformats.org/officeDocument/2006/relationships/vmlDrawing" Target="../drawings/vmlDrawing2.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7.xml"/><Relationship Id="rId1" Type="http://schemas.openxmlformats.org/officeDocument/2006/relationships/vmlDrawing" Target="../drawings/vmlDrawing8.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8.xml"/><Relationship Id="rId1" Type="http://schemas.openxmlformats.org/officeDocument/2006/relationships/vmlDrawing" Target="../drawings/vmlDrawing9.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7.jpeg"/></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png"/><Relationship Id="rId2" Type="http://schemas.openxmlformats.org/officeDocument/2006/relationships/control" Target="../activeX/activeX9.xml"/><Relationship Id="rId1" Type="http://schemas.openxmlformats.org/officeDocument/2006/relationships/vmlDrawing" Target="../drawings/vmlDrawing10.vml"/><Relationship Id="rId6" Type="http://schemas.openxmlformats.org/officeDocument/2006/relationships/image" Target="../media/image9.jpeg"/><Relationship Id="rId5" Type="http://schemas.openxmlformats.org/officeDocument/2006/relationships/image" Target="../media/image7.jpeg"/><Relationship Id="rId4"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2.xml"/><Relationship Id="rId1" Type="http://schemas.openxmlformats.org/officeDocument/2006/relationships/vmlDrawing" Target="../drawings/vmlDrawing3.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2530" name="Group 12"/>
          <p:cNvGrpSpPr>
            <a:grpSpLocks/>
          </p:cNvGrpSpPr>
          <p:nvPr/>
        </p:nvGrpSpPr>
        <p:grpSpPr bwMode="auto">
          <a:xfrm>
            <a:off x="252413" y="549275"/>
            <a:ext cx="7443787" cy="5668963"/>
            <a:chOff x="159" y="346"/>
            <a:chExt cx="4689" cy="3571"/>
          </a:xfrm>
        </p:grpSpPr>
        <p:sp>
          <p:nvSpPr>
            <p:cNvPr id="22533" name="Oval 13"/>
            <p:cNvSpPr>
              <a:spLocks noChangeAspect="1" noChangeArrowheads="1"/>
            </p:cNvSpPr>
            <p:nvPr/>
          </p:nvSpPr>
          <p:spPr bwMode="auto">
            <a:xfrm>
              <a:off x="159" y="585"/>
              <a:ext cx="3332" cy="3332"/>
            </a:xfrm>
            <a:prstGeom prst="ellipse">
              <a:avLst/>
            </a:prstGeom>
            <a:gradFill rotWithShape="1">
              <a:gsLst>
                <a:gs pos="0">
                  <a:srgbClr val="9BCDFF"/>
                </a:gs>
                <a:gs pos="100000">
                  <a:srgbClr val="3399FF"/>
                </a:gs>
              </a:gsLst>
              <a:path path="shape">
                <a:fillToRect l="50000" t="50000" r="50000" b="50000"/>
              </a:path>
            </a:gradFill>
            <a:ln w="279400">
              <a:solidFill>
                <a:srgbClr val="01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22534" name="Oval 14"/>
            <p:cNvSpPr>
              <a:spLocks noChangeAspect="1" noChangeArrowheads="1"/>
            </p:cNvSpPr>
            <p:nvPr/>
          </p:nvSpPr>
          <p:spPr bwMode="auto">
            <a:xfrm>
              <a:off x="3533" y="1678"/>
              <a:ext cx="1315" cy="1315"/>
            </a:xfrm>
            <a:prstGeom prst="ellipse">
              <a:avLst/>
            </a:prstGeom>
            <a:gradFill rotWithShape="1">
              <a:gsLst>
                <a:gs pos="0">
                  <a:srgbClr val="9BCDFF"/>
                </a:gs>
                <a:gs pos="100000">
                  <a:srgbClr val="3399FF"/>
                </a:gs>
              </a:gsLst>
              <a:path path="shape">
                <a:fillToRect l="50000" t="50000" r="50000" b="50000"/>
              </a:path>
            </a:gradFill>
            <a:ln w="177800">
              <a:solidFill>
                <a:srgbClr val="01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22535" name="Oval 15"/>
            <p:cNvSpPr>
              <a:spLocks noChangeAspect="1" noChangeArrowheads="1"/>
            </p:cNvSpPr>
            <p:nvPr/>
          </p:nvSpPr>
          <p:spPr bwMode="auto">
            <a:xfrm>
              <a:off x="3294" y="346"/>
              <a:ext cx="1315" cy="1315"/>
            </a:xfrm>
            <a:prstGeom prst="ellipse">
              <a:avLst/>
            </a:prstGeom>
            <a:gradFill rotWithShape="1">
              <a:gsLst>
                <a:gs pos="0">
                  <a:srgbClr val="9BCDFF"/>
                </a:gs>
                <a:gs pos="100000">
                  <a:srgbClr val="3399FF"/>
                </a:gs>
              </a:gsLst>
              <a:path path="shape">
                <a:fillToRect l="50000" t="50000" r="50000" b="50000"/>
              </a:path>
            </a:gradFill>
            <a:ln w="177800">
              <a:solidFill>
                <a:srgbClr val="01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aphicFrame>
          <p:nvGraphicFramePr>
            <p:cNvPr id="22536" name="Object 16"/>
            <p:cNvGraphicFramePr>
              <a:graphicFrameLocks noChangeAspect="1"/>
            </p:cNvGraphicFramePr>
            <p:nvPr/>
          </p:nvGraphicFramePr>
          <p:xfrm>
            <a:off x="494" y="1165"/>
            <a:ext cx="2634" cy="2137"/>
          </p:xfrm>
          <a:graphic>
            <a:graphicData uri="http://schemas.openxmlformats.org/presentationml/2006/ole">
              <mc:AlternateContent xmlns:mc="http://schemas.openxmlformats.org/markup-compatibility/2006">
                <mc:Choice xmlns:v="urn:schemas-microsoft-com:vml" Requires="v">
                  <p:oleObj spid="_x0000_s22539" name="Flash Movie" r:id="rId4" imgW="3894480" imgH="3159720" progId="Flash.Movie">
                    <p:embed/>
                  </p:oleObj>
                </mc:Choice>
                <mc:Fallback>
                  <p:oleObj name="Flash Movie" r:id="rId4" imgW="3894480" imgH="3159720" progId="Flash.Movie">
                    <p:embed/>
                    <p:pic>
                      <p:nvPicPr>
                        <p:cNvPr id="0"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 y="1165"/>
                          <a:ext cx="2634" cy="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7" name="Object 17"/>
            <p:cNvGraphicFramePr>
              <a:graphicFrameLocks noChangeAspect="1"/>
            </p:cNvGraphicFramePr>
            <p:nvPr/>
          </p:nvGraphicFramePr>
          <p:xfrm>
            <a:off x="3442" y="570"/>
            <a:ext cx="1047" cy="849"/>
          </p:xfrm>
          <a:graphic>
            <a:graphicData uri="http://schemas.openxmlformats.org/presentationml/2006/ole">
              <mc:AlternateContent xmlns:mc="http://schemas.openxmlformats.org/markup-compatibility/2006">
                <mc:Choice xmlns:v="urn:schemas-microsoft-com:vml" Requires="v">
                  <p:oleObj spid="_x0000_s22540" name="Flash Movie" r:id="rId6" imgW="3894480" imgH="3159720" progId="Flash.Movie">
                    <p:embed/>
                  </p:oleObj>
                </mc:Choice>
                <mc:Fallback>
                  <p:oleObj name="Flash Movie" r:id="rId6" imgW="3894480" imgH="3159720" progId="Flash.Movie">
                    <p:embed/>
                    <p:pic>
                      <p:nvPicPr>
                        <p:cNvPr id="0" name="Object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2" y="570"/>
                          <a:ext cx="1047" cy="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8" name="Object 18"/>
            <p:cNvGraphicFramePr>
              <a:graphicFrameLocks noChangeAspect="1"/>
            </p:cNvGraphicFramePr>
            <p:nvPr/>
          </p:nvGraphicFramePr>
          <p:xfrm>
            <a:off x="3679" y="1922"/>
            <a:ext cx="1047" cy="849"/>
          </p:xfrm>
          <a:graphic>
            <a:graphicData uri="http://schemas.openxmlformats.org/presentationml/2006/ole">
              <mc:AlternateContent xmlns:mc="http://schemas.openxmlformats.org/markup-compatibility/2006">
                <mc:Choice xmlns:v="urn:schemas-microsoft-com:vml" Requires="v">
                  <p:oleObj spid="_x0000_s22541" name="Flash Movie" r:id="rId7" imgW="3894480" imgH="3159720" progId="Flash.Movie">
                    <p:embed/>
                  </p:oleObj>
                </mc:Choice>
                <mc:Fallback>
                  <p:oleObj name="Flash Movie" r:id="rId7" imgW="3894480" imgH="3159720" progId="Flash.Movie">
                    <p:embed/>
                    <p:pic>
                      <p:nvPicPr>
                        <p:cNvPr id="0" name="Object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9" y="1922"/>
                          <a:ext cx="1047" cy="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2531" name="AutoShape 10"/>
          <p:cNvSpPr>
            <a:spLocks noGrp="1" noChangeArrowheads="1"/>
          </p:cNvSpPr>
          <p:nvPr>
            <p:ph type="ctrTitle"/>
          </p:nvPr>
        </p:nvSpPr>
        <p:spPr>
          <a:xfrm>
            <a:off x="152400" y="188913"/>
            <a:ext cx="5310188" cy="981075"/>
          </a:xfrm>
          <a:prstGeom prst="roundRect">
            <a:avLst>
              <a:gd name="adj" fmla="val 43579"/>
            </a:avLst>
          </a:prstGeom>
          <a:solidFill>
            <a:srgbClr val="010066"/>
          </a:solidFill>
          <a:ln w="63500">
            <a:solidFill>
              <a:srgbClr val="5B0091"/>
            </a:solidFill>
            <a:round/>
            <a:headEnd/>
            <a:tailEnd/>
          </a:ln>
        </p:spPr>
        <p:txBody>
          <a:bodyPr/>
          <a:lstStyle/>
          <a:p>
            <a:r>
              <a:rPr lang="en-GB" b="1" smtClean="0">
                <a:solidFill>
                  <a:schemeClr val="bg1"/>
                </a:solidFill>
              </a:rPr>
              <a:t>KS3 Mathematics</a:t>
            </a:r>
          </a:p>
        </p:txBody>
      </p:sp>
      <p:sp>
        <p:nvSpPr>
          <p:cNvPr id="22532" name="AutoShape 11"/>
          <p:cNvSpPr>
            <a:spLocks noGrp="1" noChangeArrowheads="1"/>
          </p:cNvSpPr>
          <p:nvPr>
            <p:ph type="subTitle" idx="1"/>
          </p:nvPr>
        </p:nvSpPr>
        <p:spPr bwMode="auto">
          <a:xfrm>
            <a:off x="3429000" y="4868863"/>
            <a:ext cx="5410200" cy="1008062"/>
          </a:xfrm>
          <a:prstGeom prst="roundRect">
            <a:avLst>
              <a:gd name="adj" fmla="val 43579"/>
            </a:avLst>
          </a:prstGeom>
          <a:solidFill>
            <a:srgbClr val="010066"/>
          </a:solidFill>
          <a:ln w="63500">
            <a:solidFill>
              <a:srgbClr val="5B0091"/>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eaLnBrk="1" hangingPunct="1">
              <a:lnSpc>
                <a:spcPct val="80000"/>
              </a:lnSpc>
              <a:spcBef>
                <a:spcPct val="0"/>
              </a:spcBef>
            </a:pPr>
            <a:r>
              <a:rPr lang="en-GB" sz="3600" smtClean="0">
                <a:solidFill>
                  <a:schemeClr val="bg1"/>
                </a:solidFill>
              </a:rPr>
              <a:t>N4 Powers and roots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5" name="Picture 1034"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1035"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Rectangle 1037"/>
          <p:cNvSpPr>
            <a:spLocks noGrp="1" noChangeArrowheads="1"/>
          </p:cNvSpPr>
          <p:nvPr>
            <p:ph type="title" idx="4294967295"/>
          </p:nvPr>
        </p:nvSpPr>
        <p:spPr>
          <a:xfrm>
            <a:off x="152400" y="152400"/>
            <a:ext cx="8991600" cy="685800"/>
          </a:xfrm>
          <a:noFill/>
        </p:spPr>
        <p:txBody>
          <a:bodyPr/>
          <a:lstStyle/>
          <a:p>
            <a:pPr eaLnBrk="1" hangingPunct="1"/>
            <a:r>
              <a:rPr lang="en-GB" sz="2700" b="1" smtClean="0">
                <a:solidFill>
                  <a:srgbClr val="5B0091"/>
                </a:solidFill>
              </a:rPr>
              <a:t>Adding consecutive triangular numbers</a:t>
            </a:r>
            <a:endParaRPr lang="en-GB" smtClean="0"/>
          </a:p>
        </p:txBody>
      </p:sp>
      <p:grpSp>
        <p:nvGrpSpPr>
          <p:cNvPr id="3078" name="Group 1734"/>
          <p:cNvGrpSpPr>
            <a:grpSpLocks/>
          </p:cNvGrpSpPr>
          <p:nvPr/>
        </p:nvGrpSpPr>
        <p:grpSpPr bwMode="auto">
          <a:xfrm>
            <a:off x="7304088" y="115888"/>
            <a:ext cx="576262" cy="576262"/>
            <a:chOff x="4601" y="73"/>
            <a:chExt cx="363" cy="363"/>
          </a:xfrm>
        </p:grpSpPr>
        <p:pic>
          <p:nvPicPr>
            <p:cNvPr id="3079" name="Picture 1735"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1" y="110"/>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Oval 1736"/>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3081" name="Oval 1737"/>
            <p:cNvSpPr>
              <a:spLocks noChangeAspect="1" noChangeArrowheads="1"/>
            </p:cNvSpPr>
            <p:nvPr/>
          </p:nvSpPr>
          <p:spPr bwMode="auto">
            <a:xfrm>
              <a:off x="4635" y="107"/>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3074"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6"/>
          <p:cNvSpPr txBox="1">
            <a:spLocks noChangeArrowheads="1"/>
          </p:cNvSpPr>
          <p:nvPr/>
        </p:nvSpPr>
        <p:spPr bwMode="auto">
          <a:xfrm>
            <a:off x="212725" y="954088"/>
            <a:ext cx="86264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make square numbers by adding two consecutive triangular numbers.</a:t>
            </a:r>
          </a:p>
        </p:txBody>
      </p:sp>
      <p:sp>
        <p:nvSpPr>
          <p:cNvPr id="258055" name="Oval 7"/>
          <p:cNvSpPr>
            <a:spLocks noChangeArrowheads="1"/>
          </p:cNvSpPr>
          <p:nvPr/>
        </p:nvSpPr>
        <p:spPr bwMode="auto">
          <a:xfrm>
            <a:off x="2362200" y="1981200"/>
            <a:ext cx="381000" cy="38100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58056" name="Group 8"/>
          <p:cNvGrpSpPr>
            <a:grpSpLocks/>
          </p:cNvGrpSpPr>
          <p:nvPr/>
        </p:nvGrpSpPr>
        <p:grpSpPr bwMode="auto">
          <a:xfrm>
            <a:off x="2362200" y="1981200"/>
            <a:ext cx="762000" cy="762000"/>
            <a:chOff x="1488" y="1056"/>
            <a:chExt cx="480" cy="480"/>
          </a:xfrm>
        </p:grpSpPr>
        <p:sp>
          <p:nvSpPr>
            <p:cNvPr id="30103" name="Oval 9"/>
            <p:cNvSpPr>
              <a:spLocks noChangeArrowheads="1"/>
            </p:cNvSpPr>
            <p:nvPr/>
          </p:nvSpPr>
          <p:spPr bwMode="auto">
            <a:xfrm>
              <a:off x="1728" y="1056"/>
              <a:ext cx="240" cy="240"/>
            </a:xfrm>
            <a:prstGeom prst="ellipse">
              <a:avLst/>
            </a:prstGeom>
            <a:solidFill>
              <a:srgbClr val="FF66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4" name="Oval 10"/>
            <p:cNvSpPr>
              <a:spLocks noChangeArrowheads="1"/>
            </p:cNvSpPr>
            <p:nvPr/>
          </p:nvSpPr>
          <p:spPr bwMode="auto">
            <a:xfrm>
              <a:off x="1728" y="1296"/>
              <a:ext cx="240" cy="240"/>
            </a:xfrm>
            <a:prstGeom prst="ellipse">
              <a:avLst/>
            </a:prstGeom>
            <a:solidFill>
              <a:srgbClr val="FF66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5" name="Oval 11"/>
            <p:cNvSpPr>
              <a:spLocks noChangeArrowheads="1"/>
            </p:cNvSpPr>
            <p:nvPr/>
          </p:nvSpPr>
          <p:spPr bwMode="auto">
            <a:xfrm>
              <a:off x="1488" y="1296"/>
              <a:ext cx="240" cy="240"/>
            </a:xfrm>
            <a:prstGeom prst="ellipse">
              <a:avLst/>
            </a:prstGeom>
            <a:solidFill>
              <a:srgbClr val="FF66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8060" name="Text Box 12"/>
          <p:cNvSpPr txBox="1">
            <a:spLocks noChangeArrowheads="1"/>
          </p:cNvSpPr>
          <p:nvPr/>
        </p:nvSpPr>
        <p:spPr bwMode="auto">
          <a:xfrm>
            <a:off x="3581400" y="6019800"/>
            <a:ext cx="1385888"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+ 2</a:t>
            </a:r>
            <a:r>
              <a:rPr lang="en-GB"/>
              <a:t> = 3</a:t>
            </a:r>
          </a:p>
        </p:txBody>
      </p:sp>
      <p:grpSp>
        <p:nvGrpSpPr>
          <p:cNvPr id="258061" name="Group 13"/>
          <p:cNvGrpSpPr>
            <a:grpSpLocks/>
          </p:cNvGrpSpPr>
          <p:nvPr/>
        </p:nvGrpSpPr>
        <p:grpSpPr bwMode="auto">
          <a:xfrm>
            <a:off x="2362200" y="1981200"/>
            <a:ext cx="1143000" cy="1143000"/>
            <a:chOff x="1488" y="1248"/>
            <a:chExt cx="720" cy="720"/>
          </a:xfrm>
        </p:grpSpPr>
        <p:sp>
          <p:nvSpPr>
            <p:cNvPr id="30094" name="Oval 14"/>
            <p:cNvSpPr>
              <a:spLocks noChangeArrowheads="1"/>
            </p:cNvSpPr>
            <p:nvPr/>
          </p:nvSpPr>
          <p:spPr bwMode="auto">
            <a:xfrm>
              <a:off x="1488" y="1248"/>
              <a:ext cx="240" cy="240"/>
            </a:xfrm>
            <a:prstGeom prst="ellipse">
              <a:avLst/>
            </a:prstGeom>
            <a:solidFill>
              <a:srgbClr val="FF66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95" name="Oval 15"/>
            <p:cNvSpPr>
              <a:spLocks noChangeArrowheads="1"/>
            </p:cNvSpPr>
            <p:nvPr/>
          </p:nvSpPr>
          <p:spPr bwMode="auto">
            <a:xfrm>
              <a:off x="1728" y="1248"/>
              <a:ext cx="240" cy="240"/>
            </a:xfrm>
            <a:prstGeom prst="ellipse">
              <a:avLst/>
            </a:prstGeom>
            <a:solidFill>
              <a:srgbClr val="FF66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96" name="Oval 16"/>
            <p:cNvSpPr>
              <a:spLocks noChangeArrowheads="1"/>
            </p:cNvSpPr>
            <p:nvPr/>
          </p:nvSpPr>
          <p:spPr bwMode="auto">
            <a:xfrm>
              <a:off x="1728" y="148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97" name="Oval 17"/>
            <p:cNvSpPr>
              <a:spLocks noChangeArrowheads="1"/>
            </p:cNvSpPr>
            <p:nvPr/>
          </p:nvSpPr>
          <p:spPr bwMode="auto">
            <a:xfrm>
              <a:off x="1488" y="1488"/>
              <a:ext cx="240" cy="240"/>
            </a:xfrm>
            <a:prstGeom prst="ellipse">
              <a:avLst/>
            </a:prstGeom>
            <a:solidFill>
              <a:srgbClr val="FF66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98" name="Oval 18"/>
            <p:cNvSpPr>
              <a:spLocks noChangeArrowheads="1"/>
            </p:cNvSpPr>
            <p:nvPr/>
          </p:nvSpPr>
          <p:spPr bwMode="auto">
            <a:xfrm>
              <a:off x="1488" y="172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99" name="Oval 19"/>
            <p:cNvSpPr>
              <a:spLocks noChangeArrowheads="1"/>
            </p:cNvSpPr>
            <p:nvPr/>
          </p:nvSpPr>
          <p:spPr bwMode="auto">
            <a:xfrm>
              <a:off x="1968" y="124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0" name="Oval 20"/>
            <p:cNvSpPr>
              <a:spLocks noChangeArrowheads="1"/>
            </p:cNvSpPr>
            <p:nvPr/>
          </p:nvSpPr>
          <p:spPr bwMode="auto">
            <a:xfrm>
              <a:off x="1968" y="172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1" name="Oval 21"/>
            <p:cNvSpPr>
              <a:spLocks noChangeArrowheads="1"/>
            </p:cNvSpPr>
            <p:nvPr/>
          </p:nvSpPr>
          <p:spPr bwMode="auto">
            <a:xfrm>
              <a:off x="1728" y="172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102" name="Oval 22"/>
            <p:cNvSpPr>
              <a:spLocks noChangeArrowheads="1"/>
            </p:cNvSpPr>
            <p:nvPr/>
          </p:nvSpPr>
          <p:spPr bwMode="auto">
            <a:xfrm>
              <a:off x="1968" y="148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8071" name="Text Box 23"/>
          <p:cNvSpPr txBox="1">
            <a:spLocks noChangeArrowheads="1"/>
          </p:cNvSpPr>
          <p:nvPr/>
        </p:nvSpPr>
        <p:spPr bwMode="auto">
          <a:xfrm>
            <a:off x="3581400" y="6019800"/>
            <a:ext cx="1385888"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3</a:t>
            </a:r>
            <a:r>
              <a:rPr lang="en-GB"/>
              <a:t> </a:t>
            </a:r>
            <a:r>
              <a:rPr lang="en-GB">
                <a:solidFill>
                  <a:srgbClr val="FFCC00"/>
                </a:solidFill>
              </a:rPr>
              <a:t>+ 6</a:t>
            </a:r>
            <a:r>
              <a:rPr lang="en-GB"/>
              <a:t> = 9</a:t>
            </a:r>
          </a:p>
        </p:txBody>
      </p:sp>
      <p:grpSp>
        <p:nvGrpSpPr>
          <p:cNvPr id="258072" name="Group 24"/>
          <p:cNvGrpSpPr>
            <a:grpSpLocks/>
          </p:cNvGrpSpPr>
          <p:nvPr/>
        </p:nvGrpSpPr>
        <p:grpSpPr bwMode="auto">
          <a:xfrm>
            <a:off x="2362200" y="1981200"/>
            <a:ext cx="1524000" cy="1524000"/>
            <a:chOff x="1488" y="1248"/>
            <a:chExt cx="960" cy="960"/>
          </a:xfrm>
        </p:grpSpPr>
        <p:sp>
          <p:nvSpPr>
            <p:cNvPr id="30078" name="Oval 25"/>
            <p:cNvSpPr>
              <a:spLocks noChangeArrowheads="1"/>
            </p:cNvSpPr>
            <p:nvPr/>
          </p:nvSpPr>
          <p:spPr bwMode="auto">
            <a:xfrm>
              <a:off x="1488" y="124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79" name="Oval 26"/>
            <p:cNvSpPr>
              <a:spLocks noChangeArrowheads="1"/>
            </p:cNvSpPr>
            <p:nvPr/>
          </p:nvSpPr>
          <p:spPr bwMode="auto">
            <a:xfrm>
              <a:off x="1728" y="124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80" name="Oval 27"/>
            <p:cNvSpPr>
              <a:spLocks noChangeArrowheads="1"/>
            </p:cNvSpPr>
            <p:nvPr/>
          </p:nvSpPr>
          <p:spPr bwMode="auto">
            <a:xfrm>
              <a:off x="1728" y="148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81" name="Oval 28"/>
            <p:cNvSpPr>
              <a:spLocks noChangeArrowheads="1"/>
            </p:cNvSpPr>
            <p:nvPr/>
          </p:nvSpPr>
          <p:spPr bwMode="auto">
            <a:xfrm>
              <a:off x="1488" y="148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82" name="Oval 29"/>
            <p:cNvSpPr>
              <a:spLocks noChangeArrowheads="1"/>
            </p:cNvSpPr>
            <p:nvPr/>
          </p:nvSpPr>
          <p:spPr bwMode="auto">
            <a:xfrm>
              <a:off x="1488" y="172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83" name="Oval 30"/>
            <p:cNvSpPr>
              <a:spLocks noChangeArrowheads="1"/>
            </p:cNvSpPr>
            <p:nvPr/>
          </p:nvSpPr>
          <p:spPr bwMode="auto">
            <a:xfrm>
              <a:off x="1968" y="1248"/>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84" name="Oval 31"/>
            <p:cNvSpPr>
              <a:spLocks noChangeArrowheads="1"/>
            </p:cNvSpPr>
            <p:nvPr/>
          </p:nvSpPr>
          <p:spPr bwMode="auto">
            <a:xfrm>
              <a:off x="1968" y="172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85" name="Oval 32"/>
            <p:cNvSpPr>
              <a:spLocks noChangeArrowheads="1"/>
            </p:cNvSpPr>
            <p:nvPr/>
          </p:nvSpPr>
          <p:spPr bwMode="auto">
            <a:xfrm>
              <a:off x="1728" y="172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86" name="Oval 33"/>
            <p:cNvSpPr>
              <a:spLocks noChangeArrowheads="1"/>
            </p:cNvSpPr>
            <p:nvPr/>
          </p:nvSpPr>
          <p:spPr bwMode="auto">
            <a:xfrm>
              <a:off x="1968" y="148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87" name="Oval 34"/>
            <p:cNvSpPr>
              <a:spLocks noChangeArrowheads="1"/>
            </p:cNvSpPr>
            <p:nvPr/>
          </p:nvSpPr>
          <p:spPr bwMode="auto">
            <a:xfrm>
              <a:off x="1488" y="196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88" name="Oval 35"/>
            <p:cNvSpPr>
              <a:spLocks noChangeArrowheads="1"/>
            </p:cNvSpPr>
            <p:nvPr/>
          </p:nvSpPr>
          <p:spPr bwMode="auto">
            <a:xfrm>
              <a:off x="1728" y="196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89" name="Oval 36"/>
            <p:cNvSpPr>
              <a:spLocks noChangeArrowheads="1"/>
            </p:cNvSpPr>
            <p:nvPr/>
          </p:nvSpPr>
          <p:spPr bwMode="auto">
            <a:xfrm>
              <a:off x="1968" y="196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90" name="Oval 37"/>
            <p:cNvSpPr>
              <a:spLocks noChangeArrowheads="1"/>
            </p:cNvSpPr>
            <p:nvPr/>
          </p:nvSpPr>
          <p:spPr bwMode="auto">
            <a:xfrm>
              <a:off x="2208" y="196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91" name="Oval 38"/>
            <p:cNvSpPr>
              <a:spLocks noChangeArrowheads="1"/>
            </p:cNvSpPr>
            <p:nvPr/>
          </p:nvSpPr>
          <p:spPr bwMode="auto">
            <a:xfrm>
              <a:off x="2208" y="172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92" name="Oval 39"/>
            <p:cNvSpPr>
              <a:spLocks noChangeArrowheads="1"/>
            </p:cNvSpPr>
            <p:nvPr/>
          </p:nvSpPr>
          <p:spPr bwMode="auto">
            <a:xfrm>
              <a:off x="2208" y="148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93" name="Oval 40"/>
            <p:cNvSpPr>
              <a:spLocks noChangeArrowheads="1"/>
            </p:cNvSpPr>
            <p:nvPr/>
          </p:nvSpPr>
          <p:spPr bwMode="auto">
            <a:xfrm>
              <a:off x="2208" y="124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8089" name="Text Box 41"/>
          <p:cNvSpPr txBox="1">
            <a:spLocks noChangeArrowheads="1"/>
          </p:cNvSpPr>
          <p:nvPr/>
        </p:nvSpPr>
        <p:spPr bwMode="auto">
          <a:xfrm>
            <a:off x="3581400" y="6019800"/>
            <a:ext cx="172561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CC00"/>
                </a:solidFill>
              </a:rPr>
              <a:t>6</a:t>
            </a:r>
            <a:r>
              <a:rPr lang="en-GB"/>
              <a:t> </a:t>
            </a:r>
            <a:r>
              <a:rPr lang="en-GB">
                <a:solidFill>
                  <a:srgbClr val="66FF33"/>
                </a:solidFill>
              </a:rPr>
              <a:t>+ 10</a:t>
            </a:r>
            <a:r>
              <a:rPr lang="en-GB"/>
              <a:t> = 16</a:t>
            </a:r>
          </a:p>
        </p:txBody>
      </p:sp>
      <p:grpSp>
        <p:nvGrpSpPr>
          <p:cNvPr id="258090" name="Group 42"/>
          <p:cNvGrpSpPr>
            <a:grpSpLocks/>
          </p:cNvGrpSpPr>
          <p:nvPr/>
        </p:nvGrpSpPr>
        <p:grpSpPr bwMode="auto">
          <a:xfrm>
            <a:off x="2362200" y="1981200"/>
            <a:ext cx="1905000" cy="1905000"/>
            <a:chOff x="1488" y="1248"/>
            <a:chExt cx="1200" cy="1200"/>
          </a:xfrm>
        </p:grpSpPr>
        <p:sp>
          <p:nvSpPr>
            <p:cNvPr id="30053" name="Oval 43"/>
            <p:cNvSpPr>
              <a:spLocks noChangeArrowheads="1"/>
            </p:cNvSpPr>
            <p:nvPr/>
          </p:nvSpPr>
          <p:spPr bwMode="auto">
            <a:xfrm>
              <a:off x="1488" y="124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54" name="Oval 44"/>
            <p:cNvSpPr>
              <a:spLocks noChangeArrowheads="1"/>
            </p:cNvSpPr>
            <p:nvPr/>
          </p:nvSpPr>
          <p:spPr bwMode="auto">
            <a:xfrm>
              <a:off x="1728" y="124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55" name="Oval 45"/>
            <p:cNvSpPr>
              <a:spLocks noChangeArrowheads="1"/>
            </p:cNvSpPr>
            <p:nvPr/>
          </p:nvSpPr>
          <p:spPr bwMode="auto">
            <a:xfrm>
              <a:off x="1728" y="148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56" name="Oval 46"/>
            <p:cNvSpPr>
              <a:spLocks noChangeArrowheads="1"/>
            </p:cNvSpPr>
            <p:nvPr/>
          </p:nvSpPr>
          <p:spPr bwMode="auto">
            <a:xfrm>
              <a:off x="1488" y="148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57" name="Oval 47"/>
            <p:cNvSpPr>
              <a:spLocks noChangeArrowheads="1"/>
            </p:cNvSpPr>
            <p:nvPr/>
          </p:nvSpPr>
          <p:spPr bwMode="auto">
            <a:xfrm>
              <a:off x="1488" y="172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58" name="Oval 48"/>
            <p:cNvSpPr>
              <a:spLocks noChangeArrowheads="1"/>
            </p:cNvSpPr>
            <p:nvPr/>
          </p:nvSpPr>
          <p:spPr bwMode="auto">
            <a:xfrm>
              <a:off x="1968" y="124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59" name="Oval 49"/>
            <p:cNvSpPr>
              <a:spLocks noChangeArrowheads="1"/>
            </p:cNvSpPr>
            <p:nvPr/>
          </p:nvSpPr>
          <p:spPr bwMode="auto">
            <a:xfrm>
              <a:off x="1968" y="172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60" name="Oval 50"/>
            <p:cNvSpPr>
              <a:spLocks noChangeArrowheads="1"/>
            </p:cNvSpPr>
            <p:nvPr/>
          </p:nvSpPr>
          <p:spPr bwMode="auto">
            <a:xfrm>
              <a:off x="1728" y="172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61" name="Oval 51"/>
            <p:cNvSpPr>
              <a:spLocks noChangeArrowheads="1"/>
            </p:cNvSpPr>
            <p:nvPr/>
          </p:nvSpPr>
          <p:spPr bwMode="auto">
            <a:xfrm>
              <a:off x="1968" y="148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62" name="Oval 52"/>
            <p:cNvSpPr>
              <a:spLocks noChangeArrowheads="1"/>
            </p:cNvSpPr>
            <p:nvPr/>
          </p:nvSpPr>
          <p:spPr bwMode="auto">
            <a:xfrm>
              <a:off x="1488" y="196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63" name="Oval 53"/>
            <p:cNvSpPr>
              <a:spLocks noChangeArrowheads="1"/>
            </p:cNvSpPr>
            <p:nvPr/>
          </p:nvSpPr>
          <p:spPr bwMode="auto">
            <a:xfrm>
              <a:off x="1728" y="196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64" name="Oval 54"/>
            <p:cNvSpPr>
              <a:spLocks noChangeArrowheads="1"/>
            </p:cNvSpPr>
            <p:nvPr/>
          </p:nvSpPr>
          <p:spPr bwMode="auto">
            <a:xfrm>
              <a:off x="1968" y="196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65" name="Oval 55"/>
            <p:cNvSpPr>
              <a:spLocks noChangeArrowheads="1"/>
            </p:cNvSpPr>
            <p:nvPr/>
          </p:nvSpPr>
          <p:spPr bwMode="auto">
            <a:xfrm>
              <a:off x="2208" y="196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66" name="Oval 56"/>
            <p:cNvSpPr>
              <a:spLocks noChangeArrowheads="1"/>
            </p:cNvSpPr>
            <p:nvPr/>
          </p:nvSpPr>
          <p:spPr bwMode="auto">
            <a:xfrm>
              <a:off x="2208" y="172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67" name="Oval 57"/>
            <p:cNvSpPr>
              <a:spLocks noChangeArrowheads="1"/>
            </p:cNvSpPr>
            <p:nvPr/>
          </p:nvSpPr>
          <p:spPr bwMode="auto">
            <a:xfrm>
              <a:off x="2208" y="148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68" name="Oval 58"/>
            <p:cNvSpPr>
              <a:spLocks noChangeArrowheads="1"/>
            </p:cNvSpPr>
            <p:nvPr/>
          </p:nvSpPr>
          <p:spPr bwMode="auto">
            <a:xfrm>
              <a:off x="2208" y="1248"/>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69" name="Oval 59"/>
            <p:cNvSpPr>
              <a:spLocks noChangeArrowheads="1"/>
            </p:cNvSpPr>
            <p:nvPr/>
          </p:nvSpPr>
          <p:spPr bwMode="auto">
            <a:xfrm>
              <a:off x="1488" y="220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70" name="Oval 60"/>
            <p:cNvSpPr>
              <a:spLocks noChangeArrowheads="1"/>
            </p:cNvSpPr>
            <p:nvPr/>
          </p:nvSpPr>
          <p:spPr bwMode="auto">
            <a:xfrm>
              <a:off x="1728" y="220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71" name="Oval 61"/>
            <p:cNvSpPr>
              <a:spLocks noChangeArrowheads="1"/>
            </p:cNvSpPr>
            <p:nvPr/>
          </p:nvSpPr>
          <p:spPr bwMode="auto">
            <a:xfrm>
              <a:off x="1968" y="220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72" name="Oval 62"/>
            <p:cNvSpPr>
              <a:spLocks noChangeArrowheads="1"/>
            </p:cNvSpPr>
            <p:nvPr/>
          </p:nvSpPr>
          <p:spPr bwMode="auto">
            <a:xfrm>
              <a:off x="2208" y="220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73" name="Oval 63"/>
            <p:cNvSpPr>
              <a:spLocks noChangeArrowheads="1"/>
            </p:cNvSpPr>
            <p:nvPr/>
          </p:nvSpPr>
          <p:spPr bwMode="auto">
            <a:xfrm>
              <a:off x="2448" y="220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74" name="Oval 64"/>
            <p:cNvSpPr>
              <a:spLocks noChangeArrowheads="1"/>
            </p:cNvSpPr>
            <p:nvPr/>
          </p:nvSpPr>
          <p:spPr bwMode="auto">
            <a:xfrm>
              <a:off x="2448" y="196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75" name="Oval 65"/>
            <p:cNvSpPr>
              <a:spLocks noChangeArrowheads="1"/>
            </p:cNvSpPr>
            <p:nvPr/>
          </p:nvSpPr>
          <p:spPr bwMode="auto">
            <a:xfrm>
              <a:off x="2448" y="172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76" name="Oval 66"/>
            <p:cNvSpPr>
              <a:spLocks noChangeArrowheads="1"/>
            </p:cNvSpPr>
            <p:nvPr/>
          </p:nvSpPr>
          <p:spPr bwMode="auto">
            <a:xfrm>
              <a:off x="2448" y="148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77" name="Oval 67"/>
            <p:cNvSpPr>
              <a:spLocks noChangeArrowheads="1"/>
            </p:cNvSpPr>
            <p:nvPr/>
          </p:nvSpPr>
          <p:spPr bwMode="auto">
            <a:xfrm>
              <a:off x="2448" y="124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8116" name="Text Box 68"/>
          <p:cNvSpPr txBox="1">
            <a:spLocks noChangeArrowheads="1"/>
          </p:cNvSpPr>
          <p:nvPr/>
        </p:nvSpPr>
        <p:spPr bwMode="auto">
          <a:xfrm>
            <a:off x="3581400" y="6019800"/>
            <a:ext cx="189547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66FF33"/>
                </a:solidFill>
              </a:rPr>
              <a:t>10</a:t>
            </a:r>
            <a:r>
              <a:rPr lang="en-GB"/>
              <a:t> </a:t>
            </a:r>
            <a:r>
              <a:rPr lang="en-GB">
                <a:solidFill>
                  <a:srgbClr val="009900"/>
                </a:solidFill>
              </a:rPr>
              <a:t>+ 15</a:t>
            </a:r>
            <a:r>
              <a:rPr lang="en-GB"/>
              <a:t> = 25</a:t>
            </a:r>
          </a:p>
        </p:txBody>
      </p:sp>
      <p:grpSp>
        <p:nvGrpSpPr>
          <p:cNvPr id="258117" name="Group 69"/>
          <p:cNvGrpSpPr>
            <a:grpSpLocks/>
          </p:cNvGrpSpPr>
          <p:nvPr/>
        </p:nvGrpSpPr>
        <p:grpSpPr bwMode="auto">
          <a:xfrm>
            <a:off x="2362200" y="1981200"/>
            <a:ext cx="2286000" cy="2286000"/>
            <a:chOff x="1488" y="1248"/>
            <a:chExt cx="1440" cy="1440"/>
          </a:xfrm>
        </p:grpSpPr>
        <p:sp>
          <p:nvSpPr>
            <p:cNvPr id="30017" name="Oval 70"/>
            <p:cNvSpPr>
              <a:spLocks noChangeArrowheads="1"/>
            </p:cNvSpPr>
            <p:nvPr/>
          </p:nvSpPr>
          <p:spPr bwMode="auto">
            <a:xfrm>
              <a:off x="1488" y="124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18" name="Oval 71"/>
            <p:cNvSpPr>
              <a:spLocks noChangeArrowheads="1"/>
            </p:cNvSpPr>
            <p:nvPr/>
          </p:nvSpPr>
          <p:spPr bwMode="auto">
            <a:xfrm>
              <a:off x="1728" y="124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19" name="Oval 72"/>
            <p:cNvSpPr>
              <a:spLocks noChangeArrowheads="1"/>
            </p:cNvSpPr>
            <p:nvPr/>
          </p:nvSpPr>
          <p:spPr bwMode="auto">
            <a:xfrm>
              <a:off x="1728" y="148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20" name="Oval 73"/>
            <p:cNvSpPr>
              <a:spLocks noChangeArrowheads="1"/>
            </p:cNvSpPr>
            <p:nvPr/>
          </p:nvSpPr>
          <p:spPr bwMode="auto">
            <a:xfrm>
              <a:off x="1488" y="148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21" name="Oval 74"/>
            <p:cNvSpPr>
              <a:spLocks noChangeArrowheads="1"/>
            </p:cNvSpPr>
            <p:nvPr/>
          </p:nvSpPr>
          <p:spPr bwMode="auto">
            <a:xfrm>
              <a:off x="1488" y="172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22" name="Oval 75"/>
            <p:cNvSpPr>
              <a:spLocks noChangeArrowheads="1"/>
            </p:cNvSpPr>
            <p:nvPr/>
          </p:nvSpPr>
          <p:spPr bwMode="auto">
            <a:xfrm>
              <a:off x="1968" y="124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23" name="Oval 76"/>
            <p:cNvSpPr>
              <a:spLocks noChangeArrowheads="1"/>
            </p:cNvSpPr>
            <p:nvPr/>
          </p:nvSpPr>
          <p:spPr bwMode="auto">
            <a:xfrm>
              <a:off x="1968" y="172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24" name="Oval 77"/>
            <p:cNvSpPr>
              <a:spLocks noChangeArrowheads="1"/>
            </p:cNvSpPr>
            <p:nvPr/>
          </p:nvSpPr>
          <p:spPr bwMode="auto">
            <a:xfrm>
              <a:off x="1728" y="172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25" name="Oval 78"/>
            <p:cNvSpPr>
              <a:spLocks noChangeArrowheads="1"/>
            </p:cNvSpPr>
            <p:nvPr/>
          </p:nvSpPr>
          <p:spPr bwMode="auto">
            <a:xfrm>
              <a:off x="1968" y="148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26" name="Oval 79"/>
            <p:cNvSpPr>
              <a:spLocks noChangeArrowheads="1"/>
            </p:cNvSpPr>
            <p:nvPr/>
          </p:nvSpPr>
          <p:spPr bwMode="auto">
            <a:xfrm>
              <a:off x="1488" y="196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27" name="Oval 80"/>
            <p:cNvSpPr>
              <a:spLocks noChangeArrowheads="1"/>
            </p:cNvSpPr>
            <p:nvPr/>
          </p:nvSpPr>
          <p:spPr bwMode="auto">
            <a:xfrm>
              <a:off x="1728" y="196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28" name="Oval 81"/>
            <p:cNvSpPr>
              <a:spLocks noChangeArrowheads="1"/>
            </p:cNvSpPr>
            <p:nvPr/>
          </p:nvSpPr>
          <p:spPr bwMode="auto">
            <a:xfrm>
              <a:off x="1968" y="196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29" name="Oval 82"/>
            <p:cNvSpPr>
              <a:spLocks noChangeArrowheads="1"/>
            </p:cNvSpPr>
            <p:nvPr/>
          </p:nvSpPr>
          <p:spPr bwMode="auto">
            <a:xfrm>
              <a:off x="2208" y="196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30" name="Oval 83"/>
            <p:cNvSpPr>
              <a:spLocks noChangeArrowheads="1"/>
            </p:cNvSpPr>
            <p:nvPr/>
          </p:nvSpPr>
          <p:spPr bwMode="auto">
            <a:xfrm>
              <a:off x="2208" y="172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31" name="Oval 84"/>
            <p:cNvSpPr>
              <a:spLocks noChangeArrowheads="1"/>
            </p:cNvSpPr>
            <p:nvPr/>
          </p:nvSpPr>
          <p:spPr bwMode="auto">
            <a:xfrm>
              <a:off x="2208" y="148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32" name="Oval 85"/>
            <p:cNvSpPr>
              <a:spLocks noChangeArrowheads="1"/>
            </p:cNvSpPr>
            <p:nvPr/>
          </p:nvSpPr>
          <p:spPr bwMode="auto">
            <a:xfrm>
              <a:off x="2208" y="124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33" name="Oval 86"/>
            <p:cNvSpPr>
              <a:spLocks noChangeArrowheads="1"/>
            </p:cNvSpPr>
            <p:nvPr/>
          </p:nvSpPr>
          <p:spPr bwMode="auto">
            <a:xfrm>
              <a:off x="1488" y="220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34" name="Oval 87"/>
            <p:cNvSpPr>
              <a:spLocks noChangeArrowheads="1"/>
            </p:cNvSpPr>
            <p:nvPr/>
          </p:nvSpPr>
          <p:spPr bwMode="auto">
            <a:xfrm>
              <a:off x="1728" y="220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35" name="Oval 88"/>
            <p:cNvSpPr>
              <a:spLocks noChangeArrowheads="1"/>
            </p:cNvSpPr>
            <p:nvPr/>
          </p:nvSpPr>
          <p:spPr bwMode="auto">
            <a:xfrm>
              <a:off x="1968" y="220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36" name="Oval 89"/>
            <p:cNvSpPr>
              <a:spLocks noChangeArrowheads="1"/>
            </p:cNvSpPr>
            <p:nvPr/>
          </p:nvSpPr>
          <p:spPr bwMode="auto">
            <a:xfrm>
              <a:off x="2208" y="220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37" name="Oval 90"/>
            <p:cNvSpPr>
              <a:spLocks noChangeArrowheads="1"/>
            </p:cNvSpPr>
            <p:nvPr/>
          </p:nvSpPr>
          <p:spPr bwMode="auto">
            <a:xfrm>
              <a:off x="2448" y="220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38" name="Oval 91"/>
            <p:cNvSpPr>
              <a:spLocks noChangeArrowheads="1"/>
            </p:cNvSpPr>
            <p:nvPr/>
          </p:nvSpPr>
          <p:spPr bwMode="auto">
            <a:xfrm>
              <a:off x="2448" y="196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39" name="Oval 92"/>
            <p:cNvSpPr>
              <a:spLocks noChangeArrowheads="1"/>
            </p:cNvSpPr>
            <p:nvPr/>
          </p:nvSpPr>
          <p:spPr bwMode="auto">
            <a:xfrm>
              <a:off x="2448" y="172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40" name="Oval 93"/>
            <p:cNvSpPr>
              <a:spLocks noChangeArrowheads="1"/>
            </p:cNvSpPr>
            <p:nvPr/>
          </p:nvSpPr>
          <p:spPr bwMode="auto">
            <a:xfrm>
              <a:off x="2448" y="148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41" name="Oval 94"/>
            <p:cNvSpPr>
              <a:spLocks noChangeArrowheads="1"/>
            </p:cNvSpPr>
            <p:nvPr/>
          </p:nvSpPr>
          <p:spPr bwMode="auto">
            <a:xfrm>
              <a:off x="2448" y="1248"/>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42" name="Oval 95"/>
            <p:cNvSpPr>
              <a:spLocks noChangeArrowheads="1"/>
            </p:cNvSpPr>
            <p:nvPr/>
          </p:nvSpPr>
          <p:spPr bwMode="auto">
            <a:xfrm>
              <a:off x="1488" y="24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43" name="Oval 96"/>
            <p:cNvSpPr>
              <a:spLocks noChangeArrowheads="1"/>
            </p:cNvSpPr>
            <p:nvPr/>
          </p:nvSpPr>
          <p:spPr bwMode="auto">
            <a:xfrm>
              <a:off x="1728" y="24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44" name="Oval 97"/>
            <p:cNvSpPr>
              <a:spLocks noChangeArrowheads="1"/>
            </p:cNvSpPr>
            <p:nvPr/>
          </p:nvSpPr>
          <p:spPr bwMode="auto">
            <a:xfrm>
              <a:off x="1968" y="24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45" name="Oval 98"/>
            <p:cNvSpPr>
              <a:spLocks noChangeArrowheads="1"/>
            </p:cNvSpPr>
            <p:nvPr/>
          </p:nvSpPr>
          <p:spPr bwMode="auto">
            <a:xfrm>
              <a:off x="2208" y="24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46" name="Oval 99"/>
            <p:cNvSpPr>
              <a:spLocks noChangeArrowheads="1"/>
            </p:cNvSpPr>
            <p:nvPr/>
          </p:nvSpPr>
          <p:spPr bwMode="auto">
            <a:xfrm>
              <a:off x="2448" y="24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47" name="Oval 100"/>
            <p:cNvSpPr>
              <a:spLocks noChangeArrowheads="1"/>
            </p:cNvSpPr>
            <p:nvPr/>
          </p:nvSpPr>
          <p:spPr bwMode="auto">
            <a:xfrm>
              <a:off x="2688" y="24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48" name="Oval 101"/>
            <p:cNvSpPr>
              <a:spLocks noChangeArrowheads="1"/>
            </p:cNvSpPr>
            <p:nvPr/>
          </p:nvSpPr>
          <p:spPr bwMode="auto">
            <a:xfrm>
              <a:off x="2688" y="220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49" name="Oval 102"/>
            <p:cNvSpPr>
              <a:spLocks noChangeArrowheads="1"/>
            </p:cNvSpPr>
            <p:nvPr/>
          </p:nvSpPr>
          <p:spPr bwMode="auto">
            <a:xfrm>
              <a:off x="2688" y="196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50" name="Oval 103"/>
            <p:cNvSpPr>
              <a:spLocks noChangeArrowheads="1"/>
            </p:cNvSpPr>
            <p:nvPr/>
          </p:nvSpPr>
          <p:spPr bwMode="auto">
            <a:xfrm>
              <a:off x="2688" y="172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51" name="Oval 104"/>
            <p:cNvSpPr>
              <a:spLocks noChangeArrowheads="1"/>
            </p:cNvSpPr>
            <p:nvPr/>
          </p:nvSpPr>
          <p:spPr bwMode="auto">
            <a:xfrm>
              <a:off x="2688" y="148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52" name="Oval 105"/>
            <p:cNvSpPr>
              <a:spLocks noChangeArrowheads="1"/>
            </p:cNvSpPr>
            <p:nvPr/>
          </p:nvSpPr>
          <p:spPr bwMode="auto">
            <a:xfrm>
              <a:off x="2688" y="12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8154" name="Text Box 106"/>
          <p:cNvSpPr txBox="1">
            <a:spLocks noChangeArrowheads="1"/>
          </p:cNvSpPr>
          <p:nvPr/>
        </p:nvSpPr>
        <p:spPr bwMode="auto">
          <a:xfrm>
            <a:off x="3581400" y="6019800"/>
            <a:ext cx="189547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9900"/>
                </a:solidFill>
              </a:rPr>
              <a:t>15</a:t>
            </a:r>
            <a:r>
              <a:rPr lang="en-GB"/>
              <a:t> </a:t>
            </a:r>
            <a:r>
              <a:rPr lang="en-GB">
                <a:solidFill>
                  <a:srgbClr val="0000FF"/>
                </a:solidFill>
              </a:rPr>
              <a:t>+ 21</a:t>
            </a:r>
            <a:r>
              <a:rPr lang="en-GB"/>
              <a:t> = 36</a:t>
            </a:r>
          </a:p>
        </p:txBody>
      </p:sp>
      <p:grpSp>
        <p:nvGrpSpPr>
          <p:cNvPr id="258155" name="Group 107"/>
          <p:cNvGrpSpPr>
            <a:grpSpLocks/>
          </p:cNvGrpSpPr>
          <p:nvPr/>
        </p:nvGrpSpPr>
        <p:grpSpPr bwMode="auto">
          <a:xfrm>
            <a:off x="2362200" y="1981200"/>
            <a:ext cx="2667000" cy="2667000"/>
            <a:chOff x="1488" y="1248"/>
            <a:chExt cx="1680" cy="1680"/>
          </a:xfrm>
        </p:grpSpPr>
        <p:sp>
          <p:nvSpPr>
            <p:cNvPr id="29968" name="Oval 108"/>
            <p:cNvSpPr>
              <a:spLocks noChangeArrowheads="1"/>
            </p:cNvSpPr>
            <p:nvPr/>
          </p:nvSpPr>
          <p:spPr bwMode="auto">
            <a:xfrm>
              <a:off x="1488" y="12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69" name="Oval 109"/>
            <p:cNvSpPr>
              <a:spLocks noChangeArrowheads="1"/>
            </p:cNvSpPr>
            <p:nvPr/>
          </p:nvSpPr>
          <p:spPr bwMode="auto">
            <a:xfrm>
              <a:off x="1728" y="12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70" name="Oval 110"/>
            <p:cNvSpPr>
              <a:spLocks noChangeArrowheads="1"/>
            </p:cNvSpPr>
            <p:nvPr/>
          </p:nvSpPr>
          <p:spPr bwMode="auto">
            <a:xfrm>
              <a:off x="1728" y="148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71" name="Oval 111"/>
            <p:cNvSpPr>
              <a:spLocks noChangeArrowheads="1"/>
            </p:cNvSpPr>
            <p:nvPr/>
          </p:nvSpPr>
          <p:spPr bwMode="auto">
            <a:xfrm>
              <a:off x="1488" y="148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72" name="Oval 112"/>
            <p:cNvSpPr>
              <a:spLocks noChangeArrowheads="1"/>
            </p:cNvSpPr>
            <p:nvPr/>
          </p:nvSpPr>
          <p:spPr bwMode="auto">
            <a:xfrm>
              <a:off x="1488" y="172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73" name="Oval 113"/>
            <p:cNvSpPr>
              <a:spLocks noChangeArrowheads="1"/>
            </p:cNvSpPr>
            <p:nvPr/>
          </p:nvSpPr>
          <p:spPr bwMode="auto">
            <a:xfrm>
              <a:off x="1968" y="12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74" name="Oval 114"/>
            <p:cNvSpPr>
              <a:spLocks noChangeArrowheads="1"/>
            </p:cNvSpPr>
            <p:nvPr/>
          </p:nvSpPr>
          <p:spPr bwMode="auto">
            <a:xfrm>
              <a:off x="1968" y="172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75" name="Oval 115"/>
            <p:cNvSpPr>
              <a:spLocks noChangeArrowheads="1"/>
            </p:cNvSpPr>
            <p:nvPr/>
          </p:nvSpPr>
          <p:spPr bwMode="auto">
            <a:xfrm>
              <a:off x="1728" y="172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76" name="Oval 116"/>
            <p:cNvSpPr>
              <a:spLocks noChangeArrowheads="1"/>
            </p:cNvSpPr>
            <p:nvPr/>
          </p:nvSpPr>
          <p:spPr bwMode="auto">
            <a:xfrm>
              <a:off x="1968" y="148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77" name="Oval 117"/>
            <p:cNvSpPr>
              <a:spLocks noChangeArrowheads="1"/>
            </p:cNvSpPr>
            <p:nvPr/>
          </p:nvSpPr>
          <p:spPr bwMode="auto">
            <a:xfrm>
              <a:off x="1488" y="196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78" name="Oval 118"/>
            <p:cNvSpPr>
              <a:spLocks noChangeArrowheads="1"/>
            </p:cNvSpPr>
            <p:nvPr/>
          </p:nvSpPr>
          <p:spPr bwMode="auto">
            <a:xfrm>
              <a:off x="1728" y="196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79" name="Oval 119"/>
            <p:cNvSpPr>
              <a:spLocks noChangeArrowheads="1"/>
            </p:cNvSpPr>
            <p:nvPr/>
          </p:nvSpPr>
          <p:spPr bwMode="auto">
            <a:xfrm>
              <a:off x="1968" y="196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80" name="Oval 120"/>
            <p:cNvSpPr>
              <a:spLocks noChangeArrowheads="1"/>
            </p:cNvSpPr>
            <p:nvPr/>
          </p:nvSpPr>
          <p:spPr bwMode="auto">
            <a:xfrm>
              <a:off x="2208" y="196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81" name="Oval 121"/>
            <p:cNvSpPr>
              <a:spLocks noChangeArrowheads="1"/>
            </p:cNvSpPr>
            <p:nvPr/>
          </p:nvSpPr>
          <p:spPr bwMode="auto">
            <a:xfrm>
              <a:off x="2208" y="172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82" name="Oval 122"/>
            <p:cNvSpPr>
              <a:spLocks noChangeArrowheads="1"/>
            </p:cNvSpPr>
            <p:nvPr/>
          </p:nvSpPr>
          <p:spPr bwMode="auto">
            <a:xfrm>
              <a:off x="2208" y="148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83" name="Oval 123"/>
            <p:cNvSpPr>
              <a:spLocks noChangeArrowheads="1"/>
            </p:cNvSpPr>
            <p:nvPr/>
          </p:nvSpPr>
          <p:spPr bwMode="auto">
            <a:xfrm>
              <a:off x="2208" y="12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84" name="Oval 124"/>
            <p:cNvSpPr>
              <a:spLocks noChangeArrowheads="1"/>
            </p:cNvSpPr>
            <p:nvPr/>
          </p:nvSpPr>
          <p:spPr bwMode="auto">
            <a:xfrm>
              <a:off x="1488" y="220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85" name="Oval 125"/>
            <p:cNvSpPr>
              <a:spLocks noChangeArrowheads="1"/>
            </p:cNvSpPr>
            <p:nvPr/>
          </p:nvSpPr>
          <p:spPr bwMode="auto">
            <a:xfrm>
              <a:off x="1728" y="220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86" name="Oval 126"/>
            <p:cNvSpPr>
              <a:spLocks noChangeArrowheads="1"/>
            </p:cNvSpPr>
            <p:nvPr/>
          </p:nvSpPr>
          <p:spPr bwMode="auto">
            <a:xfrm>
              <a:off x="1968" y="220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87" name="Oval 127"/>
            <p:cNvSpPr>
              <a:spLocks noChangeArrowheads="1"/>
            </p:cNvSpPr>
            <p:nvPr/>
          </p:nvSpPr>
          <p:spPr bwMode="auto">
            <a:xfrm>
              <a:off x="2208" y="220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88" name="Oval 128"/>
            <p:cNvSpPr>
              <a:spLocks noChangeArrowheads="1"/>
            </p:cNvSpPr>
            <p:nvPr/>
          </p:nvSpPr>
          <p:spPr bwMode="auto">
            <a:xfrm>
              <a:off x="2448" y="220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89" name="Oval 129"/>
            <p:cNvSpPr>
              <a:spLocks noChangeArrowheads="1"/>
            </p:cNvSpPr>
            <p:nvPr/>
          </p:nvSpPr>
          <p:spPr bwMode="auto">
            <a:xfrm>
              <a:off x="2448" y="196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90" name="Oval 130"/>
            <p:cNvSpPr>
              <a:spLocks noChangeArrowheads="1"/>
            </p:cNvSpPr>
            <p:nvPr/>
          </p:nvSpPr>
          <p:spPr bwMode="auto">
            <a:xfrm>
              <a:off x="2448" y="172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91" name="Oval 131"/>
            <p:cNvSpPr>
              <a:spLocks noChangeArrowheads="1"/>
            </p:cNvSpPr>
            <p:nvPr/>
          </p:nvSpPr>
          <p:spPr bwMode="auto">
            <a:xfrm>
              <a:off x="2448" y="148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92" name="Oval 132"/>
            <p:cNvSpPr>
              <a:spLocks noChangeArrowheads="1"/>
            </p:cNvSpPr>
            <p:nvPr/>
          </p:nvSpPr>
          <p:spPr bwMode="auto">
            <a:xfrm>
              <a:off x="2448" y="12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93" name="Oval 133"/>
            <p:cNvSpPr>
              <a:spLocks noChangeArrowheads="1"/>
            </p:cNvSpPr>
            <p:nvPr/>
          </p:nvSpPr>
          <p:spPr bwMode="auto">
            <a:xfrm>
              <a:off x="1488" y="24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94" name="Oval 134"/>
            <p:cNvSpPr>
              <a:spLocks noChangeArrowheads="1"/>
            </p:cNvSpPr>
            <p:nvPr/>
          </p:nvSpPr>
          <p:spPr bwMode="auto">
            <a:xfrm>
              <a:off x="1728" y="24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95" name="Oval 135"/>
            <p:cNvSpPr>
              <a:spLocks noChangeArrowheads="1"/>
            </p:cNvSpPr>
            <p:nvPr/>
          </p:nvSpPr>
          <p:spPr bwMode="auto">
            <a:xfrm>
              <a:off x="1968" y="24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96" name="Oval 136"/>
            <p:cNvSpPr>
              <a:spLocks noChangeArrowheads="1"/>
            </p:cNvSpPr>
            <p:nvPr/>
          </p:nvSpPr>
          <p:spPr bwMode="auto">
            <a:xfrm>
              <a:off x="2208" y="24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97" name="Oval 137"/>
            <p:cNvSpPr>
              <a:spLocks noChangeArrowheads="1"/>
            </p:cNvSpPr>
            <p:nvPr/>
          </p:nvSpPr>
          <p:spPr bwMode="auto">
            <a:xfrm>
              <a:off x="2448" y="24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98" name="Oval 138"/>
            <p:cNvSpPr>
              <a:spLocks noChangeArrowheads="1"/>
            </p:cNvSpPr>
            <p:nvPr/>
          </p:nvSpPr>
          <p:spPr bwMode="auto">
            <a:xfrm>
              <a:off x="2688" y="24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99" name="Oval 139"/>
            <p:cNvSpPr>
              <a:spLocks noChangeArrowheads="1"/>
            </p:cNvSpPr>
            <p:nvPr/>
          </p:nvSpPr>
          <p:spPr bwMode="auto">
            <a:xfrm>
              <a:off x="2688" y="220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00" name="Oval 140"/>
            <p:cNvSpPr>
              <a:spLocks noChangeArrowheads="1"/>
            </p:cNvSpPr>
            <p:nvPr/>
          </p:nvSpPr>
          <p:spPr bwMode="auto">
            <a:xfrm>
              <a:off x="2688" y="196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01" name="Oval 141"/>
            <p:cNvSpPr>
              <a:spLocks noChangeArrowheads="1"/>
            </p:cNvSpPr>
            <p:nvPr/>
          </p:nvSpPr>
          <p:spPr bwMode="auto">
            <a:xfrm>
              <a:off x="2688" y="172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02" name="Oval 142"/>
            <p:cNvSpPr>
              <a:spLocks noChangeArrowheads="1"/>
            </p:cNvSpPr>
            <p:nvPr/>
          </p:nvSpPr>
          <p:spPr bwMode="auto">
            <a:xfrm>
              <a:off x="2688" y="14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03" name="Oval 143"/>
            <p:cNvSpPr>
              <a:spLocks noChangeArrowheads="1"/>
            </p:cNvSpPr>
            <p:nvPr/>
          </p:nvSpPr>
          <p:spPr bwMode="auto">
            <a:xfrm>
              <a:off x="2688" y="1248"/>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04" name="Oval 144"/>
            <p:cNvSpPr>
              <a:spLocks noChangeArrowheads="1"/>
            </p:cNvSpPr>
            <p:nvPr/>
          </p:nvSpPr>
          <p:spPr bwMode="auto">
            <a:xfrm>
              <a:off x="1728" y="26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05" name="Oval 145"/>
            <p:cNvSpPr>
              <a:spLocks noChangeArrowheads="1"/>
            </p:cNvSpPr>
            <p:nvPr/>
          </p:nvSpPr>
          <p:spPr bwMode="auto">
            <a:xfrm>
              <a:off x="1968" y="26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06" name="Oval 146"/>
            <p:cNvSpPr>
              <a:spLocks noChangeArrowheads="1"/>
            </p:cNvSpPr>
            <p:nvPr/>
          </p:nvSpPr>
          <p:spPr bwMode="auto">
            <a:xfrm>
              <a:off x="2208" y="26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07" name="Oval 147"/>
            <p:cNvSpPr>
              <a:spLocks noChangeArrowheads="1"/>
            </p:cNvSpPr>
            <p:nvPr/>
          </p:nvSpPr>
          <p:spPr bwMode="auto">
            <a:xfrm>
              <a:off x="2448" y="26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08" name="Oval 148"/>
            <p:cNvSpPr>
              <a:spLocks noChangeArrowheads="1"/>
            </p:cNvSpPr>
            <p:nvPr/>
          </p:nvSpPr>
          <p:spPr bwMode="auto">
            <a:xfrm>
              <a:off x="2688" y="26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09" name="Oval 149"/>
            <p:cNvSpPr>
              <a:spLocks noChangeArrowheads="1"/>
            </p:cNvSpPr>
            <p:nvPr/>
          </p:nvSpPr>
          <p:spPr bwMode="auto">
            <a:xfrm>
              <a:off x="2928" y="26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10" name="Oval 150"/>
            <p:cNvSpPr>
              <a:spLocks noChangeArrowheads="1"/>
            </p:cNvSpPr>
            <p:nvPr/>
          </p:nvSpPr>
          <p:spPr bwMode="auto">
            <a:xfrm>
              <a:off x="2928" y="24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11" name="Oval 151"/>
            <p:cNvSpPr>
              <a:spLocks noChangeArrowheads="1"/>
            </p:cNvSpPr>
            <p:nvPr/>
          </p:nvSpPr>
          <p:spPr bwMode="auto">
            <a:xfrm>
              <a:off x="2928" y="220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12" name="Oval 152"/>
            <p:cNvSpPr>
              <a:spLocks noChangeArrowheads="1"/>
            </p:cNvSpPr>
            <p:nvPr/>
          </p:nvSpPr>
          <p:spPr bwMode="auto">
            <a:xfrm>
              <a:off x="2928" y="196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13" name="Oval 153"/>
            <p:cNvSpPr>
              <a:spLocks noChangeArrowheads="1"/>
            </p:cNvSpPr>
            <p:nvPr/>
          </p:nvSpPr>
          <p:spPr bwMode="auto">
            <a:xfrm>
              <a:off x="2928" y="172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14" name="Oval 154"/>
            <p:cNvSpPr>
              <a:spLocks noChangeArrowheads="1"/>
            </p:cNvSpPr>
            <p:nvPr/>
          </p:nvSpPr>
          <p:spPr bwMode="auto">
            <a:xfrm>
              <a:off x="2928" y="14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15" name="Oval 155"/>
            <p:cNvSpPr>
              <a:spLocks noChangeArrowheads="1"/>
            </p:cNvSpPr>
            <p:nvPr/>
          </p:nvSpPr>
          <p:spPr bwMode="auto">
            <a:xfrm>
              <a:off x="2928" y="12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016" name="Oval 156"/>
            <p:cNvSpPr>
              <a:spLocks noChangeArrowheads="1"/>
            </p:cNvSpPr>
            <p:nvPr/>
          </p:nvSpPr>
          <p:spPr bwMode="auto">
            <a:xfrm>
              <a:off x="1488" y="26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8205" name="Text Box 157"/>
          <p:cNvSpPr txBox="1">
            <a:spLocks noChangeArrowheads="1"/>
          </p:cNvSpPr>
          <p:nvPr/>
        </p:nvSpPr>
        <p:spPr bwMode="auto">
          <a:xfrm>
            <a:off x="3581400" y="6019800"/>
            <a:ext cx="189547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FF"/>
                </a:solidFill>
              </a:rPr>
              <a:t>21</a:t>
            </a:r>
            <a:r>
              <a:rPr lang="en-GB"/>
              <a:t> </a:t>
            </a:r>
            <a:r>
              <a:rPr lang="en-GB">
                <a:solidFill>
                  <a:srgbClr val="0099FF"/>
                </a:solidFill>
              </a:rPr>
              <a:t>+ 28</a:t>
            </a:r>
            <a:r>
              <a:rPr lang="en-GB"/>
              <a:t> = 49</a:t>
            </a:r>
          </a:p>
        </p:txBody>
      </p:sp>
      <p:grpSp>
        <p:nvGrpSpPr>
          <p:cNvPr id="258206" name="Group 158"/>
          <p:cNvGrpSpPr>
            <a:grpSpLocks/>
          </p:cNvGrpSpPr>
          <p:nvPr/>
        </p:nvGrpSpPr>
        <p:grpSpPr bwMode="auto">
          <a:xfrm>
            <a:off x="2362200" y="1981200"/>
            <a:ext cx="3048000" cy="3048000"/>
            <a:chOff x="1488" y="1248"/>
            <a:chExt cx="1920" cy="1920"/>
          </a:xfrm>
        </p:grpSpPr>
        <p:sp>
          <p:nvSpPr>
            <p:cNvPr id="29903" name="Oval 159"/>
            <p:cNvSpPr>
              <a:spLocks noChangeArrowheads="1"/>
            </p:cNvSpPr>
            <p:nvPr/>
          </p:nvSpPr>
          <p:spPr bwMode="auto">
            <a:xfrm>
              <a:off x="1488" y="12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4" name="Oval 160"/>
            <p:cNvSpPr>
              <a:spLocks noChangeArrowheads="1"/>
            </p:cNvSpPr>
            <p:nvPr/>
          </p:nvSpPr>
          <p:spPr bwMode="auto">
            <a:xfrm>
              <a:off x="1728" y="12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5" name="Oval 161"/>
            <p:cNvSpPr>
              <a:spLocks noChangeArrowheads="1"/>
            </p:cNvSpPr>
            <p:nvPr/>
          </p:nvSpPr>
          <p:spPr bwMode="auto">
            <a:xfrm>
              <a:off x="1728" y="14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6" name="Oval 162"/>
            <p:cNvSpPr>
              <a:spLocks noChangeArrowheads="1"/>
            </p:cNvSpPr>
            <p:nvPr/>
          </p:nvSpPr>
          <p:spPr bwMode="auto">
            <a:xfrm>
              <a:off x="1488" y="14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7" name="Oval 163"/>
            <p:cNvSpPr>
              <a:spLocks noChangeArrowheads="1"/>
            </p:cNvSpPr>
            <p:nvPr/>
          </p:nvSpPr>
          <p:spPr bwMode="auto">
            <a:xfrm>
              <a:off x="1488" y="172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8" name="Oval 164"/>
            <p:cNvSpPr>
              <a:spLocks noChangeArrowheads="1"/>
            </p:cNvSpPr>
            <p:nvPr/>
          </p:nvSpPr>
          <p:spPr bwMode="auto">
            <a:xfrm>
              <a:off x="1968" y="12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9" name="Oval 165"/>
            <p:cNvSpPr>
              <a:spLocks noChangeArrowheads="1"/>
            </p:cNvSpPr>
            <p:nvPr/>
          </p:nvSpPr>
          <p:spPr bwMode="auto">
            <a:xfrm>
              <a:off x="1968" y="172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10" name="Oval 166"/>
            <p:cNvSpPr>
              <a:spLocks noChangeArrowheads="1"/>
            </p:cNvSpPr>
            <p:nvPr/>
          </p:nvSpPr>
          <p:spPr bwMode="auto">
            <a:xfrm>
              <a:off x="1728" y="172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11" name="Oval 167"/>
            <p:cNvSpPr>
              <a:spLocks noChangeArrowheads="1"/>
            </p:cNvSpPr>
            <p:nvPr/>
          </p:nvSpPr>
          <p:spPr bwMode="auto">
            <a:xfrm>
              <a:off x="1968" y="14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12" name="Oval 168"/>
            <p:cNvSpPr>
              <a:spLocks noChangeArrowheads="1"/>
            </p:cNvSpPr>
            <p:nvPr/>
          </p:nvSpPr>
          <p:spPr bwMode="auto">
            <a:xfrm>
              <a:off x="1488" y="196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13" name="Oval 169"/>
            <p:cNvSpPr>
              <a:spLocks noChangeArrowheads="1"/>
            </p:cNvSpPr>
            <p:nvPr/>
          </p:nvSpPr>
          <p:spPr bwMode="auto">
            <a:xfrm>
              <a:off x="1728" y="196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14" name="Oval 170"/>
            <p:cNvSpPr>
              <a:spLocks noChangeArrowheads="1"/>
            </p:cNvSpPr>
            <p:nvPr/>
          </p:nvSpPr>
          <p:spPr bwMode="auto">
            <a:xfrm>
              <a:off x="1968" y="196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15" name="Oval 171"/>
            <p:cNvSpPr>
              <a:spLocks noChangeArrowheads="1"/>
            </p:cNvSpPr>
            <p:nvPr/>
          </p:nvSpPr>
          <p:spPr bwMode="auto">
            <a:xfrm>
              <a:off x="2208" y="196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16" name="Oval 172"/>
            <p:cNvSpPr>
              <a:spLocks noChangeArrowheads="1"/>
            </p:cNvSpPr>
            <p:nvPr/>
          </p:nvSpPr>
          <p:spPr bwMode="auto">
            <a:xfrm>
              <a:off x="2208" y="172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17" name="Oval 173"/>
            <p:cNvSpPr>
              <a:spLocks noChangeArrowheads="1"/>
            </p:cNvSpPr>
            <p:nvPr/>
          </p:nvSpPr>
          <p:spPr bwMode="auto">
            <a:xfrm>
              <a:off x="2208" y="14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18" name="Oval 174"/>
            <p:cNvSpPr>
              <a:spLocks noChangeArrowheads="1"/>
            </p:cNvSpPr>
            <p:nvPr/>
          </p:nvSpPr>
          <p:spPr bwMode="auto">
            <a:xfrm>
              <a:off x="2208" y="12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19" name="Oval 175"/>
            <p:cNvSpPr>
              <a:spLocks noChangeArrowheads="1"/>
            </p:cNvSpPr>
            <p:nvPr/>
          </p:nvSpPr>
          <p:spPr bwMode="auto">
            <a:xfrm>
              <a:off x="1488" y="220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20" name="Oval 176"/>
            <p:cNvSpPr>
              <a:spLocks noChangeArrowheads="1"/>
            </p:cNvSpPr>
            <p:nvPr/>
          </p:nvSpPr>
          <p:spPr bwMode="auto">
            <a:xfrm>
              <a:off x="1728" y="220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21" name="Oval 177"/>
            <p:cNvSpPr>
              <a:spLocks noChangeArrowheads="1"/>
            </p:cNvSpPr>
            <p:nvPr/>
          </p:nvSpPr>
          <p:spPr bwMode="auto">
            <a:xfrm>
              <a:off x="1968" y="220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22" name="Oval 178"/>
            <p:cNvSpPr>
              <a:spLocks noChangeArrowheads="1"/>
            </p:cNvSpPr>
            <p:nvPr/>
          </p:nvSpPr>
          <p:spPr bwMode="auto">
            <a:xfrm>
              <a:off x="2208" y="220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23" name="Oval 179"/>
            <p:cNvSpPr>
              <a:spLocks noChangeArrowheads="1"/>
            </p:cNvSpPr>
            <p:nvPr/>
          </p:nvSpPr>
          <p:spPr bwMode="auto">
            <a:xfrm>
              <a:off x="2448" y="220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24" name="Oval 180"/>
            <p:cNvSpPr>
              <a:spLocks noChangeArrowheads="1"/>
            </p:cNvSpPr>
            <p:nvPr/>
          </p:nvSpPr>
          <p:spPr bwMode="auto">
            <a:xfrm>
              <a:off x="2448" y="196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25" name="Oval 181"/>
            <p:cNvSpPr>
              <a:spLocks noChangeArrowheads="1"/>
            </p:cNvSpPr>
            <p:nvPr/>
          </p:nvSpPr>
          <p:spPr bwMode="auto">
            <a:xfrm>
              <a:off x="2448" y="172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26" name="Oval 182"/>
            <p:cNvSpPr>
              <a:spLocks noChangeArrowheads="1"/>
            </p:cNvSpPr>
            <p:nvPr/>
          </p:nvSpPr>
          <p:spPr bwMode="auto">
            <a:xfrm>
              <a:off x="2448" y="14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27" name="Oval 183"/>
            <p:cNvSpPr>
              <a:spLocks noChangeArrowheads="1"/>
            </p:cNvSpPr>
            <p:nvPr/>
          </p:nvSpPr>
          <p:spPr bwMode="auto">
            <a:xfrm>
              <a:off x="2448" y="12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28" name="Oval 184"/>
            <p:cNvSpPr>
              <a:spLocks noChangeArrowheads="1"/>
            </p:cNvSpPr>
            <p:nvPr/>
          </p:nvSpPr>
          <p:spPr bwMode="auto">
            <a:xfrm>
              <a:off x="1488" y="24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29" name="Oval 185"/>
            <p:cNvSpPr>
              <a:spLocks noChangeArrowheads="1"/>
            </p:cNvSpPr>
            <p:nvPr/>
          </p:nvSpPr>
          <p:spPr bwMode="auto">
            <a:xfrm>
              <a:off x="1728" y="24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30" name="Oval 186"/>
            <p:cNvSpPr>
              <a:spLocks noChangeArrowheads="1"/>
            </p:cNvSpPr>
            <p:nvPr/>
          </p:nvSpPr>
          <p:spPr bwMode="auto">
            <a:xfrm>
              <a:off x="1968" y="24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31" name="Oval 187"/>
            <p:cNvSpPr>
              <a:spLocks noChangeArrowheads="1"/>
            </p:cNvSpPr>
            <p:nvPr/>
          </p:nvSpPr>
          <p:spPr bwMode="auto">
            <a:xfrm>
              <a:off x="2208" y="24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32" name="Oval 188"/>
            <p:cNvSpPr>
              <a:spLocks noChangeArrowheads="1"/>
            </p:cNvSpPr>
            <p:nvPr/>
          </p:nvSpPr>
          <p:spPr bwMode="auto">
            <a:xfrm>
              <a:off x="2448" y="24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33" name="Oval 189"/>
            <p:cNvSpPr>
              <a:spLocks noChangeArrowheads="1"/>
            </p:cNvSpPr>
            <p:nvPr/>
          </p:nvSpPr>
          <p:spPr bwMode="auto">
            <a:xfrm>
              <a:off x="2688" y="24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34" name="Oval 190"/>
            <p:cNvSpPr>
              <a:spLocks noChangeArrowheads="1"/>
            </p:cNvSpPr>
            <p:nvPr/>
          </p:nvSpPr>
          <p:spPr bwMode="auto">
            <a:xfrm>
              <a:off x="2688" y="220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35" name="Oval 191"/>
            <p:cNvSpPr>
              <a:spLocks noChangeArrowheads="1"/>
            </p:cNvSpPr>
            <p:nvPr/>
          </p:nvSpPr>
          <p:spPr bwMode="auto">
            <a:xfrm>
              <a:off x="2688" y="196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36" name="Oval 192"/>
            <p:cNvSpPr>
              <a:spLocks noChangeArrowheads="1"/>
            </p:cNvSpPr>
            <p:nvPr/>
          </p:nvSpPr>
          <p:spPr bwMode="auto">
            <a:xfrm>
              <a:off x="2688" y="172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37" name="Oval 193"/>
            <p:cNvSpPr>
              <a:spLocks noChangeArrowheads="1"/>
            </p:cNvSpPr>
            <p:nvPr/>
          </p:nvSpPr>
          <p:spPr bwMode="auto">
            <a:xfrm>
              <a:off x="2688" y="14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38" name="Oval 194"/>
            <p:cNvSpPr>
              <a:spLocks noChangeArrowheads="1"/>
            </p:cNvSpPr>
            <p:nvPr/>
          </p:nvSpPr>
          <p:spPr bwMode="auto">
            <a:xfrm>
              <a:off x="2688" y="12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39" name="Oval 195"/>
            <p:cNvSpPr>
              <a:spLocks noChangeArrowheads="1"/>
            </p:cNvSpPr>
            <p:nvPr/>
          </p:nvSpPr>
          <p:spPr bwMode="auto">
            <a:xfrm>
              <a:off x="1728" y="26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40" name="Oval 196"/>
            <p:cNvSpPr>
              <a:spLocks noChangeArrowheads="1"/>
            </p:cNvSpPr>
            <p:nvPr/>
          </p:nvSpPr>
          <p:spPr bwMode="auto">
            <a:xfrm>
              <a:off x="1968" y="26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41" name="Oval 197"/>
            <p:cNvSpPr>
              <a:spLocks noChangeArrowheads="1"/>
            </p:cNvSpPr>
            <p:nvPr/>
          </p:nvSpPr>
          <p:spPr bwMode="auto">
            <a:xfrm>
              <a:off x="2208" y="26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42" name="Oval 198"/>
            <p:cNvSpPr>
              <a:spLocks noChangeArrowheads="1"/>
            </p:cNvSpPr>
            <p:nvPr/>
          </p:nvSpPr>
          <p:spPr bwMode="auto">
            <a:xfrm>
              <a:off x="2448" y="26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43" name="Oval 199"/>
            <p:cNvSpPr>
              <a:spLocks noChangeArrowheads="1"/>
            </p:cNvSpPr>
            <p:nvPr/>
          </p:nvSpPr>
          <p:spPr bwMode="auto">
            <a:xfrm>
              <a:off x="2688" y="26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44" name="Oval 200"/>
            <p:cNvSpPr>
              <a:spLocks noChangeArrowheads="1"/>
            </p:cNvSpPr>
            <p:nvPr/>
          </p:nvSpPr>
          <p:spPr bwMode="auto">
            <a:xfrm>
              <a:off x="2928" y="26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45" name="Oval 201"/>
            <p:cNvSpPr>
              <a:spLocks noChangeArrowheads="1"/>
            </p:cNvSpPr>
            <p:nvPr/>
          </p:nvSpPr>
          <p:spPr bwMode="auto">
            <a:xfrm>
              <a:off x="2928" y="24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46" name="Oval 202"/>
            <p:cNvSpPr>
              <a:spLocks noChangeArrowheads="1"/>
            </p:cNvSpPr>
            <p:nvPr/>
          </p:nvSpPr>
          <p:spPr bwMode="auto">
            <a:xfrm>
              <a:off x="2928" y="220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47" name="Oval 203"/>
            <p:cNvSpPr>
              <a:spLocks noChangeArrowheads="1"/>
            </p:cNvSpPr>
            <p:nvPr/>
          </p:nvSpPr>
          <p:spPr bwMode="auto">
            <a:xfrm>
              <a:off x="2928" y="196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48" name="Oval 204"/>
            <p:cNvSpPr>
              <a:spLocks noChangeArrowheads="1"/>
            </p:cNvSpPr>
            <p:nvPr/>
          </p:nvSpPr>
          <p:spPr bwMode="auto">
            <a:xfrm>
              <a:off x="2928" y="172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49" name="Oval 205"/>
            <p:cNvSpPr>
              <a:spLocks noChangeArrowheads="1"/>
            </p:cNvSpPr>
            <p:nvPr/>
          </p:nvSpPr>
          <p:spPr bwMode="auto">
            <a:xfrm>
              <a:off x="2928" y="14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50" name="Oval 206"/>
            <p:cNvSpPr>
              <a:spLocks noChangeArrowheads="1"/>
            </p:cNvSpPr>
            <p:nvPr/>
          </p:nvSpPr>
          <p:spPr bwMode="auto">
            <a:xfrm>
              <a:off x="2928" y="124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51" name="Oval 207"/>
            <p:cNvSpPr>
              <a:spLocks noChangeArrowheads="1"/>
            </p:cNvSpPr>
            <p:nvPr/>
          </p:nvSpPr>
          <p:spPr bwMode="auto">
            <a:xfrm>
              <a:off x="1488" y="2688"/>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952" name="Group 208"/>
            <p:cNvGrpSpPr>
              <a:grpSpLocks/>
            </p:cNvGrpSpPr>
            <p:nvPr/>
          </p:nvGrpSpPr>
          <p:grpSpPr bwMode="auto">
            <a:xfrm>
              <a:off x="1728" y="1488"/>
              <a:ext cx="1680" cy="1680"/>
              <a:chOff x="1488" y="1056"/>
              <a:chExt cx="1680" cy="1680"/>
            </a:xfrm>
          </p:grpSpPr>
          <p:sp>
            <p:nvSpPr>
              <p:cNvPr id="29955" name="Oval 209"/>
              <p:cNvSpPr>
                <a:spLocks noChangeArrowheads="1"/>
              </p:cNvSpPr>
              <p:nvPr/>
            </p:nvSpPr>
            <p:spPr bwMode="auto">
              <a:xfrm>
                <a:off x="172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56" name="Oval 210"/>
              <p:cNvSpPr>
                <a:spLocks noChangeArrowheads="1"/>
              </p:cNvSpPr>
              <p:nvPr/>
            </p:nvSpPr>
            <p:spPr bwMode="auto">
              <a:xfrm>
                <a:off x="196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57" name="Oval 211"/>
              <p:cNvSpPr>
                <a:spLocks noChangeArrowheads="1"/>
              </p:cNvSpPr>
              <p:nvPr/>
            </p:nvSpPr>
            <p:spPr bwMode="auto">
              <a:xfrm>
                <a:off x="220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58" name="Oval 212"/>
              <p:cNvSpPr>
                <a:spLocks noChangeArrowheads="1"/>
              </p:cNvSpPr>
              <p:nvPr/>
            </p:nvSpPr>
            <p:spPr bwMode="auto">
              <a:xfrm>
                <a:off x="244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59" name="Oval 213"/>
              <p:cNvSpPr>
                <a:spLocks noChangeArrowheads="1"/>
              </p:cNvSpPr>
              <p:nvPr/>
            </p:nvSpPr>
            <p:spPr bwMode="auto">
              <a:xfrm>
                <a:off x="268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60" name="Oval 214"/>
              <p:cNvSpPr>
                <a:spLocks noChangeArrowheads="1"/>
              </p:cNvSpPr>
              <p:nvPr/>
            </p:nvSpPr>
            <p:spPr bwMode="auto">
              <a:xfrm>
                <a:off x="292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61" name="Oval 215"/>
              <p:cNvSpPr>
                <a:spLocks noChangeArrowheads="1"/>
              </p:cNvSpPr>
              <p:nvPr/>
            </p:nvSpPr>
            <p:spPr bwMode="auto">
              <a:xfrm>
                <a:off x="2928" y="225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62" name="Oval 216"/>
              <p:cNvSpPr>
                <a:spLocks noChangeArrowheads="1"/>
              </p:cNvSpPr>
              <p:nvPr/>
            </p:nvSpPr>
            <p:spPr bwMode="auto">
              <a:xfrm>
                <a:off x="2928" y="201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63" name="Oval 217"/>
              <p:cNvSpPr>
                <a:spLocks noChangeArrowheads="1"/>
              </p:cNvSpPr>
              <p:nvPr/>
            </p:nvSpPr>
            <p:spPr bwMode="auto">
              <a:xfrm>
                <a:off x="2928" y="177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64" name="Oval 218"/>
              <p:cNvSpPr>
                <a:spLocks noChangeArrowheads="1"/>
              </p:cNvSpPr>
              <p:nvPr/>
            </p:nvSpPr>
            <p:spPr bwMode="auto">
              <a:xfrm>
                <a:off x="2928" y="153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65" name="Oval 219"/>
              <p:cNvSpPr>
                <a:spLocks noChangeArrowheads="1"/>
              </p:cNvSpPr>
              <p:nvPr/>
            </p:nvSpPr>
            <p:spPr bwMode="auto">
              <a:xfrm>
                <a:off x="2928" y="12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66" name="Oval 220"/>
              <p:cNvSpPr>
                <a:spLocks noChangeArrowheads="1"/>
              </p:cNvSpPr>
              <p:nvPr/>
            </p:nvSpPr>
            <p:spPr bwMode="auto">
              <a:xfrm>
                <a:off x="2928" y="105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67" name="Oval 221"/>
              <p:cNvSpPr>
                <a:spLocks noChangeArrowheads="1"/>
              </p:cNvSpPr>
              <p:nvPr/>
            </p:nvSpPr>
            <p:spPr bwMode="auto">
              <a:xfrm>
                <a:off x="148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9953" name="Oval 222"/>
            <p:cNvSpPr>
              <a:spLocks noChangeArrowheads="1"/>
            </p:cNvSpPr>
            <p:nvPr/>
          </p:nvSpPr>
          <p:spPr bwMode="auto">
            <a:xfrm>
              <a:off x="1488" y="292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54" name="Oval 223"/>
            <p:cNvSpPr>
              <a:spLocks noChangeArrowheads="1"/>
            </p:cNvSpPr>
            <p:nvPr/>
          </p:nvSpPr>
          <p:spPr bwMode="auto">
            <a:xfrm>
              <a:off x="3168" y="12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8272" name="Text Box 224"/>
          <p:cNvSpPr txBox="1">
            <a:spLocks noChangeArrowheads="1"/>
          </p:cNvSpPr>
          <p:nvPr/>
        </p:nvSpPr>
        <p:spPr bwMode="auto">
          <a:xfrm>
            <a:off x="3581400" y="6019800"/>
            <a:ext cx="189547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99FF"/>
                </a:solidFill>
              </a:rPr>
              <a:t>28</a:t>
            </a:r>
            <a:r>
              <a:rPr lang="en-GB"/>
              <a:t> </a:t>
            </a:r>
            <a:r>
              <a:rPr lang="en-GB">
                <a:solidFill>
                  <a:srgbClr val="CC66FF"/>
                </a:solidFill>
              </a:rPr>
              <a:t>+ 36</a:t>
            </a:r>
            <a:r>
              <a:rPr lang="en-GB"/>
              <a:t> = 64</a:t>
            </a:r>
          </a:p>
        </p:txBody>
      </p:sp>
      <p:grpSp>
        <p:nvGrpSpPr>
          <p:cNvPr id="258273" name="Group 225"/>
          <p:cNvGrpSpPr>
            <a:grpSpLocks/>
          </p:cNvGrpSpPr>
          <p:nvPr/>
        </p:nvGrpSpPr>
        <p:grpSpPr bwMode="auto">
          <a:xfrm>
            <a:off x="2362200" y="1981200"/>
            <a:ext cx="3429000" cy="3429000"/>
            <a:chOff x="1488" y="1248"/>
            <a:chExt cx="2160" cy="2160"/>
          </a:xfrm>
        </p:grpSpPr>
        <p:sp>
          <p:nvSpPr>
            <p:cNvPr id="29821" name="Oval 226"/>
            <p:cNvSpPr>
              <a:spLocks noChangeArrowheads="1"/>
            </p:cNvSpPr>
            <p:nvPr/>
          </p:nvSpPr>
          <p:spPr bwMode="auto">
            <a:xfrm>
              <a:off x="1488" y="12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22" name="Oval 227"/>
            <p:cNvSpPr>
              <a:spLocks noChangeArrowheads="1"/>
            </p:cNvSpPr>
            <p:nvPr/>
          </p:nvSpPr>
          <p:spPr bwMode="auto">
            <a:xfrm>
              <a:off x="1728" y="12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23" name="Oval 228"/>
            <p:cNvSpPr>
              <a:spLocks noChangeArrowheads="1"/>
            </p:cNvSpPr>
            <p:nvPr/>
          </p:nvSpPr>
          <p:spPr bwMode="auto">
            <a:xfrm>
              <a:off x="1728" y="14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24" name="Oval 229"/>
            <p:cNvSpPr>
              <a:spLocks noChangeArrowheads="1"/>
            </p:cNvSpPr>
            <p:nvPr/>
          </p:nvSpPr>
          <p:spPr bwMode="auto">
            <a:xfrm>
              <a:off x="1488" y="14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25" name="Oval 230"/>
            <p:cNvSpPr>
              <a:spLocks noChangeArrowheads="1"/>
            </p:cNvSpPr>
            <p:nvPr/>
          </p:nvSpPr>
          <p:spPr bwMode="auto">
            <a:xfrm>
              <a:off x="1488" y="172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26" name="Oval 231"/>
            <p:cNvSpPr>
              <a:spLocks noChangeArrowheads="1"/>
            </p:cNvSpPr>
            <p:nvPr/>
          </p:nvSpPr>
          <p:spPr bwMode="auto">
            <a:xfrm>
              <a:off x="1968" y="12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27" name="Oval 232"/>
            <p:cNvSpPr>
              <a:spLocks noChangeArrowheads="1"/>
            </p:cNvSpPr>
            <p:nvPr/>
          </p:nvSpPr>
          <p:spPr bwMode="auto">
            <a:xfrm>
              <a:off x="1968" y="172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28" name="Oval 233"/>
            <p:cNvSpPr>
              <a:spLocks noChangeArrowheads="1"/>
            </p:cNvSpPr>
            <p:nvPr/>
          </p:nvSpPr>
          <p:spPr bwMode="auto">
            <a:xfrm>
              <a:off x="1728" y="172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29" name="Oval 234"/>
            <p:cNvSpPr>
              <a:spLocks noChangeArrowheads="1"/>
            </p:cNvSpPr>
            <p:nvPr/>
          </p:nvSpPr>
          <p:spPr bwMode="auto">
            <a:xfrm>
              <a:off x="1968" y="14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30" name="Oval 235"/>
            <p:cNvSpPr>
              <a:spLocks noChangeArrowheads="1"/>
            </p:cNvSpPr>
            <p:nvPr/>
          </p:nvSpPr>
          <p:spPr bwMode="auto">
            <a:xfrm>
              <a:off x="1488" y="196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31" name="Oval 236"/>
            <p:cNvSpPr>
              <a:spLocks noChangeArrowheads="1"/>
            </p:cNvSpPr>
            <p:nvPr/>
          </p:nvSpPr>
          <p:spPr bwMode="auto">
            <a:xfrm>
              <a:off x="1728" y="196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32" name="Oval 237"/>
            <p:cNvSpPr>
              <a:spLocks noChangeArrowheads="1"/>
            </p:cNvSpPr>
            <p:nvPr/>
          </p:nvSpPr>
          <p:spPr bwMode="auto">
            <a:xfrm>
              <a:off x="1968" y="196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33" name="Oval 238"/>
            <p:cNvSpPr>
              <a:spLocks noChangeArrowheads="1"/>
            </p:cNvSpPr>
            <p:nvPr/>
          </p:nvSpPr>
          <p:spPr bwMode="auto">
            <a:xfrm>
              <a:off x="2208" y="196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34" name="Oval 239"/>
            <p:cNvSpPr>
              <a:spLocks noChangeArrowheads="1"/>
            </p:cNvSpPr>
            <p:nvPr/>
          </p:nvSpPr>
          <p:spPr bwMode="auto">
            <a:xfrm>
              <a:off x="2208" y="172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35" name="Oval 240"/>
            <p:cNvSpPr>
              <a:spLocks noChangeArrowheads="1"/>
            </p:cNvSpPr>
            <p:nvPr/>
          </p:nvSpPr>
          <p:spPr bwMode="auto">
            <a:xfrm>
              <a:off x="2208" y="14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36" name="Oval 241"/>
            <p:cNvSpPr>
              <a:spLocks noChangeArrowheads="1"/>
            </p:cNvSpPr>
            <p:nvPr/>
          </p:nvSpPr>
          <p:spPr bwMode="auto">
            <a:xfrm>
              <a:off x="2208" y="12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37" name="Oval 242"/>
            <p:cNvSpPr>
              <a:spLocks noChangeArrowheads="1"/>
            </p:cNvSpPr>
            <p:nvPr/>
          </p:nvSpPr>
          <p:spPr bwMode="auto">
            <a:xfrm>
              <a:off x="1488" y="220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38" name="Oval 243"/>
            <p:cNvSpPr>
              <a:spLocks noChangeArrowheads="1"/>
            </p:cNvSpPr>
            <p:nvPr/>
          </p:nvSpPr>
          <p:spPr bwMode="auto">
            <a:xfrm>
              <a:off x="1728" y="220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39" name="Oval 244"/>
            <p:cNvSpPr>
              <a:spLocks noChangeArrowheads="1"/>
            </p:cNvSpPr>
            <p:nvPr/>
          </p:nvSpPr>
          <p:spPr bwMode="auto">
            <a:xfrm>
              <a:off x="1968" y="220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40" name="Oval 245"/>
            <p:cNvSpPr>
              <a:spLocks noChangeArrowheads="1"/>
            </p:cNvSpPr>
            <p:nvPr/>
          </p:nvSpPr>
          <p:spPr bwMode="auto">
            <a:xfrm>
              <a:off x="2208" y="220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41" name="Oval 246"/>
            <p:cNvSpPr>
              <a:spLocks noChangeArrowheads="1"/>
            </p:cNvSpPr>
            <p:nvPr/>
          </p:nvSpPr>
          <p:spPr bwMode="auto">
            <a:xfrm>
              <a:off x="2448" y="220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42" name="Oval 247"/>
            <p:cNvSpPr>
              <a:spLocks noChangeArrowheads="1"/>
            </p:cNvSpPr>
            <p:nvPr/>
          </p:nvSpPr>
          <p:spPr bwMode="auto">
            <a:xfrm>
              <a:off x="2448" y="196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43" name="Oval 248"/>
            <p:cNvSpPr>
              <a:spLocks noChangeArrowheads="1"/>
            </p:cNvSpPr>
            <p:nvPr/>
          </p:nvSpPr>
          <p:spPr bwMode="auto">
            <a:xfrm>
              <a:off x="2448" y="172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44" name="Oval 249"/>
            <p:cNvSpPr>
              <a:spLocks noChangeArrowheads="1"/>
            </p:cNvSpPr>
            <p:nvPr/>
          </p:nvSpPr>
          <p:spPr bwMode="auto">
            <a:xfrm>
              <a:off x="2448" y="14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45" name="Oval 250"/>
            <p:cNvSpPr>
              <a:spLocks noChangeArrowheads="1"/>
            </p:cNvSpPr>
            <p:nvPr/>
          </p:nvSpPr>
          <p:spPr bwMode="auto">
            <a:xfrm>
              <a:off x="2448" y="12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46" name="Oval 251"/>
            <p:cNvSpPr>
              <a:spLocks noChangeArrowheads="1"/>
            </p:cNvSpPr>
            <p:nvPr/>
          </p:nvSpPr>
          <p:spPr bwMode="auto">
            <a:xfrm>
              <a:off x="1488" y="24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47" name="Oval 252"/>
            <p:cNvSpPr>
              <a:spLocks noChangeArrowheads="1"/>
            </p:cNvSpPr>
            <p:nvPr/>
          </p:nvSpPr>
          <p:spPr bwMode="auto">
            <a:xfrm>
              <a:off x="1728" y="24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48" name="Oval 253"/>
            <p:cNvSpPr>
              <a:spLocks noChangeArrowheads="1"/>
            </p:cNvSpPr>
            <p:nvPr/>
          </p:nvSpPr>
          <p:spPr bwMode="auto">
            <a:xfrm>
              <a:off x="1968" y="24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49" name="Oval 254"/>
            <p:cNvSpPr>
              <a:spLocks noChangeArrowheads="1"/>
            </p:cNvSpPr>
            <p:nvPr/>
          </p:nvSpPr>
          <p:spPr bwMode="auto">
            <a:xfrm>
              <a:off x="2208" y="24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50" name="Oval 255"/>
            <p:cNvSpPr>
              <a:spLocks noChangeArrowheads="1"/>
            </p:cNvSpPr>
            <p:nvPr/>
          </p:nvSpPr>
          <p:spPr bwMode="auto">
            <a:xfrm>
              <a:off x="2448" y="24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51" name="Oval 256"/>
            <p:cNvSpPr>
              <a:spLocks noChangeArrowheads="1"/>
            </p:cNvSpPr>
            <p:nvPr/>
          </p:nvSpPr>
          <p:spPr bwMode="auto">
            <a:xfrm>
              <a:off x="2688" y="24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52" name="Oval 257"/>
            <p:cNvSpPr>
              <a:spLocks noChangeArrowheads="1"/>
            </p:cNvSpPr>
            <p:nvPr/>
          </p:nvSpPr>
          <p:spPr bwMode="auto">
            <a:xfrm>
              <a:off x="2688" y="220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53" name="Oval 258"/>
            <p:cNvSpPr>
              <a:spLocks noChangeArrowheads="1"/>
            </p:cNvSpPr>
            <p:nvPr/>
          </p:nvSpPr>
          <p:spPr bwMode="auto">
            <a:xfrm>
              <a:off x="2688" y="19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54" name="Oval 259"/>
            <p:cNvSpPr>
              <a:spLocks noChangeArrowheads="1"/>
            </p:cNvSpPr>
            <p:nvPr/>
          </p:nvSpPr>
          <p:spPr bwMode="auto">
            <a:xfrm>
              <a:off x="2688" y="172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55" name="Oval 260"/>
            <p:cNvSpPr>
              <a:spLocks noChangeArrowheads="1"/>
            </p:cNvSpPr>
            <p:nvPr/>
          </p:nvSpPr>
          <p:spPr bwMode="auto">
            <a:xfrm>
              <a:off x="2688" y="14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56" name="Oval 261"/>
            <p:cNvSpPr>
              <a:spLocks noChangeArrowheads="1"/>
            </p:cNvSpPr>
            <p:nvPr/>
          </p:nvSpPr>
          <p:spPr bwMode="auto">
            <a:xfrm>
              <a:off x="2688" y="12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57" name="Oval 262"/>
            <p:cNvSpPr>
              <a:spLocks noChangeArrowheads="1"/>
            </p:cNvSpPr>
            <p:nvPr/>
          </p:nvSpPr>
          <p:spPr bwMode="auto">
            <a:xfrm>
              <a:off x="1728" y="26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58" name="Oval 263"/>
            <p:cNvSpPr>
              <a:spLocks noChangeArrowheads="1"/>
            </p:cNvSpPr>
            <p:nvPr/>
          </p:nvSpPr>
          <p:spPr bwMode="auto">
            <a:xfrm>
              <a:off x="1968" y="26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59" name="Oval 264"/>
            <p:cNvSpPr>
              <a:spLocks noChangeArrowheads="1"/>
            </p:cNvSpPr>
            <p:nvPr/>
          </p:nvSpPr>
          <p:spPr bwMode="auto">
            <a:xfrm>
              <a:off x="2208" y="26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60" name="Oval 265"/>
            <p:cNvSpPr>
              <a:spLocks noChangeArrowheads="1"/>
            </p:cNvSpPr>
            <p:nvPr/>
          </p:nvSpPr>
          <p:spPr bwMode="auto">
            <a:xfrm>
              <a:off x="2448" y="26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61" name="Oval 266"/>
            <p:cNvSpPr>
              <a:spLocks noChangeArrowheads="1"/>
            </p:cNvSpPr>
            <p:nvPr/>
          </p:nvSpPr>
          <p:spPr bwMode="auto">
            <a:xfrm>
              <a:off x="2688" y="26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62" name="Oval 267"/>
            <p:cNvSpPr>
              <a:spLocks noChangeArrowheads="1"/>
            </p:cNvSpPr>
            <p:nvPr/>
          </p:nvSpPr>
          <p:spPr bwMode="auto">
            <a:xfrm>
              <a:off x="2928" y="26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63" name="Oval 268"/>
            <p:cNvSpPr>
              <a:spLocks noChangeArrowheads="1"/>
            </p:cNvSpPr>
            <p:nvPr/>
          </p:nvSpPr>
          <p:spPr bwMode="auto">
            <a:xfrm>
              <a:off x="2928" y="24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64" name="Oval 269"/>
            <p:cNvSpPr>
              <a:spLocks noChangeArrowheads="1"/>
            </p:cNvSpPr>
            <p:nvPr/>
          </p:nvSpPr>
          <p:spPr bwMode="auto">
            <a:xfrm>
              <a:off x="2928" y="220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65" name="Oval 270"/>
            <p:cNvSpPr>
              <a:spLocks noChangeArrowheads="1"/>
            </p:cNvSpPr>
            <p:nvPr/>
          </p:nvSpPr>
          <p:spPr bwMode="auto">
            <a:xfrm>
              <a:off x="2928" y="19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66" name="Oval 271"/>
            <p:cNvSpPr>
              <a:spLocks noChangeArrowheads="1"/>
            </p:cNvSpPr>
            <p:nvPr/>
          </p:nvSpPr>
          <p:spPr bwMode="auto">
            <a:xfrm>
              <a:off x="2928" y="17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67" name="Oval 272"/>
            <p:cNvSpPr>
              <a:spLocks noChangeArrowheads="1"/>
            </p:cNvSpPr>
            <p:nvPr/>
          </p:nvSpPr>
          <p:spPr bwMode="auto">
            <a:xfrm>
              <a:off x="2928" y="14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68" name="Oval 273"/>
            <p:cNvSpPr>
              <a:spLocks noChangeArrowheads="1"/>
            </p:cNvSpPr>
            <p:nvPr/>
          </p:nvSpPr>
          <p:spPr bwMode="auto">
            <a:xfrm>
              <a:off x="2928" y="12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69" name="Oval 274"/>
            <p:cNvSpPr>
              <a:spLocks noChangeArrowheads="1"/>
            </p:cNvSpPr>
            <p:nvPr/>
          </p:nvSpPr>
          <p:spPr bwMode="auto">
            <a:xfrm>
              <a:off x="1488" y="268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70" name="Oval 275"/>
            <p:cNvSpPr>
              <a:spLocks noChangeArrowheads="1"/>
            </p:cNvSpPr>
            <p:nvPr/>
          </p:nvSpPr>
          <p:spPr bwMode="auto">
            <a:xfrm>
              <a:off x="1968" y="29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71" name="Oval 276"/>
            <p:cNvSpPr>
              <a:spLocks noChangeArrowheads="1"/>
            </p:cNvSpPr>
            <p:nvPr/>
          </p:nvSpPr>
          <p:spPr bwMode="auto">
            <a:xfrm>
              <a:off x="2208" y="29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72" name="Oval 277"/>
            <p:cNvSpPr>
              <a:spLocks noChangeArrowheads="1"/>
            </p:cNvSpPr>
            <p:nvPr/>
          </p:nvSpPr>
          <p:spPr bwMode="auto">
            <a:xfrm>
              <a:off x="2448" y="29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73" name="Oval 278"/>
            <p:cNvSpPr>
              <a:spLocks noChangeArrowheads="1"/>
            </p:cNvSpPr>
            <p:nvPr/>
          </p:nvSpPr>
          <p:spPr bwMode="auto">
            <a:xfrm>
              <a:off x="2688" y="29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74" name="Oval 279"/>
            <p:cNvSpPr>
              <a:spLocks noChangeArrowheads="1"/>
            </p:cNvSpPr>
            <p:nvPr/>
          </p:nvSpPr>
          <p:spPr bwMode="auto">
            <a:xfrm>
              <a:off x="2928" y="29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75" name="Oval 280"/>
            <p:cNvSpPr>
              <a:spLocks noChangeArrowheads="1"/>
            </p:cNvSpPr>
            <p:nvPr/>
          </p:nvSpPr>
          <p:spPr bwMode="auto">
            <a:xfrm>
              <a:off x="3168" y="29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76" name="Oval 281"/>
            <p:cNvSpPr>
              <a:spLocks noChangeArrowheads="1"/>
            </p:cNvSpPr>
            <p:nvPr/>
          </p:nvSpPr>
          <p:spPr bwMode="auto">
            <a:xfrm>
              <a:off x="3168" y="26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77" name="Oval 282"/>
            <p:cNvSpPr>
              <a:spLocks noChangeArrowheads="1"/>
            </p:cNvSpPr>
            <p:nvPr/>
          </p:nvSpPr>
          <p:spPr bwMode="auto">
            <a:xfrm>
              <a:off x="3168" y="24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78" name="Oval 283"/>
            <p:cNvSpPr>
              <a:spLocks noChangeArrowheads="1"/>
            </p:cNvSpPr>
            <p:nvPr/>
          </p:nvSpPr>
          <p:spPr bwMode="auto">
            <a:xfrm>
              <a:off x="3168" y="220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79" name="Oval 284"/>
            <p:cNvSpPr>
              <a:spLocks noChangeArrowheads="1"/>
            </p:cNvSpPr>
            <p:nvPr/>
          </p:nvSpPr>
          <p:spPr bwMode="auto">
            <a:xfrm>
              <a:off x="3168" y="19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80" name="Oval 285"/>
            <p:cNvSpPr>
              <a:spLocks noChangeArrowheads="1"/>
            </p:cNvSpPr>
            <p:nvPr/>
          </p:nvSpPr>
          <p:spPr bwMode="auto">
            <a:xfrm>
              <a:off x="3168" y="17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81" name="Oval 286"/>
            <p:cNvSpPr>
              <a:spLocks noChangeArrowheads="1"/>
            </p:cNvSpPr>
            <p:nvPr/>
          </p:nvSpPr>
          <p:spPr bwMode="auto">
            <a:xfrm>
              <a:off x="3168" y="14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82" name="Oval 287"/>
            <p:cNvSpPr>
              <a:spLocks noChangeArrowheads="1"/>
            </p:cNvSpPr>
            <p:nvPr/>
          </p:nvSpPr>
          <p:spPr bwMode="auto">
            <a:xfrm>
              <a:off x="1728" y="29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83" name="Oval 288"/>
            <p:cNvSpPr>
              <a:spLocks noChangeArrowheads="1"/>
            </p:cNvSpPr>
            <p:nvPr/>
          </p:nvSpPr>
          <p:spPr bwMode="auto">
            <a:xfrm>
              <a:off x="1488" y="292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84" name="Oval 289"/>
            <p:cNvSpPr>
              <a:spLocks noChangeArrowheads="1"/>
            </p:cNvSpPr>
            <p:nvPr/>
          </p:nvSpPr>
          <p:spPr bwMode="auto">
            <a:xfrm>
              <a:off x="3168" y="1248"/>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885" name="Group 290"/>
            <p:cNvGrpSpPr>
              <a:grpSpLocks/>
            </p:cNvGrpSpPr>
            <p:nvPr/>
          </p:nvGrpSpPr>
          <p:grpSpPr bwMode="auto">
            <a:xfrm>
              <a:off x="1968" y="1728"/>
              <a:ext cx="1680" cy="1680"/>
              <a:chOff x="1488" y="1056"/>
              <a:chExt cx="1680" cy="1680"/>
            </a:xfrm>
          </p:grpSpPr>
          <p:sp>
            <p:nvSpPr>
              <p:cNvPr id="29890" name="Oval 291"/>
              <p:cNvSpPr>
                <a:spLocks noChangeArrowheads="1"/>
              </p:cNvSpPr>
              <p:nvPr/>
            </p:nvSpPr>
            <p:spPr bwMode="auto">
              <a:xfrm>
                <a:off x="172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91" name="Oval 292"/>
              <p:cNvSpPr>
                <a:spLocks noChangeArrowheads="1"/>
              </p:cNvSpPr>
              <p:nvPr/>
            </p:nvSpPr>
            <p:spPr bwMode="auto">
              <a:xfrm>
                <a:off x="196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92" name="Oval 293"/>
              <p:cNvSpPr>
                <a:spLocks noChangeArrowheads="1"/>
              </p:cNvSpPr>
              <p:nvPr/>
            </p:nvSpPr>
            <p:spPr bwMode="auto">
              <a:xfrm>
                <a:off x="220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93" name="Oval 294"/>
              <p:cNvSpPr>
                <a:spLocks noChangeArrowheads="1"/>
              </p:cNvSpPr>
              <p:nvPr/>
            </p:nvSpPr>
            <p:spPr bwMode="auto">
              <a:xfrm>
                <a:off x="244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94" name="Oval 295"/>
              <p:cNvSpPr>
                <a:spLocks noChangeArrowheads="1"/>
              </p:cNvSpPr>
              <p:nvPr/>
            </p:nvSpPr>
            <p:spPr bwMode="auto">
              <a:xfrm>
                <a:off x="268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95" name="Oval 296"/>
              <p:cNvSpPr>
                <a:spLocks noChangeArrowheads="1"/>
              </p:cNvSpPr>
              <p:nvPr/>
            </p:nvSpPr>
            <p:spPr bwMode="auto">
              <a:xfrm>
                <a:off x="292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96" name="Oval 297"/>
              <p:cNvSpPr>
                <a:spLocks noChangeArrowheads="1"/>
              </p:cNvSpPr>
              <p:nvPr/>
            </p:nvSpPr>
            <p:spPr bwMode="auto">
              <a:xfrm>
                <a:off x="2928" y="225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97" name="Oval 298"/>
              <p:cNvSpPr>
                <a:spLocks noChangeArrowheads="1"/>
              </p:cNvSpPr>
              <p:nvPr/>
            </p:nvSpPr>
            <p:spPr bwMode="auto">
              <a:xfrm>
                <a:off x="2928" y="201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98" name="Oval 299"/>
              <p:cNvSpPr>
                <a:spLocks noChangeArrowheads="1"/>
              </p:cNvSpPr>
              <p:nvPr/>
            </p:nvSpPr>
            <p:spPr bwMode="auto">
              <a:xfrm>
                <a:off x="2928" y="17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99" name="Oval 300"/>
              <p:cNvSpPr>
                <a:spLocks noChangeArrowheads="1"/>
              </p:cNvSpPr>
              <p:nvPr/>
            </p:nvSpPr>
            <p:spPr bwMode="auto">
              <a:xfrm>
                <a:off x="2928" y="153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0" name="Oval 301"/>
              <p:cNvSpPr>
                <a:spLocks noChangeArrowheads="1"/>
              </p:cNvSpPr>
              <p:nvPr/>
            </p:nvSpPr>
            <p:spPr bwMode="auto">
              <a:xfrm>
                <a:off x="2928" y="12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1" name="Oval 302"/>
              <p:cNvSpPr>
                <a:spLocks noChangeArrowheads="1"/>
              </p:cNvSpPr>
              <p:nvPr/>
            </p:nvSpPr>
            <p:spPr bwMode="auto">
              <a:xfrm>
                <a:off x="2928" y="105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2" name="Oval 303"/>
              <p:cNvSpPr>
                <a:spLocks noChangeArrowheads="1"/>
              </p:cNvSpPr>
              <p:nvPr/>
            </p:nvSpPr>
            <p:spPr bwMode="auto">
              <a:xfrm>
                <a:off x="148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9886" name="Oval 304"/>
            <p:cNvSpPr>
              <a:spLocks noChangeArrowheads="1"/>
            </p:cNvSpPr>
            <p:nvPr/>
          </p:nvSpPr>
          <p:spPr bwMode="auto">
            <a:xfrm>
              <a:off x="1728" y="31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87" name="Oval 305"/>
            <p:cNvSpPr>
              <a:spLocks noChangeArrowheads="1"/>
            </p:cNvSpPr>
            <p:nvPr/>
          </p:nvSpPr>
          <p:spPr bwMode="auto">
            <a:xfrm>
              <a:off x="3408" y="14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88" name="Oval 306"/>
            <p:cNvSpPr>
              <a:spLocks noChangeArrowheads="1"/>
            </p:cNvSpPr>
            <p:nvPr/>
          </p:nvSpPr>
          <p:spPr bwMode="auto">
            <a:xfrm>
              <a:off x="3408" y="12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89" name="Oval 307"/>
            <p:cNvSpPr>
              <a:spLocks noChangeArrowheads="1"/>
            </p:cNvSpPr>
            <p:nvPr/>
          </p:nvSpPr>
          <p:spPr bwMode="auto">
            <a:xfrm>
              <a:off x="1488" y="31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8356" name="Text Box 308"/>
          <p:cNvSpPr txBox="1">
            <a:spLocks noChangeArrowheads="1"/>
          </p:cNvSpPr>
          <p:nvPr/>
        </p:nvSpPr>
        <p:spPr bwMode="auto">
          <a:xfrm>
            <a:off x="3581400" y="6019800"/>
            <a:ext cx="189547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CC66FF"/>
                </a:solidFill>
              </a:rPr>
              <a:t>36</a:t>
            </a:r>
            <a:r>
              <a:rPr lang="en-GB"/>
              <a:t> </a:t>
            </a:r>
            <a:r>
              <a:rPr lang="en-GB">
                <a:solidFill>
                  <a:srgbClr val="9900CC"/>
                </a:solidFill>
              </a:rPr>
              <a:t>+ 45</a:t>
            </a:r>
            <a:r>
              <a:rPr lang="en-GB"/>
              <a:t> = 81</a:t>
            </a:r>
          </a:p>
        </p:txBody>
      </p:sp>
      <p:grpSp>
        <p:nvGrpSpPr>
          <p:cNvPr id="258357" name="Group 309"/>
          <p:cNvGrpSpPr>
            <a:grpSpLocks/>
          </p:cNvGrpSpPr>
          <p:nvPr/>
        </p:nvGrpSpPr>
        <p:grpSpPr bwMode="auto">
          <a:xfrm>
            <a:off x="2362200" y="1981200"/>
            <a:ext cx="3810000" cy="3810000"/>
            <a:chOff x="1488" y="1248"/>
            <a:chExt cx="2400" cy="2400"/>
          </a:xfrm>
        </p:grpSpPr>
        <p:sp>
          <p:nvSpPr>
            <p:cNvPr id="29721" name="Oval 310"/>
            <p:cNvSpPr>
              <a:spLocks noChangeArrowheads="1"/>
            </p:cNvSpPr>
            <p:nvPr/>
          </p:nvSpPr>
          <p:spPr bwMode="auto">
            <a:xfrm>
              <a:off x="1488" y="12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2" name="Oval 311"/>
            <p:cNvSpPr>
              <a:spLocks noChangeArrowheads="1"/>
            </p:cNvSpPr>
            <p:nvPr/>
          </p:nvSpPr>
          <p:spPr bwMode="auto">
            <a:xfrm>
              <a:off x="1728" y="12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3" name="Oval 312"/>
            <p:cNvSpPr>
              <a:spLocks noChangeArrowheads="1"/>
            </p:cNvSpPr>
            <p:nvPr/>
          </p:nvSpPr>
          <p:spPr bwMode="auto">
            <a:xfrm>
              <a:off x="1728" y="14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4" name="Oval 313"/>
            <p:cNvSpPr>
              <a:spLocks noChangeArrowheads="1"/>
            </p:cNvSpPr>
            <p:nvPr/>
          </p:nvSpPr>
          <p:spPr bwMode="auto">
            <a:xfrm>
              <a:off x="1488" y="14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5" name="Oval 314"/>
            <p:cNvSpPr>
              <a:spLocks noChangeArrowheads="1"/>
            </p:cNvSpPr>
            <p:nvPr/>
          </p:nvSpPr>
          <p:spPr bwMode="auto">
            <a:xfrm>
              <a:off x="1488" y="17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6" name="Oval 315"/>
            <p:cNvSpPr>
              <a:spLocks noChangeArrowheads="1"/>
            </p:cNvSpPr>
            <p:nvPr/>
          </p:nvSpPr>
          <p:spPr bwMode="auto">
            <a:xfrm>
              <a:off x="1968" y="12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7" name="Oval 316"/>
            <p:cNvSpPr>
              <a:spLocks noChangeArrowheads="1"/>
            </p:cNvSpPr>
            <p:nvPr/>
          </p:nvSpPr>
          <p:spPr bwMode="auto">
            <a:xfrm>
              <a:off x="1968" y="17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8" name="Oval 317"/>
            <p:cNvSpPr>
              <a:spLocks noChangeArrowheads="1"/>
            </p:cNvSpPr>
            <p:nvPr/>
          </p:nvSpPr>
          <p:spPr bwMode="auto">
            <a:xfrm>
              <a:off x="1728" y="17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9" name="Oval 318"/>
            <p:cNvSpPr>
              <a:spLocks noChangeArrowheads="1"/>
            </p:cNvSpPr>
            <p:nvPr/>
          </p:nvSpPr>
          <p:spPr bwMode="auto">
            <a:xfrm>
              <a:off x="1968" y="14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30" name="Oval 319"/>
            <p:cNvSpPr>
              <a:spLocks noChangeArrowheads="1"/>
            </p:cNvSpPr>
            <p:nvPr/>
          </p:nvSpPr>
          <p:spPr bwMode="auto">
            <a:xfrm>
              <a:off x="1488" y="19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31" name="Oval 320"/>
            <p:cNvSpPr>
              <a:spLocks noChangeArrowheads="1"/>
            </p:cNvSpPr>
            <p:nvPr/>
          </p:nvSpPr>
          <p:spPr bwMode="auto">
            <a:xfrm>
              <a:off x="1728" y="19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32" name="Oval 321"/>
            <p:cNvSpPr>
              <a:spLocks noChangeArrowheads="1"/>
            </p:cNvSpPr>
            <p:nvPr/>
          </p:nvSpPr>
          <p:spPr bwMode="auto">
            <a:xfrm>
              <a:off x="1968" y="19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33" name="Oval 322"/>
            <p:cNvSpPr>
              <a:spLocks noChangeArrowheads="1"/>
            </p:cNvSpPr>
            <p:nvPr/>
          </p:nvSpPr>
          <p:spPr bwMode="auto">
            <a:xfrm>
              <a:off x="2208" y="19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34" name="Oval 323"/>
            <p:cNvSpPr>
              <a:spLocks noChangeArrowheads="1"/>
            </p:cNvSpPr>
            <p:nvPr/>
          </p:nvSpPr>
          <p:spPr bwMode="auto">
            <a:xfrm>
              <a:off x="2208" y="17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35" name="Oval 324"/>
            <p:cNvSpPr>
              <a:spLocks noChangeArrowheads="1"/>
            </p:cNvSpPr>
            <p:nvPr/>
          </p:nvSpPr>
          <p:spPr bwMode="auto">
            <a:xfrm>
              <a:off x="2208" y="14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36" name="Oval 325"/>
            <p:cNvSpPr>
              <a:spLocks noChangeArrowheads="1"/>
            </p:cNvSpPr>
            <p:nvPr/>
          </p:nvSpPr>
          <p:spPr bwMode="auto">
            <a:xfrm>
              <a:off x="2208" y="12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37" name="Oval 326"/>
            <p:cNvSpPr>
              <a:spLocks noChangeArrowheads="1"/>
            </p:cNvSpPr>
            <p:nvPr/>
          </p:nvSpPr>
          <p:spPr bwMode="auto">
            <a:xfrm>
              <a:off x="1488" y="220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38" name="Oval 327"/>
            <p:cNvSpPr>
              <a:spLocks noChangeArrowheads="1"/>
            </p:cNvSpPr>
            <p:nvPr/>
          </p:nvSpPr>
          <p:spPr bwMode="auto">
            <a:xfrm>
              <a:off x="1728" y="220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39" name="Oval 328"/>
            <p:cNvSpPr>
              <a:spLocks noChangeArrowheads="1"/>
            </p:cNvSpPr>
            <p:nvPr/>
          </p:nvSpPr>
          <p:spPr bwMode="auto">
            <a:xfrm>
              <a:off x="1968" y="220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40" name="Oval 329"/>
            <p:cNvSpPr>
              <a:spLocks noChangeArrowheads="1"/>
            </p:cNvSpPr>
            <p:nvPr/>
          </p:nvSpPr>
          <p:spPr bwMode="auto">
            <a:xfrm>
              <a:off x="2208" y="220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41" name="Oval 330"/>
            <p:cNvSpPr>
              <a:spLocks noChangeArrowheads="1"/>
            </p:cNvSpPr>
            <p:nvPr/>
          </p:nvSpPr>
          <p:spPr bwMode="auto">
            <a:xfrm>
              <a:off x="2448" y="220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42" name="Oval 331"/>
            <p:cNvSpPr>
              <a:spLocks noChangeArrowheads="1"/>
            </p:cNvSpPr>
            <p:nvPr/>
          </p:nvSpPr>
          <p:spPr bwMode="auto">
            <a:xfrm>
              <a:off x="2448" y="19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43" name="Oval 332"/>
            <p:cNvSpPr>
              <a:spLocks noChangeArrowheads="1"/>
            </p:cNvSpPr>
            <p:nvPr/>
          </p:nvSpPr>
          <p:spPr bwMode="auto">
            <a:xfrm>
              <a:off x="2448" y="17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44" name="Oval 333"/>
            <p:cNvSpPr>
              <a:spLocks noChangeArrowheads="1"/>
            </p:cNvSpPr>
            <p:nvPr/>
          </p:nvSpPr>
          <p:spPr bwMode="auto">
            <a:xfrm>
              <a:off x="2448" y="14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45" name="Oval 334"/>
            <p:cNvSpPr>
              <a:spLocks noChangeArrowheads="1"/>
            </p:cNvSpPr>
            <p:nvPr/>
          </p:nvSpPr>
          <p:spPr bwMode="auto">
            <a:xfrm>
              <a:off x="2448" y="12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46" name="Oval 335"/>
            <p:cNvSpPr>
              <a:spLocks noChangeArrowheads="1"/>
            </p:cNvSpPr>
            <p:nvPr/>
          </p:nvSpPr>
          <p:spPr bwMode="auto">
            <a:xfrm>
              <a:off x="1488" y="24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47" name="Oval 336"/>
            <p:cNvSpPr>
              <a:spLocks noChangeArrowheads="1"/>
            </p:cNvSpPr>
            <p:nvPr/>
          </p:nvSpPr>
          <p:spPr bwMode="auto">
            <a:xfrm>
              <a:off x="1728" y="24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48" name="Oval 337"/>
            <p:cNvSpPr>
              <a:spLocks noChangeArrowheads="1"/>
            </p:cNvSpPr>
            <p:nvPr/>
          </p:nvSpPr>
          <p:spPr bwMode="auto">
            <a:xfrm>
              <a:off x="1968" y="24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49" name="Oval 338"/>
            <p:cNvSpPr>
              <a:spLocks noChangeArrowheads="1"/>
            </p:cNvSpPr>
            <p:nvPr/>
          </p:nvSpPr>
          <p:spPr bwMode="auto">
            <a:xfrm>
              <a:off x="2208" y="24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50" name="Oval 339"/>
            <p:cNvSpPr>
              <a:spLocks noChangeArrowheads="1"/>
            </p:cNvSpPr>
            <p:nvPr/>
          </p:nvSpPr>
          <p:spPr bwMode="auto">
            <a:xfrm>
              <a:off x="2448" y="244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51" name="Oval 340"/>
            <p:cNvSpPr>
              <a:spLocks noChangeArrowheads="1"/>
            </p:cNvSpPr>
            <p:nvPr/>
          </p:nvSpPr>
          <p:spPr bwMode="auto">
            <a:xfrm>
              <a:off x="2688" y="244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52" name="Oval 341"/>
            <p:cNvSpPr>
              <a:spLocks noChangeArrowheads="1"/>
            </p:cNvSpPr>
            <p:nvPr/>
          </p:nvSpPr>
          <p:spPr bwMode="auto">
            <a:xfrm>
              <a:off x="2688" y="22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53" name="Oval 342"/>
            <p:cNvSpPr>
              <a:spLocks noChangeArrowheads="1"/>
            </p:cNvSpPr>
            <p:nvPr/>
          </p:nvSpPr>
          <p:spPr bwMode="auto">
            <a:xfrm>
              <a:off x="2688" y="19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54" name="Oval 343"/>
            <p:cNvSpPr>
              <a:spLocks noChangeArrowheads="1"/>
            </p:cNvSpPr>
            <p:nvPr/>
          </p:nvSpPr>
          <p:spPr bwMode="auto">
            <a:xfrm>
              <a:off x="2688" y="17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55" name="Oval 344"/>
            <p:cNvSpPr>
              <a:spLocks noChangeArrowheads="1"/>
            </p:cNvSpPr>
            <p:nvPr/>
          </p:nvSpPr>
          <p:spPr bwMode="auto">
            <a:xfrm>
              <a:off x="2688" y="14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56" name="Oval 345"/>
            <p:cNvSpPr>
              <a:spLocks noChangeArrowheads="1"/>
            </p:cNvSpPr>
            <p:nvPr/>
          </p:nvSpPr>
          <p:spPr bwMode="auto">
            <a:xfrm>
              <a:off x="2688" y="12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57" name="Oval 346"/>
            <p:cNvSpPr>
              <a:spLocks noChangeArrowheads="1"/>
            </p:cNvSpPr>
            <p:nvPr/>
          </p:nvSpPr>
          <p:spPr bwMode="auto">
            <a:xfrm>
              <a:off x="1728" y="26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58" name="Oval 347"/>
            <p:cNvSpPr>
              <a:spLocks noChangeArrowheads="1"/>
            </p:cNvSpPr>
            <p:nvPr/>
          </p:nvSpPr>
          <p:spPr bwMode="auto">
            <a:xfrm>
              <a:off x="1968" y="26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59" name="Oval 348"/>
            <p:cNvSpPr>
              <a:spLocks noChangeArrowheads="1"/>
            </p:cNvSpPr>
            <p:nvPr/>
          </p:nvSpPr>
          <p:spPr bwMode="auto">
            <a:xfrm>
              <a:off x="2208" y="268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60" name="Oval 349"/>
            <p:cNvSpPr>
              <a:spLocks noChangeArrowheads="1"/>
            </p:cNvSpPr>
            <p:nvPr/>
          </p:nvSpPr>
          <p:spPr bwMode="auto">
            <a:xfrm>
              <a:off x="2448" y="268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61" name="Oval 350"/>
            <p:cNvSpPr>
              <a:spLocks noChangeArrowheads="1"/>
            </p:cNvSpPr>
            <p:nvPr/>
          </p:nvSpPr>
          <p:spPr bwMode="auto">
            <a:xfrm>
              <a:off x="2688" y="268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62" name="Oval 351"/>
            <p:cNvSpPr>
              <a:spLocks noChangeArrowheads="1"/>
            </p:cNvSpPr>
            <p:nvPr/>
          </p:nvSpPr>
          <p:spPr bwMode="auto">
            <a:xfrm>
              <a:off x="2928" y="268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63" name="Oval 352"/>
            <p:cNvSpPr>
              <a:spLocks noChangeArrowheads="1"/>
            </p:cNvSpPr>
            <p:nvPr/>
          </p:nvSpPr>
          <p:spPr bwMode="auto">
            <a:xfrm>
              <a:off x="2928" y="244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64" name="Oval 353"/>
            <p:cNvSpPr>
              <a:spLocks noChangeArrowheads="1"/>
            </p:cNvSpPr>
            <p:nvPr/>
          </p:nvSpPr>
          <p:spPr bwMode="auto">
            <a:xfrm>
              <a:off x="2928" y="22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65" name="Oval 354"/>
            <p:cNvSpPr>
              <a:spLocks noChangeArrowheads="1"/>
            </p:cNvSpPr>
            <p:nvPr/>
          </p:nvSpPr>
          <p:spPr bwMode="auto">
            <a:xfrm>
              <a:off x="2928" y="19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66" name="Oval 355"/>
            <p:cNvSpPr>
              <a:spLocks noChangeArrowheads="1"/>
            </p:cNvSpPr>
            <p:nvPr/>
          </p:nvSpPr>
          <p:spPr bwMode="auto">
            <a:xfrm>
              <a:off x="2928" y="17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67" name="Oval 356"/>
            <p:cNvSpPr>
              <a:spLocks noChangeArrowheads="1"/>
            </p:cNvSpPr>
            <p:nvPr/>
          </p:nvSpPr>
          <p:spPr bwMode="auto">
            <a:xfrm>
              <a:off x="2928" y="14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68" name="Oval 357"/>
            <p:cNvSpPr>
              <a:spLocks noChangeArrowheads="1"/>
            </p:cNvSpPr>
            <p:nvPr/>
          </p:nvSpPr>
          <p:spPr bwMode="auto">
            <a:xfrm>
              <a:off x="2928" y="12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69" name="Oval 358"/>
            <p:cNvSpPr>
              <a:spLocks noChangeArrowheads="1"/>
            </p:cNvSpPr>
            <p:nvPr/>
          </p:nvSpPr>
          <p:spPr bwMode="auto">
            <a:xfrm>
              <a:off x="1488" y="26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70" name="Oval 359"/>
            <p:cNvSpPr>
              <a:spLocks noChangeArrowheads="1"/>
            </p:cNvSpPr>
            <p:nvPr/>
          </p:nvSpPr>
          <p:spPr bwMode="auto">
            <a:xfrm>
              <a:off x="1968" y="292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71" name="Oval 360"/>
            <p:cNvSpPr>
              <a:spLocks noChangeArrowheads="1"/>
            </p:cNvSpPr>
            <p:nvPr/>
          </p:nvSpPr>
          <p:spPr bwMode="auto">
            <a:xfrm>
              <a:off x="2208" y="292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72" name="Oval 361"/>
            <p:cNvSpPr>
              <a:spLocks noChangeArrowheads="1"/>
            </p:cNvSpPr>
            <p:nvPr/>
          </p:nvSpPr>
          <p:spPr bwMode="auto">
            <a:xfrm>
              <a:off x="2448" y="292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73" name="Oval 362"/>
            <p:cNvSpPr>
              <a:spLocks noChangeArrowheads="1"/>
            </p:cNvSpPr>
            <p:nvPr/>
          </p:nvSpPr>
          <p:spPr bwMode="auto">
            <a:xfrm>
              <a:off x="2688" y="292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74" name="Oval 363"/>
            <p:cNvSpPr>
              <a:spLocks noChangeArrowheads="1"/>
            </p:cNvSpPr>
            <p:nvPr/>
          </p:nvSpPr>
          <p:spPr bwMode="auto">
            <a:xfrm>
              <a:off x="2928" y="292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75" name="Oval 364"/>
            <p:cNvSpPr>
              <a:spLocks noChangeArrowheads="1"/>
            </p:cNvSpPr>
            <p:nvPr/>
          </p:nvSpPr>
          <p:spPr bwMode="auto">
            <a:xfrm>
              <a:off x="3168" y="292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76" name="Oval 365"/>
            <p:cNvSpPr>
              <a:spLocks noChangeArrowheads="1"/>
            </p:cNvSpPr>
            <p:nvPr/>
          </p:nvSpPr>
          <p:spPr bwMode="auto">
            <a:xfrm>
              <a:off x="3168" y="268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77" name="Oval 366"/>
            <p:cNvSpPr>
              <a:spLocks noChangeArrowheads="1"/>
            </p:cNvSpPr>
            <p:nvPr/>
          </p:nvSpPr>
          <p:spPr bwMode="auto">
            <a:xfrm>
              <a:off x="3168" y="244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78" name="Oval 367"/>
            <p:cNvSpPr>
              <a:spLocks noChangeArrowheads="1"/>
            </p:cNvSpPr>
            <p:nvPr/>
          </p:nvSpPr>
          <p:spPr bwMode="auto">
            <a:xfrm>
              <a:off x="3168" y="22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79" name="Oval 368"/>
            <p:cNvSpPr>
              <a:spLocks noChangeArrowheads="1"/>
            </p:cNvSpPr>
            <p:nvPr/>
          </p:nvSpPr>
          <p:spPr bwMode="auto">
            <a:xfrm>
              <a:off x="3168" y="19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80" name="Oval 369"/>
            <p:cNvSpPr>
              <a:spLocks noChangeArrowheads="1"/>
            </p:cNvSpPr>
            <p:nvPr/>
          </p:nvSpPr>
          <p:spPr bwMode="auto">
            <a:xfrm>
              <a:off x="3168" y="172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81" name="Oval 370"/>
            <p:cNvSpPr>
              <a:spLocks noChangeArrowheads="1"/>
            </p:cNvSpPr>
            <p:nvPr/>
          </p:nvSpPr>
          <p:spPr bwMode="auto">
            <a:xfrm>
              <a:off x="3168" y="148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82" name="Oval 371"/>
            <p:cNvSpPr>
              <a:spLocks noChangeArrowheads="1"/>
            </p:cNvSpPr>
            <p:nvPr/>
          </p:nvSpPr>
          <p:spPr bwMode="auto">
            <a:xfrm>
              <a:off x="1728" y="29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83" name="Oval 372"/>
            <p:cNvSpPr>
              <a:spLocks noChangeArrowheads="1"/>
            </p:cNvSpPr>
            <p:nvPr/>
          </p:nvSpPr>
          <p:spPr bwMode="auto">
            <a:xfrm>
              <a:off x="1488" y="292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84" name="Oval 373"/>
            <p:cNvSpPr>
              <a:spLocks noChangeArrowheads="1"/>
            </p:cNvSpPr>
            <p:nvPr/>
          </p:nvSpPr>
          <p:spPr bwMode="auto">
            <a:xfrm>
              <a:off x="3168" y="12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85" name="Oval 374"/>
            <p:cNvSpPr>
              <a:spLocks noChangeArrowheads="1"/>
            </p:cNvSpPr>
            <p:nvPr/>
          </p:nvSpPr>
          <p:spPr bwMode="auto">
            <a:xfrm>
              <a:off x="2208" y="31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86" name="Oval 375"/>
            <p:cNvSpPr>
              <a:spLocks noChangeArrowheads="1"/>
            </p:cNvSpPr>
            <p:nvPr/>
          </p:nvSpPr>
          <p:spPr bwMode="auto">
            <a:xfrm>
              <a:off x="2448" y="31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87" name="Oval 376"/>
            <p:cNvSpPr>
              <a:spLocks noChangeArrowheads="1"/>
            </p:cNvSpPr>
            <p:nvPr/>
          </p:nvSpPr>
          <p:spPr bwMode="auto">
            <a:xfrm>
              <a:off x="2688" y="31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88" name="Oval 377"/>
            <p:cNvSpPr>
              <a:spLocks noChangeArrowheads="1"/>
            </p:cNvSpPr>
            <p:nvPr/>
          </p:nvSpPr>
          <p:spPr bwMode="auto">
            <a:xfrm>
              <a:off x="2928" y="31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89" name="Oval 378"/>
            <p:cNvSpPr>
              <a:spLocks noChangeArrowheads="1"/>
            </p:cNvSpPr>
            <p:nvPr/>
          </p:nvSpPr>
          <p:spPr bwMode="auto">
            <a:xfrm>
              <a:off x="3168" y="31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90" name="Oval 379"/>
            <p:cNvSpPr>
              <a:spLocks noChangeArrowheads="1"/>
            </p:cNvSpPr>
            <p:nvPr/>
          </p:nvSpPr>
          <p:spPr bwMode="auto">
            <a:xfrm>
              <a:off x="3408" y="31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91" name="Oval 380"/>
            <p:cNvSpPr>
              <a:spLocks noChangeArrowheads="1"/>
            </p:cNvSpPr>
            <p:nvPr/>
          </p:nvSpPr>
          <p:spPr bwMode="auto">
            <a:xfrm>
              <a:off x="3408" y="292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92" name="Oval 381"/>
            <p:cNvSpPr>
              <a:spLocks noChangeArrowheads="1"/>
            </p:cNvSpPr>
            <p:nvPr/>
          </p:nvSpPr>
          <p:spPr bwMode="auto">
            <a:xfrm>
              <a:off x="3408" y="268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93" name="Oval 382"/>
            <p:cNvSpPr>
              <a:spLocks noChangeArrowheads="1"/>
            </p:cNvSpPr>
            <p:nvPr/>
          </p:nvSpPr>
          <p:spPr bwMode="auto">
            <a:xfrm>
              <a:off x="3408" y="244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94" name="Oval 383"/>
            <p:cNvSpPr>
              <a:spLocks noChangeArrowheads="1"/>
            </p:cNvSpPr>
            <p:nvPr/>
          </p:nvSpPr>
          <p:spPr bwMode="auto">
            <a:xfrm>
              <a:off x="3408" y="22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95" name="Oval 384"/>
            <p:cNvSpPr>
              <a:spLocks noChangeArrowheads="1"/>
            </p:cNvSpPr>
            <p:nvPr/>
          </p:nvSpPr>
          <p:spPr bwMode="auto">
            <a:xfrm>
              <a:off x="3408" y="19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96" name="Oval 385"/>
            <p:cNvSpPr>
              <a:spLocks noChangeArrowheads="1"/>
            </p:cNvSpPr>
            <p:nvPr/>
          </p:nvSpPr>
          <p:spPr bwMode="auto">
            <a:xfrm>
              <a:off x="3408" y="172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97" name="Oval 386"/>
            <p:cNvSpPr>
              <a:spLocks noChangeArrowheads="1"/>
            </p:cNvSpPr>
            <p:nvPr/>
          </p:nvSpPr>
          <p:spPr bwMode="auto">
            <a:xfrm>
              <a:off x="1968" y="31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98" name="Oval 387"/>
            <p:cNvSpPr>
              <a:spLocks noChangeArrowheads="1"/>
            </p:cNvSpPr>
            <p:nvPr/>
          </p:nvSpPr>
          <p:spPr bwMode="auto">
            <a:xfrm>
              <a:off x="1728" y="31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99" name="Oval 388"/>
            <p:cNvSpPr>
              <a:spLocks noChangeArrowheads="1"/>
            </p:cNvSpPr>
            <p:nvPr/>
          </p:nvSpPr>
          <p:spPr bwMode="auto">
            <a:xfrm>
              <a:off x="3408" y="148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00" name="Oval 389"/>
            <p:cNvSpPr>
              <a:spLocks noChangeArrowheads="1"/>
            </p:cNvSpPr>
            <p:nvPr/>
          </p:nvSpPr>
          <p:spPr bwMode="auto">
            <a:xfrm>
              <a:off x="3408" y="124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01" name="Oval 390"/>
            <p:cNvSpPr>
              <a:spLocks noChangeArrowheads="1"/>
            </p:cNvSpPr>
            <p:nvPr/>
          </p:nvSpPr>
          <p:spPr bwMode="auto">
            <a:xfrm>
              <a:off x="1488" y="3168"/>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02" name="Oval 391"/>
            <p:cNvSpPr>
              <a:spLocks noChangeArrowheads="1"/>
            </p:cNvSpPr>
            <p:nvPr/>
          </p:nvSpPr>
          <p:spPr bwMode="auto">
            <a:xfrm>
              <a:off x="2448" y="34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03" name="Oval 392"/>
            <p:cNvSpPr>
              <a:spLocks noChangeArrowheads="1"/>
            </p:cNvSpPr>
            <p:nvPr/>
          </p:nvSpPr>
          <p:spPr bwMode="auto">
            <a:xfrm>
              <a:off x="2688" y="34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04" name="Oval 393"/>
            <p:cNvSpPr>
              <a:spLocks noChangeArrowheads="1"/>
            </p:cNvSpPr>
            <p:nvPr/>
          </p:nvSpPr>
          <p:spPr bwMode="auto">
            <a:xfrm>
              <a:off x="2928" y="34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05" name="Oval 394"/>
            <p:cNvSpPr>
              <a:spLocks noChangeArrowheads="1"/>
            </p:cNvSpPr>
            <p:nvPr/>
          </p:nvSpPr>
          <p:spPr bwMode="auto">
            <a:xfrm>
              <a:off x="3168" y="34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06" name="Oval 395"/>
            <p:cNvSpPr>
              <a:spLocks noChangeArrowheads="1"/>
            </p:cNvSpPr>
            <p:nvPr/>
          </p:nvSpPr>
          <p:spPr bwMode="auto">
            <a:xfrm>
              <a:off x="3408" y="34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07" name="Oval 396"/>
            <p:cNvSpPr>
              <a:spLocks noChangeArrowheads="1"/>
            </p:cNvSpPr>
            <p:nvPr/>
          </p:nvSpPr>
          <p:spPr bwMode="auto">
            <a:xfrm>
              <a:off x="3648" y="34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08" name="Oval 397"/>
            <p:cNvSpPr>
              <a:spLocks noChangeArrowheads="1"/>
            </p:cNvSpPr>
            <p:nvPr/>
          </p:nvSpPr>
          <p:spPr bwMode="auto">
            <a:xfrm>
              <a:off x="3648" y="31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09" name="Oval 398"/>
            <p:cNvSpPr>
              <a:spLocks noChangeArrowheads="1"/>
            </p:cNvSpPr>
            <p:nvPr/>
          </p:nvSpPr>
          <p:spPr bwMode="auto">
            <a:xfrm>
              <a:off x="3648" y="292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10" name="Oval 399"/>
            <p:cNvSpPr>
              <a:spLocks noChangeArrowheads="1"/>
            </p:cNvSpPr>
            <p:nvPr/>
          </p:nvSpPr>
          <p:spPr bwMode="auto">
            <a:xfrm>
              <a:off x="3648" y="268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11" name="Oval 400"/>
            <p:cNvSpPr>
              <a:spLocks noChangeArrowheads="1"/>
            </p:cNvSpPr>
            <p:nvPr/>
          </p:nvSpPr>
          <p:spPr bwMode="auto">
            <a:xfrm>
              <a:off x="3648" y="244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12" name="Oval 401"/>
            <p:cNvSpPr>
              <a:spLocks noChangeArrowheads="1"/>
            </p:cNvSpPr>
            <p:nvPr/>
          </p:nvSpPr>
          <p:spPr bwMode="auto">
            <a:xfrm>
              <a:off x="3648" y="22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13" name="Oval 402"/>
            <p:cNvSpPr>
              <a:spLocks noChangeArrowheads="1"/>
            </p:cNvSpPr>
            <p:nvPr/>
          </p:nvSpPr>
          <p:spPr bwMode="auto">
            <a:xfrm>
              <a:off x="3648" y="196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14" name="Oval 403"/>
            <p:cNvSpPr>
              <a:spLocks noChangeArrowheads="1"/>
            </p:cNvSpPr>
            <p:nvPr/>
          </p:nvSpPr>
          <p:spPr bwMode="auto">
            <a:xfrm>
              <a:off x="2208" y="34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15" name="Oval 404"/>
            <p:cNvSpPr>
              <a:spLocks noChangeArrowheads="1"/>
            </p:cNvSpPr>
            <p:nvPr/>
          </p:nvSpPr>
          <p:spPr bwMode="auto">
            <a:xfrm>
              <a:off x="1968" y="34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16" name="Oval 405"/>
            <p:cNvSpPr>
              <a:spLocks noChangeArrowheads="1"/>
            </p:cNvSpPr>
            <p:nvPr/>
          </p:nvSpPr>
          <p:spPr bwMode="auto">
            <a:xfrm>
              <a:off x="3648" y="172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17" name="Oval 406"/>
            <p:cNvSpPr>
              <a:spLocks noChangeArrowheads="1"/>
            </p:cNvSpPr>
            <p:nvPr/>
          </p:nvSpPr>
          <p:spPr bwMode="auto">
            <a:xfrm>
              <a:off x="3648" y="148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18" name="Oval 407"/>
            <p:cNvSpPr>
              <a:spLocks noChangeArrowheads="1"/>
            </p:cNvSpPr>
            <p:nvPr/>
          </p:nvSpPr>
          <p:spPr bwMode="auto">
            <a:xfrm>
              <a:off x="1728" y="34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19" name="Oval 408"/>
            <p:cNvSpPr>
              <a:spLocks noChangeArrowheads="1"/>
            </p:cNvSpPr>
            <p:nvPr/>
          </p:nvSpPr>
          <p:spPr bwMode="auto">
            <a:xfrm>
              <a:off x="1488" y="340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820" name="Oval 409"/>
            <p:cNvSpPr>
              <a:spLocks noChangeArrowheads="1"/>
            </p:cNvSpPr>
            <p:nvPr/>
          </p:nvSpPr>
          <p:spPr bwMode="auto">
            <a:xfrm>
              <a:off x="3648" y="1248"/>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8458" name="Text Box 410"/>
          <p:cNvSpPr txBox="1">
            <a:spLocks noChangeArrowheads="1"/>
          </p:cNvSpPr>
          <p:nvPr/>
        </p:nvSpPr>
        <p:spPr bwMode="auto">
          <a:xfrm>
            <a:off x="3581400" y="6019800"/>
            <a:ext cx="2065338"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9900CC"/>
                </a:solidFill>
              </a:rPr>
              <a:t>45</a:t>
            </a:r>
            <a:r>
              <a:rPr lang="en-GB"/>
              <a:t> </a:t>
            </a:r>
            <a:r>
              <a:rPr lang="en-GB">
                <a:solidFill>
                  <a:srgbClr val="FF0000"/>
                </a:solidFill>
              </a:rPr>
              <a:t>+ 55</a:t>
            </a:r>
            <a:r>
              <a:rPr lang="en-GB"/>
              <a:t> = 100</a:t>
            </a:r>
          </a:p>
        </p:txBody>
      </p:sp>
      <p:sp>
        <p:nvSpPr>
          <p:cNvPr id="29720" name="Rectangle 412"/>
          <p:cNvSpPr>
            <a:spLocks noGrp="1" noChangeArrowheads="1"/>
          </p:cNvSpPr>
          <p:nvPr>
            <p:ph type="title" idx="4294967295"/>
          </p:nvPr>
        </p:nvSpPr>
        <p:spPr>
          <a:xfrm>
            <a:off x="150813" y="150813"/>
            <a:ext cx="8229600" cy="561975"/>
          </a:xfrm>
          <a:noFill/>
        </p:spPr>
        <p:txBody>
          <a:bodyPr/>
          <a:lstStyle/>
          <a:p>
            <a:pPr eaLnBrk="1" hangingPunct="1"/>
            <a:r>
              <a:rPr lang="en-GB" sz="2800" b="1" smtClean="0">
                <a:solidFill>
                  <a:srgbClr val="5B0091"/>
                </a:solidFill>
              </a:rPr>
              <a:t>Adding two consecutive triangular numbers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500"/>
                                  </p:stCondLst>
                                  <p:childTnLst>
                                    <p:set>
                                      <p:cBhvr>
                                        <p:cTn id="6" dur="1" fill="hold">
                                          <p:stCondLst>
                                            <p:cond delay="499"/>
                                          </p:stCondLst>
                                        </p:cTn>
                                        <p:tgtEl>
                                          <p:spTgt spid="258055"/>
                                        </p:tgtEl>
                                        <p:attrNameLst>
                                          <p:attrName>style.visibility</p:attrName>
                                        </p:attrNameLst>
                                      </p:cBhvr>
                                      <p:to>
                                        <p:strVal val="visible"/>
                                      </p:to>
                                    </p:set>
                                  </p:childTnLst>
                                </p:cTn>
                              </p:par>
                            </p:childTnLst>
                          </p:cTn>
                        </p:par>
                        <p:par>
                          <p:cTn id="7" fill="hold" nodeType="afterGroup">
                            <p:stCondLst>
                              <p:cond delay="1000"/>
                            </p:stCondLst>
                            <p:childTnLst>
                              <p:par>
                                <p:cTn id="8" presetID="1" presetClass="entr" presetSubtype="0" fill="hold" nodeType="afterEffect">
                                  <p:stCondLst>
                                    <p:cond delay="500"/>
                                  </p:stCondLst>
                                  <p:childTnLst>
                                    <p:set>
                                      <p:cBhvr>
                                        <p:cTn id="9" dur="1" fill="hold">
                                          <p:stCondLst>
                                            <p:cond delay="499"/>
                                          </p:stCondLst>
                                        </p:cTn>
                                        <p:tgtEl>
                                          <p:spTgt spid="258056"/>
                                        </p:tgtEl>
                                        <p:attrNameLst>
                                          <p:attrName>style.visibility</p:attrName>
                                        </p:attrNameLst>
                                      </p:cBhvr>
                                      <p:to>
                                        <p:strVal val="visible"/>
                                      </p:to>
                                    </p:set>
                                  </p:childTnLst>
                                </p:cTn>
                              </p:par>
                            </p:childTnLst>
                          </p:cTn>
                        </p:par>
                        <p:par>
                          <p:cTn id="10" fill="hold" nodeType="afterGroup">
                            <p:stCondLst>
                              <p:cond delay="2000"/>
                            </p:stCondLst>
                            <p:childTnLst>
                              <p:par>
                                <p:cTn id="11" presetID="1" presetClass="entr" presetSubtype="0" fill="hold" grpId="0" nodeType="afterEffect">
                                  <p:stCondLst>
                                    <p:cond delay="500"/>
                                  </p:stCondLst>
                                  <p:childTnLst>
                                    <p:set>
                                      <p:cBhvr>
                                        <p:cTn id="12" dur="1" fill="hold">
                                          <p:stCondLst>
                                            <p:cond delay="499"/>
                                          </p:stCondLst>
                                        </p:cTn>
                                        <p:tgtEl>
                                          <p:spTgt spid="258060"/>
                                        </p:tgtEl>
                                        <p:attrNameLst>
                                          <p:attrName>style.visibility</p:attrName>
                                        </p:attrNameLst>
                                      </p:cBhvr>
                                      <p:to>
                                        <p:strVal val="visible"/>
                                      </p:to>
                                    </p:set>
                                  </p:childTnLst>
                                </p:cTn>
                              </p:par>
                            </p:childTnLst>
                          </p:cTn>
                        </p:par>
                        <p:par>
                          <p:cTn id="13" fill="hold" nodeType="afterGroup">
                            <p:stCondLst>
                              <p:cond delay="3000"/>
                            </p:stCondLst>
                            <p:childTnLst>
                              <p:par>
                                <p:cTn id="14" presetID="1" presetClass="entr" presetSubtype="0" fill="hold" nodeType="afterEffect">
                                  <p:stCondLst>
                                    <p:cond delay="500"/>
                                  </p:stCondLst>
                                  <p:childTnLst>
                                    <p:set>
                                      <p:cBhvr>
                                        <p:cTn id="15" dur="1" fill="hold">
                                          <p:stCondLst>
                                            <p:cond delay="499"/>
                                          </p:stCondLst>
                                        </p:cTn>
                                        <p:tgtEl>
                                          <p:spTgt spid="258061"/>
                                        </p:tgtEl>
                                        <p:attrNameLst>
                                          <p:attrName>style.visibility</p:attrName>
                                        </p:attrNameLst>
                                      </p:cBhvr>
                                      <p:to>
                                        <p:strVal val="visible"/>
                                      </p:to>
                                    </p:set>
                                  </p:childTnLst>
                                </p:cTn>
                              </p:par>
                            </p:childTnLst>
                          </p:cTn>
                        </p:par>
                        <p:par>
                          <p:cTn id="16" fill="hold" nodeType="afterGroup">
                            <p:stCondLst>
                              <p:cond delay="4000"/>
                            </p:stCondLst>
                            <p:childTnLst>
                              <p:par>
                                <p:cTn id="17" presetID="1" presetClass="entr" presetSubtype="0" fill="hold" grpId="0" nodeType="afterEffect">
                                  <p:stCondLst>
                                    <p:cond delay="500"/>
                                  </p:stCondLst>
                                  <p:childTnLst>
                                    <p:set>
                                      <p:cBhvr>
                                        <p:cTn id="18" dur="1" fill="hold">
                                          <p:stCondLst>
                                            <p:cond delay="499"/>
                                          </p:stCondLst>
                                        </p:cTn>
                                        <p:tgtEl>
                                          <p:spTgt spid="258071"/>
                                        </p:tgtEl>
                                        <p:attrNameLst>
                                          <p:attrName>style.visibility</p:attrName>
                                        </p:attrNameLst>
                                      </p:cBhvr>
                                      <p:to>
                                        <p:strVal val="visible"/>
                                      </p:to>
                                    </p:set>
                                  </p:childTnLst>
                                </p:cTn>
                              </p:par>
                            </p:childTnLst>
                          </p:cTn>
                        </p:par>
                        <p:par>
                          <p:cTn id="19" fill="hold" nodeType="afterGroup">
                            <p:stCondLst>
                              <p:cond delay="5000"/>
                            </p:stCondLst>
                            <p:childTnLst>
                              <p:par>
                                <p:cTn id="20" presetID="1" presetClass="entr" presetSubtype="0" fill="hold" nodeType="afterEffect">
                                  <p:stCondLst>
                                    <p:cond delay="500"/>
                                  </p:stCondLst>
                                  <p:childTnLst>
                                    <p:set>
                                      <p:cBhvr>
                                        <p:cTn id="21" dur="1" fill="hold">
                                          <p:stCondLst>
                                            <p:cond delay="499"/>
                                          </p:stCondLst>
                                        </p:cTn>
                                        <p:tgtEl>
                                          <p:spTgt spid="258072"/>
                                        </p:tgtEl>
                                        <p:attrNameLst>
                                          <p:attrName>style.visibility</p:attrName>
                                        </p:attrNameLst>
                                      </p:cBhvr>
                                      <p:to>
                                        <p:strVal val="visible"/>
                                      </p:to>
                                    </p:set>
                                  </p:childTnLst>
                                </p:cTn>
                              </p:par>
                            </p:childTnLst>
                          </p:cTn>
                        </p:par>
                        <p:par>
                          <p:cTn id="22" fill="hold" nodeType="afterGroup">
                            <p:stCondLst>
                              <p:cond delay="6000"/>
                            </p:stCondLst>
                            <p:childTnLst>
                              <p:par>
                                <p:cTn id="23" presetID="1" presetClass="entr" presetSubtype="0" fill="hold" grpId="0" nodeType="afterEffect">
                                  <p:stCondLst>
                                    <p:cond delay="500"/>
                                  </p:stCondLst>
                                  <p:childTnLst>
                                    <p:set>
                                      <p:cBhvr>
                                        <p:cTn id="24" dur="1" fill="hold">
                                          <p:stCondLst>
                                            <p:cond delay="499"/>
                                          </p:stCondLst>
                                        </p:cTn>
                                        <p:tgtEl>
                                          <p:spTgt spid="258089"/>
                                        </p:tgtEl>
                                        <p:attrNameLst>
                                          <p:attrName>style.visibility</p:attrName>
                                        </p:attrNameLst>
                                      </p:cBhvr>
                                      <p:to>
                                        <p:strVal val="visible"/>
                                      </p:to>
                                    </p:set>
                                  </p:childTnLst>
                                </p:cTn>
                              </p:par>
                            </p:childTnLst>
                          </p:cTn>
                        </p:par>
                        <p:par>
                          <p:cTn id="25" fill="hold" nodeType="afterGroup">
                            <p:stCondLst>
                              <p:cond delay="7000"/>
                            </p:stCondLst>
                            <p:childTnLst>
                              <p:par>
                                <p:cTn id="26" presetID="1" presetClass="entr" presetSubtype="0" fill="hold" nodeType="afterEffect">
                                  <p:stCondLst>
                                    <p:cond delay="500"/>
                                  </p:stCondLst>
                                  <p:childTnLst>
                                    <p:set>
                                      <p:cBhvr>
                                        <p:cTn id="27" dur="1" fill="hold">
                                          <p:stCondLst>
                                            <p:cond delay="499"/>
                                          </p:stCondLst>
                                        </p:cTn>
                                        <p:tgtEl>
                                          <p:spTgt spid="258090"/>
                                        </p:tgtEl>
                                        <p:attrNameLst>
                                          <p:attrName>style.visibility</p:attrName>
                                        </p:attrNameLst>
                                      </p:cBhvr>
                                      <p:to>
                                        <p:strVal val="visible"/>
                                      </p:to>
                                    </p:set>
                                  </p:childTnLst>
                                </p:cTn>
                              </p:par>
                            </p:childTnLst>
                          </p:cTn>
                        </p:par>
                        <p:par>
                          <p:cTn id="28" fill="hold" nodeType="afterGroup">
                            <p:stCondLst>
                              <p:cond delay="8000"/>
                            </p:stCondLst>
                            <p:childTnLst>
                              <p:par>
                                <p:cTn id="29" presetID="1" presetClass="entr" presetSubtype="0" fill="hold" grpId="0" nodeType="afterEffect">
                                  <p:stCondLst>
                                    <p:cond delay="500"/>
                                  </p:stCondLst>
                                  <p:childTnLst>
                                    <p:set>
                                      <p:cBhvr>
                                        <p:cTn id="30" dur="1" fill="hold">
                                          <p:stCondLst>
                                            <p:cond delay="499"/>
                                          </p:stCondLst>
                                        </p:cTn>
                                        <p:tgtEl>
                                          <p:spTgt spid="258116"/>
                                        </p:tgtEl>
                                        <p:attrNameLst>
                                          <p:attrName>style.visibility</p:attrName>
                                        </p:attrNameLst>
                                      </p:cBhvr>
                                      <p:to>
                                        <p:strVal val="visible"/>
                                      </p:to>
                                    </p:set>
                                  </p:childTnLst>
                                </p:cTn>
                              </p:par>
                            </p:childTnLst>
                          </p:cTn>
                        </p:par>
                        <p:par>
                          <p:cTn id="31" fill="hold" nodeType="afterGroup">
                            <p:stCondLst>
                              <p:cond delay="9000"/>
                            </p:stCondLst>
                            <p:childTnLst>
                              <p:par>
                                <p:cTn id="32" presetID="1" presetClass="entr" presetSubtype="0" fill="hold" nodeType="afterEffect">
                                  <p:stCondLst>
                                    <p:cond delay="500"/>
                                  </p:stCondLst>
                                  <p:childTnLst>
                                    <p:set>
                                      <p:cBhvr>
                                        <p:cTn id="33" dur="1" fill="hold">
                                          <p:stCondLst>
                                            <p:cond delay="499"/>
                                          </p:stCondLst>
                                        </p:cTn>
                                        <p:tgtEl>
                                          <p:spTgt spid="258117"/>
                                        </p:tgtEl>
                                        <p:attrNameLst>
                                          <p:attrName>style.visibility</p:attrName>
                                        </p:attrNameLst>
                                      </p:cBhvr>
                                      <p:to>
                                        <p:strVal val="visible"/>
                                      </p:to>
                                    </p:set>
                                  </p:childTnLst>
                                </p:cTn>
                              </p:par>
                            </p:childTnLst>
                          </p:cTn>
                        </p:par>
                        <p:par>
                          <p:cTn id="34" fill="hold" nodeType="afterGroup">
                            <p:stCondLst>
                              <p:cond delay="10000"/>
                            </p:stCondLst>
                            <p:childTnLst>
                              <p:par>
                                <p:cTn id="35" presetID="1" presetClass="entr" presetSubtype="0" fill="hold" grpId="0" nodeType="afterEffect">
                                  <p:stCondLst>
                                    <p:cond delay="500"/>
                                  </p:stCondLst>
                                  <p:childTnLst>
                                    <p:set>
                                      <p:cBhvr>
                                        <p:cTn id="36" dur="1" fill="hold">
                                          <p:stCondLst>
                                            <p:cond delay="499"/>
                                          </p:stCondLst>
                                        </p:cTn>
                                        <p:tgtEl>
                                          <p:spTgt spid="258154"/>
                                        </p:tgtEl>
                                        <p:attrNameLst>
                                          <p:attrName>style.visibility</p:attrName>
                                        </p:attrNameLst>
                                      </p:cBhvr>
                                      <p:to>
                                        <p:strVal val="visible"/>
                                      </p:to>
                                    </p:set>
                                  </p:childTnLst>
                                </p:cTn>
                              </p:par>
                            </p:childTnLst>
                          </p:cTn>
                        </p:par>
                        <p:par>
                          <p:cTn id="37" fill="hold" nodeType="afterGroup">
                            <p:stCondLst>
                              <p:cond delay="11000"/>
                            </p:stCondLst>
                            <p:childTnLst>
                              <p:par>
                                <p:cTn id="38" presetID="1" presetClass="entr" presetSubtype="0" fill="hold" nodeType="afterEffect">
                                  <p:stCondLst>
                                    <p:cond delay="500"/>
                                  </p:stCondLst>
                                  <p:childTnLst>
                                    <p:set>
                                      <p:cBhvr>
                                        <p:cTn id="39" dur="1" fill="hold">
                                          <p:stCondLst>
                                            <p:cond delay="499"/>
                                          </p:stCondLst>
                                        </p:cTn>
                                        <p:tgtEl>
                                          <p:spTgt spid="258155"/>
                                        </p:tgtEl>
                                        <p:attrNameLst>
                                          <p:attrName>style.visibility</p:attrName>
                                        </p:attrNameLst>
                                      </p:cBhvr>
                                      <p:to>
                                        <p:strVal val="visible"/>
                                      </p:to>
                                    </p:set>
                                  </p:childTnLst>
                                </p:cTn>
                              </p:par>
                            </p:childTnLst>
                          </p:cTn>
                        </p:par>
                        <p:par>
                          <p:cTn id="40" fill="hold" nodeType="afterGroup">
                            <p:stCondLst>
                              <p:cond delay="12000"/>
                            </p:stCondLst>
                            <p:childTnLst>
                              <p:par>
                                <p:cTn id="41" presetID="1" presetClass="entr" presetSubtype="0" fill="hold" grpId="0" nodeType="afterEffect">
                                  <p:stCondLst>
                                    <p:cond delay="500"/>
                                  </p:stCondLst>
                                  <p:childTnLst>
                                    <p:set>
                                      <p:cBhvr>
                                        <p:cTn id="42" dur="1" fill="hold">
                                          <p:stCondLst>
                                            <p:cond delay="499"/>
                                          </p:stCondLst>
                                        </p:cTn>
                                        <p:tgtEl>
                                          <p:spTgt spid="258205"/>
                                        </p:tgtEl>
                                        <p:attrNameLst>
                                          <p:attrName>style.visibility</p:attrName>
                                        </p:attrNameLst>
                                      </p:cBhvr>
                                      <p:to>
                                        <p:strVal val="visible"/>
                                      </p:to>
                                    </p:set>
                                  </p:childTnLst>
                                </p:cTn>
                              </p:par>
                            </p:childTnLst>
                          </p:cTn>
                        </p:par>
                        <p:par>
                          <p:cTn id="43" fill="hold" nodeType="afterGroup">
                            <p:stCondLst>
                              <p:cond delay="13000"/>
                            </p:stCondLst>
                            <p:childTnLst>
                              <p:par>
                                <p:cTn id="44" presetID="1" presetClass="entr" presetSubtype="0" fill="hold" nodeType="afterEffect">
                                  <p:stCondLst>
                                    <p:cond delay="500"/>
                                  </p:stCondLst>
                                  <p:childTnLst>
                                    <p:set>
                                      <p:cBhvr>
                                        <p:cTn id="45" dur="1" fill="hold">
                                          <p:stCondLst>
                                            <p:cond delay="499"/>
                                          </p:stCondLst>
                                        </p:cTn>
                                        <p:tgtEl>
                                          <p:spTgt spid="258206"/>
                                        </p:tgtEl>
                                        <p:attrNameLst>
                                          <p:attrName>style.visibility</p:attrName>
                                        </p:attrNameLst>
                                      </p:cBhvr>
                                      <p:to>
                                        <p:strVal val="visible"/>
                                      </p:to>
                                    </p:set>
                                  </p:childTnLst>
                                </p:cTn>
                              </p:par>
                            </p:childTnLst>
                          </p:cTn>
                        </p:par>
                        <p:par>
                          <p:cTn id="46" fill="hold" nodeType="afterGroup">
                            <p:stCondLst>
                              <p:cond delay="14000"/>
                            </p:stCondLst>
                            <p:childTnLst>
                              <p:par>
                                <p:cTn id="47" presetID="1" presetClass="entr" presetSubtype="0" fill="hold" grpId="0" nodeType="afterEffect">
                                  <p:stCondLst>
                                    <p:cond delay="500"/>
                                  </p:stCondLst>
                                  <p:childTnLst>
                                    <p:set>
                                      <p:cBhvr>
                                        <p:cTn id="48" dur="1" fill="hold">
                                          <p:stCondLst>
                                            <p:cond delay="499"/>
                                          </p:stCondLst>
                                        </p:cTn>
                                        <p:tgtEl>
                                          <p:spTgt spid="258272"/>
                                        </p:tgtEl>
                                        <p:attrNameLst>
                                          <p:attrName>style.visibility</p:attrName>
                                        </p:attrNameLst>
                                      </p:cBhvr>
                                      <p:to>
                                        <p:strVal val="visible"/>
                                      </p:to>
                                    </p:set>
                                  </p:childTnLst>
                                </p:cTn>
                              </p:par>
                            </p:childTnLst>
                          </p:cTn>
                        </p:par>
                        <p:par>
                          <p:cTn id="49" fill="hold" nodeType="afterGroup">
                            <p:stCondLst>
                              <p:cond delay="15000"/>
                            </p:stCondLst>
                            <p:childTnLst>
                              <p:par>
                                <p:cTn id="50" presetID="1" presetClass="entr" presetSubtype="0" fill="hold" nodeType="afterEffect">
                                  <p:stCondLst>
                                    <p:cond delay="500"/>
                                  </p:stCondLst>
                                  <p:childTnLst>
                                    <p:set>
                                      <p:cBhvr>
                                        <p:cTn id="51" dur="1" fill="hold">
                                          <p:stCondLst>
                                            <p:cond delay="499"/>
                                          </p:stCondLst>
                                        </p:cTn>
                                        <p:tgtEl>
                                          <p:spTgt spid="258273"/>
                                        </p:tgtEl>
                                        <p:attrNameLst>
                                          <p:attrName>style.visibility</p:attrName>
                                        </p:attrNameLst>
                                      </p:cBhvr>
                                      <p:to>
                                        <p:strVal val="visible"/>
                                      </p:to>
                                    </p:set>
                                  </p:childTnLst>
                                </p:cTn>
                              </p:par>
                            </p:childTnLst>
                          </p:cTn>
                        </p:par>
                        <p:par>
                          <p:cTn id="52" fill="hold" nodeType="afterGroup">
                            <p:stCondLst>
                              <p:cond delay="16000"/>
                            </p:stCondLst>
                            <p:childTnLst>
                              <p:par>
                                <p:cTn id="53" presetID="1" presetClass="entr" presetSubtype="0" fill="hold" grpId="0" nodeType="afterEffect">
                                  <p:stCondLst>
                                    <p:cond delay="500"/>
                                  </p:stCondLst>
                                  <p:childTnLst>
                                    <p:set>
                                      <p:cBhvr>
                                        <p:cTn id="54" dur="1" fill="hold">
                                          <p:stCondLst>
                                            <p:cond delay="499"/>
                                          </p:stCondLst>
                                        </p:cTn>
                                        <p:tgtEl>
                                          <p:spTgt spid="258356"/>
                                        </p:tgtEl>
                                        <p:attrNameLst>
                                          <p:attrName>style.visibility</p:attrName>
                                        </p:attrNameLst>
                                      </p:cBhvr>
                                      <p:to>
                                        <p:strVal val="visible"/>
                                      </p:to>
                                    </p:set>
                                  </p:childTnLst>
                                </p:cTn>
                              </p:par>
                            </p:childTnLst>
                          </p:cTn>
                        </p:par>
                        <p:par>
                          <p:cTn id="55" fill="hold" nodeType="afterGroup">
                            <p:stCondLst>
                              <p:cond delay="17000"/>
                            </p:stCondLst>
                            <p:childTnLst>
                              <p:par>
                                <p:cTn id="56" presetID="1" presetClass="entr" presetSubtype="0" fill="hold" nodeType="afterEffect">
                                  <p:stCondLst>
                                    <p:cond delay="500"/>
                                  </p:stCondLst>
                                  <p:childTnLst>
                                    <p:set>
                                      <p:cBhvr>
                                        <p:cTn id="57" dur="1" fill="hold">
                                          <p:stCondLst>
                                            <p:cond delay="499"/>
                                          </p:stCondLst>
                                        </p:cTn>
                                        <p:tgtEl>
                                          <p:spTgt spid="258357"/>
                                        </p:tgtEl>
                                        <p:attrNameLst>
                                          <p:attrName>style.visibility</p:attrName>
                                        </p:attrNameLst>
                                      </p:cBhvr>
                                      <p:to>
                                        <p:strVal val="visible"/>
                                      </p:to>
                                    </p:set>
                                  </p:childTnLst>
                                </p:cTn>
                              </p:par>
                            </p:childTnLst>
                          </p:cTn>
                        </p:par>
                        <p:par>
                          <p:cTn id="58" fill="hold" nodeType="afterGroup">
                            <p:stCondLst>
                              <p:cond delay="18000"/>
                            </p:stCondLst>
                            <p:childTnLst>
                              <p:par>
                                <p:cTn id="59" presetID="1" presetClass="entr" presetSubtype="0" fill="hold" grpId="0" nodeType="afterEffect">
                                  <p:stCondLst>
                                    <p:cond delay="500"/>
                                  </p:stCondLst>
                                  <p:childTnLst>
                                    <p:set>
                                      <p:cBhvr>
                                        <p:cTn id="60" dur="1" fill="hold">
                                          <p:stCondLst>
                                            <p:cond delay="499"/>
                                          </p:stCondLst>
                                        </p:cTn>
                                        <p:tgtEl>
                                          <p:spTgt spid="2584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5" grpId="0" animBg="1"/>
      <p:bldP spid="258060" grpId="0" animBg="1" autoUpdateAnimBg="0"/>
      <p:bldP spid="258071" grpId="0" animBg="1" autoUpdateAnimBg="0"/>
      <p:bldP spid="258089" grpId="0" animBg="1" autoUpdateAnimBg="0"/>
      <p:bldP spid="258116" grpId="0" animBg="1" autoUpdateAnimBg="0"/>
      <p:bldP spid="258154" grpId="0" animBg="1" autoUpdateAnimBg="0"/>
      <p:bldP spid="258205" grpId="0" animBg="1" autoUpdateAnimBg="0"/>
      <p:bldP spid="258272" grpId="0" animBg="1" autoUpdateAnimBg="0"/>
      <p:bldP spid="258356" grpId="0" animBg="1" autoUpdateAnimBg="0"/>
      <p:bldP spid="258458"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AutoShape 2"/>
          <p:cNvSpPr>
            <a:spLocks noGrp="1" noChangeArrowheads="1"/>
          </p:cNvSpPr>
          <p:nvPr>
            <p:ph type="subTitle" idx="1"/>
          </p:nvPr>
        </p:nvSpPr>
        <p:spPr bwMode="auto">
          <a:xfrm>
            <a:off x="762000" y="3279775"/>
            <a:ext cx="2971800" cy="525463"/>
          </a:xfrm>
          <a:prstGeom prst="roundRect">
            <a:avLst>
              <a:gd name="adj" fmla="val 43579"/>
            </a:avLst>
          </a:prstGeom>
          <a:solidFill>
            <a:srgbClr val="3399FF"/>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a:lnSpc>
                <a:spcPct val="90000"/>
              </a:lnSpc>
              <a:spcBef>
                <a:spcPct val="0"/>
              </a:spcBef>
            </a:pPr>
            <a:r>
              <a:rPr lang="en-GB" sz="2400" b="1" smtClean="0">
                <a:solidFill>
                  <a:schemeClr val="bg1"/>
                </a:solidFill>
              </a:rPr>
              <a:t>N4.2 Square roots</a:t>
            </a:r>
          </a:p>
        </p:txBody>
      </p:sp>
      <p:sp>
        <p:nvSpPr>
          <p:cNvPr id="30723" name="Rectangle 3"/>
          <p:cNvSpPr>
            <a:spLocks noGrp="1" noChangeArrowheads="1"/>
          </p:cNvSpPr>
          <p:nvPr>
            <p:ph type="ctrTitle"/>
          </p:nvPr>
        </p:nvSpPr>
        <p:spPr>
          <a:xfrm>
            <a:off x="152400" y="152400"/>
            <a:ext cx="1752600" cy="533400"/>
          </a:xfrm>
          <a:noFill/>
        </p:spPr>
        <p:txBody>
          <a:bodyPr/>
          <a:lstStyle/>
          <a:p>
            <a:pPr eaLnBrk="1" hangingPunct="1"/>
            <a:r>
              <a:rPr lang="en-GB" sz="2800" b="1" smtClean="0"/>
              <a:t>Contents</a:t>
            </a:r>
          </a:p>
        </p:txBody>
      </p:sp>
      <p:pic>
        <p:nvPicPr>
          <p:cNvPr id="30724" name="Picture 9"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10"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AutoShape 11"/>
          <p:cNvSpPr>
            <a:spLocks noChangeArrowheads="1"/>
          </p:cNvSpPr>
          <p:nvPr/>
        </p:nvSpPr>
        <p:spPr bwMode="auto">
          <a:xfrm>
            <a:off x="304800" y="1033463"/>
            <a:ext cx="43434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000" b="1">
                <a:solidFill>
                  <a:schemeClr val="bg1"/>
                </a:solidFill>
              </a:rPr>
              <a:t>N4 Powers and Roots</a:t>
            </a:r>
          </a:p>
        </p:txBody>
      </p:sp>
      <p:sp>
        <p:nvSpPr>
          <p:cNvPr id="30727" name="AutoShape 12"/>
          <p:cNvSpPr>
            <a:spLocks noChangeArrowheads="1"/>
          </p:cNvSpPr>
          <p:nvPr/>
        </p:nvSpPr>
        <p:spPr bwMode="auto">
          <a:xfrm>
            <a:off x="762000" y="5334000"/>
            <a:ext cx="22098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eaLnBrk="1" hangingPunct="1">
              <a:lnSpc>
                <a:spcPct val="80000"/>
              </a:lnSpc>
            </a:pPr>
            <a:r>
              <a:rPr lang="en-GB" b="1">
                <a:solidFill>
                  <a:srgbClr val="3399FF"/>
                </a:solidFill>
              </a:rPr>
              <a:t>N4.5 Powers</a:t>
            </a:r>
          </a:p>
        </p:txBody>
      </p:sp>
      <p:sp>
        <p:nvSpPr>
          <p:cNvPr id="30728" name="AutoShape 13"/>
          <p:cNvSpPr>
            <a:spLocks noChangeArrowheads="1"/>
          </p:cNvSpPr>
          <p:nvPr/>
        </p:nvSpPr>
        <p:spPr bwMode="auto">
          <a:xfrm>
            <a:off x="762000" y="2252663"/>
            <a:ext cx="5638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eaLnBrk="1" hangingPunct="1">
              <a:lnSpc>
                <a:spcPct val="80000"/>
              </a:lnSpc>
            </a:pPr>
            <a:r>
              <a:rPr lang="en-GB" b="1">
                <a:solidFill>
                  <a:srgbClr val="3399FF"/>
                </a:solidFill>
              </a:rPr>
              <a:t>N4.1 Square and triangular numbers</a:t>
            </a:r>
          </a:p>
        </p:txBody>
      </p:sp>
      <p:sp>
        <p:nvSpPr>
          <p:cNvPr id="30729" name="AutoShape 14"/>
          <p:cNvSpPr>
            <a:spLocks noChangeArrowheads="1"/>
          </p:cNvSpPr>
          <p:nvPr/>
        </p:nvSpPr>
        <p:spPr bwMode="auto">
          <a:xfrm>
            <a:off x="762000" y="4306888"/>
            <a:ext cx="43434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eaLnBrk="1" hangingPunct="1">
              <a:lnSpc>
                <a:spcPct val="80000"/>
              </a:lnSpc>
            </a:pPr>
            <a:r>
              <a:rPr lang="en-GB" b="1">
                <a:solidFill>
                  <a:srgbClr val="3399FF"/>
                </a:solidFill>
              </a:rPr>
              <a:t>N4.3 Cubes and cube roots</a:t>
            </a:r>
          </a:p>
        </p:txBody>
      </p:sp>
      <p:sp>
        <p:nvSpPr>
          <p:cNvPr id="30730" name="Oval 15"/>
          <p:cNvSpPr>
            <a:spLocks noChangeAspect="1" noChangeArrowheads="1"/>
          </p:cNvSpPr>
          <p:nvPr/>
        </p:nvSpPr>
        <p:spPr bwMode="auto">
          <a:xfrm>
            <a:off x="304800" y="2389188"/>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pPr algn="ctr"/>
            <a:endParaRPr lang="en-US">
              <a:solidFill>
                <a:srgbClr val="FF6600"/>
              </a:solidFill>
            </a:endParaRPr>
          </a:p>
          <a:p>
            <a:pPr algn="ctr"/>
            <a:endParaRPr lang="en-GB" b="1">
              <a:solidFill>
                <a:schemeClr val="tx1"/>
              </a:solidFill>
            </a:endParaRPr>
          </a:p>
        </p:txBody>
      </p:sp>
      <p:sp>
        <p:nvSpPr>
          <p:cNvPr id="30731" name="Oval 16"/>
          <p:cNvSpPr>
            <a:spLocks noChangeAspect="1" noChangeArrowheads="1"/>
          </p:cNvSpPr>
          <p:nvPr/>
        </p:nvSpPr>
        <p:spPr bwMode="auto">
          <a:xfrm>
            <a:off x="304800" y="3416300"/>
            <a:ext cx="252413"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0732" name="Oval 17"/>
          <p:cNvSpPr>
            <a:spLocks noChangeAspect="1" noChangeArrowheads="1"/>
          </p:cNvSpPr>
          <p:nvPr/>
        </p:nvSpPr>
        <p:spPr bwMode="auto">
          <a:xfrm>
            <a:off x="304800" y="444341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0733" name="Oval 18"/>
          <p:cNvSpPr>
            <a:spLocks noChangeAspect="1" noChangeArrowheads="1"/>
          </p:cNvSpPr>
          <p:nvPr/>
        </p:nvSpPr>
        <p:spPr bwMode="auto">
          <a:xfrm>
            <a:off x="304800" y="547846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5"/>
          <p:cNvSpPr>
            <a:spLocks noGrp="1" noChangeArrowheads="1"/>
          </p:cNvSpPr>
          <p:nvPr>
            <p:ph type="title" idx="4294967295"/>
          </p:nvPr>
        </p:nvSpPr>
        <p:spPr>
          <a:xfrm>
            <a:off x="152400" y="152400"/>
            <a:ext cx="7772400" cy="366713"/>
          </a:xfrm>
          <a:noFill/>
        </p:spPr>
        <p:txBody>
          <a:bodyPr/>
          <a:lstStyle/>
          <a:p>
            <a:pPr eaLnBrk="1" hangingPunct="1"/>
            <a:r>
              <a:rPr lang="en-GB" sz="2800" b="1" smtClean="0">
                <a:solidFill>
                  <a:srgbClr val="5B0091"/>
                </a:solidFill>
              </a:rPr>
              <a:t>Square roots</a:t>
            </a:r>
          </a:p>
        </p:txBody>
      </p:sp>
      <p:sp>
        <p:nvSpPr>
          <p:cNvPr id="31749" name="Text Box 34"/>
          <p:cNvSpPr txBox="1">
            <a:spLocks noChangeArrowheads="1"/>
          </p:cNvSpPr>
          <p:nvPr/>
        </p:nvSpPr>
        <p:spPr bwMode="auto">
          <a:xfrm>
            <a:off x="381000" y="1066800"/>
            <a:ext cx="4735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area of this square is 64 cm</a:t>
            </a:r>
            <a:r>
              <a:rPr lang="en-GB" baseline="30000"/>
              <a:t>2</a:t>
            </a:r>
            <a:r>
              <a:rPr lang="en-GB"/>
              <a:t>.</a:t>
            </a:r>
          </a:p>
        </p:txBody>
      </p:sp>
      <p:sp>
        <p:nvSpPr>
          <p:cNvPr id="31750" name="Rectangle 35"/>
          <p:cNvSpPr>
            <a:spLocks noChangeArrowheads="1"/>
          </p:cNvSpPr>
          <p:nvPr/>
        </p:nvSpPr>
        <p:spPr bwMode="auto">
          <a:xfrm>
            <a:off x="3132138" y="2324100"/>
            <a:ext cx="2628900" cy="2628900"/>
          </a:xfrm>
          <a:prstGeom prst="rect">
            <a:avLst/>
          </a:prstGeom>
          <a:gradFill rotWithShape="0">
            <a:gsLst>
              <a:gs pos="0">
                <a:srgbClr val="C9E4FF"/>
              </a:gs>
              <a:gs pos="100000">
                <a:srgbClr val="81C0FF"/>
              </a:gs>
            </a:gsLst>
            <a:lin ang="2700000" scaled="1"/>
          </a:gra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1751" name="Group 41"/>
          <p:cNvGrpSpPr>
            <a:grpSpLocks/>
          </p:cNvGrpSpPr>
          <p:nvPr/>
        </p:nvGrpSpPr>
        <p:grpSpPr bwMode="auto">
          <a:xfrm>
            <a:off x="2058988" y="5562600"/>
            <a:ext cx="5026025" cy="609600"/>
            <a:chOff x="1297" y="3456"/>
            <a:chExt cx="3166" cy="384"/>
          </a:xfrm>
        </p:grpSpPr>
        <p:sp>
          <p:nvSpPr>
            <p:cNvPr id="31757" name="Rectangle 38"/>
            <p:cNvSpPr>
              <a:spLocks noChangeArrowheads="1"/>
            </p:cNvSpPr>
            <p:nvPr/>
          </p:nvSpPr>
          <p:spPr bwMode="auto">
            <a:xfrm>
              <a:off x="1297" y="3456"/>
              <a:ext cx="3166" cy="38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8" name="Text Box 39"/>
            <p:cNvSpPr txBox="1">
              <a:spLocks noChangeArrowheads="1"/>
            </p:cNvSpPr>
            <p:nvPr/>
          </p:nvSpPr>
          <p:spPr bwMode="auto">
            <a:xfrm>
              <a:off x="1382" y="3504"/>
              <a:ext cx="3003" cy="28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b="1">
                  <a:solidFill>
                    <a:schemeClr val="tx1"/>
                  </a:solidFill>
                  <a:sym typeface="MS Reference 2" pitchFamily="2" charset="2"/>
                </a:rPr>
                <a:t>What is the length of the sides?</a:t>
              </a:r>
            </a:p>
          </p:txBody>
        </p:sp>
      </p:grpSp>
      <p:sp>
        <p:nvSpPr>
          <p:cNvPr id="31752" name="Text Box 42"/>
          <p:cNvSpPr txBox="1">
            <a:spLocks noChangeArrowheads="1"/>
          </p:cNvSpPr>
          <p:nvPr/>
        </p:nvSpPr>
        <p:spPr bwMode="auto">
          <a:xfrm>
            <a:off x="6096000" y="3429000"/>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sp>
        <p:nvSpPr>
          <p:cNvPr id="31753" name="Text Box 44"/>
          <p:cNvSpPr txBox="1">
            <a:spLocks noChangeArrowheads="1"/>
          </p:cNvSpPr>
          <p:nvPr/>
        </p:nvSpPr>
        <p:spPr bwMode="auto">
          <a:xfrm>
            <a:off x="4149725" y="1752600"/>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grpSp>
        <p:nvGrpSpPr>
          <p:cNvPr id="149550" name="Group 46"/>
          <p:cNvGrpSpPr>
            <a:grpSpLocks/>
          </p:cNvGrpSpPr>
          <p:nvPr/>
        </p:nvGrpSpPr>
        <p:grpSpPr bwMode="auto">
          <a:xfrm>
            <a:off x="4149725" y="1752600"/>
            <a:ext cx="2825750" cy="2133600"/>
            <a:chOff x="2614" y="1104"/>
            <a:chExt cx="1780" cy="1344"/>
          </a:xfrm>
        </p:grpSpPr>
        <p:sp>
          <p:nvSpPr>
            <p:cNvPr id="31755" name="Text Box 43"/>
            <p:cNvSpPr txBox="1">
              <a:spLocks noChangeArrowheads="1"/>
            </p:cNvSpPr>
            <p:nvPr/>
          </p:nvSpPr>
          <p:spPr bwMode="auto">
            <a:xfrm>
              <a:off x="3840" y="2160"/>
              <a:ext cx="554"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8 cm</a:t>
              </a:r>
            </a:p>
          </p:txBody>
        </p:sp>
        <p:sp>
          <p:nvSpPr>
            <p:cNvPr id="31756" name="Text Box 45"/>
            <p:cNvSpPr txBox="1">
              <a:spLocks noChangeArrowheads="1"/>
            </p:cNvSpPr>
            <p:nvPr/>
          </p:nvSpPr>
          <p:spPr bwMode="auto">
            <a:xfrm>
              <a:off x="2614" y="1104"/>
              <a:ext cx="554"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8 cm</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49550"/>
                                        </p:tgtEl>
                                        <p:attrNameLst>
                                          <p:attrName>style.visibility</p:attrName>
                                        </p:attrNameLst>
                                      </p:cBhvr>
                                      <p:to>
                                        <p:strVal val="visible"/>
                                      </p:to>
                                    </p:set>
                                    <p:animEffect transition="in" filter="dissolve">
                                      <p:cBhvr>
                                        <p:cTn id="7" dur="500"/>
                                        <p:tgtEl>
                                          <p:spTgt spid="1495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9"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29"/>
          <p:cNvSpPr>
            <a:spLocks noGrp="1" noChangeArrowheads="1"/>
          </p:cNvSpPr>
          <p:nvPr>
            <p:ph type="title" idx="4294967295"/>
          </p:nvPr>
        </p:nvSpPr>
        <p:spPr/>
        <p:txBody>
          <a:bodyPr/>
          <a:lstStyle/>
          <a:p>
            <a:pPr eaLnBrk="1" hangingPunct="1"/>
            <a:r>
              <a:rPr lang="en-GB" sz="2800" b="1" smtClean="0">
                <a:solidFill>
                  <a:srgbClr val="5B0091"/>
                </a:solidFill>
              </a:rPr>
              <a:t>Square roots</a:t>
            </a:r>
            <a:endParaRPr lang="en-GB" smtClean="0"/>
          </a:p>
        </p:txBody>
      </p:sp>
      <p:grpSp>
        <p:nvGrpSpPr>
          <p:cNvPr id="4102" name="Group 30"/>
          <p:cNvGrpSpPr>
            <a:grpSpLocks/>
          </p:cNvGrpSpPr>
          <p:nvPr/>
        </p:nvGrpSpPr>
        <p:grpSpPr bwMode="auto">
          <a:xfrm>
            <a:off x="7304088" y="115888"/>
            <a:ext cx="576262" cy="576262"/>
            <a:chOff x="4601" y="73"/>
            <a:chExt cx="363" cy="363"/>
          </a:xfrm>
        </p:grpSpPr>
        <p:pic>
          <p:nvPicPr>
            <p:cNvPr id="4103" name="Picture 31"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1" y="110"/>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Oval 32"/>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4105" name="Oval 33"/>
            <p:cNvSpPr>
              <a:spLocks noChangeAspect="1" noChangeArrowheads="1"/>
            </p:cNvSpPr>
            <p:nvPr/>
          </p:nvSpPr>
          <p:spPr bwMode="auto">
            <a:xfrm>
              <a:off x="4635" y="107"/>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4098"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1026"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1027"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1030"/>
          <p:cNvSpPr txBox="1">
            <a:spLocks noChangeArrowheads="1"/>
          </p:cNvSpPr>
          <p:nvPr/>
        </p:nvSpPr>
        <p:spPr bwMode="auto">
          <a:xfrm>
            <a:off x="365125" y="1219200"/>
            <a:ext cx="8267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Finding the </a:t>
            </a:r>
            <a:r>
              <a:rPr lang="en-GB" b="1">
                <a:solidFill>
                  <a:srgbClr val="FF6600"/>
                </a:solidFill>
              </a:rPr>
              <a:t>square root</a:t>
            </a:r>
            <a:r>
              <a:rPr lang="en-GB"/>
              <a:t> is the inverse of finding the square:</a:t>
            </a:r>
          </a:p>
        </p:txBody>
      </p:sp>
      <p:sp>
        <p:nvSpPr>
          <p:cNvPr id="264199" name="Text Box 1031"/>
          <p:cNvSpPr txBox="1">
            <a:spLocks noChangeArrowheads="1"/>
          </p:cNvSpPr>
          <p:nvPr/>
        </p:nvSpPr>
        <p:spPr bwMode="auto">
          <a:xfrm>
            <a:off x="1849438" y="2855913"/>
            <a:ext cx="4095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b="1"/>
              <a:t>8</a:t>
            </a:r>
          </a:p>
        </p:txBody>
      </p:sp>
      <p:grpSp>
        <p:nvGrpSpPr>
          <p:cNvPr id="264200" name="Group 1032"/>
          <p:cNvGrpSpPr>
            <a:grpSpLocks/>
          </p:cNvGrpSpPr>
          <p:nvPr/>
        </p:nvGrpSpPr>
        <p:grpSpPr bwMode="auto">
          <a:xfrm>
            <a:off x="2122488" y="1981200"/>
            <a:ext cx="4899025" cy="874713"/>
            <a:chOff x="1337" y="1248"/>
            <a:chExt cx="3086" cy="551"/>
          </a:xfrm>
        </p:grpSpPr>
        <p:grpSp>
          <p:nvGrpSpPr>
            <p:cNvPr id="32788" name="Group 1033"/>
            <p:cNvGrpSpPr>
              <a:grpSpLocks/>
            </p:cNvGrpSpPr>
            <p:nvPr/>
          </p:nvGrpSpPr>
          <p:grpSpPr bwMode="auto">
            <a:xfrm>
              <a:off x="1337" y="1511"/>
              <a:ext cx="3086" cy="288"/>
              <a:chOff x="1008" y="1488"/>
              <a:chExt cx="3086" cy="288"/>
            </a:xfrm>
          </p:grpSpPr>
          <p:sp>
            <p:nvSpPr>
              <p:cNvPr id="32790" name="AutoShape 1034"/>
              <p:cNvSpPr>
                <a:spLocks/>
              </p:cNvSpPr>
              <p:nvPr/>
            </p:nvSpPr>
            <p:spPr bwMode="auto">
              <a:xfrm rot="5400000">
                <a:off x="2400" y="96"/>
                <a:ext cx="288" cy="3072"/>
              </a:xfrm>
              <a:prstGeom prst="leftBracket">
                <a:avLst>
                  <a:gd name="adj" fmla="val 522568"/>
                </a:avLst>
              </a:prstGeom>
              <a:noFill/>
              <a:ln w="1905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1" name="Line 1035"/>
              <p:cNvSpPr>
                <a:spLocks noChangeShapeType="1"/>
              </p:cNvSpPr>
              <p:nvPr/>
            </p:nvSpPr>
            <p:spPr bwMode="auto">
              <a:xfrm rot="1241727">
                <a:off x="4046" y="1728"/>
                <a:ext cx="48" cy="48"/>
              </a:xfrm>
              <a:prstGeom prst="line">
                <a:avLst/>
              </a:prstGeom>
              <a:noFill/>
              <a:ln w="1905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2789" name="Text Box 1036"/>
            <p:cNvSpPr txBox="1">
              <a:spLocks noChangeArrowheads="1"/>
            </p:cNvSpPr>
            <p:nvPr/>
          </p:nvSpPr>
          <p:spPr bwMode="auto">
            <a:xfrm>
              <a:off x="2449" y="1248"/>
              <a:ext cx="86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squared</a:t>
              </a:r>
            </a:p>
          </p:txBody>
        </p:sp>
      </p:grpSp>
      <p:sp>
        <p:nvSpPr>
          <p:cNvPr id="264205" name="Text Box 1037"/>
          <p:cNvSpPr txBox="1">
            <a:spLocks noChangeArrowheads="1"/>
          </p:cNvSpPr>
          <p:nvPr/>
        </p:nvSpPr>
        <p:spPr bwMode="auto">
          <a:xfrm>
            <a:off x="6680200" y="2855913"/>
            <a:ext cx="6350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b="1"/>
              <a:t>64</a:t>
            </a:r>
          </a:p>
        </p:txBody>
      </p:sp>
      <p:grpSp>
        <p:nvGrpSpPr>
          <p:cNvPr id="264206" name="Group 1038"/>
          <p:cNvGrpSpPr>
            <a:grpSpLocks/>
          </p:cNvGrpSpPr>
          <p:nvPr/>
        </p:nvGrpSpPr>
        <p:grpSpPr bwMode="auto">
          <a:xfrm>
            <a:off x="2124075" y="3465513"/>
            <a:ext cx="4894263" cy="877887"/>
            <a:chOff x="1338" y="2183"/>
            <a:chExt cx="3083" cy="553"/>
          </a:xfrm>
        </p:grpSpPr>
        <p:grpSp>
          <p:nvGrpSpPr>
            <p:cNvPr id="32784" name="Group 1039"/>
            <p:cNvGrpSpPr>
              <a:grpSpLocks/>
            </p:cNvGrpSpPr>
            <p:nvPr/>
          </p:nvGrpSpPr>
          <p:grpSpPr bwMode="auto">
            <a:xfrm>
              <a:off x="1338" y="2183"/>
              <a:ext cx="3083" cy="288"/>
              <a:chOff x="1263" y="2256"/>
              <a:chExt cx="3083" cy="288"/>
            </a:xfrm>
          </p:grpSpPr>
          <p:sp>
            <p:nvSpPr>
              <p:cNvPr id="32786" name="AutoShape 1040"/>
              <p:cNvSpPr>
                <a:spLocks/>
              </p:cNvSpPr>
              <p:nvPr/>
            </p:nvSpPr>
            <p:spPr bwMode="auto">
              <a:xfrm rot="5400000" flipH="1" flipV="1">
                <a:off x="2666" y="864"/>
                <a:ext cx="288" cy="3072"/>
              </a:xfrm>
              <a:prstGeom prst="leftBracket">
                <a:avLst>
                  <a:gd name="adj" fmla="val 522568"/>
                </a:avLst>
              </a:prstGeom>
              <a:noFill/>
              <a:ln w="1905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7" name="Line 1041"/>
              <p:cNvSpPr>
                <a:spLocks noChangeShapeType="1"/>
              </p:cNvSpPr>
              <p:nvPr/>
            </p:nvSpPr>
            <p:spPr bwMode="auto">
              <a:xfrm rot="997983" flipH="1" flipV="1">
                <a:off x="1263" y="2256"/>
                <a:ext cx="48" cy="48"/>
              </a:xfrm>
              <a:prstGeom prst="line">
                <a:avLst/>
              </a:prstGeom>
              <a:noFill/>
              <a:ln w="1905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2785" name="Text Box 1042"/>
            <p:cNvSpPr txBox="1">
              <a:spLocks noChangeArrowheads="1"/>
            </p:cNvSpPr>
            <p:nvPr/>
          </p:nvSpPr>
          <p:spPr bwMode="auto">
            <a:xfrm>
              <a:off x="2182" y="2448"/>
              <a:ext cx="139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square rooted</a:t>
              </a:r>
            </a:p>
          </p:txBody>
        </p:sp>
      </p:grpSp>
      <p:sp>
        <p:nvSpPr>
          <p:cNvPr id="264211" name="Text Box 1043"/>
          <p:cNvSpPr txBox="1">
            <a:spLocks noChangeArrowheads="1"/>
          </p:cNvSpPr>
          <p:nvPr/>
        </p:nvSpPr>
        <p:spPr bwMode="auto">
          <a:xfrm>
            <a:off x="365125" y="4572000"/>
            <a:ext cx="145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write</a:t>
            </a:r>
            <a:r>
              <a:rPr lang="en-GB" b="1"/>
              <a:t> </a:t>
            </a:r>
          </a:p>
        </p:txBody>
      </p:sp>
      <p:grpSp>
        <p:nvGrpSpPr>
          <p:cNvPr id="264212" name="Group 1044"/>
          <p:cNvGrpSpPr>
            <a:grpSpLocks/>
          </p:cNvGrpSpPr>
          <p:nvPr/>
        </p:nvGrpSpPr>
        <p:grpSpPr bwMode="auto">
          <a:xfrm>
            <a:off x="3876675" y="5105400"/>
            <a:ext cx="1082675" cy="519113"/>
            <a:chOff x="2580" y="3299"/>
            <a:chExt cx="682" cy="327"/>
          </a:xfrm>
        </p:grpSpPr>
        <p:sp>
          <p:nvSpPr>
            <p:cNvPr id="32782" name="Text Box 1045"/>
            <p:cNvSpPr txBox="1">
              <a:spLocks noChangeArrowheads="1"/>
            </p:cNvSpPr>
            <p:nvPr/>
          </p:nvSpPr>
          <p:spPr bwMode="auto">
            <a:xfrm>
              <a:off x="2580" y="3299"/>
              <a:ext cx="682" cy="327"/>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800">
                  <a:sym typeface="Symbol" pitchFamily="18" charset="2"/>
                </a:rPr>
                <a:t>64 =</a:t>
              </a:r>
              <a:endParaRPr lang="en-GB" sz="2800">
                <a:sym typeface="MS Reference 2" pitchFamily="2" charset="2"/>
              </a:endParaRPr>
            </a:p>
          </p:txBody>
        </p:sp>
        <p:sp>
          <p:nvSpPr>
            <p:cNvPr id="32783" name="Line 1046"/>
            <p:cNvSpPr>
              <a:spLocks noChangeShapeType="1"/>
            </p:cNvSpPr>
            <p:nvPr/>
          </p:nvSpPr>
          <p:spPr bwMode="auto">
            <a:xfrm>
              <a:off x="2756" y="3343"/>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64215" name="Text Box 1047"/>
          <p:cNvSpPr txBox="1">
            <a:spLocks noChangeArrowheads="1"/>
          </p:cNvSpPr>
          <p:nvPr/>
        </p:nvSpPr>
        <p:spPr bwMode="auto">
          <a:xfrm>
            <a:off x="4886325" y="5105400"/>
            <a:ext cx="3825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800"/>
              <a:t>8</a:t>
            </a:r>
          </a:p>
        </p:txBody>
      </p:sp>
      <p:sp>
        <p:nvSpPr>
          <p:cNvPr id="264216" name="Text Box 1048"/>
          <p:cNvSpPr txBox="1">
            <a:spLocks noChangeArrowheads="1"/>
          </p:cNvSpPr>
          <p:nvPr/>
        </p:nvSpPr>
        <p:spPr bwMode="auto">
          <a:xfrm>
            <a:off x="2700338" y="5791200"/>
            <a:ext cx="3741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square root of 64 is 8.</a:t>
            </a:r>
          </a:p>
        </p:txBody>
      </p:sp>
      <p:sp>
        <p:nvSpPr>
          <p:cNvPr id="32781" name="Rectangle 1050"/>
          <p:cNvSpPr>
            <a:spLocks noGrp="1" noChangeArrowheads="1"/>
          </p:cNvSpPr>
          <p:nvPr>
            <p:ph type="title" idx="4294967295"/>
          </p:nvPr>
        </p:nvSpPr>
        <p:spPr/>
        <p:txBody>
          <a:bodyPr/>
          <a:lstStyle/>
          <a:p>
            <a:pPr eaLnBrk="1" hangingPunct="1"/>
            <a:r>
              <a:rPr lang="en-GB" sz="2800" b="1" smtClean="0">
                <a:solidFill>
                  <a:srgbClr val="5B0091"/>
                </a:solidFill>
              </a:rPr>
              <a:t>Square roots</a:t>
            </a:r>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41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264200"/>
                                        </p:tgtEl>
                                        <p:attrNameLst>
                                          <p:attrName>style.visibility</p:attrName>
                                        </p:attrNameLst>
                                      </p:cBhvr>
                                      <p:to>
                                        <p:strVal val="visible"/>
                                      </p:to>
                                    </p:set>
                                    <p:animEffect transition="in" filter="wipe(left)">
                                      <p:cBhvr>
                                        <p:cTn id="11" dur="500"/>
                                        <p:tgtEl>
                                          <p:spTgt spid="26420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26420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2" fill="hold" nodeType="clickEffect">
                                  <p:stCondLst>
                                    <p:cond delay="0"/>
                                  </p:stCondLst>
                                  <p:childTnLst>
                                    <p:set>
                                      <p:cBhvr>
                                        <p:cTn id="19" dur="1" fill="hold">
                                          <p:stCondLst>
                                            <p:cond delay="0"/>
                                          </p:stCondLst>
                                        </p:cTn>
                                        <p:tgtEl>
                                          <p:spTgt spid="264206"/>
                                        </p:tgtEl>
                                        <p:attrNameLst>
                                          <p:attrName>style.visibility</p:attrName>
                                        </p:attrNameLst>
                                      </p:cBhvr>
                                      <p:to>
                                        <p:strVal val="visible"/>
                                      </p:to>
                                    </p:set>
                                    <p:animEffect transition="in" filter="wipe(right)">
                                      <p:cBhvr>
                                        <p:cTn id="20" dur="500"/>
                                        <p:tgtEl>
                                          <p:spTgt spid="26420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26421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499"/>
                                          </p:stCondLst>
                                        </p:cTn>
                                        <p:tgtEl>
                                          <p:spTgt spid="26421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26421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2642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9" grpId="0" autoUpdateAnimBg="0"/>
      <p:bldP spid="264205" grpId="0" autoUpdateAnimBg="0"/>
      <p:bldP spid="264211" grpId="0" autoUpdateAnimBg="0"/>
      <p:bldP spid="264215" grpId="0" autoUpdateAnimBg="0"/>
      <p:bldP spid="264216"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 Box 25"/>
          <p:cNvSpPr txBox="1">
            <a:spLocks noChangeArrowheads="1"/>
          </p:cNvSpPr>
          <p:nvPr/>
        </p:nvSpPr>
        <p:spPr bwMode="auto">
          <a:xfrm>
            <a:off x="533400" y="1219200"/>
            <a:ext cx="7607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easily find the square root of a square number.</a:t>
            </a:r>
          </a:p>
        </p:txBody>
      </p:sp>
      <p:grpSp>
        <p:nvGrpSpPr>
          <p:cNvPr id="233513" name="Group 41"/>
          <p:cNvGrpSpPr>
            <a:grpSpLocks/>
          </p:cNvGrpSpPr>
          <p:nvPr/>
        </p:nvGrpSpPr>
        <p:grpSpPr bwMode="auto">
          <a:xfrm>
            <a:off x="533400" y="2017713"/>
            <a:ext cx="1039813" cy="457200"/>
            <a:chOff x="336" y="1088"/>
            <a:chExt cx="655" cy="288"/>
          </a:xfrm>
        </p:grpSpPr>
        <p:grpSp>
          <p:nvGrpSpPr>
            <p:cNvPr id="33844" name="Group 30"/>
            <p:cNvGrpSpPr>
              <a:grpSpLocks/>
            </p:cNvGrpSpPr>
            <p:nvPr/>
          </p:nvGrpSpPr>
          <p:grpSpPr bwMode="auto">
            <a:xfrm>
              <a:off x="336" y="1088"/>
              <a:ext cx="493" cy="288"/>
              <a:chOff x="336" y="1088"/>
              <a:chExt cx="493" cy="288"/>
            </a:xfrm>
          </p:grpSpPr>
          <p:sp>
            <p:nvSpPr>
              <p:cNvPr id="33846" name="Text Box 27"/>
              <p:cNvSpPr txBox="1">
                <a:spLocks noChangeArrowheads="1"/>
              </p:cNvSpPr>
              <p:nvPr/>
            </p:nvSpPr>
            <p:spPr bwMode="auto">
              <a:xfrm>
                <a:off x="336" y="1088"/>
                <a:ext cx="493" cy="288"/>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1 =</a:t>
                </a:r>
                <a:endParaRPr lang="en-GB">
                  <a:sym typeface="MS Reference 2" pitchFamily="2" charset="2"/>
                </a:endParaRPr>
              </a:p>
            </p:txBody>
          </p:sp>
          <p:sp>
            <p:nvSpPr>
              <p:cNvPr id="33847" name="Line 28"/>
              <p:cNvSpPr>
                <a:spLocks noChangeShapeType="1"/>
              </p:cNvSpPr>
              <p:nvPr/>
            </p:nvSpPr>
            <p:spPr bwMode="auto">
              <a:xfrm>
                <a:off x="494" y="1131"/>
                <a:ext cx="16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3845" name="Text Box 29"/>
            <p:cNvSpPr txBox="1">
              <a:spLocks noChangeArrowheads="1"/>
            </p:cNvSpPr>
            <p:nvPr/>
          </p:nvSpPr>
          <p:spPr bwMode="auto">
            <a:xfrm>
              <a:off x="768" y="108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grpSp>
      <p:grpSp>
        <p:nvGrpSpPr>
          <p:cNvPr id="233512" name="Group 40"/>
          <p:cNvGrpSpPr>
            <a:grpSpLocks/>
          </p:cNvGrpSpPr>
          <p:nvPr/>
        </p:nvGrpSpPr>
        <p:grpSpPr bwMode="auto">
          <a:xfrm>
            <a:off x="533400" y="2798763"/>
            <a:ext cx="1039813" cy="457200"/>
            <a:chOff x="336" y="1392"/>
            <a:chExt cx="655" cy="288"/>
          </a:xfrm>
        </p:grpSpPr>
        <p:grpSp>
          <p:nvGrpSpPr>
            <p:cNvPr id="33840" name="Group 31"/>
            <p:cNvGrpSpPr>
              <a:grpSpLocks/>
            </p:cNvGrpSpPr>
            <p:nvPr/>
          </p:nvGrpSpPr>
          <p:grpSpPr bwMode="auto">
            <a:xfrm>
              <a:off x="336" y="1392"/>
              <a:ext cx="493" cy="288"/>
              <a:chOff x="336" y="1088"/>
              <a:chExt cx="493" cy="288"/>
            </a:xfrm>
          </p:grpSpPr>
          <p:sp>
            <p:nvSpPr>
              <p:cNvPr id="33842" name="Text Box 32"/>
              <p:cNvSpPr txBox="1">
                <a:spLocks noChangeArrowheads="1"/>
              </p:cNvSpPr>
              <p:nvPr/>
            </p:nvSpPr>
            <p:spPr bwMode="auto">
              <a:xfrm>
                <a:off x="336" y="1088"/>
                <a:ext cx="493" cy="288"/>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4 =</a:t>
                </a:r>
                <a:endParaRPr lang="en-GB">
                  <a:sym typeface="MS Reference 2" pitchFamily="2" charset="2"/>
                </a:endParaRPr>
              </a:p>
            </p:txBody>
          </p:sp>
          <p:sp>
            <p:nvSpPr>
              <p:cNvPr id="33843" name="Line 33"/>
              <p:cNvSpPr>
                <a:spLocks noChangeShapeType="1"/>
              </p:cNvSpPr>
              <p:nvPr/>
            </p:nvSpPr>
            <p:spPr bwMode="auto">
              <a:xfrm>
                <a:off x="494" y="1131"/>
                <a:ext cx="16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3841" name="Text Box 34"/>
            <p:cNvSpPr txBox="1">
              <a:spLocks noChangeArrowheads="1"/>
            </p:cNvSpPr>
            <p:nvPr/>
          </p:nvSpPr>
          <p:spPr bwMode="auto">
            <a:xfrm>
              <a:off x="768" y="139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grpSp>
      <p:grpSp>
        <p:nvGrpSpPr>
          <p:cNvPr id="233511" name="Group 39"/>
          <p:cNvGrpSpPr>
            <a:grpSpLocks/>
          </p:cNvGrpSpPr>
          <p:nvPr/>
        </p:nvGrpSpPr>
        <p:grpSpPr bwMode="auto">
          <a:xfrm>
            <a:off x="533400" y="3579813"/>
            <a:ext cx="1039813" cy="457200"/>
            <a:chOff x="432" y="1680"/>
            <a:chExt cx="655" cy="288"/>
          </a:xfrm>
        </p:grpSpPr>
        <p:grpSp>
          <p:nvGrpSpPr>
            <p:cNvPr id="33836" name="Group 35"/>
            <p:cNvGrpSpPr>
              <a:grpSpLocks/>
            </p:cNvGrpSpPr>
            <p:nvPr/>
          </p:nvGrpSpPr>
          <p:grpSpPr bwMode="auto">
            <a:xfrm>
              <a:off x="432" y="1680"/>
              <a:ext cx="493" cy="288"/>
              <a:chOff x="336" y="1088"/>
              <a:chExt cx="493" cy="288"/>
            </a:xfrm>
          </p:grpSpPr>
          <p:sp>
            <p:nvSpPr>
              <p:cNvPr id="33838" name="Text Box 36"/>
              <p:cNvSpPr txBox="1">
                <a:spLocks noChangeArrowheads="1"/>
              </p:cNvSpPr>
              <p:nvPr/>
            </p:nvSpPr>
            <p:spPr bwMode="auto">
              <a:xfrm>
                <a:off x="336" y="1088"/>
                <a:ext cx="493" cy="288"/>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9 =</a:t>
                </a:r>
                <a:endParaRPr lang="en-GB">
                  <a:sym typeface="MS Reference 2" pitchFamily="2" charset="2"/>
                </a:endParaRPr>
              </a:p>
            </p:txBody>
          </p:sp>
          <p:sp>
            <p:nvSpPr>
              <p:cNvPr id="33839" name="Line 37"/>
              <p:cNvSpPr>
                <a:spLocks noChangeShapeType="1"/>
              </p:cNvSpPr>
              <p:nvPr/>
            </p:nvSpPr>
            <p:spPr bwMode="auto">
              <a:xfrm>
                <a:off x="494" y="1131"/>
                <a:ext cx="16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3837" name="Text Box 38"/>
            <p:cNvSpPr txBox="1">
              <a:spLocks noChangeArrowheads="1"/>
            </p:cNvSpPr>
            <p:nvPr/>
          </p:nvSpPr>
          <p:spPr bwMode="auto">
            <a:xfrm>
              <a:off x="864" y="1680"/>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grpSp>
      <p:grpSp>
        <p:nvGrpSpPr>
          <p:cNvPr id="233551" name="Group 79"/>
          <p:cNvGrpSpPr>
            <a:grpSpLocks/>
          </p:cNvGrpSpPr>
          <p:nvPr/>
        </p:nvGrpSpPr>
        <p:grpSpPr bwMode="auto">
          <a:xfrm>
            <a:off x="533400" y="4360863"/>
            <a:ext cx="1219200" cy="457200"/>
            <a:chOff x="528" y="1968"/>
            <a:chExt cx="768" cy="288"/>
          </a:xfrm>
        </p:grpSpPr>
        <p:grpSp>
          <p:nvGrpSpPr>
            <p:cNvPr id="33832" name="Group 78"/>
            <p:cNvGrpSpPr>
              <a:grpSpLocks/>
            </p:cNvGrpSpPr>
            <p:nvPr/>
          </p:nvGrpSpPr>
          <p:grpSpPr bwMode="auto">
            <a:xfrm>
              <a:off x="528" y="1968"/>
              <a:ext cx="600" cy="288"/>
              <a:chOff x="528" y="1968"/>
              <a:chExt cx="600" cy="288"/>
            </a:xfrm>
          </p:grpSpPr>
          <p:sp>
            <p:nvSpPr>
              <p:cNvPr id="33834" name="Text Box 44"/>
              <p:cNvSpPr txBox="1">
                <a:spLocks noChangeArrowheads="1"/>
              </p:cNvSpPr>
              <p:nvPr/>
            </p:nvSpPr>
            <p:spPr bwMode="auto">
              <a:xfrm>
                <a:off x="528" y="1968"/>
                <a:ext cx="600" cy="288"/>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16 =</a:t>
                </a:r>
                <a:endParaRPr lang="en-GB">
                  <a:sym typeface="MS Reference 2" pitchFamily="2" charset="2"/>
                </a:endParaRPr>
              </a:p>
            </p:txBody>
          </p:sp>
          <p:sp>
            <p:nvSpPr>
              <p:cNvPr id="33835" name="Line 45"/>
              <p:cNvSpPr>
                <a:spLocks noChangeShapeType="1"/>
              </p:cNvSpPr>
              <p:nvPr/>
            </p:nvSpPr>
            <p:spPr bwMode="auto">
              <a:xfrm>
                <a:off x="686" y="2011"/>
                <a:ext cx="22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3833" name="Text Box 46"/>
            <p:cNvSpPr txBox="1">
              <a:spLocks noChangeArrowheads="1"/>
            </p:cNvSpPr>
            <p:nvPr/>
          </p:nvSpPr>
          <p:spPr bwMode="auto">
            <a:xfrm>
              <a:off x="1073" y="196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grpSp>
      <p:grpSp>
        <p:nvGrpSpPr>
          <p:cNvPr id="233552" name="Group 80"/>
          <p:cNvGrpSpPr>
            <a:grpSpLocks/>
          </p:cNvGrpSpPr>
          <p:nvPr/>
        </p:nvGrpSpPr>
        <p:grpSpPr bwMode="auto">
          <a:xfrm>
            <a:off x="533400" y="5141913"/>
            <a:ext cx="1219200" cy="457200"/>
            <a:chOff x="528" y="1968"/>
            <a:chExt cx="768" cy="288"/>
          </a:xfrm>
        </p:grpSpPr>
        <p:grpSp>
          <p:nvGrpSpPr>
            <p:cNvPr id="33828" name="Group 81"/>
            <p:cNvGrpSpPr>
              <a:grpSpLocks/>
            </p:cNvGrpSpPr>
            <p:nvPr/>
          </p:nvGrpSpPr>
          <p:grpSpPr bwMode="auto">
            <a:xfrm>
              <a:off x="528" y="1968"/>
              <a:ext cx="600" cy="288"/>
              <a:chOff x="528" y="1968"/>
              <a:chExt cx="600" cy="288"/>
            </a:xfrm>
          </p:grpSpPr>
          <p:sp>
            <p:nvSpPr>
              <p:cNvPr id="33830" name="Text Box 82"/>
              <p:cNvSpPr txBox="1">
                <a:spLocks noChangeArrowheads="1"/>
              </p:cNvSpPr>
              <p:nvPr/>
            </p:nvSpPr>
            <p:spPr bwMode="auto">
              <a:xfrm>
                <a:off x="528" y="1968"/>
                <a:ext cx="600" cy="288"/>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25 =</a:t>
                </a:r>
                <a:endParaRPr lang="en-GB">
                  <a:sym typeface="MS Reference 2" pitchFamily="2" charset="2"/>
                </a:endParaRPr>
              </a:p>
            </p:txBody>
          </p:sp>
          <p:sp>
            <p:nvSpPr>
              <p:cNvPr id="33831" name="Line 83"/>
              <p:cNvSpPr>
                <a:spLocks noChangeShapeType="1"/>
              </p:cNvSpPr>
              <p:nvPr/>
            </p:nvSpPr>
            <p:spPr bwMode="auto">
              <a:xfrm>
                <a:off x="686" y="2011"/>
                <a:ext cx="22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3829" name="Text Box 84"/>
            <p:cNvSpPr txBox="1">
              <a:spLocks noChangeArrowheads="1"/>
            </p:cNvSpPr>
            <p:nvPr/>
          </p:nvSpPr>
          <p:spPr bwMode="auto">
            <a:xfrm>
              <a:off x="1073" y="196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grpSp>
      <p:grpSp>
        <p:nvGrpSpPr>
          <p:cNvPr id="233557" name="Group 85"/>
          <p:cNvGrpSpPr>
            <a:grpSpLocks/>
          </p:cNvGrpSpPr>
          <p:nvPr/>
        </p:nvGrpSpPr>
        <p:grpSpPr bwMode="auto">
          <a:xfrm>
            <a:off x="4267200" y="2017713"/>
            <a:ext cx="1219200" cy="457200"/>
            <a:chOff x="528" y="1968"/>
            <a:chExt cx="768" cy="288"/>
          </a:xfrm>
        </p:grpSpPr>
        <p:grpSp>
          <p:nvGrpSpPr>
            <p:cNvPr id="33824" name="Group 86"/>
            <p:cNvGrpSpPr>
              <a:grpSpLocks/>
            </p:cNvGrpSpPr>
            <p:nvPr/>
          </p:nvGrpSpPr>
          <p:grpSpPr bwMode="auto">
            <a:xfrm>
              <a:off x="528" y="1968"/>
              <a:ext cx="600" cy="288"/>
              <a:chOff x="528" y="1968"/>
              <a:chExt cx="600" cy="288"/>
            </a:xfrm>
          </p:grpSpPr>
          <p:sp>
            <p:nvSpPr>
              <p:cNvPr id="33826" name="Text Box 87"/>
              <p:cNvSpPr txBox="1">
                <a:spLocks noChangeArrowheads="1"/>
              </p:cNvSpPr>
              <p:nvPr/>
            </p:nvSpPr>
            <p:spPr bwMode="auto">
              <a:xfrm>
                <a:off x="528" y="1968"/>
                <a:ext cx="600" cy="288"/>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36 =</a:t>
                </a:r>
                <a:endParaRPr lang="en-GB">
                  <a:sym typeface="MS Reference 2" pitchFamily="2" charset="2"/>
                </a:endParaRPr>
              </a:p>
            </p:txBody>
          </p:sp>
          <p:sp>
            <p:nvSpPr>
              <p:cNvPr id="33827" name="Line 88"/>
              <p:cNvSpPr>
                <a:spLocks noChangeShapeType="1"/>
              </p:cNvSpPr>
              <p:nvPr/>
            </p:nvSpPr>
            <p:spPr bwMode="auto">
              <a:xfrm>
                <a:off x="686" y="2011"/>
                <a:ext cx="22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3825" name="Text Box 89"/>
            <p:cNvSpPr txBox="1">
              <a:spLocks noChangeArrowheads="1"/>
            </p:cNvSpPr>
            <p:nvPr/>
          </p:nvSpPr>
          <p:spPr bwMode="auto">
            <a:xfrm>
              <a:off x="1073" y="196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p>
          </p:txBody>
        </p:sp>
      </p:grpSp>
      <p:grpSp>
        <p:nvGrpSpPr>
          <p:cNvPr id="233562" name="Group 90"/>
          <p:cNvGrpSpPr>
            <a:grpSpLocks/>
          </p:cNvGrpSpPr>
          <p:nvPr/>
        </p:nvGrpSpPr>
        <p:grpSpPr bwMode="auto">
          <a:xfrm>
            <a:off x="4267200" y="2798763"/>
            <a:ext cx="1219200" cy="457200"/>
            <a:chOff x="528" y="1968"/>
            <a:chExt cx="768" cy="288"/>
          </a:xfrm>
        </p:grpSpPr>
        <p:grpSp>
          <p:nvGrpSpPr>
            <p:cNvPr id="33820" name="Group 91"/>
            <p:cNvGrpSpPr>
              <a:grpSpLocks/>
            </p:cNvGrpSpPr>
            <p:nvPr/>
          </p:nvGrpSpPr>
          <p:grpSpPr bwMode="auto">
            <a:xfrm>
              <a:off x="528" y="1968"/>
              <a:ext cx="600" cy="288"/>
              <a:chOff x="528" y="1968"/>
              <a:chExt cx="600" cy="288"/>
            </a:xfrm>
          </p:grpSpPr>
          <p:sp>
            <p:nvSpPr>
              <p:cNvPr id="33822" name="Text Box 92"/>
              <p:cNvSpPr txBox="1">
                <a:spLocks noChangeArrowheads="1"/>
              </p:cNvSpPr>
              <p:nvPr/>
            </p:nvSpPr>
            <p:spPr bwMode="auto">
              <a:xfrm>
                <a:off x="528" y="1968"/>
                <a:ext cx="600" cy="288"/>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49 =</a:t>
                </a:r>
                <a:endParaRPr lang="en-GB">
                  <a:sym typeface="MS Reference 2" pitchFamily="2" charset="2"/>
                </a:endParaRPr>
              </a:p>
            </p:txBody>
          </p:sp>
          <p:sp>
            <p:nvSpPr>
              <p:cNvPr id="33823" name="Line 93"/>
              <p:cNvSpPr>
                <a:spLocks noChangeShapeType="1"/>
              </p:cNvSpPr>
              <p:nvPr/>
            </p:nvSpPr>
            <p:spPr bwMode="auto">
              <a:xfrm>
                <a:off x="686" y="2011"/>
                <a:ext cx="22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3821" name="Text Box 94"/>
            <p:cNvSpPr txBox="1">
              <a:spLocks noChangeArrowheads="1"/>
            </p:cNvSpPr>
            <p:nvPr/>
          </p:nvSpPr>
          <p:spPr bwMode="auto">
            <a:xfrm>
              <a:off x="1073" y="196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p>
          </p:txBody>
        </p:sp>
      </p:grpSp>
      <p:grpSp>
        <p:nvGrpSpPr>
          <p:cNvPr id="233567" name="Group 95"/>
          <p:cNvGrpSpPr>
            <a:grpSpLocks/>
          </p:cNvGrpSpPr>
          <p:nvPr/>
        </p:nvGrpSpPr>
        <p:grpSpPr bwMode="auto">
          <a:xfrm>
            <a:off x="4267200" y="3579813"/>
            <a:ext cx="1219200" cy="457200"/>
            <a:chOff x="528" y="1968"/>
            <a:chExt cx="768" cy="288"/>
          </a:xfrm>
        </p:grpSpPr>
        <p:grpSp>
          <p:nvGrpSpPr>
            <p:cNvPr id="33816" name="Group 96"/>
            <p:cNvGrpSpPr>
              <a:grpSpLocks/>
            </p:cNvGrpSpPr>
            <p:nvPr/>
          </p:nvGrpSpPr>
          <p:grpSpPr bwMode="auto">
            <a:xfrm>
              <a:off x="528" y="1968"/>
              <a:ext cx="600" cy="288"/>
              <a:chOff x="528" y="1968"/>
              <a:chExt cx="600" cy="288"/>
            </a:xfrm>
          </p:grpSpPr>
          <p:sp>
            <p:nvSpPr>
              <p:cNvPr id="33818" name="Text Box 97"/>
              <p:cNvSpPr txBox="1">
                <a:spLocks noChangeArrowheads="1"/>
              </p:cNvSpPr>
              <p:nvPr/>
            </p:nvSpPr>
            <p:spPr bwMode="auto">
              <a:xfrm>
                <a:off x="528" y="1968"/>
                <a:ext cx="600" cy="288"/>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64 =</a:t>
                </a:r>
                <a:endParaRPr lang="en-GB">
                  <a:sym typeface="MS Reference 2" pitchFamily="2" charset="2"/>
                </a:endParaRPr>
              </a:p>
            </p:txBody>
          </p:sp>
          <p:sp>
            <p:nvSpPr>
              <p:cNvPr id="33819" name="Line 98"/>
              <p:cNvSpPr>
                <a:spLocks noChangeShapeType="1"/>
              </p:cNvSpPr>
              <p:nvPr/>
            </p:nvSpPr>
            <p:spPr bwMode="auto">
              <a:xfrm>
                <a:off x="686" y="2011"/>
                <a:ext cx="22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3817" name="Text Box 99"/>
            <p:cNvSpPr txBox="1">
              <a:spLocks noChangeArrowheads="1"/>
            </p:cNvSpPr>
            <p:nvPr/>
          </p:nvSpPr>
          <p:spPr bwMode="auto">
            <a:xfrm>
              <a:off x="1073" y="196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a:t>
              </a:r>
            </a:p>
          </p:txBody>
        </p:sp>
      </p:grpSp>
      <p:grpSp>
        <p:nvGrpSpPr>
          <p:cNvPr id="233572" name="Group 100"/>
          <p:cNvGrpSpPr>
            <a:grpSpLocks/>
          </p:cNvGrpSpPr>
          <p:nvPr/>
        </p:nvGrpSpPr>
        <p:grpSpPr bwMode="auto">
          <a:xfrm>
            <a:off x="4267200" y="4360863"/>
            <a:ext cx="1219200" cy="457200"/>
            <a:chOff x="528" y="1968"/>
            <a:chExt cx="768" cy="288"/>
          </a:xfrm>
        </p:grpSpPr>
        <p:grpSp>
          <p:nvGrpSpPr>
            <p:cNvPr id="33812" name="Group 101"/>
            <p:cNvGrpSpPr>
              <a:grpSpLocks/>
            </p:cNvGrpSpPr>
            <p:nvPr/>
          </p:nvGrpSpPr>
          <p:grpSpPr bwMode="auto">
            <a:xfrm>
              <a:off x="528" y="1968"/>
              <a:ext cx="600" cy="288"/>
              <a:chOff x="528" y="1968"/>
              <a:chExt cx="600" cy="288"/>
            </a:xfrm>
          </p:grpSpPr>
          <p:sp>
            <p:nvSpPr>
              <p:cNvPr id="33814" name="Text Box 102"/>
              <p:cNvSpPr txBox="1">
                <a:spLocks noChangeArrowheads="1"/>
              </p:cNvSpPr>
              <p:nvPr/>
            </p:nvSpPr>
            <p:spPr bwMode="auto">
              <a:xfrm>
                <a:off x="528" y="1968"/>
                <a:ext cx="600" cy="288"/>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81 =</a:t>
                </a:r>
                <a:endParaRPr lang="en-GB">
                  <a:sym typeface="MS Reference 2" pitchFamily="2" charset="2"/>
                </a:endParaRPr>
              </a:p>
            </p:txBody>
          </p:sp>
          <p:sp>
            <p:nvSpPr>
              <p:cNvPr id="33815" name="Line 103"/>
              <p:cNvSpPr>
                <a:spLocks noChangeShapeType="1"/>
              </p:cNvSpPr>
              <p:nvPr/>
            </p:nvSpPr>
            <p:spPr bwMode="auto">
              <a:xfrm>
                <a:off x="686" y="2011"/>
                <a:ext cx="22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3813" name="Text Box 104"/>
            <p:cNvSpPr txBox="1">
              <a:spLocks noChangeArrowheads="1"/>
            </p:cNvSpPr>
            <p:nvPr/>
          </p:nvSpPr>
          <p:spPr bwMode="auto">
            <a:xfrm>
              <a:off x="1073" y="196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9</a:t>
              </a:r>
            </a:p>
          </p:txBody>
        </p:sp>
      </p:grpSp>
      <p:grpSp>
        <p:nvGrpSpPr>
          <p:cNvPr id="233583" name="Group 111"/>
          <p:cNvGrpSpPr>
            <a:grpSpLocks/>
          </p:cNvGrpSpPr>
          <p:nvPr/>
        </p:nvGrpSpPr>
        <p:grpSpPr bwMode="auto">
          <a:xfrm>
            <a:off x="4267200" y="5141913"/>
            <a:ext cx="1524000" cy="457200"/>
            <a:chOff x="720" y="3792"/>
            <a:chExt cx="960" cy="288"/>
          </a:xfrm>
        </p:grpSpPr>
        <p:grpSp>
          <p:nvGrpSpPr>
            <p:cNvPr id="33808" name="Group 110"/>
            <p:cNvGrpSpPr>
              <a:grpSpLocks/>
            </p:cNvGrpSpPr>
            <p:nvPr/>
          </p:nvGrpSpPr>
          <p:grpSpPr bwMode="auto">
            <a:xfrm>
              <a:off x="720" y="3792"/>
              <a:ext cx="707" cy="288"/>
              <a:chOff x="720" y="3792"/>
              <a:chExt cx="707" cy="288"/>
            </a:xfrm>
          </p:grpSpPr>
          <p:sp>
            <p:nvSpPr>
              <p:cNvPr id="33810" name="Text Box 107"/>
              <p:cNvSpPr txBox="1">
                <a:spLocks noChangeArrowheads="1"/>
              </p:cNvSpPr>
              <p:nvPr/>
            </p:nvSpPr>
            <p:spPr bwMode="auto">
              <a:xfrm>
                <a:off x="720" y="3792"/>
                <a:ext cx="707" cy="288"/>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100 =</a:t>
                </a:r>
                <a:endParaRPr lang="en-GB">
                  <a:sym typeface="MS Reference 2" pitchFamily="2" charset="2"/>
                </a:endParaRPr>
              </a:p>
            </p:txBody>
          </p:sp>
          <p:sp>
            <p:nvSpPr>
              <p:cNvPr id="33811" name="Line 108"/>
              <p:cNvSpPr>
                <a:spLocks noChangeShapeType="1"/>
              </p:cNvSpPr>
              <p:nvPr/>
            </p:nvSpPr>
            <p:spPr bwMode="auto">
              <a:xfrm>
                <a:off x="878" y="3835"/>
                <a:ext cx="32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3809" name="Text Box 109"/>
            <p:cNvSpPr txBox="1">
              <a:spLocks noChangeArrowheads="1"/>
            </p:cNvSpPr>
            <p:nvPr/>
          </p:nvSpPr>
          <p:spPr bwMode="auto">
            <a:xfrm>
              <a:off x="1350" y="3792"/>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10</a:t>
              </a:r>
            </a:p>
          </p:txBody>
        </p:sp>
      </p:grpSp>
      <p:sp>
        <p:nvSpPr>
          <p:cNvPr id="33807" name="Rectangle 112"/>
          <p:cNvSpPr>
            <a:spLocks noGrp="1" noChangeArrowheads="1"/>
          </p:cNvSpPr>
          <p:nvPr>
            <p:ph type="title" idx="4294967295"/>
          </p:nvPr>
        </p:nvSpPr>
        <p:spPr/>
        <p:txBody>
          <a:bodyPr/>
          <a:lstStyle/>
          <a:p>
            <a:pPr eaLnBrk="1" hangingPunct="1"/>
            <a:r>
              <a:rPr lang="en-GB" sz="2800" b="1" smtClean="0">
                <a:solidFill>
                  <a:srgbClr val="5B0091"/>
                </a:solidFill>
              </a:rPr>
              <a:t>Square roots</a:t>
            </a:r>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335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335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2335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3355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23355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23355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23356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499"/>
                                          </p:stCondLst>
                                        </p:cTn>
                                        <p:tgtEl>
                                          <p:spTgt spid="23356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499"/>
                                          </p:stCondLst>
                                        </p:cTn>
                                        <p:tgtEl>
                                          <p:spTgt spid="23357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499"/>
                                          </p:stCondLst>
                                        </p:cTn>
                                        <p:tgtEl>
                                          <p:spTgt spid="2335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5"/>
          <p:cNvSpPr>
            <a:spLocks noGrp="1" noChangeArrowheads="1"/>
          </p:cNvSpPr>
          <p:nvPr>
            <p:ph type="title" idx="4294967295"/>
          </p:nvPr>
        </p:nvSpPr>
        <p:spPr>
          <a:xfrm>
            <a:off x="152400" y="152400"/>
            <a:ext cx="7086600" cy="284163"/>
          </a:xfrm>
          <a:noFill/>
        </p:spPr>
        <p:txBody>
          <a:bodyPr/>
          <a:lstStyle/>
          <a:p>
            <a:pPr eaLnBrk="1" hangingPunct="1"/>
            <a:r>
              <a:rPr lang="en-GB" sz="2800" b="1" smtClean="0">
                <a:solidFill>
                  <a:srgbClr val="5B0091"/>
                </a:solidFill>
              </a:rPr>
              <a:t>The product of two square numbers</a:t>
            </a:r>
            <a:endParaRPr lang="en-GB" smtClean="0"/>
          </a:p>
        </p:txBody>
      </p:sp>
      <p:sp>
        <p:nvSpPr>
          <p:cNvPr id="34821" name="Text Box 6"/>
          <p:cNvSpPr txBox="1">
            <a:spLocks noChangeArrowheads="1"/>
          </p:cNvSpPr>
          <p:nvPr/>
        </p:nvSpPr>
        <p:spPr bwMode="auto">
          <a:xfrm>
            <a:off x="381000" y="1066800"/>
            <a:ext cx="81295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product of two square numbers is always another square number.</a:t>
            </a:r>
          </a:p>
        </p:txBody>
      </p:sp>
      <p:sp>
        <p:nvSpPr>
          <p:cNvPr id="153607" name="Text Box 7"/>
          <p:cNvSpPr txBox="1">
            <a:spLocks noChangeArrowheads="1"/>
          </p:cNvSpPr>
          <p:nvPr/>
        </p:nvSpPr>
        <p:spPr bwMode="auto">
          <a:xfrm>
            <a:off x="381000" y="1966913"/>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sp>
        <p:nvSpPr>
          <p:cNvPr id="153622" name="Text Box 22"/>
          <p:cNvSpPr txBox="1">
            <a:spLocks noChangeArrowheads="1"/>
          </p:cNvSpPr>
          <p:nvPr/>
        </p:nvSpPr>
        <p:spPr bwMode="auto">
          <a:xfrm>
            <a:off x="3481388" y="2501900"/>
            <a:ext cx="1895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 25 = 100</a:t>
            </a:r>
          </a:p>
        </p:txBody>
      </p:sp>
      <p:sp>
        <p:nvSpPr>
          <p:cNvPr id="153624" name="Text Box 24"/>
          <p:cNvSpPr txBox="1">
            <a:spLocks noChangeArrowheads="1"/>
          </p:cNvSpPr>
          <p:nvPr/>
        </p:nvSpPr>
        <p:spPr bwMode="auto">
          <a:xfrm>
            <a:off x="2589213" y="3573463"/>
            <a:ext cx="3965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 2 × 5 × 5 = 2 × 5 × 2 × 5</a:t>
            </a:r>
            <a:endParaRPr lang="en-GB" baseline="30000"/>
          </a:p>
        </p:txBody>
      </p:sp>
      <p:sp>
        <p:nvSpPr>
          <p:cNvPr id="153626" name="Text Box 26"/>
          <p:cNvSpPr txBox="1">
            <a:spLocks noChangeArrowheads="1"/>
          </p:cNvSpPr>
          <p:nvPr/>
        </p:nvSpPr>
        <p:spPr bwMode="auto">
          <a:xfrm>
            <a:off x="4200525" y="4110038"/>
            <a:ext cx="69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153627" name="Text Box 27"/>
          <p:cNvSpPr txBox="1">
            <a:spLocks noChangeArrowheads="1"/>
          </p:cNvSpPr>
          <p:nvPr/>
        </p:nvSpPr>
        <p:spPr bwMode="auto">
          <a:xfrm>
            <a:off x="3436938" y="4645025"/>
            <a:ext cx="1984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 5)</a:t>
            </a:r>
            <a:r>
              <a:rPr lang="en-GB" baseline="30000"/>
              <a:t>2</a:t>
            </a:r>
            <a:r>
              <a:rPr lang="en-GB"/>
              <a:t> = 10</a:t>
            </a:r>
            <a:r>
              <a:rPr lang="en-GB" baseline="30000"/>
              <a:t>2</a:t>
            </a:r>
          </a:p>
        </p:txBody>
      </p:sp>
      <p:sp>
        <p:nvSpPr>
          <p:cNvPr id="153628" name="Text Box 28"/>
          <p:cNvSpPr txBox="1">
            <a:spLocks noChangeArrowheads="1"/>
          </p:cNvSpPr>
          <p:nvPr/>
        </p:nvSpPr>
        <p:spPr bwMode="auto">
          <a:xfrm>
            <a:off x="381000" y="5181600"/>
            <a:ext cx="87788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use this fact to help us find the square roots of larger square numbers.</a:t>
            </a:r>
          </a:p>
        </p:txBody>
      </p:sp>
      <p:sp>
        <p:nvSpPr>
          <p:cNvPr id="153629" name="Text Box 29"/>
          <p:cNvSpPr txBox="1">
            <a:spLocks noChangeArrowheads="1"/>
          </p:cNvSpPr>
          <p:nvPr/>
        </p:nvSpPr>
        <p:spPr bwMode="auto">
          <a:xfrm>
            <a:off x="381000" y="3038475"/>
            <a:ext cx="1338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because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07"/>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53622"/>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153629"/>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grpId="0" nodeType="afterEffect">
                                  <p:stCondLst>
                                    <p:cond delay="0"/>
                                  </p:stCondLst>
                                  <p:childTnLst>
                                    <p:set>
                                      <p:cBhvr>
                                        <p:cTn id="16" dur="1" fill="hold">
                                          <p:stCondLst>
                                            <p:cond delay="499"/>
                                          </p:stCondLst>
                                        </p:cTn>
                                        <p:tgtEl>
                                          <p:spTgt spid="153624"/>
                                        </p:tgtEl>
                                        <p:attrNameLst>
                                          <p:attrName>style.visibility</p:attrName>
                                        </p:attrNameLst>
                                      </p:cBhvr>
                                      <p:to>
                                        <p:strVal val="visible"/>
                                      </p:to>
                                    </p:set>
                                  </p:childTnLst>
                                </p:cTn>
                              </p:par>
                            </p:childTnLst>
                          </p:cTn>
                        </p:par>
                        <p:par>
                          <p:cTn id="17" fill="hold" nodeType="afterGroup">
                            <p:stCondLst>
                              <p:cond delay="1000"/>
                            </p:stCondLst>
                            <p:childTnLst>
                              <p:par>
                                <p:cTn id="18" presetID="1" presetClass="entr" presetSubtype="0" fill="hold" grpId="0" nodeType="afterEffect">
                                  <p:stCondLst>
                                    <p:cond delay="0"/>
                                  </p:stCondLst>
                                  <p:childTnLst>
                                    <p:set>
                                      <p:cBhvr>
                                        <p:cTn id="19" dur="1" fill="hold">
                                          <p:stCondLst>
                                            <p:cond delay="499"/>
                                          </p:stCondLst>
                                        </p:cTn>
                                        <p:tgtEl>
                                          <p:spTgt spid="153626"/>
                                        </p:tgtEl>
                                        <p:attrNameLst>
                                          <p:attrName>style.visibility</p:attrName>
                                        </p:attrNameLst>
                                      </p:cBhvr>
                                      <p:to>
                                        <p:strVal val="visible"/>
                                      </p:to>
                                    </p:set>
                                  </p:childTnLst>
                                </p:cTn>
                              </p:par>
                            </p:childTnLst>
                          </p:cTn>
                        </p:par>
                        <p:par>
                          <p:cTn id="20" fill="hold" nodeType="afterGroup">
                            <p:stCondLst>
                              <p:cond delay="1500"/>
                            </p:stCondLst>
                            <p:childTnLst>
                              <p:par>
                                <p:cTn id="21" presetID="1" presetClass="entr" presetSubtype="0" fill="hold" grpId="0" nodeType="afterEffect">
                                  <p:stCondLst>
                                    <p:cond delay="0"/>
                                  </p:stCondLst>
                                  <p:childTnLst>
                                    <p:set>
                                      <p:cBhvr>
                                        <p:cTn id="22" dur="1" fill="hold">
                                          <p:stCondLst>
                                            <p:cond delay="499"/>
                                          </p:stCondLst>
                                        </p:cTn>
                                        <p:tgtEl>
                                          <p:spTgt spid="15362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536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7" grpId="0" autoUpdateAnimBg="0"/>
      <p:bldP spid="153622" grpId="0" autoUpdateAnimBg="0"/>
      <p:bldP spid="153624" grpId="0" autoUpdateAnimBg="0"/>
      <p:bldP spid="153626" grpId="0" autoUpdateAnimBg="0"/>
      <p:bldP spid="153627" grpId="0" autoUpdateAnimBg="0"/>
      <p:bldP spid="153628" grpId="0" autoUpdateAnimBg="0"/>
      <p:bldP spid="153629"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5"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6"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8"/>
          <p:cNvSpPr>
            <a:spLocks noGrp="1" noChangeArrowheads="1"/>
          </p:cNvSpPr>
          <p:nvPr>
            <p:ph type="title" idx="4294967295"/>
          </p:nvPr>
        </p:nvSpPr>
        <p:spPr>
          <a:xfrm>
            <a:off x="152400" y="152400"/>
            <a:ext cx="7086600" cy="284163"/>
          </a:xfrm>
          <a:noFill/>
        </p:spPr>
        <p:txBody>
          <a:bodyPr/>
          <a:lstStyle/>
          <a:p>
            <a:pPr eaLnBrk="1" hangingPunct="1"/>
            <a:r>
              <a:rPr lang="en-GB" sz="2800" b="1" smtClean="0">
                <a:solidFill>
                  <a:srgbClr val="5B0091"/>
                </a:solidFill>
              </a:rPr>
              <a:t>Using factors to find square roots</a:t>
            </a:r>
          </a:p>
        </p:txBody>
      </p:sp>
      <p:sp>
        <p:nvSpPr>
          <p:cNvPr id="35845" name="Text Box 9"/>
          <p:cNvSpPr txBox="1">
            <a:spLocks noChangeArrowheads="1"/>
          </p:cNvSpPr>
          <p:nvPr/>
        </p:nvSpPr>
        <p:spPr bwMode="auto">
          <a:xfrm>
            <a:off x="381000" y="1143000"/>
            <a:ext cx="8382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If a number has factors that are square numbers then we can use these factors to find the square root.</a:t>
            </a:r>
          </a:p>
        </p:txBody>
      </p:sp>
      <p:sp>
        <p:nvSpPr>
          <p:cNvPr id="260106" name="Text Box 10"/>
          <p:cNvSpPr txBox="1">
            <a:spLocks noChangeArrowheads="1"/>
          </p:cNvSpPr>
          <p:nvPr/>
        </p:nvSpPr>
        <p:spPr bwMode="auto">
          <a:xfrm>
            <a:off x="381000" y="2325688"/>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sp>
        <p:nvSpPr>
          <p:cNvPr id="260108" name="Text Box 12"/>
          <p:cNvSpPr txBox="1">
            <a:spLocks noChangeArrowheads="1"/>
          </p:cNvSpPr>
          <p:nvPr/>
        </p:nvSpPr>
        <p:spPr bwMode="auto">
          <a:xfrm>
            <a:off x="1484313" y="4648200"/>
            <a:ext cx="1301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2 × 10</a:t>
            </a:r>
          </a:p>
        </p:txBody>
      </p:sp>
      <p:sp>
        <p:nvSpPr>
          <p:cNvPr id="260109" name="Text Box 13"/>
          <p:cNvSpPr txBox="1">
            <a:spLocks noChangeArrowheads="1"/>
          </p:cNvSpPr>
          <p:nvPr/>
        </p:nvSpPr>
        <p:spPr bwMode="auto">
          <a:xfrm>
            <a:off x="1484313" y="5181600"/>
            <a:ext cx="785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20</a:t>
            </a:r>
          </a:p>
        </p:txBody>
      </p:sp>
      <p:grpSp>
        <p:nvGrpSpPr>
          <p:cNvPr id="260134" name="Group 38"/>
          <p:cNvGrpSpPr>
            <a:grpSpLocks/>
          </p:cNvGrpSpPr>
          <p:nvPr/>
        </p:nvGrpSpPr>
        <p:grpSpPr bwMode="auto">
          <a:xfrm>
            <a:off x="709613" y="4110038"/>
            <a:ext cx="2482850" cy="457200"/>
            <a:chOff x="447" y="2589"/>
            <a:chExt cx="1564" cy="288"/>
          </a:xfrm>
        </p:grpSpPr>
        <p:sp>
          <p:nvSpPr>
            <p:cNvPr id="35866" name="Text Box 11"/>
            <p:cNvSpPr txBox="1">
              <a:spLocks noChangeArrowheads="1"/>
            </p:cNvSpPr>
            <p:nvPr/>
          </p:nvSpPr>
          <p:spPr bwMode="auto">
            <a:xfrm>
              <a:off x="447" y="2589"/>
              <a:ext cx="156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a:t>
              </a:r>
              <a:r>
                <a:rPr lang="en-GB">
                  <a:sym typeface="MS Reference 2" pitchFamily="2" charset="2"/>
                </a:rPr>
                <a:t>400 = </a:t>
              </a:r>
              <a:r>
                <a:rPr lang="en-GB">
                  <a:sym typeface="Symbol" pitchFamily="18" charset="2"/>
                </a:rPr>
                <a:t></a:t>
              </a:r>
              <a:r>
                <a:rPr lang="en-GB">
                  <a:sym typeface="MS Reference 2" pitchFamily="2" charset="2"/>
                </a:rPr>
                <a:t>4 × 100 </a:t>
              </a:r>
            </a:p>
          </p:txBody>
        </p:sp>
        <p:sp>
          <p:nvSpPr>
            <p:cNvPr id="35867" name="Line 20"/>
            <p:cNvSpPr>
              <a:spLocks noChangeShapeType="1"/>
            </p:cNvSpPr>
            <p:nvPr/>
          </p:nvSpPr>
          <p:spPr bwMode="auto">
            <a:xfrm>
              <a:off x="603" y="2629"/>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8" name="Line 21"/>
            <p:cNvSpPr>
              <a:spLocks noChangeShapeType="1"/>
            </p:cNvSpPr>
            <p:nvPr/>
          </p:nvSpPr>
          <p:spPr bwMode="auto">
            <a:xfrm>
              <a:off x="1248" y="2629"/>
              <a:ext cx="62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60136" name="Group 40"/>
          <p:cNvGrpSpPr>
            <a:grpSpLocks/>
          </p:cNvGrpSpPr>
          <p:nvPr/>
        </p:nvGrpSpPr>
        <p:grpSpPr bwMode="auto">
          <a:xfrm>
            <a:off x="1143000" y="3124200"/>
            <a:ext cx="1752600" cy="609600"/>
            <a:chOff x="720" y="1968"/>
            <a:chExt cx="1104" cy="384"/>
          </a:xfrm>
        </p:grpSpPr>
        <p:grpSp>
          <p:nvGrpSpPr>
            <p:cNvPr id="35862" name="Group 2"/>
            <p:cNvGrpSpPr>
              <a:grpSpLocks/>
            </p:cNvGrpSpPr>
            <p:nvPr/>
          </p:nvGrpSpPr>
          <p:grpSpPr bwMode="auto">
            <a:xfrm>
              <a:off x="720" y="1968"/>
              <a:ext cx="1104" cy="384"/>
              <a:chOff x="720" y="2064"/>
              <a:chExt cx="1104" cy="384"/>
            </a:xfrm>
          </p:grpSpPr>
          <p:sp>
            <p:nvSpPr>
              <p:cNvPr id="35864" name="Rectangle 3"/>
              <p:cNvSpPr>
                <a:spLocks noChangeArrowheads="1"/>
              </p:cNvSpPr>
              <p:nvPr/>
            </p:nvSpPr>
            <p:spPr bwMode="auto">
              <a:xfrm>
                <a:off x="720" y="2064"/>
                <a:ext cx="1104" cy="38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65" name="Text Box 4"/>
              <p:cNvSpPr txBox="1">
                <a:spLocks noChangeArrowheads="1"/>
              </p:cNvSpPr>
              <p:nvPr/>
            </p:nvSpPr>
            <p:spPr bwMode="auto">
              <a:xfrm>
                <a:off x="772" y="2112"/>
                <a:ext cx="999" cy="28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b="1">
                    <a:solidFill>
                      <a:schemeClr val="tx1"/>
                    </a:solidFill>
                    <a:sym typeface="MS Reference 2" pitchFamily="2" charset="2"/>
                  </a:rPr>
                  <a:t>Find </a:t>
                </a:r>
                <a:r>
                  <a:rPr lang="en-GB" b="1">
                    <a:solidFill>
                      <a:schemeClr val="tx1"/>
                    </a:solidFill>
                    <a:sym typeface="Symbol" pitchFamily="18" charset="2"/>
                  </a:rPr>
                  <a:t></a:t>
                </a:r>
                <a:r>
                  <a:rPr lang="en-GB" b="1">
                    <a:solidFill>
                      <a:schemeClr val="tx1"/>
                    </a:solidFill>
                    <a:sym typeface="MS Reference 2" pitchFamily="2" charset="2"/>
                  </a:rPr>
                  <a:t>400</a:t>
                </a:r>
              </a:p>
            </p:txBody>
          </p:sp>
        </p:grpSp>
        <p:sp>
          <p:nvSpPr>
            <p:cNvPr id="35863" name="Line 24"/>
            <p:cNvSpPr>
              <a:spLocks noChangeShapeType="1"/>
            </p:cNvSpPr>
            <p:nvPr/>
          </p:nvSpPr>
          <p:spPr bwMode="auto">
            <a:xfrm>
              <a:off x="1387" y="2056"/>
              <a:ext cx="33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60122" name="Text Box 26"/>
          <p:cNvSpPr txBox="1">
            <a:spLocks noChangeArrowheads="1"/>
          </p:cNvSpPr>
          <p:nvPr/>
        </p:nvSpPr>
        <p:spPr bwMode="auto">
          <a:xfrm>
            <a:off x="5835650" y="4648200"/>
            <a:ext cx="1131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3 × 5</a:t>
            </a:r>
          </a:p>
        </p:txBody>
      </p:sp>
      <p:sp>
        <p:nvSpPr>
          <p:cNvPr id="260123" name="Text Box 27"/>
          <p:cNvSpPr txBox="1">
            <a:spLocks noChangeArrowheads="1"/>
          </p:cNvSpPr>
          <p:nvPr/>
        </p:nvSpPr>
        <p:spPr bwMode="auto">
          <a:xfrm>
            <a:off x="5835650" y="5181600"/>
            <a:ext cx="785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15</a:t>
            </a:r>
          </a:p>
        </p:txBody>
      </p:sp>
      <p:grpSp>
        <p:nvGrpSpPr>
          <p:cNvPr id="260135" name="Group 39"/>
          <p:cNvGrpSpPr>
            <a:grpSpLocks/>
          </p:cNvGrpSpPr>
          <p:nvPr/>
        </p:nvGrpSpPr>
        <p:grpSpPr bwMode="auto">
          <a:xfrm>
            <a:off x="5060950" y="4110038"/>
            <a:ext cx="2312988" cy="457200"/>
            <a:chOff x="3188" y="2589"/>
            <a:chExt cx="1457" cy="288"/>
          </a:xfrm>
        </p:grpSpPr>
        <p:sp>
          <p:nvSpPr>
            <p:cNvPr id="35859" name="Text Box 29"/>
            <p:cNvSpPr txBox="1">
              <a:spLocks noChangeArrowheads="1"/>
            </p:cNvSpPr>
            <p:nvPr/>
          </p:nvSpPr>
          <p:spPr bwMode="auto">
            <a:xfrm>
              <a:off x="3188" y="2589"/>
              <a:ext cx="1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a:t>
              </a:r>
              <a:r>
                <a:rPr lang="en-GB">
                  <a:sym typeface="MS Reference 2" pitchFamily="2" charset="2"/>
                </a:rPr>
                <a:t>225 = </a:t>
              </a:r>
              <a:r>
                <a:rPr lang="en-GB">
                  <a:sym typeface="Symbol" pitchFamily="18" charset="2"/>
                </a:rPr>
                <a:t></a:t>
              </a:r>
              <a:r>
                <a:rPr lang="en-GB">
                  <a:sym typeface="MS Reference 2" pitchFamily="2" charset="2"/>
                </a:rPr>
                <a:t>9 × 25 </a:t>
              </a:r>
            </a:p>
          </p:txBody>
        </p:sp>
        <p:sp>
          <p:nvSpPr>
            <p:cNvPr id="35860" name="Line 30"/>
            <p:cNvSpPr>
              <a:spLocks noChangeShapeType="1"/>
            </p:cNvSpPr>
            <p:nvPr/>
          </p:nvSpPr>
          <p:spPr bwMode="auto">
            <a:xfrm>
              <a:off x="3344" y="2629"/>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1" name="Line 31"/>
            <p:cNvSpPr>
              <a:spLocks noChangeShapeType="1"/>
            </p:cNvSpPr>
            <p:nvPr/>
          </p:nvSpPr>
          <p:spPr bwMode="auto">
            <a:xfrm>
              <a:off x="3989" y="2629"/>
              <a:ext cx="62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60137" name="Group 41"/>
          <p:cNvGrpSpPr>
            <a:grpSpLocks/>
          </p:cNvGrpSpPr>
          <p:nvPr/>
        </p:nvGrpSpPr>
        <p:grpSpPr bwMode="auto">
          <a:xfrm>
            <a:off x="5494338" y="3124200"/>
            <a:ext cx="1752600" cy="609600"/>
            <a:chOff x="3461" y="1968"/>
            <a:chExt cx="1104" cy="384"/>
          </a:xfrm>
        </p:grpSpPr>
        <p:grpSp>
          <p:nvGrpSpPr>
            <p:cNvPr id="35855" name="Group 33"/>
            <p:cNvGrpSpPr>
              <a:grpSpLocks/>
            </p:cNvGrpSpPr>
            <p:nvPr/>
          </p:nvGrpSpPr>
          <p:grpSpPr bwMode="auto">
            <a:xfrm>
              <a:off x="3461" y="1968"/>
              <a:ext cx="1104" cy="384"/>
              <a:chOff x="720" y="2064"/>
              <a:chExt cx="1104" cy="384"/>
            </a:xfrm>
          </p:grpSpPr>
          <p:sp>
            <p:nvSpPr>
              <p:cNvPr id="35857" name="Rectangle 34"/>
              <p:cNvSpPr>
                <a:spLocks noChangeArrowheads="1"/>
              </p:cNvSpPr>
              <p:nvPr/>
            </p:nvSpPr>
            <p:spPr bwMode="auto">
              <a:xfrm>
                <a:off x="720" y="2064"/>
                <a:ext cx="1104" cy="38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58" name="Text Box 35"/>
              <p:cNvSpPr txBox="1">
                <a:spLocks noChangeArrowheads="1"/>
              </p:cNvSpPr>
              <p:nvPr/>
            </p:nvSpPr>
            <p:spPr bwMode="auto">
              <a:xfrm>
                <a:off x="772" y="2112"/>
                <a:ext cx="999" cy="28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b="1">
                    <a:solidFill>
                      <a:schemeClr val="tx1"/>
                    </a:solidFill>
                    <a:sym typeface="MS Reference 2" pitchFamily="2" charset="2"/>
                  </a:rPr>
                  <a:t>Find </a:t>
                </a:r>
                <a:r>
                  <a:rPr lang="en-GB" b="1">
                    <a:solidFill>
                      <a:schemeClr val="tx1"/>
                    </a:solidFill>
                    <a:sym typeface="Symbol" pitchFamily="18" charset="2"/>
                  </a:rPr>
                  <a:t></a:t>
                </a:r>
                <a:r>
                  <a:rPr lang="en-GB" b="1">
                    <a:solidFill>
                      <a:schemeClr val="tx1"/>
                    </a:solidFill>
                    <a:sym typeface="MS Reference 2" pitchFamily="2" charset="2"/>
                  </a:rPr>
                  <a:t>225</a:t>
                </a:r>
              </a:p>
            </p:txBody>
          </p:sp>
        </p:grpSp>
        <p:sp>
          <p:nvSpPr>
            <p:cNvPr id="35856" name="Line 36"/>
            <p:cNvSpPr>
              <a:spLocks noChangeShapeType="1"/>
            </p:cNvSpPr>
            <p:nvPr/>
          </p:nvSpPr>
          <p:spPr bwMode="auto">
            <a:xfrm>
              <a:off x="4128" y="2056"/>
              <a:ext cx="33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01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013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26013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6010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6010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6013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26013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6012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60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106" grpId="0" autoUpdateAnimBg="0"/>
      <p:bldP spid="260108" grpId="0" autoUpdateAnimBg="0"/>
      <p:bldP spid="260109" grpId="0" autoUpdateAnimBg="0"/>
      <p:bldP spid="260122" grpId="0" autoUpdateAnimBg="0"/>
      <p:bldP spid="260123"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5"/>
          <p:cNvSpPr>
            <a:spLocks noGrp="1" noChangeArrowheads="1"/>
          </p:cNvSpPr>
          <p:nvPr>
            <p:ph type="title" idx="4294967295"/>
          </p:nvPr>
        </p:nvSpPr>
        <p:spPr>
          <a:xfrm>
            <a:off x="152400" y="152400"/>
            <a:ext cx="7086600" cy="284163"/>
          </a:xfrm>
          <a:noFill/>
        </p:spPr>
        <p:txBody>
          <a:bodyPr/>
          <a:lstStyle/>
          <a:p>
            <a:pPr eaLnBrk="1" hangingPunct="1"/>
            <a:r>
              <a:rPr lang="en-GB" sz="2800" b="1" smtClean="0">
                <a:solidFill>
                  <a:srgbClr val="5B0091"/>
                </a:solidFill>
              </a:rPr>
              <a:t>Finding square roots of decimals</a:t>
            </a:r>
          </a:p>
        </p:txBody>
      </p:sp>
      <p:sp>
        <p:nvSpPr>
          <p:cNvPr id="36869" name="Text Box 6"/>
          <p:cNvSpPr txBox="1">
            <a:spLocks noChangeArrowheads="1"/>
          </p:cNvSpPr>
          <p:nvPr/>
        </p:nvSpPr>
        <p:spPr bwMode="auto">
          <a:xfrm>
            <a:off x="381000" y="1143000"/>
            <a:ext cx="8382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If a number can be made be dividing two square numbers then we can find its square root.</a:t>
            </a:r>
          </a:p>
        </p:txBody>
      </p:sp>
      <p:sp>
        <p:nvSpPr>
          <p:cNvPr id="262151" name="Text Box 7"/>
          <p:cNvSpPr txBox="1">
            <a:spLocks noChangeArrowheads="1"/>
          </p:cNvSpPr>
          <p:nvPr/>
        </p:nvSpPr>
        <p:spPr bwMode="auto">
          <a:xfrm>
            <a:off x="381000" y="2325688"/>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sp>
        <p:nvSpPr>
          <p:cNvPr id="262152" name="Text Box 8"/>
          <p:cNvSpPr txBox="1">
            <a:spLocks noChangeArrowheads="1"/>
          </p:cNvSpPr>
          <p:nvPr/>
        </p:nvSpPr>
        <p:spPr bwMode="auto">
          <a:xfrm>
            <a:off x="1484313" y="4648200"/>
            <a:ext cx="1292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3 ÷ 10</a:t>
            </a:r>
          </a:p>
        </p:txBody>
      </p:sp>
      <p:sp>
        <p:nvSpPr>
          <p:cNvPr id="262153" name="Text Box 9"/>
          <p:cNvSpPr txBox="1">
            <a:spLocks noChangeArrowheads="1"/>
          </p:cNvSpPr>
          <p:nvPr/>
        </p:nvSpPr>
        <p:spPr bwMode="auto">
          <a:xfrm>
            <a:off x="1484313" y="5181600"/>
            <a:ext cx="86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0.3</a:t>
            </a:r>
          </a:p>
        </p:txBody>
      </p:sp>
      <p:grpSp>
        <p:nvGrpSpPr>
          <p:cNvPr id="262175" name="Group 31"/>
          <p:cNvGrpSpPr>
            <a:grpSpLocks/>
          </p:cNvGrpSpPr>
          <p:nvPr/>
        </p:nvGrpSpPr>
        <p:grpSpPr bwMode="auto">
          <a:xfrm>
            <a:off x="709613" y="4110038"/>
            <a:ext cx="2555875" cy="457200"/>
            <a:chOff x="447" y="2589"/>
            <a:chExt cx="1610" cy="288"/>
          </a:xfrm>
        </p:grpSpPr>
        <p:sp>
          <p:nvSpPr>
            <p:cNvPr id="36890" name="Text Box 11"/>
            <p:cNvSpPr txBox="1">
              <a:spLocks noChangeArrowheads="1"/>
            </p:cNvSpPr>
            <p:nvPr/>
          </p:nvSpPr>
          <p:spPr bwMode="auto">
            <a:xfrm>
              <a:off x="447" y="2589"/>
              <a:ext cx="161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a:t>
              </a:r>
              <a:r>
                <a:rPr lang="en-GB">
                  <a:sym typeface="MS Reference 2" pitchFamily="2" charset="2"/>
                </a:rPr>
                <a:t>0.09 = </a:t>
              </a:r>
              <a:r>
                <a:rPr lang="en-GB">
                  <a:sym typeface="Symbol" pitchFamily="18" charset="2"/>
                </a:rPr>
                <a:t></a:t>
              </a:r>
              <a:r>
                <a:rPr lang="en-GB">
                  <a:sym typeface="MS Reference 2" pitchFamily="2" charset="2"/>
                </a:rPr>
                <a:t>9 ÷ 100 </a:t>
              </a:r>
            </a:p>
          </p:txBody>
        </p:sp>
        <p:sp>
          <p:nvSpPr>
            <p:cNvPr id="36891" name="Line 12"/>
            <p:cNvSpPr>
              <a:spLocks noChangeShapeType="1"/>
            </p:cNvSpPr>
            <p:nvPr/>
          </p:nvSpPr>
          <p:spPr bwMode="auto">
            <a:xfrm>
              <a:off x="603" y="2629"/>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2" name="Line 13"/>
            <p:cNvSpPr>
              <a:spLocks noChangeShapeType="1"/>
            </p:cNvSpPr>
            <p:nvPr/>
          </p:nvSpPr>
          <p:spPr bwMode="auto">
            <a:xfrm>
              <a:off x="1303" y="2629"/>
              <a:ext cx="62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62180" name="Group 36"/>
          <p:cNvGrpSpPr>
            <a:grpSpLocks/>
          </p:cNvGrpSpPr>
          <p:nvPr/>
        </p:nvGrpSpPr>
        <p:grpSpPr bwMode="auto">
          <a:xfrm>
            <a:off x="1143000" y="3124200"/>
            <a:ext cx="1752600" cy="609600"/>
            <a:chOff x="720" y="1968"/>
            <a:chExt cx="1104" cy="384"/>
          </a:xfrm>
        </p:grpSpPr>
        <p:grpSp>
          <p:nvGrpSpPr>
            <p:cNvPr id="36886" name="Group 15"/>
            <p:cNvGrpSpPr>
              <a:grpSpLocks/>
            </p:cNvGrpSpPr>
            <p:nvPr/>
          </p:nvGrpSpPr>
          <p:grpSpPr bwMode="auto">
            <a:xfrm>
              <a:off x="720" y="1968"/>
              <a:ext cx="1104" cy="384"/>
              <a:chOff x="720" y="2064"/>
              <a:chExt cx="1104" cy="384"/>
            </a:xfrm>
          </p:grpSpPr>
          <p:sp>
            <p:nvSpPr>
              <p:cNvPr id="36888" name="Rectangle 16"/>
              <p:cNvSpPr>
                <a:spLocks noChangeArrowheads="1"/>
              </p:cNvSpPr>
              <p:nvPr/>
            </p:nvSpPr>
            <p:spPr bwMode="auto">
              <a:xfrm>
                <a:off x="720" y="2064"/>
                <a:ext cx="1104" cy="38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9" name="Text Box 17"/>
              <p:cNvSpPr txBox="1">
                <a:spLocks noChangeArrowheads="1"/>
              </p:cNvSpPr>
              <p:nvPr/>
            </p:nvSpPr>
            <p:spPr bwMode="auto">
              <a:xfrm>
                <a:off x="746" y="2112"/>
                <a:ext cx="1052" cy="28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b="1">
                    <a:solidFill>
                      <a:schemeClr val="tx1"/>
                    </a:solidFill>
                    <a:sym typeface="MS Reference 2" pitchFamily="2" charset="2"/>
                  </a:rPr>
                  <a:t>Find </a:t>
                </a:r>
                <a:r>
                  <a:rPr lang="en-GB" b="1">
                    <a:solidFill>
                      <a:schemeClr val="tx1"/>
                    </a:solidFill>
                    <a:sym typeface="Symbol" pitchFamily="18" charset="2"/>
                  </a:rPr>
                  <a:t></a:t>
                </a:r>
                <a:r>
                  <a:rPr lang="en-GB" b="1">
                    <a:solidFill>
                      <a:schemeClr val="tx1"/>
                    </a:solidFill>
                    <a:sym typeface="MS Reference 2" pitchFamily="2" charset="2"/>
                  </a:rPr>
                  <a:t>0.09</a:t>
                </a:r>
              </a:p>
            </p:txBody>
          </p:sp>
        </p:grpSp>
        <p:sp>
          <p:nvSpPr>
            <p:cNvPr id="36887" name="Line 18"/>
            <p:cNvSpPr>
              <a:spLocks noChangeShapeType="1"/>
            </p:cNvSpPr>
            <p:nvPr/>
          </p:nvSpPr>
          <p:spPr bwMode="auto">
            <a:xfrm>
              <a:off x="1359" y="2060"/>
              <a:ext cx="33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62163" name="Text Box 19"/>
          <p:cNvSpPr txBox="1">
            <a:spLocks noChangeArrowheads="1"/>
          </p:cNvSpPr>
          <p:nvPr/>
        </p:nvSpPr>
        <p:spPr bwMode="auto">
          <a:xfrm>
            <a:off x="5835650" y="4648200"/>
            <a:ext cx="1460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12 ÷ 10</a:t>
            </a:r>
          </a:p>
        </p:txBody>
      </p:sp>
      <p:sp>
        <p:nvSpPr>
          <p:cNvPr id="262164" name="Text Box 20"/>
          <p:cNvSpPr txBox="1">
            <a:spLocks noChangeArrowheads="1"/>
          </p:cNvSpPr>
          <p:nvPr/>
        </p:nvSpPr>
        <p:spPr bwMode="auto">
          <a:xfrm>
            <a:off x="5835650" y="5181600"/>
            <a:ext cx="86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1.2</a:t>
            </a:r>
          </a:p>
        </p:txBody>
      </p:sp>
      <p:grpSp>
        <p:nvGrpSpPr>
          <p:cNvPr id="262177" name="Group 33"/>
          <p:cNvGrpSpPr>
            <a:grpSpLocks/>
          </p:cNvGrpSpPr>
          <p:nvPr/>
        </p:nvGrpSpPr>
        <p:grpSpPr bwMode="auto">
          <a:xfrm>
            <a:off x="5060950" y="4110038"/>
            <a:ext cx="2895600" cy="457200"/>
            <a:chOff x="3188" y="2589"/>
            <a:chExt cx="1824" cy="288"/>
          </a:xfrm>
        </p:grpSpPr>
        <p:sp>
          <p:nvSpPr>
            <p:cNvPr id="36883" name="Text Box 22"/>
            <p:cNvSpPr txBox="1">
              <a:spLocks noChangeArrowheads="1"/>
            </p:cNvSpPr>
            <p:nvPr/>
          </p:nvSpPr>
          <p:spPr bwMode="auto">
            <a:xfrm>
              <a:off x="3188" y="2589"/>
              <a:ext cx="18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a:t>
              </a:r>
              <a:r>
                <a:rPr lang="en-GB">
                  <a:sym typeface="MS Reference 2" pitchFamily="2" charset="2"/>
                </a:rPr>
                <a:t>1.44 = </a:t>
              </a:r>
              <a:r>
                <a:rPr lang="en-GB">
                  <a:sym typeface="Symbol" pitchFamily="18" charset="2"/>
                </a:rPr>
                <a:t></a:t>
              </a:r>
              <a:r>
                <a:rPr lang="en-GB">
                  <a:sym typeface="MS Reference 2" pitchFamily="2" charset="2"/>
                </a:rPr>
                <a:t>144 ÷ 100 </a:t>
              </a:r>
            </a:p>
          </p:txBody>
        </p:sp>
        <p:sp>
          <p:nvSpPr>
            <p:cNvPr id="36884" name="Line 23"/>
            <p:cNvSpPr>
              <a:spLocks noChangeShapeType="1"/>
            </p:cNvSpPr>
            <p:nvPr/>
          </p:nvSpPr>
          <p:spPr bwMode="auto">
            <a:xfrm>
              <a:off x="3344" y="2629"/>
              <a:ext cx="4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5" name="Line 24"/>
            <p:cNvSpPr>
              <a:spLocks noChangeShapeType="1"/>
            </p:cNvSpPr>
            <p:nvPr/>
          </p:nvSpPr>
          <p:spPr bwMode="auto">
            <a:xfrm>
              <a:off x="4042" y="2629"/>
              <a:ext cx="90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62179" name="Group 35"/>
          <p:cNvGrpSpPr>
            <a:grpSpLocks/>
          </p:cNvGrpSpPr>
          <p:nvPr/>
        </p:nvGrpSpPr>
        <p:grpSpPr bwMode="auto">
          <a:xfrm>
            <a:off x="5494338" y="3124200"/>
            <a:ext cx="1752600" cy="609600"/>
            <a:chOff x="3461" y="1968"/>
            <a:chExt cx="1104" cy="384"/>
          </a:xfrm>
        </p:grpSpPr>
        <p:grpSp>
          <p:nvGrpSpPr>
            <p:cNvPr id="36879" name="Group 26"/>
            <p:cNvGrpSpPr>
              <a:grpSpLocks/>
            </p:cNvGrpSpPr>
            <p:nvPr/>
          </p:nvGrpSpPr>
          <p:grpSpPr bwMode="auto">
            <a:xfrm>
              <a:off x="3461" y="1968"/>
              <a:ext cx="1104" cy="384"/>
              <a:chOff x="720" y="2064"/>
              <a:chExt cx="1104" cy="384"/>
            </a:xfrm>
          </p:grpSpPr>
          <p:sp>
            <p:nvSpPr>
              <p:cNvPr id="36881" name="Rectangle 27"/>
              <p:cNvSpPr>
                <a:spLocks noChangeArrowheads="1"/>
              </p:cNvSpPr>
              <p:nvPr/>
            </p:nvSpPr>
            <p:spPr bwMode="auto">
              <a:xfrm>
                <a:off x="720" y="2064"/>
                <a:ext cx="1104" cy="38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2" name="Text Box 28"/>
              <p:cNvSpPr txBox="1">
                <a:spLocks noChangeArrowheads="1"/>
              </p:cNvSpPr>
              <p:nvPr/>
            </p:nvSpPr>
            <p:spPr bwMode="auto">
              <a:xfrm>
                <a:off x="746" y="2112"/>
                <a:ext cx="1052" cy="28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b="1">
                    <a:solidFill>
                      <a:schemeClr val="tx1"/>
                    </a:solidFill>
                    <a:sym typeface="MS Reference 2" pitchFamily="2" charset="2"/>
                  </a:rPr>
                  <a:t>Find </a:t>
                </a:r>
                <a:r>
                  <a:rPr lang="en-GB" b="1">
                    <a:solidFill>
                      <a:schemeClr val="tx1"/>
                    </a:solidFill>
                    <a:sym typeface="Symbol" pitchFamily="18" charset="2"/>
                  </a:rPr>
                  <a:t></a:t>
                </a:r>
                <a:r>
                  <a:rPr lang="en-GB" b="1">
                    <a:solidFill>
                      <a:schemeClr val="tx1"/>
                    </a:solidFill>
                    <a:sym typeface="MS Reference 2" pitchFamily="2" charset="2"/>
                  </a:rPr>
                  <a:t>1.44</a:t>
                </a:r>
              </a:p>
            </p:txBody>
          </p:sp>
        </p:grpSp>
        <p:sp>
          <p:nvSpPr>
            <p:cNvPr id="36880" name="Line 29"/>
            <p:cNvSpPr>
              <a:spLocks noChangeShapeType="1"/>
            </p:cNvSpPr>
            <p:nvPr/>
          </p:nvSpPr>
          <p:spPr bwMode="auto">
            <a:xfrm>
              <a:off x="4107" y="2056"/>
              <a:ext cx="361"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21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218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26217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6215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6215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6217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26217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6216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621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51" grpId="0" autoUpdateAnimBg="0"/>
      <p:bldP spid="262152" grpId="0" autoUpdateAnimBg="0"/>
      <p:bldP spid="262153" grpId="0" autoUpdateAnimBg="0"/>
      <p:bldP spid="262163" grpId="0" autoUpdateAnimBg="0"/>
      <p:bldP spid="262164"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AutoShape 1026"/>
          <p:cNvSpPr>
            <a:spLocks noGrp="1" noChangeArrowheads="1"/>
          </p:cNvSpPr>
          <p:nvPr>
            <p:ph type="subTitle" idx="1"/>
          </p:nvPr>
        </p:nvSpPr>
        <p:spPr bwMode="auto">
          <a:xfrm>
            <a:off x="762000" y="2252663"/>
            <a:ext cx="5638800" cy="525462"/>
          </a:xfrm>
          <a:prstGeom prst="roundRect">
            <a:avLst>
              <a:gd name="adj" fmla="val 43579"/>
            </a:avLst>
          </a:prstGeom>
          <a:solidFill>
            <a:srgbClr val="3399FF"/>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N4.1 Square and triangular numbers</a:t>
            </a:r>
          </a:p>
        </p:txBody>
      </p:sp>
      <p:sp>
        <p:nvSpPr>
          <p:cNvPr id="23555" name="Rectangle 1027"/>
          <p:cNvSpPr>
            <a:spLocks noGrp="1" noChangeArrowheads="1"/>
          </p:cNvSpPr>
          <p:nvPr>
            <p:ph type="ctrTitle"/>
          </p:nvPr>
        </p:nvSpPr>
        <p:spPr>
          <a:xfrm>
            <a:off x="152400" y="152400"/>
            <a:ext cx="1981200" cy="533400"/>
          </a:xfrm>
          <a:noFill/>
        </p:spPr>
        <p:txBody>
          <a:bodyPr/>
          <a:lstStyle/>
          <a:p>
            <a:pPr eaLnBrk="1" hangingPunct="1"/>
            <a:r>
              <a:rPr lang="en-GB" sz="2800" b="1" smtClean="0">
                <a:solidFill>
                  <a:srgbClr val="5B0091"/>
                </a:solidFill>
              </a:rPr>
              <a:t>Contents</a:t>
            </a:r>
          </a:p>
        </p:txBody>
      </p:sp>
      <p:sp>
        <p:nvSpPr>
          <p:cNvPr id="23556" name="Oval 1028"/>
          <p:cNvSpPr>
            <a:spLocks noChangeAspect="1" noChangeArrowheads="1"/>
          </p:cNvSpPr>
          <p:nvPr/>
        </p:nvSpPr>
        <p:spPr bwMode="auto">
          <a:xfrm>
            <a:off x="304800" y="2389188"/>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pPr algn="ctr"/>
            <a:endParaRPr lang="en-US">
              <a:solidFill>
                <a:srgbClr val="FF6600"/>
              </a:solidFill>
            </a:endParaRPr>
          </a:p>
          <a:p>
            <a:pPr algn="ctr"/>
            <a:endParaRPr lang="en-GB" b="1">
              <a:solidFill>
                <a:schemeClr val="tx1"/>
              </a:solidFill>
            </a:endParaRPr>
          </a:p>
        </p:txBody>
      </p:sp>
      <p:sp>
        <p:nvSpPr>
          <p:cNvPr id="23557" name="Oval 1029"/>
          <p:cNvSpPr>
            <a:spLocks noChangeAspect="1" noChangeArrowheads="1"/>
          </p:cNvSpPr>
          <p:nvPr/>
        </p:nvSpPr>
        <p:spPr bwMode="auto">
          <a:xfrm>
            <a:off x="304800" y="3416300"/>
            <a:ext cx="252413"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3558" name="Oval 1030"/>
          <p:cNvSpPr>
            <a:spLocks noChangeAspect="1" noChangeArrowheads="1"/>
          </p:cNvSpPr>
          <p:nvPr/>
        </p:nvSpPr>
        <p:spPr bwMode="auto">
          <a:xfrm>
            <a:off x="304800" y="444341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3559" name="Oval 1031"/>
          <p:cNvSpPr>
            <a:spLocks noChangeAspect="1" noChangeArrowheads="1"/>
          </p:cNvSpPr>
          <p:nvPr/>
        </p:nvSpPr>
        <p:spPr bwMode="auto">
          <a:xfrm>
            <a:off x="304800" y="547846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pic>
        <p:nvPicPr>
          <p:cNvPr id="23560" name="Picture 103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103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2" name="AutoShape 1036"/>
          <p:cNvSpPr>
            <a:spLocks noChangeArrowheads="1"/>
          </p:cNvSpPr>
          <p:nvPr/>
        </p:nvSpPr>
        <p:spPr bwMode="auto">
          <a:xfrm>
            <a:off x="304800" y="1033463"/>
            <a:ext cx="43434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000" b="1">
                <a:solidFill>
                  <a:schemeClr val="bg1"/>
                </a:solidFill>
              </a:rPr>
              <a:t>N4 Powers and Roots</a:t>
            </a:r>
          </a:p>
        </p:txBody>
      </p:sp>
      <p:sp>
        <p:nvSpPr>
          <p:cNvPr id="23563" name="AutoShape 1037"/>
          <p:cNvSpPr>
            <a:spLocks noChangeArrowheads="1"/>
          </p:cNvSpPr>
          <p:nvPr/>
        </p:nvSpPr>
        <p:spPr bwMode="auto">
          <a:xfrm>
            <a:off x="762000" y="5334000"/>
            <a:ext cx="22098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eaLnBrk="1" hangingPunct="1">
              <a:lnSpc>
                <a:spcPct val="80000"/>
              </a:lnSpc>
            </a:pPr>
            <a:r>
              <a:rPr lang="en-GB" b="1">
                <a:solidFill>
                  <a:srgbClr val="3399FF"/>
                </a:solidFill>
              </a:rPr>
              <a:t>N4.4 Powers</a:t>
            </a:r>
          </a:p>
        </p:txBody>
      </p:sp>
      <p:sp>
        <p:nvSpPr>
          <p:cNvPr id="23564" name="AutoShape 1038"/>
          <p:cNvSpPr>
            <a:spLocks noChangeArrowheads="1"/>
          </p:cNvSpPr>
          <p:nvPr/>
        </p:nvSpPr>
        <p:spPr bwMode="auto">
          <a:xfrm>
            <a:off x="762000" y="4306888"/>
            <a:ext cx="43434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eaLnBrk="1" hangingPunct="1">
              <a:lnSpc>
                <a:spcPct val="80000"/>
              </a:lnSpc>
            </a:pPr>
            <a:r>
              <a:rPr lang="en-GB" b="1">
                <a:solidFill>
                  <a:srgbClr val="3399FF"/>
                </a:solidFill>
              </a:rPr>
              <a:t>N4.3 Cubes and cube roots</a:t>
            </a:r>
          </a:p>
        </p:txBody>
      </p:sp>
      <p:sp>
        <p:nvSpPr>
          <p:cNvPr id="23565" name="AutoShape 1042"/>
          <p:cNvSpPr>
            <a:spLocks noChangeArrowheads="1"/>
          </p:cNvSpPr>
          <p:nvPr/>
        </p:nvSpPr>
        <p:spPr bwMode="auto">
          <a:xfrm>
            <a:off x="762000" y="3279775"/>
            <a:ext cx="29718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90000"/>
              </a:lnSpc>
            </a:pPr>
            <a:r>
              <a:rPr lang="en-GB" b="1">
                <a:solidFill>
                  <a:srgbClr val="3399FF"/>
                </a:solidFill>
              </a:rPr>
              <a:t>N4.2 Square roots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789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25"/>
          <p:cNvSpPr txBox="1">
            <a:spLocks noChangeArrowheads="1"/>
          </p:cNvSpPr>
          <p:nvPr/>
        </p:nvSpPr>
        <p:spPr bwMode="auto">
          <a:xfrm>
            <a:off x="365125" y="1295400"/>
            <a:ext cx="8474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If a number cannot be written as a product or quotient of two square numbers then its square root cannot be found exactly.</a:t>
            </a:r>
          </a:p>
        </p:txBody>
      </p:sp>
      <p:grpSp>
        <p:nvGrpSpPr>
          <p:cNvPr id="235546" name="Group 26"/>
          <p:cNvGrpSpPr>
            <a:grpSpLocks/>
          </p:cNvGrpSpPr>
          <p:nvPr/>
        </p:nvGrpSpPr>
        <p:grpSpPr bwMode="auto">
          <a:xfrm>
            <a:off x="365125" y="2544763"/>
            <a:ext cx="6907213" cy="554037"/>
            <a:chOff x="374" y="3157"/>
            <a:chExt cx="4351" cy="349"/>
          </a:xfrm>
        </p:grpSpPr>
        <p:sp>
          <p:nvSpPr>
            <p:cNvPr id="37898" name="Text Box 27"/>
            <p:cNvSpPr txBox="1">
              <a:spLocks noChangeArrowheads="1"/>
            </p:cNvSpPr>
            <p:nvPr/>
          </p:nvSpPr>
          <p:spPr bwMode="auto">
            <a:xfrm>
              <a:off x="374" y="3187"/>
              <a:ext cx="83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Use the </a:t>
              </a:r>
            </a:p>
          </p:txBody>
        </p:sp>
        <p:grpSp>
          <p:nvGrpSpPr>
            <p:cNvPr id="37899" name="Group 28"/>
            <p:cNvGrpSpPr>
              <a:grpSpLocks/>
            </p:cNvGrpSpPr>
            <p:nvPr/>
          </p:nvGrpSpPr>
          <p:grpSpPr bwMode="auto">
            <a:xfrm>
              <a:off x="1188" y="3157"/>
              <a:ext cx="355" cy="349"/>
              <a:chOff x="1430" y="3205"/>
              <a:chExt cx="355" cy="349"/>
            </a:xfrm>
          </p:grpSpPr>
          <p:pic>
            <p:nvPicPr>
              <p:cNvPr id="37901"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0" y="3205"/>
                <a:ext cx="355" cy="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902" name="Text Box 30"/>
              <p:cNvSpPr txBox="1">
                <a:spLocks noChangeArrowheads="1"/>
              </p:cNvSpPr>
              <p:nvPr/>
            </p:nvSpPr>
            <p:spPr bwMode="auto">
              <a:xfrm>
                <a:off x="1466" y="3228"/>
                <a:ext cx="22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ym typeface="Symbol" pitchFamily="18" charset="2"/>
                  </a:rPr>
                  <a:t></a:t>
                </a:r>
              </a:p>
            </p:txBody>
          </p:sp>
        </p:grpSp>
        <p:sp>
          <p:nvSpPr>
            <p:cNvPr id="37900" name="Text Box 31"/>
            <p:cNvSpPr txBox="1">
              <a:spLocks noChangeArrowheads="1"/>
            </p:cNvSpPr>
            <p:nvPr/>
          </p:nvSpPr>
          <p:spPr bwMode="auto">
            <a:xfrm>
              <a:off x="1526" y="3184"/>
              <a:ext cx="319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key on your calculator to find out </a:t>
              </a:r>
              <a:r>
                <a:rPr lang="en-GB">
                  <a:sym typeface="Symbol" pitchFamily="18" charset="2"/>
                </a:rPr>
                <a:t>2.</a:t>
              </a:r>
              <a:endParaRPr lang="en-GB"/>
            </a:p>
          </p:txBody>
        </p:sp>
      </p:grpSp>
      <p:sp>
        <p:nvSpPr>
          <p:cNvPr id="235552" name="Text Box 32"/>
          <p:cNvSpPr txBox="1">
            <a:spLocks noChangeArrowheads="1"/>
          </p:cNvSpPr>
          <p:nvPr/>
        </p:nvSpPr>
        <p:spPr bwMode="auto">
          <a:xfrm>
            <a:off x="365125" y="3525838"/>
            <a:ext cx="5881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calculator shows this as 1.414213562</a:t>
            </a:r>
          </a:p>
        </p:txBody>
      </p:sp>
      <p:sp>
        <p:nvSpPr>
          <p:cNvPr id="235553" name="Text Box 33"/>
          <p:cNvSpPr txBox="1">
            <a:spLocks noChangeArrowheads="1"/>
          </p:cNvSpPr>
          <p:nvPr/>
        </p:nvSpPr>
        <p:spPr bwMode="auto">
          <a:xfrm>
            <a:off x="365125" y="4410075"/>
            <a:ext cx="6270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This is an approximation to 9 decimal places.</a:t>
            </a:r>
          </a:p>
        </p:txBody>
      </p:sp>
      <p:sp>
        <p:nvSpPr>
          <p:cNvPr id="235554" name="Text Box 34"/>
          <p:cNvSpPr txBox="1">
            <a:spLocks noChangeArrowheads="1"/>
          </p:cNvSpPr>
          <p:nvPr/>
        </p:nvSpPr>
        <p:spPr bwMode="auto">
          <a:xfrm>
            <a:off x="365125" y="5294313"/>
            <a:ext cx="7404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number of digits after the decimal point is infinite.</a:t>
            </a:r>
          </a:p>
        </p:txBody>
      </p:sp>
      <p:sp>
        <p:nvSpPr>
          <p:cNvPr id="37897" name="Rectangle 36"/>
          <p:cNvSpPr>
            <a:spLocks noGrp="1" noChangeArrowheads="1"/>
          </p:cNvSpPr>
          <p:nvPr>
            <p:ph type="title" idx="4294967295"/>
          </p:nvPr>
        </p:nvSpPr>
        <p:spPr/>
        <p:txBody>
          <a:bodyPr/>
          <a:lstStyle/>
          <a:p>
            <a:pPr eaLnBrk="1" hangingPunct="1"/>
            <a:r>
              <a:rPr lang="en-GB" sz="2800" b="1" smtClean="0">
                <a:solidFill>
                  <a:srgbClr val="5B0091"/>
                </a:solidFill>
              </a:rPr>
              <a:t>Approximate square roots</a:t>
            </a:r>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355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3555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555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355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2" grpId="0" autoUpdateAnimBg="0"/>
      <p:bldP spid="235553" grpId="0" autoUpdateAnimBg="0"/>
      <p:bldP spid="235554"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91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5"/>
          <p:cNvSpPr>
            <a:spLocks noGrp="1" noChangeArrowheads="1"/>
          </p:cNvSpPr>
          <p:nvPr>
            <p:ph type="title" idx="4294967295"/>
          </p:nvPr>
        </p:nvSpPr>
        <p:spPr>
          <a:xfrm>
            <a:off x="152400" y="152400"/>
            <a:ext cx="4419600" cy="366713"/>
          </a:xfrm>
          <a:noFill/>
        </p:spPr>
        <p:txBody>
          <a:bodyPr/>
          <a:lstStyle/>
          <a:p>
            <a:pPr eaLnBrk="1" hangingPunct="1"/>
            <a:r>
              <a:rPr lang="en-GB" sz="2800" b="1" smtClean="0">
                <a:solidFill>
                  <a:srgbClr val="5B0091"/>
                </a:solidFill>
              </a:rPr>
              <a:t>Estimating square roots</a:t>
            </a:r>
            <a:endParaRPr lang="en-GB" smtClean="0"/>
          </a:p>
        </p:txBody>
      </p:sp>
      <p:grpSp>
        <p:nvGrpSpPr>
          <p:cNvPr id="38917" name="Group 23"/>
          <p:cNvGrpSpPr>
            <a:grpSpLocks/>
          </p:cNvGrpSpPr>
          <p:nvPr/>
        </p:nvGrpSpPr>
        <p:grpSpPr bwMode="auto">
          <a:xfrm>
            <a:off x="3257550" y="1066800"/>
            <a:ext cx="2628900" cy="609600"/>
            <a:chOff x="2052" y="672"/>
            <a:chExt cx="1656" cy="384"/>
          </a:xfrm>
        </p:grpSpPr>
        <p:sp>
          <p:nvSpPr>
            <p:cNvPr id="38931" name="Rectangle 21"/>
            <p:cNvSpPr>
              <a:spLocks noChangeArrowheads="1"/>
            </p:cNvSpPr>
            <p:nvPr/>
          </p:nvSpPr>
          <p:spPr bwMode="auto">
            <a:xfrm>
              <a:off x="2052" y="672"/>
              <a:ext cx="1656" cy="38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32" name="Text Box 6"/>
            <p:cNvSpPr txBox="1">
              <a:spLocks noChangeArrowheads="1"/>
            </p:cNvSpPr>
            <p:nvPr/>
          </p:nvSpPr>
          <p:spPr bwMode="auto">
            <a:xfrm>
              <a:off x="2236" y="720"/>
              <a:ext cx="1287" cy="28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chemeClr val="tx1"/>
                  </a:solidFill>
                  <a:sym typeface="MS Reference 2" pitchFamily="2" charset="2"/>
                </a:rPr>
                <a:t>What is </a:t>
              </a:r>
              <a:r>
                <a:rPr lang="en-GB" b="1">
                  <a:solidFill>
                    <a:schemeClr val="tx1"/>
                  </a:solidFill>
                  <a:sym typeface="Symbol" pitchFamily="18" charset="2"/>
                </a:rPr>
                <a:t></a:t>
              </a:r>
              <a:r>
                <a:rPr lang="en-GB" b="1">
                  <a:solidFill>
                    <a:schemeClr val="tx1"/>
                  </a:solidFill>
                  <a:sym typeface="MS Reference 2" pitchFamily="2" charset="2"/>
                </a:rPr>
                <a:t>10?</a:t>
              </a:r>
            </a:p>
          </p:txBody>
        </p:sp>
      </p:grpSp>
      <p:sp>
        <p:nvSpPr>
          <p:cNvPr id="155655" name="Text Box 7"/>
          <p:cNvSpPr txBox="1">
            <a:spLocks noChangeArrowheads="1"/>
          </p:cNvSpPr>
          <p:nvPr/>
        </p:nvSpPr>
        <p:spPr bwMode="auto">
          <a:xfrm>
            <a:off x="573088" y="1825625"/>
            <a:ext cx="3660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10 lies between 9 and 16.</a:t>
            </a:r>
          </a:p>
        </p:txBody>
      </p:sp>
      <p:sp>
        <p:nvSpPr>
          <p:cNvPr id="155656" name="Text Box 8"/>
          <p:cNvSpPr txBox="1">
            <a:spLocks noChangeArrowheads="1"/>
          </p:cNvSpPr>
          <p:nvPr/>
        </p:nvSpPr>
        <p:spPr bwMode="auto">
          <a:xfrm>
            <a:off x="573088" y="2432050"/>
            <a:ext cx="1590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Therefore,</a:t>
            </a:r>
          </a:p>
        </p:txBody>
      </p:sp>
      <p:sp>
        <p:nvSpPr>
          <p:cNvPr id="155657" name="Text Box 9"/>
          <p:cNvSpPr txBox="1">
            <a:spLocks noChangeArrowheads="1"/>
          </p:cNvSpPr>
          <p:nvPr/>
        </p:nvSpPr>
        <p:spPr bwMode="auto">
          <a:xfrm>
            <a:off x="2706688" y="2890838"/>
            <a:ext cx="2225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a:t>
            </a:r>
            <a:r>
              <a:rPr lang="en-GB">
                <a:sym typeface="MS Reference 2" pitchFamily="2" charset="2"/>
              </a:rPr>
              <a:t>9 &lt; </a:t>
            </a:r>
            <a:r>
              <a:rPr lang="en-GB">
                <a:sym typeface="Symbol" pitchFamily="18" charset="2"/>
              </a:rPr>
              <a:t></a:t>
            </a:r>
            <a:r>
              <a:rPr lang="en-GB">
                <a:sym typeface="MS Reference 2" pitchFamily="2" charset="2"/>
              </a:rPr>
              <a:t>10 &lt; </a:t>
            </a:r>
            <a:r>
              <a:rPr lang="en-GB">
                <a:sym typeface="Symbol" pitchFamily="18" charset="2"/>
              </a:rPr>
              <a:t></a:t>
            </a:r>
            <a:r>
              <a:rPr lang="en-GB">
                <a:sym typeface="MS Reference 2" pitchFamily="2" charset="2"/>
              </a:rPr>
              <a:t>16</a:t>
            </a:r>
          </a:p>
        </p:txBody>
      </p:sp>
      <p:sp>
        <p:nvSpPr>
          <p:cNvPr id="155658" name="Text Box 10"/>
          <p:cNvSpPr txBox="1">
            <a:spLocks noChangeArrowheads="1"/>
          </p:cNvSpPr>
          <p:nvPr/>
        </p:nvSpPr>
        <p:spPr bwMode="auto">
          <a:xfrm>
            <a:off x="573088" y="3505200"/>
            <a:ext cx="641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a:t>
            </a:r>
          </a:p>
        </p:txBody>
      </p:sp>
      <p:sp>
        <p:nvSpPr>
          <p:cNvPr id="155659" name="Text Box 11"/>
          <p:cNvSpPr txBox="1">
            <a:spLocks noChangeArrowheads="1"/>
          </p:cNvSpPr>
          <p:nvPr/>
        </p:nvSpPr>
        <p:spPr bwMode="auto">
          <a:xfrm>
            <a:off x="2927350" y="3957638"/>
            <a:ext cx="17224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MS Reference 2" pitchFamily="2" charset="2"/>
              </a:rPr>
              <a:t>3 &lt; </a:t>
            </a:r>
            <a:r>
              <a:rPr lang="en-GB">
                <a:sym typeface="Symbol" pitchFamily="18" charset="2"/>
              </a:rPr>
              <a:t></a:t>
            </a:r>
            <a:r>
              <a:rPr lang="en-GB">
                <a:sym typeface="MS Reference 2" pitchFamily="2" charset="2"/>
              </a:rPr>
              <a:t>10 &lt; 4</a:t>
            </a:r>
          </a:p>
        </p:txBody>
      </p:sp>
      <p:grpSp>
        <p:nvGrpSpPr>
          <p:cNvPr id="155660" name="Group 12"/>
          <p:cNvGrpSpPr>
            <a:grpSpLocks/>
          </p:cNvGrpSpPr>
          <p:nvPr/>
        </p:nvGrpSpPr>
        <p:grpSpPr bwMode="auto">
          <a:xfrm>
            <a:off x="573088" y="4724400"/>
            <a:ext cx="8113712" cy="554038"/>
            <a:chOff x="374" y="3157"/>
            <a:chExt cx="5111" cy="349"/>
          </a:xfrm>
        </p:grpSpPr>
        <p:sp>
          <p:nvSpPr>
            <p:cNvPr id="38926" name="Text Box 13"/>
            <p:cNvSpPr txBox="1">
              <a:spLocks noChangeArrowheads="1"/>
            </p:cNvSpPr>
            <p:nvPr/>
          </p:nvSpPr>
          <p:spPr bwMode="auto">
            <a:xfrm>
              <a:off x="374" y="3187"/>
              <a:ext cx="83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Use the </a:t>
              </a:r>
            </a:p>
          </p:txBody>
        </p:sp>
        <p:grpSp>
          <p:nvGrpSpPr>
            <p:cNvPr id="38927" name="Group 14"/>
            <p:cNvGrpSpPr>
              <a:grpSpLocks/>
            </p:cNvGrpSpPr>
            <p:nvPr/>
          </p:nvGrpSpPr>
          <p:grpSpPr bwMode="auto">
            <a:xfrm>
              <a:off x="1188" y="3157"/>
              <a:ext cx="355" cy="349"/>
              <a:chOff x="1430" y="3205"/>
              <a:chExt cx="355" cy="349"/>
            </a:xfrm>
          </p:grpSpPr>
          <p:pic>
            <p:nvPicPr>
              <p:cNvPr id="38929"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0" y="3205"/>
                <a:ext cx="355" cy="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30" name="Text Box 16"/>
              <p:cNvSpPr txBox="1">
                <a:spLocks noChangeArrowheads="1"/>
              </p:cNvSpPr>
              <p:nvPr/>
            </p:nvSpPr>
            <p:spPr bwMode="auto">
              <a:xfrm>
                <a:off x="1466" y="3228"/>
                <a:ext cx="22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ym typeface="Symbol" pitchFamily="18" charset="2"/>
                  </a:rPr>
                  <a:t></a:t>
                </a:r>
              </a:p>
            </p:txBody>
          </p:sp>
        </p:grpSp>
        <p:sp>
          <p:nvSpPr>
            <p:cNvPr id="38928" name="Text Box 17"/>
            <p:cNvSpPr txBox="1">
              <a:spLocks noChangeArrowheads="1"/>
            </p:cNvSpPr>
            <p:nvPr/>
          </p:nvSpPr>
          <p:spPr bwMode="auto">
            <a:xfrm>
              <a:off x="1526" y="3187"/>
              <a:ext cx="395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key on you calculator to work out the answer.</a:t>
              </a:r>
            </a:p>
          </p:txBody>
        </p:sp>
      </p:grpSp>
      <p:sp>
        <p:nvSpPr>
          <p:cNvPr id="155666" name="Text Box 18"/>
          <p:cNvSpPr txBox="1">
            <a:spLocks noChangeArrowheads="1"/>
          </p:cNvSpPr>
          <p:nvPr/>
        </p:nvSpPr>
        <p:spPr bwMode="auto">
          <a:xfrm>
            <a:off x="2222500" y="5535613"/>
            <a:ext cx="4697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ym typeface="Symbol" pitchFamily="18" charset="2"/>
              </a:rPr>
              <a:t></a:t>
            </a:r>
            <a:r>
              <a:rPr lang="en-GB" b="1">
                <a:sym typeface="MS Reference 2" pitchFamily="2" charset="2"/>
              </a:rPr>
              <a:t>10 = 3.16</a:t>
            </a:r>
            <a:r>
              <a:rPr lang="en-GB">
                <a:sym typeface="MS Reference 2" pitchFamily="2" charset="2"/>
              </a:rPr>
              <a:t>  (to 2 decimal places.)</a:t>
            </a:r>
          </a:p>
        </p:txBody>
      </p:sp>
      <p:sp>
        <p:nvSpPr>
          <p:cNvPr id="155667" name="AutoShape 19"/>
          <p:cNvSpPr>
            <a:spLocks noChangeArrowheads="1"/>
          </p:cNvSpPr>
          <p:nvPr/>
        </p:nvSpPr>
        <p:spPr bwMode="auto">
          <a:xfrm>
            <a:off x="5410200" y="1828800"/>
            <a:ext cx="3505200" cy="2133600"/>
          </a:xfrm>
          <a:prstGeom prst="cloudCallout">
            <a:avLst>
              <a:gd name="adj1" fmla="val -63000"/>
              <a:gd name="adj2" fmla="val 57588"/>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t>10 is closer to 9 than to 16, so </a:t>
            </a:r>
            <a:r>
              <a:rPr lang="en-GB">
                <a:sym typeface="Symbol" pitchFamily="18" charset="2"/>
              </a:rPr>
              <a:t></a:t>
            </a:r>
            <a:r>
              <a:rPr lang="en-GB">
                <a:sym typeface="MS Reference 2" pitchFamily="2" charset="2"/>
              </a:rPr>
              <a:t>10 will be about 3.2</a:t>
            </a:r>
          </a:p>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56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565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56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565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565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55667"/>
                                        </p:tgtEl>
                                        <p:attrNameLst>
                                          <p:attrName>style.visibility</p:attrName>
                                        </p:attrNameLst>
                                      </p:cBhvr>
                                      <p:to>
                                        <p:strVal val="visible"/>
                                      </p:to>
                                    </p:set>
                                    <p:animEffect transition="in" filter="dissolve">
                                      <p:cBhvr>
                                        <p:cTn id="27" dur="500"/>
                                        <p:tgtEl>
                                          <p:spTgt spid="15566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499"/>
                                          </p:stCondLst>
                                        </p:cTn>
                                        <p:tgtEl>
                                          <p:spTgt spid="155660"/>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1556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5" grpId="0" autoUpdateAnimBg="0"/>
      <p:bldP spid="155656" grpId="0" autoUpdateAnimBg="0"/>
      <p:bldP spid="155657" grpId="0" autoUpdateAnimBg="0"/>
      <p:bldP spid="155658" grpId="0" autoUpdateAnimBg="0"/>
      <p:bldP spid="155659" grpId="0" autoUpdateAnimBg="0"/>
      <p:bldP spid="155666" grpId="0" autoUpdateAnimBg="0"/>
      <p:bldP spid="155667"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940" name="Group 6"/>
          <p:cNvGrpSpPr>
            <a:grpSpLocks/>
          </p:cNvGrpSpPr>
          <p:nvPr/>
        </p:nvGrpSpPr>
        <p:grpSpPr bwMode="auto">
          <a:xfrm>
            <a:off x="365125" y="990600"/>
            <a:ext cx="7127875" cy="554038"/>
            <a:chOff x="230" y="768"/>
            <a:chExt cx="4490" cy="349"/>
          </a:xfrm>
        </p:grpSpPr>
        <p:sp>
          <p:nvSpPr>
            <p:cNvPr id="39955" name="Text Box 7"/>
            <p:cNvSpPr txBox="1">
              <a:spLocks noChangeArrowheads="1"/>
            </p:cNvSpPr>
            <p:nvPr/>
          </p:nvSpPr>
          <p:spPr bwMode="auto">
            <a:xfrm>
              <a:off x="230" y="798"/>
              <a:ext cx="449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Suppose our calculator does not have a            key.</a:t>
              </a:r>
            </a:p>
          </p:txBody>
        </p:sp>
        <p:grpSp>
          <p:nvGrpSpPr>
            <p:cNvPr id="39956" name="Group 8"/>
            <p:cNvGrpSpPr>
              <a:grpSpLocks/>
            </p:cNvGrpSpPr>
            <p:nvPr/>
          </p:nvGrpSpPr>
          <p:grpSpPr bwMode="auto">
            <a:xfrm>
              <a:off x="3792" y="768"/>
              <a:ext cx="355" cy="349"/>
              <a:chOff x="3792" y="768"/>
              <a:chExt cx="355" cy="349"/>
            </a:xfrm>
          </p:grpSpPr>
          <p:pic>
            <p:nvPicPr>
              <p:cNvPr id="39957"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2" y="768"/>
                <a:ext cx="355" cy="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58" name="Text Box 10"/>
              <p:cNvSpPr txBox="1">
                <a:spLocks noChangeArrowheads="1"/>
              </p:cNvSpPr>
              <p:nvPr/>
            </p:nvSpPr>
            <p:spPr bwMode="auto">
              <a:xfrm>
                <a:off x="3859" y="791"/>
                <a:ext cx="22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ym typeface="Symbol" pitchFamily="18" charset="2"/>
                  </a:rPr>
                  <a:t></a:t>
                </a:r>
              </a:p>
            </p:txBody>
          </p:sp>
        </p:grpSp>
      </p:grpSp>
      <p:sp>
        <p:nvSpPr>
          <p:cNvPr id="157708" name="Text Box 12"/>
          <p:cNvSpPr txBox="1">
            <a:spLocks noChangeArrowheads="1"/>
          </p:cNvSpPr>
          <p:nvPr/>
        </p:nvSpPr>
        <p:spPr bwMode="auto">
          <a:xfrm>
            <a:off x="2743200" y="2890838"/>
            <a:ext cx="2395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a:t>
            </a:r>
            <a:r>
              <a:rPr lang="en-GB">
                <a:sym typeface="MS Reference 2" pitchFamily="2" charset="2"/>
              </a:rPr>
              <a:t>36 &lt; </a:t>
            </a:r>
            <a:r>
              <a:rPr lang="en-GB">
                <a:sym typeface="Symbol" pitchFamily="18" charset="2"/>
              </a:rPr>
              <a:t></a:t>
            </a:r>
            <a:r>
              <a:rPr lang="en-GB">
                <a:sym typeface="MS Reference 2" pitchFamily="2" charset="2"/>
              </a:rPr>
              <a:t>40 &lt; </a:t>
            </a:r>
            <a:r>
              <a:rPr lang="en-GB">
                <a:sym typeface="Symbol" pitchFamily="18" charset="2"/>
              </a:rPr>
              <a:t></a:t>
            </a:r>
            <a:r>
              <a:rPr lang="en-GB">
                <a:sym typeface="MS Reference 2" pitchFamily="2" charset="2"/>
              </a:rPr>
              <a:t>49</a:t>
            </a:r>
          </a:p>
        </p:txBody>
      </p:sp>
      <p:sp>
        <p:nvSpPr>
          <p:cNvPr id="157709" name="Text Box 13"/>
          <p:cNvSpPr txBox="1">
            <a:spLocks noChangeArrowheads="1"/>
          </p:cNvSpPr>
          <p:nvPr/>
        </p:nvSpPr>
        <p:spPr bwMode="auto">
          <a:xfrm>
            <a:off x="573088" y="3505200"/>
            <a:ext cx="641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a:t>
            </a:r>
          </a:p>
        </p:txBody>
      </p:sp>
      <p:sp>
        <p:nvSpPr>
          <p:cNvPr id="157710" name="Text Box 14"/>
          <p:cNvSpPr txBox="1">
            <a:spLocks noChangeArrowheads="1"/>
          </p:cNvSpPr>
          <p:nvPr/>
        </p:nvSpPr>
        <p:spPr bwMode="auto">
          <a:xfrm>
            <a:off x="3079750" y="3957638"/>
            <a:ext cx="17224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MS Reference 2" pitchFamily="2" charset="2"/>
              </a:rPr>
              <a:t>6 &lt; </a:t>
            </a:r>
            <a:r>
              <a:rPr lang="en-GB">
                <a:sym typeface="Symbol" pitchFamily="18" charset="2"/>
              </a:rPr>
              <a:t></a:t>
            </a:r>
            <a:r>
              <a:rPr lang="en-GB">
                <a:sym typeface="MS Reference 2" pitchFamily="2" charset="2"/>
              </a:rPr>
              <a:t>40 &lt; 7</a:t>
            </a:r>
          </a:p>
        </p:txBody>
      </p:sp>
      <p:sp>
        <p:nvSpPr>
          <p:cNvPr id="157712" name="Text Box 16"/>
          <p:cNvSpPr txBox="1">
            <a:spLocks noChangeArrowheads="1"/>
          </p:cNvSpPr>
          <p:nvPr/>
        </p:nvSpPr>
        <p:spPr bwMode="auto">
          <a:xfrm>
            <a:off x="669925" y="4916488"/>
            <a:ext cx="106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6.3</a:t>
            </a:r>
            <a:r>
              <a:rPr lang="en-GB" baseline="30000"/>
              <a:t>2</a:t>
            </a:r>
            <a:r>
              <a:rPr lang="en-GB"/>
              <a:t> = </a:t>
            </a:r>
          </a:p>
        </p:txBody>
      </p:sp>
      <p:sp>
        <p:nvSpPr>
          <p:cNvPr id="157713" name="Text Box 17"/>
          <p:cNvSpPr txBox="1">
            <a:spLocks noChangeArrowheads="1"/>
          </p:cNvSpPr>
          <p:nvPr/>
        </p:nvSpPr>
        <p:spPr bwMode="auto">
          <a:xfrm>
            <a:off x="1736725" y="4916488"/>
            <a:ext cx="947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39.69</a:t>
            </a:r>
          </a:p>
        </p:txBody>
      </p:sp>
      <p:sp>
        <p:nvSpPr>
          <p:cNvPr id="157714" name="Text Box 18"/>
          <p:cNvSpPr txBox="1">
            <a:spLocks noChangeArrowheads="1"/>
          </p:cNvSpPr>
          <p:nvPr/>
        </p:nvSpPr>
        <p:spPr bwMode="auto">
          <a:xfrm>
            <a:off x="3565525" y="4916488"/>
            <a:ext cx="1622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too small!</a:t>
            </a:r>
          </a:p>
        </p:txBody>
      </p:sp>
      <p:sp>
        <p:nvSpPr>
          <p:cNvPr id="157715" name="Text Box 19"/>
          <p:cNvSpPr txBox="1">
            <a:spLocks noChangeArrowheads="1"/>
          </p:cNvSpPr>
          <p:nvPr/>
        </p:nvSpPr>
        <p:spPr bwMode="auto">
          <a:xfrm>
            <a:off x="685800" y="5410200"/>
            <a:ext cx="106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6.4</a:t>
            </a:r>
            <a:r>
              <a:rPr lang="en-GB" baseline="30000"/>
              <a:t>2</a:t>
            </a:r>
            <a:r>
              <a:rPr lang="en-GB"/>
              <a:t> = </a:t>
            </a:r>
          </a:p>
        </p:txBody>
      </p:sp>
      <p:sp>
        <p:nvSpPr>
          <p:cNvPr id="157716" name="Text Box 20"/>
          <p:cNvSpPr txBox="1">
            <a:spLocks noChangeArrowheads="1"/>
          </p:cNvSpPr>
          <p:nvPr/>
        </p:nvSpPr>
        <p:spPr bwMode="auto">
          <a:xfrm>
            <a:off x="1752600" y="5410200"/>
            <a:ext cx="947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40.96</a:t>
            </a:r>
          </a:p>
        </p:txBody>
      </p:sp>
      <p:sp>
        <p:nvSpPr>
          <p:cNvPr id="157717" name="Text Box 21"/>
          <p:cNvSpPr txBox="1">
            <a:spLocks noChangeArrowheads="1"/>
          </p:cNvSpPr>
          <p:nvPr/>
        </p:nvSpPr>
        <p:spPr bwMode="auto">
          <a:xfrm>
            <a:off x="3581400" y="5410200"/>
            <a:ext cx="1298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too big!</a:t>
            </a:r>
          </a:p>
        </p:txBody>
      </p:sp>
      <p:sp>
        <p:nvSpPr>
          <p:cNvPr id="39950" name="Rectangle 22"/>
          <p:cNvSpPr>
            <a:spLocks noGrp="1" noChangeArrowheads="1"/>
          </p:cNvSpPr>
          <p:nvPr>
            <p:ph type="title" idx="4294967295"/>
          </p:nvPr>
        </p:nvSpPr>
        <p:spPr>
          <a:xfrm>
            <a:off x="152400" y="152400"/>
            <a:ext cx="4724400" cy="284163"/>
          </a:xfrm>
          <a:noFill/>
        </p:spPr>
        <p:txBody>
          <a:bodyPr/>
          <a:lstStyle/>
          <a:p>
            <a:pPr eaLnBrk="1" hangingPunct="1"/>
            <a:r>
              <a:rPr lang="en-GB" sz="2400" b="1" smtClean="0">
                <a:solidFill>
                  <a:srgbClr val="5B0091"/>
                </a:solidFill>
              </a:rPr>
              <a:t>Trial and improvement</a:t>
            </a:r>
          </a:p>
        </p:txBody>
      </p:sp>
      <p:grpSp>
        <p:nvGrpSpPr>
          <p:cNvPr id="157721" name="Group 25"/>
          <p:cNvGrpSpPr>
            <a:grpSpLocks/>
          </p:cNvGrpSpPr>
          <p:nvPr/>
        </p:nvGrpSpPr>
        <p:grpSpPr bwMode="auto">
          <a:xfrm>
            <a:off x="3022600" y="1905000"/>
            <a:ext cx="1838325" cy="609600"/>
            <a:chOff x="2052" y="672"/>
            <a:chExt cx="1656" cy="384"/>
          </a:xfrm>
        </p:grpSpPr>
        <p:sp>
          <p:nvSpPr>
            <p:cNvPr id="39953" name="Rectangle 26"/>
            <p:cNvSpPr>
              <a:spLocks noChangeArrowheads="1"/>
            </p:cNvSpPr>
            <p:nvPr/>
          </p:nvSpPr>
          <p:spPr bwMode="auto">
            <a:xfrm>
              <a:off x="2052" y="672"/>
              <a:ext cx="1656" cy="38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54" name="Text Box 27"/>
            <p:cNvSpPr txBox="1">
              <a:spLocks noChangeArrowheads="1"/>
            </p:cNvSpPr>
            <p:nvPr/>
          </p:nvSpPr>
          <p:spPr bwMode="auto">
            <a:xfrm>
              <a:off x="2236" y="720"/>
              <a:ext cx="1278" cy="28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chemeClr val="tx1"/>
                  </a:solidFill>
                  <a:sym typeface="MS Reference 2" pitchFamily="2" charset="2"/>
                </a:rPr>
                <a:t>Find </a:t>
              </a:r>
              <a:r>
                <a:rPr lang="en-GB" b="1">
                  <a:solidFill>
                    <a:schemeClr val="tx1"/>
                  </a:solidFill>
                  <a:sym typeface="Symbol" pitchFamily="18" charset="2"/>
                </a:rPr>
                <a:t></a:t>
              </a:r>
              <a:r>
                <a:rPr lang="en-GB" b="1">
                  <a:solidFill>
                    <a:schemeClr val="tx1"/>
                  </a:solidFill>
                  <a:sym typeface="MS Reference 2" pitchFamily="2" charset="2"/>
                </a:rPr>
                <a:t>40</a:t>
              </a:r>
            </a:p>
          </p:txBody>
        </p:sp>
      </p:grpSp>
      <p:sp>
        <p:nvSpPr>
          <p:cNvPr id="157724" name="AutoShape 28"/>
          <p:cNvSpPr>
            <a:spLocks noChangeArrowheads="1"/>
          </p:cNvSpPr>
          <p:nvPr/>
        </p:nvSpPr>
        <p:spPr bwMode="auto">
          <a:xfrm>
            <a:off x="5410200" y="1828800"/>
            <a:ext cx="3505200" cy="2133600"/>
          </a:xfrm>
          <a:prstGeom prst="cloudCallout">
            <a:avLst>
              <a:gd name="adj1" fmla="val -63000"/>
              <a:gd name="adj2" fmla="val 57588"/>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t>40 is closer to 36 than to 49, so </a:t>
            </a:r>
            <a:r>
              <a:rPr lang="en-GB">
                <a:sym typeface="Symbol" pitchFamily="18" charset="2"/>
              </a:rPr>
              <a:t></a:t>
            </a:r>
            <a:r>
              <a:rPr lang="en-GB">
                <a:sym typeface="MS Reference 2" pitchFamily="2" charset="2"/>
              </a:rPr>
              <a:t>40 will be about 6.3</a:t>
            </a:r>
          </a:p>
          <a:p>
            <a:pPr algn="ctr"/>
            <a:endParaRPr lang="en-GB">
              <a:sym typeface="MS Reference 2" pitchFamily="2" charset="2"/>
            </a:endParaRPr>
          </a:p>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77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770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770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77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57724"/>
                                        </p:tgtEl>
                                        <p:attrNameLst>
                                          <p:attrName>style.visibility</p:attrName>
                                        </p:attrNameLst>
                                      </p:cBhvr>
                                      <p:to>
                                        <p:strVal val="visible"/>
                                      </p:to>
                                    </p:set>
                                    <p:animEffect transition="in" filter="dissolve">
                                      <p:cBhvr>
                                        <p:cTn id="23" dur="500"/>
                                        <p:tgtEl>
                                          <p:spTgt spid="15772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57712"/>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157713"/>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157714"/>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499"/>
                                          </p:stCondLst>
                                        </p:cTn>
                                        <p:tgtEl>
                                          <p:spTgt spid="157715"/>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499"/>
                                          </p:stCondLst>
                                        </p:cTn>
                                        <p:tgtEl>
                                          <p:spTgt spid="157716"/>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499"/>
                                          </p:stCondLst>
                                        </p:cTn>
                                        <p:tgtEl>
                                          <p:spTgt spid="1577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708" grpId="0" autoUpdateAnimBg="0"/>
      <p:bldP spid="157709" grpId="0" autoUpdateAnimBg="0"/>
      <p:bldP spid="157710" grpId="0" autoUpdateAnimBg="0"/>
      <p:bldP spid="157712" grpId="0" autoUpdateAnimBg="0"/>
      <p:bldP spid="157713" grpId="0" autoUpdateAnimBg="0"/>
      <p:bldP spid="157714" grpId="0" autoUpdateAnimBg="0"/>
      <p:bldP spid="157715" grpId="0" autoUpdateAnimBg="0"/>
      <p:bldP spid="157716" grpId="0" autoUpdateAnimBg="0"/>
      <p:bldP spid="157717" grpId="0" autoUpdateAnimBg="0"/>
      <p:bldP spid="157724"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6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5"/>
          <p:cNvSpPr txBox="1">
            <a:spLocks noChangeArrowheads="1"/>
          </p:cNvSpPr>
          <p:nvPr/>
        </p:nvSpPr>
        <p:spPr bwMode="auto">
          <a:xfrm>
            <a:off x="593725" y="1219200"/>
            <a:ext cx="1236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6.33</a:t>
            </a:r>
            <a:r>
              <a:rPr lang="en-GB" baseline="30000"/>
              <a:t>2</a:t>
            </a:r>
            <a:r>
              <a:rPr lang="en-GB"/>
              <a:t> = </a:t>
            </a:r>
          </a:p>
        </p:txBody>
      </p:sp>
      <p:sp>
        <p:nvSpPr>
          <p:cNvPr id="159750" name="Text Box 6"/>
          <p:cNvSpPr txBox="1">
            <a:spLocks noChangeArrowheads="1"/>
          </p:cNvSpPr>
          <p:nvPr/>
        </p:nvSpPr>
        <p:spPr bwMode="auto">
          <a:xfrm>
            <a:off x="1660525" y="1219200"/>
            <a:ext cx="1287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40.0689</a:t>
            </a:r>
          </a:p>
        </p:txBody>
      </p:sp>
      <p:sp>
        <p:nvSpPr>
          <p:cNvPr id="159751" name="Text Box 7"/>
          <p:cNvSpPr txBox="1">
            <a:spLocks noChangeArrowheads="1"/>
          </p:cNvSpPr>
          <p:nvPr/>
        </p:nvSpPr>
        <p:spPr bwMode="auto">
          <a:xfrm>
            <a:off x="3619500" y="1219200"/>
            <a:ext cx="1298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too big!</a:t>
            </a:r>
          </a:p>
        </p:txBody>
      </p:sp>
      <p:sp>
        <p:nvSpPr>
          <p:cNvPr id="159752" name="Text Box 8"/>
          <p:cNvSpPr txBox="1">
            <a:spLocks noChangeArrowheads="1"/>
          </p:cNvSpPr>
          <p:nvPr/>
        </p:nvSpPr>
        <p:spPr bwMode="auto">
          <a:xfrm>
            <a:off x="593725" y="1949450"/>
            <a:ext cx="1236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6.32</a:t>
            </a:r>
            <a:r>
              <a:rPr lang="en-GB" baseline="30000"/>
              <a:t>2</a:t>
            </a:r>
            <a:r>
              <a:rPr lang="en-GB"/>
              <a:t> = </a:t>
            </a:r>
          </a:p>
        </p:txBody>
      </p:sp>
      <p:sp>
        <p:nvSpPr>
          <p:cNvPr id="159753" name="Text Box 9"/>
          <p:cNvSpPr txBox="1">
            <a:spLocks noChangeArrowheads="1"/>
          </p:cNvSpPr>
          <p:nvPr/>
        </p:nvSpPr>
        <p:spPr bwMode="auto">
          <a:xfrm>
            <a:off x="1660525" y="1949450"/>
            <a:ext cx="1287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39.9424</a:t>
            </a:r>
          </a:p>
        </p:txBody>
      </p:sp>
      <p:sp>
        <p:nvSpPr>
          <p:cNvPr id="159754" name="Text Box 10"/>
          <p:cNvSpPr txBox="1">
            <a:spLocks noChangeArrowheads="1"/>
          </p:cNvSpPr>
          <p:nvPr/>
        </p:nvSpPr>
        <p:spPr bwMode="auto">
          <a:xfrm>
            <a:off x="3619500" y="1949450"/>
            <a:ext cx="1622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too small!</a:t>
            </a:r>
          </a:p>
        </p:txBody>
      </p:sp>
      <p:sp>
        <p:nvSpPr>
          <p:cNvPr id="159755" name="Text Box 11"/>
          <p:cNvSpPr txBox="1">
            <a:spLocks noChangeArrowheads="1"/>
          </p:cNvSpPr>
          <p:nvPr/>
        </p:nvSpPr>
        <p:spPr bwMode="auto">
          <a:xfrm>
            <a:off x="593725" y="2679700"/>
            <a:ext cx="6948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Suppose we want the answer to 2 decimal places.</a:t>
            </a:r>
          </a:p>
        </p:txBody>
      </p:sp>
      <p:sp>
        <p:nvSpPr>
          <p:cNvPr id="159756" name="Text Box 12"/>
          <p:cNvSpPr txBox="1">
            <a:spLocks noChangeArrowheads="1"/>
          </p:cNvSpPr>
          <p:nvPr/>
        </p:nvSpPr>
        <p:spPr bwMode="auto">
          <a:xfrm>
            <a:off x="593725" y="3409950"/>
            <a:ext cx="1406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6.325</a:t>
            </a:r>
            <a:r>
              <a:rPr lang="en-GB" baseline="30000"/>
              <a:t>2</a:t>
            </a:r>
            <a:r>
              <a:rPr lang="en-GB"/>
              <a:t> = </a:t>
            </a:r>
          </a:p>
        </p:txBody>
      </p:sp>
      <p:sp>
        <p:nvSpPr>
          <p:cNvPr id="159757" name="Text Box 13"/>
          <p:cNvSpPr txBox="1">
            <a:spLocks noChangeArrowheads="1"/>
          </p:cNvSpPr>
          <p:nvPr/>
        </p:nvSpPr>
        <p:spPr bwMode="auto">
          <a:xfrm>
            <a:off x="1820863" y="3409950"/>
            <a:ext cx="1627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40.005625</a:t>
            </a:r>
          </a:p>
        </p:txBody>
      </p:sp>
      <p:sp>
        <p:nvSpPr>
          <p:cNvPr id="159758" name="Text Box 14"/>
          <p:cNvSpPr txBox="1">
            <a:spLocks noChangeArrowheads="1"/>
          </p:cNvSpPr>
          <p:nvPr/>
        </p:nvSpPr>
        <p:spPr bwMode="auto">
          <a:xfrm>
            <a:off x="3619500" y="3409950"/>
            <a:ext cx="1298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too big!</a:t>
            </a:r>
          </a:p>
        </p:txBody>
      </p:sp>
      <p:sp>
        <p:nvSpPr>
          <p:cNvPr id="159759" name="Text Box 15"/>
          <p:cNvSpPr txBox="1">
            <a:spLocks noChangeArrowheads="1"/>
          </p:cNvSpPr>
          <p:nvPr/>
        </p:nvSpPr>
        <p:spPr bwMode="auto">
          <a:xfrm>
            <a:off x="593725" y="4140200"/>
            <a:ext cx="1590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Therefore,</a:t>
            </a:r>
          </a:p>
        </p:txBody>
      </p:sp>
      <p:sp>
        <p:nvSpPr>
          <p:cNvPr id="159760" name="Text Box 16"/>
          <p:cNvSpPr txBox="1">
            <a:spLocks noChangeArrowheads="1"/>
          </p:cNvSpPr>
          <p:nvPr/>
        </p:nvSpPr>
        <p:spPr bwMode="auto">
          <a:xfrm>
            <a:off x="3159125" y="4719638"/>
            <a:ext cx="2824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6.32 &lt; </a:t>
            </a:r>
            <a:r>
              <a:rPr lang="en-GB">
                <a:sym typeface="Symbol" pitchFamily="18" charset="2"/>
              </a:rPr>
              <a:t></a:t>
            </a:r>
            <a:r>
              <a:rPr lang="en-GB">
                <a:sym typeface="MS Reference 2" pitchFamily="2" charset="2"/>
              </a:rPr>
              <a:t>40 &lt; 6.325</a:t>
            </a:r>
            <a:r>
              <a:rPr lang="en-GB"/>
              <a:t> </a:t>
            </a:r>
          </a:p>
        </p:txBody>
      </p:sp>
      <p:sp>
        <p:nvSpPr>
          <p:cNvPr id="159761" name="Text Box 17"/>
          <p:cNvSpPr txBox="1">
            <a:spLocks noChangeArrowheads="1"/>
          </p:cNvSpPr>
          <p:nvPr/>
        </p:nvSpPr>
        <p:spPr bwMode="auto">
          <a:xfrm>
            <a:off x="2181225" y="5451475"/>
            <a:ext cx="4781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a:t>
            </a:r>
            <a:r>
              <a:rPr lang="en-GB">
                <a:sym typeface="MS Reference 2" pitchFamily="2" charset="2"/>
              </a:rPr>
              <a:t>40 = 6.32    (to 2 decimal places)</a:t>
            </a:r>
          </a:p>
        </p:txBody>
      </p:sp>
      <p:sp>
        <p:nvSpPr>
          <p:cNvPr id="40977" name="Rectangle 22"/>
          <p:cNvSpPr>
            <a:spLocks noGrp="1" noChangeArrowheads="1"/>
          </p:cNvSpPr>
          <p:nvPr>
            <p:ph type="title" idx="4294967295"/>
          </p:nvPr>
        </p:nvSpPr>
        <p:spPr/>
        <p:txBody>
          <a:bodyPr/>
          <a:lstStyle/>
          <a:p>
            <a:pPr eaLnBrk="1" hangingPunct="1"/>
            <a:r>
              <a:rPr lang="en-GB" sz="2800" b="1" smtClean="0">
                <a:solidFill>
                  <a:srgbClr val="5B0091"/>
                </a:solidFill>
              </a:rPr>
              <a:t>Trial and improvement</a:t>
            </a:r>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97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97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975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97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975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5975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5975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5975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5975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159759"/>
                                        </p:tgtEl>
                                        <p:attrNameLst>
                                          <p:attrName>style.visibility</p:attrName>
                                        </p:attrNameLst>
                                      </p:cBhvr>
                                      <p:to>
                                        <p:strVal val="visible"/>
                                      </p:to>
                                    </p:set>
                                  </p:childTnLst>
                                </p:cTn>
                              </p:par>
                            </p:childTnLst>
                          </p:cTn>
                        </p:par>
                        <p:par>
                          <p:cTn id="43" fill="hold" nodeType="afterGroup">
                            <p:stCondLst>
                              <p:cond delay="500"/>
                            </p:stCondLst>
                            <p:childTnLst>
                              <p:par>
                                <p:cTn id="44" presetID="1" presetClass="entr" presetSubtype="0" fill="hold" grpId="0" nodeType="afterEffect">
                                  <p:stCondLst>
                                    <p:cond delay="0"/>
                                  </p:stCondLst>
                                  <p:childTnLst>
                                    <p:set>
                                      <p:cBhvr>
                                        <p:cTn id="45" dur="1" fill="hold">
                                          <p:stCondLst>
                                            <p:cond delay="499"/>
                                          </p:stCondLst>
                                        </p:cTn>
                                        <p:tgtEl>
                                          <p:spTgt spid="159760"/>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499"/>
                                          </p:stCondLst>
                                        </p:cTn>
                                        <p:tgtEl>
                                          <p:spTgt spid="1597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50" grpId="0" autoUpdateAnimBg="0"/>
      <p:bldP spid="159751" grpId="0" autoUpdateAnimBg="0"/>
      <p:bldP spid="159752" grpId="0" autoUpdateAnimBg="0"/>
      <p:bldP spid="159753" grpId="0" autoUpdateAnimBg="0"/>
      <p:bldP spid="159754" grpId="0" autoUpdateAnimBg="0"/>
      <p:bldP spid="159755" grpId="0" autoUpdateAnimBg="0"/>
      <p:bldP spid="159756" grpId="0" autoUpdateAnimBg="0"/>
      <p:bldP spid="159757" grpId="0" autoUpdateAnimBg="0"/>
      <p:bldP spid="159758" grpId="0" autoUpdateAnimBg="0"/>
      <p:bldP spid="159759" grpId="0" autoUpdateAnimBg="0"/>
      <p:bldP spid="159760" grpId="0" autoUpdateAnimBg="0"/>
      <p:bldP spid="159761"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3"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5" name="Group 63"/>
          <p:cNvGrpSpPr>
            <a:grpSpLocks/>
          </p:cNvGrpSpPr>
          <p:nvPr/>
        </p:nvGrpSpPr>
        <p:grpSpPr bwMode="auto">
          <a:xfrm>
            <a:off x="7304088" y="115888"/>
            <a:ext cx="576262" cy="576262"/>
            <a:chOff x="4601" y="73"/>
            <a:chExt cx="363" cy="363"/>
          </a:xfrm>
        </p:grpSpPr>
        <p:pic>
          <p:nvPicPr>
            <p:cNvPr id="5127" name="Picture 64"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1" y="110"/>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Oval 65"/>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5129" name="Oval 66"/>
            <p:cNvSpPr>
              <a:spLocks noChangeAspect="1" noChangeArrowheads="1"/>
            </p:cNvSpPr>
            <p:nvPr/>
          </p:nvSpPr>
          <p:spPr bwMode="auto">
            <a:xfrm>
              <a:off x="4635" y="107"/>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
        <p:nvSpPr>
          <p:cNvPr id="5126" name="Rectangle 67"/>
          <p:cNvSpPr>
            <a:spLocks noGrp="1" noChangeArrowheads="1"/>
          </p:cNvSpPr>
          <p:nvPr>
            <p:ph type="title" idx="4294967295"/>
          </p:nvPr>
        </p:nvSpPr>
        <p:spPr/>
        <p:txBody>
          <a:bodyPr/>
          <a:lstStyle/>
          <a:p>
            <a:pPr eaLnBrk="1" hangingPunct="1"/>
            <a:r>
              <a:rPr lang="en-GB" sz="2800" b="1" smtClean="0">
                <a:solidFill>
                  <a:srgbClr val="5B0091"/>
                </a:solidFill>
              </a:rPr>
              <a:t>Trial and improvement</a:t>
            </a:r>
            <a:endParaRPr lang="en-GB" smtClean="0"/>
          </a:p>
        </p:txBody>
      </p:sp>
    </p:spTree>
    <p:controls>
      <mc:AlternateContent xmlns:mc="http://schemas.openxmlformats.org/markup-compatibility/2006">
        <mc:Choice xmlns:v="urn:schemas-microsoft-com:vml" Requires="v">
          <p:control spid="5122"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5"/>
          <p:cNvSpPr>
            <a:spLocks noGrp="1" noChangeArrowheads="1"/>
          </p:cNvSpPr>
          <p:nvPr>
            <p:ph type="title" idx="4294967295"/>
          </p:nvPr>
        </p:nvSpPr>
        <p:spPr>
          <a:xfrm>
            <a:off x="152400" y="152400"/>
            <a:ext cx="4419600" cy="325438"/>
          </a:xfrm>
          <a:noFill/>
        </p:spPr>
        <p:txBody>
          <a:bodyPr/>
          <a:lstStyle/>
          <a:p>
            <a:pPr eaLnBrk="1" hangingPunct="1"/>
            <a:r>
              <a:rPr lang="en-GB" sz="2800" b="1" smtClean="0">
                <a:solidFill>
                  <a:srgbClr val="5B0091"/>
                </a:solidFill>
              </a:rPr>
              <a:t>Negative square roots</a:t>
            </a:r>
          </a:p>
        </p:txBody>
      </p:sp>
      <p:sp>
        <p:nvSpPr>
          <p:cNvPr id="41989" name="Text Box 6"/>
          <p:cNvSpPr txBox="1">
            <a:spLocks noChangeArrowheads="1"/>
          </p:cNvSpPr>
          <p:nvPr/>
        </p:nvSpPr>
        <p:spPr bwMode="auto">
          <a:xfrm>
            <a:off x="1517650" y="1143000"/>
            <a:ext cx="1555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 × 5 = 25</a:t>
            </a:r>
          </a:p>
        </p:txBody>
      </p:sp>
      <p:sp>
        <p:nvSpPr>
          <p:cNvPr id="151559" name="Text Box 7"/>
          <p:cNvSpPr txBox="1">
            <a:spLocks noChangeArrowheads="1"/>
          </p:cNvSpPr>
          <p:nvPr/>
        </p:nvSpPr>
        <p:spPr bwMode="auto">
          <a:xfrm>
            <a:off x="4208463" y="1143000"/>
            <a:ext cx="7254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and</a:t>
            </a:r>
          </a:p>
        </p:txBody>
      </p:sp>
      <p:sp>
        <p:nvSpPr>
          <p:cNvPr id="151560" name="Text Box 8"/>
          <p:cNvSpPr txBox="1">
            <a:spLocks noChangeArrowheads="1"/>
          </p:cNvSpPr>
          <p:nvPr/>
        </p:nvSpPr>
        <p:spPr bwMode="auto">
          <a:xfrm>
            <a:off x="5842000" y="1143000"/>
            <a:ext cx="1895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 × –5 = 25</a:t>
            </a:r>
          </a:p>
        </p:txBody>
      </p:sp>
      <p:sp>
        <p:nvSpPr>
          <p:cNvPr id="151561" name="Text Box 9"/>
          <p:cNvSpPr txBox="1">
            <a:spLocks noChangeArrowheads="1"/>
          </p:cNvSpPr>
          <p:nvPr/>
        </p:nvSpPr>
        <p:spPr bwMode="auto">
          <a:xfrm>
            <a:off x="533400" y="1681163"/>
            <a:ext cx="5910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Therefore, the square root of 25 is 5 or –5.</a:t>
            </a:r>
          </a:p>
        </p:txBody>
      </p:sp>
      <p:sp>
        <p:nvSpPr>
          <p:cNvPr id="151563" name="Text Box 11"/>
          <p:cNvSpPr txBox="1">
            <a:spLocks noChangeArrowheads="1"/>
          </p:cNvSpPr>
          <p:nvPr/>
        </p:nvSpPr>
        <p:spPr bwMode="auto">
          <a:xfrm>
            <a:off x="533400" y="2219325"/>
            <a:ext cx="8458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When we use the </a:t>
            </a:r>
            <a:r>
              <a:rPr lang="en-GB" b="1">
                <a:sym typeface="Symbol" pitchFamily="18" charset="2"/>
              </a:rPr>
              <a:t></a:t>
            </a:r>
            <a:r>
              <a:rPr lang="en-GB"/>
              <a:t> symbol we usually mean the positive square root.</a:t>
            </a:r>
          </a:p>
        </p:txBody>
      </p:sp>
      <p:sp>
        <p:nvSpPr>
          <p:cNvPr id="151564" name="Text Box 12"/>
          <p:cNvSpPr txBox="1">
            <a:spLocks noChangeArrowheads="1"/>
          </p:cNvSpPr>
          <p:nvPr/>
        </p:nvSpPr>
        <p:spPr bwMode="auto">
          <a:xfrm>
            <a:off x="533400" y="4025900"/>
            <a:ext cx="2049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equation,</a:t>
            </a:r>
          </a:p>
        </p:txBody>
      </p:sp>
      <p:sp>
        <p:nvSpPr>
          <p:cNvPr id="151565" name="Text Box 13"/>
          <p:cNvSpPr txBox="1">
            <a:spLocks noChangeArrowheads="1"/>
          </p:cNvSpPr>
          <p:nvPr/>
        </p:nvSpPr>
        <p:spPr bwMode="auto">
          <a:xfrm>
            <a:off x="4010025" y="4564063"/>
            <a:ext cx="1090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baseline="30000"/>
              <a:t>2 </a:t>
            </a:r>
            <a:r>
              <a:rPr lang="en-GB"/>
              <a:t>= 25</a:t>
            </a:r>
          </a:p>
        </p:txBody>
      </p:sp>
      <p:sp>
        <p:nvSpPr>
          <p:cNvPr id="151566" name="Text Box 14"/>
          <p:cNvSpPr txBox="1">
            <a:spLocks noChangeArrowheads="1"/>
          </p:cNvSpPr>
          <p:nvPr/>
        </p:nvSpPr>
        <p:spPr bwMode="auto">
          <a:xfrm>
            <a:off x="533400" y="5102225"/>
            <a:ext cx="2303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has 2 solutions,</a:t>
            </a:r>
          </a:p>
        </p:txBody>
      </p:sp>
      <p:sp>
        <p:nvSpPr>
          <p:cNvPr id="151567" name="Text Box 15"/>
          <p:cNvSpPr txBox="1">
            <a:spLocks noChangeArrowheads="1"/>
          </p:cNvSpPr>
          <p:nvPr/>
        </p:nvSpPr>
        <p:spPr bwMode="auto">
          <a:xfrm>
            <a:off x="2957513" y="5640388"/>
            <a:ext cx="835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 5</a:t>
            </a:r>
          </a:p>
        </p:txBody>
      </p:sp>
      <p:sp>
        <p:nvSpPr>
          <p:cNvPr id="151568" name="Text Box 16"/>
          <p:cNvSpPr txBox="1">
            <a:spLocks noChangeArrowheads="1"/>
          </p:cNvSpPr>
          <p:nvPr/>
        </p:nvSpPr>
        <p:spPr bwMode="auto">
          <a:xfrm>
            <a:off x="4327525" y="5638800"/>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or</a:t>
            </a:r>
          </a:p>
        </p:txBody>
      </p:sp>
      <p:sp>
        <p:nvSpPr>
          <p:cNvPr id="151569" name="Text Box 17"/>
          <p:cNvSpPr txBox="1">
            <a:spLocks noChangeArrowheads="1"/>
          </p:cNvSpPr>
          <p:nvPr/>
        </p:nvSpPr>
        <p:spPr bwMode="auto">
          <a:xfrm>
            <a:off x="5257800" y="5640388"/>
            <a:ext cx="1004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 –5</a:t>
            </a:r>
          </a:p>
        </p:txBody>
      </p:sp>
      <p:sp>
        <p:nvSpPr>
          <p:cNvPr id="151570" name="Text Box 18"/>
          <p:cNvSpPr txBox="1">
            <a:spLocks noChangeArrowheads="1"/>
          </p:cNvSpPr>
          <p:nvPr/>
        </p:nvSpPr>
        <p:spPr bwMode="auto">
          <a:xfrm>
            <a:off x="533400" y="3122613"/>
            <a:ext cx="8458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also write ±</a:t>
            </a:r>
            <a:r>
              <a:rPr lang="en-GB" b="1">
                <a:sym typeface="Symbol" pitchFamily="18" charset="2"/>
              </a:rPr>
              <a:t></a:t>
            </a:r>
            <a:r>
              <a:rPr lang="en-GB"/>
              <a:t> to mean both the positive and the negative square root.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15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15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156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156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157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5156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5156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5156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5156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15156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1515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9" grpId="0" autoUpdateAnimBg="0"/>
      <p:bldP spid="151560" grpId="0" autoUpdateAnimBg="0"/>
      <p:bldP spid="151561" grpId="0" autoUpdateAnimBg="0"/>
      <p:bldP spid="151563" grpId="0" autoUpdateAnimBg="0"/>
      <p:bldP spid="151564" grpId="0" autoUpdateAnimBg="0"/>
      <p:bldP spid="151565" grpId="0" autoUpdateAnimBg="0"/>
      <p:bldP spid="151566" grpId="0" autoUpdateAnimBg="0"/>
      <p:bldP spid="151567" grpId="0" autoUpdateAnimBg="0"/>
      <p:bldP spid="151568" grpId="0" autoUpdateAnimBg="0"/>
      <p:bldP spid="151569" grpId="0" autoUpdateAnimBg="0"/>
      <p:bldP spid="151570"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Rectangle 5"/>
          <p:cNvSpPr>
            <a:spLocks noGrp="1" noChangeArrowheads="1"/>
          </p:cNvSpPr>
          <p:nvPr>
            <p:ph type="title" idx="4294967295"/>
          </p:nvPr>
        </p:nvSpPr>
        <p:spPr>
          <a:xfrm>
            <a:off x="152400" y="152400"/>
            <a:ext cx="8001000" cy="609600"/>
          </a:xfrm>
          <a:noFill/>
        </p:spPr>
        <p:txBody>
          <a:bodyPr/>
          <a:lstStyle/>
          <a:p>
            <a:pPr eaLnBrk="1" hangingPunct="1"/>
            <a:r>
              <a:rPr lang="en-GB" sz="2800" b="1" smtClean="0">
                <a:solidFill>
                  <a:srgbClr val="5B0091"/>
                </a:solidFill>
              </a:rPr>
              <a:t>Squares and square roots from a graph</a:t>
            </a:r>
          </a:p>
        </p:txBody>
      </p:sp>
      <p:grpSp>
        <p:nvGrpSpPr>
          <p:cNvPr id="6150" name="Group 43"/>
          <p:cNvGrpSpPr>
            <a:grpSpLocks/>
          </p:cNvGrpSpPr>
          <p:nvPr/>
        </p:nvGrpSpPr>
        <p:grpSpPr bwMode="auto">
          <a:xfrm>
            <a:off x="7304088" y="115888"/>
            <a:ext cx="576262" cy="576262"/>
            <a:chOff x="4601" y="73"/>
            <a:chExt cx="363" cy="363"/>
          </a:xfrm>
        </p:grpSpPr>
        <p:pic>
          <p:nvPicPr>
            <p:cNvPr id="6151" name="Picture 44"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1" y="110"/>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Oval 45"/>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6153" name="Oval 46"/>
            <p:cNvSpPr>
              <a:spLocks noChangeAspect="1" noChangeArrowheads="1"/>
            </p:cNvSpPr>
            <p:nvPr/>
          </p:nvSpPr>
          <p:spPr bwMode="auto">
            <a:xfrm>
              <a:off x="4635" y="107"/>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6146"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AutoShape 2"/>
          <p:cNvSpPr>
            <a:spLocks noGrp="1" noChangeArrowheads="1"/>
          </p:cNvSpPr>
          <p:nvPr>
            <p:ph type="subTitle" idx="1"/>
          </p:nvPr>
        </p:nvSpPr>
        <p:spPr bwMode="auto">
          <a:xfrm>
            <a:off x="762000" y="4306888"/>
            <a:ext cx="4343400" cy="525462"/>
          </a:xfrm>
          <a:prstGeom prst="roundRect">
            <a:avLst>
              <a:gd name="adj" fmla="val 43579"/>
            </a:avLst>
          </a:prstGeom>
          <a:solidFill>
            <a:srgbClr val="3399FF"/>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N4.3 Cubes and cube roots</a:t>
            </a:r>
          </a:p>
        </p:txBody>
      </p:sp>
      <p:sp>
        <p:nvSpPr>
          <p:cNvPr id="43011" name="Rectangle 3"/>
          <p:cNvSpPr>
            <a:spLocks noGrp="1" noChangeArrowheads="1"/>
          </p:cNvSpPr>
          <p:nvPr>
            <p:ph type="ctrTitle"/>
          </p:nvPr>
        </p:nvSpPr>
        <p:spPr>
          <a:xfrm>
            <a:off x="152400" y="152400"/>
            <a:ext cx="1752600" cy="533400"/>
          </a:xfrm>
          <a:noFill/>
        </p:spPr>
        <p:txBody>
          <a:bodyPr/>
          <a:lstStyle/>
          <a:p>
            <a:pPr eaLnBrk="1" hangingPunct="1"/>
            <a:r>
              <a:rPr lang="en-GB" sz="2800" b="1" smtClean="0"/>
              <a:t>Contents</a:t>
            </a:r>
          </a:p>
        </p:txBody>
      </p:sp>
      <p:pic>
        <p:nvPicPr>
          <p:cNvPr id="43012" name="Picture 9"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10"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AutoShape 11"/>
          <p:cNvSpPr>
            <a:spLocks noChangeArrowheads="1"/>
          </p:cNvSpPr>
          <p:nvPr/>
        </p:nvSpPr>
        <p:spPr bwMode="auto">
          <a:xfrm>
            <a:off x="762000" y="5334000"/>
            <a:ext cx="22098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eaLnBrk="1" hangingPunct="1">
              <a:lnSpc>
                <a:spcPct val="80000"/>
              </a:lnSpc>
            </a:pPr>
            <a:r>
              <a:rPr lang="en-GB" b="1">
                <a:solidFill>
                  <a:srgbClr val="3399FF"/>
                </a:solidFill>
              </a:rPr>
              <a:t>N4.4 Powers</a:t>
            </a:r>
          </a:p>
        </p:txBody>
      </p:sp>
      <p:sp>
        <p:nvSpPr>
          <p:cNvPr id="43015" name="AutoShape 12"/>
          <p:cNvSpPr>
            <a:spLocks noChangeArrowheads="1"/>
          </p:cNvSpPr>
          <p:nvPr/>
        </p:nvSpPr>
        <p:spPr bwMode="auto">
          <a:xfrm>
            <a:off x="304800" y="1033463"/>
            <a:ext cx="43434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000" b="1">
                <a:solidFill>
                  <a:schemeClr val="bg1"/>
                </a:solidFill>
              </a:rPr>
              <a:t>N4 Powers and Roots</a:t>
            </a:r>
          </a:p>
        </p:txBody>
      </p:sp>
      <p:sp>
        <p:nvSpPr>
          <p:cNvPr id="43016" name="AutoShape 13"/>
          <p:cNvSpPr>
            <a:spLocks noChangeArrowheads="1"/>
          </p:cNvSpPr>
          <p:nvPr/>
        </p:nvSpPr>
        <p:spPr bwMode="auto">
          <a:xfrm>
            <a:off x="762000" y="2252663"/>
            <a:ext cx="5638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eaLnBrk="1" hangingPunct="1">
              <a:lnSpc>
                <a:spcPct val="80000"/>
              </a:lnSpc>
            </a:pPr>
            <a:r>
              <a:rPr lang="en-GB" b="1">
                <a:solidFill>
                  <a:srgbClr val="3399FF"/>
                </a:solidFill>
              </a:rPr>
              <a:t>N4.1 Square and triangular numbers</a:t>
            </a:r>
          </a:p>
        </p:txBody>
      </p:sp>
      <p:sp>
        <p:nvSpPr>
          <p:cNvPr id="43017" name="Oval 16"/>
          <p:cNvSpPr>
            <a:spLocks noChangeAspect="1" noChangeArrowheads="1"/>
          </p:cNvSpPr>
          <p:nvPr/>
        </p:nvSpPr>
        <p:spPr bwMode="auto">
          <a:xfrm>
            <a:off x="304800" y="2389188"/>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pPr algn="ctr"/>
            <a:endParaRPr lang="en-US">
              <a:solidFill>
                <a:srgbClr val="FF6600"/>
              </a:solidFill>
            </a:endParaRPr>
          </a:p>
          <a:p>
            <a:pPr algn="ctr"/>
            <a:endParaRPr lang="en-GB" b="1">
              <a:solidFill>
                <a:schemeClr val="tx1"/>
              </a:solidFill>
            </a:endParaRPr>
          </a:p>
        </p:txBody>
      </p:sp>
      <p:sp>
        <p:nvSpPr>
          <p:cNvPr id="43018" name="Oval 17"/>
          <p:cNvSpPr>
            <a:spLocks noChangeAspect="1" noChangeArrowheads="1"/>
          </p:cNvSpPr>
          <p:nvPr/>
        </p:nvSpPr>
        <p:spPr bwMode="auto">
          <a:xfrm>
            <a:off x="304800" y="3416300"/>
            <a:ext cx="252413"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3019" name="Oval 18"/>
          <p:cNvSpPr>
            <a:spLocks noChangeAspect="1" noChangeArrowheads="1"/>
          </p:cNvSpPr>
          <p:nvPr/>
        </p:nvSpPr>
        <p:spPr bwMode="auto">
          <a:xfrm>
            <a:off x="304800" y="444341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3020" name="Oval 19"/>
          <p:cNvSpPr>
            <a:spLocks noChangeAspect="1" noChangeArrowheads="1"/>
          </p:cNvSpPr>
          <p:nvPr/>
        </p:nvSpPr>
        <p:spPr bwMode="auto">
          <a:xfrm>
            <a:off x="304800" y="547846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3021" name="AutoShape 21"/>
          <p:cNvSpPr>
            <a:spLocks noChangeArrowheads="1"/>
          </p:cNvSpPr>
          <p:nvPr/>
        </p:nvSpPr>
        <p:spPr bwMode="auto">
          <a:xfrm>
            <a:off x="762000" y="3279775"/>
            <a:ext cx="29718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90000"/>
              </a:lnSpc>
            </a:pPr>
            <a:r>
              <a:rPr lang="en-GB" b="1">
                <a:solidFill>
                  <a:srgbClr val="3399FF"/>
                </a:solidFill>
              </a:rPr>
              <a:t>N4.2 Square roots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5"/>
          <p:cNvSpPr>
            <a:spLocks noGrp="1" noChangeArrowheads="1"/>
          </p:cNvSpPr>
          <p:nvPr>
            <p:ph type="title" idx="4294967295"/>
          </p:nvPr>
        </p:nvSpPr>
        <p:spPr>
          <a:xfrm>
            <a:off x="152400" y="152400"/>
            <a:ext cx="7772400" cy="611188"/>
          </a:xfrm>
          <a:noFill/>
        </p:spPr>
        <p:txBody>
          <a:bodyPr/>
          <a:lstStyle/>
          <a:p>
            <a:pPr eaLnBrk="1" hangingPunct="1"/>
            <a:r>
              <a:rPr lang="en-GB" sz="2800" b="1" smtClean="0">
                <a:solidFill>
                  <a:srgbClr val="5B0091"/>
                </a:solidFill>
              </a:rPr>
              <a:t>Cubes</a:t>
            </a:r>
          </a:p>
        </p:txBody>
      </p:sp>
      <p:sp>
        <p:nvSpPr>
          <p:cNvPr id="161798" name="AutoShape 6"/>
          <p:cNvSpPr>
            <a:spLocks noChangeAspect="1" noChangeArrowheads="1"/>
          </p:cNvSpPr>
          <p:nvPr/>
        </p:nvSpPr>
        <p:spPr bwMode="auto">
          <a:xfrm>
            <a:off x="762000" y="2057400"/>
            <a:ext cx="304800" cy="304800"/>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61799" name="Group 7"/>
          <p:cNvGrpSpPr>
            <a:grpSpLocks/>
          </p:cNvGrpSpPr>
          <p:nvPr/>
        </p:nvGrpSpPr>
        <p:grpSpPr bwMode="auto">
          <a:xfrm>
            <a:off x="1828800" y="1752600"/>
            <a:ext cx="609600" cy="609600"/>
            <a:chOff x="864" y="1104"/>
            <a:chExt cx="384" cy="384"/>
          </a:xfrm>
        </p:grpSpPr>
        <p:grpSp>
          <p:nvGrpSpPr>
            <p:cNvPr id="44569" name="Group 8"/>
            <p:cNvGrpSpPr>
              <a:grpSpLocks/>
            </p:cNvGrpSpPr>
            <p:nvPr/>
          </p:nvGrpSpPr>
          <p:grpSpPr bwMode="auto">
            <a:xfrm>
              <a:off x="864" y="1248"/>
              <a:ext cx="384" cy="240"/>
              <a:chOff x="864" y="1248"/>
              <a:chExt cx="384" cy="240"/>
            </a:xfrm>
          </p:grpSpPr>
          <p:sp>
            <p:nvSpPr>
              <p:cNvPr id="44575" name="AutoShape 9"/>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76" name="AutoShape 10"/>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77" name="AutoShape 11"/>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78" name="AutoShape 12"/>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4570" name="Group 13"/>
            <p:cNvGrpSpPr>
              <a:grpSpLocks/>
            </p:cNvGrpSpPr>
            <p:nvPr/>
          </p:nvGrpSpPr>
          <p:grpSpPr bwMode="auto">
            <a:xfrm>
              <a:off x="864" y="1104"/>
              <a:ext cx="384" cy="240"/>
              <a:chOff x="864" y="1248"/>
              <a:chExt cx="384" cy="240"/>
            </a:xfrm>
          </p:grpSpPr>
          <p:sp>
            <p:nvSpPr>
              <p:cNvPr id="44571" name="AutoShape 14"/>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72" name="AutoShape 15"/>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73" name="AutoShape 16"/>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74" name="AutoShape 17"/>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161810" name="Group 18"/>
          <p:cNvGrpSpPr>
            <a:grpSpLocks/>
          </p:cNvGrpSpPr>
          <p:nvPr/>
        </p:nvGrpSpPr>
        <p:grpSpPr bwMode="auto">
          <a:xfrm>
            <a:off x="3200400" y="1447800"/>
            <a:ext cx="914400" cy="914400"/>
            <a:chOff x="1488" y="864"/>
            <a:chExt cx="576" cy="576"/>
          </a:xfrm>
        </p:grpSpPr>
        <p:grpSp>
          <p:nvGrpSpPr>
            <p:cNvPr id="44536" name="Group 19"/>
            <p:cNvGrpSpPr>
              <a:grpSpLocks/>
            </p:cNvGrpSpPr>
            <p:nvPr/>
          </p:nvGrpSpPr>
          <p:grpSpPr bwMode="auto">
            <a:xfrm>
              <a:off x="1488" y="1152"/>
              <a:ext cx="576" cy="288"/>
              <a:chOff x="1488" y="1152"/>
              <a:chExt cx="576" cy="288"/>
            </a:xfrm>
          </p:grpSpPr>
          <p:grpSp>
            <p:nvGrpSpPr>
              <p:cNvPr id="44559" name="Group 20"/>
              <p:cNvGrpSpPr>
                <a:grpSpLocks/>
              </p:cNvGrpSpPr>
              <p:nvPr/>
            </p:nvGrpSpPr>
            <p:grpSpPr bwMode="auto">
              <a:xfrm>
                <a:off x="1536" y="1152"/>
                <a:ext cx="384" cy="240"/>
                <a:chOff x="864" y="1248"/>
                <a:chExt cx="384" cy="240"/>
              </a:xfrm>
            </p:grpSpPr>
            <p:sp>
              <p:nvSpPr>
                <p:cNvPr id="44565" name="AutoShape 21"/>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66" name="AutoShape 22"/>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67" name="AutoShape 23"/>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68" name="AutoShape 24"/>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560" name="AutoShape 25"/>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61" name="AutoShape 26"/>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62" name="AutoShape 27"/>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63" name="AutoShape 28"/>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64" name="AutoShape 29"/>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4537" name="Group 30"/>
            <p:cNvGrpSpPr>
              <a:grpSpLocks/>
            </p:cNvGrpSpPr>
            <p:nvPr/>
          </p:nvGrpSpPr>
          <p:grpSpPr bwMode="auto">
            <a:xfrm>
              <a:off x="1488" y="1008"/>
              <a:ext cx="576" cy="288"/>
              <a:chOff x="1488" y="1152"/>
              <a:chExt cx="576" cy="288"/>
            </a:xfrm>
          </p:grpSpPr>
          <p:grpSp>
            <p:nvGrpSpPr>
              <p:cNvPr id="44549" name="Group 31"/>
              <p:cNvGrpSpPr>
                <a:grpSpLocks/>
              </p:cNvGrpSpPr>
              <p:nvPr/>
            </p:nvGrpSpPr>
            <p:grpSpPr bwMode="auto">
              <a:xfrm>
                <a:off x="1536" y="1152"/>
                <a:ext cx="384" cy="240"/>
                <a:chOff x="864" y="1248"/>
                <a:chExt cx="384" cy="240"/>
              </a:xfrm>
            </p:grpSpPr>
            <p:sp>
              <p:nvSpPr>
                <p:cNvPr id="44555" name="AutoShape 32"/>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56" name="AutoShape 33"/>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57" name="AutoShape 34"/>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58" name="AutoShape 35"/>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550" name="AutoShape 36"/>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51" name="AutoShape 37"/>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52" name="AutoShape 38"/>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53" name="AutoShape 39"/>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54" name="AutoShape 40"/>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4538" name="Group 41"/>
            <p:cNvGrpSpPr>
              <a:grpSpLocks/>
            </p:cNvGrpSpPr>
            <p:nvPr/>
          </p:nvGrpSpPr>
          <p:grpSpPr bwMode="auto">
            <a:xfrm>
              <a:off x="1488" y="864"/>
              <a:ext cx="576" cy="288"/>
              <a:chOff x="1488" y="1152"/>
              <a:chExt cx="576" cy="288"/>
            </a:xfrm>
          </p:grpSpPr>
          <p:grpSp>
            <p:nvGrpSpPr>
              <p:cNvPr id="44539" name="Group 42"/>
              <p:cNvGrpSpPr>
                <a:grpSpLocks/>
              </p:cNvGrpSpPr>
              <p:nvPr/>
            </p:nvGrpSpPr>
            <p:grpSpPr bwMode="auto">
              <a:xfrm>
                <a:off x="1536" y="1152"/>
                <a:ext cx="384" cy="240"/>
                <a:chOff x="864" y="1248"/>
                <a:chExt cx="384" cy="240"/>
              </a:xfrm>
            </p:grpSpPr>
            <p:sp>
              <p:nvSpPr>
                <p:cNvPr id="44545" name="AutoShape 43"/>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46" name="AutoShape 44"/>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47" name="AutoShape 45"/>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48" name="AutoShape 46"/>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540" name="AutoShape 47"/>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41" name="AutoShape 48"/>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42" name="AutoShape 49"/>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43" name="AutoShape 50"/>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44" name="AutoShape 51"/>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161844" name="Group 52"/>
          <p:cNvGrpSpPr>
            <a:grpSpLocks/>
          </p:cNvGrpSpPr>
          <p:nvPr/>
        </p:nvGrpSpPr>
        <p:grpSpPr bwMode="auto">
          <a:xfrm>
            <a:off x="4876800" y="1143000"/>
            <a:ext cx="1219200" cy="1219200"/>
            <a:chOff x="2304" y="720"/>
            <a:chExt cx="768" cy="768"/>
          </a:xfrm>
        </p:grpSpPr>
        <p:grpSp>
          <p:nvGrpSpPr>
            <p:cNvPr id="44460" name="Group 53"/>
            <p:cNvGrpSpPr>
              <a:grpSpLocks/>
            </p:cNvGrpSpPr>
            <p:nvPr/>
          </p:nvGrpSpPr>
          <p:grpSpPr bwMode="auto">
            <a:xfrm>
              <a:off x="2304" y="1152"/>
              <a:ext cx="768" cy="336"/>
              <a:chOff x="2304" y="1152"/>
              <a:chExt cx="768" cy="336"/>
            </a:xfrm>
          </p:grpSpPr>
          <p:grpSp>
            <p:nvGrpSpPr>
              <p:cNvPr id="44518" name="Group 54"/>
              <p:cNvGrpSpPr>
                <a:grpSpLocks/>
              </p:cNvGrpSpPr>
              <p:nvPr/>
            </p:nvGrpSpPr>
            <p:grpSpPr bwMode="auto">
              <a:xfrm>
                <a:off x="2352" y="1152"/>
                <a:ext cx="576" cy="288"/>
                <a:chOff x="1488" y="1152"/>
                <a:chExt cx="576" cy="288"/>
              </a:xfrm>
            </p:grpSpPr>
            <p:grpSp>
              <p:nvGrpSpPr>
                <p:cNvPr id="44526" name="Group 55"/>
                <p:cNvGrpSpPr>
                  <a:grpSpLocks/>
                </p:cNvGrpSpPr>
                <p:nvPr/>
              </p:nvGrpSpPr>
              <p:grpSpPr bwMode="auto">
                <a:xfrm>
                  <a:off x="1536" y="1152"/>
                  <a:ext cx="384" cy="240"/>
                  <a:chOff x="864" y="1248"/>
                  <a:chExt cx="384" cy="240"/>
                </a:xfrm>
              </p:grpSpPr>
              <p:sp>
                <p:nvSpPr>
                  <p:cNvPr id="44532" name="AutoShape 56"/>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33" name="AutoShape 57"/>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34" name="AutoShape 58"/>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35" name="AutoShape 59"/>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527" name="AutoShape 60"/>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28" name="AutoShape 61"/>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29" name="AutoShape 62"/>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30" name="AutoShape 63"/>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31" name="AutoShape 64"/>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519" name="AutoShape 65"/>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20" name="AutoShape 66"/>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21" name="AutoShape 67"/>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22" name="AutoShape 68"/>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23" name="AutoShape 69"/>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24" name="AutoShape 70"/>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25" name="AutoShape 71"/>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4461" name="Group 72"/>
            <p:cNvGrpSpPr>
              <a:grpSpLocks/>
            </p:cNvGrpSpPr>
            <p:nvPr/>
          </p:nvGrpSpPr>
          <p:grpSpPr bwMode="auto">
            <a:xfrm>
              <a:off x="2304" y="1008"/>
              <a:ext cx="768" cy="336"/>
              <a:chOff x="2304" y="1152"/>
              <a:chExt cx="768" cy="336"/>
            </a:xfrm>
          </p:grpSpPr>
          <p:grpSp>
            <p:nvGrpSpPr>
              <p:cNvPr id="44500" name="Group 73"/>
              <p:cNvGrpSpPr>
                <a:grpSpLocks/>
              </p:cNvGrpSpPr>
              <p:nvPr/>
            </p:nvGrpSpPr>
            <p:grpSpPr bwMode="auto">
              <a:xfrm>
                <a:off x="2352" y="1152"/>
                <a:ext cx="576" cy="288"/>
                <a:chOff x="1488" y="1152"/>
                <a:chExt cx="576" cy="288"/>
              </a:xfrm>
            </p:grpSpPr>
            <p:grpSp>
              <p:nvGrpSpPr>
                <p:cNvPr id="44508" name="Group 74"/>
                <p:cNvGrpSpPr>
                  <a:grpSpLocks/>
                </p:cNvGrpSpPr>
                <p:nvPr/>
              </p:nvGrpSpPr>
              <p:grpSpPr bwMode="auto">
                <a:xfrm>
                  <a:off x="1536" y="1152"/>
                  <a:ext cx="384" cy="240"/>
                  <a:chOff x="864" y="1248"/>
                  <a:chExt cx="384" cy="240"/>
                </a:xfrm>
              </p:grpSpPr>
              <p:sp>
                <p:nvSpPr>
                  <p:cNvPr id="44514" name="AutoShape 75"/>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15" name="AutoShape 76"/>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16" name="AutoShape 77"/>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17" name="AutoShape 78"/>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509" name="AutoShape 79"/>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10" name="AutoShape 80"/>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11" name="AutoShape 81"/>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12" name="AutoShape 82"/>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13" name="AutoShape 83"/>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501" name="AutoShape 84"/>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02" name="AutoShape 85"/>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03" name="AutoShape 86"/>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04" name="AutoShape 87"/>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05" name="AutoShape 88"/>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06" name="AutoShape 89"/>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507" name="AutoShape 90"/>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4462" name="Group 91"/>
            <p:cNvGrpSpPr>
              <a:grpSpLocks/>
            </p:cNvGrpSpPr>
            <p:nvPr/>
          </p:nvGrpSpPr>
          <p:grpSpPr bwMode="auto">
            <a:xfrm>
              <a:off x="2304" y="864"/>
              <a:ext cx="768" cy="336"/>
              <a:chOff x="2304" y="1152"/>
              <a:chExt cx="768" cy="336"/>
            </a:xfrm>
          </p:grpSpPr>
          <p:grpSp>
            <p:nvGrpSpPr>
              <p:cNvPr id="44482" name="Group 92"/>
              <p:cNvGrpSpPr>
                <a:grpSpLocks/>
              </p:cNvGrpSpPr>
              <p:nvPr/>
            </p:nvGrpSpPr>
            <p:grpSpPr bwMode="auto">
              <a:xfrm>
                <a:off x="2352" y="1152"/>
                <a:ext cx="576" cy="288"/>
                <a:chOff x="1488" y="1152"/>
                <a:chExt cx="576" cy="288"/>
              </a:xfrm>
            </p:grpSpPr>
            <p:grpSp>
              <p:nvGrpSpPr>
                <p:cNvPr id="44490" name="Group 93"/>
                <p:cNvGrpSpPr>
                  <a:grpSpLocks/>
                </p:cNvGrpSpPr>
                <p:nvPr/>
              </p:nvGrpSpPr>
              <p:grpSpPr bwMode="auto">
                <a:xfrm>
                  <a:off x="1536" y="1152"/>
                  <a:ext cx="384" cy="240"/>
                  <a:chOff x="864" y="1248"/>
                  <a:chExt cx="384" cy="240"/>
                </a:xfrm>
              </p:grpSpPr>
              <p:sp>
                <p:nvSpPr>
                  <p:cNvPr id="44496" name="AutoShape 94"/>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97" name="AutoShape 95"/>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98" name="AutoShape 96"/>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99" name="AutoShape 97"/>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491" name="AutoShape 98"/>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92" name="AutoShape 99"/>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93" name="AutoShape 100"/>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94" name="AutoShape 101"/>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95" name="AutoShape 102"/>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483" name="AutoShape 103"/>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84" name="AutoShape 104"/>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85" name="AutoShape 105"/>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86" name="AutoShape 106"/>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87" name="AutoShape 107"/>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88" name="AutoShape 108"/>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89" name="AutoShape 109"/>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4463" name="Group 110"/>
            <p:cNvGrpSpPr>
              <a:grpSpLocks/>
            </p:cNvGrpSpPr>
            <p:nvPr/>
          </p:nvGrpSpPr>
          <p:grpSpPr bwMode="auto">
            <a:xfrm>
              <a:off x="2304" y="720"/>
              <a:ext cx="768" cy="336"/>
              <a:chOff x="2304" y="1152"/>
              <a:chExt cx="768" cy="336"/>
            </a:xfrm>
          </p:grpSpPr>
          <p:grpSp>
            <p:nvGrpSpPr>
              <p:cNvPr id="44464" name="Group 111"/>
              <p:cNvGrpSpPr>
                <a:grpSpLocks/>
              </p:cNvGrpSpPr>
              <p:nvPr/>
            </p:nvGrpSpPr>
            <p:grpSpPr bwMode="auto">
              <a:xfrm>
                <a:off x="2352" y="1152"/>
                <a:ext cx="576" cy="288"/>
                <a:chOff x="1488" y="1152"/>
                <a:chExt cx="576" cy="288"/>
              </a:xfrm>
            </p:grpSpPr>
            <p:grpSp>
              <p:nvGrpSpPr>
                <p:cNvPr id="44472" name="Group 112"/>
                <p:cNvGrpSpPr>
                  <a:grpSpLocks/>
                </p:cNvGrpSpPr>
                <p:nvPr/>
              </p:nvGrpSpPr>
              <p:grpSpPr bwMode="auto">
                <a:xfrm>
                  <a:off x="1536" y="1152"/>
                  <a:ext cx="384" cy="240"/>
                  <a:chOff x="864" y="1248"/>
                  <a:chExt cx="384" cy="240"/>
                </a:xfrm>
              </p:grpSpPr>
              <p:sp>
                <p:nvSpPr>
                  <p:cNvPr id="44478" name="AutoShape 113"/>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79" name="AutoShape 114"/>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80" name="AutoShape 115"/>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81" name="AutoShape 116"/>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473" name="AutoShape 117"/>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74" name="AutoShape 118"/>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75" name="AutoShape 119"/>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76" name="AutoShape 120"/>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77" name="AutoShape 121"/>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465" name="AutoShape 122"/>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66" name="AutoShape 123"/>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67" name="AutoShape 124"/>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68" name="AutoShape 125"/>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69" name="AutoShape 126"/>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70" name="AutoShape 127"/>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71" name="AutoShape 128"/>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161921" name="Group 129"/>
          <p:cNvGrpSpPr>
            <a:grpSpLocks/>
          </p:cNvGrpSpPr>
          <p:nvPr/>
        </p:nvGrpSpPr>
        <p:grpSpPr bwMode="auto">
          <a:xfrm>
            <a:off x="6858000" y="838200"/>
            <a:ext cx="1524000" cy="1524000"/>
            <a:chOff x="3504" y="528"/>
            <a:chExt cx="960" cy="960"/>
          </a:xfrm>
        </p:grpSpPr>
        <p:grpSp>
          <p:nvGrpSpPr>
            <p:cNvPr id="44315" name="Group 130"/>
            <p:cNvGrpSpPr>
              <a:grpSpLocks/>
            </p:cNvGrpSpPr>
            <p:nvPr/>
          </p:nvGrpSpPr>
          <p:grpSpPr bwMode="auto">
            <a:xfrm>
              <a:off x="3504" y="1104"/>
              <a:ext cx="960" cy="384"/>
              <a:chOff x="3504" y="1104"/>
              <a:chExt cx="960" cy="384"/>
            </a:xfrm>
          </p:grpSpPr>
          <p:grpSp>
            <p:nvGrpSpPr>
              <p:cNvPr id="44432" name="Group 131"/>
              <p:cNvGrpSpPr>
                <a:grpSpLocks/>
              </p:cNvGrpSpPr>
              <p:nvPr/>
            </p:nvGrpSpPr>
            <p:grpSpPr bwMode="auto">
              <a:xfrm>
                <a:off x="3552" y="1104"/>
                <a:ext cx="768" cy="336"/>
                <a:chOff x="2304" y="1152"/>
                <a:chExt cx="768" cy="336"/>
              </a:xfrm>
            </p:grpSpPr>
            <p:grpSp>
              <p:nvGrpSpPr>
                <p:cNvPr id="44442" name="Group 132"/>
                <p:cNvGrpSpPr>
                  <a:grpSpLocks/>
                </p:cNvGrpSpPr>
                <p:nvPr/>
              </p:nvGrpSpPr>
              <p:grpSpPr bwMode="auto">
                <a:xfrm>
                  <a:off x="2352" y="1152"/>
                  <a:ext cx="576" cy="288"/>
                  <a:chOff x="1488" y="1152"/>
                  <a:chExt cx="576" cy="288"/>
                </a:xfrm>
              </p:grpSpPr>
              <p:grpSp>
                <p:nvGrpSpPr>
                  <p:cNvPr id="44450" name="Group 133"/>
                  <p:cNvGrpSpPr>
                    <a:grpSpLocks/>
                  </p:cNvGrpSpPr>
                  <p:nvPr/>
                </p:nvGrpSpPr>
                <p:grpSpPr bwMode="auto">
                  <a:xfrm>
                    <a:off x="1536" y="1152"/>
                    <a:ext cx="384" cy="240"/>
                    <a:chOff x="864" y="1248"/>
                    <a:chExt cx="384" cy="240"/>
                  </a:xfrm>
                </p:grpSpPr>
                <p:sp>
                  <p:nvSpPr>
                    <p:cNvPr id="44456" name="AutoShape 134"/>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57" name="AutoShape 135"/>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58" name="AutoShape 136"/>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59" name="AutoShape 137"/>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451" name="AutoShape 138"/>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52" name="AutoShape 139"/>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53" name="AutoShape 140"/>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54" name="AutoShape 141"/>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55" name="AutoShape 142"/>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443" name="AutoShape 143"/>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44" name="AutoShape 144"/>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45" name="AutoShape 145"/>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46" name="AutoShape 146"/>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47" name="AutoShape 147"/>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48" name="AutoShape 148"/>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49" name="AutoShape 149"/>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433" name="AutoShape 150"/>
              <p:cNvSpPr>
                <a:spLocks noChangeAspect="1" noChangeArrowheads="1"/>
              </p:cNvSpPr>
              <p:nvPr/>
            </p:nvSpPr>
            <p:spPr bwMode="auto">
              <a:xfrm>
                <a:off x="4272" y="1104"/>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34" name="AutoShape 151"/>
              <p:cNvSpPr>
                <a:spLocks noChangeAspect="1" noChangeArrowheads="1"/>
              </p:cNvSpPr>
              <p:nvPr/>
            </p:nvSpPr>
            <p:spPr bwMode="auto">
              <a:xfrm>
                <a:off x="4224"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35" name="AutoShape 152"/>
              <p:cNvSpPr>
                <a:spLocks noChangeAspect="1" noChangeArrowheads="1"/>
              </p:cNvSpPr>
              <p:nvPr/>
            </p:nvSpPr>
            <p:spPr bwMode="auto">
              <a:xfrm>
                <a:off x="4176"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36" name="AutoShape 153"/>
              <p:cNvSpPr>
                <a:spLocks noChangeAspect="1" noChangeArrowheads="1"/>
              </p:cNvSpPr>
              <p:nvPr/>
            </p:nvSpPr>
            <p:spPr bwMode="auto">
              <a:xfrm>
                <a:off x="412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37" name="AutoShape 154"/>
              <p:cNvSpPr>
                <a:spLocks noChangeAspect="1" noChangeArrowheads="1"/>
              </p:cNvSpPr>
              <p:nvPr/>
            </p:nvSpPr>
            <p:spPr bwMode="auto">
              <a:xfrm>
                <a:off x="35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38" name="AutoShape 155"/>
              <p:cNvSpPr>
                <a:spLocks noChangeAspect="1" noChangeArrowheads="1"/>
              </p:cNvSpPr>
              <p:nvPr/>
            </p:nvSpPr>
            <p:spPr bwMode="auto">
              <a:xfrm>
                <a:off x="36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39" name="AutoShape 156"/>
              <p:cNvSpPr>
                <a:spLocks noChangeAspect="1" noChangeArrowheads="1"/>
              </p:cNvSpPr>
              <p:nvPr/>
            </p:nvSpPr>
            <p:spPr bwMode="auto">
              <a:xfrm>
                <a:off x="37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40" name="AutoShape 157"/>
              <p:cNvSpPr>
                <a:spLocks noChangeAspect="1" noChangeArrowheads="1"/>
              </p:cNvSpPr>
              <p:nvPr/>
            </p:nvSpPr>
            <p:spPr bwMode="auto">
              <a:xfrm>
                <a:off x="39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41" name="AutoShape 158"/>
              <p:cNvSpPr>
                <a:spLocks noChangeAspect="1" noChangeArrowheads="1"/>
              </p:cNvSpPr>
              <p:nvPr/>
            </p:nvSpPr>
            <p:spPr bwMode="auto">
              <a:xfrm>
                <a:off x="4080"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4316" name="Group 159"/>
            <p:cNvGrpSpPr>
              <a:grpSpLocks/>
            </p:cNvGrpSpPr>
            <p:nvPr/>
          </p:nvGrpSpPr>
          <p:grpSpPr bwMode="auto">
            <a:xfrm>
              <a:off x="3504" y="960"/>
              <a:ext cx="960" cy="384"/>
              <a:chOff x="3504" y="1104"/>
              <a:chExt cx="960" cy="384"/>
            </a:xfrm>
          </p:grpSpPr>
          <p:grpSp>
            <p:nvGrpSpPr>
              <p:cNvPr id="44404" name="Group 160"/>
              <p:cNvGrpSpPr>
                <a:grpSpLocks/>
              </p:cNvGrpSpPr>
              <p:nvPr/>
            </p:nvGrpSpPr>
            <p:grpSpPr bwMode="auto">
              <a:xfrm>
                <a:off x="3552" y="1104"/>
                <a:ext cx="768" cy="336"/>
                <a:chOff x="2304" y="1152"/>
                <a:chExt cx="768" cy="336"/>
              </a:xfrm>
            </p:grpSpPr>
            <p:grpSp>
              <p:nvGrpSpPr>
                <p:cNvPr id="44414" name="Group 161"/>
                <p:cNvGrpSpPr>
                  <a:grpSpLocks/>
                </p:cNvGrpSpPr>
                <p:nvPr/>
              </p:nvGrpSpPr>
              <p:grpSpPr bwMode="auto">
                <a:xfrm>
                  <a:off x="2352" y="1152"/>
                  <a:ext cx="576" cy="288"/>
                  <a:chOff x="1488" y="1152"/>
                  <a:chExt cx="576" cy="288"/>
                </a:xfrm>
              </p:grpSpPr>
              <p:grpSp>
                <p:nvGrpSpPr>
                  <p:cNvPr id="44422" name="Group 162"/>
                  <p:cNvGrpSpPr>
                    <a:grpSpLocks/>
                  </p:cNvGrpSpPr>
                  <p:nvPr/>
                </p:nvGrpSpPr>
                <p:grpSpPr bwMode="auto">
                  <a:xfrm>
                    <a:off x="1536" y="1152"/>
                    <a:ext cx="384" cy="240"/>
                    <a:chOff x="864" y="1248"/>
                    <a:chExt cx="384" cy="240"/>
                  </a:xfrm>
                </p:grpSpPr>
                <p:sp>
                  <p:nvSpPr>
                    <p:cNvPr id="44428" name="AutoShape 163"/>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29" name="AutoShape 164"/>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30" name="AutoShape 165"/>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31" name="AutoShape 166"/>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423" name="AutoShape 167"/>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24" name="AutoShape 168"/>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25" name="AutoShape 169"/>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26" name="AutoShape 170"/>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27" name="AutoShape 171"/>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415" name="AutoShape 172"/>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16" name="AutoShape 173"/>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17" name="AutoShape 174"/>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18" name="AutoShape 175"/>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19" name="AutoShape 176"/>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20" name="AutoShape 177"/>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21" name="AutoShape 178"/>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405" name="AutoShape 179"/>
              <p:cNvSpPr>
                <a:spLocks noChangeAspect="1" noChangeArrowheads="1"/>
              </p:cNvSpPr>
              <p:nvPr/>
            </p:nvSpPr>
            <p:spPr bwMode="auto">
              <a:xfrm>
                <a:off x="4272" y="1104"/>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06" name="AutoShape 180"/>
              <p:cNvSpPr>
                <a:spLocks noChangeAspect="1" noChangeArrowheads="1"/>
              </p:cNvSpPr>
              <p:nvPr/>
            </p:nvSpPr>
            <p:spPr bwMode="auto">
              <a:xfrm>
                <a:off x="4224"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07" name="AutoShape 181"/>
              <p:cNvSpPr>
                <a:spLocks noChangeAspect="1" noChangeArrowheads="1"/>
              </p:cNvSpPr>
              <p:nvPr/>
            </p:nvSpPr>
            <p:spPr bwMode="auto">
              <a:xfrm>
                <a:off x="4176"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08" name="AutoShape 182"/>
              <p:cNvSpPr>
                <a:spLocks noChangeAspect="1" noChangeArrowheads="1"/>
              </p:cNvSpPr>
              <p:nvPr/>
            </p:nvSpPr>
            <p:spPr bwMode="auto">
              <a:xfrm>
                <a:off x="412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09" name="AutoShape 183"/>
              <p:cNvSpPr>
                <a:spLocks noChangeAspect="1" noChangeArrowheads="1"/>
              </p:cNvSpPr>
              <p:nvPr/>
            </p:nvSpPr>
            <p:spPr bwMode="auto">
              <a:xfrm>
                <a:off x="35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10" name="AutoShape 184"/>
              <p:cNvSpPr>
                <a:spLocks noChangeAspect="1" noChangeArrowheads="1"/>
              </p:cNvSpPr>
              <p:nvPr/>
            </p:nvSpPr>
            <p:spPr bwMode="auto">
              <a:xfrm>
                <a:off x="36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11" name="AutoShape 185"/>
              <p:cNvSpPr>
                <a:spLocks noChangeAspect="1" noChangeArrowheads="1"/>
              </p:cNvSpPr>
              <p:nvPr/>
            </p:nvSpPr>
            <p:spPr bwMode="auto">
              <a:xfrm>
                <a:off x="37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12" name="AutoShape 186"/>
              <p:cNvSpPr>
                <a:spLocks noChangeAspect="1" noChangeArrowheads="1"/>
              </p:cNvSpPr>
              <p:nvPr/>
            </p:nvSpPr>
            <p:spPr bwMode="auto">
              <a:xfrm>
                <a:off x="39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13" name="AutoShape 187"/>
              <p:cNvSpPr>
                <a:spLocks noChangeAspect="1" noChangeArrowheads="1"/>
              </p:cNvSpPr>
              <p:nvPr/>
            </p:nvSpPr>
            <p:spPr bwMode="auto">
              <a:xfrm>
                <a:off x="4080"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4317" name="Group 188"/>
            <p:cNvGrpSpPr>
              <a:grpSpLocks/>
            </p:cNvGrpSpPr>
            <p:nvPr/>
          </p:nvGrpSpPr>
          <p:grpSpPr bwMode="auto">
            <a:xfrm>
              <a:off x="3504" y="816"/>
              <a:ext cx="960" cy="384"/>
              <a:chOff x="3504" y="1104"/>
              <a:chExt cx="960" cy="384"/>
            </a:xfrm>
          </p:grpSpPr>
          <p:grpSp>
            <p:nvGrpSpPr>
              <p:cNvPr id="44376" name="Group 189"/>
              <p:cNvGrpSpPr>
                <a:grpSpLocks/>
              </p:cNvGrpSpPr>
              <p:nvPr/>
            </p:nvGrpSpPr>
            <p:grpSpPr bwMode="auto">
              <a:xfrm>
                <a:off x="3552" y="1104"/>
                <a:ext cx="768" cy="336"/>
                <a:chOff x="2304" y="1152"/>
                <a:chExt cx="768" cy="336"/>
              </a:xfrm>
            </p:grpSpPr>
            <p:grpSp>
              <p:nvGrpSpPr>
                <p:cNvPr id="44386" name="Group 190"/>
                <p:cNvGrpSpPr>
                  <a:grpSpLocks/>
                </p:cNvGrpSpPr>
                <p:nvPr/>
              </p:nvGrpSpPr>
              <p:grpSpPr bwMode="auto">
                <a:xfrm>
                  <a:off x="2352" y="1152"/>
                  <a:ext cx="576" cy="288"/>
                  <a:chOff x="1488" y="1152"/>
                  <a:chExt cx="576" cy="288"/>
                </a:xfrm>
              </p:grpSpPr>
              <p:grpSp>
                <p:nvGrpSpPr>
                  <p:cNvPr id="44394" name="Group 191"/>
                  <p:cNvGrpSpPr>
                    <a:grpSpLocks/>
                  </p:cNvGrpSpPr>
                  <p:nvPr/>
                </p:nvGrpSpPr>
                <p:grpSpPr bwMode="auto">
                  <a:xfrm>
                    <a:off x="1536" y="1152"/>
                    <a:ext cx="384" cy="240"/>
                    <a:chOff x="864" y="1248"/>
                    <a:chExt cx="384" cy="240"/>
                  </a:xfrm>
                </p:grpSpPr>
                <p:sp>
                  <p:nvSpPr>
                    <p:cNvPr id="44400" name="AutoShape 192"/>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01" name="AutoShape 193"/>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02" name="AutoShape 194"/>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403" name="AutoShape 195"/>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395" name="AutoShape 196"/>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96" name="AutoShape 197"/>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97" name="AutoShape 198"/>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98" name="AutoShape 199"/>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99" name="AutoShape 200"/>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387" name="AutoShape 201"/>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88" name="AutoShape 202"/>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89" name="AutoShape 203"/>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90" name="AutoShape 204"/>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91" name="AutoShape 205"/>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92" name="AutoShape 206"/>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93" name="AutoShape 207"/>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377" name="AutoShape 208"/>
              <p:cNvSpPr>
                <a:spLocks noChangeAspect="1" noChangeArrowheads="1"/>
              </p:cNvSpPr>
              <p:nvPr/>
            </p:nvSpPr>
            <p:spPr bwMode="auto">
              <a:xfrm>
                <a:off x="4272" y="1104"/>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78" name="AutoShape 209"/>
              <p:cNvSpPr>
                <a:spLocks noChangeAspect="1" noChangeArrowheads="1"/>
              </p:cNvSpPr>
              <p:nvPr/>
            </p:nvSpPr>
            <p:spPr bwMode="auto">
              <a:xfrm>
                <a:off x="4224"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79" name="AutoShape 210"/>
              <p:cNvSpPr>
                <a:spLocks noChangeAspect="1" noChangeArrowheads="1"/>
              </p:cNvSpPr>
              <p:nvPr/>
            </p:nvSpPr>
            <p:spPr bwMode="auto">
              <a:xfrm>
                <a:off x="4176"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80" name="AutoShape 211"/>
              <p:cNvSpPr>
                <a:spLocks noChangeAspect="1" noChangeArrowheads="1"/>
              </p:cNvSpPr>
              <p:nvPr/>
            </p:nvSpPr>
            <p:spPr bwMode="auto">
              <a:xfrm>
                <a:off x="412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81" name="AutoShape 212"/>
              <p:cNvSpPr>
                <a:spLocks noChangeAspect="1" noChangeArrowheads="1"/>
              </p:cNvSpPr>
              <p:nvPr/>
            </p:nvSpPr>
            <p:spPr bwMode="auto">
              <a:xfrm>
                <a:off x="35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82" name="AutoShape 213"/>
              <p:cNvSpPr>
                <a:spLocks noChangeAspect="1" noChangeArrowheads="1"/>
              </p:cNvSpPr>
              <p:nvPr/>
            </p:nvSpPr>
            <p:spPr bwMode="auto">
              <a:xfrm>
                <a:off x="36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83" name="AutoShape 214"/>
              <p:cNvSpPr>
                <a:spLocks noChangeAspect="1" noChangeArrowheads="1"/>
              </p:cNvSpPr>
              <p:nvPr/>
            </p:nvSpPr>
            <p:spPr bwMode="auto">
              <a:xfrm>
                <a:off x="37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84" name="AutoShape 215"/>
              <p:cNvSpPr>
                <a:spLocks noChangeAspect="1" noChangeArrowheads="1"/>
              </p:cNvSpPr>
              <p:nvPr/>
            </p:nvSpPr>
            <p:spPr bwMode="auto">
              <a:xfrm>
                <a:off x="39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85" name="AutoShape 216"/>
              <p:cNvSpPr>
                <a:spLocks noChangeAspect="1" noChangeArrowheads="1"/>
              </p:cNvSpPr>
              <p:nvPr/>
            </p:nvSpPr>
            <p:spPr bwMode="auto">
              <a:xfrm>
                <a:off x="4080"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4318" name="Group 217"/>
            <p:cNvGrpSpPr>
              <a:grpSpLocks/>
            </p:cNvGrpSpPr>
            <p:nvPr/>
          </p:nvGrpSpPr>
          <p:grpSpPr bwMode="auto">
            <a:xfrm>
              <a:off x="3504" y="672"/>
              <a:ext cx="960" cy="384"/>
              <a:chOff x="3504" y="1104"/>
              <a:chExt cx="960" cy="384"/>
            </a:xfrm>
          </p:grpSpPr>
          <p:grpSp>
            <p:nvGrpSpPr>
              <p:cNvPr id="44348" name="Group 218"/>
              <p:cNvGrpSpPr>
                <a:grpSpLocks/>
              </p:cNvGrpSpPr>
              <p:nvPr/>
            </p:nvGrpSpPr>
            <p:grpSpPr bwMode="auto">
              <a:xfrm>
                <a:off x="3552" y="1104"/>
                <a:ext cx="768" cy="336"/>
                <a:chOff x="2304" y="1152"/>
                <a:chExt cx="768" cy="336"/>
              </a:xfrm>
            </p:grpSpPr>
            <p:grpSp>
              <p:nvGrpSpPr>
                <p:cNvPr id="44358" name="Group 219"/>
                <p:cNvGrpSpPr>
                  <a:grpSpLocks/>
                </p:cNvGrpSpPr>
                <p:nvPr/>
              </p:nvGrpSpPr>
              <p:grpSpPr bwMode="auto">
                <a:xfrm>
                  <a:off x="2352" y="1152"/>
                  <a:ext cx="576" cy="288"/>
                  <a:chOff x="1488" y="1152"/>
                  <a:chExt cx="576" cy="288"/>
                </a:xfrm>
              </p:grpSpPr>
              <p:grpSp>
                <p:nvGrpSpPr>
                  <p:cNvPr id="44366" name="Group 220"/>
                  <p:cNvGrpSpPr>
                    <a:grpSpLocks/>
                  </p:cNvGrpSpPr>
                  <p:nvPr/>
                </p:nvGrpSpPr>
                <p:grpSpPr bwMode="auto">
                  <a:xfrm>
                    <a:off x="1536" y="1152"/>
                    <a:ext cx="384" cy="240"/>
                    <a:chOff x="864" y="1248"/>
                    <a:chExt cx="384" cy="240"/>
                  </a:xfrm>
                </p:grpSpPr>
                <p:sp>
                  <p:nvSpPr>
                    <p:cNvPr id="44372" name="AutoShape 221"/>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73" name="AutoShape 222"/>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74" name="AutoShape 223"/>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75" name="AutoShape 224"/>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367" name="AutoShape 225"/>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68" name="AutoShape 226"/>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69" name="AutoShape 227"/>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70" name="AutoShape 228"/>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71" name="AutoShape 229"/>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359" name="AutoShape 230"/>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60" name="AutoShape 231"/>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61" name="AutoShape 232"/>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62" name="AutoShape 233"/>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63" name="AutoShape 234"/>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64" name="AutoShape 235"/>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65" name="AutoShape 236"/>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349" name="AutoShape 237"/>
              <p:cNvSpPr>
                <a:spLocks noChangeAspect="1" noChangeArrowheads="1"/>
              </p:cNvSpPr>
              <p:nvPr/>
            </p:nvSpPr>
            <p:spPr bwMode="auto">
              <a:xfrm>
                <a:off x="4272" y="1104"/>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50" name="AutoShape 238"/>
              <p:cNvSpPr>
                <a:spLocks noChangeAspect="1" noChangeArrowheads="1"/>
              </p:cNvSpPr>
              <p:nvPr/>
            </p:nvSpPr>
            <p:spPr bwMode="auto">
              <a:xfrm>
                <a:off x="4224"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51" name="AutoShape 239"/>
              <p:cNvSpPr>
                <a:spLocks noChangeAspect="1" noChangeArrowheads="1"/>
              </p:cNvSpPr>
              <p:nvPr/>
            </p:nvSpPr>
            <p:spPr bwMode="auto">
              <a:xfrm>
                <a:off x="4176"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52" name="AutoShape 240"/>
              <p:cNvSpPr>
                <a:spLocks noChangeAspect="1" noChangeArrowheads="1"/>
              </p:cNvSpPr>
              <p:nvPr/>
            </p:nvSpPr>
            <p:spPr bwMode="auto">
              <a:xfrm>
                <a:off x="412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53" name="AutoShape 241"/>
              <p:cNvSpPr>
                <a:spLocks noChangeAspect="1" noChangeArrowheads="1"/>
              </p:cNvSpPr>
              <p:nvPr/>
            </p:nvSpPr>
            <p:spPr bwMode="auto">
              <a:xfrm>
                <a:off x="35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54" name="AutoShape 242"/>
              <p:cNvSpPr>
                <a:spLocks noChangeAspect="1" noChangeArrowheads="1"/>
              </p:cNvSpPr>
              <p:nvPr/>
            </p:nvSpPr>
            <p:spPr bwMode="auto">
              <a:xfrm>
                <a:off x="36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55" name="AutoShape 243"/>
              <p:cNvSpPr>
                <a:spLocks noChangeAspect="1" noChangeArrowheads="1"/>
              </p:cNvSpPr>
              <p:nvPr/>
            </p:nvSpPr>
            <p:spPr bwMode="auto">
              <a:xfrm>
                <a:off x="37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56" name="AutoShape 244"/>
              <p:cNvSpPr>
                <a:spLocks noChangeAspect="1" noChangeArrowheads="1"/>
              </p:cNvSpPr>
              <p:nvPr/>
            </p:nvSpPr>
            <p:spPr bwMode="auto">
              <a:xfrm>
                <a:off x="39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57" name="AutoShape 245"/>
              <p:cNvSpPr>
                <a:spLocks noChangeAspect="1" noChangeArrowheads="1"/>
              </p:cNvSpPr>
              <p:nvPr/>
            </p:nvSpPr>
            <p:spPr bwMode="auto">
              <a:xfrm>
                <a:off x="4080"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4319" name="Group 246"/>
            <p:cNvGrpSpPr>
              <a:grpSpLocks/>
            </p:cNvGrpSpPr>
            <p:nvPr/>
          </p:nvGrpSpPr>
          <p:grpSpPr bwMode="auto">
            <a:xfrm>
              <a:off x="3504" y="528"/>
              <a:ext cx="960" cy="384"/>
              <a:chOff x="3504" y="1104"/>
              <a:chExt cx="960" cy="384"/>
            </a:xfrm>
          </p:grpSpPr>
          <p:grpSp>
            <p:nvGrpSpPr>
              <p:cNvPr id="44320" name="Group 247"/>
              <p:cNvGrpSpPr>
                <a:grpSpLocks/>
              </p:cNvGrpSpPr>
              <p:nvPr/>
            </p:nvGrpSpPr>
            <p:grpSpPr bwMode="auto">
              <a:xfrm>
                <a:off x="3552" y="1104"/>
                <a:ext cx="768" cy="336"/>
                <a:chOff x="2304" y="1152"/>
                <a:chExt cx="768" cy="336"/>
              </a:xfrm>
            </p:grpSpPr>
            <p:grpSp>
              <p:nvGrpSpPr>
                <p:cNvPr id="44330" name="Group 248"/>
                <p:cNvGrpSpPr>
                  <a:grpSpLocks/>
                </p:cNvGrpSpPr>
                <p:nvPr/>
              </p:nvGrpSpPr>
              <p:grpSpPr bwMode="auto">
                <a:xfrm>
                  <a:off x="2352" y="1152"/>
                  <a:ext cx="576" cy="288"/>
                  <a:chOff x="1488" y="1152"/>
                  <a:chExt cx="576" cy="288"/>
                </a:xfrm>
              </p:grpSpPr>
              <p:grpSp>
                <p:nvGrpSpPr>
                  <p:cNvPr id="44338" name="Group 249"/>
                  <p:cNvGrpSpPr>
                    <a:grpSpLocks/>
                  </p:cNvGrpSpPr>
                  <p:nvPr/>
                </p:nvGrpSpPr>
                <p:grpSpPr bwMode="auto">
                  <a:xfrm>
                    <a:off x="1536" y="1152"/>
                    <a:ext cx="384" cy="240"/>
                    <a:chOff x="864" y="1248"/>
                    <a:chExt cx="384" cy="240"/>
                  </a:xfrm>
                </p:grpSpPr>
                <p:sp>
                  <p:nvSpPr>
                    <p:cNvPr id="44344" name="AutoShape 250"/>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45" name="AutoShape 251"/>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46" name="AutoShape 252"/>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47" name="AutoShape 253"/>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339" name="AutoShape 254"/>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40" name="AutoShape 255"/>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41" name="AutoShape 256"/>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42" name="AutoShape 257"/>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43" name="AutoShape 258"/>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331" name="AutoShape 259"/>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32" name="AutoShape 260"/>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33" name="AutoShape 261"/>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34" name="AutoShape 262"/>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35" name="AutoShape 263"/>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36" name="AutoShape 264"/>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37" name="AutoShape 265"/>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321" name="AutoShape 266"/>
              <p:cNvSpPr>
                <a:spLocks noChangeAspect="1" noChangeArrowheads="1"/>
              </p:cNvSpPr>
              <p:nvPr/>
            </p:nvSpPr>
            <p:spPr bwMode="auto">
              <a:xfrm>
                <a:off x="4272" y="1104"/>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22" name="AutoShape 267"/>
              <p:cNvSpPr>
                <a:spLocks noChangeAspect="1" noChangeArrowheads="1"/>
              </p:cNvSpPr>
              <p:nvPr/>
            </p:nvSpPr>
            <p:spPr bwMode="auto">
              <a:xfrm>
                <a:off x="4224"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23" name="AutoShape 268"/>
              <p:cNvSpPr>
                <a:spLocks noChangeAspect="1" noChangeArrowheads="1"/>
              </p:cNvSpPr>
              <p:nvPr/>
            </p:nvSpPr>
            <p:spPr bwMode="auto">
              <a:xfrm>
                <a:off x="4176"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24" name="AutoShape 269"/>
              <p:cNvSpPr>
                <a:spLocks noChangeAspect="1" noChangeArrowheads="1"/>
              </p:cNvSpPr>
              <p:nvPr/>
            </p:nvSpPr>
            <p:spPr bwMode="auto">
              <a:xfrm>
                <a:off x="412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25" name="AutoShape 270"/>
              <p:cNvSpPr>
                <a:spLocks noChangeAspect="1" noChangeArrowheads="1"/>
              </p:cNvSpPr>
              <p:nvPr/>
            </p:nvSpPr>
            <p:spPr bwMode="auto">
              <a:xfrm>
                <a:off x="35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26" name="AutoShape 271"/>
              <p:cNvSpPr>
                <a:spLocks noChangeAspect="1" noChangeArrowheads="1"/>
              </p:cNvSpPr>
              <p:nvPr/>
            </p:nvSpPr>
            <p:spPr bwMode="auto">
              <a:xfrm>
                <a:off x="36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27" name="AutoShape 272"/>
              <p:cNvSpPr>
                <a:spLocks noChangeAspect="1" noChangeArrowheads="1"/>
              </p:cNvSpPr>
              <p:nvPr/>
            </p:nvSpPr>
            <p:spPr bwMode="auto">
              <a:xfrm>
                <a:off x="37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28" name="AutoShape 273"/>
              <p:cNvSpPr>
                <a:spLocks noChangeAspect="1" noChangeArrowheads="1"/>
              </p:cNvSpPr>
              <p:nvPr/>
            </p:nvSpPr>
            <p:spPr bwMode="auto">
              <a:xfrm>
                <a:off x="39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29" name="AutoShape 274"/>
              <p:cNvSpPr>
                <a:spLocks noChangeAspect="1" noChangeArrowheads="1"/>
              </p:cNvSpPr>
              <p:nvPr/>
            </p:nvSpPr>
            <p:spPr bwMode="auto">
              <a:xfrm>
                <a:off x="4080"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62067" name="Text Box 275"/>
          <p:cNvSpPr txBox="1">
            <a:spLocks noChangeArrowheads="1"/>
          </p:cNvSpPr>
          <p:nvPr/>
        </p:nvSpPr>
        <p:spPr bwMode="auto">
          <a:xfrm>
            <a:off x="381000" y="2667000"/>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 cube</a:t>
            </a:r>
          </a:p>
        </p:txBody>
      </p:sp>
      <p:sp>
        <p:nvSpPr>
          <p:cNvPr id="162068" name="AutoShape 276"/>
          <p:cNvSpPr>
            <a:spLocks noChangeArrowheads="1"/>
          </p:cNvSpPr>
          <p:nvPr/>
        </p:nvSpPr>
        <p:spPr bwMode="auto">
          <a:xfrm>
            <a:off x="1981200" y="2514600"/>
            <a:ext cx="304800" cy="304800"/>
          </a:xfrm>
          <a:prstGeom prst="downArrow">
            <a:avLst>
              <a:gd name="adj1" fmla="val 50000"/>
              <a:gd name="adj2" fmla="val 25000"/>
            </a:avLst>
          </a:prstGeom>
          <a:solidFill>
            <a:srgbClr val="01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62069" name="Group 277"/>
          <p:cNvGrpSpPr>
            <a:grpSpLocks/>
          </p:cNvGrpSpPr>
          <p:nvPr/>
        </p:nvGrpSpPr>
        <p:grpSpPr bwMode="auto">
          <a:xfrm>
            <a:off x="1828800" y="2895600"/>
            <a:ext cx="609600" cy="381000"/>
            <a:chOff x="864" y="1248"/>
            <a:chExt cx="384" cy="240"/>
          </a:xfrm>
        </p:grpSpPr>
        <p:sp>
          <p:nvSpPr>
            <p:cNvPr id="44311" name="AutoShape 278"/>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12" name="AutoShape 279"/>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13" name="AutoShape 280"/>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14" name="AutoShape 281"/>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2074" name="Group 282"/>
          <p:cNvGrpSpPr>
            <a:grpSpLocks/>
          </p:cNvGrpSpPr>
          <p:nvPr/>
        </p:nvGrpSpPr>
        <p:grpSpPr bwMode="auto">
          <a:xfrm>
            <a:off x="1828800" y="3352800"/>
            <a:ext cx="609600" cy="381000"/>
            <a:chOff x="864" y="1248"/>
            <a:chExt cx="384" cy="240"/>
          </a:xfrm>
        </p:grpSpPr>
        <p:sp>
          <p:nvSpPr>
            <p:cNvPr id="44307" name="AutoShape 283"/>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08" name="AutoShape 284"/>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09" name="AutoShape 285"/>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10" name="AutoShape 286"/>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62079" name="Text Box 287"/>
          <p:cNvSpPr txBox="1">
            <a:spLocks noChangeArrowheads="1"/>
          </p:cNvSpPr>
          <p:nvPr/>
        </p:nvSpPr>
        <p:spPr bwMode="auto">
          <a:xfrm>
            <a:off x="1447800" y="3886200"/>
            <a:ext cx="1252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 cubes</a:t>
            </a:r>
          </a:p>
        </p:txBody>
      </p:sp>
      <p:sp>
        <p:nvSpPr>
          <p:cNvPr id="162080" name="AutoShape 288"/>
          <p:cNvSpPr>
            <a:spLocks noChangeArrowheads="1"/>
          </p:cNvSpPr>
          <p:nvPr/>
        </p:nvSpPr>
        <p:spPr bwMode="auto">
          <a:xfrm>
            <a:off x="3505200" y="2514600"/>
            <a:ext cx="304800" cy="304800"/>
          </a:xfrm>
          <a:prstGeom prst="downArrow">
            <a:avLst>
              <a:gd name="adj1" fmla="val 50000"/>
              <a:gd name="adj2" fmla="val 25000"/>
            </a:avLst>
          </a:prstGeom>
          <a:solidFill>
            <a:srgbClr val="01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62081" name="Group 289"/>
          <p:cNvGrpSpPr>
            <a:grpSpLocks/>
          </p:cNvGrpSpPr>
          <p:nvPr/>
        </p:nvGrpSpPr>
        <p:grpSpPr bwMode="auto">
          <a:xfrm>
            <a:off x="3200400" y="2819400"/>
            <a:ext cx="914400" cy="457200"/>
            <a:chOff x="1488" y="1152"/>
            <a:chExt cx="576" cy="288"/>
          </a:xfrm>
        </p:grpSpPr>
        <p:grpSp>
          <p:nvGrpSpPr>
            <p:cNvPr id="44297" name="Group 290"/>
            <p:cNvGrpSpPr>
              <a:grpSpLocks/>
            </p:cNvGrpSpPr>
            <p:nvPr/>
          </p:nvGrpSpPr>
          <p:grpSpPr bwMode="auto">
            <a:xfrm>
              <a:off x="1536" y="1152"/>
              <a:ext cx="384" cy="240"/>
              <a:chOff x="864" y="1248"/>
              <a:chExt cx="384" cy="240"/>
            </a:xfrm>
          </p:grpSpPr>
          <p:sp>
            <p:nvSpPr>
              <p:cNvPr id="44303" name="AutoShape 291"/>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04" name="AutoShape 292"/>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05" name="AutoShape 293"/>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06" name="AutoShape 294"/>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298" name="AutoShape 295"/>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99" name="AutoShape 296"/>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00" name="AutoShape 297"/>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01" name="AutoShape 298"/>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302" name="AutoShape 299"/>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2092" name="Group 300"/>
          <p:cNvGrpSpPr>
            <a:grpSpLocks/>
          </p:cNvGrpSpPr>
          <p:nvPr/>
        </p:nvGrpSpPr>
        <p:grpSpPr bwMode="auto">
          <a:xfrm>
            <a:off x="3200400" y="3352800"/>
            <a:ext cx="914400" cy="457200"/>
            <a:chOff x="1488" y="1152"/>
            <a:chExt cx="576" cy="288"/>
          </a:xfrm>
        </p:grpSpPr>
        <p:grpSp>
          <p:nvGrpSpPr>
            <p:cNvPr id="44287" name="Group 301"/>
            <p:cNvGrpSpPr>
              <a:grpSpLocks/>
            </p:cNvGrpSpPr>
            <p:nvPr/>
          </p:nvGrpSpPr>
          <p:grpSpPr bwMode="auto">
            <a:xfrm>
              <a:off x="1536" y="1152"/>
              <a:ext cx="384" cy="240"/>
              <a:chOff x="864" y="1248"/>
              <a:chExt cx="384" cy="240"/>
            </a:xfrm>
          </p:grpSpPr>
          <p:sp>
            <p:nvSpPr>
              <p:cNvPr id="44293" name="AutoShape 302"/>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94" name="AutoShape 303"/>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95" name="AutoShape 304"/>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96" name="AutoShape 305"/>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288" name="AutoShape 306"/>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89" name="AutoShape 307"/>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90" name="AutoShape 308"/>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91" name="AutoShape 309"/>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92" name="AutoShape 310"/>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2103" name="Group 311"/>
          <p:cNvGrpSpPr>
            <a:grpSpLocks/>
          </p:cNvGrpSpPr>
          <p:nvPr/>
        </p:nvGrpSpPr>
        <p:grpSpPr bwMode="auto">
          <a:xfrm>
            <a:off x="3200400" y="3886200"/>
            <a:ext cx="914400" cy="457200"/>
            <a:chOff x="1488" y="1152"/>
            <a:chExt cx="576" cy="288"/>
          </a:xfrm>
        </p:grpSpPr>
        <p:grpSp>
          <p:nvGrpSpPr>
            <p:cNvPr id="44277" name="Group 312"/>
            <p:cNvGrpSpPr>
              <a:grpSpLocks/>
            </p:cNvGrpSpPr>
            <p:nvPr/>
          </p:nvGrpSpPr>
          <p:grpSpPr bwMode="auto">
            <a:xfrm>
              <a:off x="1536" y="1152"/>
              <a:ext cx="384" cy="240"/>
              <a:chOff x="864" y="1248"/>
              <a:chExt cx="384" cy="240"/>
            </a:xfrm>
          </p:grpSpPr>
          <p:sp>
            <p:nvSpPr>
              <p:cNvPr id="44283" name="AutoShape 313"/>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84" name="AutoShape 314"/>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85" name="AutoShape 315"/>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86" name="AutoShape 316"/>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278" name="AutoShape 317"/>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79" name="AutoShape 318"/>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80" name="AutoShape 319"/>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81" name="AutoShape 320"/>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82" name="AutoShape 321"/>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62114" name="Text Box 322"/>
          <p:cNvSpPr txBox="1">
            <a:spLocks noChangeArrowheads="1"/>
          </p:cNvSpPr>
          <p:nvPr/>
        </p:nvSpPr>
        <p:spPr bwMode="auto">
          <a:xfrm>
            <a:off x="2819400" y="4495800"/>
            <a:ext cx="142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27 cubes</a:t>
            </a:r>
          </a:p>
        </p:txBody>
      </p:sp>
      <p:grpSp>
        <p:nvGrpSpPr>
          <p:cNvPr id="162115" name="Group 323"/>
          <p:cNvGrpSpPr>
            <a:grpSpLocks/>
          </p:cNvGrpSpPr>
          <p:nvPr/>
        </p:nvGrpSpPr>
        <p:grpSpPr bwMode="auto">
          <a:xfrm>
            <a:off x="4876800" y="2743200"/>
            <a:ext cx="1219200" cy="533400"/>
            <a:chOff x="2304" y="1152"/>
            <a:chExt cx="768" cy="336"/>
          </a:xfrm>
        </p:grpSpPr>
        <p:grpSp>
          <p:nvGrpSpPr>
            <p:cNvPr id="44259" name="Group 324"/>
            <p:cNvGrpSpPr>
              <a:grpSpLocks/>
            </p:cNvGrpSpPr>
            <p:nvPr/>
          </p:nvGrpSpPr>
          <p:grpSpPr bwMode="auto">
            <a:xfrm>
              <a:off x="2352" y="1152"/>
              <a:ext cx="576" cy="288"/>
              <a:chOff x="1488" y="1152"/>
              <a:chExt cx="576" cy="288"/>
            </a:xfrm>
          </p:grpSpPr>
          <p:grpSp>
            <p:nvGrpSpPr>
              <p:cNvPr id="44267" name="Group 325"/>
              <p:cNvGrpSpPr>
                <a:grpSpLocks/>
              </p:cNvGrpSpPr>
              <p:nvPr/>
            </p:nvGrpSpPr>
            <p:grpSpPr bwMode="auto">
              <a:xfrm>
                <a:off x="1536" y="1152"/>
                <a:ext cx="384" cy="240"/>
                <a:chOff x="864" y="1248"/>
                <a:chExt cx="384" cy="240"/>
              </a:xfrm>
            </p:grpSpPr>
            <p:sp>
              <p:nvSpPr>
                <p:cNvPr id="44273" name="AutoShape 326"/>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74" name="AutoShape 327"/>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75" name="AutoShape 328"/>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76" name="AutoShape 329"/>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268" name="AutoShape 330"/>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69" name="AutoShape 331"/>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70" name="AutoShape 332"/>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71" name="AutoShape 333"/>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72" name="AutoShape 334"/>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260" name="AutoShape 335"/>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61" name="AutoShape 336"/>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62" name="AutoShape 337"/>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63" name="AutoShape 338"/>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64" name="AutoShape 339"/>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65" name="AutoShape 340"/>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66" name="AutoShape 341"/>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2134" name="Group 342"/>
          <p:cNvGrpSpPr>
            <a:grpSpLocks/>
          </p:cNvGrpSpPr>
          <p:nvPr/>
        </p:nvGrpSpPr>
        <p:grpSpPr bwMode="auto">
          <a:xfrm>
            <a:off x="4876800" y="3352800"/>
            <a:ext cx="1219200" cy="533400"/>
            <a:chOff x="2304" y="1152"/>
            <a:chExt cx="768" cy="336"/>
          </a:xfrm>
        </p:grpSpPr>
        <p:grpSp>
          <p:nvGrpSpPr>
            <p:cNvPr id="44241" name="Group 343"/>
            <p:cNvGrpSpPr>
              <a:grpSpLocks/>
            </p:cNvGrpSpPr>
            <p:nvPr/>
          </p:nvGrpSpPr>
          <p:grpSpPr bwMode="auto">
            <a:xfrm>
              <a:off x="2352" y="1152"/>
              <a:ext cx="576" cy="288"/>
              <a:chOff x="1488" y="1152"/>
              <a:chExt cx="576" cy="288"/>
            </a:xfrm>
          </p:grpSpPr>
          <p:grpSp>
            <p:nvGrpSpPr>
              <p:cNvPr id="44249" name="Group 344"/>
              <p:cNvGrpSpPr>
                <a:grpSpLocks/>
              </p:cNvGrpSpPr>
              <p:nvPr/>
            </p:nvGrpSpPr>
            <p:grpSpPr bwMode="auto">
              <a:xfrm>
                <a:off x="1536" y="1152"/>
                <a:ext cx="384" cy="240"/>
                <a:chOff x="864" y="1248"/>
                <a:chExt cx="384" cy="240"/>
              </a:xfrm>
            </p:grpSpPr>
            <p:sp>
              <p:nvSpPr>
                <p:cNvPr id="44255" name="AutoShape 345"/>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56" name="AutoShape 346"/>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57" name="AutoShape 347"/>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58" name="AutoShape 348"/>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250" name="AutoShape 349"/>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51" name="AutoShape 350"/>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52" name="AutoShape 351"/>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53" name="AutoShape 352"/>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54" name="AutoShape 353"/>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242" name="AutoShape 354"/>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43" name="AutoShape 355"/>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44" name="AutoShape 356"/>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45" name="AutoShape 357"/>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46" name="AutoShape 358"/>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47" name="AutoShape 359"/>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48" name="AutoShape 360"/>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2153" name="Group 361"/>
          <p:cNvGrpSpPr>
            <a:grpSpLocks/>
          </p:cNvGrpSpPr>
          <p:nvPr/>
        </p:nvGrpSpPr>
        <p:grpSpPr bwMode="auto">
          <a:xfrm>
            <a:off x="4876800" y="3962400"/>
            <a:ext cx="1219200" cy="533400"/>
            <a:chOff x="2304" y="1152"/>
            <a:chExt cx="768" cy="336"/>
          </a:xfrm>
        </p:grpSpPr>
        <p:grpSp>
          <p:nvGrpSpPr>
            <p:cNvPr id="44223" name="Group 362"/>
            <p:cNvGrpSpPr>
              <a:grpSpLocks/>
            </p:cNvGrpSpPr>
            <p:nvPr/>
          </p:nvGrpSpPr>
          <p:grpSpPr bwMode="auto">
            <a:xfrm>
              <a:off x="2352" y="1152"/>
              <a:ext cx="576" cy="288"/>
              <a:chOff x="1488" y="1152"/>
              <a:chExt cx="576" cy="288"/>
            </a:xfrm>
          </p:grpSpPr>
          <p:grpSp>
            <p:nvGrpSpPr>
              <p:cNvPr id="44231" name="Group 363"/>
              <p:cNvGrpSpPr>
                <a:grpSpLocks/>
              </p:cNvGrpSpPr>
              <p:nvPr/>
            </p:nvGrpSpPr>
            <p:grpSpPr bwMode="auto">
              <a:xfrm>
                <a:off x="1536" y="1152"/>
                <a:ext cx="384" cy="240"/>
                <a:chOff x="864" y="1248"/>
                <a:chExt cx="384" cy="240"/>
              </a:xfrm>
            </p:grpSpPr>
            <p:sp>
              <p:nvSpPr>
                <p:cNvPr id="44237" name="AutoShape 364"/>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38" name="AutoShape 365"/>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39" name="AutoShape 366"/>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40" name="AutoShape 367"/>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232" name="AutoShape 368"/>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33" name="AutoShape 369"/>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34" name="AutoShape 370"/>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35" name="AutoShape 371"/>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36" name="AutoShape 372"/>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224" name="AutoShape 373"/>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25" name="AutoShape 374"/>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26" name="AutoShape 375"/>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27" name="AutoShape 376"/>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28" name="AutoShape 377"/>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29" name="AutoShape 378"/>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30" name="AutoShape 379"/>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2172" name="Group 380"/>
          <p:cNvGrpSpPr>
            <a:grpSpLocks/>
          </p:cNvGrpSpPr>
          <p:nvPr/>
        </p:nvGrpSpPr>
        <p:grpSpPr bwMode="auto">
          <a:xfrm>
            <a:off x="4876800" y="4572000"/>
            <a:ext cx="1219200" cy="533400"/>
            <a:chOff x="2304" y="1152"/>
            <a:chExt cx="768" cy="336"/>
          </a:xfrm>
        </p:grpSpPr>
        <p:grpSp>
          <p:nvGrpSpPr>
            <p:cNvPr id="44205" name="Group 381"/>
            <p:cNvGrpSpPr>
              <a:grpSpLocks/>
            </p:cNvGrpSpPr>
            <p:nvPr/>
          </p:nvGrpSpPr>
          <p:grpSpPr bwMode="auto">
            <a:xfrm>
              <a:off x="2352" y="1152"/>
              <a:ext cx="576" cy="288"/>
              <a:chOff x="1488" y="1152"/>
              <a:chExt cx="576" cy="288"/>
            </a:xfrm>
          </p:grpSpPr>
          <p:grpSp>
            <p:nvGrpSpPr>
              <p:cNvPr id="44213" name="Group 382"/>
              <p:cNvGrpSpPr>
                <a:grpSpLocks/>
              </p:cNvGrpSpPr>
              <p:nvPr/>
            </p:nvGrpSpPr>
            <p:grpSpPr bwMode="auto">
              <a:xfrm>
                <a:off x="1536" y="1152"/>
                <a:ext cx="384" cy="240"/>
                <a:chOff x="864" y="1248"/>
                <a:chExt cx="384" cy="240"/>
              </a:xfrm>
            </p:grpSpPr>
            <p:sp>
              <p:nvSpPr>
                <p:cNvPr id="44219" name="AutoShape 383"/>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20" name="AutoShape 384"/>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21" name="AutoShape 385"/>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22" name="AutoShape 386"/>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214" name="AutoShape 387"/>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15" name="AutoShape 388"/>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16" name="AutoShape 389"/>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17" name="AutoShape 390"/>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18" name="AutoShape 391"/>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206" name="AutoShape 392"/>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07" name="AutoShape 393"/>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08" name="AutoShape 394"/>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09" name="AutoShape 395"/>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10" name="AutoShape 396"/>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11" name="AutoShape 397"/>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12" name="AutoShape 398"/>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62191" name="AutoShape 399"/>
          <p:cNvSpPr>
            <a:spLocks noChangeArrowheads="1"/>
          </p:cNvSpPr>
          <p:nvPr/>
        </p:nvSpPr>
        <p:spPr bwMode="auto">
          <a:xfrm>
            <a:off x="5334000" y="2514600"/>
            <a:ext cx="304800" cy="304800"/>
          </a:xfrm>
          <a:prstGeom prst="downArrow">
            <a:avLst>
              <a:gd name="adj1" fmla="val 50000"/>
              <a:gd name="adj2" fmla="val 25000"/>
            </a:avLst>
          </a:prstGeom>
          <a:solidFill>
            <a:srgbClr val="01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2192" name="Text Box 400"/>
          <p:cNvSpPr txBox="1">
            <a:spLocks noChangeArrowheads="1"/>
          </p:cNvSpPr>
          <p:nvPr/>
        </p:nvSpPr>
        <p:spPr bwMode="auto">
          <a:xfrm>
            <a:off x="4784725" y="5297488"/>
            <a:ext cx="142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64 cubes</a:t>
            </a:r>
          </a:p>
        </p:txBody>
      </p:sp>
      <p:grpSp>
        <p:nvGrpSpPr>
          <p:cNvPr id="162193" name="Group 401"/>
          <p:cNvGrpSpPr>
            <a:grpSpLocks/>
          </p:cNvGrpSpPr>
          <p:nvPr/>
        </p:nvGrpSpPr>
        <p:grpSpPr bwMode="auto">
          <a:xfrm>
            <a:off x="6858000" y="2667000"/>
            <a:ext cx="1524000" cy="609600"/>
            <a:chOff x="3504" y="1104"/>
            <a:chExt cx="960" cy="384"/>
          </a:xfrm>
        </p:grpSpPr>
        <p:grpSp>
          <p:nvGrpSpPr>
            <p:cNvPr id="44177" name="Group 402"/>
            <p:cNvGrpSpPr>
              <a:grpSpLocks/>
            </p:cNvGrpSpPr>
            <p:nvPr/>
          </p:nvGrpSpPr>
          <p:grpSpPr bwMode="auto">
            <a:xfrm>
              <a:off x="3552" y="1104"/>
              <a:ext cx="768" cy="336"/>
              <a:chOff x="2304" y="1152"/>
              <a:chExt cx="768" cy="336"/>
            </a:xfrm>
          </p:grpSpPr>
          <p:grpSp>
            <p:nvGrpSpPr>
              <p:cNvPr id="44187" name="Group 403"/>
              <p:cNvGrpSpPr>
                <a:grpSpLocks/>
              </p:cNvGrpSpPr>
              <p:nvPr/>
            </p:nvGrpSpPr>
            <p:grpSpPr bwMode="auto">
              <a:xfrm>
                <a:off x="2352" y="1152"/>
                <a:ext cx="576" cy="288"/>
                <a:chOff x="1488" y="1152"/>
                <a:chExt cx="576" cy="288"/>
              </a:xfrm>
            </p:grpSpPr>
            <p:grpSp>
              <p:nvGrpSpPr>
                <p:cNvPr id="44195" name="Group 404"/>
                <p:cNvGrpSpPr>
                  <a:grpSpLocks/>
                </p:cNvGrpSpPr>
                <p:nvPr/>
              </p:nvGrpSpPr>
              <p:grpSpPr bwMode="auto">
                <a:xfrm>
                  <a:off x="1536" y="1152"/>
                  <a:ext cx="384" cy="240"/>
                  <a:chOff x="864" y="1248"/>
                  <a:chExt cx="384" cy="240"/>
                </a:xfrm>
              </p:grpSpPr>
              <p:sp>
                <p:nvSpPr>
                  <p:cNvPr id="44201" name="AutoShape 405"/>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02" name="AutoShape 406"/>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03" name="AutoShape 407"/>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04" name="AutoShape 408"/>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196" name="AutoShape 409"/>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97" name="AutoShape 410"/>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98" name="AutoShape 411"/>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99" name="AutoShape 412"/>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200" name="AutoShape 413"/>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188" name="AutoShape 414"/>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89" name="AutoShape 415"/>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90" name="AutoShape 416"/>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91" name="AutoShape 417"/>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92" name="AutoShape 418"/>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93" name="AutoShape 419"/>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94" name="AutoShape 420"/>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178" name="AutoShape 421"/>
            <p:cNvSpPr>
              <a:spLocks noChangeAspect="1" noChangeArrowheads="1"/>
            </p:cNvSpPr>
            <p:nvPr/>
          </p:nvSpPr>
          <p:spPr bwMode="auto">
            <a:xfrm>
              <a:off x="4272" y="1104"/>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79" name="AutoShape 422"/>
            <p:cNvSpPr>
              <a:spLocks noChangeAspect="1" noChangeArrowheads="1"/>
            </p:cNvSpPr>
            <p:nvPr/>
          </p:nvSpPr>
          <p:spPr bwMode="auto">
            <a:xfrm>
              <a:off x="4224"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80" name="AutoShape 423"/>
            <p:cNvSpPr>
              <a:spLocks noChangeAspect="1" noChangeArrowheads="1"/>
            </p:cNvSpPr>
            <p:nvPr/>
          </p:nvSpPr>
          <p:spPr bwMode="auto">
            <a:xfrm>
              <a:off x="4176"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81" name="AutoShape 424"/>
            <p:cNvSpPr>
              <a:spLocks noChangeAspect="1" noChangeArrowheads="1"/>
            </p:cNvSpPr>
            <p:nvPr/>
          </p:nvSpPr>
          <p:spPr bwMode="auto">
            <a:xfrm>
              <a:off x="412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82" name="AutoShape 425"/>
            <p:cNvSpPr>
              <a:spLocks noChangeAspect="1" noChangeArrowheads="1"/>
            </p:cNvSpPr>
            <p:nvPr/>
          </p:nvSpPr>
          <p:spPr bwMode="auto">
            <a:xfrm>
              <a:off x="35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83" name="AutoShape 426"/>
            <p:cNvSpPr>
              <a:spLocks noChangeAspect="1" noChangeArrowheads="1"/>
            </p:cNvSpPr>
            <p:nvPr/>
          </p:nvSpPr>
          <p:spPr bwMode="auto">
            <a:xfrm>
              <a:off x="36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84" name="AutoShape 427"/>
            <p:cNvSpPr>
              <a:spLocks noChangeAspect="1" noChangeArrowheads="1"/>
            </p:cNvSpPr>
            <p:nvPr/>
          </p:nvSpPr>
          <p:spPr bwMode="auto">
            <a:xfrm>
              <a:off x="37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85" name="AutoShape 428"/>
            <p:cNvSpPr>
              <a:spLocks noChangeAspect="1" noChangeArrowheads="1"/>
            </p:cNvSpPr>
            <p:nvPr/>
          </p:nvSpPr>
          <p:spPr bwMode="auto">
            <a:xfrm>
              <a:off x="39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86" name="AutoShape 429"/>
            <p:cNvSpPr>
              <a:spLocks noChangeAspect="1" noChangeArrowheads="1"/>
            </p:cNvSpPr>
            <p:nvPr/>
          </p:nvSpPr>
          <p:spPr bwMode="auto">
            <a:xfrm>
              <a:off x="4080"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2222" name="Group 430"/>
          <p:cNvGrpSpPr>
            <a:grpSpLocks/>
          </p:cNvGrpSpPr>
          <p:nvPr/>
        </p:nvGrpSpPr>
        <p:grpSpPr bwMode="auto">
          <a:xfrm>
            <a:off x="6858000" y="3333750"/>
            <a:ext cx="1524000" cy="609600"/>
            <a:chOff x="3504" y="1104"/>
            <a:chExt cx="960" cy="384"/>
          </a:xfrm>
        </p:grpSpPr>
        <p:grpSp>
          <p:nvGrpSpPr>
            <p:cNvPr id="44149" name="Group 431"/>
            <p:cNvGrpSpPr>
              <a:grpSpLocks/>
            </p:cNvGrpSpPr>
            <p:nvPr/>
          </p:nvGrpSpPr>
          <p:grpSpPr bwMode="auto">
            <a:xfrm>
              <a:off x="3552" y="1104"/>
              <a:ext cx="768" cy="336"/>
              <a:chOff x="2304" y="1152"/>
              <a:chExt cx="768" cy="336"/>
            </a:xfrm>
          </p:grpSpPr>
          <p:grpSp>
            <p:nvGrpSpPr>
              <p:cNvPr id="44159" name="Group 432"/>
              <p:cNvGrpSpPr>
                <a:grpSpLocks/>
              </p:cNvGrpSpPr>
              <p:nvPr/>
            </p:nvGrpSpPr>
            <p:grpSpPr bwMode="auto">
              <a:xfrm>
                <a:off x="2352" y="1152"/>
                <a:ext cx="576" cy="288"/>
                <a:chOff x="1488" y="1152"/>
                <a:chExt cx="576" cy="288"/>
              </a:xfrm>
            </p:grpSpPr>
            <p:grpSp>
              <p:nvGrpSpPr>
                <p:cNvPr id="44167" name="Group 433"/>
                <p:cNvGrpSpPr>
                  <a:grpSpLocks/>
                </p:cNvGrpSpPr>
                <p:nvPr/>
              </p:nvGrpSpPr>
              <p:grpSpPr bwMode="auto">
                <a:xfrm>
                  <a:off x="1536" y="1152"/>
                  <a:ext cx="384" cy="240"/>
                  <a:chOff x="864" y="1248"/>
                  <a:chExt cx="384" cy="240"/>
                </a:xfrm>
              </p:grpSpPr>
              <p:sp>
                <p:nvSpPr>
                  <p:cNvPr id="44173" name="AutoShape 434"/>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74" name="AutoShape 435"/>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75" name="AutoShape 436"/>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76" name="AutoShape 437"/>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168" name="AutoShape 438"/>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69" name="AutoShape 439"/>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70" name="AutoShape 440"/>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71" name="AutoShape 441"/>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72" name="AutoShape 442"/>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160" name="AutoShape 443"/>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61" name="AutoShape 444"/>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62" name="AutoShape 445"/>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63" name="AutoShape 446"/>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64" name="AutoShape 447"/>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65" name="AutoShape 448"/>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66" name="AutoShape 449"/>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150" name="AutoShape 450"/>
            <p:cNvSpPr>
              <a:spLocks noChangeAspect="1" noChangeArrowheads="1"/>
            </p:cNvSpPr>
            <p:nvPr/>
          </p:nvSpPr>
          <p:spPr bwMode="auto">
            <a:xfrm>
              <a:off x="4272" y="1104"/>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51" name="AutoShape 451"/>
            <p:cNvSpPr>
              <a:spLocks noChangeAspect="1" noChangeArrowheads="1"/>
            </p:cNvSpPr>
            <p:nvPr/>
          </p:nvSpPr>
          <p:spPr bwMode="auto">
            <a:xfrm>
              <a:off x="4224"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52" name="AutoShape 452"/>
            <p:cNvSpPr>
              <a:spLocks noChangeAspect="1" noChangeArrowheads="1"/>
            </p:cNvSpPr>
            <p:nvPr/>
          </p:nvSpPr>
          <p:spPr bwMode="auto">
            <a:xfrm>
              <a:off x="4176"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53" name="AutoShape 453"/>
            <p:cNvSpPr>
              <a:spLocks noChangeAspect="1" noChangeArrowheads="1"/>
            </p:cNvSpPr>
            <p:nvPr/>
          </p:nvSpPr>
          <p:spPr bwMode="auto">
            <a:xfrm>
              <a:off x="412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54" name="AutoShape 454"/>
            <p:cNvSpPr>
              <a:spLocks noChangeAspect="1" noChangeArrowheads="1"/>
            </p:cNvSpPr>
            <p:nvPr/>
          </p:nvSpPr>
          <p:spPr bwMode="auto">
            <a:xfrm>
              <a:off x="35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55" name="AutoShape 455"/>
            <p:cNvSpPr>
              <a:spLocks noChangeAspect="1" noChangeArrowheads="1"/>
            </p:cNvSpPr>
            <p:nvPr/>
          </p:nvSpPr>
          <p:spPr bwMode="auto">
            <a:xfrm>
              <a:off x="36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56" name="AutoShape 456"/>
            <p:cNvSpPr>
              <a:spLocks noChangeAspect="1" noChangeArrowheads="1"/>
            </p:cNvSpPr>
            <p:nvPr/>
          </p:nvSpPr>
          <p:spPr bwMode="auto">
            <a:xfrm>
              <a:off x="37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57" name="AutoShape 457"/>
            <p:cNvSpPr>
              <a:spLocks noChangeAspect="1" noChangeArrowheads="1"/>
            </p:cNvSpPr>
            <p:nvPr/>
          </p:nvSpPr>
          <p:spPr bwMode="auto">
            <a:xfrm>
              <a:off x="39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58" name="AutoShape 458"/>
            <p:cNvSpPr>
              <a:spLocks noChangeAspect="1" noChangeArrowheads="1"/>
            </p:cNvSpPr>
            <p:nvPr/>
          </p:nvSpPr>
          <p:spPr bwMode="auto">
            <a:xfrm>
              <a:off x="4080"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2251" name="Group 459"/>
          <p:cNvGrpSpPr>
            <a:grpSpLocks/>
          </p:cNvGrpSpPr>
          <p:nvPr/>
        </p:nvGrpSpPr>
        <p:grpSpPr bwMode="auto">
          <a:xfrm>
            <a:off x="6858000" y="4000500"/>
            <a:ext cx="1524000" cy="609600"/>
            <a:chOff x="3504" y="1104"/>
            <a:chExt cx="960" cy="384"/>
          </a:xfrm>
        </p:grpSpPr>
        <p:grpSp>
          <p:nvGrpSpPr>
            <p:cNvPr id="44121" name="Group 460"/>
            <p:cNvGrpSpPr>
              <a:grpSpLocks/>
            </p:cNvGrpSpPr>
            <p:nvPr/>
          </p:nvGrpSpPr>
          <p:grpSpPr bwMode="auto">
            <a:xfrm>
              <a:off x="3552" y="1104"/>
              <a:ext cx="768" cy="336"/>
              <a:chOff x="2304" y="1152"/>
              <a:chExt cx="768" cy="336"/>
            </a:xfrm>
          </p:grpSpPr>
          <p:grpSp>
            <p:nvGrpSpPr>
              <p:cNvPr id="44131" name="Group 461"/>
              <p:cNvGrpSpPr>
                <a:grpSpLocks/>
              </p:cNvGrpSpPr>
              <p:nvPr/>
            </p:nvGrpSpPr>
            <p:grpSpPr bwMode="auto">
              <a:xfrm>
                <a:off x="2352" y="1152"/>
                <a:ext cx="576" cy="288"/>
                <a:chOff x="1488" y="1152"/>
                <a:chExt cx="576" cy="288"/>
              </a:xfrm>
            </p:grpSpPr>
            <p:grpSp>
              <p:nvGrpSpPr>
                <p:cNvPr id="44139" name="Group 462"/>
                <p:cNvGrpSpPr>
                  <a:grpSpLocks/>
                </p:cNvGrpSpPr>
                <p:nvPr/>
              </p:nvGrpSpPr>
              <p:grpSpPr bwMode="auto">
                <a:xfrm>
                  <a:off x="1536" y="1152"/>
                  <a:ext cx="384" cy="240"/>
                  <a:chOff x="864" y="1248"/>
                  <a:chExt cx="384" cy="240"/>
                </a:xfrm>
              </p:grpSpPr>
              <p:sp>
                <p:nvSpPr>
                  <p:cNvPr id="44145" name="AutoShape 463"/>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46" name="AutoShape 464"/>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47" name="AutoShape 465"/>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48" name="AutoShape 466"/>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140" name="AutoShape 467"/>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41" name="AutoShape 468"/>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42" name="AutoShape 469"/>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43" name="AutoShape 470"/>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44" name="AutoShape 471"/>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132" name="AutoShape 472"/>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33" name="AutoShape 473"/>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34" name="AutoShape 474"/>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35" name="AutoShape 475"/>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36" name="AutoShape 476"/>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37" name="AutoShape 477"/>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38" name="AutoShape 478"/>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122" name="AutoShape 479"/>
            <p:cNvSpPr>
              <a:spLocks noChangeAspect="1" noChangeArrowheads="1"/>
            </p:cNvSpPr>
            <p:nvPr/>
          </p:nvSpPr>
          <p:spPr bwMode="auto">
            <a:xfrm>
              <a:off x="4272" y="1104"/>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23" name="AutoShape 480"/>
            <p:cNvSpPr>
              <a:spLocks noChangeAspect="1" noChangeArrowheads="1"/>
            </p:cNvSpPr>
            <p:nvPr/>
          </p:nvSpPr>
          <p:spPr bwMode="auto">
            <a:xfrm>
              <a:off x="4224"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24" name="AutoShape 481"/>
            <p:cNvSpPr>
              <a:spLocks noChangeAspect="1" noChangeArrowheads="1"/>
            </p:cNvSpPr>
            <p:nvPr/>
          </p:nvSpPr>
          <p:spPr bwMode="auto">
            <a:xfrm>
              <a:off x="4176"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25" name="AutoShape 482"/>
            <p:cNvSpPr>
              <a:spLocks noChangeAspect="1" noChangeArrowheads="1"/>
            </p:cNvSpPr>
            <p:nvPr/>
          </p:nvSpPr>
          <p:spPr bwMode="auto">
            <a:xfrm>
              <a:off x="412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26" name="AutoShape 483"/>
            <p:cNvSpPr>
              <a:spLocks noChangeAspect="1" noChangeArrowheads="1"/>
            </p:cNvSpPr>
            <p:nvPr/>
          </p:nvSpPr>
          <p:spPr bwMode="auto">
            <a:xfrm>
              <a:off x="35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27" name="AutoShape 484"/>
            <p:cNvSpPr>
              <a:spLocks noChangeAspect="1" noChangeArrowheads="1"/>
            </p:cNvSpPr>
            <p:nvPr/>
          </p:nvSpPr>
          <p:spPr bwMode="auto">
            <a:xfrm>
              <a:off x="36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28" name="AutoShape 485"/>
            <p:cNvSpPr>
              <a:spLocks noChangeAspect="1" noChangeArrowheads="1"/>
            </p:cNvSpPr>
            <p:nvPr/>
          </p:nvSpPr>
          <p:spPr bwMode="auto">
            <a:xfrm>
              <a:off x="37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29" name="AutoShape 486"/>
            <p:cNvSpPr>
              <a:spLocks noChangeAspect="1" noChangeArrowheads="1"/>
            </p:cNvSpPr>
            <p:nvPr/>
          </p:nvSpPr>
          <p:spPr bwMode="auto">
            <a:xfrm>
              <a:off x="39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30" name="AutoShape 487"/>
            <p:cNvSpPr>
              <a:spLocks noChangeAspect="1" noChangeArrowheads="1"/>
            </p:cNvSpPr>
            <p:nvPr/>
          </p:nvSpPr>
          <p:spPr bwMode="auto">
            <a:xfrm>
              <a:off x="4080"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2280" name="Group 488"/>
          <p:cNvGrpSpPr>
            <a:grpSpLocks/>
          </p:cNvGrpSpPr>
          <p:nvPr/>
        </p:nvGrpSpPr>
        <p:grpSpPr bwMode="auto">
          <a:xfrm>
            <a:off x="6858000" y="4667250"/>
            <a:ext cx="1524000" cy="609600"/>
            <a:chOff x="3504" y="1104"/>
            <a:chExt cx="960" cy="384"/>
          </a:xfrm>
        </p:grpSpPr>
        <p:grpSp>
          <p:nvGrpSpPr>
            <p:cNvPr id="44093" name="Group 489"/>
            <p:cNvGrpSpPr>
              <a:grpSpLocks/>
            </p:cNvGrpSpPr>
            <p:nvPr/>
          </p:nvGrpSpPr>
          <p:grpSpPr bwMode="auto">
            <a:xfrm>
              <a:off x="3552" y="1104"/>
              <a:ext cx="768" cy="336"/>
              <a:chOff x="2304" y="1152"/>
              <a:chExt cx="768" cy="336"/>
            </a:xfrm>
          </p:grpSpPr>
          <p:grpSp>
            <p:nvGrpSpPr>
              <p:cNvPr id="44103" name="Group 490"/>
              <p:cNvGrpSpPr>
                <a:grpSpLocks/>
              </p:cNvGrpSpPr>
              <p:nvPr/>
            </p:nvGrpSpPr>
            <p:grpSpPr bwMode="auto">
              <a:xfrm>
                <a:off x="2352" y="1152"/>
                <a:ext cx="576" cy="288"/>
                <a:chOff x="1488" y="1152"/>
                <a:chExt cx="576" cy="288"/>
              </a:xfrm>
            </p:grpSpPr>
            <p:grpSp>
              <p:nvGrpSpPr>
                <p:cNvPr id="44111" name="Group 491"/>
                <p:cNvGrpSpPr>
                  <a:grpSpLocks/>
                </p:cNvGrpSpPr>
                <p:nvPr/>
              </p:nvGrpSpPr>
              <p:grpSpPr bwMode="auto">
                <a:xfrm>
                  <a:off x="1536" y="1152"/>
                  <a:ext cx="384" cy="240"/>
                  <a:chOff x="864" y="1248"/>
                  <a:chExt cx="384" cy="240"/>
                </a:xfrm>
              </p:grpSpPr>
              <p:sp>
                <p:nvSpPr>
                  <p:cNvPr id="44117" name="AutoShape 492"/>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18" name="AutoShape 493"/>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19" name="AutoShape 494"/>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20" name="AutoShape 495"/>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112" name="AutoShape 496"/>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13" name="AutoShape 497"/>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14" name="AutoShape 498"/>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15" name="AutoShape 499"/>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16" name="AutoShape 500"/>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104" name="AutoShape 501"/>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05" name="AutoShape 502"/>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06" name="AutoShape 503"/>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07" name="AutoShape 504"/>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08" name="AutoShape 505"/>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09" name="AutoShape 506"/>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10" name="AutoShape 507"/>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094" name="AutoShape 508"/>
            <p:cNvSpPr>
              <a:spLocks noChangeAspect="1" noChangeArrowheads="1"/>
            </p:cNvSpPr>
            <p:nvPr/>
          </p:nvSpPr>
          <p:spPr bwMode="auto">
            <a:xfrm>
              <a:off x="4272" y="1104"/>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95" name="AutoShape 509"/>
            <p:cNvSpPr>
              <a:spLocks noChangeAspect="1" noChangeArrowheads="1"/>
            </p:cNvSpPr>
            <p:nvPr/>
          </p:nvSpPr>
          <p:spPr bwMode="auto">
            <a:xfrm>
              <a:off x="4224"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96" name="AutoShape 510"/>
            <p:cNvSpPr>
              <a:spLocks noChangeAspect="1" noChangeArrowheads="1"/>
            </p:cNvSpPr>
            <p:nvPr/>
          </p:nvSpPr>
          <p:spPr bwMode="auto">
            <a:xfrm>
              <a:off x="4176"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97" name="AutoShape 511"/>
            <p:cNvSpPr>
              <a:spLocks noChangeAspect="1" noChangeArrowheads="1"/>
            </p:cNvSpPr>
            <p:nvPr/>
          </p:nvSpPr>
          <p:spPr bwMode="auto">
            <a:xfrm>
              <a:off x="412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98" name="AutoShape 512"/>
            <p:cNvSpPr>
              <a:spLocks noChangeAspect="1" noChangeArrowheads="1"/>
            </p:cNvSpPr>
            <p:nvPr/>
          </p:nvSpPr>
          <p:spPr bwMode="auto">
            <a:xfrm>
              <a:off x="35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99" name="AutoShape 513"/>
            <p:cNvSpPr>
              <a:spLocks noChangeAspect="1" noChangeArrowheads="1"/>
            </p:cNvSpPr>
            <p:nvPr/>
          </p:nvSpPr>
          <p:spPr bwMode="auto">
            <a:xfrm>
              <a:off x="36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00" name="AutoShape 514"/>
            <p:cNvSpPr>
              <a:spLocks noChangeAspect="1" noChangeArrowheads="1"/>
            </p:cNvSpPr>
            <p:nvPr/>
          </p:nvSpPr>
          <p:spPr bwMode="auto">
            <a:xfrm>
              <a:off x="37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01" name="AutoShape 515"/>
            <p:cNvSpPr>
              <a:spLocks noChangeAspect="1" noChangeArrowheads="1"/>
            </p:cNvSpPr>
            <p:nvPr/>
          </p:nvSpPr>
          <p:spPr bwMode="auto">
            <a:xfrm>
              <a:off x="39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102" name="AutoShape 516"/>
            <p:cNvSpPr>
              <a:spLocks noChangeAspect="1" noChangeArrowheads="1"/>
            </p:cNvSpPr>
            <p:nvPr/>
          </p:nvSpPr>
          <p:spPr bwMode="auto">
            <a:xfrm>
              <a:off x="4080"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2309" name="Group 517"/>
          <p:cNvGrpSpPr>
            <a:grpSpLocks/>
          </p:cNvGrpSpPr>
          <p:nvPr/>
        </p:nvGrpSpPr>
        <p:grpSpPr bwMode="auto">
          <a:xfrm>
            <a:off x="6858000" y="5334000"/>
            <a:ext cx="1524000" cy="609600"/>
            <a:chOff x="3504" y="1104"/>
            <a:chExt cx="960" cy="384"/>
          </a:xfrm>
        </p:grpSpPr>
        <p:grpSp>
          <p:nvGrpSpPr>
            <p:cNvPr id="44065" name="Group 518"/>
            <p:cNvGrpSpPr>
              <a:grpSpLocks/>
            </p:cNvGrpSpPr>
            <p:nvPr/>
          </p:nvGrpSpPr>
          <p:grpSpPr bwMode="auto">
            <a:xfrm>
              <a:off x="3552" y="1104"/>
              <a:ext cx="768" cy="336"/>
              <a:chOff x="2304" y="1152"/>
              <a:chExt cx="768" cy="336"/>
            </a:xfrm>
          </p:grpSpPr>
          <p:grpSp>
            <p:nvGrpSpPr>
              <p:cNvPr id="44075" name="Group 519"/>
              <p:cNvGrpSpPr>
                <a:grpSpLocks/>
              </p:cNvGrpSpPr>
              <p:nvPr/>
            </p:nvGrpSpPr>
            <p:grpSpPr bwMode="auto">
              <a:xfrm>
                <a:off x="2352" y="1152"/>
                <a:ext cx="576" cy="288"/>
                <a:chOff x="1488" y="1152"/>
                <a:chExt cx="576" cy="288"/>
              </a:xfrm>
            </p:grpSpPr>
            <p:grpSp>
              <p:nvGrpSpPr>
                <p:cNvPr id="44083" name="Group 520"/>
                <p:cNvGrpSpPr>
                  <a:grpSpLocks/>
                </p:cNvGrpSpPr>
                <p:nvPr/>
              </p:nvGrpSpPr>
              <p:grpSpPr bwMode="auto">
                <a:xfrm>
                  <a:off x="1536" y="1152"/>
                  <a:ext cx="384" cy="240"/>
                  <a:chOff x="864" y="1248"/>
                  <a:chExt cx="384" cy="240"/>
                </a:xfrm>
              </p:grpSpPr>
              <p:sp>
                <p:nvSpPr>
                  <p:cNvPr id="44089" name="AutoShape 521"/>
                  <p:cNvSpPr>
                    <a:spLocks noChangeAspect="1" noChangeArrowheads="1"/>
                  </p:cNvSpPr>
                  <p:nvPr/>
                </p:nvSpPr>
                <p:spPr bwMode="auto">
                  <a:xfrm>
                    <a:off x="91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90" name="AutoShape 522"/>
                  <p:cNvSpPr>
                    <a:spLocks noChangeAspect="1" noChangeArrowheads="1"/>
                  </p:cNvSpPr>
                  <p:nvPr/>
                </p:nvSpPr>
                <p:spPr bwMode="auto">
                  <a:xfrm>
                    <a:off x="105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91" name="AutoShape 523"/>
                  <p:cNvSpPr>
                    <a:spLocks noChangeAspect="1" noChangeArrowheads="1"/>
                  </p:cNvSpPr>
                  <p:nvPr/>
                </p:nvSpPr>
                <p:spPr bwMode="auto">
                  <a:xfrm>
                    <a:off x="86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92" name="AutoShape 524"/>
                  <p:cNvSpPr>
                    <a:spLocks noChangeAspect="1" noChangeArrowheads="1"/>
                  </p:cNvSpPr>
                  <p:nvPr/>
                </p:nvSpPr>
                <p:spPr bwMode="auto">
                  <a:xfrm>
                    <a:off x="100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084" name="AutoShape 525"/>
                <p:cNvSpPr>
                  <a:spLocks noChangeAspect="1" noChangeArrowheads="1"/>
                </p:cNvSpPr>
                <p:nvPr/>
              </p:nvSpPr>
              <p:spPr bwMode="auto">
                <a:xfrm>
                  <a:off x="1872"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85" name="AutoShape 526"/>
                <p:cNvSpPr>
                  <a:spLocks noChangeAspect="1" noChangeArrowheads="1"/>
                </p:cNvSpPr>
                <p:nvPr/>
              </p:nvSpPr>
              <p:spPr bwMode="auto">
                <a:xfrm>
                  <a:off x="1824"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86" name="AutoShape 527"/>
                <p:cNvSpPr>
                  <a:spLocks noChangeAspect="1" noChangeArrowheads="1"/>
                </p:cNvSpPr>
                <p:nvPr/>
              </p:nvSpPr>
              <p:spPr bwMode="auto">
                <a:xfrm>
                  <a:off x="148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87" name="AutoShape 528"/>
                <p:cNvSpPr>
                  <a:spLocks noChangeAspect="1" noChangeArrowheads="1"/>
                </p:cNvSpPr>
                <p:nvPr/>
              </p:nvSpPr>
              <p:spPr bwMode="auto">
                <a:xfrm>
                  <a:off x="1632"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88" name="AutoShape 529"/>
                <p:cNvSpPr>
                  <a:spLocks noChangeAspect="1" noChangeArrowheads="1"/>
                </p:cNvSpPr>
                <p:nvPr/>
              </p:nvSpPr>
              <p:spPr bwMode="auto">
                <a:xfrm>
                  <a:off x="1776"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076" name="AutoShape 530"/>
              <p:cNvSpPr>
                <a:spLocks noChangeAspect="1" noChangeArrowheads="1"/>
              </p:cNvSpPr>
              <p:nvPr/>
            </p:nvSpPr>
            <p:spPr bwMode="auto">
              <a:xfrm>
                <a:off x="2880"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77" name="AutoShape 531"/>
              <p:cNvSpPr>
                <a:spLocks noChangeAspect="1" noChangeArrowheads="1"/>
              </p:cNvSpPr>
              <p:nvPr/>
            </p:nvSpPr>
            <p:spPr bwMode="auto">
              <a:xfrm>
                <a:off x="2832"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78" name="AutoShape 532"/>
              <p:cNvSpPr>
                <a:spLocks noChangeAspect="1" noChangeArrowheads="1"/>
              </p:cNvSpPr>
              <p:nvPr/>
            </p:nvSpPr>
            <p:spPr bwMode="auto">
              <a:xfrm>
                <a:off x="2784"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79" name="AutoShape 533"/>
              <p:cNvSpPr>
                <a:spLocks noChangeAspect="1" noChangeArrowheads="1"/>
              </p:cNvSpPr>
              <p:nvPr/>
            </p:nvSpPr>
            <p:spPr bwMode="auto">
              <a:xfrm>
                <a:off x="23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80" name="AutoShape 534"/>
              <p:cNvSpPr>
                <a:spLocks noChangeAspect="1" noChangeArrowheads="1"/>
              </p:cNvSpPr>
              <p:nvPr/>
            </p:nvSpPr>
            <p:spPr bwMode="auto">
              <a:xfrm>
                <a:off x="24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81" name="AutoShape 535"/>
              <p:cNvSpPr>
                <a:spLocks noChangeAspect="1" noChangeArrowheads="1"/>
              </p:cNvSpPr>
              <p:nvPr/>
            </p:nvSpPr>
            <p:spPr bwMode="auto">
              <a:xfrm>
                <a:off x="25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82" name="AutoShape 536"/>
              <p:cNvSpPr>
                <a:spLocks noChangeAspect="1" noChangeArrowheads="1"/>
              </p:cNvSpPr>
              <p:nvPr/>
            </p:nvSpPr>
            <p:spPr bwMode="auto">
              <a:xfrm>
                <a:off x="27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4066" name="AutoShape 537"/>
            <p:cNvSpPr>
              <a:spLocks noChangeAspect="1" noChangeArrowheads="1"/>
            </p:cNvSpPr>
            <p:nvPr/>
          </p:nvSpPr>
          <p:spPr bwMode="auto">
            <a:xfrm>
              <a:off x="4272" y="1104"/>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67" name="AutoShape 538"/>
            <p:cNvSpPr>
              <a:spLocks noChangeAspect="1" noChangeArrowheads="1"/>
            </p:cNvSpPr>
            <p:nvPr/>
          </p:nvSpPr>
          <p:spPr bwMode="auto">
            <a:xfrm>
              <a:off x="4224" y="1152"/>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68" name="AutoShape 539"/>
            <p:cNvSpPr>
              <a:spLocks noChangeAspect="1" noChangeArrowheads="1"/>
            </p:cNvSpPr>
            <p:nvPr/>
          </p:nvSpPr>
          <p:spPr bwMode="auto">
            <a:xfrm>
              <a:off x="4176" y="1200"/>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69" name="AutoShape 540"/>
            <p:cNvSpPr>
              <a:spLocks noChangeAspect="1" noChangeArrowheads="1"/>
            </p:cNvSpPr>
            <p:nvPr/>
          </p:nvSpPr>
          <p:spPr bwMode="auto">
            <a:xfrm>
              <a:off x="4128" y="1248"/>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70" name="AutoShape 541"/>
            <p:cNvSpPr>
              <a:spLocks noChangeAspect="1" noChangeArrowheads="1"/>
            </p:cNvSpPr>
            <p:nvPr/>
          </p:nvSpPr>
          <p:spPr bwMode="auto">
            <a:xfrm>
              <a:off x="3504"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71" name="AutoShape 542"/>
            <p:cNvSpPr>
              <a:spLocks noChangeAspect="1" noChangeArrowheads="1"/>
            </p:cNvSpPr>
            <p:nvPr/>
          </p:nvSpPr>
          <p:spPr bwMode="auto">
            <a:xfrm>
              <a:off x="3648"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72" name="AutoShape 543"/>
            <p:cNvSpPr>
              <a:spLocks noChangeAspect="1" noChangeArrowheads="1"/>
            </p:cNvSpPr>
            <p:nvPr/>
          </p:nvSpPr>
          <p:spPr bwMode="auto">
            <a:xfrm>
              <a:off x="3792"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73" name="AutoShape 544"/>
            <p:cNvSpPr>
              <a:spLocks noChangeAspect="1" noChangeArrowheads="1"/>
            </p:cNvSpPr>
            <p:nvPr/>
          </p:nvSpPr>
          <p:spPr bwMode="auto">
            <a:xfrm>
              <a:off x="3936"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74" name="AutoShape 545"/>
            <p:cNvSpPr>
              <a:spLocks noChangeAspect="1" noChangeArrowheads="1"/>
            </p:cNvSpPr>
            <p:nvPr/>
          </p:nvSpPr>
          <p:spPr bwMode="auto">
            <a:xfrm>
              <a:off x="4080" y="1296"/>
              <a:ext cx="192" cy="192"/>
            </a:xfrm>
            <a:prstGeom prst="cube">
              <a:avLst>
                <a:gd name="adj" fmla="val 25000"/>
              </a:avLst>
            </a:prstGeom>
            <a:solidFill>
              <a:srgbClr val="B3D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62338" name="AutoShape 546"/>
          <p:cNvSpPr>
            <a:spLocks noChangeArrowheads="1"/>
          </p:cNvSpPr>
          <p:nvPr/>
        </p:nvSpPr>
        <p:spPr bwMode="auto">
          <a:xfrm>
            <a:off x="7467600" y="2514600"/>
            <a:ext cx="304800" cy="304800"/>
          </a:xfrm>
          <a:prstGeom prst="downArrow">
            <a:avLst>
              <a:gd name="adj1" fmla="val 50000"/>
              <a:gd name="adj2" fmla="val 25000"/>
            </a:avLst>
          </a:prstGeom>
          <a:solidFill>
            <a:srgbClr val="01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2339" name="Text Box 547"/>
          <p:cNvSpPr txBox="1">
            <a:spLocks noChangeArrowheads="1"/>
          </p:cNvSpPr>
          <p:nvPr/>
        </p:nvSpPr>
        <p:spPr bwMode="auto">
          <a:xfrm>
            <a:off x="6842125" y="6059488"/>
            <a:ext cx="1592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125 cubes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61798"/>
                                        </p:tgtEl>
                                        <p:attrNameLst>
                                          <p:attrName>style.visibility</p:attrName>
                                        </p:attrNameLst>
                                      </p:cBhvr>
                                      <p:to>
                                        <p:strVal val="visible"/>
                                      </p:to>
                                    </p:set>
                                    <p:animEffect transition="in" filter="dissolve">
                                      <p:cBhvr>
                                        <p:cTn id="7" dur="500"/>
                                        <p:tgtEl>
                                          <p:spTgt spid="1617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61799"/>
                                        </p:tgtEl>
                                        <p:attrNameLst>
                                          <p:attrName>style.visibility</p:attrName>
                                        </p:attrNameLst>
                                      </p:cBhvr>
                                      <p:to>
                                        <p:strVal val="visible"/>
                                      </p:to>
                                    </p:set>
                                    <p:animEffect transition="in" filter="dissolve">
                                      <p:cBhvr>
                                        <p:cTn id="12" dur="500"/>
                                        <p:tgtEl>
                                          <p:spTgt spid="1617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61810"/>
                                        </p:tgtEl>
                                        <p:attrNameLst>
                                          <p:attrName>style.visibility</p:attrName>
                                        </p:attrNameLst>
                                      </p:cBhvr>
                                      <p:to>
                                        <p:strVal val="visible"/>
                                      </p:to>
                                    </p:set>
                                    <p:animEffect transition="in" filter="dissolve">
                                      <p:cBhvr>
                                        <p:cTn id="17" dur="500"/>
                                        <p:tgtEl>
                                          <p:spTgt spid="1618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61844"/>
                                        </p:tgtEl>
                                        <p:attrNameLst>
                                          <p:attrName>style.visibility</p:attrName>
                                        </p:attrNameLst>
                                      </p:cBhvr>
                                      <p:to>
                                        <p:strVal val="visible"/>
                                      </p:to>
                                    </p:set>
                                    <p:animEffect transition="in" filter="dissolve">
                                      <p:cBhvr>
                                        <p:cTn id="22" dur="500"/>
                                        <p:tgtEl>
                                          <p:spTgt spid="16184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61921"/>
                                        </p:tgtEl>
                                        <p:attrNameLst>
                                          <p:attrName>style.visibility</p:attrName>
                                        </p:attrNameLst>
                                      </p:cBhvr>
                                      <p:to>
                                        <p:strVal val="visible"/>
                                      </p:to>
                                    </p:set>
                                    <p:animEffect transition="in" filter="dissolve">
                                      <p:cBhvr>
                                        <p:cTn id="27" dur="500"/>
                                        <p:tgtEl>
                                          <p:spTgt spid="16192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162067"/>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162068"/>
                                        </p:tgtEl>
                                        <p:attrNameLst>
                                          <p:attrName>style.visibility</p:attrName>
                                        </p:attrNameLst>
                                      </p:cBhvr>
                                      <p:to>
                                        <p:strVal val="visible"/>
                                      </p:to>
                                    </p:set>
                                    <p:animEffect transition="in" filter="wipe(up)">
                                      <p:cBhvr>
                                        <p:cTn id="36" dur="500"/>
                                        <p:tgtEl>
                                          <p:spTgt spid="162068"/>
                                        </p:tgtEl>
                                      </p:cBhvr>
                                    </p:animEffect>
                                  </p:childTnLst>
                                </p:cTn>
                              </p:par>
                            </p:childTnLst>
                          </p:cTn>
                        </p:par>
                        <p:par>
                          <p:cTn id="37" fill="hold" nodeType="afterGroup">
                            <p:stCondLst>
                              <p:cond delay="500"/>
                            </p:stCondLst>
                            <p:childTnLst>
                              <p:par>
                                <p:cTn id="38" presetID="22" presetClass="entr" presetSubtype="1" fill="hold" nodeType="afterEffect">
                                  <p:stCondLst>
                                    <p:cond delay="0"/>
                                  </p:stCondLst>
                                  <p:childTnLst>
                                    <p:set>
                                      <p:cBhvr>
                                        <p:cTn id="39" dur="1" fill="hold">
                                          <p:stCondLst>
                                            <p:cond delay="0"/>
                                          </p:stCondLst>
                                        </p:cTn>
                                        <p:tgtEl>
                                          <p:spTgt spid="162069"/>
                                        </p:tgtEl>
                                        <p:attrNameLst>
                                          <p:attrName>style.visibility</p:attrName>
                                        </p:attrNameLst>
                                      </p:cBhvr>
                                      <p:to>
                                        <p:strVal val="visible"/>
                                      </p:to>
                                    </p:set>
                                    <p:animEffect transition="in" filter="wipe(up)">
                                      <p:cBhvr>
                                        <p:cTn id="40" dur="500"/>
                                        <p:tgtEl>
                                          <p:spTgt spid="162069"/>
                                        </p:tgtEl>
                                      </p:cBhvr>
                                    </p:animEffect>
                                  </p:childTnLst>
                                </p:cTn>
                              </p:par>
                            </p:childTnLst>
                          </p:cTn>
                        </p:par>
                        <p:par>
                          <p:cTn id="41" fill="hold" nodeType="afterGroup">
                            <p:stCondLst>
                              <p:cond delay="1000"/>
                            </p:stCondLst>
                            <p:childTnLst>
                              <p:par>
                                <p:cTn id="42" presetID="22" presetClass="entr" presetSubtype="1" fill="hold" nodeType="afterEffect">
                                  <p:stCondLst>
                                    <p:cond delay="0"/>
                                  </p:stCondLst>
                                  <p:childTnLst>
                                    <p:set>
                                      <p:cBhvr>
                                        <p:cTn id="43" dur="1" fill="hold">
                                          <p:stCondLst>
                                            <p:cond delay="0"/>
                                          </p:stCondLst>
                                        </p:cTn>
                                        <p:tgtEl>
                                          <p:spTgt spid="162074"/>
                                        </p:tgtEl>
                                        <p:attrNameLst>
                                          <p:attrName>style.visibility</p:attrName>
                                        </p:attrNameLst>
                                      </p:cBhvr>
                                      <p:to>
                                        <p:strVal val="visible"/>
                                      </p:to>
                                    </p:set>
                                    <p:animEffect transition="in" filter="wipe(up)">
                                      <p:cBhvr>
                                        <p:cTn id="44" dur="500"/>
                                        <p:tgtEl>
                                          <p:spTgt spid="16207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499"/>
                                          </p:stCondLst>
                                        </p:cTn>
                                        <p:tgtEl>
                                          <p:spTgt spid="162079"/>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62080"/>
                                        </p:tgtEl>
                                        <p:attrNameLst>
                                          <p:attrName>style.visibility</p:attrName>
                                        </p:attrNameLst>
                                      </p:cBhvr>
                                      <p:to>
                                        <p:strVal val="visible"/>
                                      </p:to>
                                    </p:set>
                                    <p:animEffect transition="in" filter="wipe(up)">
                                      <p:cBhvr>
                                        <p:cTn id="53" dur="500"/>
                                        <p:tgtEl>
                                          <p:spTgt spid="162080"/>
                                        </p:tgtEl>
                                      </p:cBhvr>
                                    </p:animEffect>
                                  </p:childTnLst>
                                </p:cTn>
                              </p:par>
                            </p:childTnLst>
                          </p:cTn>
                        </p:par>
                        <p:par>
                          <p:cTn id="54" fill="hold" nodeType="afterGroup">
                            <p:stCondLst>
                              <p:cond delay="500"/>
                            </p:stCondLst>
                            <p:childTnLst>
                              <p:par>
                                <p:cTn id="55" presetID="22" presetClass="entr" presetSubtype="1" fill="hold" nodeType="afterEffect">
                                  <p:stCondLst>
                                    <p:cond delay="0"/>
                                  </p:stCondLst>
                                  <p:childTnLst>
                                    <p:set>
                                      <p:cBhvr>
                                        <p:cTn id="56" dur="1" fill="hold">
                                          <p:stCondLst>
                                            <p:cond delay="0"/>
                                          </p:stCondLst>
                                        </p:cTn>
                                        <p:tgtEl>
                                          <p:spTgt spid="162081"/>
                                        </p:tgtEl>
                                        <p:attrNameLst>
                                          <p:attrName>style.visibility</p:attrName>
                                        </p:attrNameLst>
                                      </p:cBhvr>
                                      <p:to>
                                        <p:strVal val="visible"/>
                                      </p:to>
                                    </p:set>
                                    <p:animEffect transition="in" filter="wipe(up)">
                                      <p:cBhvr>
                                        <p:cTn id="57" dur="500"/>
                                        <p:tgtEl>
                                          <p:spTgt spid="162081"/>
                                        </p:tgtEl>
                                      </p:cBhvr>
                                    </p:animEffect>
                                  </p:childTnLst>
                                </p:cTn>
                              </p:par>
                            </p:childTnLst>
                          </p:cTn>
                        </p:par>
                        <p:par>
                          <p:cTn id="58" fill="hold" nodeType="afterGroup">
                            <p:stCondLst>
                              <p:cond delay="1000"/>
                            </p:stCondLst>
                            <p:childTnLst>
                              <p:par>
                                <p:cTn id="59" presetID="22" presetClass="entr" presetSubtype="1" fill="hold" nodeType="afterEffect">
                                  <p:stCondLst>
                                    <p:cond delay="0"/>
                                  </p:stCondLst>
                                  <p:childTnLst>
                                    <p:set>
                                      <p:cBhvr>
                                        <p:cTn id="60" dur="1" fill="hold">
                                          <p:stCondLst>
                                            <p:cond delay="0"/>
                                          </p:stCondLst>
                                        </p:cTn>
                                        <p:tgtEl>
                                          <p:spTgt spid="162092"/>
                                        </p:tgtEl>
                                        <p:attrNameLst>
                                          <p:attrName>style.visibility</p:attrName>
                                        </p:attrNameLst>
                                      </p:cBhvr>
                                      <p:to>
                                        <p:strVal val="visible"/>
                                      </p:to>
                                    </p:set>
                                    <p:animEffect transition="in" filter="wipe(up)">
                                      <p:cBhvr>
                                        <p:cTn id="61" dur="500"/>
                                        <p:tgtEl>
                                          <p:spTgt spid="162092"/>
                                        </p:tgtEl>
                                      </p:cBhvr>
                                    </p:animEffect>
                                  </p:childTnLst>
                                </p:cTn>
                              </p:par>
                            </p:childTnLst>
                          </p:cTn>
                        </p:par>
                        <p:par>
                          <p:cTn id="62" fill="hold" nodeType="afterGroup">
                            <p:stCondLst>
                              <p:cond delay="1500"/>
                            </p:stCondLst>
                            <p:childTnLst>
                              <p:par>
                                <p:cTn id="63" presetID="22" presetClass="entr" presetSubtype="1" fill="hold" nodeType="afterEffect">
                                  <p:stCondLst>
                                    <p:cond delay="0"/>
                                  </p:stCondLst>
                                  <p:childTnLst>
                                    <p:set>
                                      <p:cBhvr>
                                        <p:cTn id="64" dur="1" fill="hold">
                                          <p:stCondLst>
                                            <p:cond delay="0"/>
                                          </p:stCondLst>
                                        </p:cTn>
                                        <p:tgtEl>
                                          <p:spTgt spid="162103"/>
                                        </p:tgtEl>
                                        <p:attrNameLst>
                                          <p:attrName>style.visibility</p:attrName>
                                        </p:attrNameLst>
                                      </p:cBhvr>
                                      <p:to>
                                        <p:strVal val="visible"/>
                                      </p:to>
                                    </p:set>
                                    <p:animEffect transition="in" filter="wipe(up)">
                                      <p:cBhvr>
                                        <p:cTn id="65" dur="500"/>
                                        <p:tgtEl>
                                          <p:spTgt spid="162103"/>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 presetClass="entr" presetSubtype="0" fill="hold" grpId="0" nodeType="clickEffect">
                                  <p:stCondLst>
                                    <p:cond delay="0"/>
                                  </p:stCondLst>
                                  <p:childTnLst>
                                    <p:set>
                                      <p:cBhvr>
                                        <p:cTn id="69" dur="1" fill="hold">
                                          <p:stCondLst>
                                            <p:cond delay="499"/>
                                          </p:stCondLst>
                                        </p:cTn>
                                        <p:tgtEl>
                                          <p:spTgt spid="162114"/>
                                        </p:tgtEl>
                                        <p:attrNameLst>
                                          <p:attrName>style.visibility</p:attrName>
                                        </p:attrNameLst>
                                      </p:cBhvr>
                                      <p:to>
                                        <p:strVal val="visible"/>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162191"/>
                                        </p:tgtEl>
                                        <p:attrNameLst>
                                          <p:attrName>style.visibility</p:attrName>
                                        </p:attrNameLst>
                                      </p:cBhvr>
                                      <p:to>
                                        <p:strVal val="visible"/>
                                      </p:to>
                                    </p:set>
                                    <p:animEffect transition="in" filter="wipe(up)">
                                      <p:cBhvr>
                                        <p:cTn id="74" dur="500"/>
                                        <p:tgtEl>
                                          <p:spTgt spid="162191"/>
                                        </p:tgtEl>
                                      </p:cBhvr>
                                    </p:animEffect>
                                  </p:childTnLst>
                                </p:cTn>
                              </p:par>
                            </p:childTnLst>
                          </p:cTn>
                        </p:par>
                        <p:par>
                          <p:cTn id="75" fill="hold" nodeType="afterGroup">
                            <p:stCondLst>
                              <p:cond delay="500"/>
                            </p:stCondLst>
                            <p:childTnLst>
                              <p:par>
                                <p:cTn id="76" presetID="22" presetClass="entr" presetSubtype="1" fill="hold" nodeType="afterEffect">
                                  <p:stCondLst>
                                    <p:cond delay="0"/>
                                  </p:stCondLst>
                                  <p:childTnLst>
                                    <p:set>
                                      <p:cBhvr>
                                        <p:cTn id="77" dur="1" fill="hold">
                                          <p:stCondLst>
                                            <p:cond delay="0"/>
                                          </p:stCondLst>
                                        </p:cTn>
                                        <p:tgtEl>
                                          <p:spTgt spid="162115"/>
                                        </p:tgtEl>
                                        <p:attrNameLst>
                                          <p:attrName>style.visibility</p:attrName>
                                        </p:attrNameLst>
                                      </p:cBhvr>
                                      <p:to>
                                        <p:strVal val="visible"/>
                                      </p:to>
                                    </p:set>
                                    <p:animEffect transition="in" filter="wipe(up)">
                                      <p:cBhvr>
                                        <p:cTn id="78" dur="500"/>
                                        <p:tgtEl>
                                          <p:spTgt spid="162115"/>
                                        </p:tgtEl>
                                      </p:cBhvr>
                                    </p:animEffect>
                                  </p:childTnLst>
                                </p:cTn>
                              </p:par>
                            </p:childTnLst>
                          </p:cTn>
                        </p:par>
                        <p:par>
                          <p:cTn id="79" fill="hold" nodeType="afterGroup">
                            <p:stCondLst>
                              <p:cond delay="1000"/>
                            </p:stCondLst>
                            <p:childTnLst>
                              <p:par>
                                <p:cTn id="80" presetID="22" presetClass="entr" presetSubtype="1" fill="hold" nodeType="afterEffect">
                                  <p:stCondLst>
                                    <p:cond delay="0"/>
                                  </p:stCondLst>
                                  <p:childTnLst>
                                    <p:set>
                                      <p:cBhvr>
                                        <p:cTn id="81" dur="1" fill="hold">
                                          <p:stCondLst>
                                            <p:cond delay="0"/>
                                          </p:stCondLst>
                                        </p:cTn>
                                        <p:tgtEl>
                                          <p:spTgt spid="162134"/>
                                        </p:tgtEl>
                                        <p:attrNameLst>
                                          <p:attrName>style.visibility</p:attrName>
                                        </p:attrNameLst>
                                      </p:cBhvr>
                                      <p:to>
                                        <p:strVal val="visible"/>
                                      </p:to>
                                    </p:set>
                                    <p:animEffect transition="in" filter="wipe(up)">
                                      <p:cBhvr>
                                        <p:cTn id="82" dur="500"/>
                                        <p:tgtEl>
                                          <p:spTgt spid="162134"/>
                                        </p:tgtEl>
                                      </p:cBhvr>
                                    </p:animEffect>
                                  </p:childTnLst>
                                </p:cTn>
                              </p:par>
                            </p:childTnLst>
                          </p:cTn>
                        </p:par>
                        <p:par>
                          <p:cTn id="83" fill="hold" nodeType="afterGroup">
                            <p:stCondLst>
                              <p:cond delay="1500"/>
                            </p:stCondLst>
                            <p:childTnLst>
                              <p:par>
                                <p:cTn id="84" presetID="22" presetClass="entr" presetSubtype="1" fill="hold" nodeType="afterEffect">
                                  <p:stCondLst>
                                    <p:cond delay="0"/>
                                  </p:stCondLst>
                                  <p:childTnLst>
                                    <p:set>
                                      <p:cBhvr>
                                        <p:cTn id="85" dur="1" fill="hold">
                                          <p:stCondLst>
                                            <p:cond delay="0"/>
                                          </p:stCondLst>
                                        </p:cTn>
                                        <p:tgtEl>
                                          <p:spTgt spid="162153"/>
                                        </p:tgtEl>
                                        <p:attrNameLst>
                                          <p:attrName>style.visibility</p:attrName>
                                        </p:attrNameLst>
                                      </p:cBhvr>
                                      <p:to>
                                        <p:strVal val="visible"/>
                                      </p:to>
                                    </p:set>
                                    <p:animEffect transition="in" filter="wipe(up)">
                                      <p:cBhvr>
                                        <p:cTn id="86" dur="500"/>
                                        <p:tgtEl>
                                          <p:spTgt spid="162153"/>
                                        </p:tgtEl>
                                      </p:cBhvr>
                                    </p:animEffect>
                                  </p:childTnLst>
                                </p:cTn>
                              </p:par>
                            </p:childTnLst>
                          </p:cTn>
                        </p:par>
                        <p:par>
                          <p:cTn id="87" fill="hold" nodeType="afterGroup">
                            <p:stCondLst>
                              <p:cond delay="2000"/>
                            </p:stCondLst>
                            <p:childTnLst>
                              <p:par>
                                <p:cTn id="88" presetID="22" presetClass="entr" presetSubtype="1" fill="hold" nodeType="afterEffect">
                                  <p:stCondLst>
                                    <p:cond delay="0"/>
                                  </p:stCondLst>
                                  <p:childTnLst>
                                    <p:set>
                                      <p:cBhvr>
                                        <p:cTn id="89" dur="1" fill="hold">
                                          <p:stCondLst>
                                            <p:cond delay="0"/>
                                          </p:stCondLst>
                                        </p:cTn>
                                        <p:tgtEl>
                                          <p:spTgt spid="162172"/>
                                        </p:tgtEl>
                                        <p:attrNameLst>
                                          <p:attrName>style.visibility</p:attrName>
                                        </p:attrNameLst>
                                      </p:cBhvr>
                                      <p:to>
                                        <p:strVal val="visible"/>
                                      </p:to>
                                    </p:set>
                                    <p:animEffect transition="in" filter="wipe(up)">
                                      <p:cBhvr>
                                        <p:cTn id="90" dur="500"/>
                                        <p:tgtEl>
                                          <p:spTgt spid="162172"/>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grpId="0" nodeType="clickEffect">
                                  <p:stCondLst>
                                    <p:cond delay="0"/>
                                  </p:stCondLst>
                                  <p:childTnLst>
                                    <p:set>
                                      <p:cBhvr>
                                        <p:cTn id="94" dur="1" fill="hold">
                                          <p:stCondLst>
                                            <p:cond delay="499"/>
                                          </p:stCondLst>
                                        </p:cTn>
                                        <p:tgtEl>
                                          <p:spTgt spid="162192"/>
                                        </p:tgtEl>
                                        <p:attrNameLst>
                                          <p:attrName>style.visibility</p:attrName>
                                        </p:attrNameLst>
                                      </p:cBhvr>
                                      <p:to>
                                        <p:strVal val="visible"/>
                                      </p:to>
                                    </p:set>
                                  </p:childTnLst>
                                </p:cTn>
                              </p:par>
                            </p:childTnLst>
                          </p:cTn>
                        </p:par>
                      </p:childTnLst>
                    </p:cTn>
                  </p:par>
                  <p:par>
                    <p:cTn id="95" fill="hold" nodeType="clickPar">
                      <p:stCondLst>
                        <p:cond delay="indefinite"/>
                      </p:stCondLst>
                      <p:childTnLst>
                        <p:par>
                          <p:cTn id="96" fill="hold" nodeType="withGroup">
                            <p:stCondLst>
                              <p:cond delay="0"/>
                            </p:stCondLst>
                            <p:childTnLst>
                              <p:par>
                                <p:cTn id="97" presetID="22" presetClass="entr" presetSubtype="1" fill="hold" grpId="0" nodeType="clickEffect">
                                  <p:stCondLst>
                                    <p:cond delay="0"/>
                                  </p:stCondLst>
                                  <p:childTnLst>
                                    <p:set>
                                      <p:cBhvr>
                                        <p:cTn id="98" dur="1" fill="hold">
                                          <p:stCondLst>
                                            <p:cond delay="0"/>
                                          </p:stCondLst>
                                        </p:cTn>
                                        <p:tgtEl>
                                          <p:spTgt spid="162338"/>
                                        </p:tgtEl>
                                        <p:attrNameLst>
                                          <p:attrName>style.visibility</p:attrName>
                                        </p:attrNameLst>
                                      </p:cBhvr>
                                      <p:to>
                                        <p:strVal val="visible"/>
                                      </p:to>
                                    </p:set>
                                    <p:animEffect transition="in" filter="wipe(up)">
                                      <p:cBhvr>
                                        <p:cTn id="99" dur="500"/>
                                        <p:tgtEl>
                                          <p:spTgt spid="162338"/>
                                        </p:tgtEl>
                                      </p:cBhvr>
                                    </p:animEffect>
                                  </p:childTnLst>
                                </p:cTn>
                              </p:par>
                            </p:childTnLst>
                          </p:cTn>
                        </p:par>
                        <p:par>
                          <p:cTn id="100" fill="hold" nodeType="afterGroup">
                            <p:stCondLst>
                              <p:cond delay="500"/>
                            </p:stCondLst>
                            <p:childTnLst>
                              <p:par>
                                <p:cTn id="101" presetID="22" presetClass="entr" presetSubtype="1" fill="hold" nodeType="afterEffect">
                                  <p:stCondLst>
                                    <p:cond delay="0"/>
                                  </p:stCondLst>
                                  <p:childTnLst>
                                    <p:set>
                                      <p:cBhvr>
                                        <p:cTn id="102" dur="1" fill="hold">
                                          <p:stCondLst>
                                            <p:cond delay="0"/>
                                          </p:stCondLst>
                                        </p:cTn>
                                        <p:tgtEl>
                                          <p:spTgt spid="162193"/>
                                        </p:tgtEl>
                                        <p:attrNameLst>
                                          <p:attrName>style.visibility</p:attrName>
                                        </p:attrNameLst>
                                      </p:cBhvr>
                                      <p:to>
                                        <p:strVal val="visible"/>
                                      </p:to>
                                    </p:set>
                                    <p:animEffect transition="in" filter="wipe(up)">
                                      <p:cBhvr>
                                        <p:cTn id="103" dur="500"/>
                                        <p:tgtEl>
                                          <p:spTgt spid="162193"/>
                                        </p:tgtEl>
                                      </p:cBhvr>
                                    </p:animEffect>
                                  </p:childTnLst>
                                </p:cTn>
                              </p:par>
                            </p:childTnLst>
                          </p:cTn>
                        </p:par>
                        <p:par>
                          <p:cTn id="104" fill="hold" nodeType="afterGroup">
                            <p:stCondLst>
                              <p:cond delay="1000"/>
                            </p:stCondLst>
                            <p:childTnLst>
                              <p:par>
                                <p:cTn id="105" presetID="22" presetClass="entr" presetSubtype="1" fill="hold" nodeType="afterEffect">
                                  <p:stCondLst>
                                    <p:cond delay="0"/>
                                  </p:stCondLst>
                                  <p:childTnLst>
                                    <p:set>
                                      <p:cBhvr>
                                        <p:cTn id="106" dur="1" fill="hold">
                                          <p:stCondLst>
                                            <p:cond delay="0"/>
                                          </p:stCondLst>
                                        </p:cTn>
                                        <p:tgtEl>
                                          <p:spTgt spid="162222"/>
                                        </p:tgtEl>
                                        <p:attrNameLst>
                                          <p:attrName>style.visibility</p:attrName>
                                        </p:attrNameLst>
                                      </p:cBhvr>
                                      <p:to>
                                        <p:strVal val="visible"/>
                                      </p:to>
                                    </p:set>
                                    <p:animEffect transition="in" filter="wipe(up)">
                                      <p:cBhvr>
                                        <p:cTn id="107" dur="500"/>
                                        <p:tgtEl>
                                          <p:spTgt spid="162222"/>
                                        </p:tgtEl>
                                      </p:cBhvr>
                                    </p:animEffect>
                                  </p:childTnLst>
                                </p:cTn>
                              </p:par>
                            </p:childTnLst>
                          </p:cTn>
                        </p:par>
                        <p:par>
                          <p:cTn id="108" fill="hold" nodeType="afterGroup">
                            <p:stCondLst>
                              <p:cond delay="1500"/>
                            </p:stCondLst>
                            <p:childTnLst>
                              <p:par>
                                <p:cTn id="109" presetID="22" presetClass="entr" presetSubtype="1" fill="hold" nodeType="afterEffect">
                                  <p:stCondLst>
                                    <p:cond delay="0"/>
                                  </p:stCondLst>
                                  <p:childTnLst>
                                    <p:set>
                                      <p:cBhvr>
                                        <p:cTn id="110" dur="1" fill="hold">
                                          <p:stCondLst>
                                            <p:cond delay="0"/>
                                          </p:stCondLst>
                                        </p:cTn>
                                        <p:tgtEl>
                                          <p:spTgt spid="162251"/>
                                        </p:tgtEl>
                                        <p:attrNameLst>
                                          <p:attrName>style.visibility</p:attrName>
                                        </p:attrNameLst>
                                      </p:cBhvr>
                                      <p:to>
                                        <p:strVal val="visible"/>
                                      </p:to>
                                    </p:set>
                                    <p:animEffect transition="in" filter="wipe(up)">
                                      <p:cBhvr>
                                        <p:cTn id="111" dur="500"/>
                                        <p:tgtEl>
                                          <p:spTgt spid="162251"/>
                                        </p:tgtEl>
                                      </p:cBhvr>
                                    </p:animEffect>
                                  </p:childTnLst>
                                </p:cTn>
                              </p:par>
                            </p:childTnLst>
                          </p:cTn>
                        </p:par>
                        <p:par>
                          <p:cTn id="112" fill="hold" nodeType="afterGroup">
                            <p:stCondLst>
                              <p:cond delay="2000"/>
                            </p:stCondLst>
                            <p:childTnLst>
                              <p:par>
                                <p:cTn id="113" presetID="22" presetClass="entr" presetSubtype="1" fill="hold" nodeType="afterEffect">
                                  <p:stCondLst>
                                    <p:cond delay="0"/>
                                  </p:stCondLst>
                                  <p:childTnLst>
                                    <p:set>
                                      <p:cBhvr>
                                        <p:cTn id="114" dur="1" fill="hold">
                                          <p:stCondLst>
                                            <p:cond delay="0"/>
                                          </p:stCondLst>
                                        </p:cTn>
                                        <p:tgtEl>
                                          <p:spTgt spid="162280"/>
                                        </p:tgtEl>
                                        <p:attrNameLst>
                                          <p:attrName>style.visibility</p:attrName>
                                        </p:attrNameLst>
                                      </p:cBhvr>
                                      <p:to>
                                        <p:strVal val="visible"/>
                                      </p:to>
                                    </p:set>
                                    <p:animEffect transition="in" filter="wipe(up)">
                                      <p:cBhvr>
                                        <p:cTn id="115" dur="500"/>
                                        <p:tgtEl>
                                          <p:spTgt spid="162280"/>
                                        </p:tgtEl>
                                      </p:cBhvr>
                                    </p:animEffect>
                                  </p:childTnLst>
                                </p:cTn>
                              </p:par>
                            </p:childTnLst>
                          </p:cTn>
                        </p:par>
                        <p:par>
                          <p:cTn id="116" fill="hold" nodeType="afterGroup">
                            <p:stCondLst>
                              <p:cond delay="2500"/>
                            </p:stCondLst>
                            <p:childTnLst>
                              <p:par>
                                <p:cTn id="117" presetID="22" presetClass="entr" presetSubtype="1" fill="hold" nodeType="afterEffect">
                                  <p:stCondLst>
                                    <p:cond delay="0"/>
                                  </p:stCondLst>
                                  <p:childTnLst>
                                    <p:set>
                                      <p:cBhvr>
                                        <p:cTn id="118" dur="1" fill="hold">
                                          <p:stCondLst>
                                            <p:cond delay="0"/>
                                          </p:stCondLst>
                                        </p:cTn>
                                        <p:tgtEl>
                                          <p:spTgt spid="162309"/>
                                        </p:tgtEl>
                                        <p:attrNameLst>
                                          <p:attrName>style.visibility</p:attrName>
                                        </p:attrNameLst>
                                      </p:cBhvr>
                                      <p:to>
                                        <p:strVal val="visible"/>
                                      </p:to>
                                    </p:set>
                                    <p:animEffect transition="in" filter="wipe(up)">
                                      <p:cBhvr>
                                        <p:cTn id="119" dur="500"/>
                                        <p:tgtEl>
                                          <p:spTgt spid="162309"/>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1" presetClass="entr" presetSubtype="0" fill="hold" grpId="0" nodeType="clickEffect">
                                  <p:stCondLst>
                                    <p:cond delay="0"/>
                                  </p:stCondLst>
                                  <p:childTnLst>
                                    <p:set>
                                      <p:cBhvr>
                                        <p:cTn id="123" dur="1" fill="hold">
                                          <p:stCondLst>
                                            <p:cond delay="499"/>
                                          </p:stCondLst>
                                        </p:cTn>
                                        <p:tgtEl>
                                          <p:spTgt spid="162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8" grpId="0" animBg="1"/>
      <p:bldP spid="162067" grpId="0" autoUpdateAnimBg="0"/>
      <p:bldP spid="162068" grpId="0" animBg="1"/>
      <p:bldP spid="162079" grpId="0" autoUpdateAnimBg="0"/>
      <p:bldP spid="162080" grpId="0" animBg="1"/>
      <p:bldP spid="162114" grpId="0" autoUpdateAnimBg="0"/>
      <p:bldP spid="162191" grpId="0" animBg="1"/>
      <p:bldP spid="162192" grpId="0" autoUpdateAnimBg="0"/>
      <p:bldP spid="162338" grpId="0" animBg="1"/>
      <p:bldP spid="162339"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505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ext Box 6"/>
          <p:cNvSpPr txBox="1">
            <a:spLocks noChangeArrowheads="1"/>
          </p:cNvSpPr>
          <p:nvPr/>
        </p:nvSpPr>
        <p:spPr bwMode="auto">
          <a:xfrm>
            <a:off x="1395413" y="1066800"/>
            <a:ext cx="6353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numbers 1, 8, 27, 64, and 125 are called:</a:t>
            </a:r>
          </a:p>
        </p:txBody>
      </p:sp>
      <p:sp>
        <p:nvSpPr>
          <p:cNvPr id="163847" name="Text Box 7"/>
          <p:cNvSpPr txBox="1">
            <a:spLocks noChangeArrowheads="1"/>
          </p:cNvSpPr>
          <p:nvPr/>
        </p:nvSpPr>
        <p:spPr bwMode="auto">
          <a:xfrm>
            <a:off x="3384550" y="1768475"/>
            <a:ext cx="2355850" cy="495300"/>
          </a:xfrm>
          <a:prstGeom prst="rect">
            <a:avLst/>
          </a:prstGeom>
          <a:noFill/>
          <a:ln w="38100">
            <a:solidFill>
              <a:srgbClr val="FF6600"/>
            </a:solidFill>
            <a:miter lim="800000"/>
            <a:headEnd/>
            <a:tailEnd/>
          </a:ln>
          <a:effectLst/>
          <a:extLst>
            <a:ext uri="{909E8E84-426E-40DD-AFC4-6F175D3DCCD1}">
              <a14:hiddenFill xmlns:a14="http://schemas.microsoft.com/office/drawing/2010/main">
                <a:solidFill>
                  <a:srgbClr val="01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Cube numbers</a:t>
            </a:r>
          </a:p>
        </p:txBody>
      </p:sp>
      <p:sp>
        <p:nvSpPr>
          <p:cNvPr id="163848" name="Text Box 8"/>
          <p:cNvSpPr txBox="1">
            <a:spLocks noChangeArrowheads="1"/>
          </p:cNvSpPr>
          <p:nvPr/>
        </p:nvSpPr>
        <p:spPr bwMode="auto">
          <a:xfrm>
            <a:off x="533400" y="2527300"/>
            <a:ext cx="2530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r>
              <a:rPr lang="en-GB" baseline="30000"/>
              <a:t>3</a:t>
            </a:r>
            <a:r>
              <a:rPr lang="en-GB"/>
              <a:t> = 1 × 1 × 1 = 1</a:t>
            </a:r>
          </a:p>
        </p:txBody>
      </p:sp>
      <p:sp>
        <p:nvSpPr>
          <p:cNvPr id="163849" name="Text Box 9"/>
          <p:cNvSpPr txBox="1">
            <a:spLocks noChangeArrowheads="1"/>
          </p:cNvSpPr>
          <p:nvPr/>
        </p:nvSpPr>
        <p:spPr bwMode="auto">
          <a:xfrm>
            <a:off x="3733800" y="2527300"/>
            <a:ext cx="4591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 cubed’ or ‘1 to the power of 3’ </a:t>
            </a:r>
          </a:p>
        </p:txBody>
      </p:sp>
      <p:sp>
        <p:nvSpPr>
          <p:cNvPr id="163850" name="Text Box 10"/>
          <p:cNvSpPr txBox="1">
            <a:spLocks noChangeArrowheads="1"/>
          </p:cNvSpPr>
          <p:nvPr/>
        </p:nvSpPr>
        <p:spPr bwMode="auto">
          <a:xfrm>
            <a:off x="533400" y="3228975"/>
            <a:ext cx="2503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r>
              <a:rPr lang="en-GB" baseline="30000"/>
              <a:t>3 </a:t>
            </a:r>
            <a:r>
              <a:rPr lang="en-GB"/>
              <a:t>= 2 × 2 × 2 = 8</a:t>
            </a:r>
          </a:p>
        </p:txBody>
      </p:sp>
      <p:sp>
        <p:nvSpPr>
          <p:cNvPr id="163851" name="Text Box 11"/>
          <p:cNvSpPr txBox="1">
            <a:spLocks noChangeArrowheads="1"/>
          </p:cNvSpPr>
          <p:nvPr/>
        </p:nvSpPr>
        <p:spPr bwMode="auto">
          <a:xfrm>
            <a:off x="3733800" y="3228975"/>
            <a:ext cx="4591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cubed’ or ‘2 to the power of 3’ </a:t>
            </a:r>
          </a:p>
        </p:txBody>
      </p:sp>
      <p:sp>
        <p:nvSpPr>
          <p:cNvPr id="163852" name="Text Box 12"/>
          <p:cNvSpPr txBox="1">
            <a:spLocks noChangeArrowheads="1"/>
          </p:cNvSpPr>
          <p:nvPr/>
        </p:nvSpPr>
        <p:spPr bwMode="auto">
          <a:xfrm>
            <a:off x="533400" y="3930650"/>
            <a:ext cx="27003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r>
              <a:rPr lang="en-GB" baseline="30000"/>
              <a:t>3</a:t>
            </a:r>
            <a:r>
              <a:rPr lang="en-GB"/>
              <a:t> = 3 × 3 × 3 = 27</a:t>
            </a:r>
          </a:p>
        </p:txBody>
      </p:sp>
      <p:sp>
        <p:nvSpPr>
          <p:cNvPr id="163853" name="Text Box 13"/>
          <p:cNvSpPr txBox="1">
            <a:spLocks noChangeArrowheads="1"/>
          </p:cNvSpPr>
          <p:nvPr/>
        </p:nvSpPr>
        <p:spPr bwMode="auto">
          <a:xfrm>
            <a:off x="3733800" y="3930650"/>
            <a:ext cx="4591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 cubed’ or ‘3 to the power of 3’ </a:t>
            </a:r>
          </a:p>
        </p:txBody>
      </p:sp>
      <p:sp>
        <p:nvSpPr>
          <p:cNvPr id="163854" name="Text Box 14"/>
          <p:cNvSpPr txBox="1">
            <a:spLocks noChangeArrowheads="1"/>
          </p:cNvSpPr>
          <p:nvPr/>
        </p:nvSpPr>
        <p:spPr bwMode="auto">
          <a:xfrm>
            <a:off x="533400" y="4632325"/>
            <a:ext cx="2784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r>
              <a:rPr lang="en-GB" baseline="30000"/>
              <a:t>3</a:t>
            </a:r>
            <a:r>
              <a:rPr lang="en-GB"/>
              <a:t> = 4 × 4 × 4 = 64 </a:t>
            </a:r>
          </a:p>
        </p:txBody>
      </p:sp>
      <p:sp>
        <p:nvSpPr>
          <p:cNvPr id="163855" name="Text Box 15"/>
          <p:cNvSpPr txBox="1">
            <a:spLocks noChangeArrowheads="1"/>
          </p:cNvSpPr>
          <p:nvPr/>
        </p:nvSpPr>
        <p:spPr bwMode="auto">
          <a:xfrm>
            <a:off x="3733800" y="4632325"/>
            <a:ext cx="4591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cubed’ or ‘4 to the power of 3’ </a:t>
            </a:r>
          </a:p>
        </p:txBody>
      </p:sp>
      <p:sp>
        <p:nvSpPr>
          <p:cNvPr id="163856" name="Text Box 16"/>
          <p:cNvSpPr txBox="1">
            <a:spLocks noChangeArrowheads="1"/>
          </p:cNvSpPr>
          <p:nvPr/>
        </p:nvSpPr>
        <p:spPr bwMode="auto">
          <a:xfrm>
            <a:off x="533400" y="5334000"/>
            <a:ext cx="287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r>
              <a:rPr lang="en-GB" baseline="30000"/>
              <a:t>3</a:t>
            </a:r>
            <a:r>
              <a:rPr lang="en-GB"/>
              <a:t> = 5 × 5 × 5 = 125</a:t>
            </a:r>
          </a:p>
        </p:txBody>
      </p:sp>
      <p:sp>
        <p:nvSpPr>
          <p:cNvPr id="163857" name="Text Box 17"/>
          <p:cNvSpPr txBox="1">
            <a:spLocks noChangeArrowheads="1"/>
          </p:cNvSpPr>
          <p:nvPr/>
        </p:nvSpPr>
        <p:spPr bwMode="auto">
          <a:xfrm>
            <a:off x="3733800" y="5334000"/>
            <a:ext cx="4591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 cubed’ or ‘5 to the power of 3’ </a:t>
            </a:r>
          </a:p>
        </p:txBody>
      </p:sp>
      <p:sp>
        <p:nvSpPr>
          <p:cNvPr id="45072" name="Rectangle 19"/>
          <p:cNvSpPr>
            <a:spLocks noGrp="1" noChangeArrowheads="1"/>
          </p:cNvSpPr>
          <p:nvPr>
            <p:ph type="title" idx="4294967295"/>
          </p:nvPr>
        </p:nvSpPr>
        <p:spPr/>
        <p:txBody>
          <a:bodyPr/>
          <a:lstStyle/>
          <a:p>
            <a:pPr eaLnBrk="1" hangingPunct="1"/>
            <a:r>
              <a:rPr lang="en-GB" sz="2800" b="1" smtClean="0">
                <a:solidFill>
                  <a:srgbClr val="5B0091"/>
                </a:solidFill>
              </a:rPr>
              <a:t>Cubes</a:t>
            </a:r>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3847"/>
                                        </p:tgtEl>
                                        <p:attrNameLst>
                                          <p:attrName>style.visibility</p:attrName>
                                        </p:attrNameLst>
                                      </p:cBhvr>
                                      <p:to>
                                        <p:strVal val="visible"/>
                                      </p:to>
                                    </p:set>
                                    <p:animEffect transition="in" filter="dissolve">
                                      <p:cBhvr>
                                        <p:cTn id="7" dur="500"/>
                                        <p:tgtEl>
                                          <p:spTgt spid="1638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163848"/>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163849"/>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163850"/>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163851"/>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63852"/>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163853"/>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163854"/>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499"/>
                                          </p:stCondLst>
                                        </p:cTn>
                                        <p:tgtEl>
                                          <p:spTgt spid="163855"/>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499"/>
                                          </p:stCondLst>
                                        </p:cTn>
                                        <p:tgtEl>
                                          <p:spTgt spid="163856"/>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499"/>
                                          </p:stCondLst>
                                        </p:cTn>
                                        <p:tgtEl>
                                          <p:spTgt spid="1638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7" grpId="0" animBg="1" autoUpdateAnimBg="0"/>
      <p:bldP spid="163848" grpId="0" autoUpdateAnimBg="0"/>
      <p:bldP spid="163849" grpId="0" autoUpdateAnimBg="0"/>
      <p:bldP spid="163850" grpId="0" autoUpdateAnimBg="0"/>
      <p:bldP spid="163851" grpId="0" autoUpdateAnimBg="0"/>
      <p:bldP spid="163852" grpId="0" autoUpdateAnimBg="0"/>
      <p:bldP spid="163853" grpId="0" autoUpdateAnimBg="0"/>
      <p:bldP spid="163854" grpId="0" autoUpdateAnimBg="0"/>
      <p:bldP spid="163855" grpId="0" autoUpdateAnimBg="0"/>
      <p:bldP spid="163856" grpId="0" autoUpdateAnimBg="0"/>
      <p:bldP spid="163857"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5"/>
          <p:cNvSpPr>
            <a:spLocks noGrp="1" noChangeArrowheads="1"/>
          </p:cNvSpPr>
          <p:nvPr>
            <p:ph type="title" idx="4294967295"/>
          </p:nvPr>
        </p:nvSpPr>
        <p:spPr>
          <a:xfrm>
            <a:off x="152400" y="152400"/>
            <a:ext cx="5791200" cy="366713"/>
          </a:xfrm>
          <a:noFill/>
        </p:spPr>
        <p:txBody>
          <a:bodyPr/>
          <a:lstStyle/>
          <a:p>
            <a:pPr eaLnBrk="1" hangingPunct="1"/>
            <a:r>
              <a:rPr lang="en-GB" sz="2700" b="1" smtClean="0">
                <a:solidFill>
                  <a:srgbClr val="5B0091"/>
                </a:solidFill>
              </a:rPr>
              <a:t>Making triangles</a:t>
            </a:r>
            <a:endParaRPr lang="en-GB" smtClean="0"/>
          </a:p>
        </p:txBody>
      </p:sp>
      <p:grpSp>
        <p:nvGrpSpPr>
          <p:cNvPr id="1030" name="Group 18"/>
          <p:cNvGrpSpPr>
            <a:grpSpLocks/>
          </p:cNvGrpSpPr>
          <p:nvPr/>
        </p:nvGrpSpPr>
        <p:grpSpPr bwMode="auto">
          <a:xfrm>
            <a:off x="7304088" y="115888"/>
            <a:ext cx="576262" cy="576262"/>
            <a:chOff x="4601" y="73"/>
            <a:chExt cx="363" cy="363"/>
          </a:xfrm>
        </p:grpSpPr>
        <p:pic>
          <p:nvPicPr>
            <p:cNvPr id="1031" name="Picture 19"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1" y="110"/>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Oval 20"/>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033" name="Oval 21"/>
            <p:cNvSpPr>
              <a:spLocks noChangeAspect="1" noChangeArrowheads="1"/>
            </p:cNvSpPr>
            <p:nvPr/>
          </p:nvSpPr>
          <p:spPr bwMode="auto">
            <a:xfrm>
              <a:off x="4635" y="107"/>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1026"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1"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47"/>
          <p:cNvSpPr>
            <a:spLocks noGrp="1" noChangeArrowheads="1"/>
          </p:cNvSpPr>
          <p:nvPr>
            <p:ph type="title" idx="4294967295"/>
          </p:nvPr>
        </p:nvSpPr>
        <p:spPr/>
        <p:txBody>
          <a:bodyPr/>
          <a:lstStyle/>
          <a:p>
            <a:pPr eaLnBrk="1" hangingPunct="1"/>
            <a:r>
              <a:rPr lang="en-GB" sz="2800" b="1" smtClean="0">
                <a:solidFill>
                  <a:srgbClr val="5B0091"/>
                </a:solidFill>
              </a:rPr>
              <a:t>Cubes and cube roots</a:t>
            </a:r>
            <a:endParaRPr lang="en-GB" smtClean="0"/>
          </a:p>
        </p:txBody>
      </p:sp>
      <p:grpSp>
        <p:nvGrpSpPr>
          <p:cNvPr id="7174" name="Group 48"/>
          <p:cNvGrpSpPr>
            <a:grpSpLocks/>
          </p:cNvGrpSpPr>
          <p:nvPr/>
        </p:nvGrpSpPr>
        <p:grpSpPr bwMode="auto">
          <a:xfrm>
            <a:off x="7304088" y="115888"/>
            <a:ext cx="576262" cy="576262"/>
            <a:chOff x="4601" y="73"/>
            <a:chExt cx="363" cy="363"/>
          </a:xfrm>
        </p:grpSpPr>
        <p:pic>
          <p:nvPicPr>
            <p:cNvPr id="7175" name="Picture 49"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1" y="110"/>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Oval 50"/>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7177" name="Oval 51"/>
            <p:cNvSpPr>
              <a:spLocks noChangeAspect="1" noChangeArrowheads="1"/>
            </p:cNvSpPr>
            <p:nvPr/>
          </p:nvSpPr>
          <p:spPr bwMode="auto">
            <a:xfrm>
              <a:off x="4635" y="107"/>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7170"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ctangle 5"/>
          <p:cNvSpPr>
            <a:spLocks noGrp="1" noChangeArrowheads="1"/>
          </p:cNvSpPr>
          <p:nvPr>
            <p:ph type="title" idx="4294967295"/>
          </p:nvPr>
        </p:nvSpPr>
        <p:spPr>
          <a:xfrm>
            <a:off x="152400" y="152400"/>
            <a:ext cx="2971800" cy="406400"/>
          </a:xfrm>
          <a:noFill/>
        </p:spPr>
        <p:txBody>
          <a:bodyPr/>
          <a:lstStyle/>
          <a:p>
            <a:pPr eaLnBrk="1" hangingPunct="1"/>
            <a:r>
              <a:rPr lang="en-GB" sz="2800" b="1" smtClean="0">
                <a:solidFill>
                  <a:srgbClr val="5B0091"/>
                </a:solidFill>
              </a:rPr>
              <a:t>Cube roots</a:t>
            </a:r>
          </a:p>
        </p:txBody>
      </p:sp>
      <p:sp>
        <p:nvSpPr>
          <p:cNvPr id="46085" name="Text Box 6"/>
          <p:cNvSpPr txBox="1">
            <a:spLocks noChangeArrowheads="1"/>
          </p:cNvSpPr>
          <p:nvPr/>
        </p:nvSpPr>
        <p:spPr bwMode="auto">
          <a:xfrm>
            <a:off x="365125" y="1371600"/>
            <a:ext cx="7591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Finding the cube root is the inverse of finding the cube:</a:t>
            </a:r>
          </a:p>
        </p:txBody>
      </p:sp>
      <p:sp>
        <p:nvSpPr>
          <p:cNvPr id="165895" name="Text Box 7"/>
          <p:cNvSpPr txBox="1">
            <a:spLocks noChangeArrowheads="1"/>
          </p:cNvSpPr>
          <p:nvPr/>
        </p:nvSpPr>
        <p:spPr bwMode="auto">
          <a:xfrm>
            <a:off x="1849438" y="2855913"/>
            <a:ext cx="4095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b="1"/>
              <a:t>5</a:t>
            </a:r>
          </a:p>
        </p:txBody>
      </p:sp>
      <p:grpSp>
        <p:nvGrpSpPr>
          <p:cNvPr id="165896" name="Group 8"/>
          <p:cNvGrpSpPr>
            <a:grpSpLocks/>
          </p:cNvGrpSpPr>
          <p:nvPr/>
        </p:nvGrpSpPr>
        <p:grpSpPr bwMode="auto">
          <a:xfrm>
            <a:off x="2005013" y="1981200"/>
            <a:ext cx="4899025" cy="874713"/>
            <a:chOff x="1263" y="1321"/>
            <a:chExt cx="3086" cy="551"/>
          </a:xfrm>
        </p:grpSpPr>
        <p:grpSp>
          <p:nvGrpSpPr>
            <p:cNvPr id="46100" name="Group 9"/>
            <p:cNvGrpSpPr>
              <a:grpSpLocks/>
            </p:cNvGrpSpPr>
            <p:nvPr/>
          </p:nvGrpSpPr>
          <p:grpSpPr bwMode="auto">
            <a:xfrm>
              <a:off x="1263" y="1584"/>
              <a:ext cx="3086" cy="288"/>
              <a:chOff x="1008" y="1488"/>
              <a:chExt cx="3086" cy="288"/>
            </a:xfrm>
          </p:grpSpPr>
          <p:sp>
            <p:nvSpPr>
              <p:cNvPr id="46102" name="AutoShape 10"/>
              <p:cNvSpPr>
                <a:spLocks/>
              </p:cNvSpPr>
              <p:nvPr/>
            </p:nvSpPr>
            <p:spPr bwMode="auto">
              <a:xfrm rot="5400000">
                <a:off x="2400" y="96"/>
                <a:ext cx="288" cy="3072"/>
              </a:xfrm>
              <a:prstGeom prst="leftBracket">
                <a:avLst>
                  <a:gd name="adj" fmla="val 522568"/>
                </a:avLst>
              </a:prstGeom>
              <a:noFill/>
              <a:ln w="1905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3" name="Line 11"/>
              <p:cNvSpPr>
                <a:spLocks noChangeShapeType="1"/>
              </p:cNvSpPr>
              <p:nvPr/>
            </p:nvSpPr>
            <p:spPr bwMode="auto">
              <a:xfrm rot="1241727">
                <a:off x="4046" y="1728"/>
                <a:ext cx="48" cy="48"/>
              </a:xfrm>
              <a:prstGeom prst="line">
                <a:avLst/>
              </a:prstGeom>
              <a:noFill/>
              <a:ln w="1905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6101" name="Text Box 12"/>
            <p:cNvSpPr txBox="1">
              <a:spLocks noChangeArrowheads="1"/>
            </p:cNvSpPr>
            <p:nvPr/>
          </p:nvSpPr>
          <p:spPr bwMode="auto">
            <a:xfrm>
              <a:off x="2539" y="1321"/>
              <a:ext cx="68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cubed</a:t>
              </a:r>
            </a:p>
          </p:txBody>
        </p:sp>
      </p:grpSp>
      <p:sp>
        <p:nvSpPr>
          <p:cNvPr id="165901" name="Text Box 13"/>
          <p:cNvSpPr txBox="1">
            <a:spLocks noChangeArrowheads="1"/>
          </p:cNvSpPr>
          <p:nvPr/>
        </p:nvSpPr>
        <p:spPr bwMode="auto">
          <a:xfrm>
            <a:off x="6432550" y="2855913"/>
            <a:ext cx="86042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b="1"/>
              <a:t>125</a:t>
            </a:r>
          </a:p>
        </p:txBody>
      </p:sp>
      <p:grpSp>
        <p:nvGrpSpPr>
          <p:cNvPr id="165902" name="Group 14"/>
          <p:cNvGrpSpPr>
            <a:grpSpLocks/>
          </p:cNvGrpSpPr>
          <p:nvPr/>
        </p:nvGrpSpPr>
        <p:grpSpPr bwMode="auto">
          <a:xfrm>
            <a:off x="2005013" y="3465513"/>
            <a:ext cx="4894262" cy="877887"/>
            <a:chOff x="1263" y="2256"/>
            <a:chExt cx="3083" cy="553"/>
          </a:xfrm>
        </p:grpSpPr>
        <p:grpSp>
          <p:nvGrpSpPr>
            <p:cNvPr id="46096" name="Group 15"/>
            <p:cNvGrpSpPr>
              <a:grpSpLocks/>
            </p:cNvGrpSpPr>
            <p:nvPr/>
          </p:nvGrpSpPr>
          <p:grpSpPr bwMode="auto">
            <a:xfrm>
              <a:off x="1263" y="2256"/>
              <a:ext cx="3083" cy="288"/>
              <a:chOff x="1263" y="2256"/>
              <a:chExt cx="3083" cy="288"/>
            </a:xfrm>
          </p:grpSpPr>
          <p:sp>
            <p:nvSpPr>
              <p:cNvPr id="46098" name="AutoShape 16"/>
              <p:cNvSpPr>
                <a:spLocks/>
              </p:cNvSpPr>
              <p:nvPr/>
            </p:nvSpPr>
            <p:spPr bwMode="auto">
              <a:xfrm rot="5400000" flipH="1" flipV="1">
                <a:off x="2666" y="864"/>
                <a:ext cx="288" cy="3072"/>
              </a:xfrm>
              <a:prstGeom prst="leftBracket">
                <a:avLst>
                  <a:gd name="adj" fmla="val 522568"/>
                </a:avLst>
              </a:prstGeom>
              <a:noFill/>
              <a:ln w="1905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9" name="Line 17"/>
              <p:cNvSpPr>
                <a:spLocks noChangeShapeType="1"/>
              </p:cNvSpPr>
              <p:nvPr/>
            </p:nvSpPr>
            <p:spPr bwMode="auto">
              <a:xfrm rot="997983" flipH="1" flipV="1">
                <a:off x="1263" y="2256"/>
                <a:ext cx="48" cy="48"/>
              </a:xfrm>
              <a:prstGeom prst="line">
                <a:avLst/>
              </a:prstGeom>
              <a:noFill/>
              <a:ln w="1905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6097" name="Text Box 18"/>
            <p:cNvSpPr txBox="1">
              <a:spLocks noChangeArrowheads="1"/>
            </p:cNvSpPr>
            <p:nvPr/>
          </p:nvSpPr>
          <p:spPr bwMode="auto">
            <a:xfrm>
              <a:off x="2273" y="2521"/>
              <a:ext cx="121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cube rooted</a:t>
              </a:r>
            </a:p>
          </p:txBody>
        </p:sp>
      </p:grpSp>
      <p:sp>
        <p:nvSpPr>
          <p:cNvPr id="165914" name="Text Box 26"/>
          <p:cNvSpPr txBox="1">
            <a:spLocks noChangeArrowheads="1"/>
          </p:cNvSpPr>
          <p:nvPr/>
        </p:nvSpPr>
        <p:spPr bwMode="auto">
          <a:xfrm>
            <a:off x="365125" y="4572000"/>
            <a:ext cx="145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write</a:t>
            </a:r>
            <a:r>
              <a:rPr lang="en-GB" b="1"/>
              <a:t> </a:t>
            </a:r>
          </a:p>
        </p:txBody>
      </p:sp>
      <p:sp>
        <p:nvSpPr>
          <p:cNvPr id="165919" name="Text Box 31"/>
          <p:cNvSpPr txBox="1">
            <a:spLocks noChangeArrowheads="1"/>
          </p:cNvSpPr>
          <p:nvPr/>
        </p:nvSpPr>
        <p:spPr bwMode="auto">
          <a:xfrm>
            <a:off x="2700338" y="5791200"/>
            <a:ext cx="3640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cube root of 125 is 5.</a:t>
            </a:r>
          </a:p>
        </p:txBody>
      </p:sp>
      <p:grpSp>
        <p:nvGrpSpPr>
          <p:cNvPr id="165921" name="Group 33"/>
          <p:cNvGrpSpPr>
            <a:grpSpLocks/>
          </p:cNvGrpSpPr>
          <p:nvPr/>
        </p:nvGrpSpPr>
        <p:grpSpPr bwMode="auto">
          <a:xfrm>
            <a:off x="3876675" y="5105400"/>
            <a:ext cx="1577975" cy="519113"/>
            <a:chOff x="2442" y="3216"/>
            <a:chExt cx="994" cy="327"/>
          </a:xfrm>
        </p:grpSpPr>
        <p:sp>
          <p:nvSpPr>
            <p:cNvPr id="46093" name="Text Box 28"/>
            <p:cNvSpPr txBox="1">
              <a:spLocks noChangeArrowheads="1"/>
            </p:cNvSpPr>
            <p:nvPr/>
          </p:nvSpPr>
          <p:spPr bwMode="auto">
            <a:xfrm>
              <a:off x="2442" y="3216"/>
              <a:ext cx="994" cy="327"/>
            </a:xfrm>
            <a:prstGeom prst="rect">
              <a:avLst/>
            </a:prstGeom>
            <a:solidFill>
              <a:schemeClr val="bg1"/>
            </a:soli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800">
                  <a:sym typeface="Symbol" pitchFamily="18" charset="2"/>
                </a:rPr>
                <a:t>125 = 5</a:t>
              </a:r>
              <a:endParaRPr lang="en-GB" sz="2800">
                <a:sym typeface="MS Reference 2" pitchFamily="2" charset="2"/>
              </a:endParaRPr>
            </a:p>
          </p:txBody>
        </p:sp>
        <p:sp>
          <p:nvSpPr>
            <p:cNvPr id="46094" name="Line 29"/>
            <p:cNvSpPr>
              <a:spLocks noChangeShapeType="1"/>
            </p:cNvSpPr>
            <p:nvPr/>
          </p:nvSpPr>
          <p:spPr bwMode="auto">
            <a:xfrm>
              <a:off x="2618" y="3260"/>
              <a:ext cx="40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95" name="Text Box 32"/>
            <p:cNvSpPr txBox="1">
              <a:spLocks noChangeArrowheads="1"/>
            </p:cNvSpPr>
            <p:nvPr/>
          </p:nvSpPr>
          <p:spPr bwMode="auto">
            <a:xfrm>
              <a:off x="2475" y="3244"/>
              <a:ext cx="18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aseline="30000"/>
                <a:t>3</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58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165896"/>
                                        </p:tgtEl>
                                        <p:attrNameLst>
                                          <p:attrName>style.visibility</p:attrName>
                                        </p:attrNameLst>
                                      </p:cBhvr>
                                      <p:to>
                                        <p:strVal val="visible"/>
                                      </p:to>
                                    </p:set>
                                    <p:animEffect transition="in" filter="wipe(left)">
                                      <p:cBhvr>
                                        <p:cTn id="11" dur="500"/>
                                        <p:tgtEl>
                                          <p:spTgt spid="16589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165901"/>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2" fill="hold" nodeType="clickEffect">
                                  <p:stCondLst>
                                    <p:cond delay="0"/>
                                  </p:stCondLst>
                                  <p:childTnLst>
                                    <p:set>
                                      <p:cBhvr>
                                        <p:cTn id="19" dur="1" fill="hold">
                                          <p:stCondLst>
                                            <p:cond delay="0"/>
                                          </p:stCondLst>
                                        </p:cTn>
                                        <p:tgtEl>
                                          <p:spTgt spid="165902"/>
                                        </p:tgtEl>
                                        <p:attrNameLst>
                                          <p:attrName>style.visibility</p:attrName>
                                        </p:attrNameLst>
                                      </p:cBhvr>
                                      <p:to>
                                        <p:strVal val="visible"/>
                                      </p:to>
                                    </p:set>
                                    <p:animEffect transition="in" filter="wipe(right)">
                                      <p:cBhvr>
                                        <p:cTn id="20" dur="500"/>
                                        <p:tgtEl>
                                          <p:spTgt spid="16590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591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499"/>
                                          </p:stCondLst>
                                        </p:cTn>
                                        <p:tgtEl>
                                          <p:spTgt spid="16592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659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5" grpId="0" autoUpdateAnimBg="0"/>
      <p:bldP spid="165901" grpId="0" autoUpdateAnimBg="0"/>
      <p:bldP spid="165914" grpId="0" autoUpdateAnimBg="0"/>
      <p:bldP spid="165919"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5"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20"/>
          <p:cNvSpPr>
            <a:spLocks noGrp="1" noChangeArrowheads="1"/>
          </p:cNvSpPr>
          <p:nvPr>
            <p:ph type="title" idx="4294967295"/>
          </p:nvPr>
        </p:nvSpPr>
        <p:spPr/>
        <p:txBody>
          <a:bodyPr/>
          <a:lstStyle/>
          <a:p>
            <a:pPr eaLnBrk="1" hangingPunct="1"/>
            <a:r>
              <a:rPr lang="en-GB" sz="2800" b="1" smtClean="0">
                <a:solidFill>
                  <a:srgbClr val="5B0091"/>
                </a:solidFill>
              </a:rPr>
              <a:t>Squares, cubes and roots</a:t>
            </a:r>
            <a:endParaRPr lang="en-GB" smtClean="0"/>
          </a:p>
        </p:txBody>
      </p:sp>
      <p:grpSp>
        <p:nvGrpSpPr>
          <p:cNvPr id="8198" name="Group 25"/>
          <p:cNvGrpSpPr>
            <a:grpSpLocks/>
          </p:cNvGrpSpPr>
          <p:nvPr/>
        </p:nvGrpSpPr>
        <p:grpSpPr bwMode="auto">
          <a:xfrm>
            <a:off x="7304088" y="115888"/>
            <a:ext cx="576262" cy="576262"/>
            <a:chOff x="4601" y="73"/>
            <a:chExt cx="363" cy="363"/>
          </a:xfrm>
        </p:grpSpPr>
        <p:pic>
          <p:nvPicPr>
            <p:cNvPr id="8199" name="Picture 22"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1" y="110"/>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Oval 23"/>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8201" name="Oval 24"/>
            <p:cNvSpPr>
              <a:spLocks noChangeAspect="1" noChangeArrowheads="1"/>
            </p:cNvSpPr>
            <p:nvPr/>
          </p:nvSpPr>
          <p:spPr bwMode="auto">
            <a:xfrm>
              <a:off x="4635" y="107"/>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8194" r:id="rId2" imgW="9142857" imgH="5111581"/>
        </mc:Choice>
        <mc:Fallback>
          <p:control r:id="rId2" imgW="9142857" imgH="5111581">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81075"/>
                  <a:ext cx="9144000"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AutoShape 2"/>
          <p:cNvSpPr>
            <a:spLocks noGrp="1" noChangeArrowheads="1"/>
          </p:cNvSpPr>
          <p:nvPr>
            <p:ph type="subTitle" idx="1"/>
          </p:nvPr>
        </p:nvSpPr>
        <p:spPr bwMode="auto">
          <a:xfrm>
            <a:off x="762000" y="5334000"/>
            <a:ext cx="2209800" cy="525463"/>
          </a:xfrm>
          <a:prstGeom prst="roundRect">
            <a:avLst>
              <a:gd name="adj" fmla="val 43579"/>
            </a:avLst>
          </a:prstGeom>
          <a:solidFill>
            <a:srgbClr val="3399FF"/>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N4.4 Powers</a:t>
            </a:r>
          </a:p>
        </p:txBody>
      </p:sp>
      <p:sp>
        <p:nvSpPr>
          <p:cNvPr id="47107" name="Rectangle 3"/>
          <p:cNvSpPr>
            <a:spLocks noGrp="1" noChangeArrowheads="1"/>
          </p:cNvSpPr>
          <p:nvPr>
            <p:ph type="ctrTitle"/>
          </p:nvPr>
        </p:nvSpPr>
        <p:spPr>
          <a:xfrm>
            <a:off x="152400" y="152400"/>
            <a:ext cx="1752600" cy="533400"/>
          </a:xfrm>
          <a:noFill/>
        </p:spPr>
        <p:txBody>
          <a:bodyPr/>
          <a:lstStyle/>
          <a:p>
            <a:pPr eaLnBrk="1" hangingPunct="1"/>
            <a:r>
              <a:rPr lang="en-GB" sz="2800" b="1" smtClean="0"/>
              <a:t>Contents</a:t>
            </a:r>
          </a:p>
        </p:txBody>
      </p:sp>
      <p:pic>
        <p:nvPicPr>
          <p:cNvPr id="47108" name="Picture 9"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10"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AutoShape 11"/>
          <p:cNvSpPr>
            <a:spLocks noChangeArrowheads="1"/>
          </p:cNvSpPr>
          <p:nvPr/>
        </p:nvSpPr>
        <p:spPr bwMode="auto">
          <a:xfrm>
            <a:off x="304800" y="1033463"/>
            <a:ext cx="43434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pPr>
            <a:r>
              <a:rPr lang="en-GB" sz="3000" b="1">
                <a:solidFill>
                  <a:schemeClr val="bg1"/>
                </a:solidFill>
              </a:rPr>
              <a:t>N4 Powers and Roots</a:t>
            </a:r>
          </a:p>
        </p:txBody>
      </p:sp>
      <p:sp>
        <p:nvSpPr>
          <p:cNvPr id="47111" name="AutoShape 12"/>
          <p:cNvSpPr>
            <a:spLocks noChangeArrowheads="1"/>
          </p:cNvSpPr>
          <p:nvPr/>
        </p:nvSpPr>
        <p:spPr bwMode="auto">
          <a:xfrm>
            <a:off x="762000" y="2252663"/>
            <a:ext cx="5638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eaLnBrk="1" hangingPunct="1">
              <a:lnSpc>
                <a:spcPct val="80000"/>
              </a:lnSpc>
            </a:pPr>
            <a:r>
              <a:rPr lang="en-GB" b="1">
                <a:solidFill>
                  <a:srgbClr val="3399FF"/>
                </a:solidFill>
              </a:rPr>
              <a:t>N4.1 Square and triangular numbers</a:t>
            </a:r>
          </a:p>
        </p:txBody>
      </p:sp>
      <p:sp>
        <p:nvSpPr>
          <p:cNvPr id="47112" name="AutoShape 15"/>
          <p:cNvSpPr>
            <a:spLocks noChangeArrowheads="1"/>
          </p:cNvSpPr>
          <p:nvPr/>
        </p:nvSpPr>
        <p:spPr bwMode="auto">
          <a:xfrm>
            <a:off x="762000" y="4306888"/>
            <a:ext cx="43434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eaLnBrk="1" hangingPunct="1">
              <a:lnSpc>
                <a:spcPct val="80000"/>
              </a:lnSpc>
            </a:pPr>
            <a:r>
              <a:rPr lang="en-GB" b="1">
                <a:solidFill>
                  <a:srgbClr val="3399FF"/>
                </a:solidFill>
              </a:rPr>
              <a:t>N4.3 Cubes and cube roots</a:t>
            </a:r>
          </a:p>
        </p:txBody>
      </p:sp>
      <p:sp>
        <p:nvSpPr>
          <p:cNvPr id="47113" name="Oval 16"/>
          <p:cNvSpPr>
            <a:spLocks noChangeAspect="1" noChangeArrowheads="1"/>
          </p:cNvSpPr>
          <p:nvPr/>
        </p:nvSpPr>
        <p:spPr bwMode="auto">
          <a:xfrm>
            <a:off x="304800" y="2389188"/>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pPr algn="ctr"/>
            <a:endParaRPr lang="en-US">
              <a:solidFill>
                <a:srgbClr val="FF6600"/>
              </a:solidFill>
            </a:endParaRPr>
          </a:p>
          <a:p>
            <a:pPr algn="ctr"/>
            <a:endParaRPr lang="en-GB" b="1">
              <a:solidFill>
                <a:schemeClr val="tx1"/>
              </a:solidFill>
            </a:endParaRPr>
          </a:p>
        </p:txBody>
      </p:sp>
      <p:sp>
        <p:nvSpPr>
          <p:cNvPr id="47114" name="Oval 17"/>
          <p:cNvSpPr>
            <a:spLocks noChangeAspect="1" noChangeArrowheads="1"/>
          </p:cNvSpPr>
          <p:nvPr/>
        </p:nvSpPr>
        <p:spPr bwMode="auto">
          <a:xfrm>
            <a:off x="304800" y="3416300"/>
            <a:ext cx="252413"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7115" name="Oval 18"/>
          <p:cNvSpPr>
            <a:spLocks noChangeAspect="1" noChangeArrowheads="1"/>
          </p:cNvSpPr>
          <p:nvPr/>
        </p:nvSpPr>
        <p:spPr bwMode="auto">
          <a:xfrm>
            <a:off x="304800" y="444341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7116" name="Oval 19"/>
          <p:cNvSpPr>
            <a:spLocks noChangeAspect="1" noChangeArrowheads="1"/>
          </p:cNvSpPr>
          <p:nvPr/>
        </p:nvSpPr>
        <p:spPr bwMode="auto">
          <a:xfrm>
            <a:off x="304800" y="5478463"/>
            <a:ext cx="252413"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7117" name="AutoShape 21"/>
          <p:cNvSpPr>
            <a:spLocks noChangeArrowheads="1"/>
          </p:cNvSpPr>
          <p:nvPr/>
        </p:nvSpPr>
        <p:spPr bwMode="auto">
          <a:xfrm>
            <a:off x="762000" y="3279775"/>
            <a:ext cx="29718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90000"/>
              </a:lnSpc>
            </a:pPr>
            <a:r>
              <a:rPr lang="en-GB" b="1">
                <a:solidFill>
                  <a:srgbClr val="3399FF"/>
                </a:solidFill>
              </a:rPr>
              <a:t>N4.2 Square roots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ctrTitle"/>
          </p:nvPr>
        </p:nvSpPr>
        <p:spPr>
          <a:xfrm>
            <a:off x="152400" y="152400"/>
            <a:ext cx="3810000" cy="533400"/>
          </a:xfrm>
          <a:noFill/>
        </p:spPr>
        <p:txBody>
          <a:bodyPr/>
          <a:lstStyle/>
          <a:p>
            <a:pPr eaLnBrk="1" hangingPunct="1"/>
            <a:r>
              <a:rPr lang="en-GB" sz="2800" b="1" smtClean="0">
                <a:solidFill>
                  <a:srgbClr val="5B0091"/>
                </a:solidFill>
              </a:rPr>
              <a:t>Index notation</a:t>
            </a:r>
          </a:p>
        </p:txBody>
      </p:sp>
      <p:pic>
        <p:nvPicPr>
          <p:cNvPr id="48131"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ext Box 6"/>
          <p:cNvSpPr txBox="1">
            <a:spLocks noChangeArrowheads="1"/>
          </p:cNvSpPr>
          <p:nvPr/>
        </p:nvSpPr>
        <p:spPr bwMode="auto">
          <a:xfrm>
            <a:off x="288925" y="1066800"/>
            <a:ext cx="83978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use index notation to show repeated multiplication by the same number.</a:t>
            </a:r>
          </a:p>
        </p:txBody>
      </p:sp>
      <p:sp>
        <p:nvSpPr>
          <p:cNvPr id="186375" name="Text Box 7"/>
          <p:cNvSpPr txBox="1">
            <a:spLocks noChangeArrowheads="1"/>
          </p:cNvSpPr>
          <p:nvPr/>
        </p:nvSpPr>
        <p:spPr bwMode="auto">
          <a:xfrm>
            <a:off x="288925" y="2049463"/>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sp>
        <p:nvSpPr>
          <p:cNvPr id="186376" name="Text Box 8"/>
          <p:cNvSpPr txBox="1">
            <a:spLocks noChangeArrowheads="1"/>
          </p:cNvSpPr>
          <p:nvPr/>
        </p:nvSpPr>
        <p:spPr bwMode="auto">
          <a:xfrm>
            <a:off x="288925" y="2667000"/>
            <a:ext cx="7502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use index notation to write </a:t>
            </a:r>
            <a:r>
              <a:rPr lang="en-GB" b="1">
                <a:solidFill>
                  <a:srgbClr val="FF6600"/>
                </a:solidFill>
              </a:rPr>
              <a:t>2 × 2 × 2 × 2 × 2</a:t>
            </a:r>
            <a:r>
              <a:rPr lang="en-GB"/>
              <a:t> as</a:t>
            </a:r>
          </a:p>
        </p:txBody>
      </p:sp>
      <p:sp>
        <p:nvSpPr>
          <p:cNvPr id="186377" name="Text Box 9"/>
          <p:cNvSpPr txBox="1">
            <a:spLocks noChangeArrowheads="1"/>
          </p:cNvSpPr>
          <p:nvPr/>
        </p:nvSpPr>
        <p:spPr bwMode="auto">
          <a:xfrm>
            <a:off x="4243388" y="3559175"/>
            <a:ext cx="6572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4000"/>
              <a:t>2</a:t>
            </a:r>
            <a:r>
              <a:rPr lang="en-GB" sz="4000" baseline="30000"/>
              <a:t>5</a:t>
            </a:r>
          </a:p>
        </p:txBody>
      </p:sp>
      <p:sp>
        <p:nvSpPr>
          <p:cNvPr id="186378" name="Text Box 10"/>
          <p:cNvSpPr txBox="1">
            <a:spLocks noChangeArrowheads="1"/>
          </p:cNvSpPr>
          <p:nvPr/>
        </p:nvSpPr>
        <p:spPr bwMode="auto">
          <a:xfrm>
            <a:off x="288925" y="4814888"/>
            <a:ext cx="6724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This number is read as ‘two to the power of five’.</a:t>
            </a:r>
          </a:p>
        </p:txBody>
      </p:sp>
      <p:sp>
        <p:nvSpPr>
          <p:cNvPr id="186379" name="Text Box 11"/>
          <p:cNvSpPr txBox="1">
            <a:spLocks noChangeArrowheads="1"/>
          </p:cNvSpPr>
          <p:nvPr/>
        </p:nvSpPr>
        <p:spPr bwMode="auto">
          <a:xfrm>
            <a:off x="288925" y="5486400"/>
            <a:ext cx="728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r>
              <a:rPr lang="en-GB" baseline="30000"/>
              <a:t>5</a:t>
            </a:r>
            <a:r>
              <a:rPr lang="en-GB"/>
              <a:t> =</a:t>
            </a:r>
          </a:p>
        </p:txBody>
      </p:sp>
      <p:sp>
        <p:nvSpPr>
          <p:cNvPr id="186381" name="Text Box 13"/>
          <p:cNvSpPr txBox="1">
            <a:spLocks noChangeArrowheads="1"/>
          </p:cNvSpPr>
          <p:nvPr/>
        </p:nvSpPr>
        <p:spPr bwMode="auto">
          <a:xfrm>
            <a:off x="922338" y="5486400"/>
            <a:ext cx="2679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2 × 2 × 2 × 2 × 2 =</a:t>
            </a:r>
          </a:p>
        </p:txBody>
      </p:sp>
      <p:sp>
        <p:nvSpPr>
          <p:cNvPr id="186382" name="Text Box 14"/>
          <p:cNvSpPr txBox="1">
            <a:spLocks noChangeArrowheads="1"/>
          </p:cNvSpPr>
          <p:nvPr/>
        </p:nvSpPr>
        <p:spPr bwMode="auto">
          <a:xfrm>
            <a:off x="3514725" y="5486400"/>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32</a:t>
            </a:r>
          </a:p>
        </p:txBody>
      </p:sp>
      <p:sp>
        <p:nvSpPr>
          <p:cNvPr id="186384" name="Text Box 16"/>
          <p:cNvSpPr txBox="1">
            <a:spLocks noChangeArrowheads="1"/>
          </p:cNvSpPr>
          <p:nvPr/>
        </p:nvSpPr>
        <p:spPr bwMode="auto">
          <a:xfrm>
            <a:off x="2971800" y="4202113"/>
            <a:ext cx="763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b="1">
                <a:solidFill>
                  <a:srgbClr val="FF6600"/>
                </a:solidFill>
              </a:rPr>
              <a:t>base</a:t>
            </a:r>
          </a:p>
        </p:txBody>
      </p:sp>
      <p:sp>
        <p:nvSpPr>
          <p:cNvPr id="186385" name="Text Box 17"/>
          <p:cNvSpPr txBox="1">
            <a:spLocks noChangeArrowheads="1"/>
          </p:cNvSpPr>
          <p:nvPr/>
        </p:nvSpPr>
        <p:spPr bwMode="auto">
          <a:xfrm>
            <a:off x="5470525" y="3352800"/>
            <a:ext cx="1989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b="1">
                <a:solidFill>
                  <a:srgbClr val="FF6600"/>
                </a:solidFill>
              </a:rPr>
              <a:t>Index or power</a:t>
            </a:r>
          </a:p>
        </p:txBody>
      </p:sp>
      <p:sp>
        <p:nvSpPr>
          <p:cNvPr id="186386" name="Line 18"/>
          <p:cNvSpPr>
            <a:spLocks noChangeShapeType="1"/>
          </p:cNvSpPr>
          <p:nvPr/>
        </p:nvSpPr>
        <p:spPr bwMode="auto">
          <a:xfrm flipV="1">
            <a:off x="3657600" y="4038600"/>
            <a:ext cx="533400" cy="228600"/>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387" name="Line 19"/>
          <p:cNvSpPr>
            <a:spLocks noChangeShapeType="1"/>
          </p:cNvSpPr>
          <p:nvPr/>
        </p:nvSpPr>
        <p:spPr bwMode="auto">
          <a:xfrm flipH="1">
            <a:off x="4876800" y="3581400"/>
            <a:ext cx="533400" cy="228600"/>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63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637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637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6384"/>
                                        </p:tgtEl>
                                        <p:attrNameLst>
                                          <p:attrName>style.visibility</p:attrName>
                                        </p:attrNameLst>
                                      </p:cBhvr>
                                      <p:to>
                                        <p:strVal val="visible"/>
                                      </p:to>
                                    </p:set>
                                  </p:childTnLst>
                                </p:cTn>
                              </p:par>
                            </p:childTnLst>
                          </p:cTn>
                        </p:par>
                        <p:par>
                          <p:cTn id="19" fill="hold" nodeType="afterGroup">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186386"/>
                                        </p:tgtEl>
                                        <p:attrNameLst>
                                          <p:attrName>style.visibility</p:attrName>
                                        </p:attrNameLst>
                                      </p:cBhvr>
                                      <p:to>
                                        <p:strVal val="visible"/>
                                      </p:to>
                                    </p:set>
                                    <p:animEffect transition="in" filter="wipe(down)">
                                      <p:cBhvr>
                                        <p:cTn id="22" dur="500"/>
                                        <p:tgtEl>
                                          <p:spTgt spid="18638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6385"/>
                                        </p:tgtEl>
                                        <p:attrNameLst>
                                          <p:attrName>style.visibility</p:attrName>
                                        </p:attrNameLst>
                                      </p:cBhvr>
                                      <p:to>
                                        <p:strVal val="visible"/>
                                      </p:to>
                                    </p:set>
                                  </p:childTnLst>
                                </p:cTn>
                              </p:par>
                            </p:childTnLst>
                          </p:cTn>
                        </p:par>
                        <p:par>
                          <p:cTn id="27" fill="hold" nodeType="afterGroup">
                            <p:stCondLst>
                              <p:cond delay="500"/>
                            </p:stCondLst>
                            <p:childTnLst>
                              <p:par>
                                <p:cTn id="28" presetID="22" presetClass="entr" presetSubtype="1" fill="hold" grpId="0" nodeType="afterEffect">
                                  <p:stCondLst>
                                    <p:cond delay="0"/>
                                  </p:stCondLst>
                                  <p:childTnLst>
                                    <p:set>
                                      <p:cBhvr>
                                        <p:cTn id="29" dur="1" fill="hold">
                                          <p:stCondLst>
                                            <p:cond delay="0"/>
                                          </p:stCondLst>
                                        </p:cTn>
                                        <p:tgtEl>
                                          <p:spTgt spid="186387"/>
                                        </p:tgtEl>
                                        <p:attrNameLst>
                                          <p:attrName>style.visibility</p:attrName>
                                        </p:attrNameLst>
                                      </p:cBhvr>
                                      <p:to>
                                        <p:strVal val="visible"/>
                                      </p:to>
                                    </p:set>
                                    <p:animEffect transition="in" filter="wipe(up)">
                                      <p:cBhvr>
                                        <p:cTn id="30" dur="500"/>
                                        <p:tgtEl>
                                          <p:spTgt spid="18638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8637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8637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18638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1863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5" grpId="0" autoUpdateAnimBg="0"/>
      <p:bldP spid="186376" grpId="0" autoUpdateAnimBg="0"/>
      <p:bldP spid="186377" grpId="0" autoUpdateAnimBg="0"/>
      <p:bldP spid="186378" grpId="0" autoUpdateAnimBg="0"/>
      <p:bldP spid="186379" grpId="0" autoUpdateAnimBg="0"/>
      <p:bldP spid="186381" grpId="0" autoUpdateAnimBg="0"/>
      <p:bldP spid="186382" grpId="0" autoUpdateAnimBg="0"/>
      <p:bldP spid="186384" grpId="0" autoUpdateAnimBg="0"/>
      <p:bldP spid="186385" grpId="0" autoUpdateAnimBg="0"/>
      <p:bldP spid="186386" grpId="0" animBg="1"/>
      <p:bldP spid="186387"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9154"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 Box 18"/>
          <p:cNvSpPr txBox="1">
            <a:spLocks noChangeArrowheads="1"/>
          </p:cNvSpPr>
          <p:nvPr/>
        </p:nvSpPr>
        <p:spPr bwMode="auto">
          <a:xfrm>
            <a:off x="365125" y="1106488"/>
            <a:ext cx="3236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Evaluate the following:</a:t>
            </a:r>
          </a:p>
        </p:txBody>
      </p:sp>
      <p:sp>
        <p:nvSpPr>
          <p:cNvPr id="274451" name="Text Box 19"/>
          <p:cNvSpPr txBox="1">
            <a:spLocks noChangeArrowheads="1"/>
          </p:cNvSpPr>
          <p:nvPr/>
        </p:nvSpPr>
        <p:spPr bwMode="auto">
          <a:xfrm>
            <a:off x="365125" y="1797050"/>
            <a:ext cx="728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r>
              <a:rPr lang="en-GB" baseline="30000"/>
              <a:t>2</a:t>
            </a:r>
            <a:r>
              <a:rPr lang="en-GB"/>
              <a:t> =</a:t>
            </a:r>
          </a:p>
        </p:txBody>
      </p:sp>
      <p:sp>
        <p:nvSpPr>
          <p:cNvPr id="274452" name="Text Box 20"/>
          <p:cNvSpPr txBox="1">
            <a:spLocks noChangeArrowheads="1"/>
          </p:cNvSpPr>
          <p:nvPr/>
        </p:nvSpPr>
        <p:spPr bwMode="auto">
          <a:xfrm>
            <a:off x="998538" y="1797050"/>
            <a:ext cx="11318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6 × 6 =</a:t>
            </a:r>
          </a:p>
        </p:txBody>
      </p:sp>
      <p:sp>
        <p:nvSpPr>
          <p:cNvPr id="274453" name="Text Box 21"/>
          <p:cNvSpPr txBox="1">
            <a:spLocks noChangeArrowheads="1"/>
          </p:cNvSpPr>
          <p:nvPr/>
        </p:nvSpPr>
        <p:spPr bwMode="auto">
          <a:xfrm>
            <a:off x="2057400" y="1797050"/>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36</a:t>
            </a:r>
          </a:p>
        </p:txBody>
      </p:sp>
      <p:sp>
        <p:nvSpPr>
          <p:cNvPr id="274459" name="Text Box 27"/>
          <p:cNvSpPr txBox="1">
            <a:spLocks noChangeArrowheads="1"/>
          </p:cNvSpPr>
          <p:nvPr/>
        </p:nvSpPr>
        <p:spPr bwMode="auto">
          <a:xfrm>
            <a:off x="365125" y="2489200"/>
            <a:ext cx="728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r>
              <a:rPr lang="en-GB" baseline="30000"/>
              <a:t>4</a:t>
            </a:r>
            <a:r>
              <a:rPr lang="en-GB"/>
              <a:t> =</a:t>
            </a:r>
          </a:p>
        </p:txBody>
      </p:sp>
      <p:sp>
        <p:nvSpPr>
          <p:cNvPr id="274460" name="Text Box 28"/>
          <p:cNvSpPr txBox="1">
            <a:spLocks noChangeArrowheads="1"/>
          </p:cNvSpPr>
          <p:nvPr/>
        </p:nvSpPr>
        <p:spPr bwMode="auto">
          <a:xfrm>
            <a:off x="998538" y="2489200"/>
            <a:ext cx="2163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3 × 3 × 3 × 3 =</a:t>
            </a:r>
          </a:p>
        </p:txBody>
      </p:sp>
      <p:sp>
        <p:nvSpPr>
          <p:cNvPr id="274461" name="Text Box 29"/>
          <p:cNvSpPr txBox="1">
            <a:spLocks noChangeArrowheads="1"/>
          </p:cNvSpPr>
          <p:nvPr/>
        </p:nvSpPr>
        <p:spPr bwMode="auto">
          <a:xfrm>
            <a:off x="3048000" y="2489200"/>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81</a:t>
            </a:r>
          </a:p>
        </p:txBody>
      </p:sp>
      <p:sp>
        <p:nvSpPr>
          <p:cNvPr id="274463" name="Text Box 31"/>
          <p:cNvSpPr txBox="1">
            <a:spLocks noChangeArrowheads="1"/>
          </p:cNvSpPr>
          <p:nvPr/>
        </p:nvSpPr>
        <p:spPr bwMode="auto">
          <a:xfrm>
            <a:off x="365125" y="3181350"/>
            <a:ext cx="1101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r>
              <a:rPr lang="en-GB" baseline="30000"/>
              <a:t>3</a:t>
            </a:r>
            <a:r>
              <a:rPr lang="en-GB"/>
              <a:t> =</a:t>
            </a:r>
          </a:p>
        </p:txBody>
      </p:sp>
      <p:sp>
        <p:nvSpPr>
          <p:cNvPr id="274464" name="Text Box 32"/>
          <p:cNvSpPr txBox="1">
            <a:spLocks noChangeArrowheads="1"/>
          </p:cNvSpPr>
          <p:nvPr/>
        </p:nvSpPr>
        <p:spPr bwMode="auto">
          <a:xfrm>
            <a:off x="1430338" y="3181350"/>
            <a:ext cx="21574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–5 × –5 × –5 =</a:t>
            </a:r>
          </a:p>
        </p:txBody>
      </p:sp>
      <p:sp>
        <p:nvSpPr>
          <p:cNvPr id="274465" name="Text Box 33"/>
          <p:cNvSpPr txBox="1">
            <a:spLocks noChangeArrowheads="1"/>
          </p:cNvSpPr>
          <p:nvPr/>
        </p:nvSpPr>
        <p:spPr bwMode="auto">
          <a:xfrm>
            <a:off x="3563938" y="3181350"/>
            <a:ext cx="86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–125</a:t>
            </a:r>
          </a:p>
        </p:txBody>
      </p:sp>
      <p:sp>
        <p:nvSpPr>
          <p:cNvPr id="274467" name="Text Box 35"/>
          <p:cNvSpPr txBox="1">
            <a:spLocks noChangeArrowheads="1"/>
          </p:cNvSpPr>
          <p:nvPr/>
        </p:nvSpPr>
        <p:spPr bwMode="auto">
          <a:xfrm>
            <a:off x="365125" y="3873500"/>
            <a:ext cx="728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r>
              <a:rPr lang="en-GB" baseline="30000"/>
              <a:t>7</a:t>
            </a:r>
            <a:r>
              <a:rPr lang="en-GB"/>
              <a:t> =</a:t>
            </a:r>
          </a:p>
        </p:txBody>
      </p:sp>
      <p:sp>
        <p:nvSpPr>
          <p:cNvPr id="274468" name="Text Box 36"/>
          <p:cNvSpPr txBox="1">
            <a:spLocks noChangeArrowheads="1"/>
          </p:cNvSpPr>
          <p:nvPr/>
        </p:nvSpPr>
        <p:spPr bwMode="auto">
          <a:xfrm>
            <a:off x="998538" y="3873500"/>
            <a:ext cx="3711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2 × 2 × 2 × 2 × 2 × 2 × 2 =</a:t>
            </a:r>
          </a:p>
        </p:txBody>
      </p:sp>
      <p:sp>
        <p:nvSpPr>
          <p:cNvPr id="274469" name="Text Box 37"/>
          <p:cNvSpPr txBox="1">
            <a:spLocks noChangeArrowheads="1"/>
          </p:cNvSpPr>
          <p:nvPr/>
        </p:nvSpPr>
        <p:spPr bwMode="auto">
          <a:xfrm>
            <a:off x="4572000" y="3873500"/>
            <a:ext cx="69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128</a:t>
            </a:r>
          </a:p>
        </p:txBody>
      </p:sp>
      <p:sp>
        <p:nvSpPr>
          <p:cNvPr id="274471" name="Text Box 39"/>
          <p:cNvSpPr txBox="1">
            <a:spLocks noChangeArrowheads="1"/>
          </p:cNvSpPr>
          <p:nvPr/>
        </p:nvSpPr>
        <p:spPr bwMode="auto">
          <a:xfrm>
            <a:off x="365125" y="4565650"/>
            <a:ext cx="1101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r>
              <a:rPr lang="en-GB" baseline="30000"/>
              <a:t>5</a:t>
            </a:r>
            <a:r>
              <a:rPr lang="en-GB"/>
              <a:t> =</a:t>
            </a:r>
          </a:p>
        </p:txBody>
      </p:sp>
      <p:sp>
        <p:nvSpPr>
          <p:cNvPr id="274472" name="Text Box 40"/>
          <p:cNvSpPr txBox="1">
            <a:spLocks noChangeArrowheads="1"/>
          </p:cNvSpPr>
          <p:nvPr/>
        </p:nvSpPr>
        <p:spPr bwMode="auto">
          <a:xfrm>
            <a:off x="1409700" y="4565650"/>
            <a:ext cx="3529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–1 × –1 × –1 × –1 × –1 =</a:t>
            </a:r>
          </a:p>
        </p:txBody>
      </p:sp>
      <p:sp>
        <p:nvSpPr>
          <p:cNvPr id="274473" name="Text Box 41"/>
          <p:cNvSpPr txBox="1">
            <a:spLocks noChangeArrowheads="1"/>
          </p:cNvSpPr>
          <p:nvPr/>
        </p:nvSpPr>
        <p:spPr bwMode="auto">
          <a:xfrm>
            <a:off x="4938713" y="4565650"/>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274475" name="Text Box 43"/>
          <p:cNvSpPr txBox="1">
            <a:spLocks noChangeArrowheads="1"/>
          </p:cNvSpPr>
          <p:nvPr/>
        </p:nvSpPr>
        <p:spPr bwMode="auto">
          <a:xfrm>
            <a:off x="365125" y="5257800"/>
            <a:ext cx="1101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r>
              <a:rPr lang="en-GB" baseline="30000"/>
              <a:t>4</a:t>
            </a:r>
            <a:r>
              <a:rPr lang="en-GB"/>
              <a:t> =</a:t>
            </a:r>
          </a:p>
        </p:txBody>
      </p:sp>
      <p:sp>
        <p:nvSpPr>
          <p:cNvPr id="274476" name="Text Box 44"/>
          <p:cNvSpPr txBox="1">
            <a:spLocks noChangeArrowheads="1"/>
          </p:cNvSpPr>
          <p:nvPr/>
        </p:nvSpPr>
        <p:spPr bwMode="auto">
          <a:xfrm>
            <a:off x="1441450" y="5257800"/>
            <a:ext cx="2843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–4 × –4 × –4 × –4 =</a:t>
            </a:r>
          </a:p>
        </p:txBody>
      </p:sp>
      <p:sp>
        <p:nvSpPr>
          <p:cNvPr id="274477" name="Text Box 45"/>
          <p:cNvSpPr txBox="1">
            <a:spLocks noChangeArrowheads="1"/>
          </p:cNvSpPr>
          <p:nvPr/>
        </p:nvSpPr>
        <p:spPr bwMode="auto">
          <a:xfrm>
            <a:off x="4211638" y="5257800"/>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64</a:t>
            </a:r>
          </a:p>
        </p:txBody>
      </p:sp>
      <p:sp>
        <p:nvSpPr>
          <p:cNvPr id="274479" name="AutoShape 47"/>
          <p:cNvSpPr>
            <a:spLocks noChangeArrowheads="1"/>
          </p:cNvSpPr>
          <p:nvPr/>
        </p:nvSpPr>
        <p:spPr bwMode="auto">
          <a:xfrm>
            <a:off x="4211638" y="1412875"/>
            <a:ext cx="3313112" cy="1655763"/>
          </a:xfrm>
          <a:prstGeom prst="wedgeRoundRectCallout">
            <a:avLst>
              <a:gd name="adj1" fmla="val -43773"/>
              <a:gd name="adj2" fmla="val 68218"/>
              <a:gd name="adj3" fmla="val 1666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t>When we raise a </a:t>
            </a:r>
            <a:r>
              <a:rPr lang="en-US">
                <a:solidFill>
                  <a:srgbClr val="FF6600"/>
                </a:solidFill>
              </a:rPr>
              <a:t>negative</a:t>
            </a:r>
            <a:r>
              <a:rPr lang="en-US"/>
              <a:t> number to an </a:t>
            </a:r>
            <a:r>
              <a:rPr lang="en-US">
                <a:solidFill>
                  <a:srgbClr val="FF6600"/>
                </a:solidFill>
              </a:rPr>
              <a:t>odd</a:t>
            </a:r>
            <a:r>
              <a:rPr lang="en-US"/>
              <a:t> power the answer is </a:t>
            </a:r>
            <a:r>
              <a:rPr lang="en-US">
                <a:solidFill>
                  <a:srgbClr val="FF6600"/>
                </a:solidFill>
              </a:rPr>
              <a:t>negative</a:t>
            </a:r>
            <a:r>
              <a:rPr lang="en-US"/>
              <a:t>.</a:t>
            </a:r>
            <a:endParaRPr lang="en-GB"/>
          </a:p>
        </p:txBody>
      </p:sp>
      <p:sp>
        <p:nvSpPr>
          <p:cNvPr id="274482" name="AutoShape 50"/>
          <p:cNvSpPr>
            <a:spLocks noChangeArrowheads="1"/>
          </p:cNvSpPr>
          <p:nvPr/>
        </p:nvSpPr>
        <p:spPr bwMode="auto">
          <a:xfrm>
            <a:off x="5507038" y="3573463"/>
            <a:ext cx="3313112" cy="1655762"/>
          </a:xfrm>
          <a:prstGeom prst="wedgeRoundRectCallout">
            <a:avLst>
              <a:gd name="adj1" fmla="val -43773"/>
              <a:gd name="adj2" fmla="val 68218"/>
              <a:gd name="adj3" fmla="val 1666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t>When we raise a </a:t>
            </a:r>
            <a:r>
              <a:rPr lang="en-US">
                <a:solidFill>
                  <a:srgbClr val="FF6600"/>
                </a:solidFill>
              </a:rPr>
              <a:t>negative</a:t>
            </a:r>
            <a:r>
              <a:rPr lang="en-US"/>
              <a:t> number to an </a:t>
            </a:r>
            <a:r>
              <a:rPr lang="en-US">
                <a:solidFill>
                  <a:srgbClr val="FF6600"/>
                </a:solidFill>
              </a:rPr>
              <a:t>even</a:t>
            </a:r>
            <a:r>
              <a:rPr lang="en-US"/>
              <a:t> power the answer is </a:t>
            </a:r>
            <a:r>
              <a:rPr lang="en-US">
                <a:solidFill>
                  <a:srgbClr val="FF6600"/>
                </a:solidFill>
              </a:rPr>
              <a:t>positive</a:t>
            </a:r>
            <a:r>
              <a:rPr lang="en-US"/>
              <a:t>.</a:t>
            </a:r>
            <a:endParaRPr lang="en-GB"/>
          </a:p>
        </p:txBody>
      </p:sp>
      <p:sp>
        <p:nvSpPr>
          <p:cNvPr id="49177" name="Rectangle 51"/>
          <p:cNvSpPr>
            <a:spLocks noGrp="1" noChangeArrowheads="1"/>
          </p:cNvSpPr>
          <p:nvPr>
            <p:ph type="ctrTitle"/>
          </p:nvPr>
        </p:nvSpPr>
        <p:spPr>
          <a:xfrm>
            <a:off x="150813" y="150813"/>
            <a:ext cx="7772400" cy="609600"/>
          </a:xfrm>
        </p:spPr>
        <p:txBody>
          <a:bodyPr/>
          <a:lstStyle/>
          <a:p>
            <a:pPr eaLnBrk="1" hangingPunct="1"/>
            <a:r>
              <a:rPr lang="en-GB" sz="2800" b="1" smtClean="0">
                <a:solidFill>
                  <a:srgbClr val="5B0091"/>
                </a:solidFill>
              </a:rPr>
              <a:t>Index notation</a:t>
            </a:r>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744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7445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7445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7445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7446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7446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7446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7446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7446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74479"/>
                                        </p:tgtEl>
                                        <p:attrNameLst>
                                          <p:attrName>style.visibility</p:attrName>
                                        </p:attrNameLst>
                                      </p:cBhvr>
                                      <p:to>
                                        <p:strVal val="visible"/>
                                      </p:to>
                                    </p:set>
                                    <p:animEffect transition="in" filter="dissolve">
                                      <p:cBhvr>
                                        <p:cTn id="43" dur="500"/>
                                        <p:tgtEl>
                                          <p:spTgt spid="27447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499"/>
                                          </p:stCondLst>
                                        </p:cTn>
                                        <p:tgtEl>
                                          <p:spTgt spid="274467"/>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499"/>
                                          </p:stCondLst>
                                        </p:cTn>
                                        <p:tgtEl>
                                          <p:spTgt spid="274468"/>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grpId="0" nodeType="clickEffect">
                                  <p:stCondLst>
                                    <p:cond delay="0"/>
                                  </p:stCondLst>
                                  <p:childTnLst>
                                    <p:set>
                                      <p:cBhvr>
                                        <p:cTn id="55" dur="1" fill="hold">
                                          <p:stCondLst>
                                            <p:cond delay="499"/>
                                          </p:stCondLst>
                                        </p:cTn>
                                        <p:tgtEl>
                                          <p:spTgt spid="274469"/>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grpId="0" nodeType="clickEffect">
                                  <p:stCondLst>
                                    <p:cond delay="0"/>
                                  </p:stCondLst>
                                  <p:childTnLst>
                                    <p:set>
                                      <p:cBhvr>
                                        <p:cTn id="59" dur="1" fill="hold">
                                          <p:stCondLst>
                                            <p:cond delay="499"/>
                                          </p:stCondLst>
                                        </p:cTn>
                                        <p:tgtEl>
                                          <p:spTgt spid="274471"/>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grpId="0" nodeType="clickEffect">
                                  <p:stCondLst>
                                    <p:cond delay="0"/>
                                  </p:stCondLst>
                                  <p:childTnLst>
                                    <p:set>
                                      <p:cBhvr>
                                        <p:cTn id="63" dur="1" fill="hold">
                                          <p:stCondLst>
                                            <p:cond delay="499"/>
                                          </p:stCondLst>
                                        </p:cTn>
                                        <p:tgtEl>
                                          <p:spTgt spid="274472"/>
                                        </p:tgtEl>
                                        <p:attrNameLst>
                                          <p:attrName>style.visibility</p:attrName>
                                        </p:attrNameLst>
                                      </p:cBhvr>
                                      <p:to>
                                        <p:strVal val="visible"/>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presetSubtype="0" fill="hold" grpId="0" nodeType="clickEffect">
                                  <p:stCondLst>
                                    <p:cond delay="0"/>
                                  </p:stCondLst>
                                  <p:childTnLst>
                                    <p:set>
                                      <p:cBhvr>
                                        <p:cTn id="67" dur="1" fill="hold">
                                          <p:stCondLst>
                                            <p:cond delay="499"/>
                                          </p:stCondLst>
                                        </p:cTn>
                                        <p:tgtEl>
                                          <p:spTgt spid="274473"/>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grpId="0" nodeType="clickEffect">
                                  <p:stCondLst>
                                    <p:cond delay="0"/>
                                  </p:stCondLst>
                                  <p:childTnLst>
                                    <p:set>
                                      <p:cBhvr>
                                        <p:cTn id="71" dur="1" fill="hold">
                                          <p:stCondLst>
                                            <p:cond delay="499"/>
                                          </p:stCondLst>
                                        </p:cTn>
                                        <p:tgtEl>
                                          <p:spTgt spid="274475"/>
                                        </p:tgtEl>
                                        <p:attrNameLst>
                                          <p:attrName>style.visibility</p:attrName>
                                        </p:attrNameLst>
                                      </p:cBhvr>
                                      <p:to>
                                        <p:strVal val="visible"/>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1" presetClass="entr" presetSubtype="0" fill="hold" grpId="0" nodeType="clickEffect">
                                  <p:stCondLst>
                                    <p:cond delay="0"/>
                                  </p:stCondLst>
                                  <p:childTnLst>
                                    <p:set>
                                      <p:cBhvr>
                                        <p:cTn id="75" dur="1" fill="hold">
                                          <p:stCondLst>
                                            <p:cond delay="499"/>
                                          </p:stCondLst>
                                        </p:cTn>
                                        <p:tgtEl>
                                          <p:spTgt spid="274476"/>
                                        </p:tgtEl>
                                        <p:attrNameLst>
                                          <p:attrName>style.visibility</p:attrName>
                                        </p:attrNameLst>
                                      </p:cBhvr>
                                      <p:to>
                                        <p:strVal val="visible"/>
                                      </p:to>
                                    </p:set>
                                  </p:childTnLst>
                                </p:cTn>
                              </p:par>
                            </p:childTnLst>
                          </p:cTn>
                        </p:par>
                      </p:childTnLst>
                    </p:cTn>
                  </p:par>
                  <p:par>
                    <p:cTn id="76" fill="hold" nodeType="clickPar">
                      <p:stCondLst>
                        <p:cond delay="indefinite"/>
                      </p:stCondLst>
                      <p:childTnLst>
                        <p:par>
                          <p:cTn id="77" fill="hold" nodeType="withGroup">
                            <p:stCondLst>
                              <p:cond delay="0"/>
                            </p:stCondLst>
                            <p:childTnLst>
                              <p:par>
                                <p:cTn id="78" presetID="1" presetClass="entr" presetSubtype="0" fill="hold" grpId="0" nodeType="clickEffect">
                                  <p:stCondLst>
                                    <p:cond delay="0"/>
                                  </p:stCondLst>
                                  <p:childTnLst>
                                    <p:set>
                                      <p:cBhvr>
                                        <p:cTn id="79" dur="1" fill="hold">
                                          <p:stCondLst>
                                            <p:cond delay="499"/>
                                          </p:stCondLst>
                                        </p:cTn>
                                        <p:tgtEl>
                                          <p:spTgt spid="274477"/>
                                        </p:tgtEl>
                                        <p:attrNameLst>
                                          <p:attrName>style.visibility</p:attrName>
                                        </p:attrNameLst>
                                      </p:cBhvr>
                                      <p:to>
                                        <p:strVal val="visible"/>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9" presetClass="entr" presetSubtype="0" fill="hold" grpId="0" nodeType="clickEffect">
                                  <p:stCondLst>
                                    <p:cond delay="0"/>
                                  </p:stCondLst>
                                  <p:childTnLst>
                                    <p:set>
                                      <p:cBhvr>
                                        <p:cTn id="83" dur="1" fill="hold">
                                          <p:stCondLst>
                                            <p:cond delay="0"/>
                                          </p:stCondLst>
                                        </p:cTn>
                                        <p:tgtEl>
                                          <p:spTgt spid="274482"/>
                                        </p:tgtEl>
                                        <p:attrNameLst>
                                          <p:attrName>style.visibility</p:attrName>
                                        </p:attrNameLst>
                                      </p:cBhvr>
                                      <p:to>
                                        <p:strVal val="visible"/>
                                      </p:to>
                                    </p:set>
                                    <p:animEffect transition="in" filter="dissolve">
                                      <p:cBhvr>
                                        <p:cTn id="84" dur="500"/>
                                        <p:tgtEl>
                                          <p:spTgt spid="274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51" grpId="0" autoUpdateAnimBg="0"/>
      <p:bldP spid="274452" grpId="0" autoUpdateAnimBg="0"/>
      <p:bldP spid="274453" grpId="0" autoUpdateAnimBg="0"/>
      <p:bldP spid="274459" grpId="0" autoUpdateAnimBg="0"/>
      <p:bldP spid="274460" grpId="0" autoUpdateAnimBg="0"/>
      <p:bldP spid="274461" grpId="0" autoUpdateAnimBg="0"/>
      <p:bldP spid="274463" grpId="0" autoUpdateAnimBg="0"/>
      <p:bldP spid="274464" grpId="0" autoUpdateAnimBg="0"/>
      <p:bldP spid="274465" grpId="0" autoUpdateAnimBg="0"/>
      <p:bldP spid="274467" grpId="0" autoUpdateAnimBg="0"/>
      <p:bldP spid="274468" grpId="0" autoUpdateAnimBg="0"/>
      <p:bldP spid="274469" grpId="0" autoUpdateAnimBg="0"/>
      <p:bldP spid="274471" grpId="0" autoUpdateAnimBg="0"/>
      <p:bldP spid="274472" grpId="0" autoUpdateAnimBg="0"/>
      <p:bldP spid="274473" grpId="0" autoUpdateAnimBg="0"/>
      <p:bldP spid="274475" grpId="0" autoUpdateAnimBg="0"/>
      <p:bldP spid="274476" grpId="0" autoUpdateAnimBg="0"/>
      <p:bldP spid="274477" grpId="0" autoUpdateAnimBg="0"/>
      <p:bldP spid="274479" grpId="0" animBg="1"/>
      <p:bldP spid="274482"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p:cNvSpPr>
            <a:spLocks noGrp="1" noChangeArrowheads="1"/>
          </p:cNvSpPr>
          <p:nvPr>
            <p:ph type="ctrTitle"/>
          </p:nvPr>
        </p:nvSpPr>
        <p:spPr>
          <a:xfrm>
            <a:off x="152400" y="152400"/>
            <a:ext cx="3810000" cy="533400"/>
          </a:xfrm>
          <a:noFill/>
        </p:spPr>
        <p:txBody>
          <a:bodyPr/>
          <a:lstStyle/>
          <a:p>
            <a:pPr eaLnBrk="1" hangingPunct="1"/>
            <a:r>
              <a:rPr lang="en-GB" sz="2800" b="1" smtClean="0">
                <a:solidFill>
                  <a:srgbClr val="5B0091"/>
                </a:solidFill>
              </a:rPr>
              <a:t>Calculating powers</a:t>
            </a:r>
          </a:p>
        </p:txBody>
      </p:sp>
      <p:pic>
        <p:nvPicPr>
          <p:cNvPr id="50179"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 Box 6"/>
          <p:cNvSpPr txBox="1">
            <a:spLocks noChangeArrowheads="1"/>
          </p:cNvSpPr>
          <p:nvPr/>
        </p:nvSpPr>
        <p:spPr bwMode="auto">
          <a:xfrm>
            <a:off x="288925" y="1182688"/>
            <a:ext cx="8397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use the </a:t>
            </a:r>
            <a:r>
              <a:rPr lang="en-GB" i="1">
                <a:latin typeface="Times New Roman" pitchFamily="18" charset="0"/>
              </a:rPr>
              <a:t>x</a:t>
            </a:r>
            <a:r>
              <a:rPr lang="en-GB" i="1" baseline="30000">
                <a:latin typeface="Times New Roman" pitchFamily="18" charset="0"/>
              </a:rPr>
              <a:t>y</a:t>
            </a:r>
            <a:r>
              <a:rPr lang="en-GB" baseline="30000"/>
              <a:t> </a:t>
            </a:r>
            <a:r>
              <a:rPr lang="en-GB"/>
              <a:t>key on a calculator to find powers.</a:t>
            </a:r>
          </a:p>
        </p:txBody>
      </p:sp>
      <p:sp>
        <p:nvSpPr>
          <p:cNvPr id="223239" name="Text Box 7"/>
          <p:cNvSpPr txBox="1">
            <a:spLocks noChangeArrowheads="1"/>
          </p:cNvSpPr>
          <p:nvPr/>
        </p:nvSpPr>
        <p:spPr bwMode="auto">
          <a:xfrm>
            <a:off x="288925" y="1958975"/>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sp>
        <p:nvSpPr>
          <p:cNvPr id="223240" name="Text Box 8"/>
          <p:cNvSpPr txBox="1">
            <a:spLocks noChangeArrowheads="1"/>
          </p:cNvSpPr>
          <p:nvPr/>
        </p:nvSpPr>
        <p:spPr bwMode="auto">
          <a:xfrm>
            <a:off x="288925" y="2736850"/>
            <a:ext cx="5194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to calculate the value of 7</a:t>
            </a:r>
            <a:r>
              <a:rPr lang="en-GB" baseline="30000"/>
              <a:t>4</a:t>
            </a:r>
            <a:r>
              <a:rPr lang="en-GB"/>
              <a:t> we key in:</a:t>
            </a:r>
          </a:p>
        </p:txBody>
      </p:sp>
      <p:sp>
        <p:nvSpPr>
          <p:cNvPr id="223242" name="Text Box 10"/>
          <p:cNvSpPr txBox="1">
            <a:spLocks noChangeArrowheads="1"/>
          </p:cNvSpPr>
          <p:nvPr/>
        </p:nvSpPr>
        <p:spPr bwMode="auto">
          <a:xfrm>
            <a:off x="288925" y="4556125"/>
            <a:ext cx="4862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calculator shows this as 2401.</a:t>
            </a:r>
          </a:p>
        </p:txBody>
      </p:sp>
      <p:sp>
        <p:nvSpPr>
          <p:cNvPr id="223243" name="Text Box 11"/>
          <p:cNvSpPr txBox="1">
            <a:spLocks noChangeArrowheads="1"/>
          </p:cNvSpPr>
          <p:nvPr/>
        </p:nvSpPr>
        <p:spPr bwMode="auto">
          <a:xfrm>
            <a:off x="288925" y="5334000"/>
            <a:ext cx="355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r>
              <a:rPr lang="en-GB" baseline="30000"/>
              <a:t>4</a:t>
            </a:r>
            <a:r>
              <a:rPr lang="en-GB"/>
              <a:t> = 7 × 7 × 7 × 7 = 2401</a:t>
            </a:r>
          </a:p>
        </p:txBody>
      </p:sp>
      <p:grpSp>
        <p:nvGrpSpPr>
          <p:cNvPr id="223262" name="Group 30"/>
          <p:cNvGrpSpPr>
            <a:grpSpLocks/>
          </p:cNvGrpSpPr>
          <p:nvPr/>
        </p:nvGrpSpPr>
        <p:grpSpPr bwMode="auto">
          <a:xfrm>
            <a:off x="288925" y="3514725"/>
            <a:ext cx="3082925" cy="720725"/>
            <a:chOff x="240" y="2059"/>
            <a:chExt cx="1942" cy="454"/>
          </a:xfrm>
        </p:grpSpPr>
        <p:grpSp>
          <p:nvGrpSpPr>
            <p:cNvPr id="50187" name="Group 26"/>
            <p:cNvGrpSpPr>
              <a:grpSpLocks/>
            </p:cNvGrpSpPr>
            <p:nvPr/>
          </p:nvGrpSpPr>
          <p:grpSpPr bwMode="auto">
            <a:xfrm>
              <a:off x="240" y="2059"/>
              <a:ext cx="454" cy="454"/>
              <a:chOff x="240" y="2256"/>
              <a:chExt cx="454" cy="454"/>
            </a:xfrm>
          </p:grpSpPr>
          <p:pic>
            <p:nvPicPr>
              <p:cNvPr id="50197" name="Picture 15" descr="calculator butt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 y="2256"/>
                <a:ext cx="454"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8" name="Text Box 16"/>
              <p:cNvSpPr txBox="1">
                <a:spLocks noChangeArrowheads="1"/>
              </p:cNvSpPr>
              <p:nvPr/>
            </p:nvSpPr>
            <p:spPr bwMode="auto">
              <a:xfrm>
                <a:off x="356" y="2339"/>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7</a:t>
                </a:r>
              </a:p>
            </p:txBody>
          </p:sp>
        </p:grpSp>
        <p:grpSp>
          <p:nvGrpSpPr>
            <p:cNvPr id="50188" name="Group 27"/>
            <p:cNvGrpSpPr>
              <a:grpSpLocks/>
            </p:cNvGrpSpPr>
            <p:nvPr/>
          </p:nvGrpSpPr>
          <p:grpSpPr bwMode="auto">
            <a:xfrm>
              <a:off x="736" y="2059"/>
              <a:ext cx="454" cy="454"/>
              <a:chOff x="736" y="2256"/>
              <a:chExt cx="454" cy="454"/>
            </a:xfrm>
          </p:grpSpPr>
          <p:pic>
            <p:nvPicPr>
              <p:cNvPr id="50195" name="Picture 18" descr="calculator butt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6" y="2256"/>
                <a:ext cx="454"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6" name="Text Box 19"/>
              <p:cNvSpPr txBox="1">
                <a:spLocks noChangeArrowheads="1"/>
              </p:cNvSpPr>
              <p:nvPr/>
            </p:nvSpPr>
            <p:spPr bwMode="auto">
              <a:xfrm>
                <a:off x="829" y="2340"/>
                <a:ext cx="2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i="1">
                    <a:latin typeface="Times New Roman" pitchFamily="18" charset="0"/>
                  </a:rPr>
                  <a:t>x</a:t>
                </a:r>
                <a:r>
                  <a:rPr lang="en-GB" b="1" i="1" baseline="30000">
                    <a:latin typeface="Times New Roman" pitchFamily="18" charset="0"/>
                  </a:rPr>
                  <a:t>y</a:t>
                </a:r>
              </a:p>
            </p:txBody>
          </p:sp>
        </p:grpSp>
        <p:grpSp>
          <p:nvGrpSpPr>
            <p:cNvPr id="50189" name="Group 28"/>
            <p:cNvGrpSpPr>
              <a:grpSpLocks/>
            </p:cNvGrpSpPr>
            <p:nvPr/>
          </p:nvGrpSpPr>
          <p:grpSpPr bwMode="auto">
            <a:xfrm>
              <a:off x="1232" y="2059"/>
              <a:ext cx="454" cy="454"/>
              <a:chOff x="1232" y="2256"/>
              <a:chExt cx="454" cy="454"/>
            </a:xfrm>
          </p:grpSpPr>
          <p:pic>
            <p:nvPicPr>
              <p:cNvPr id="50193" name="Picture 21" descr="calculator butt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2" y="2256"/>
                <a:ext cx="454"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4" name="Text Box 22"/>
              <p:cNvSpPr txBox="1">
                <a:spLocks noChangeArrowheads="1"/>
              </p:cNvSpPr>
              <p:nvPr/>
            </p:nvSpPr>
            <p:spPr bwMode="auto">
              <a:xfrm>
                <a:off x="1348" y="2339"/>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4</a:t>
                </a:r>
              </a:p>
            </p:txBody>
          </p:sp>
        </p:grpSp>
        <p:grpSp>
          <p:nvGrpSpPr>
            <p:cNvPr id="50190" name="Group 29"/>
            <p:cNvGrpSpPr>
              <a:grpSpLocks/>
            </p:cNvGrpSpPr>
            <p:nvPr/>
          </p:nvGrpSpPr>
          <p:grpSpPr bwMode="auto">
            <a:xfrm>
              <a:off x="1728" y="2059"/>
              <a:ext cx="454" cy="454"/>
              <a:chOff x="1728" y="2256"/>
              <a:chExt cx="454" cy="454"/>
            </a:xfrm>
          </p:grpSpPr>
          <p:pic>
            <p:nvPicPr>
              <p:cNvPr id="50191" name="Picture 24" descr="calculator butt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8" y="2256"/>
                <a:ext cx="454"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2" name="Text Box 25"/>
              <p:cNvSpPr txBox="1">
                <a:spLocks noChangeArrowheads="1"/>
              </p:cNvSpPr>
              <p:nvPr/>
            </p:nvSpPr>
            <p:spPr bwMode="auto">
              <a:xfrm>
                <a:off x="1841" y="2339"/>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32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324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22326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2324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23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9" grpId="0" autoUpdateAnimBg="0"/>
      <p:bldP spid="223240" grpId="0" autoUpdateAnimBg="0"/>
      <p:bldP spid="223242" grpId="0" autoUpdateAnimBg="0"/>
      <p:bldP spid="223243"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1026"/>
          <p:cNvSpPr>
            <a:spLocks noGrp="1" noChangeArrowheads="1"/>
          </p:cNvSpPr>
          <p:nvPr>
            <p:ph type="ctrTitle"/>
          </p:nvPr>
        </p:nvSpPr>
        <p:spPr>
          <a:xfrm>
            <a:off x="152400" y="152400"/>
            <a:ext cx="5410200" cy="533400"/>
          </a:xfrm>
          <a:noFill/>
        </p:spPr>
        <p:txBody>
          <a:bodyPr/>
          <a:lstStyle/>
          <a:p>
            <a:pPr eaLnBrk="1" hangingPunct="1"/>
            <a:r>
              <a:rPr lang="en-GB" sz="2800" b="1" smtClean="0">
                <a:solidFill>
                  <a:srgbClr val="5B0091"/>
                </a:solidFill>
              </a:rPr>
              <a:t>The first index law</a:t>
            </a:r>
          </a:p>
        </p:txBody>
      </p:sp>
      <p:pic>
        <p:nvPicPr>
          <p:cNvPr id="51203" name="Picture 1027"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1028"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1049"/>
          <p:cNvSpPr txBox="1">
            <a:spLocks noChangeArrowheads="1"/>
          </p:cNvSpPr>
          <p:nvPr/>
        </p:nvSpPr>
        <p:spPr bwMode="auto">
          <a:xfrm>
            <a:off x="365125" y="990600"/>
            <a:ext cx="8474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When we multiply two numbers written in index form and with the same base we can see an interesting result.</a:t>
            </a:r>
          </a:p>
        </p:txBody>
      </p:sp>
      <p:sp>
        <p:nvSpPr>
          <p:cNvPr id="231450" name="Text Box 1050"/>
          <p:cNvSpPr txBox="1">
            <a:spLocks noChangeArrowheads="1"/>
          </p:cNvSpPr>
          <p:nvPr/>
        </p:nvSpPr>
        <p:spPr bwMode="auto">
          <a:xfrm>
            <a:off x="365125" y="1828800"/>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sp>
        <p:nvSpPr>
          <p:cNvPr id="231451" name="Text Box 1051"/>
          <p:cNvSpPr txBox="1">
            <a:spLocks noChangeArrowheads="1"/>
          </p:cNvSpPr>
          <p:nvPr/>
        </p:nvSpPr>
        <p:spPr bwMode="auto">
          <a:xfrm>
            <a:off x="365125" y="2362200"/>
            <a:ext cx="1357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r>
              <a:rPr lang="en-GB" baseline="30000"/>
              <a:t>4</a:t>
            </a:r>
            <a:r>
              <a:rPr lang="en-GB"/>
              <a:t> × 3</a:t>
            </a:r>
            <a:r>
              <a:rPr lang="en-GB" baseline="30000"/>
              <a:t>2</a:t>
            </a:r>
            <a:r>
              <a:rPr lang="en-GB"/>
              <a:t> =</a:t>
            </a:r>
          </a:p>
        </p:txBody>
      </p:sp>
      <p:sp>
        <p:nvSpPr>
          <p:cNvPr id="231452" name="Text Box 1052"/>
          <p:cNvSpPr txBox="1">
            <a:spLocks noChangeArrowheads="1"/>
          </p:cNvSpPr>
          <p:nvPr/>
        </p:nvSpPr>
        <p:spPr bwMode="auto">
          <a:xfrm>
            <a:off x="1612900" y="2362200"/>
            <a:ext cx="3340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 × 3 × 3 × 3) × (3 × 3)</a:t>
            </a:r>
          </a:p>
        </p:txBody>
      </p:sp>
      <p:sp>
        <p:nvSpPr>
          <p:cNvPr id="231453" name="Text Box 1053"/>
          <p:cNvSpPr txBox="1">
            <a:spLocks noChangeArrowheads="1"/>
          </p:cNvSpPr>
          <p:nvPr/>
        </p:nvSpPr>
        <p:spPr bwMode="auto">
          <a:xfrm>
            <a:off x="1371600" y="2781300"/>
            <a:ext cx="31956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3 × 3 × 3 × 3 × 3 × 3</a:t>
            </a:r>
          </a:p>
        </p:txBody>
      </p:sp>
      <p:sp>
        <p:nvSpPr>
          <p:cNvPr id="231454" name="Text Box 1054"/>
          <p:cNvSpPr txBox="1">
            <a:spLocks noChangeArrowheads="1"/>
          </p:cNvSpPr>
          <p:nvPr/>
        </p:nvSpPr>
        <p:spPr bwMode="auto">
          <a:xfrm>
            <a:off x="1371600" y="3200400"/>
            <a:ext cx="728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3</a:t>
            </a:r>
            <a:r>
              <a:rPr lang="en-GB" baseline="30000"/>
              <a:t>6</a:t>
            </a:r>
          </a:p>
        </p:txBody>
      </p:sp>
      <p:sp>
        <p:nvSpPr>
          <p:cNvPr id="231455" name="Text Box 1055"/>
          <p:cNvSpPr txBox="1">
            <a:spLocks noChangeArrowheads="1"/>
          </p:cNvSpPr>
          <p:nvPr/>
        </p:nvSpPr>
        <p:spPr bwMode="auto">
          <a:xfrm>
            <a:off x="365125" y="3810000"/>
            <a:ext cx="1357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r>
              <a:rPr lang="en-GB" baseline="30000"/>
              <a:t>3</a:t>
            </a:r>
            <a:r>
              <a:rPr lang="en-GB"/>
              <a:t> × 7</a:t>
            </a:r>
            <a:r>
              <a:rPr lang="en-GB" baseline="30000"/>
              <a:t>5</a:t>
            </a:r>
            <a:r>
              <a:rPr lang="en-GB"/>
              <a:t> =</a:t>
            </a:r>
          </a:p>
        </p:txBody>
      </p:sp>
      <p:sp>
        <p:nvSpPr>
          <p:cNvPr id="231456" name="Text Box 1056"/>
          <p:cNvSpPr txBox="1">
            <a:spLocks noChangeArrowheads="1"/>
          </p:cNvSpPr>
          <p:nvPr/>
        </p:nvSpPr>
        <p:spPr bwMode="auto">
          <a:xfrm>
            <a:off x="1612900" y="3810000"/>
            <a:ext cx="4371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 × 7 × 7) × (7 × 7 × 7 × 7 × 7)</a:t>
            </a:r>
          </a:p>
        </p:txBody>
      </p:sp>
      <p:sp>
        <p:nvSpPr>
          <p:cNvPr id="231457" name="Text Box 1057"/>
          <p:cNvSpPr txBox="1">
            <a:spLocks noChangeArrowheads="1"/>
          </p:cNvSpPr>
          <p:nvPr/>
        </p:nvSpPr>
        <p:spPr bwMode="auto">
          <a:xfrm>
            <a:off x="1371600" y="4229100"/>
            <a:ext cx="4227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7 × 7 × 7 × 7 × 7 × 7 × 7 × 7</a:t>
            </a:r>
          </a:p>
        </p:txBody>
      </p:sp>
      <p:sp>
        <p:nvSpPr>
          <p:cNvPr id="231458" name="Text Box 1058"/>
          <p:cNvSpPr txBox="1">
            <a:spLocks noChangeArrowheads="1"/>
          </p:cNvSpPr>
          <p:nvPr/>
        </p:nvSpPr>
        <p:spPr bwMode="auto">
          <a:xfrm>
            <a:off x="1371600" y="4648200"/>
            <a:ext cx="728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7</a:t>
            </a:r>
            <a:r>
              <a:rPr lang="en-GB" baseline="30000"/>
              <a:t>8</a:t>
            </a:r>
          </a:p>
        </p:txBody>
      </p:sp>
      <p:sp>
        <p:nvSpPr>
          <p:cNvPr id="231464" name="Text Box 1064"/>
          <p:cNvSpPr txBox="1">
            <a:spLocks noChangeArrowheads="1"/>
          </p:cNvSpPr>
          <p:nvPr/>
        </p:nvSpPr>
        <p:spPr bwMode="auto">
          <a:xfrm>
            <a:off x="365125" y="5181600"/>
            <a:ext cx="8550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What do you notice?</a:t>
            </a:r>
          </a:p>
        </p:txBody>
      </p:sp>
      <p:sp>
        <p:nvSpPr>
          <p:cNvPr id="231461" name="Text Box 1061"/>
          <p:cNvSpPr txBox="1">
            <a:spLocks noChangeArrowheads="1"/>
          </p:cNvSpPr>
          <p:nvPr/>
        </p:nvSpPr>
        <p:spPr bwMode="auto">
          <a:xfrm>
            <a:off x="365125" y="5181600"/>
            <a:ext cx="8550275" cy="860425"/>
          </a:xfrm>
          <a:prstGeom prst="rect">
            <a:avLst/>
          </a:prstGeom>
          <a:solidFill>
            <a:schemeClr val="bg1"/>
          </a:solidFill>
          <a:ln w="38100">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When we </a:t>
            </a:r>
            <a:r>
              <a:rPr lang="en-GB" b="1"/>
              <a:t>multiply</a:t>
            </a:r>
            <a:r>
              <a:rPr lang="en-GB"/>
              <a:t> two numbers with the </a:t>
            </a:r>
            <a:r>
              <a:rPr lang="en-GB" b="1"/>
              <a:t>same base</a:t>
            </a:r>
            <a:r>
              <a:rPr lang="en-GB"/>
              <a:t> the indices are </a:t>
            </a:r>
            <a:r>
              <a:rPr lang="en-GB" b="1"/>
              <a:t>added</a:t>
            </a:r>
            <a:r>
              <a:rPr lang="en-GB"/>
              <a:t>.</a:t>
            </a:r>
          </a:p>
        </p:txBody>
      </p:sp>
      <p:sp>
        <p:nvSpPr>
          <p:cNvPr id="231465" name="Text Box 1065"/>
          <p:cNvSpPr txBox="1">
            <a:spLocks noChangeArrowheads="1"/>
          </p:cNvSpPr>
          <p:nvPr/>
        </p:nvSpPr>
        <p:spPr bwMode="auto">
          <a:xfrm>
            <a:off x="2057400" y="3200400"/>
            <a:ext cx="1211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 3</a:t>
            </a:r>
            <a:r>
              <a:rPr lang="en-GB" baseline="30000">
                <a:solidFill>
                  <a:srgbClr val="FF6600"/>
                </a:solidFill>
              </a:rPr>
              <a:t>(4 + 2)</a:t>
            </a:r>
          </a:p>
        </p:txBody>
      </p:sp>
      <p:sp>
        <p:nvSpPr>
          <p:cNvPr id="231466" name="Text Box 1066"/>
          <p:cNvSpPr txBox="1">
            <a:spLocks noChangeArrowheads="1"/>
          </p:cNvSpPr>
          <p:nvPr/>
        </p:nvSpPr>
        <p:spPr bwMode="auto">
          <a:xfrm>
            <a:off x="2057400" y="4648200"/>
            <a:ext cx="1211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 7</a:t>
            </a:r>
            <a:r>
              <a:rPr lang="en-GB" baseline="30000">
                <a:solidFill>
                  <a:srgbClr val="FF6600"/>
                </a:solidFill>
              </a:rPr>
              <a:t>(3 + 5)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14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314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145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314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3145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3145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3145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3145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3145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23146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231461"/>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231465"/>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231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50" grpId="0" autoUpdateAnimBg="0"/>
      <p:bldP spid="231451" grpId="0" autoUpdateAnimBg="0"/>
      <p:bldP spid="231452" grpId="0" autoUpdateAnimBg="0"/>
      <p:bldP spid="231453" grpId="0" autoUpdateAnimBg="0"/>
      <p:bldP spid="231454" grpId="0" autoUpdateAnimBg="0"/>
      <p:bldP spid="231455" grpId="0" autoUpdateAnimBg="0"/>
      <p:bldP spid="231456" grpId="0" autoUpdateAnimBg="0"/>
      <p:bldP spid="231457" grpId="0" autoUpdateAnimBg="0"/>
      <p:bldP spid="231458" grpId="0" autoUpdateAnimBg="0"/>
      <p:bldP spid="231464" grpId="0" autoUpdateAnimBg="0"/>
      <p:bldP spid="231461" grpId="0" animBg="1" autoUpdateAnimBg="0"/>
      <p:bldP spid="231465" grpId="0" autoUpdateAnimBg="0"/>
      <p:bldP spid="231466"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2"/>
          <p:cNvSpPr>
            <a:spLocks noGrp="1" noChangeArrowheads="1"/>
          </p:cNvSpPr>
          <p:nvPr>
            <p:ph type="ctrTitle"/>
          </p:nvPr>
        </p:nvSpPr>
        <p:spPr>
          <a:xfrm>
            <a:off x="152400" y="152400"/>
            <a:ext cx="5410200" cy="533400"/>
          </a:xfrm>
          <a:noFill/>
        </p:spPr>
        <p:txBody>
          <a:bodyPr/>
          <a:lstStyle/>
          <a:p>
            <a:pPr eaLnBrk="1" hangingPunct="1"/>
            <a:r>
              <a:rPr lang="en-GB" sz="2800" b="1" smtClean="0">
                <a:solidFill>
                  <a:srgbClr val="5B0091"/>
                </a:solidFill>
              </a:rPr>
              <a:t>The second index law</a:t>
            </a:r>
          </a:p>
        </p:txBody>
      </p:sp>
      <p:pic>
        <p:nvPicPr>
          <p:cNvPr id="52227"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ext Box 20"/>
          <p:cNvSpPr txBox="1">
            <a:spLocks noChangeArrowheads="1"/>
          </p:cNvSpPr>
          <p:nvPr/>
        </p:nvSpPr>
        <p:spPr bwMode="auto">
          <a:xfrm>
            <a:off x="365125" y="990600"/>
            <a:ext cx="8474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When we divide two numbers written in index form and with the same base we can see another interesting result.</a:t>
            </a:r>
          </a:p>
        </p:txBody>
      </p:sp>
      <p:sp>
        <p:nvSpPr>
          <p:cNvPr id="280597" name="Text Box 21"/>
          <p:cNvSpPr txBox="1">
            <a:spLocks noChangeArrowheads="1"/>
          </p:cNvSpPr>
          <p:nvPr/>
        </p:nvSpPr>
        <p:spPr bwMode="auto">
          <a:xfrm>
            <a:off x="365125" y="1905000"/>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sp>
        <p:nvSpPr>
          <p:cNvPr id="280598" name="Text Box 22"/>
          <p:cNvSpPr txBox="1">
            <a:spLocks noChangeArrowheads="1"/>
          </p:cNvSpPr>
          <p:nvPr/>
        </p:nvSpPr>
        <p:spPr bwMode="auto">
          <a:xfrm>
            <a:off x="365125" y="2628900"/>
            <a:ext cx="1347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r>
              <a:rPr lang="en-GB" baseline="30000"/>
              <a:t>5</a:t>
            </a:r>
            <a:r>
              <a:rPr lang="en-GB"/>
              <a:t> ÷ 4</a:t>
            </a:r>
            <a:r>
              <a:rPr lang="en-GB" baseline="30000"/>
              <a:t>2</a:t>
            </a:r>
            <a:r>
              <a:rPr lang="en-GB"/>
              <a:t> =</a:t>
            </a:r>
          </a:p>
        </p:txBody>
      </p:sp>
      <p:grpSp>
        <p:nvGrpSpPr>
          <p:cNvPr id="280599" name="Group 23"/>
          <p:cNvGrpSpPr>
            <a:grpSpLocks/>
          </p:cNvGrpSpPr>
          <p:nvPr/>
        </p:nvGrpSpPr>
        <p:grpSpPr bwMode="auto">
          <a:xfrm>
            <a:off x="1752600" y="2438400"/>
            <a:ext cx="2860675" cy="838200"/>
            <a:chOff x="1104" y="1536"/>
            <a:chExt cx="1802" cy="528"/>
          </a:xfrm>
        </p:grpSpPr>
        <p:grpSp>
          <p:nvGrpSpPr>
            <p:cNvPr id="52260" name="Group 24"/>
            <p:cNvGrpSpPr>
              <a:grpSpLocks/>
            </p:cNvGrpSpPr>
            <p:nvPr/>
          </p:nvGrpSpPr>
          <p:grpSpPr bwMode="auto">
            <a:xfrm>
              <a:off x="1104" y="1536"/>
              <a:ext cx="1536" cy="528"/>
              <a:chOff x="1104" y="1536"/>
              <a:chExt cx="1536" cy="528"/>
            </a:xfrm>
          </p:grpSpPr>
          <p:sp>
            <p:nvSpPr>
              <p:cNvPr id="52262" name="Text Box 25"/>
              <p:cNvSpPr txBox="1">
                <a:spLocks noChangeArrowheads="1"/>
              </p:cNvSpPr>
              <p:nvPr/>
            </p:nvSpPr>
            <p:spPr bwMode="auto">
              <a:xfrm>
                <a:off x="1111" y="1536"/>
                <a:ext cx="15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 4 × 4 × 4 × 4</a:t>
                </a:r>
              </a:p>
            </p:txBody>
          </p:sp>
          <p:sp>
            <p:nvSpPr>
              <p:cNvPr id="52263" name="Line 26"/>
              <p:cNvSpPr>
                <a:spLocks noChangeShapeType="1"/>
              </p:cNvSpPr>
              <p:nvPr/>
            </p:nvSpPr>
            <p:spPr bwMode="auto">
              <a:xfrm>
                <a:off x="1104" y="1800"/>
                <a:ext cx="153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64" name="Text Box 27"/>
              <p:cNvSpPr txBox="1">
                <a:spLocks noChangeArrowheads="1"/>
              </p:cNvSpPr>
              <p:nvPr/>
            </p:nvSpPr>
            <p:spPr bwMode="auto">
              <a:xfrm>
                <a:off x="1598" y="1776"/>
                <a:ext cx="54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 4</a:t>
                </a:r>
              </a:p>
            </p:txBody>
          </p:sp>
        </p:grpSp>
        <p:sp>
          <p:nvSpPr>
            <p:cNvPr id="52261" name="Text Box 28"/>
            <p:cNvSpPr txBox="1">
              <a:spLocks noChangeArrowheads="1"/>
            </p:cNvSpPr>
            <p:nvPr/>
          </p:nvSpPr>
          <p:spPr bwMode="auto">
            <a:xfrm>
              <a:off x="2678" y="1656"/>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grpSp>
      <p:sp>
        <p:nvSpPr>
          <p:cNvPr id="280605" name="Line 29"/>
          <p:cNvSpPr>
            <a:spLocks noChangeShapeType="1"/>
          </p:cNvSpPr>
          <p:nvPr/>
        </p:nvSpPr>
        <p:spPr bwMode="auto">
          <a:xfrm flipV="1">
            <a:off x="1828800" y="25146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06" name="Line 30"/>
          <p:cNvSpPr>
            <a:spLocks noChangeShapeType="1"/>
          </p:cNvSpPr>
          <p:nvPr/>
        </p:nvSpPr>
        <p:spPr bwMode="auto">
          <a:xfrm flipV="1">
            <a:off x="2590800" y="28956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07" name="Line 31"/>
          <p:cNvSpPr>
            <a:spLocks noChangeShapeType="1"/>
          </p:cNvSpPr>
          <p:nvPr/>
        </p:nvSpPr>
        <p:spPr bwMode="auto">
          <a:xfrm flipV="1">
            <a:off x="2362200" y="25146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08" name="Line 32"/>
          <p:cNvSpPr>
            <a:spLocks noChangeShapeType="1"/>
          </p:cNvSpPr>
          <p:nvPr/>
        </p:nvSpPr>
        <p:spPr bwMode="auto">
          <a:xfrm flipV="1">
            <a:off x="3124200" y="28956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09" name="Text Box 33"/>
          <p:cNvSpPr txBox="1">
            <a:spLocks noChangeArrowheads="1"/>
          </p:cNvSpPr>
          <p:nvPr/>
        </p:nvSpPr>
        <p:spPr bwMode="auto">
          <a:xfrm>
            <a:off x="4591050" y="2628900"/>
            <a:ext cx="1647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 4 × 4 =</a:t>
            </a:r>
          </a:p>
        </p:txBody>
      </p:sp>
      <p:sp>
        <p:nvSpPr>
          <p:cNvPr id="280610" name="Text Box 34"/>
          <p:cNvSpPr txBox="1">
            <a:spLocks noChangeArrowheads="1"/>
          </p:cNvSpPr>
          <p:nvPr/>
        </p:nvSpPr>
        <p:spPr bwMode="auto">
          <a:xfrm>
            <a:off x="6238875" y="2628900"/>
            <a:ext cx="466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r>
              <a:rPr lang="en-GB" baseline="30000"/>
              <a:t>3</a:t>
            </a:r>
          </a:p>
        </p:txBody>
      </p:sp>
      <p:sp>
        <p:nvSpPr>
          <p:cNvPr id="280611" name="Text Box 35"/>
          <p:cNvSpPr txBox="1">
            <a:spLocks noChangeArrowheads="1"/>
          </p:cNvSpPr>
          <p:nvPr/>
        </p:nvSpPr>
        <p:spPr bwMode="auto">
          <a:xfrm>
            <a:off x="365125" y="3924300"/>
            <a:ext cx="1347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r>
              <a:rPr lang="en-GB" baseline="30000"/>
              <a:t>6</a:t>
            </a:r>
            <a:r>
              <a:rPr lang="en-GB"/>
              <a:t> ÷ 5</a:t>
            </a:r>
            <a:r>
              <a:rPr lang="en-GB" baseline="30000"/>
              <a:t>4</a:t>
            </a:r>
            <a:r>
              <a:rPr lang="en-GB"/>
              <a:t> =</a:t>
            </a:r>
          </a:p>
        </p:txBody>
      </p:sp>
      <p:grpSp>
        <p:nvGrpSpPr>
          <p:cNvPr id="280612" name="Group 36"/>
          <p:cNvGrpSpPr>
            <a:grpSpLocks/>
          </p:cNvGrpSpPr>
          <p:nvPr/>
        </p:nvGrpSpPr>
        <p:grpSpPr bwMode="auto">
          <a:xfrm>
            <a:off x="1752600" y="3733800"/>
            <a:ext cx="3352800" cy="838200"/>
            <a:chOff x="1104" y="2352"/>
            <a:chExt cx="2112" cy="528"/>
          </a:xfrm>
        </p:grpSpPr>
        <p:grpSp>
          <p:nvGrpSpPr>
            <p:cNvPr id="52255" name="Group 37"/>
            <p:cNvGrpSpPr>
              <a:grpSpLocks/>
            </p:cNvGrpSpPr>
            <p:nvPr/>
          </p:nvGrpSpPr>
          <p:grpSpPr bwMode="auto">
            <a:xfrm>
              <a:off x="1104" y="2352"/>
              <a:ext cx="1872" cy="528"/>
              <a:chOff x="1104" y="2352"/>
              <a:chExt cx="1872" cy="528"/>
            </a:xfrm>
          </p:grpSpPr>
          <p:sp>
            <p:nvSpPr>
              <p:cNvPr id="52257" name="Text Box 38"/>
              <p:cNvSpPr txBox="1">
                <a:spLocks noChangeArrowheads="1"/>
              </p:cNvSpPr>
              <p:nvPr/>
            </p:nvSpPr>
            <p:spPr bwMode="auto">
              <a:xfrm>
                <a:off x="1116" y="2352"/>
                <a:ext cx="184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 × 5 × 5 × 5 × 5 × 5</a:t>
                </a:r>
              </a:p>
            </p:txBody>
          </p:sp>
          <p:sp>
            <p:nvSpPr>
              <p:cNvPr id="52258" name="Line 39"/>
              <p:cNvSpPr>
                <a:spLocks noChangeShapeType="1"/>
              </p:cNvSpPr>
              <p:nvPr/>
            </p:nvSpPr>
            <p:spPr bwMode="auto">
              <a:xfrm>
                <a:off x="1104" y="2616"/>
                <a:ext cx="187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59" name="Text Box 40"/>
              <p:cNvSpPr txBox="1">
                <a:spLocks noChangeArrowheads="1"/>
              </p:cNvSpPr>
              <p:nvPr/>
            </p:nvSpPr>
            <p:spPr bwMode="auto">
              <a:xfrm>
                <a:off x="1441" y="2592"/>
                <a:ext cx="119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 × 5 × 5 × 5</a:t>
                </a:r>
              </a:p>
            </p:txBody>
          </p:sp>
        </p:grpSp>
        <p:sp>
          <p:nvSpPr>
            <p:cNvPr id="52256" name="Text Box 41"/>
            <p:cNvSpPr txBox="1">
              <a:spLocks noChangeArrowheads="1"/>
            </p:cNvSpPr>
            <p:nvPr/>
          </p:nvSpPr>
          <p:spPr bwMode="auto">
            <a:xfrm>
              <a:off x="2988" y="2472"/>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grpSp>
      <p:sp>
        <p:nvSpPr>
          <p:cNvPr id="280618" name="Line 42"/>
          <p:cNvSpPr>
            <a:spLocks noChangeShapeType="1"/>
          </p:cNvSpPr>
          <p:nvPr/>
        </p:nvSpPr>
        <p:spPr bwMode="auto">
          <a:xfrm flipV="1">
            <a:off x="1828800" y="38100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19" name="Line 43"/>
          <p:cNvSpPr>
            <a:spLocks noChangeShapeType="1"/>
          </p:cNvSpPr>
          <p:nvPr/>
        </p:nvSpPr>
        <p:spPr bwMode="auto">
          <a:xfrm flipV="1">
            <a:off x="2362200" y="41910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20" name="Line 44"/>
          <p:cNvSpPr>
            <a:spLocks noChangeShapeType="1"/>
          </p:cNvSpPr>
          <p:nvPr/>
        </p:nvSpPr>
        <p:spPr bwMode="auto">
          <a:xfrm flipV="1">
            <a:off x="2362200" y="38100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21" name="Line 45"/>
          <p:cNvSpPr>
            <a:spLocks noChangeShapeType="1"/>
          </p:cNvSpPr>
          <p:nvPr/>
        </p:nvSpPr>
        <p:spPr bwMode="auto">
          <a:xfrm flipV="1">
            <a:off x="2852738" y="41910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22" name="Text Box 46"/>
          <p:cNvSpPr txBox="1">
            <a:spLocks noChangeArrowheads="1"/>
          </p:cNvSpPr>
          <p:nvPr/>
        </p:nvSpPr>
        <p:spPr bwMode="auto">
          <a:xfrm>
            <a:off x="5073650" y="3924300"/>
            <a:ext cx="1131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 × 5 =</a:t>
            </a:r>
          </a:p>
        </p:txBody>
      </p:sp>
      <p:sp>
        <p:nvSpPr>
          <p:cNvPr id="280623" name="Text Box 47"/>
          <p:cNvSpPr txBox="1">
            <a:spLocks noChangeArrowheads="1"/>
          </p:cNvSpPr>
          <p:nvPr/>
        </p:nvSpPr>
        <p:spPr bwMode="auto">
          <a:xfrm>
            <a:off x="6162675" y="3924300"/>
            <a:ext cx="466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r>
              <a:rPr lang="en-GB" baseline="30000"/>
              <a:t>2</a:t>
            </a:r>
          </a:p>
        </p:txBody>
      </p:sp>
      <p:sp>
        <p:nvSpPr>
          <p:cNvPr id="280624" name="Line 48"/>
          <p:cNvSpPr>
            <a:spLocks noChangeShapeType="1"/>
          </p:cNvSpPr>
          <p:nvPr/>
        </p:nvSpPr>
        <p:spPr bwMode="auto">
          <a:xfrm flipV="1">
            <a:off x="2862263" y="38100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25" name="Line 49"/>
          <p:cNvSpPr>
            <a:spLocks noChangeShapeType="1"/>
          </p:cNvSpPr>
          <p:nvPr/>
        </p:nvSpPr>
        <p:spPr bwMode="auto">
          <a:xfrm flipV="1">
            <a:off x="3352800" y="41910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26" name="Line 50"/>
          <p:cNvSpPr>
            <a:spLocks noChangeShapeType="1"/>
          </p:cNvSpPr>
          <p:nvPr/>
        </p:nvSpPr>
        <p:spPr bwMode="auto">
          <a:xfrm flipV="1">
            <a:off x="3395663" y="38100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27" name="Line 51"/>
          <p:cNvSpPr>
            <a:spLocks noChangeShapeType="1"/>
          </p:cNvSpPr>
          <p:nvPr/>
        </p:nvSpPr>
        <p:spPr bwMode="auto">
          <a:xfrm flipV="1">
            <a:off x="3886200" y="419100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628" name="Text Box 52"/>
          <p:cNvSpPr txBox="1">
            <a:spLocks noChangeArrowheads="1"/>
          </p:cNvSpPr>
          <p:nvPr/>
        </p:nvSpPr>
        <p:spPr bwMode="auto">
          <a:xfrm>
            <a:off x="365125" y="5105400"/>
            <a:ext cx="8550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What do you notice?</a:t>
            </a:r>
          </a:p>
        </p:txBody>
      </p:sp>
      <p:sp>
        <p:nvSpPr>
          <p:cNvPr id="280629" name="Text Box 53"/>
          <p:cNvSpPr txBox="1">
            <a:spLocks noChangeArrowheads="1"/>
          </p:cNvSpPr>
          <p:nvPr/>
        </p:nvSpPr>
        <p:spPr bwMode="auto">
          <a:xfrm>
            <a:off x="6629400" y="2628900"/>
            <a:ext cx="1204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 4</a:t>
            </a:r>
            <a:r>
              <a:rPr lang="en-GB" baseline="30000">
                <a:solidFill>
                  <a:srgbClr val="FF6600"/>
                </a:solidFill>
              </a:rPr>
              <a:t>(5 – 2)</a:t>
            </a:r>
          </a:p>
        </p:txBody>
      </p:sp>
      <p:sp>
        <p:nvSpPr>
          <p:cNvPr id="280630" name="Text Box 54"/>
          <p:cNvSpPr txBox="1">
            <a:spLocks noChangeArrowheads="1"/>
          </p:cNvSpPr>
          <p:nvPr/>
        </p:nvSpPr>
        <p:spPr bwMode="auto">
          <a:xfrm>
            <a:off x="6553200" y="3924300"/>
            <a:ext cx="1204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 5</a:t>
            </a:r>
            <a:r>
              <a:rPr lang="en-GB" baseline="30000">
                <a:solidFill>
                  <a:srgbClr val="FF6600"/>
                </a:solidFill>
              </a:rPr>
              <a:t>(6 – 4)</a:t>
            </a:r>
          </a:p>
        </p:txBody>
      </p:sp>
      <p:sp>
        <p:nvSpPr>
          <p:cNvPr id="280631" name="Text Box 55"/>
          <p:cNvSpPr txBox="1">
            <a:spLocks noChangeArrowheads="1"/>
          </p:cNvSpPr>
          <p:nvPr/>
        </p:nvSpPr>
        <p:spPr bwMode="auto">
          <a:xfrm>
            <a:off x="365125" y="5105400"/>
            <a:ext cx="8550275" cy="860425"/>
          </a:xfrm>
          <a:prstGeom prst="rect">
            <a:avLst/>
          </a:prstGeom>
          <a:solidFill>
            <a:schemeClr val="bg1"/>
          </a:solidFill>
          <a:ln w="38100">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When we </a:t>
            </a:r>
            <a:r>
              <a:rPr lang="en-GB" b="1"/>
              <a:t>divide</a:t>
            </a:r>
            <a:r>
              <a:rPr lang="en-GB"/>
              <a:t> two numbers with the </a:t>
            </a:r>
            <a:r>
              <a:rPr lang="en-GB" b="1"/>
              <a:t>same base</a:t>
            </a:r>
            <a:r>
              <a:rPr lang="en-GB"/>
              <a:t> the indices are </a:t>
            </a:r>
            <a:r>
              <a:rPr lang="en-GB" b="1"/>
              <a:t>subtracted</a:t>
            </a:r>
            <a:r>
              <a:rPr lang="en-GB"/>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8059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8059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28059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80605"/>
                                        </p:tgtEl>
                                        <p:attrNameLst>
                                          <p:attrName>style.visibility</p:attrName>
                                        </p:attrNameLst>
                                      </p:cBhvr>
                                      <p:to>
                                        <p:strVal val="visible"/>
                                      </p:to>
                                    </p:set>
                                    <p:animEffect transition="in" filter="wipe(down)">
                                      <p:cBhvr>
                                        <p:cTn id="19" dur="500"/>
                                        <p:tgtEl>
                                          <p:spTgt spid="280605"/>
                                        </p:tgtEl>
                                      </p:cBhvr>
                                    </p:animEffect>
                                  </p:childTnLst>
                                </p:cTn>
                              </p:par>
                            </p:childTnLst>
                          </p:cTn>
                        </p:par>
                        <p:par>
                          <p:cTn id="20" fill="hold" nodeType="afterGroup">
                            <p:stCondLst>
                              <p:cond delay="500"/>
                            </p:stCondLst>
                            <p:childTnLst>
                              <p:par>
                                <p:cTn id="21" presetID="22" presetClass="entr" presetSubtype="4" fill="hold" grpId="0" nodeType="afterEffect">
                                  <p:stCondLst>
                                    <p:cond delay="0"/>
                                  </p:stCondLst>
                                  <p:childTnLst>
                                    <p:set>
                                      <p:cBhvr>
                                        <p:cTn id="22" dur="1" fill="hold">
                                          <p:stCondLst>
                                            <p:cond delay="0"/>
                                          </p:stCondLst>
                                        </p:cTn>
                                        <p:tgtEl>
                                          <p:spTgt spid="280606"/>
                                        </p:tgtEl>
                                        <p:attrNameLst>
                                          <p:attrName>style.visibility</p:attrName>
                                        </p:attrNameLst>
                                      </p:cBhvr>
                                      <p:to>
                                        <p:strVal val="visible"/>
                                      </p:to>
                                    </p:set>
                                    <p:animEffect transition="in" filter="wipe(down)">
                                      <p:cBhvr>
                                        <p:cTn id="23" dur="500"/>
                                        <p:tgtEl>
                                          <p:spTgt spid="280606"/>
                                        </p:tgtEl>
                                      </p:cBhvr>
                                    </p:animEffect>
                                  </p:childTnLst>
                                </p:cTn>
                              </p:par>
                            </p:childTnLst>
                          </p:cTn>
                        </p:par>
                        <p:par>
                          <p:cTn id="24" fill="hold" nodeType="afterGroup">
                            <p:stCondLst>
                              <p:cond delay="1000"/>
                            </p:stCondLst>
                            <p:childTnLst>
                              <p:par>
                                <p:cTn id="25" presetID="22" presetClass="entr" presetSubtype="4" fill="hold" grpId="0" nodeType="afterEffect">
                                  <p:stCondLst>
                                    <p:cond delay="0"/>
                                  </p:stCondLst>
                                  <p:childTnLst>
                                    <p:set>
                                      <p:cBhvr>
                                        <p:cTn id="26" dur="1" fill="hold">
                                          <p:stCondLst>
                                            <p:cond delay="0"/>
                                          </p:stCondLst>
                                        </p:cTn>
                                        <p:tgtEl>
                                          <p:spTgt spid="280607"/>
                                        </p:tgtEl>
                                        <p:attrNameLst>
                                          <p:attrName>style.visibility</p:attrName>
                                        </p:attrNameLst>
                                      </p:cBhvr>
                                      <p:to>
                                        <p:strVal val="visible"/>
                                      </p:to>
                                    </p:set>
                                    <p:animEffect transition="in" filter="wipe(down)">
                                      <p:cBhvr>
                                        <p:cTn id="27" dur="500"/>
                                        <p:tgtEl>
                                          <p:spTgt spid="280607"/>
                                        </p:tgtEl>
                                      </p:cBhvr>
                                    </p:animEffect>
                                  </p:childTnLst>
                                </p:cTn>
                              </p:par>
                            </p:childTnLst>
                          </p:cTn>
                        </p:par>
                        <p:par>
                          <p:cTn id="28" fill="hold" nodeType="afterGroup">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280608"/>
                                        </p:tgtEl>
                                        <p:attrNameLst>
                                          <p:attrName>style.visibility</p:attrName>
                                        </p:attrNameLst>
                                      </p:cBhvr>
                                      <p:to>
                                        <p:strVal val="visible"/>
                                      </p:to>
                                    </p:set>
                                    <p:animEffect transition="in" filter="wipe(down)">
                                      <p:cBhvr>
                                        <p:cTn id="31" dur="500"/>
                                        <p:tgtEl>
                                          <p:spTgt spid="28060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280609"/>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499"/>
                                          </p:stCondLst>
                                        </p:cTn>
                                        <p:tgtEl>
                                          <p:spTgt spid="280610"/>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499"/>
                                          </p:stCondLst>
                                        </p:cTn>
                                        <p:tgtEl>
                                          <p:spTgt spid="280611"/>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nodeType="clickEffect">
                                  <p:stCondLst>
                                    <p:cond delay="0"/>
                                  </p:stCondLst>
                                  <p:childTnLst>
                                    <p:set>
                                      <p:cBhvr>
                                        <p:cTn id="47" dur="1" fill="hold">
                                          <p:stCondLst>
                                            <p:cond delay="499"/>
                                          </p:stCondLst>
                                        </p:cTn>
                                        <p:tgtEl>
                                          <p:spTgt spid="280612"/>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80618"/>
                                        </p:tgtEl>
                                        <p:attrNameLst>
                                          <p:attrName>style.visibility</p:attrName>
                                        </p:attrNameLst>
                                      </p:cBhvr>
                                      <p:to>
                                        <p:strVal val="visible"/>
                                      </p:to>
                                    </p:set>
                                    <p:animEffect transition="in" filter="wipe(down)">
                                      <p:cBhvr>
                                        <p:cTn id="52" dur="500"/>
                                        <p:tgtEl>
                                          <p:spTgt spid="280618"/>
                                        </p:tgtEl>
                                      </p:cBhvr>
                                    </p:animEffect>
                                  </p:childTnLst>
                                </p:cTn>
                              </p:par>
                            </p:childTnLst>
                          </p:cTn>
                        </p:par>
                        <p:par>
                          <p:cTn id="53" fill="hold" nodeType="afterGroup">
                            <p:stCondLst>
                              <p:cond delay="500"/>
                            </p:stCondLst>
                            <p:childTnLst>
                              <p:par>
                                <p:cTn id="54" presetID="22" presetClass="entr" presetSubtype="4" fill="hold" grpId="0" nodeType="afterEffect">
                                  <p:stCondLst>
                                    <p:cond delay="0"/>
                                  </p:stCondLst>
                                  <p:childTnLst>
                                    <p:set>
                                      <p:cBhvr>
                                        <p:cTn id="55" dur="1" fill="hold">
                                          <p:stCondLst>
                                            <p:cond delay="0"/>
                                          </p:stCondLst>
                                        </p:cTn>
                                        <p:tgtEl>
                                          <p:spTgt spid="280619"/>
                                        </p:tgtEl>
                                        <p:attrNameLst>
                                          <p:attrName>style.visibility</p:attrName>
                                        </p:attrNameLst>
                                      </p:cBhvr>
                                      <p:to>
                                        <p:strVal val="visible"/>
                                      </p:to>
                                    </p:set>
                                    <p:animEffect transition="in" filter="wipe(down)">
                                      <p:cBhvr>
                                        <p:cTn id="56" dur="500"/>
                                        <p:tgtEl>
                                          <p:spTgt spid="280619"/>
                                        </p:tgtEl>
                                      </p:cBhvr>
                                    </p:animEffect>
                                  </p:childTnLst>
                                </p:cTn>
                              </p:par>
                            </p:childTnLst>
                          </p:cTn>
                        </p:par>
                        <p:par>
                          <p:cTn id="57" fill="hold" nodeType="afterGroup">
                            <p:stCondLst>
                              <p:cond delay="1000"/>
                            </p:stCondLst>
                            <p:childTnLst>
                              <p:par>
                                <p:cTn id="58" presetID="22" presetClass="entr" presetSubtype="4" fill="hold" grpId="0" nodeType="afterEffect">
                                  <p:stCondLst>
                                    <p:cond delay="0"/>
                                  </p:stCondLst>
                                  <p:childTnLst>
                                    <p:set>
                                      <p:cBhvr>
                                        <p:cTn id="59" dur="1" fill="hold">
                                          <p:stCondLst>
                                            <p:cond delay="0"/>
                                          </p:stCondLst>
                                        </p:cTn>
                                        <p:tgtEl>
                                          <p:spTgt spid="280620"/>
                                        </p:tgtEl>
                                        <p:attrNameLst>
                                          <p:attrName>style.visibility</p:attrName>
                                        </p:attrNameLst>
                                      </p:cBhvr>
                                      <p:to>
                                        <p:strVal val="visible"/>
                                      </p:to>
                                    </p:set>
                                    <p:animEffect transition="in" filter="wipe(down)">
                                      <p:cBhvr>
                                        <p:cTn id="60" dur="500"/>
                                        <p:tgtEl>
                                          <p:spTgt spid="280620"/>
                                        </p:tgtEl>
                                      </p:cBhvr>
                                    </p:animEffect>
                                  </p:childTnLst>
                                </p:cTn>
                              </p:par>
                            </p:childTnLst>
                          </p:cTn>
                        </p:par>
                        <p:par>
                          <p:cTn id="61" fill="hold" nodeType="afterGroup">
                            <p:stCondLst>
                              <p:cond delay="1500"/>
                            </p:stCondLst>
                            <p:childTnLst>
                              <p:par>
                                <p:cTn id="62" presetID="22" presetClass="entr" presetSubtype="4" fill="hold" grpId="0" nodeType="afterEffect">
                                  <p:stCondLst>
                                    <p:cond delay="0"/>
                                  </p:stCondLst>
                                  <p:childTnLst>
                                    <p:set>
                                      <p:cBhvr>
                                        <p:cTn id="63" dur="1" fill="hold">
                                          <p:stCondLst>
                                            <p:cond delay="0"/>
                                          </p:stCondLst>
                                        </p:cTn>
                                        <p:tgtEl>
                                          <p:spTgt spid="280621"/>
                                        </p:tgtEl>
                                        <p:attrNameLst>
                                          <p:attrName>style.visibility</p:attrName>
                                        </p:attrNameLst>
                                      </p:cBhvr>
                                      <p:to>
                                        <p:strVal val="visible"/>
                                      </p:to>
                                    </p:set>
                                    <p:animEffect transition="in" filter="wipe(down)">
                                      <p:cBhvr>
                                        <p:cTn id="64" dur="500"/>
                                        <p:tgtEl>
                                          <p:spTgt spid="280621"/>
                                        </p:tgtEl>
                                      </p:cBhvr>
                                    </p:animEffect>
                                  </p:childTnLst>
                                </p:cTn>
                              </p:par>
                            </p:childTnLst>
                          </p:cTn>
                        </p:par>
                        <p:par>
                          <p:cTn id="65" fill="hold" nodeType="afterGroup">
                            <p:stCondLst>
                              <p:cond delay="2000"/>
                            </p:stCondLst>
                            <p:childTnLst>
                              <p:par>
                                <p:cTn id="66" presetID="22" presetClass="entr" presetSubtype="4" fill="hold" grpId="0" nodeType="afterEffect">
                                  <p:stCondLst>
                                    <p:cond delay="0"/>
                                  </p:stCondLst>
                                  <p:childTnLst>
                                    <p:set>
                                      <p:cBhvr>
                                        <p:cTn id="67" dur="1" fill="hold">
                                          <p:stCondLst>
                                            <p:cond delay="0"/>
                                          </p:stCondLst>
                                        </p:cTn>
                                        <p:tgtEl>
                                          <p:spTgt spid="280624"/>
                                        </p:tgtEl>
                                        <p:attrNameLst>
                                          <p:attrName>style.visibility</p:attrName>
                                        </p:attrNameLst>
                                      </p:cBhvr>
                                      <p:to>
                                        <p:strVal val="visible"/>
                                      </p:to>
                                    </p:set>
                                    <p:animEffect transition="in" filter="wipe(down)">
                                      <p:cBhvr>
                                        <p:cTn id="68" dur="500"/>
                                        <p:tgtEl>
                                          <p:spTgt spid="280624"/>
                                        </p:tgtEl>
                                      </p:cBhvr>
                                    </p:animEffect>
                                  </p:childTnLst>
                                </p:cTn>
                              </p:par>
                            </p:childTnLst>
                          </p:cTn>
                        </p:par>
                        <p:par>
                          <p:cTn id="69" fill="hold" nodeType="afterGroup">
                            <p:stCondLst>
                              <p:cond delay="2500"/>
                            </p:stCondLst>
                            <p:childTnLst>
                              <p:par>
                                <p:cTn id="70" presetID="22" presetClass="entr" presetSubtype="4" fill="hold" grpId="0" nodeType="afterEffect">
                                  <p:stCondLst>
                                    <p:cond delay="0"/>
                                  </p:stCondLst>
                                  <p:childTnLst>
                                    <p:set>
                                      <p:cBhvr>
                                        <p:cTn id="71" dur="1" fill="hold">
                                          <p:stCondLst>
                                            <p:cond delay="0"/>
                                          </p:stCondLst>
                                        </p:cTn>
                                        <p:tgtEl>
                                          <p:spTgt spid="280625"/>
                                        </p:tgtEl>
                                        <p:attrNameLst>
                                          <p:attrName>style.visibility</p:attrName>
                                        </p:attrNameLst>
                                      </p:cBhvr>
                                      <p:to>
                                        <p:strVal val="visible"/>
                                      </p:to>
                                    </p:set>
                                    <p:animEffect transition="in" filter="wipe(down)">
                                      <p:cBhvr>
                                        <p:cTn id="72" dur="500"/>
                                        <p:tgtEl>
                                          <p:spTgt spid="280625"/>
                                        </p:tgtEl>
                                      </p:cBhvr>
                                    </p:animEffect>
                                  </p:childTnLst>
                                </p:cTn>
                              </p:par>
                            </p:childTnLst>
                          </p:cTn>
                        </p:par>
                        <p:par>
                          <p:cTn id="73" fill="hold" nodeType="afterGroup">
                            <p:stCondLst>
                              <p:cond delay="3000"/>
                            </p:stCondLst>
                            <p:childTnLst>
                              <p:par>
                                <p:cTn id="74" presetID="22" presetClass="entr" presetSubtype="4" fill="hold" grpId="0" nodeType="afterEffect">
                                  <p:stCondLst>
                                    <p:cond delay="0"/>
                                  </p:stCondLst>
                                  <p:childTnLst>
                                    <p:set>
                                      <p:cBhvr>
                                        <p:cTn id="75" dur="1" fill="hold">
                                          <p:stCondLst>
                                            <p:cond delay="0"/>
                                          </p:stCondLst>
                                        </p:cTn>
                                        <p:tgtEl>
                                          <p:spTgt spid="280626"/>
                                        </p:tgtEl>
                                        <p:attrNameLst>
                                          <p:attrName>style.visibility</p:attrName>
                                        </p:attrNameLst>
                                      </p:cBhvr>
                                      <p:to>
                                        <p:strVal val="visible"/>
                                      </p:to>
                                    </p:set>
                                    <p:animEffect transition="in" filter="wipe(down)">
                                      <p:cBhvr>
                                        <p:cTn id="76" dur="500"/>
                                        <p:tgtEl>
                                          <p:spTgt spid="280626"/>
                                        </p:tgtEl>
                                      </p:cBhvr>
                                    </p:animEffect>
                                  </p:childTnLst>
                                </p:cTn>
                              </p:par>
                            </p:childTnLst>
                          </p:cTn>
                        </p:par>
                        <p:par>
                          <p:cTn id="77" fill="hold" nodeType="afterGroup">
                            <p:stCondLst>
                              <p:cond delay="3500"/>
                            </p:stCondLst>
                            <p:childTnLst>
                              <p:par>
                                <p:cTn id="78" presetID="22" presetClass="entr" presetSubtype="4" fill="hold" grpId="0" nodeType="afterEffect">
                                  <p:stCondLst>
                                    <p:cond delay="0"/>
                                  </p:stCondLst>
                                  <p:childTnLst>
                                    <p:set>
                                      <p:cBhvr>
                                        <p:cTn id="79" dur="1" fill="hold">
                                          <p:stCondLst>
                                            <p:cond delay="0"/>
                                          </p:stCondLst>
                                        </p:cTn>
                                        <p:tgtEl>
                                          <p:spTgt spid="280627"/>
                                        </p:tgtEl>
                                        <p:attrNameLst>
                                          <p:attrName>style.visibility</p:attrName>
                                        </p:attrNameLst>
                                      </p:cBhvr>
                                      <p:to>
                                        <p:strVal val="visible"/>
                                      </p:to>
                                    </p:set>
                                    <p:animEffect transition="in" filter="wipe(down)">
                                      <p:cBhvr>
                                        <p:cTn id="80" dur="500"/>
                                        <p:tgtEl>
                                          <p:spTgt spid="280627"/>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ntr" presetSubtype="0" fill="hold" grpId="0" nodeType="clickEffect">
                                  <p:stCondLst>
                                    <p:cond delay="0"/>
                                  </p:stCondLst>
                                  <p:childTnLst>
                                    <p:set>
                                      <p:cBhvr>
                                        <p:cTn id="84" dur="1" fill="hold">
                                          <p:stCondLst>
                                            <p:cond delay="499"/>
                                          </p:stCondLst>
                                        </p:cTn>
                                        <p:tgtEl>
                                          <p:spTgt spid="280622"/>
                                        </p:tgtEl>
                                        <p:attrNameLst>
                                          <p:attrName>style.visibility</p:attrName>
                                        </p:attrNameLst>
                                      </p:cBhvr>
                                      <p:to>
                                        <p:strVal val="visible"/>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1" presetClass="entr" presetSubtype="0" fill="hold" grpId="0" nodeType="clickEffect">
                                  <p:stCondLst>
                                    <p:cond delay="0"/>
                                  </p:stCondLst>
                                  <p:childTnLst>
                                    <p:set>
                                      <p:cBhvr>
                                        <p:cTn id="88" dur="1" fill="hold">
                                          <p:stCondLst>
                                            <p:cond delay="499"/>
                                          </p:stCondLst>
                                        </p:cTn>
                                        <p:tgtEl>
                                          <p:spTgt spid="280623"/>
                                        </p:tgtEl>
                                        <p:attrNameLst>
                                          <p:attrName>style.visibility</p:attrName>
                                        </p:attrNameLst>
                                      </p:cBhvr>
                                      <p:to>
                                        <p:strVal val="visible"/>
                                      </p:to>
                                    </p:set>
                                  </p:childTnLst>
                                </p:cTn>
                              </p:par>
                            </p:childTnLst>
                          </p:cTn>
                        </p:par>
                      </p:childTnLst>
                    </p:cTn>
                  </p:par>
                  <p:par>
                    <p:cTn id="89" fill="hold" nodeType="clickPar">
                      <p:stCondLst>
                        <p:cond delay="indefinite"/>
                      </p:stCondLst>
                      <p:childTnLst>
                        <p:par>
                          <p:cTn id="90" fill="hold" nodeType="withGroup">
                            <p:stCondLst>
                              <p:cond delay="0"/>
                            </p:stCondLst>
                            <p:childTnLst>
                              <p:par>
                                <p:cTn id="91" presetID="1" presetClass="entr" presetSubtype="0" fill="hold" grpId="0" nodeType="clickEffect">
                                  <p:stCondLst>
                                    <p:cond delay="0"/>
                                  </p:stCondLst>
                                  <p:childTnLst>
                                    <p:set>
                                      <p:cBhvr>
                                        <p:cTn id="92" dur="1" fill="hold">
                                          <p:stCondLst>
                                            <p:cond delay="499"/>
                                          </p:stCondLst>
                                        </p:cTn>
                                        <p:tgtEl>
                                          <p:spTgt spid="280628"/>
                                        </p:tgtEl>
                                        <p:attrNameLst>
                                          <p:attrName>style.visibility</p:attrName>
                                        </p:attrNameLst>
                                      </p:cBhvr>
                                      <p:to>
                                        <p:strVal val="visible"/>
                                      </p:to>
                                    </p:set>
                                  </p:childTnLst>
                                </p:cTn>
                              </p:par>
                            </p:childTnLst>
                          </p:cTn>
                        </p:par>
                      </p:childTnLst>
                    </p:cTn>
                  </p:par>
                  <p:par>
                    <p:cTn id="93" fill="hold" nodeType="clickPar">
                      <p:stCondLst>
                        <p:cond delay="indefinite"/>
                      </p:stCondLst>
                      <p:childTnLst>
                        <p:par>
                          <p:cTn id="94" fill="hold" nodeType="withGroup">
                            <p:stCondLst>
                              <p:cond delay="0"/>
                            </p:stCondLst>
                            <p:childTnLst>
                              <p:par>
                                <p:cTn id="95" presetID="1" presetClass="entr" presetSubtype="0" fill="hold" grpId="0" nodeType="clickEffect">
                                  <p:stCondLst>
                                    <p:cond delay="0"/>
                                  </p:stCondLst>
                                  <p:childTnLst>
                                    <p:set>
                                      <p:cBhvr>
                                        <p:cTn id="96" dur="1" fill="hold">
                                          <p:stCondLst>
                                            <p:cond delay="499"/>
                                          </p:stCondLst>
                                        </p:cTn>
                                        <p:tgtEl>
                                          <p:spTgt spid="280631"/>
                                        </p:tgtEl>
                                        <p:attrNameLst>
                                          <p:attrName>style.visibility</p:attrName>
                                        </p:attrNameLst>
                                      </p:cBhvr>
                                      <p:to>
                                        <p:strVal val="visible"/>
                                      </p:to>
                                    </p:set>
                                  </p:childTnLst>
                                </p:cTn>
                              </p:par>
                            </p:childTnLst>
                          </p:cTn>
                        </p:par>
                      </p:childTnLst>
                    </p:cTn>
                  </p:par>
                  <p:par>
                    <p:cTn id="97" fill="hold" nodeType="clickPar">
                      <p:stCondLst>
                        <p:cond delay="indefinite"/>
                      </p:stCondLst>
                      <p:childTnLst>
                        <p:par>
                          <p:cTn id="98" fill="hold" nodeType="withGroup">
                            <p:stCondLst>
                              <p:cond delay="0"/>
                            </p:stCondLst>
                            <p:childTnLst>
                              <p:par>
                                <p:cTn id="99" presetID="1" presetClass="entr" presetSubtype="0" fill="hold" grpId="0" nodeType="clickEffect">
                                  <p:stCondLst>
                                    <p:cond delay="0"/>
                                  </p:stCondLst>
                                  <p:childTnLst>
                                    <p:set>
                                      <p:cBhvr>
                                        <p:cTn id="100" dur="1" fill="hold">
                                          <p:stCondLst>
                                            <p:cond delay="499"/>
                                          </p:stCondLst>
                                        </p:cTn>
                                        <p:tgtEl>
                                          <p:spTgt spid="280629"/>
                                        </p:tgtEl>
                                        <p:attrNameLst>
                                          <p:attrName>style.visibility</p:attrName>
                                        </p:attrNameLst>
                                      </p:cBhvr>
                                      <p:to>
                                        <p:strVal val="visible"/>
                                      </p:to>
                                    </p:se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 presetClass="entr" presetSubtype="0" fill="hold" grpId="0" nodeType="clickEffect">
                                  <p:stCondLst>
                                    <p:cond delay="0"/>
                                  </p:stCondLst>
                                  <p:childTnLst>
                                    <p:set>
                                      <p:cBhvr>
                                        <p:cTn id="104" dur="1" fill="hold">
                                          <p:stCondLst>
                                            <p:cond delay="499"/>
                                          </p:stCondLst>
                                        </p:cTn>
                                        <p:tgtEl>
                                          <p:spTgt spid="2806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97" grpId="0" autoUpdateAnimBg="0"/>
      <p:bldP spid="280598" grpId="0" autoUpdateAnimBg="0"/>
      <p:bldP spid="280605" grpId="0" animBg="1"/>
      <p:bldP spid="280606" grpId="0" animBg="1"/>
      <p:bldP spid="280607" grpId="0" animBg="1"/>
      <p:bldP spid="280608" grpId="0" animBg="1"/>
      <p:bldP spid="280609" grpId="0" autoUpdateAnimBg="0"/>
      <p:bldP spid="280610" grpId="0" autoUpdateAnimBg="0"/>
      <p:bldP spid="280611" grpId="0" autoUpdateAnimBg="0"/>
      <p:bldP spid="280618" grpId="0" animBg="1"/>
      <p:bldP spid="280619" grpId="0" animBg="1"/>
      <p:bldP spid="280620" grpId="0" animBg="1"/>
      <p:bldP spid="280621" grpId="0" animBg="1"/>
      <p:bldP spid="280622" grpId="0" autoUpdateAnimBg="0"/>
      <p:bldP spid="280623" grpId="0" autoUpdateAnimBg="0"/>
      <p:bldP spid="280624" grpId="0" animBg="1"/>
      <p:bldP spid="280625" grpId="0" animBg="1"/>
      <p:bldP spid="280626" grpId="0" animBg="1"/>
      <p:bldP spid="280627" grpId="0" animBg="1"/>
      <p:bldP spid="280628" grpId="0" autoUpdateAnimBg="0"/>
      <p:bldP spid="280629" grpId="0" autoUpdateAnimBg="0"/>
      <p:bldP spid="280630" grpId="0" autoUpdateAnimBg="0"/>
      <p:bldP spid="280631"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152400" y="152400"/>
            <a:ext cx="3810000" cy="533400"/>
          </a:xfrm>
          <a:noFill/>
        </p:spPr>
        <p:txBody>
          <a:bodyPr/>
          <a:lstStyle/>
          <a:p>
            <a:pPr eaLnBrk="1" hangingPunct="1"/>
            <a:r>
              <a:rPr lang="en-GB" sz="2800" b="1" smtClean="0">
                <a:solidFill>
                  <a:srgbClr val="5B0091"/>
                </a:solidFill>
              </a:rPr>
              <a:t>Zero indices</a:t>
            </a:r>
          </a:p>
        </p:txBody>
      </p:sp>
      <p:pic>
        <p:nvPicPr>
          <p:cNvPr id="53251"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Text Box 14"/>
          <p:cNvSpPr txBox="1">
            <a:spLocks noChangeArrowheads="1"/>
          </p:cNvSpPr>
          <p:nvPr/>
        </p:nvSpPr>
        <p:spPr bwMode="auto">
          <a:xfrm>
            <a:off x="288925" y="1106488"/>
            <a:ext cx="4152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Look at the following division:</a:t>
            </a:r>
          </a:p>
        </p:txBody>
      </p:sp>
      <p:sp>
        <p:nvSpPr>
          <p:cNvPr id="227343" name="Text Box 15"/>
          <p:cNvSpPr txBox="1">
            <a:spLocks noChangeArrowheads="1"/>
          </p:cNvSpPr>
          <p:nvPr/>
        </p:nvSpPr>
        <p:spPr bwMode="auto">
          <a:xfrm>
            <a:off x="288925" y="1657350"/>
            <a:ext cx="1347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r>
              <a:rPr lang="en-GB" baseline="30000"/>
              <a:t>4</a:t>
            </a:r>
            <a:r>
              <a:rPr lang="en-GB"/>
              <a:t> ÷ 6</a:t>
            </a:r>
            <a:r>
              <a:rPr lang="en-GB" baseline="30000"/>
              <a:t>4</a:t>
            </a:r>
            <a:r>
              <a:rPr lang="en-GB"/>
              <a:t> =</a:t>
            </a:r>
          </a:p>
        </p:txBody>
      </p:sp>
      <p:sp>
        <p:nvSpPr>
          <p:cNvPr id="227357" name="Text Box 29"/>
          <p:cNvSpPr txBox="1">
            <a:spLocks noChangeArrowheads="1"/>
          </p:cNvSpPr>
          <p:nvPr/>
        </p:nvSpPr>
        <p:spPr bwMode="auto">
          <a:xfrm>
            <a:off x="1550988" y="1658938"/>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227358" name="Text Box 30"/>
          <p:cNvSpPr txBox="1">
            <a:spLocks noChangeArrowheads="1"/>
          </p:cNvSpPr>
          <p:nvPr/>
        </p:nvSpPr>
        <p:spPr bwMode="auto">
          <a:xfrm>
            <a:off x="288925" y="2211388"/>
            <a:ext cx="3898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Using the second index law</a:t>
            </a:r>
          </a:p>
        </p:txBody>
      </p:sp>
      <p:sp>
        <p:nvSpPr>
          <p:cNvPr id="227359" name="Text Box 31"/>
          <p:cNvSpPr txBox="1">
            <a:spLocks noChangeArrowheads="1"/>
          </p:cNvSpPr>
          <p:nvPr/>
        </p:nvSpPr>
        <p:spPr bwMode="auto">
          <a:xfrm>
            <a:off x="288925" y="2763838"/>
            <a:ext cx="2451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r>
              <a:rPr lang="en-GB" baseline="30000"/>
              <a:t>4</a:t>
            </a:r>
            <a:r>
              <a:rPr lang="en-GB"/>
              <a:t> ÷ 6</a:t>
            </a:r>
            <a:r>
              <a:rPr lang="en-GB" baseline="30000"/>
              <a:t>4</a:t>
            </a:r>
            <a:r>
              <a:rPr lang="en-GB"/>
              <a:t> = 6</a:t>
            </a:r>
            <a:r>
              <a:rPr lang="en-GB" baseline="30000"/>
              <a:t>(4 – 4)</a:t>
            </a:r>
            <a:r>
              <a:rPr lang="en-GB"/>
              <a:t> =</a:t>
            </a:r>
          </a:p>
        </p:txBody>
      </p:sp>
      <p:sp>
        <p:nvSpPr>
          <p:cNvPr id="227360" name="Text Box 32"/>
          <p:cNvSpPr txBox="1">
            <a:spLocks noChangeArrowheads="1"/>
          </p:cNvSpPr>
          <p:nvPr/>
        </p:nvSpPr>
        <p:spPr bwMode="auto">
          <a:xfrm>
            <a:off x="2717800" y="2763838"/>
            <a:ext cx="466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r>
              <a:rPr lang="en-GB" baseline="30000"/>
              <a:t>0</a:t>
            </a:r>
          </a:p>
        </p:txBody>
      </p:sp>
      <p:sp>
        <p:nvSpPr>
          <p:cNvPr id="227361" name="Text Box 33"/>
          <p:cNvSpPr txBox="1">
            <a:spLocks noChangeArrowheads="1"/>
          </p:cNvSpPr>
          <p:nvPr/>
        </p:nvSpPr>
        <p:spPr bwMode="auto">
          <a:xfrm>
            <a:off x="288925" y="3316288"/>
            <a:ext cx="2386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That means that</a:t>
            </a:r>
          </a:p>
        </p:txBody>
      </p:sp>
      <p:sp>
        <p:nvSpPr>
          <p:cNvPr id="227362" name="Text Box 34"/>
          <p:cNvSpPr txBox="1">
            <a:spLocks noChangeArrowheads="1"/>
          </p:cNvSpPr>
          <p:nvPr/>
        </p:nvSpPr>
        <p:spPr bwMode="auto">
          <a:xfrm>
            <a:off x="288925" y="3868738"/>
            <a:ext cx="982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r>
              <a:rPr lang="en-GB" baseline="30000"/>
              <a:t>0</a:t>
            </a:r>
            <a:r>
              <a:rPr lang="en-GB"/>
              <a:t> = 1</a:t>
            </a:r>
          </a:p>
        </p:txBody>
      </p:sp>
      <p:sp>
        <p:nvSpPr>
          <p:cNvPr id="227363" name="Text Box 35"/>
          <p:cNvSpPr txBox="1">
            <a:spLocks noChangeArrowheads="1"/>
          </p:cNvSpPr>
          <p:nvPr/>
        </p:nvSpPr>
        <p:spPr bwMode="auto">
          <a:xfrm>
            <a:off x="288925" y="4421188"/>
            <a:ext cx="7875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In fact, </a:t>
            </a:r>
            <a:r>
              <a:rPr lang="en-GB" i="1"/>
              <a:t>any</a:t>
            </a:r>
            <a:r>
              <a:rPr lang="en-GB"/>
              <a:t> number raised to the power of 0 is equal to 1.</a:t>
            </a:r>
          </a:p>
        </p:txBody>
      </p:sp>
      <p:sp>
        <p:nvSpPr>
          <p:cNvPr id="227366" name="Text Box 38"/>
          <p:cNvSpPr txBox="1">
            <a:spLocks noChangeArrowheads="1"/>
          </p:cNvSpPr>
          <p:nvPr/>
        </p:nvSpPr>
        <p:spPr bwMode="auto">
          <a:xfrm>
            <a:off x="288925" y="4973638"/>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sp>
        <p:nvSpPr>
          <p:cNvPr id="227367" name="Text Box 39"/>
          <p:cNvSpPr txBox="1">
            <a:spLocks noChangeArrowheads="1"/>
          </p:cNvSpPr>
          <p:nvPr/>
        </p:nvSpPr>
        <p:spPr bwMode="auto">
          <a:xfrm>
            <a:off x="288925" y="5526088"/>
            <a:ext cx="1152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10</a:t>
            </a:r>
            <a:r>
              <a:rPr lang="en-GB" baseline="30000"/>
              <a:t>0</a:t>
            </a:r>
            <a:r>
              <a:rPr lang="en-GB"/>
              <a:t> = 1</a:t>
            </a:r>
          </a:p>
        </p:txBody>
      </p:sp>
      <p:sp>
        <p:nvSpPr>
          <p:cNvPr id="227368" name="Text Box 40"/>
          <p:cNvSpPr txBox="1">
            <a:spLocks noChangeArrowheads="1"/>
          </p:cNvSpPr>
          <p:nvPr/>
        </p:nvSpPr>
        <p:spPr bwMode="auto">
          <a:xfrm>
            <a:off x="2041525" y="5526088"/>
            <a:ext cx="1576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3.452</a:t>
            </a:r>
            <a:r>
              <a:rPr lang="en-GB" baseline="30000"/>
              <a:t>0</a:t>
            </a:r>
            <a:r>
              <a:rPr lang="en-GB"/>
              <a:t> = 1</a:t>
            </a:r>
          </a:p>
        </p:txBody>
      </p:sp>
      <p:sp>
        <p:nvSpPr>
          <p:cNvPr id="227369" name="Text Box 41"/>
          <p:cNvSpPr txBox="1">
            <a:spLocks noChangeArrowheads="1"/>
          </p:cNvSpPr>
          <p:nvPr/>
        </p:nvSpPr>
        <p:spPr bwMode="auto">
          <a:xfrm>
            <a:off x="4175125" y="5526088"/>
            <a:ext cx="2509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723 538 592</a:t>
            </a:r>
            <a:r>
              <a:rPr lang="en-GB" baseline="30000"/>
              <a:t>0</a:t>
            </a:r>
            <a:r>
              <a:rPr lang="en-GB"/>
              <a:t> =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73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73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2735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2735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2736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2736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2736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2736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2736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22736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227368"/>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2273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43" grpId="0" autoUpdateAnimBg="0"/>
      <p:bldP spid="227357" grpId="0" autoUpdateAnimBg="0"/>
      <p:bldP spid="227358" grpId="0" autoUpdateAnimBg="0"/>
      <p:bldP spid="227359" grpId="0" autoUpdateAnimBg="0"/>
      <p:bldP spid="227360" grpId="0" autoUpdateAnimBg="0"/>
      <p:bldP spid="227361" grpId="0" autoUpdateAnimBg="0"/>
      <p:bldP spid="227362" grpId="0" autoUpdateAnimBg="0"/>
      <p:bldP spid="227363" grpId="0" autoUpdateAnimBg="0"/>
      <p:bldP spid="227366" grpId="0" autoUpdateAnimBg="0"/>
      <p:bldP spid="227367" grpId="0" autoUpdateAnimBg="0"/>
      <p:bldP spid="227368" grpId="0" autoUpdateAnimBg="0"/>
      <p:bldP spid="227369"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5"/>
          <p:cNvSpPr>
            <a:spLocks noGrp="1" noChangeArrowheads="1"/>
          </p:cNvSpPr>
          <p:nvPr>
            <p:ph type="title" idx="4294967295"/>
          </p:nvPr>
        </p:nvSpPr>
        <p:spPr>
          <a:xfrm>
            <a:off x="152400" y="152400"/>
            <a:ext cx="5791200" cy="366713"/>
          </a:xfrm>
          <a:noFill/>
        </p:spPr>
        <p:txBody>
          <a:bodyPr/>
          <a:lstStyle/>
          <a:p>
            <a:pPr eaLnBrk="1" hangingPunct="1"/>
            <a:r>
              <a:rPr lang="en-GB" sz="2700" b="1" smtClean="0">
                <a:solidFill>
                  <a:srgbClr val="5B0091"/>
                </a:solidFill>
              </a:rPr>
              <a:t>Triangular numbers</a:t>
            </a:r>
            <a:endParaRPr lang="en-GB" smtClean="0"/>
          </a:p>
        </p:txBody>
      </p:sp>
      <p:sp>
        <p:nvSpPr>
          <p:cNvPr id="24581" name="Text Box 73"/>
          <p:cNvSpPr txBox="1">
            <a:spLocks noChangeArrowheads="1"/>
          </p:cNvSpPr>
          <p:nvPr/>
        </p:nvSpPr>
        <p:spPr bwMode="auto">
          <a:xfrm>
            <a:off x="228600" y="1066800"/>
            <a:ext cx="48006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first triangular number is 1.</a:t>
            </a:r>
          </a:p>
        </p:txBody>
      </p:sp>
      <p:sp>
        <p:nvSpPr>
          <p:cNvPr id="239690" name="Text Box 74"/>
          <p:cNvSpPr txBox="1">
            <a:spLocks noChangeArrowheads="1"/>
          </p:cNvSpPr>
          <p:nvPr/>
        </p:nvSpPr>
        <p:spPr bwMode="auto">
          <a:xfrm>
            <a:off x="228600" y="1066800"/>
            <a:ext cx="4897438"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second triangular number is 3.</a:t>
            </a:r>
          </a:p>
        </p:txBody>
      </p:sp>
      <p:sp>
        <p:nvSpPr>
          <p:cNvPr id="239691" name="Text Box 75"/>
          <p:cNvSpPr txBox="1">
            <a:spLocks noChangeArrowheads="1"/>
          </p:cNvSpPr>
          <p:nvPr/>
        </p:nvSpPr>
        <p:spPr bwMode="auto">
          <a:xfrm>
            <a:off x="228600" y="1066800"/>
            <a:ext cx="49276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third triangular number is 6.     </a:t>
            </a:r>
          </a:p>
        </p:txBody>
      </p:sp>
      <p:sp>
        <p:nvSpPr>
          <p:cNvPr id="239692" name="Text Box 76"/>
          <p:cNvSpPr txBox="1">
            <a:spLocks noChangeArrowheads="1"/>
          </p:cNvSpPr>
          <p:nvPr/>
        </p:nvSpPr>
        <p:spPr bwMode="auto">
          <a:xfrm>
            <a:off x="228600" y="1066800"/>
            <a:ext cx="486251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fourth triangular number is 10.</a:t>
            </a:r>
          </a:p>
        </p:txBody>
      </p:sp>
      <p:sp>
        <p:nvSpPr>
          <p:cNvPr id="239693" name="Text Box 77"/>
          <p:cNvSpPr txBox="1">
            <a:spLocks noChangeArrowheads="1"/>
          </p:cNvSpPr>
          <p:nvPr/>
        </p:nvSpPr>
        <p:spPr bwMode="auto">
          <a:xfrm>
            <a:off x="228600" y="1066800"/>
            <a:ext cx="48260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fifth triangular number is 15.   </a:t>
            </a:r>
          </a:p>
        </p:txBody>
      </p:sp>
      <p:sp>
        <p:nvSpPr>
          <p:cNvPr id="239694" name="Text Box 78"/>
          <p:cNvSpPr txBox="1">
            <a:spLocks noChangeArrowheads="1"/>
          </p:cNvSpPr>
          <p:nvPr/>
        </p:nvSpPr>
        <p:spPr bwMode="auto">
          <a:xfrm>
            <a:off x="228600" y="1066800"/>
            <a:ext cx="496252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sixth triangular number is 21.   </a:t>
            </a:r>
          </a:p>
        </p:txBody>
      </p:sp>
      <p:sp>
        <p:nvSpPr>
          <p:cNvPr id="239695" name="Text Box 79"/>
          <p:cNvSpPr txBox="1">
            <a:spLocks noChangeArrowheads="1"/>
          </p:cNvSpPr>
          <p:nvPr/>
        </p:nvSpPr>
        <p:spPr bwMode="auto">
          <a:xfrm>
            <a:off x="228600" y="1066800"/>
            <a:ext cx="540385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seventh triangular number is 28.   </a:t>
            </a:r>
          </a:p>
        </p:txBody>
      </p:sp>
      <p:sp>
        <p:nvSpPr>
          <p:cNvPr id="239696" name="Text Box 80"/>
          <p:cNvSpPr txBox="1">
            <a:spLocks noChangeArrowheads="1"/>
          </p:cNvSpPr>
          <p:nvPr/>
        </p:nvSpPr>
        <p:spPr bwMode="auto">
          <a:xfrm>
            <a:off x="228600" y="1066800"/>
            <a:ext cx="516731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eighth triangular number is 36.   </a:t>
            </a:r>
          </a:p>
        </p:txBody>
      </p:sp>
      <p:sp>
        <p:nvSpPr>
          <p:cNvPr id="239697" name="Text Box 81"/>
          <p:cNvSpPr txBox="1">
            <a:spLocks noChangeArrowheads="1"/>
          </p:cNvSpPr>
          <p:nvPr/>
        </p:nvSpPr>
        <p:spPr bwMode="auto">
          <a:xfrm>
            <a:off x="228600" y="1066800"/>
            <a:ext cx="499745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ninth triangular number is 45.   </a:t>
            </a:r>
          </a:p>
        </p:txBody>
      </p:sp>
      <p:sp>
        <p:nvSpPr>
          <p:cNvPr id="239698" name="Text Box 82"/>
          <p:cNvSpPr txBox="1">
            <a:spLocks noChangeArrowheads="1"/>
          </p:cNvSpPr>
          <p:nvPr/>
        </p:nvSpPr>
        <p:spPr bwMode="auto">
          <a:xfrm>
            <a:off x="228600" y="1066800"/>
            <a:ext cx="501332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tenth triangular number is 55.   </a:t>
            </a:r>
          </a:p>
        </p:txBody>
      </p:sp>
      <p:sp>
        <p:nvSpPr>
          <p:cNvPr id="239800" name="Oval 184"/>
          <p:cNvSpPr>
            <a:spLocks noChangeArrowheads="1"/>
          </p:cNvSpPr>
          <p:nvPr/>
        </p:nvSpPr>
        <p:spPr bwMode="auto">
          <a:xfrm>
            <a:off x="2362200" y="1676400"/>
            <a:ext cx="381000" cy="38100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39915" name="Group 299"/>
          <p:cNvGrpSpPr>
            <a:grpSpLocks/>
          </p:cNvGrpSpPr>
          <p:nvPr/>
        </p:nvGrpSpPr>
        <p:grpSpPr bwMode="auto">
          <a:xfrm>
            <a:off x="2362200" y="2057400"/>
            <a:ext cx="762000" cy="381000"/>
            <a:chOff x="1488" y="1296"/>
            <a:chExt cx="480" cy="240"/>
          </a:xfrm>
        </p:grpSpPr>
        <p:sp>
          <p:nvSpPr>
            <p:cNvPr id="24662" name="Oval 187"/>
            <p:cNvSpPr>
              <a:spLocks noChangeArrowheads="1"/>
            </p:cNvSpPr>
            <p:nvPr/>
          </p:nvSpPr>
          <p:spPr bwMode="auto">
            <a:xfrm>
              <a:off x="1728" y="1296"/>
              <a:ext cx="240" cy="240"/>
            </a:xfrm>
            <a:prstGeom prst="ellipse">
              <a:avLst/>
            </a:prstGeom>
            <a:solidFill>
              <a:srgbClr val="FF9B57"/>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63" name="Oval 188"/>
            <p:cNvSpPr>
              <a:spLocks noChangeArrowheads="1"/>
            </p:cNvSpPr>
            <p:nvPr/>
          </p:nvSpPr>
          <p:spPr bwMode="auto">
            <a:xfrm>
              <a:off x="1488" y="1296"/>
              <a:ext cx="240" cy="240"/>
            </a:xfrm>
            <a:prstGeom prst="ellipse">
              <a:avLst/>
            </a:prstGeom>
            <a:solidFill>
              <a:srgbClr val="FF9B57"/>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39916" name="Group 300"/>
          <p:cNvGrpSpPr>
            <a:grpSpLocks/>
          </p:cNvGrpSpPr>
          <p:nvPr/>
        </p:nvGrpSpPr>
        <p:grpSpPr bwMode="auto">
          <a:xfrm>
            <a:off x="2362200" y="2438400"/>
            <a:ext cx="1143000" cy="381000"/>
            <a:chOff x="1488" y="1536"/>
            <a:chExt cx="720" cy="240"/>
          </a:xfrm>
        </p:grpSpPr>
        <p:sp>
          <p:nvSpPr>
            <p:cNvPr id="24659" name="Oval 190"/>
            <p:cNvSpPr>
              <a:spLocks noChangeArrowheads="1"/>
            </p:cNvSpPr>
            <p:nvPr/>
          </p:nvSpPr>
          <p:spPr bwMode="auto">
            <a:xfrm>
              <a:off x="1488" y="1536"/>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60" name="Oval 192"/>
            <p:cNvSpPr>
              <a:spLocks noChangeArrowheads="1"/>
            </p:cNvSpPr>
            <p:nvPr/>
          </p:nvSpPr>
          <p:spPr bwMode="auto">
            <a:xfrm>
              <a:off x="1968" y="1536"/>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61" name="Oval 193"/>
            <p:cNvSpPr>
              <a:spLocks noChangeArrowheads="1"/>
            </p:cNvSpPr>
            <p:nvPr/>
          </p:nvSpPr>
          <p:spPr bwMode="auto">
            <a:xfrm>
              <a:off x="1728" y="1536"/>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39917" name="Group 301"/>
          <p:cNvGrpSpPr>
            <a:grpSpLocks/>
          </p:cNvGrpSpPr>
          <p:nvPr/>
        </p:nvGrpSpPr>
        <p:grpSpPr bwMode="auto">
          <a:xfrm>
            <a:off x="2362200" y="2819400"/>
            <a:ext cx="1524000" cy="381000"/>
            <a:chOff x="1488" y="1776"/>
            <a:chExt cx="960" cy="240"/>
          </a:xfrm>
        </p:grpSpPr>
        <p:sp>
          <p:nvSpPr>
            <p:cNvPr id="24655" name="Oval 196"/>
            <p:cNvSpPr>
              <a:spLocks noChangeArrowheads="1"/>
            </p:cNvSpPr>
            <p:nvPr/>
          </p:nvSpPr>
          <p:spPr bwMode="auto">
            <a:xfrm>
              <a:off x="1488" y="1776"/>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56" name="Oval 197"/>
            <p:cNvSpPr>
              <a:spLocks noChangeArrowheads="1"/>
            </p:cNvSpPr>
            <p:nvPr/>
          </p:nvSpPr>
          <p:spPr bwMode="auto">
            <a:xfrm>
              <a:off x="1728" y="1776"/>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57" name="Oval 198"/>
            <p:cNvSpPr>
              <a:spLocks noChangeArrowheads="1"/>
            </p:cNvSpPr>
            <p:nvPr/>
          </p:nvSpPr>
          <p:spPr bwMode="auto">
            <a:xfrm>
              <a:off x="1968" y="1776"/>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58" name="Oval 199"/>
            <p:cNvSpPr>
              <a:spLocks noChangeArrowheads="1"/>
            </p:cNvSpPr>
            <p:nvPr/>
          </p:nvSpPr>
          <p:spPr bwMode="auto">
            <a:xfrm>
              <a:off x="2208" y="1776"/>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39918" name="Group 302"/>
          <p:cNvGrpSpPr>
            <a:grpSpLocks/>
          </p:cNvGrpSpPr>
          <p:nvPr/>
        </p:nvGrpSpPr>
        <p:grpSpPr bwMode="auto">
          <a:xfrm>
            <a:off x="2362200" y="3200400"/>
            <a:ext cx="1905000" cy="381000"/>
            <a:chOff x="1488" y="2016"/>
            <a:chExt cx="1200" cy="240"/>
          </a:xfrm>
        </p:grpSpPr>
        <p:sp>
          <p:nvSpPr>
            <p:cNvPr id="24650" name="Oval 204"/>
            <p:cNvSpPr>
              <a:spLocks noChangeArrowheads="1"/>
            </p:cNvSpPr>
            <p:nvPr/>
          </p:nvSpPr>
          <p:spPr bwMode="auto">
            <a:xfrm>
              <a:off x="1488" y="201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51" name="Oval 205"/>
            <p:cNvSpPr>
              <a:spLocks noChangeArrowheads="1"/>
            </p:cNvSpPr>
            <p:nvPr/>
          </p:nvSpPr>
          <p:spPr bwMode="auto">
            <a:xfrm>
              <a:off x="1728" y="201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52" name="Oval 206"/>
            <p:cNvSpPr>
              <a:spLocks noChangeArrowheads="1"/>
            </p:cNvSpPr>
            <p:nvPr/>
          </p:nvSpPr>
          <p:spPr bwMode="auto">
            <a:xfrm>
              <a:off x="1968" y="201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53" name="Oval 207"/>
            <p:cNvSpPr>
              <a:spLocks noChangeArrowheads="1"/>
            </p:cNvSpPr>
            <p:nvPr/>
          </p:nvSpPr>
          <p:spPr bwMode="auto">
            <a:xfrm>
              <a:off x="2208" y="201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54" name="Oval 208"/>
            <p:cNvSpPr>
              <a:spLocks noChangeArrowheads="1"/>
            </p:cNvSpPr>
            <p:nvPr/>
          </p:nvSpPr>
          <p:spPr bwMode="auto">
            <a:xfrm>
              <a:off x="2448" y="201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39919" name="Group 303"/>
          <p:cNvGrpSpPr>
            <a:grpSpLocks/>
          </p:cNvGrpSpPr>
          <p:nvPr/>
        </p:nvGrpSpPr>
        <p:grpSpPr bwMode="auto">
          <a:xfrm>
            <a:off x="2362200" y="3581400"/>
            <a:ext cx="2286000" cy="381000"/>
            <a:chOff x="1488" y="2256"/>
            <a:chExt cx="1440" cy="240"/>
          </a:xfrm>
        </p:grpSpPr>
        <p:sp>
          <p:nvSpPr>
            <p:cNvPr id="24644" name="Oval 214"/>
            <p:cNvSpPr>
              <a:spLocks noChangeArrowheads="1"/>
            </p:cNvSpPr>
            <p:nvPr/>
          </p:nvSpPr>
          <p:spPr bwMode="auto">
            <a:xfrm>
              <a:off x="148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45" name="Oval 215"/>
            <p:cNvSpPr>
              <a:spLocks noChangeArrowheads="1"/>
            </p:cNvSpPr>
            <p:nvPr/>
          </p:nvSpPr>
          <p:spPr bwMode="auto">
            <a:xfrm>
              <a:off x="172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46" name="Oval 216"/>
            <p:cNvSpPr>
              <a:spLocks noChangeArrowheads="1"/>
            </p:cNvSpPr>
            <p:nvPr/>
          </p:nvSpPr>
          <p:spPr bwMode="auto">
            <a:xfrm>
              <a:off x="196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47" name="Oval 217"/>
            <p:cNvSpPr>
              <a:spLocks noChangeArrowheads="1"/>
            </p:cNvSpPr>
            <p:nvPr/>
          </p:nvSpPr>
          <p:spPr bwMode="auto">
            <a:xfrm>
              <a:off x="220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48" name="Oval 218"/>
            <p:cNvSpPr>
              <a:spLocks noChangeArrowheads="1"/>
            </p:cNvSpPr>
            <p:nvPr/>
          </p:nvSpPr>
          <p:spPr bwMode="auto">
            <a:xfrm>
              <a:off x="244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49" name="Oval 219"/>
            <p:cNvSpPr>
              <a:spLocks noChangeArrowheads="1"/>
            </p:cNvSpPr>
            <p:nvPr/>
          </p:nvSpPr>
          <p:spPr bwMode="auto">
            <a:xfrm>
              <a:off x="268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39920" name="Group 304"/>
          <p:cNvGrpSpPr>
            <a:grpSpLocks/>
          </p:cNvGrpSpPr>
          <p:nvPr/>
        </p:nvGrpSpPr>
        <p:grpSpPr bwMode="auto">
          <a:xfrm>
            <a:off x="2362200" y="3962400"/>
            <a:ext cx="2667000" cy="381000"/>
            <a:chOff x="1488" y="2496"/>
            <a:chExt cx="1680" cy="240"/>
          </a:xfrm>
        </p:grpSpPr>
        <p:sp>
          <p:nvSpPr>
            <p:cNvPr id="24637" name="Oval 226"/>
            <p:cNvSpPr>
              <a:spLocks noChangeArrowheads="1"/>
            </p:cNvSpPr>
            <p:nvPr/>
          </p:nvSpPr>
          <p:spPr bwMode="auto">
            <a:xfrm>
              <a:off x="172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38" name="Oval 227"/>
            <p:cNvSpPr>
              <a:spLocks noChangeArrowheads="1"/>
            </p:cNvSpPr>
            <p:nvPr/>
          </p:nvSpPr>
          <p:spPr bwMode="auto">
            <a:xfrm>
              <a:off x="196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39" name="Oval 228"/>
            <p:cNvSpPr>
              <a:spLocks noChangeArrowheads="1"/>
            </p:cNvSpPr>
            <p:nvPr/>
          </p:nvSpPr>
          <p:spPr bwMode="auto">
            <a:xfrm>
              <a:off x="220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40" name="Oval 229"/>
            <p:cNvSpPr>
              <a:spLocks noChangeArrowheads="1"/>
            </p:cNvSpPr>
            <p:nvPr/>
          </p:nvSpPr>
          <p:spPr bwMode="auto">
            <a:xfrm>
              <a:off x="244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41" name="Oval 230"/>
            <p:cNvSpPr>
              <a:spLocks noChangeArrowheads="1"/>
            </p:cNvSpPr>
            <p:nvPr/>
          </p:nvSpPr>
          <p:spPr bwMode="auto">
            <a:xfrm>
              <a:off x="268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42" name="Oval 231"/>
            <p:cNvSpPr>
              <a:spLocks noChangeArrowheads="1"/>
            </p:cNvSpPr>
            <p:nvPr/>
          </p:nvSpPr>
          <p:spPr bwMode="auto">
            <a:xfrm>
              <a:off x="292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43" name="Oval 238"/>
            <p:cNvSpPr>
              <a:spLocks noChangeArrowheads="1"/>
            </p:cNvSpPr>
            <p:nvPr/>
          </p:nvSpPr>
          <p:spPr bwMode="auto">
            <a:xfrm>
              <a:off x="148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39921" name="Group 305"/>
          <p:cNvGrpSpPr>
            <a:grpSpLocks/>
          </p:cNvGrpSpPr>
          <p:nvPr/>
        </p:nvGrpSpPr>
        <p:grpSpPr bwMode="auto">
          <a:xfrm>
            <a:off x="2362200" y="4343400"/>
            <a:ext cx="3048000" cy="381000"/>
            <a:chOff x="1488" y="2736"/>
            <a:chExt cx="1920" cy="240"/>
          </a:xfrm>
        </p:grpSpPr>
        <p:sp>
          <p:nvSpPr>
            <p:cNvPr id="24629" name="Oval 241"/>
            <p:cNvSpPr>
              <a:spLocks noChangeArrowheads="1"/>
            </p:cNvSpPr>
            <p:nvPr/>
          </p:nvSpPr>
          <p:spPr bwMode="auto">
            <a:xfrm>
              <a:off x="1968" y="273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30" name="Oval 242"/>
            <p:cNvSpPr>
              <a:spLocks noChangeArrowheads="1"/>
            </p:cNvSpPr>
            <p:nvPr/>
          </p:nvSpPr>
          <p:spPr bwMode="auto">
            <a:xfrm>
              <a:off x="2208" y="273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31" name="Oval 243"/>
            <p:cNvSpPr>
              <a:spLocks noChangeArrowheads="1"/>
            </p:cNvSpPr>
            <p:nvPr/>
          </p:nvSpPr>
          <p:spPr bwMode="auto">
            <a:xfrm>
              <a:off x="2448" y="273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32" name="Oval 244"/>
            <p:cNvSpPr>
              <a:spLocks noChangeArrowheads="1"/>
            </p:cNvSpPr>
            <p:nvPr/>
          </p:nvSpPr>
          <p:spPr bwMode="auto">
            <a:xfrm>
              <a:off x="2688" y="273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33" name="Oval 245"/>
            <p:cNvSpPr>
              <a:spLocks noChangeArrowheads="1"/>
            </p:cNvSpPr>
            <p:nvPr/>
          </p:nvSpPr>
          <p:spPr bwMode="auto">
            <a:xfrm>
              <a:off x="2928" y="273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34" name="Oval 246"/>
            <p:cNvSpPr>
              <a:spLocks noChangeArrowheads="1"/>
            </p:cNvSpPr>
            <p:nvPr/>
          </p:nvSpPr>
          <p:spPr bwMode="auto">
            <a:xfrm>
              <a:off x="3168" y="273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35" name="Oval 253"/>
            <p:cNvSpPr>
              <a:spLocks noChangeArrowheads="1"/>
            </p:cNvSpPr>
            <p:nvPr/>
          </p:nvSpPr>
          <p:spPr bwMode="auto">
            <a:xfrm>
              <a:off x="1728" y="273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36" name="Oval 254"/>
            <p:cNvSpPr>
              <a:spLocks noChangeArrowheads="1"/>
            </p:cNvSpPr>
            <p:nvPr/>
          </p:nvSpPr>
          <p:spPr bwMode="auto">
            <a:xfrm>
              <a:off x="1488" y="273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39922" name="Group 306"/>
          <p:cNvGrpSpPr>
            <a:grpSpLocks/>
          </p:cNvGrpSpPr>
          <p:nvPr/>
        </p:nvGrpSpPr>
        <p:grpSpPr bwMode="auto">
          <a:xfrm>
            <a:off x="2362200" y="4724400"/>
            <a:ext cx="3429000" cy="381000"/>
            <a:chOff x="1488" y="2976"/>
            <a:chExt cx="2160" cy="240"/>
          </a:xfrm>
        </p:grpSpPr>
        <p:sp>
          <p:nvSpPr>
            <p:cNvPr id="24620" name="Oval 259"/>
            <p:cNvSpPr>
              <a:spLocks noChangeArrowheads="1"/>
            </p:cNvSpPr>
            <p:nvPr/>
          </p:nvSpPr>
          <p:spPr bwMode="auto">
            <a:xfrm>
              <a:off x="2208" y="29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21" name="Oval 260"/>
            <p:cNvSpPr>
              <a:spLocks noChangeArrowheads="1"/>
            </p:cNvSpPr>
            <p:nvPr/>
          </p:nvSpPr>
          <p:spPr bwMode="auto">
            <a:xfrm>
              <a:off x="2448" y="29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22" name="Oval 261"/>
            <p:cNvSpPr>
              <a:spLocks noChangeArrowheads="1"/>
            </p:cNvSpPr>
            <p:nvPr/>
          </p:nvSpPr>
          <p:spPr bwMode="auto">
            <a:xfrm>
              <a:off x="2688" y="29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23" name="Oval 262"/>
            <p:cNvSpPr>
              <a:spLocks noChangeArrowheads="1"/>
            </p:cNvSpPr>
            <p:nvPr/>
          </p:nvSpPr>
          <p:spPr bwMode="auto">
            <a:xfrm>
              <a:off x="2928" y="29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24" name="Oval 263"/>
            <p:cNvSpPr>
              <a:spLocks noChangeArrowheads="1"/>
            </p:cNvSpPr>
            <p:nvPr/>
          </p:nvSpPr>
          <p:spPr bwMode="auto">
            <a:xfrm>
              <a:off x="3168" y="29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25" name="Oval 264"/>
            <p:cNvSpPr>
              <a:spLocks noChangeArrowheads="1"/>
            </p:cNvSpPr>
            <p:nvPr/>
          </p:nvSpPr>
          <p:spPr bwMode="auto">
            <a:xfrm>
              <a:off x="3408" y="29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26" name="Oval 271"/>
            <p:cNvSpPr>
              <a:spLocks noChangeArrowheads="1"/>
            </p:cNvSpPr>
            <p:nvPr/>
          </p:nvSpPr>
          <p:spPr bwMode="auto">
            <a:xfrm>
              <a:off x="1968" y="29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27" name="Oval 272"/>
            <p:cNvSpPr>
              <a:spLocks noChangeArrowheads="1"/>
            </p:cNvSpPr>
            <p:nvPr/>
          </p:nvSpPr>
          <p:spPr bwMode="auto">
            <a:xfrm>
              <a:off x="1728" y="29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28" name="Oval 275"/>
            <p:cNvSpPr>
              <a:spLocks noChangeArrowheads="1"/>
            </p:cNvSpPr>
            <p:nvPr/>
          </p:nvSpPr>
          <p:spPr bwMode="auto">
            <a:xfrm>
              <a:off x="1488" y="29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39923" name="Group 307"/>
          <p:cNvGrpSpPr>
            <a:grpSpLocks/>
          </p:cNvGrpSpPr>
          <p:nvPr/>
        </p:nvGrpSpPr>
        <p:grpSpPr bwMode="auto">
          <a:xfrm>
            <a:off x="2362200" y="5105400"/>
            <a:ext cx="3810000" cy="381000"/>
            <a:chOff x="1488" y="3216"/>
            <a:chExt cx="2400" cy="240"/>
          </a:xfrm>
        </p:grpSpPr>
        <p:sp>
          <p:nvSpPr>
            <p:cNvPr id="24610" name="Oval 280"/>
            <p:cNvSpPr>
              <a:spLocks noChangeArrowheads="1"/>
            </p:cNvSpPr>
            <p:nvPr/>
          </p:nvSpPr>
          <p:spPr bwMode="auto">
            <a:xfrm>
              <a:off x="2448" y="32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11" name="Oval 281"/>
            <p:cNvSpPr>
              <a:spLocks noChangeArrowheads="1"/>
            </p:cNvSpPr>
            <p:nvPr/>
          </p:nvSpPr>
          <p:spPr bwMode="auto">
            <a:xfrm>
              <a:off x="2688" y="32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12" name="Oval 282"/>
            <p:cNvSpPr>
              <a:spLocks noChangeArrowheads="1"/>
            </p:cNvSpPr>
            <p:nvPr/>
          </p:nvSpPr>
          <p:spPr bwMode="auto">
            <a:xfrm>
              <a:off x="2928" y="32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13" name="Oval 283"/>
            <p:cNvSpPr>
              <a:spLocks noChangeArrowheads="1"/>
            </p:cNvSpPr>
            <p:nvPr/>
          </p:nvSpPr>
          <p:spPr bwMode="auto">
            <a:xfrm>
              <a:off x="3168" y="32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14" name="Oval 284"/>
            <p:cNvSpPr>
              <a:spLocks noChangeArrowheads="1"/>
            </p:cNvSpPr>
            <p:nvPr/>
          </p:nvSpPr>
          <p:spPr bwMode="auto">
            <a:xfrm>
              <a:off x="3408" y="32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15" name="Oval 285"/>
            <p:cNvSpPr>
              <a:spLocks noChangeArrowheads="1"/>
            </p:cNvSpPr>
            <p:nvPr/>
          </p:nvSpPr>
          <p:spPr bwMode="auto">
            <a:xfrm>
              <a:off x="3648" y="32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16" name="Oval 292"/>
            <p:cNvSpPr>
              <a:spLocks noChangeArrowheads="1"/>
            </p:cNvSpPr>
            <p:nvPr/>
          </p:nvSpPr>
          <p:spPr bwMode="auto">
            <a:xfrm>
              <a:off x="2208" y="32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17" name="Oval 293"/>
            <p:cNvSpPr>
              <a:spLocks noChangeArrowheads="1"/>
            </p:cNvSpPr>
            <p:nvPr/>
          </p:nvSpPr>
          <p:spPr bwMode="auto">
            <a:xfrm>
              <a:off x="1968" y="32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18" name="Oval 296"/>
            <p:cNvSpPr>
              <a:spLocks noChangeArrowheads="1"/>
            </p:cNvSpPr>
            <p:nvPr/>
          </p:nvSpPr>
          <p:spPr bwMode="auto">
            <a:xfrm>
              <a:off x="1728" y="32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19" name="Oval 297"/>
            <p:cNvSpPr>
              <a:spLocks noChangeArrowheads="1"/>
            </p:cNvSpPr>
            <p:nvPr/>
          </p:nvSpPr>
          <p:spPr bwMode="auto">
            <a:xfrm>
              <a:off x="1488" y="32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39791" name="Text Box 175"/>
          <p:cNvSpPr txBox="1">
            <a:spLocks noChangeArrowheads="1"/>
          </p:cNvSpPr>
          <p:nvPr/>
        </p:nvSpPr>
        <p:spPr bwMode="auto">
          <a:xfrm>
            <a:off x="1644650" y="5678488"/>
            <a:ext cx="1385888"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+ 2</a:t>
            </a:r>
            <a:r>
              <a:rPr lang="en-GB"/>
              <a:t> = 3</a:t>
            </a:r>
          </a:p>
        </p:txBody>
      </p:sp>
      <p:sp>
        <p:nvSpPr>
          <p:cNvPr id="239792" name="Text Box 176"/>
          <p:cNvSpPr txBox="1">
            <a:spLocks noChangeArrowheads="1"/>
          </p:cNvSpPr>
          <p:nvPr/>
        </p:nvSpPr>
        <p:spPr bwMode="auto">
          <a:xfrm>
            <a:off x="1644650" y="5678488"/>
            <a:ext cx="190182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+ 2</a:t>
            </a:r>
            <a:r>
              <a:rPr lang="en-GB"/>
              <a:t> </a:t>
            </a:r>
            <a:r>
              <a:rPr lang="en-GB">
                <a:solidFill>
                  <a:srgbClr val="FFCC00"/>
                </a:solidFill>
              </a:rPr>
              <a:t>+ 3</a:t>
            </a:r>
            <a:r>
              <a:rPr lang="en-GB"/>
              <a:t> = 6</a:t>
            </a:r>
          </a:p>
        </p:txBody>
      </p:sp>
      <p:sp>
        <p:nvSpPr>
          <p:cNvPr id="239793" name="Text Box 177"/>
          <p:cNvSpPr txBox="1">
            <a:spLocks noChangeArrowheads="1"/>
          </p:cNvSpPr>
          <p:nvPr/>
        </p:nvSpPr>
        <p:spPr bwMode="auto">
          <a:xfrm>
            <a:off x="1644650" y="5678488"/>
            <a:ext cx="258762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+ 2</a:t>
            </a:r>
            <a:r>
              <a:rPr lang="en-GB"/>
              <a:t> </a:t>
            </a:r>
            <a:r>
              <a:rPr lang="en-GB">
                <a:solidFill>
                  <a:srgbClr val="FFCC00"/>
                </a:solidFill>
              </a:rPr>
              <a:t>+ 3</a:t>
            </a:r>
            <a:r>
              <a:rPr lang="en-GB"/>
              <a:t> </a:t>
            </a:r>
            <a:r>
              <a:rPr lang="en-GB">
                <a:solidFill>
                  <a:srgbClr val="66FF33"/>
                </a:solidFill>
              </a:rPr>
              <a:t>+ 4</a:t>
            </a:r>
            <a:r>
              <a:rPr lang="en-GB"/>
              <a:t> = 10</a:t>
            </a:r>
          </a:p>
        </p:txBody>
      </p:sp>
      <p:sp>
        <p:nvSpPr>
          <p:cNvPr id="239794" name="Text Box 178"/>
          <p:cNvSpPr txBox="1">
            <a:spLocks noChangeArrowheads="1"/>
          </p:cNvSpPr>
          <p:nvPr/>
        </p:nvSpPr>
        <p:spPr bwMode="auto">
          <a:xfrm>
            <a:off x="1644650" y="5678488"/>
            <a:ext cx="310356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+ 2</a:t>
            </a:r>
            <a:r>
              <a:rPr lang="en-GB"/>
              <a:t> </a:t>
            </a:r>
            <a:r>
              <a:rPr lang="en-GB">
                <a:solidFill>
                  <a:srgbClr val="FFCC00"/>
                </a:solidFill>
              </a:rPr>
              <a:t>+ 3</a:t>
            </a:r>
            <a:r>
              <a:rPr lang="en-GB"/>
              <a:t> </a:t>
            </a:r>
            <a:r>
              <a:rPr lang="en-GB">
                <a:solidFill>
                  <a:srgbClr val="66FF33"/>
                </a:solidFill>
              </a:rPr>
              <a:t>+ 4</a:t>
            </a:r>
            <a:r>
              <a:rPr lang="en-GB"/>
              <a:t> </a:t>
            </a:r>
            <a:r>
              <a:rPr lang="en-GB">
                <a:solidFill>
                  <a:srgbClr val="009900"/>
                </a:solidFill>
              </a:rPr>
              <a:t>+ 5</a:t>
            </a:r>
            <a:r>
              <a:rPr lang="en-GB"/>
              <a:t> = 15</a:t>
            </a:r>
          </a:p>
        </p:txBody>
      </p:sp>
      <p:sp>
        <p:nvSpPr>
          <p:cNvPr id="239795" name="Text Box 179"/>
          <p:cNvSpPr txBox="1">
            <a:spLocks noChangeArrowheads="1"/>
          </p:cNvSpPr>
          <p:nvPr/>
        </p:nvSpPr>
        <p:spPr bwMode="auto">
          <a:xfrm>
            <a:off x="1644650" y="5678488"/>
            <a:ext cx="36195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+ 2</a:t>
            </a:r>
            <a:r>
              <a:rPr lang="en-GB"/>
              <a:t> </a:t>
            </a:r>
            <a:r>
              <a:rPr lang="en-GB">
                <a:solidFill>
                  <a:srgbClr val="FFCC00"/>
                </a:solidFill>
              </a:rPr>
              <a:t>+ 3</a:t>
            </a:r>
            <a:r>
              <a:rPr lang="en-GB"/>
              <a:t> </a:t>
            </a:r>
            <a:r>
              <a:rPr lang="en-GB">
                <a:solidFill>
                  <a:srgbClr val="66FF33"/>
                </a:solidFill>
              </a:rPr>
              <a:t>+ 4</a:t>
            </a:r>
            <a:r>
              <a:rPr lang="en-GB"/>
              <a:t> </a:t>
            </a:r>
            <a:r>
              <a:rPr lang="en-GB">
                <a:solidFill>
                  <a:srgbClr val="009900"/>
                </a:solidFill>
              </a:rPr>
              <a:t>+ 5</a:t>
            </a:r>
            <a:r>
              <a:rPr lang="en-GB"/>
              <a:t> </a:t>
            </a:r>
            <a:r>
              <a:rPr lang="en-GB">
                <a:solidFill>
                  <a:srgbClr val="0000FF"/>
                </a:solidFill>
              </a:rPr>
              <a:t>+ 6</a:t>
            </a:r>
            <a:r>
              <a:rPr lang="en-GB"/>
              <a:t> = 21</a:t>
            </a:r>
          </a:p>
        </p:txBody>
      </p:sp>
      <p:sp>
        <p:nvSpPr>
          <p:cNvPr id="239796" name="Text Box 180"/>
          <p:cNvSpPr txBox="1">
            <a:spLocks noChangeArrowheads="1"/>
          </p:cNvSpPr>
          <p:nvPr/>
        </p:nvSpPr>
        <p:spPr bwMode="auto">
          <a:xfrm>
            <a:off x="1644650" y="5678488"/>
            <a:ext cx="4135438"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+ 2</a:t>
            </a:r>
            <a:r>
              <a:rPr lang="en-GB"/>
              <a:t> </a:t>
            </a:r>
            <a:r>
              <a:rPr lang="en-GB">
                <a:solidFill>
                  <a:srgbClr val="FFCC00"/>
                </a:solidFill>
              </a:rPr>
              <a:t>+ 3</a:t>
            </a:r>
            <a:r>
              <a:rPr lang="en-GB"/>
              <a:t> </a:t>
            </a:r>
            <a:r>
              <a:rPr lang="en-GB">
                <a:solidFill>
                  <a:srgbClr val="66FF33"/>
                </a:solidFill>
              </a:rPr>
              <a:t>+ 4</a:t>
            </a:r>
            <a:r>
              <a:rPr lang="en-GB"/>
              <a:t> </a:t>
            </a:r>
            <a:r>
              <a:rPr lang="en-GB">
                <a:solidFill>
                  <a:srgbClr val="009900"/>
                </a:solidFill>
              </a:rPr>
              <a:t>+ 5</a:t>
            </a:r>
            <a:r>
              <a:rPr lang="en-GB"/>
              <a:t> </a:t>
            </a:r>
            <a:r>
              <a:rPr lang="en-GB">
                <a:solidFill>
                  <a:srgbClr val="0000FF"/>
                </a:solidFill>
              </a:rPr>
              <a:t>+ 6</a:t>
            </a:r>
            <a:r>
              <a:rPr lang="en-GB"/>
              <a:t> </a:t>
            </a:r>
            <a:r>
              <a:rPr lang="en-GB">
                <a:solidFill>
                  <a:srgbClr val="0099FF"/>
                </a:solidFill>
              </a:rPr>
              <a:t>+ 7</a:t>
            </a:r>
            <a:r>
              <a:rPr lang="en-GB"/>
              <a:t> = 28</a:t>
            </a:r>
          </a:p>
        </p:txBody>
      </p:sp>
      <p:sp>
        <p:nvSpPr>
          <p:cNvPr id="239797" name="Text Box 181"/>
          <p:cNvSpPr txBox="1">
            <a:spLocks noChangeArrowheads="1"/>
          </p:cNvSpPr>
          <p:nvPr/>
        </p:nvSpPr>
        <p:spPr bwMode="auto">
          <a:xfrm>
            <a:off x="1644650" y="5678488"/>
            <a:ext cx="465137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+ 2</a:t>
            </a:r>
            <a:r>
              <a:rPr lang="en-GB"/>
              <a:t> </a:t>
            </a:r>
            <a:r>
              <a:rPr lang="en-GB">
                <a:solidFill>
                  <a:srgbClr val="FFCC00"/>
                </a:solidFill>
              </a:rPr>
              <a:t>+ 3</a:t>
            </a:r>
            <a:r>
              <a:rPr lang="en-GB"/>
              <a:t> </a:t>
            </a:r>
            <a:r>
              <a:rPr lang="en-GB">
                <a:solidFill>
                  <a:srgbClr val="66FF33"/>
                </a:solidFill>
              </a:rPr>
              <a:t>+ 4</a:t>
            </a:r>
            <a:r>
              <a:rPr lang="en-GB"/>
              <a:t> </a:t>
            </a:r>
            <a:r>
              <a:rPr lang="en-GB">
                <a:solidFill>
                  <a:srgbClr val="009900"/>
                </a:solidFill>
              </a:rPr>
              <a:t>+ 5</a:t>
            </a:r>
            <a:r>
              <a:rPr lang="en-GB"/>
              <a:t> </a:t>
            </a:r>
            <a:r>
              <a:rPr lang="en-GB">
                <a:solidFill>
                  <a:srgbClr val="0000FF"/>
                </a:solidFill>
              </a:rPr>
              <a:t>+ 6</a:t>
            </a:r>
            <a:r>
              <a:rPr lang="en-GB"/>
              <a:t> </a:t>
            </a:r>
            <a:r>
              <a:rPr lang="en-GB">
                <a:solidFill>
                  <a:srgbClr val="0099FF"/>
                </a:solidFill>
              </a:rPr>
              <a:t>+ 7</a:t>
            </a:r>
            <a:r>
              <a:rPr lang="en-GB"/>
              <a:t> </a:t>
            </a:r>
            <a:r>
              <a:rPr lang="en-GB">
                <a:solidFill>
                  <a:srgbClr val="CC66FF"/>
                </a:solidFill>
              </a:rPr>
              <a:t>+ 8</a:t>
            </a:r>
            <a:r>
              <a:rPr lang="en-GB"/>
              <a:t> = 36</a:t>
            </a:r>
          </a:p>
        </p:txBody>
      </p:sp>
      <p:sp>
        <p:nvSpPr>
          <p:cNvPr id="239798" name="Text Box 182"/>
          <p:cNvSpPr txBox="1">
            <a:spLocks noChangeArrowheads="1"/>
          </p:cNvSpPr>
          <p:nvPr/>
        </p:nvSpPr>
        <p:spPr bwMode="auto">
          <a:xfrm>
            <a:off x="1644650" y="5678488"/>
            <a:ext cx="516731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+ 2</a:t>
            </a:r>
            <a:r>
              <a:rPr lang="en-GB"/>
              <a:t> </a:t>
            </a:r>
            <a:r>
              <a:rPr lang="en-GB">
                <a:solidFill>
                  <a:srgbClr val="FFCC00"/>
                </a:solidFill>
              </a:rPr>
              <a:t>+ 3</a:t>
            </a:r>
            <a:r>
              <a:rPr lang="en-GB"/>
              <a:t> </a:t>
            </a:r>
            <a:r>
              <a:rPr lang="en-GB">
                <a:solidFill>
                  <a:srgbClr val="66FF33"/>
                </a:solidFill>
              </a:rPr>
              <a:t>+ 4</a:t>
            </a:r>
            <a:r>
              <a:rPr lang="en-GB"/>
              <a:t> </a:t>
            </a:r>
            <a:r>
              <a:rPr lang="en-GB">
                <a:solidFill>
                  <a:srgbClr val="009900"/>
                </a:solidFill>
              </a:rPr>
              <a:t>+ 5</a:t>
            </a:r>
            <a:r>
              <a:rPr lang="en-GB"/>
              <a:t> </a:t>
            </a:r>
            <a:r>
              <a:rPr lang="en-GB">
                <a:solidFill>
                  <a:srgbClr val="0000FF"/>
                </a:solidFill>
              </a:rPr>
              <a:t>+ 6</a:t>
            </a:r>
            <a:r>
              <a:rPr lang="en-GB"/>
              <a:t> </a:t>
            </a:r>
            <a:r>
              <a:rPr lang="en-GB">
                <a:solidFill>
                  <a:srgbClr val="0099FF"/>
                </a:solidFill>
              </a:rPr>
              <a:t>+ 7</a:t>
            </a:r>
            <a:r>
              <a:rPr lang="en-GB"/>
              <a:t> </a:t>
            </a:r>
            <a:r>
              <a:rPr lang="en-GB">
                <a:solidFill>
                  <a:srgbClr val="CC66FF"/>
                </a:solidFill>
              </a:rPr>
              <a:t>+ 8</a:t>
            </a:r>
            <a:r>
              <a:rPr lang="en-GB"/>
              <a:t> </a:t>
            </a:r>
            <a:r>
              <a:rPr lang="en-GB">
                <a:solidFill>
                  <a:srgbClr val="9900CC"/>
                </a:solidFill>
              </a:rPr>
              <a:t>+ 9</a:t>
            </a:r>
            <a:r>
              <a:rPr lang="en-GB"/>
              <a:t> = 45</a:t>
            </a:r>
          </a:p>
        </p:txBody>
      </p:sp>
      <p:sp>
        <p:nvSpPr>
          <p:cNvPr id="239799" name="Text Box 183"/>
          <p:cNvSpPr txBox="1">
            <a:spLocks noChangeArrowheads="1"/>
          </p:cNvSpPr>
          <p:nvPr/>
        </p:nvSpPr>
        <p:spPr bwMode="auto">
          <a:xfrm>
            <a:off x="1644650" y="5678488"/>
            <a:ext cx="585311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+ 2</a:t>
            </a:r>
            <a:r>
              <a:rPr lang="en-GB"/>
              <a:t> </a:t>
            </a:r>
            <a:r>
              <a:rPr lang="en-GB">
                <a:solidFill>
                  <a:srgbClr val="FFCC00"/>
                </a:solidFill>
              </a:rPr>
              <a:t>+ 3</a:t>
            </a:r>
            <a:r>
              <a:rPr lang="en-GB"/>
              <a:t> </a:t>
            </a:r>
            <a:r>
              <a:rPr lang="en-GB">
                <a:solidFill>
                  <a:srgbClr val="66FF33"/>
                </a:solidFill>
              </a:rPr>
              <a:t>+ 4</a:t>
            </a:r>
            <a:r>
              <a:rPr lang="en-GB"/>
              <a:t> </a:t>
            </a:r>
            <a:r>
              <a:rPr lang="en-GB">
                <a:solidFill>
                  <a:srgbClr val="009900"/>
                </a:solidFill>
              </a:rPr>
              <a:t>+ 5</a:t>
            </a:r>
            <a:r>
              <a:rPr lang="en-GB"/>
              <a:t> </a:t>
            </a:r>
            <a:r>
              <a:rPr lang="en-GB">
                <a:solidFill>
                  <a:srgbClr val="0000FF"/>
                </a:solidFill>
              </a:rPr>
              <a:t>+ 6</a:t>
            </a:r>
            <a:r>
              <a:rPr lang="en-GB"/>
              <a:t> </a:t>
            </a:r>
            <a:r>
              <a:rPr lang="en-GB">
                <a:solidFill>
                  <a:srgbClr val="0099FF"/>
                </a:solidFill>
              </a:rPr>
              <a:t>+ 7</a:t>
            </a:r>
            <a:r>
              <a:rPr lang="en-GB"/>
              <a:t> </a:t>
            </a:r>
            <a:r>
              <a:rPr lang="en-GB">
                <a:solidFill>
                  <a:srgbClr val="CC66FF"/>
                </a:solidFill>
              </a:rPr>
              <a:t>+ 8</a:t>
            </a:r>
            <a:r>
              <a:rPr lang="en-GB"/>
              <a:t> </a:t>
            </a:r>
            <a:r>
              <a:rPr lang="en-GB">
                <a:solidFill>
                  <a:srgbClr val="9900CC"/>
                </a:solidFill>
              </a:rPr>
              <a:t>+ 9</a:t>
            </a:r>
            <a:r>
              <a:rPr lang="en-GB"/>
              <a:t> </a:t>
            </a:r>
            <a:r>
              <a:rPr lang="en-GB">
                <a:solidFill>
                  <a:srgbClr val="FF0000"/>
                </a:solidFill>
              </a:rPr>
              <a:t>+ 10</a:t>
            </a:r>
            <a:r>
              <a:rPr lang="en-GB"/>
              <a:t> = 55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980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500"/>
                                  </p:stCondLst>
                                  <p:childTnLst>
                                    <p:set>
                                      <p:cBhvr>
                                        <p:cTn id="10" dur="1" fill="hold">
                                          <p:stCondLst>
                                            <p:cond delay="499"/>
                                          </p:stCondLst>
                                        </p:cTn>
                                        <p:tgtEl>
                                          <p:spTgt spid="23969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500"/>
                                  </p:stCondLst>
                                  <p:childTnLst>
                                    <p:set>
                                      <p:cBhvr>
                                        <p:cTn id="14" dur="1" fill="hold">
                                          <p:stCondLst>
                                            <p:cond delay="499"/>
                                          </p:stCondLst>
                                        </p:cTn>
                                        <p:tgtEl>
                                          <p:spTgt spid="2399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500"/>
                                  </p:stCondLst>
                                  <p:childTnLst>
                                    <p:set>
                                      <p:cBhvr>
                                        <p:cTn id="18" dur="1" fill="hold">
                                          <p:stCondLst>
                                            <p:cond delay="499"/>
                                          </p:stCondLst>
                                        </p:cTn>
                                        <p:tgtEl>
                                          <p:spTgt spid="23979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500"/>
                                  </p:stCondLst>
                                  <p:childTnLst>
                                    <p:set>
                                      <p:cBhvr>
                                        <p:cTn id="22" dur="1" fill="hold">
                                          <p:stCondLst>
                                            <p:cond delay="499"/>
                                          </p:stCondLst>
                                        </p:cTn>
                                        <p:tgtEl>
                                          <p:spTgt spid="23969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500"/>
                                  </p:stCondLst>
                                  <p:childTnLst>
                                    <p:set>
                                      <p:cBhvr>
                                        <p:cTn id="26" dur="1" fill="hold">
                                          <p:stCondLst>
                                            <p:cond delay="499"/>
                                          </p:stCondLst>
                                        </p:cTn>
                                        <p:tgtEl>
                                          <p:spTgt spid="23991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500"/>
                                  </p:stCondLst>
                                  <p:childTnLst>
                                    <p:set>
                                      <p:cBhvr>
                                        <p:cTn id="30" dur="1" fill="hold">
                                          <p:stCondLst>
                                            <p:cond delay="499"/>
                                          </p:stCondLst>
                                        </p:cTn>
                                        <p:tgtEl>
                                          <p:spTgt spid="23979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500"/>
                                  </p:stCondLst>
                                  <p:childTnLst>
                                    <p:set>
                                      <p:cBhvr>
                                        <p:cTn id="34" dur="1" fill="hold">
                                          <p:stCondLst>
                                            <p:cond delay="499"/>
                                          </p:stCondLst>
                                        </p:cTn>
                                        <p:tgtEl>
                                          <p:spTgt spid="23969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500"/>
                                  </p:stCondLst>
                                  <p:childTnLst>
                                    <p:set>
                                      <p:cBhvr>
                                        <p:cTn id="38" dur="1" fill="hold">
                                          <p:stCondLst>
                                            <p:cond delay="499"/>
                                          </p:stCondLst>
                                        </p:cTn>
                                        <p:tgtEl>
                                          <p:spTgt spid="23991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500"/>
                                  </p:stCondLst>
                                  <p:childTnLst>
                                    <p:set>
                                      <p:cBhvr>
                                        <p:cTn id="42" dur="1" fill="hold">
                                          <p:stCondLst>
                                            <p:cond delay="499"/>
                                          </p:stCondLst>
                                        </p:cTn>
                                        <p:tgtEl>
                                          <p:spTgt spid="23979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500"/>
                                  </p:stCondLst>
                                  <p:childTnLst>
                                    <p:set>
                                      <p:cBhvr>
                                        <p:cTn id="46" dur="1" fill="hold">
                                          <p:stCondLst>
                                            <p:cond delay="499"/>
                                          </p:stCondLst>
                                        </p:cTn>
                                        <p:tgtEl>
                                          <p:spTgt spid="23969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500"/>
                                  </p:stCondLst>
                                  <p:childTnLst>
                                    <p:set>
                                      <p:cBhvr>
                                        <p:cTn id="50" dur="1" fill="hold">
                                          <p:stCondLst>
                                            <p:cond delay="499"/>
                                          </p:stCondLst>
                                        </p:cTn>
                                        <p:tgtEl>
                                          <p:spTgt spid="23991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500"/>
                                  </p:stCondLst>
                                  <p:childTnLst>
                                    <p:set>
                                      <p:cBhvr>
                                        <p:cTn id="54" dur="1" fill="hold">
                                          <p:stCondLst>
                                            <p:cond delay="499"/>
                                          </p:stCondLst>
                                        </p:cTn>
                                        <p:tgtEl>
                                          <p:spTgt spid="239794"/>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500"/>
                                  </p:stCondLst>
                                  <p:childTnLst>
                                    <p:set>
                                      <p:cBhvr>
                                        <p:cTn id="58" dur="1" fill="hold">
                                          <p:stCondLst>
                                            <p:cond delay="499"/>
                                          </p:stCondLst>
                                        </p:cTn>
                                        <p:tgtEl>
                                          <p:spTgt spid="239694"/>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500"/>
                                  </p:stCondLst>
                                  <p:childTnLst>
                                    <p:set>
                                      <p:cBhvr>
                                        <p:cTn id="62" dur="1" fill="hold">
                                          <p:stCondLst>
                                            <p:cond delay="499"/>
                                          </p:stCondLst>
                                        </p:cTn>
                                        <p:tgtEl>
                                          <p:spTgt spid="239919"/>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500"/>
                                  </p:stCondLst>
                                  <p:childTnLst>
                                    <p:set>
                                      <p:cBhvr>
                                        <p:cTn id="66" dur="1" fill="hold">
                                          <p:stCondLst>
                                            <p:cond delay="499"/>
                                          </p:stCondLst>
                                        </p:cTn>
                                        <p:tgtEl>
                                          <p:spTgt spid="239795"/>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500"/>
                                  </p:stCondLst>
                                  <p:childTnLst>
                                    <p:set>
                                      <p:cBhvr>
                                        <p:cTn id="70" dur="1" fill="hold">
                                          <p:stCondLst>
                                            <p:cond delay="499"/>
                                          </p:stCondLst>
                                        </p:cTn>
                                        <p:tgtEl>
                                          <p:spTgt spid="239695"/>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500"/>
                                  </p:stCondLst>
                                  <p:childTnLst>
                                    <p:set>
                                      <p:cBhvr>
                                        <p:cTn id="74" dur="1" fill="hold">
                                          <p:stCondLst>
                                            <p:cond delay="499"/>
                                          </p:stCondLst>
                                        </p:cTn>
                                        <p:tgtEl>
                                          <p:spTgt spid="239920"/>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500"/>
                                  </p:stCondLst>
                                  <p:childTnLst>
                                    <p:set>
                                      <p:cBhvr>
                                        <p:cTn id="78" dur="1" fill="hold">
                                          <p:stCondLst>
                                            <p:cond delay="499"/>
                                          </p:stCondLst>
                                        </p:cTn>
                                        <p:tgtEl>
                                          <p:spTgt spid="239796"/>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grpId="0" nodeType="clickEffect">
                                  <p:stCondLst>
                                    <p:cond delay="500"/>
                                  </p:stCondLst>
                                  <p:childTnLst>
                                    <p:set>
                                      <p:cBhvr>
                                        <p:cTn id="82" dur="1" fill="hold">
                                          <p:stCondLst>
                                            <p:cond delay="499"/>
                                          </p:stCondLst>
                                        </p:cTn>
                                        <p:tgtEl>
                                          <p:spTgt spid="239696"/>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nodeType="clickEffect">
                                  <p:stCondLst>
                                    <p:cond delay="500"/>
                                  </p:stCondLst>
                                  <p:childTnLst>
                                    <p:set>
                                      <p:cBhvr>
                                        <p:cTn id="86" dur="1" fill="hold">
                                          <p:stCondLst>
                                            <p:cond delay="499"/>
                                          </p:stCondLst>
                                        </p:cTn>
                                        <p:tgtEl>
                                          <p:spTgt spid="239921"/>
                                        </p:tgtEl>
                                        <p:attrNameLst>
                                          <p:attrName>style.visibility</p:attrName>
                                        </p:attrNameLst>
                                      </p:cBhvr>
                                      <p:to>
                                        <p:strVal val="visible"/>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1" presetClass="entr" presetSubtype="0" fill="hold" grpId="0" nodeType="clickEffect">
                                  <p:stCondLst>
                                    <p:cond delay="500"/>
                                  </p:stCondLst>
                                  <p:childTnLst>
                                    <p:set>
                                      <p:cBhvr>
                                        <p:cTn id="90" dur="1" fill="hold">
                                          <p:stCondLst>
                                            <p:cond delay="499"/>
                                          </p:stCondLst>
                                        </p:cTn>
                                        <p:tgtEl>
                                          <p:spTgt spid="239797"/>
                                        </p:tgtEl>
                                        <p:attrNameLst>
                                          <p:attrName>style.visibility</p:attrName>
                                        </p:attrNameLst>
                                      </p:cBhvr>
                                      <p:to>
                                        <p:strVal val="visible"/>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grpId="0" nodeType="clickEffect">
                                  <p:stCondLst>
                                    <p:cond delay="500"/>
                                  </p:stCondLst>
                                  <p:childTnLst>
                                    <p:set>
                                      <p:cBhvr>
                                        <p:cTn id="94" dur="1" fill="hold">
                                          <p:stCondLst>
                                            <p:cond delay="499"/>
                                          </p:stCondLst>
                                        </p:cTn>
                                        <p:tgtEl>
                                          <p:spTgt spid="239697"/>
                                        </p:tgtEl>
                                        <p:attrNameLst>
                                          <p:attrName>style.visibility</p:attrName>
                                        </p:attrNameLst>
                                      </p:cBhvr>
                                      <p:to>
                                        <p:strVal val="visible"/>
                                      </p:to>
                                    </p:set>
                                  </p:childTnLst>
                                </p:cTn>
                              </p:par>
                            </p:childTnLst>
                          </p:cTn>
                        </p:par>
                      </p:childTnLst>
                    </p:cTn>
                  </p:par>
                  <p:par>
                    <p:cTn id="95" fill="hold" nodeType="clickPar">
                      <p:stCondLst>
                        <p:cond delay="indefinite"/>
                      </p:stCondLst>
                      <p:childTnLst>
                        <p:par>
                          <p:cTn id="96" fill="hold" nodeType="withGroup">
                            <p:stCondLst>
                              <p:cond delay="0"/>
                            </p:stCondLst>
                            <p:childTnLst>
                              <p:par>
                                <p:cTn id="97" presetID="1" presetClass="entr" presetSubtype="0" fill="hold" nodeType="clickEffect">
                                  <p:stCondLst>
                                    <p:cond delay="500"/>
                                  </p:stCondLst>
                                  <p:childTnLst>
                                    <p:set>
                                      <p:cBhvr>
                                        <p:cTn id="98" dur="1" fill="hold">
                                          <p:stCondLst>
                                            <p:cond delay="499"/>
                                          </p:stCondLst>
                                        </p:cTn>
                                        <p:tgtEl>
                                          <p:spTgt spid="239922"/>
                                        </p:tgtEl>
                                        <p:attrNameLst>
                                          <p:attrName>style.visibility</p:attrName>
                                        </p:attrNameLst>
                                      </p:cBhvr>
                                      <p:to>
                                        <p:strVal val="visible"/>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 presetClass="entr" presetSubtype="0" fill="hold" grpId="0" nodeType="clickEffect">
                                  <p:stCondLst>
                                    <p:cond delay="500"/>
                                  </p:stCondLst>
                                  <p:childTnLst>
                                    <p:set>
                                      <p:cBhvr>
                                        <p:cTn id="102" dur="1" fill="hold">
                                          <p:stCondLst>
                                            <p:cond delay="499"/>
                                          </p:stCondLst>
                                        </p:cTn>
                                        <p:tgtEl>
                                          <p:spTgt spid="239798"/>
                                        </p:tgtEl>
                                        <p:attrNameLst>
                                          <p:attrName>style.visibility</p:attrName>
                                        </p:attrNameLst>
                                      </p:cBhvr>
                                      <p:to>
                                        <p:strVal val="visible"/>
                                      </p:to>
                                    </p:se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1" presetClass="entr" presetSubtype="0" fill="hold" grpId="0" nodeType="clickEffect">
                                  <p:stCondLst>
                                    <p:cond delay="500"/>
                                  </p:stCondLst>
                                  <p:childTnLst>
                                    <p:set>
                                      <p:cBhvr>
                                        <p:cTn id="106" dur="1" fill="hold">
                                          <p:stCondLst>
                                            <p:cond delay="499"/>
                                          </p:stCondLst>
                                        </p:cTn>
                                        <p:tgtEl>
                                          <p:spTgt spid="239698"/>
                                        </p:tgtEl>
                                        <p:attrNameLst>
                                          <p:attrName>style.visibility</p:attrName>
                                        </p:attrNameLst>
                                      </p:cBhvr>
                                      <p:to>
                                        <p:strVal val="visible"/>
                                      </p:to>
                                    </p:se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 presetClass="entr" presetSubtype="0" fill="hold" nodeType="clickEffect">
                                  <p:stCondLst>
                                    <p:cond delay="500"/>
                                  </p:stCondLst>
                                  <p:childTnLst>
                                    <p:set>
                                      <p:cBhvr>
                                        <p:cTn id="110" dur="1" fill="hold">
                                          <p:stCondLst>
                                            <p:cond delay="499"/>
                                          </p:stCondLst>
                                        </p:cTn>
                                        <p:tgtEl>
                                          <p:spTgt spid="239923"/>
                                        </p:tgtEl>
                                        <p:attrNameLst>
                                          <p:attrName>style.visibility</p:attrName>
                                        </p:attrNameLst>
                                      </p:cBhvr>
                                      <p:to>
                                        <p:strVal val="visible"/>
                                      </p:to>
                                    </p:se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 presetClass="entr" presetSubtype="0" fill="hold" grpId="0" nodeType="clickEffect">
                                  <p:stCondLst>
                                    <p:cond delay="500"/>
                                  </p:stCondLst>
                                  <p:childTnLst>
                                    <p:set>
                                      <p:cBhvr>
                                        <p:cTn id="114" dur="1" fill="hold">
                                          <p:stCondLst>
                                            <p:cond delay="499"/>
                                          </p:stCondLst>
                                        </p:cTn>
                                        <p:tgtEl>
                                          <p:spTgt spid="2397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90" grpId="0" animBg="1" autoUpdateAnimBg="0"/>
      <p:bldP spid="239691" grpId="0" animBg="1" autoUpdateAnimBg="0"/>
      <p:bldP spid="239692" grpId="0" animBg="1" autoUpdateAnimBg="0"/>
      <p:bldP spid="239693" grpId="0" animBg="1" autoUpdateAnimBg="0"/>
      <p:bldP spid="239694" grpId="0" animBg="1" autoUpdateAnimBg="0"/>
      <p:bldP spid="239695" grpId="0" animBg="1" autoUpdateAnimBg="0"/>
      <p:bldP spid="239696" grpId="0" animBg="1" autoUpdateAnimBg="0"/>
      <p:bldP spid="239697" grpId="0" animBg="1" autoUpdateAnimBg="0"/>
      <p:bldP spid="239698" grpId="0" animBg="1" autoUpdateAnimBg="0"/>
      <p:bldP spid="239800" grpId="0" animBg="1"/>
      <p:bldP spid="239791" grpId="0" animBg="1" autoUpdateAnimBg="0"/>
      <p:bldP spid="239792" grpId="0" animBg="1" autoUpdateAnimBg="0"/>
      <p:bldP spid="239793" grpId="0" animBg="1" autoUpdateAnimBg="0"/>
      <p:bldP spid="239794" grpId="0" animBg="1" autoUpdateAnimBg="0"/>
      <p:bldP spid="239795" grpId="0" animBg="1" autoUpdateAnimBg="0"/>
      <p:bldP spid="239796" grpId="0" animBg="1" autoUpdateAnimBg="0"/>
      <p:bldP spid="239797" grpId="0" animBg="1" autoUpdateAnimBg="0"/>
      <p:bldP spid="239798" grpId="0" animBg="1" autoUpdateAnimBg="0"/>
      <p:bldP spid="239799" grpId="0" animBg="1"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p:cNvSpPr>
            <a:spLocks noGrp="1" noChangeArrowheads="1"/>
          </p:cNvSpPr>
          <p:nvPr>
            <p:ph type="ctrTitle"/>
          </p:nvPr>
        </p:nvSpPr>
        <p:spPr>
          <a:xfrm>
            <a:off x="152400" y="152400"/>
            <a:ext cx="3810000" cy="533400"/>
          </a:xfrm>
          <a:noFill/>
        </p:spPr>
        <p:txBody>
          <a:bodyPr/>
          <a:lstStyle/>
          <a:p>
            <a:pPr eaLnBrk="1" hangingPunct="1"/>
            <a:r>
              <a:rPr lang="en-GB" sz="2800" b="1" smtClean="0">
                <a:solidFill>
                  <a:srgbClr val="5B0091"/>
                </a:solidFill>
              </a:rPr>
              <a:t>Negative indices</a:t>
            </a:r>
          </a:p>
        </p:txBody>
      </p:sp>
      <p:pic>
        <p:nvPicPr>
          <p:cNvPr id="54275"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Text Box 6"/>
          <p:cNvSpPr txBox="1">
            <a:spLocks noChangeArrowheads="1"/>
          </p:cNvSpPr>
          <p:nvPr/>
        </p:nvSpPr>
        <p:spPr bwMode="auto">
          <a:xfrm>
            <a:off x="288925" y="1106488"/>
            <a:ext cx="4152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Look at the following division:</a:t>
            </a:r>
          </a:p>
        </p:txBody>
      </p:sp>
      <p:sp>
        <p:nvSpPr>
          <p:cNvPr id="278535" name="Text Box 7"/>
          <p:cNvSpPr txBox="1">
            <a:spLocks noChangeArrowheads="1"/>
          </p:cNvSpPr>
          <p:nvPr/>
        </p:nvSpPr>
        <p:spPr bwMode="auto">
          <a:xfrm>
            <a:off x="288925" y="1885950"/>
            <a:ext cx="1347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r>
              <a:rPr lang="en-GB" baseline="30000"/>
              <a:t>2</a:t>
            </a:r>
            <a:r>
              <a:rPr lang="en-GB"/>
              <a:t> ÷ 3</a:t>
            </a:r>
            <a:r>
              <a:rPr lang="en-GB" baseline="30000"/>
              <a:t>4</a:t>
            </a:r>
            <a:r>
              <a:rPr lang="en-GB"/>
              <a:t> =</a:t>
            </a:r>
          </a:p>
        </p:txBody>
      </p:sp>
      <p:grpSp>
        <p:nvGrpSpPr>
          <p:cNvPr id="278570" name="Group 42"/>
          <p:cNvGrpSpPr>
            <a:grpSpLocks/>
          </p:cNvGrpSpPr>
          <p:nvPr/>
        </p:nvGrpSpPr>
        <p:grpSpPr bwMode="auto">
          <a:xfrm>
            <a:off x="1670050" y="1695450"/>
            <a:ext cx="2482850" cy="838200"/>
            <a:chOff x="1100" y="1056"/>
            <a:chExt cx="1564" cy="528"/>
          </a:xfrm>
        </p:grpSpPr>
        <p:grpSp>
          <p:nvGrpSpPr>
            <p:cNvPr id="54320" name="Group 21"/>
            <p:cNvGrpSpPr>
              <a:grpSpLocks/>
            </p:cNvGrpSpPr>
            <p:nvPr/>
          </p:nvGrpSpPr>
          <p:grpSpPr bwMode="auto">
            <a:xfrm>
              <a:off x="1100" y="1056"/>
              <a:ext cx="1314" cy="528"/>
              <a:chOff x="1208" y="1248"/>
              <a:chExt cx="1314" cy="528"/>
            </a:xfrm>
          </p:grpSpPr>
          <p:sp>
            <p:nvSpPr>
              <p:cNvPr id="54322" name="Text Box 10"/>
              <p:cNvSpPr txBox="1">
                <a:spLocks noChangeArrowheads="1"/>
              </p:cNvSpPr>
              <p:nvPr/>
            </p:nvSpPr>
            <p:spPr bwMode="auto">
              <a:xfrm>
                <a:off x="1592" y="1248"/>
                <a:ext cx="54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 × 3</a:t>
                </a:r>
              </a:p>
            </p:txBody>
          </p:sp>
          <p:sp>
            <p:nvSpPr>
              <p:cNvPr id="54323" name="Line 11"/>
              <p:cNvSpPr>
                <a:spLocks noChangeShapeType="1"/>
              </p:cNvSpPr>
              <p:nvPr/>
            </p:nvSpPr>
            <p:spPr bwMode="auto">
              <a:xfrm>
                <a:off x="1208" y="1512"/>
                <a:ext cx="131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324" name="Text Box 12"/>
              <p:cNvSpPr txBox="1">
                <a:spLocks noChangeArrowheads="1"/>
              </p:cNvSpPr>
              <p:nvPr/>
            </p:nvSpPr>
            <p:spPr bwMode="auto">
              <a:xfrm>
                <a:off x="1267" y="1488"/>
                <a:ext cx="119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 × 3 × 3 × 3</a:t>
                </a:r>
              </a:p>
            </p:txBody>
          </p:sp>
        </p:grpSp>
        <p:sp>
          <p:nvSpPr>
            <p:cNvPr id="54321" name="Text Box 13"/>
            <p:cNvSpPr txBox="1">
              <a:spLocks noChangeArrowheads="1"/>
            </p:cNvSpPr>
            <p:nvPr/>
          </p:nvSpPr>
          <p:spPr bwMode="auto">
            <a:xfrm>
              <a:off x="2436" y="1176"/>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grpSp>
      <p:sp>
        <p:nvSpPr>
          <p:cNvPr id="278542" name="Line 14"/>
          <p:cNvSpPr>
            <a:spLocks noChangeShapeType="1"/>
          </p:cNvSpPr>
          <p:nvPr/>
        </p:nvSpPr>
        <p:spPr bwMode="auto">
          <a:xfrm flipV="1">
            <a:off x="2320925" y="177165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8543" name="Line 15"/>
          <p:cNvSpPr>
            <a:spLocks noChangeShapeType="1"/>
          </p:cNvSpPr>
          <p:nvPr/>
        </p:nvSpPr>
        <p:spPr bwMode="auto">
          <a:xfrm flipV="1">
            <a:off x="1824038" y="215265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8544" name="Line 16"/>
          <p:cNvSpPr>
            <a:spLocks noChangeShapeType="1"/>
          </p:cNvSpPr>
          <p:nvPr/>
        </p:nvSpPr>
        <p:spPr bwMode="auto">
          <a:xfrm flipV="1">
            <a:off x="2819400" y="177165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8545" name="Line 17"/>
          <p:cNvSpPr>
            <a:spLocks noChangeShapeType="1"/>
          </p:cNvSpPr>
          <p:nvPr/>
        </p:nvSpPr>
        <p:spPr bwMode="auto">
          <a:xfrm flipV="1">
            <a:off x="2320925" y="2152650"/>
            <a:ext cx="228600" cy="304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78571" name="Group 43"/>
          <p:cNvGrpSpPr>
            <a:grpSpLocks/>
          </p:cNvGrpSpPr>
          <p:nvPr/>
        </p:nvGrpSpPr>
        <p:grpSpPr bwMode="auto">
          <a:xfrm>
            <a:off x="4187825" y="1695450"/>
            <a:ext cx="1339850" cy="838200"/>
            <a:chOff x="2686" y="1056"/>
            <a:chExt cx="844" cy="528"/>
          </a:xfrm>
        </p:grpSpPr>
        <p:grpSp>
          <p:nvGrpSpPr>
            <p:cNvPr id="54315" name="Group 22"/>
            <p:cNvGrpSpPr>
              <a:grpSpLocks/>
            </p:cNvGrpSpPr>
            <p:nvPr/>
          </p:nvGrpSpPr>
          <p:grpSpPr bwMode="auto">
            <a:xfrm>
              <a:off x="2686" y="1056"/>
              <a:ext cx="594" cy="528"/>
              <a:chOff x="1208" y="1248"/>
              <a:chExt cx="1314" cy="528"/>
            </a:xfrm>
          </p:grpSpPr>
          <p:sp>
            <p:nvSpPr>
              <p:cNvPr id="54317" name="Text Box 23"/>
              <p:cNvSpPr txBox="1">
                <a:spLocks noChangeArrowheads="1"/>
              </p:cNvSpPr>
              <p:nvPr/>
            </p:nvSpPr>
            <p:spPr bwMode="auto">
              <a:xfrm>
                <a:off x="1584" y="1248"/>
                <a:ext cx="49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4318" name="Line 24"/>
              <p:cNvSpPr>
                <a:spLocks noChangeShapeType="1"/>
              </p:cNvSpPr>
              <p:nvPr/>
            </p:nvSpPr>
            <p:spPr bwMode="auto">
              <a:xfrm>
                <a:off x="1208" y="1512"/>
                <a:ext cx="131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319" name="Text Box 25"/>
              <p:cNvSpPr txBox="1">
                <a:spLocks noChangeArrowheads="1"/>
              </p:cNvSpPr>
              <p:nvPr/>
            </p:nvSpPr>
            <p:spPr bwMode="auto">
              <a:xfrm>
                <a:off x="1268" y="1488"/>
                <a:ext cx="1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 × 3</a:t>
                </a:r>
              </a:p>
            </p:txBody>
          </p:sp>
        </p:grpSp>
        <p:sp>
          <p:nvSpPr>
            <p:cNvPr id="54316" name="Text Box 26"/>
            <p:cNvSpPr txBox="1">
              <a:spLocks noChangeArrowheads="1"/>
            </p:cNvSpPr>
            <p:nvPr/>
          </p:nvSpPr>
          <p:spPr bwMode="auto">
            <a:xfrm>
              <a:off x="3302" y="1176"/>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grpSp>
      <p:grpSp>
        <p:nvGrpSpPr>
          <p:cNvPr id="278559" name="Group 31"/>
          <p:cNvGrpSpPr>
            <a:grpSpLocks/>
          </p:cNvGrpSpPr>
          <p:nvPr/>
        </p:nvGrpSpPr>
        <p:grpSpPr bwMode="auto">
          <a:xfrm>
            <a:off x="5562600" y="1695450"/>
            <a:ext cx="485775" cy="838200"/>
            <a:chOff x="3552" y="1248"/>
            <a:chExt cx="306" cy="528"/>
          </a:xfrm>
        </p:grpSpPr>
        <p:sp>
          <p:nvSpPr>
            <p:cNvPr id="54312" name="Text Box 28"/>
            <p:cNvSpPr txBox="1">
              <a:spLocks noChangeArrowheads="1"/>
            </p:cNvSpPr>
            <p:nvPr/>
          </p:nvSpPr>
          <p:spPr bwMode="auto">
            <a:xfrm>
              <a:off x="3594" y="124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4313" name="Line 29"/>
            <p:cNvSpPr>
              <a:spLocks noChangeShapeType="1"/>
            </p:cNvSpPr>
            <p:nvPr/>
          </p:nvSpPr>
          <p:spPr bwMode="auto">
            <a:xfrm>
              <a:off x="3552" y="1512"/>
              <a:ext cx="30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314" name="Text Box 30"/>
            <p:cNvSpPr txBox="1">
              <a:spLocks noChangeArrowheads="1"/>
            </p:cNvSpPr>
            <p:nvPr/>
          </p:nvSpPr>
          <p:spPr bwMode="auto">
            <a:xfrm>
              <a:off x="3558" y="1488"/>
              <a:ext cx="2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r>
                <a:rPr lang="en-GB" baseline="30000"/>
                <a:t>2</a:t>
              </a:r>
            </a:p>
          </p:txBody>
        </p:sp>
      </p:grpSp>
      <p:sp>
        <p:nvSpPr>
          <p:cNvPr id="278560" name="Text Box 32"/>
          <p:cNvSpPr txBox="1">
            <a:spLocks noChangeArrowheads="1"/>
          </p:cNvSpPr>
          <p:nvPr/>
        </p:nvSpPr>
        <p:spPr bwMode="auto">
          <a:xfrm>
            <a:off x="288925" y="2667000"/>
            <a:ext cx="3898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Using the second index law</a:t>
            </a:r>
          </a:p>
        </p:txBody>
      </p:sp>
      <p:sp>
        <p:nvSpPr>
          <p:cNvPr id="278561" name="Text Box 33"/>
          <p:cNvSpPr txBox="1">
            <a:spLocks noChangeArrowheads="1"/>
          </p:cNvSpPr>
          <p:nvPr/>
        </p:nvSpPr>
        <p:spPr bwMode="auto">
          <a:xfrm>
            <a:off x="288925" y="3257550"/>
            <a:ext cx="2451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r>
              <a:rPr lang="en-GB" baseline="30000"/>
              <a:t>2</a:t>
            </a:r>
            <a:r>
              <a:rPr lang="en-GB"/>
              <a:t> ÷ 3</a:t>
            </a:r>
            <a:r>
              <a:rPr lang="en-GB" baseline="30000"/>
              <a:t>4</a:t>
            </a:r>
            <a:r>
              <a:rPr lang="en-GB"/>
              <a:t> = 3</a:t>
            </a:r>
            <a:r>
              <a:rPr lang="en-GB" baseline="30000"/>
              <a:t>(2 – 4)</a:t>
            </a:r>
            <a:r>
              <a:rPr lang="en-GB"/>
              <a:t> =</a:t>
            </a:r>
          </a:p>
        </p:txBody>
      </p:sp>
      <p:sp>
        <p:nvSpPr>
          <p:cNvPr id="278562" name="Text Box 34"/>
          <p:cNvSpPr txBox="1">
            <a:spLocks noChangeArrowheads="1"/>
          </p:cNvSpPr>
          <p:nvPr/>
        </p:nvSpPr>
        <p:spPr bwMode="auto">
          <a:xfrm>
            <a:off x="2717800" y="3257550"/>
            <a:ext cx="5794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r>
              <a:rPr lang="en-GB" baseline="30000"/>
              <a:t>–2</a:t>
            </a:r>
          </a:p>
        </p:txBody>
      </p:sp>
      <p:sp>
        <p:nvSpPr>
          <p:cNvPr id="278563" name="Text Box 35"/>
          <p:cNvSpPr txBox="1">
            <a:spLocks noChangeArrowheads="1"/>
          </p:cNvSpPr>
          <p:nvPr/>
        </p:nvSpPr>
        <p:spPr bwMode="auto">
          <a:xfrm>
            <a:off x="288925" y="3962400"/>
            <a:ext cx="2386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That means that</a:t>
            </a:r>
          </a:p>
        </p:txBody>
      </p:sp>
      <p:sp>
        <p:nvSpPr>
          <p:cNvPr id="278564" name="Rectangle 36"/>
          <p:cNvSpPr>
            <a:spLocks noChangeArrowheads="1"/>
          </p:cNvSpPr>
          <p:nvPr/>
        </p:nvSpPr>
        <p:spPr bwMode="auto">
          <a:xfrm>
            <a:off x="288925" y="4629150"/>
            <a:ext cx="871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t>3</a:t>
            </a:r>
            <a:r>
              <a:rPr lang="en-GB" baseline="30000"/>
              <a:t>–2 </a:t>
            </a:r>
            <a:r>
              <a:rPr lang="en-GB"/>
              <a:t>=</a:t>
            </a:r>
            <a:r>
              <a:rPr lang="en-GB" baseline="30000"/>
              <a:t> </a:t>
            </a:r>
          </a:p>
        </p:txBody>
      </p:sp>
      <p:grpSp>
        <p:nvGrpSpPr>
          <p:cNvPr id="278566" name="Group 38"/>
          <p:cNvGrpSpPr>
            <a:grpSpLocks/>
          </p:cNvGrpSpPr>
          <p:nvPr/>
        </p:nvGrpSpPr>
        <p:grpSpPr bwMode="auto">
          <a:xfrm>
            <a:off x="1050925" y="4438650"/>
            <a:ext cx="485775" cy="838200"/>
            <a:chOff x="3552" y="1248"/>
            <a:chExt cx="306" cy="528"/>
          </a:xfrm>
        </p:grpSpPr>
        <p:sp>
          <p:nvSpPr>
            <p:cNvPr id="54309" name="Text Box 39"/>
            <p:cNvSpPr txBox="1">
              <a:spLocks noChangeArrowheads="1"/>
            </p:cNvSpPr>
            <p:nvPr/>
          </p:nvSpPr>
          <p:spPr bwMode="auto">
            <a:xfrm>
              <a:off x="3594" y="124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4310" name="Line 40"/>
            <p:cNvSpPr>
              <a:spLocks noChangeShapeType="1"/>
            </p:cNvSpPr>
            <p:nvPr/>
          </p:nvSpPr>
          <p:spPr bwMode="auto">
            <a:xfrm>
              <a:off x="3552" y="1512"/>
              <a:ext cx="30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311" name="Text Box 41"/>
            <p:cNvSpPr txBox="1">
              <a:spLocks noChangeArrowheads="1"/>
            </p:cNvSpPr>
            <p:nvPr/>
          </p:nvSpPr>
          <p:spPr bwMode="auto">
            <a:xfrm>
              <a:off x="3558" y="1488"/>
              <a:ext cx="2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r>
                <a:rPr lang="en-GB" baseline="30000"/>
                <a:t>2</a:t>
              </a:r>
            </a:p>
          </p:txBody>
        </p:sp>
      </p:grpSp>
      <p:sp>
        <p:nvSpPr>
          <p:cNvPr id="278574" name="Text Box 46"/>
          <p:cNvSpPr txBox="1">
            <a:spLocks noChangeArrowheads="1"/>
          </p:cNvSpPr>
          <p:nvPr/>
        </p:nvSpPr>
        <p:spPr bwMode="auto">
          <a:xfrm>
            <a:off x="288925" y="5448300"/>
            <a:ext cx="142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Similarly,</a:t>
            </a:r>
          </a:p>
        </p:txBody>
      </p:sp>
      <p:sp>
        <p:nvSpPr>
          <p:cNvPr id="278576" name="Rectangle 48"/>
          <p:cNvSpPr>
            <a:spLocks noChangeArrowheads="1"/>
          </p:cNvSpPr>
          <p:nvPr/>
        </p:nvSpPr>
        <p:spPr bwMode="auto">
          <a:xfrm>
            <a:off x="2106613" y="5448300"/>
            <a:ext cx="871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t>6</a:t>
            </a:r>
            <a:r>
              <a:rPr lang="en-GB" baseline="30000"/>
              <a:t>–1 </a:t>
            </a:r>
            <a:r>
              <a:rPr lang="en-GB"/>
              <a:t>=</a:t>
            </a:r>
            <a:r>
              <a:rPr lang="en-GB" baseline="30000"/>
              <a:t> </a:t>
            </a:r>
          </a:p>
        </p:txBody>
      </p:sp>
      <p:grpSp>
        <p:nvGrpSpPr>
          <p:cNvPr id="278596" name="Group 68"/>
          <p:cNvGrpSpPr>
            <a:grpSpLocks/>
          </p:cNvGrpSpPr>
          <p:nvPr/>
        </p:nvGrpSpPr>
        <p:grpSpPr bwMode="auto">
          <a:xfrm>
            <a:off x="2887663" y="5257800"/>
            <a:ext cx="381000" cy="838200"/>
            <a:chOff x="1788" y="3216"/>
            <a:chExt cx="240" cy="528"/>
          </a:xfrm>
        </p:grpSpPr>
        <p:sp>
          <p:nvSpPr>
            <p:cNvPr id="54306" name="Text Box 50"/>
            <p:cNvSpPr txBox="1">
              <a:spLocks noChangeArrowheads="1"/>
            </p:cNvSpPr>
            <p:nvPr/>
          </p:nvSpPr>
          <p:spPr bwMode="auto">
            <a:xfrm>
              <a:off x="1797" y="3216"/>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4307" name="Line 51"/>
            <p:cNvSpPr>
              <a:spLocks noChangeShapeType="1"/>
            </p:cNvSpPr>
            <p:nvPr/>
          </p:nvSpPr>
          <p:spPr bwMode="auto">
            <a:xfrm>
              <a:off x="1788" y="3480"/>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308" name="Text Box 52"/>
            <p:cNvSpPr txBox="1">
              <a:spLocks noChangeArrowheads="1"/>
            </p:cNvSpPr>
            <p:nvPr/>
          </p:nvSpPr>
          <p:spPr bwMode="auto">
            <a:xfrm>
              <a:off x="1797" y="3456"/>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endParaRPr lang="en-GB" baseline="30000"/>
            </a:p>
          </p:txBody>
        </p:sp>
      </p:grpSp>
      <p:sp>
        <p:nvSpPr>
          <p:cNvPr id="278582" name="Rectangle 54"/>
          <p:cNvSpPr>
            <a:spLocks noChangeArrowheads="1"/>
          </p:cNvSpPr>
          <p:nvPr/>
        </p:nvSpPr>
        <p:spPr bwMode="auto">
          <a:xfrm>
            <a:off x="3665538" y="5448300"/>
            <a:ext cx="871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t>7</a:t>
            </a:r>
            <a:r>
              <a:rPr lang="en-GB" baseline="30000"/>
              <a:t>–4 </a:t>
            </a:r>
            <a:r>
              <a:rPr lang="en-GB"/>
              <a:t>=</a:t>
            </a:r>
            <a:r>
              <a:rPr lang="en-GB" baseline="30000"/>
              <a:t> </a:t>
            </a:r>
          </a:p>
        </p:txBody>
      </p:sp>
      <p:grpSp>
        <p:nvGrpSpPr>
          <p:cNvPr id="278583" name="Group 55"/>
          <p:cNvGrpSpPr>
            <a:grpSpLocks/>
          </p:cNvGrpSpPr>
          <p:nvPr/>
        </p:nvGrpSpPr>
        <p:grpSpPr bwMode="auto">
          <a:xfrm>
            <a:off x="4427538" y="5257800"/>
            <a:ext cx="485775" cy="838200"/>
            <a:chOff x="3552" y="1248"/>
            <a:chExt cx="306" cy="528"/>
          </a:xfrm>
        </p:grpSpPr>
        <p:sp>
          <p:nvSpPr>
            <p:cNvPr id="54303" name="Text Box 56"/>
            <p:cNvSpPr txBox="1">
              <a:spLocks noChangeArrowheads="1"/>
            </p:cNvSpPr>
            <p:nvPr/>
          </p:nvSpPr>
          <p:spPr bwMode="auto">
            <a:xfrm>
              <a:off x="3594" y="124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4304" name="Line 57"/>
            <p:cNvSpPr>
              <a:spLocks noChangeShapeType="1"/>
            </p:cNvSpPr>
            <p:nvPr/>
          </p:nvSpPr>
          <p:spPr bwMode="auto">
            <a:xfrm>
              <a:off x="3552" y="1512"/>
              <a:ext cx="30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305" name="Text Box 58"/>
            <p:cNvSpPr txBox="1">
              <a:spLocks noChangeArrowheads="1"/>
            </p:cNvSpPr>
            <p:nvPr/>
          </p:nvSpPr>
          <p:spPr bwMode="auto">
            <a:xfrm>
              <a:off x="3558" y="1488"/>
              <a:ext cx="2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r>
                <a:rPr lang="en-GB" baseline="30000"/>
                <a:t>4</a:t>
              </a:r>
            </a:p>
          </p:txBody>
        </p:sp>
      </p:grpSp>
      <p:sp>
        <p:nvSpPr>
          <p:cNvPr id="278587" name="Text Box 59"/>
          <p:cNvSpPr txBox="1">
            <a:spLocks noChangeArrowheads="1"/>
          </p:cNvSpPr>
          <p:nvPr/>
        </p:nvSpPr>
        <p:spPr bwMode="auto">
          <a:xfrm>
            <a:off x="5310188" y="5448300"/>
            <a:ext cx="69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278589" name="Rectangle 61"/>
          <p:cNvSpPr>
            <a:spLocks noChangeArrowheads="1"/>
          </p:cNvSpPr>
          <p:nvPr/>
        </p:nvSpPr>
        <p:spPr bwMode="auto">
          <a:xfrm>
            <a:off x="6400800" y="5448300"/>
            <a:ext cx="871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t>5</a:t>
            </a:r>
            <a:r>
              <a:rPr lang="en-GB" baseline="30000"/>
              <a:t>–3 </a:t>
            </a:r>
            <a:r>
              <a:rPr lang="en-GB"/>
              <a:t>=</a:t>
            </a:r>
            <a:r>
              <a:rPr lang="en-GB" baseline="30000"/>
              <a:t> </a:t>
            </a:r>
          </a:p>
        </p:txBody>
      </p:sp>
      <p:grpSp>
        <p:nvGrpSpPr>
          <p:cNvPr id="278590" name="Group 62"/>
          <p:cNvGrpSpPr>
            <a:grpSpLocks/>
          </p:cNvGrpSpPr>
          <p:nvPr/>
        </p:nvGrpSpPr>
        <p:grpSpPr bwMode="auto">
          <a:xfrm>
            <a:off x="7162800" y="5257800"/>
            <a:ext cx="485775" cy="838200"/>
            <a:chOff x="3552" y="1248"/>
            <a:chExt cx="306" cy="528"/>
          </a:xfrm>
        </p:grpSpPr>
        <p:sp>
          <p:nvSpPr>
            <p:cNvPr id="54300" name="Text Box 63"/>
            <p:cNvSpPr txBox="1">
              <a:spLocks noChangeArrowheads="1"/>
            </p:cNvSpPr>
            <p:nvPr/>
          </p:nvSpPr>
          <p:spPr bwMode="auto">
            <a:xfrm>
              <a:off x="3594" y="124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4301" name="Line 64"/>
            <p:cNvSpPr>
              <a:spLocks noChangeShapeType="1"/>
            </p:cNvSpPr>
            <p:nvPr/>
          </p:nvSpPr>
          <p:spPr bwMode="auto">
            <a:xfrm>
              <a:off x="3552" y="1512"/>
              <a:ext cx="30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302" name="Text Box 65"/>
            <p:cNvSpPr txBox="1">
              <a:spLocks noChangeArrowheads="1"/>
            </p:cNvSpPr>
            <p:nvPr/>
          </p:nvSpPr>
          <p:spPr bwMode="auto">
            <a:xfrm>
              <a:off x="3558" y="1488"/>
              <a:ext cx="2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r>
                <a:rPr lang="en-GB" baseline="30000"/>
                <a:t>3</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785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785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278542"/>
                                        </p:tgtEl>
                                        <p:attrNameLst>
                                          <p:attrName>style.visibility</p:attrName>
                                        </p:attrNameLst>
                                      </p:cBhvr>
                                      <p:to>
                                        <p:strVal val="visible"/>
                                      </p:to>
                                    </p:set>
                                    <p:animEffect transition="in" filter="wipe(up)">
                                      <p:cBhvr>
                                        <p:cTn id="15" dur="500"/>
                                        <p:tgtEl>
                                          <p:spTgt spid="278542"/>
                                        </p:tgtEl>
                                      </p:cBhvr>
                                    </p:animEffect>
                                  </p:childTnLst>
                                </p:cTn>
                              </p:par>
                            </p:childTnLst>
                          </p:cTn>
                        </p:par>
                        <p:par>
                          <p:cTn id="16" fill="hold" nodeType="afterGroup">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278543"/>
                                        </p:tgtEl>
                                        <p:attrNameLst>
                                          <p:attrName>style.visibility</p:attrName>
                                        </p:attrNameLst>
                                      </p:cBhvr>
                                      <p:to>
                                        <p:strVal val="visible"/>
                                      </p:to>
                                    </p:set>
                                    <p:animEffect transition="in" filter="wipe(up)">
                                      <p:cBhvr>
                                        <p:cTn id="19" dur="500"/>
                                        <p:tgtEl>
                                          <p:spTgt spid="278543"/>
                                        </p:tgtEl>
                                      </p:cBhvr>
                                    </p:animEffect>
                                  </p:childTnLst>
                                </p:cTn>
                              </p:par>
                            </p:childTnLst>
                          </p:cTn>
                        </p:par>
                        <p:par>
                          <p:cTn id="20" fill="hold" nodeType="afterGroup">
                            <p:stCondLst>
                              <p:cond delay="1000"/>
                            </p:stCondLst>
                            <p:childTnLst>
                              <p:par>
                                <p:cTn id="21" presetID="22" presetClass="entr" presetSubtype="1" fill="hold" grpId="0" nodeType="afterEffect">
                                  <p:stCondLst>
                                    <p:cond delay="0"/>
                                  </p:stCondLst>
                                  <p:childTnLst>
                                    <p:set>
                                      <p:cBhvr>
                                        <p:cTn id="22" dur="1" fill="hold">
                                          <p:stCondLst>
                                            <p:cond delay="0"/>
                                          </p:stCondLst>
                                        </p:cTn>
                                        <p:tgtEl>
                                          <p:spTgt spid="278544"/>
                                        </p:tgtEl>
                                        <p:attrNameLst>
                                          <p:attrName>style.visibility</p:attrName>
                                        </p:attrNameLst>
                                      </p:cBhvr>
                                      <p:to>
                                        <p:strVal val="visible"/>
                                      </p:to>
                                    </p:set>
                                    <p:animEffect transition="in" filter="wipe(up)">
                                      <p:cBhvr>
                                        <p:cTn id="23" dur="500"/>
                                        <p:tgtEl>
                                          <p:spTgt spid="278544"/>
                                        </p:tgtEl>
                                      </p:cBhvr>
                                    </p:animEffect>
                                  </p:childTnLst>
                                </p:cTn>
                              </p:par>
                            </p:childTnLst>
                          </p:cTn>
                        </p:par>
                        <p:par>
                          <p:cTn id="24" fill="hold" nodeType="afterGroup">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278545"/>
                                        </p:tgtEl>
                                        <p:attrNameLst>
                                          <p:attrName>style.visibility</p:attrName>
                                        </p:attrNameLst>
                                      </p:cBhvr>
                                      <p:to>
                                        <p:strVal val="visible"/>
                                      </p:to>
                                    </p:set>
                                    <p:animEffect transition="in" filter="wipe(up)">
                                      <p:cBhvr>
                                        <p:cTn id="27" dur="500"/>
                                        <p:tgtEl>
                                          <p:spTgt spid="27854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499"/>
                                          </p:stCondLst>
                                        </p:cTn>
                                        <p:tgtEl>
                                          <p:spTgt spid="278571"/>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499"/>
                                          </p:stCondLst>
                                        </p:cTn>
                                        <p:tgtEl>
                                          <p:spTgt spid="278559"/>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499"/>
                                          </p:stCondLst>
                                        </p:cTn>
                                        <p:tgtEl>
                                          <p:spTgt spid="278560"/>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499"/>
                                          </p:stCondLst>
                                        </p:cTn>
                                        <p:tgtEl>
                                          <p:spTgt spid="278561"/>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499"/>
                                          </p:stCondLst>
                                        </p:cTn>
                                        <p:tgtEl>
                                          <p:spTgt spid="278562"/>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499"/>
                                          </p:stCondLst>
                                        </p:cTn>
                                        <p:tgtEl>
                                          <p:spTgt spid="278563"/>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grpId="0" nodeType="clickEffect">
                                  <p:stCondLst>
                                    <p:cond delay="0"/>
                                  </p:stCondLst>
                                  <p:childTnLst>
                                    <p:set>
                                      <p:cBhvr>
                                        <p:cTn id="55" dur="1" fill="hold">
                                          <p:stCondLst>
                                            <p:cond delay="499"/>
                                          </p:stCondLst>
                                        </p:cTn>
                                        <p:tgtEl>
                                          <p:spTgt spid="278564"/>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nodeType="clickEffect">
                                  <p:stCondLst>
                                    <p:cond delay="0"/>
                                  </p:stCondLst>
                                  <p:childTnLst>
                                    <p:set>
                                      <p:cBhvr>
                                        <p:cTn id="59" dur="1" fill="hold">
                                          <p:stCondLst>
                                            <p:cond delay="499"/>
                                          </p:stCondLst>
                                        </p:cTn>
                                        <p:tgtEl>
                                          <p:spTgt spid="278566"/>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grpId="0" nodeType="clickEffect">
                                  <p:stCondLst>
                                    <p:cond delay="0"/>
                                  </p:stCondLst>
                                  <p:childTnLst>
                                    <p:set>
                                      <p:cBhvr>
                                        <p:cTn id="63" dur="1" fill="hold">
                                          <p:stCondLst>
                                            <p:cond delay="499"/>
                                          </p:stCondLst>
                                        </p:cTn>
                                        <p:tgtEl>
                                          <p:spTgt spid="278574"/>
                                        </p:tgtEl>
                                        <p:attrNameLst>
                                          <p:attrName>style.visibility</p:attrName>
                                        </p:attrNameLst>
                                      </p:cBhvr>
                                      <p:to>
                                        <p:strVal val="visible"/>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presetSubtype="0" fill="hold" grpId="0" nodeType="clickEffect">
                                  <p:stCondLst>
                                    <p:cond delay="0"/>
                                  </p:stCondLst>
                                  <p:childTnLst>
                                    <p:set>
                                      <p:cBhvr>
                                        <p:cTn id="67" dur="1" fill="hold">
                                          <p:stCondLst>
                                            <p:cond delay="499"/>
                                          </p:stCondLst>
                                        </p:cTn>
                                        <p:tgtEl>
                                          <p:spTgt spid="278576"/>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nodeType="clickEffect">
                                  <p:stCondLst>
                                    <p:cond delay="0"/>
                                  </p:stCondLst>
                                  <p:childTnLst>
                                    <p:set>
                                      <p:cBhvr>
                                        <p:cTn id="71" dur="1" fill="hold">
                                          <p:stCondLst>
                                            <p:cond delay="499"/>
                                          </p:stCondLst>
                                        </p:cTn>
                                        <p:tgtEl>
                                          <p:spTgt spid="278596"/>
                                        </p:tgtEl>
                                        <p:attrNameLst>
                                          <p:attrName>style.visibility</p:attrName>
                                        </p:attrNameLst>
                                      </p:cBhvr>
                                      <p:to>
                                        <p:strVal val="visible"/>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1" presetClass="entr" presetSubtype="0" fill="hold" grpId="0" nodeType="clickEffect">
                                  <p:stCondLst>
                                    <p:cond delay="0"/>
                                  </p:stCondLst>
                                  <p:childTnLst>
                                    <p:set>
                                      <p:cBhvr>
                                        <p:cTn id="75" dur="1" fill="hold">
                                          <p:stCondLst>
                                            <p:cond delay="499"/>
                                          </p:stCondLst>
                                        </p:cTn>
                                        <p:tgtEl>
                                          <p:spTgt spid="278582"/>
                                        </p:tgtEl>
                                        <p:attrNameLst>
                                          <p:attrName>style.visibility</p:attrName>
                                        </p:attrNameLst>
                                      </p:cBhvr>
                                      <p:to>
                                        <p:strVal val="visible"/>
                                      </p:to>
                                    </p:set>
                                  </p:childTnLst>
                                </p:cTn>
                              </p:par>
                            </p:childTnLst>
                          </p:cTn>
                        </p:par>
                      </p:childTnLst>
                    </p:cTn>
                  </p:par>
                  <p:par>
                    <p:cTn id="76" fill="hold" nodeType="clickPar">
                      <p:stCondLst>
                        <p:cond delay="indefinite"/>
                      </p:stCondLst>
                      <p:childTnLst>
                        <p:par>
                          <p:cTn id="77" fill="hold" nodeType="withGroup">
                            <p:stCondLst>
                              <p:cond delay="0"/>
                            </p:stCondLst>
                            <p:childTnLst>
                              <p:par>
                                <p:cTn id="78" presetID="1" presetClass="entr" presetSubtype="0" fill="hold" nodeType="clickEffect">
                                  <p:stCondLst>
                                    <p:cond delay="0"/>
                                  </p:stCondLst>
                                  <p:childTnLst>
                                    <p:set>
                                      <p:cBhvr>
                                        <p:cTn id="79" dur="1" fill="hold">
                                          <p:stCondLst>
                                            <p:cond delay="499"/>
                                          </p:stCondLst>
                                        </p:cTn>
                                        <p:tgtEl>
                                          <p:spTgt spid="278583"/>
                                        </p:tgtEl>
                                        <p:attrNameLst>
                                          <p:attrName>style.visibility</p:attrName>
                                        </p:attrNameLst>
                                      </p:cBhvr>
                                      <p:to>
                                        <p:strVal val="visible"/>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1" presetClass="entr" presetSubtype="0" fill="hold" grpId="0" nodeType="clickEffect">
                                  <p:stCondLst>
                                    <p:cond delay="0"/>
                                  </p:stCondLst>
                                  <p:childTnLst>
                                    <p:set>
                                      <p:cBhvr>
                                        <p:cTn id="83" dur="1" fill="hold">
                                          <p:stCondLst>
                                            <p:cond delay="499"/>
                                          </p:stCondLst>
                                        </p:cTn>
                                        <p:tgtEl>
                                          <p:spTgt spid="278587"/>
                                        </p:tgtEl>
                                        <p:attrNameLst>
                                          <p:attrName>style.visibility</p:attrName>
                                        </p:attrNameLst>
                                      </p:cBhvr>
                                      <p:to>
                                        <p:strVal val="visible"/>
                                      </p:to>
                                    </p:set>
                                  </p:childTnLst>
                                </p:cTn>
                              </p:par>
                            </p:childTnLst>
                          </p:cTn>
                        </p:par>
                      </p:childTnLst>
                    </p:cTn>
                  </p:par>
                  <p:par>
                    <p:cTn id="84" fill="hold" nodeType="clickPar">
                      <p:stCondLst>
                        <p:cond delay="indefinite"/>
                      </p:stCondLst>
                      <p:childTnLst>
                        <p:par>
                          <p:cTn id="85" fill="hold" nodeType="withGroup">
                            <p:stCondLst>
                              <p:cond delay="0"/>
                            </p:stCondLst>
                            <p:childTnLst>
                              <p:par>
                                <p:cTn id="86" presetID="1" presetClass="entr" presetSubtype="0" fill="hold" grpId="0" nodeType="clickEffect">
                                  <p:stCondLst>
                                    <p:cond delay="0"/>
                                  </p:stCondLst>
                                  <p:childTnLst>
                                    <p:set>
                                      <p:cBhvr>
                                        <p:cTn id="87" dur="1" fill="hold">
                                          <p:stCondLst>
                                            <p:cond delay="499"/>
                                          </p:stCondLst>
                                        </p:cTn>
                                        <p:tgtEl>
                                          <p:spTgt spid="278589"/>
                                        </p:tgtEl>
                                        <p:attrNameLst>
                                          <p:attrName>style.visibility</p:attrName>
                                        </p:attrNameLst>
                                      </p:cBhvr>
                                      <p:to>
                                        <p:strVal val="visible"/>
                                      </p:to>
                                    </p:set>
                                  </p:childTnLst>
                                </p:cTn>
                              </p:par>
                            </p:childTnLst>
                          </p:cTn>
                        </p:par>
                      </p:childTnLst>
                    </p:cTn>
                  </p:par>
                  <p:par>
                    <p:cTn id="88" fill="hold" nodeType="clickPar">
                      <p:stCondLst>
                        <p:cond delay="indefinite"/>
                      </p:stCondLst>
                      <p:childTnLst>
                        <p:par>
                          <p:cTn id="89" fill="hold" nodeType="withGroup">
                            <p:stCondLst>
                              <p:cond delay="0"/>
                            </p:stCondLst>
                            <p:childTnLst>
                              <p:par>
                                <p:cTn id="90" presetID="1" presetClass="entr" presetSubtype="0" fill="hold" nodeType="clickEffect">
                                  <p:stCondLst>
                                    <p:cond delay="0"/>
                                  </p:stCondLst>
                                  <p:childTnLst>
                                    <p:set>
                                      <p:cBhvr>
                                        <p:cTn id="91" dur="1" fill="hold">
                                          <p:stCondLst>
                                            <p:cond delay="499"/>
                                          </p:stCondLst>
                                        </p:cTn>
                                        <p:tgtEl>
                                          <p:spTgt spid="2785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5" grpId="0" autoUpdateAnimBg="0"/>
      <p:bldP spid="278542" grpId="0" animBg="1"/>
      <p:bldP spid="278543" grpId="0" animBg="1"/>
      <p:bldP spid="278544" grpId="0" animBg="1"/>
      <p:bldP spid="278545" grpId="0" animBg="1"/>
      <p:bldP spid="278560" grpId="0" autoUpdateAnimBg="0"/>
      <p:bldP spid="278561" grpId="0" autoUpdateAnimBg="0"/>
      <p:bldP spid="278562" grpId="0" autoUpdateAnimBg="0"/>
      <p:bldP spid="278563" grpId="0" autoUpdateAnimBg="0"/>
      <p:bldP spid="278564" grpId="0" autoUpdateAnimBg="0"/>
      <p:bldP spid="278574" grpId="0" autoUpdateAnimBg="0"/>
      <p:bldP spid="278576" grpId="0" autoUpdateAnimBg="0"/>
      <p:bldP spid="278582" grpId="0" autoUpdateAnimBg="0"/>
      <p:bldP spid="278587" grpId="0" autoUpdateAnimBg="0"/>
      <p:bldP spid="278589"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Rectangle 2"/>
          <p:cNvSpPr>
            <a:spLocks noGrp="1" noChangeArrowheads="1"/>
          </p:cNvSpPr>
          <p:nvPr>
            <p:ph type="ctrTitle"/>
          </p:nvPr>
        </p:nvSpPr>
        <p:spPr>
          <a:xfrm>
            <a:off x="152400" y="152400"/>
            <a:ext cx="3810000" cy="533400"/>
          </a:xfrm>
          <a:noFill/>
        </p:spPr>
        <p:txBody>
          <a:bodyPr/>
          <a:lstStyle/>
          <a:p>
            <a:pPr eaLnBrk="1" hangingPunct="1"/>
            <a:r>
              <a:rPr lang="en-GB" sz="2800" b="1" smtClean="0">
                <a:solidFill>
                  <a:srgbClr val="5B0091"/>
                </a:solidFill>
              </a:rPr>
              <a:t>Using algebra</a:t>
            </a:r>
          </a:p>
        </p:txBody>
      </p:sp>
      <p:pic>
        <p:nvPicPr>
          <p:cNvPr id="55299"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Text Box 6"/>
          <p:cNvSpPr txBox="1">
            <a:spLocks noChangeArrowheads="1"/>
          </p:cNvSpPr>
          <p:nvPr/>
        </p:nvSpPr>
        <p:spPr bwMode="auto">
          <a:xfrm>
            <a:off x="288925" y="1106488"/>
            <a:ext cx="6354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write all of these results algebraically.</a:t>
            </a:r>
          </a:p>
        </p:txBody>
      </p:sp>
      <p:sp>
        <p:nvSpPr>
          <p:cNvPr id="282683" name="Text Box 59"/>
          <p:cNvSpPr txBox="1">
            <a:spLocks noChangeArrowheads="1"/>
          </p:cNvSpPr>
          <p:nvPr/>
        </p:nvSpPr>
        <p:spPr bwMode="auto">
          <a:xfrm>
            <a:off x="3411538" y="1936750"/>
            <a:ext cx="2203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r>
              <a:rPr lang="en-GB" i="1" baseline="30000">
                <a:latin typeface="Times New Roman" pitchFamily="18" charset="0"/>
              </a:rPr>
              <a:t>m</a:t>
            </a:r>
            <a:r>
              <a:rPr lang="en-GB"/>
              <a:t> × </a:t>
            </a:r>
            <a:r>
              <a:rPr lang="en-GB" i="1">
                <a:latin typeface="Times New Roman" pitchFamily="18" charset="0"/>
              </a:rPr>
              <a:t>a</a:t>
            </a:r>
            <a:r>
              <a:rPr lang="en-GB" i="1" baseline="30000">
                <a:latin typeface="Times New Roman" pitchFamily="18" charset="0"/>
              </a:rPr>
              <a:t>n</a:t>
            </a:r>
            <a:r>
              <a:rPr lang="en-GB"/>
              <a:t> = </a:t>
            </a:r>
            <a:r>
              <a:rPr lang="en-GB" i="1">
                <a:latin typeface="Times New Roman" pitchFamily="18" charset="0"/>
              </a:rPr>
              <a:t>a</a:t>
            </a:r>
            <a:r>
              <a:rPr lang="en-GB" baseline="30000"/>
              <a:t>(</a:t>
            </a:r>
            <a:r>
              <a:rPr lang="en-GB" i="1" baseline="30000">
                <a:latin typeface="Times New Roman" pitchFamily="18" charset="0"/>
              </a:rPr>
              <a:t>m + n</a:t>
            </a:r>
            <a:r>
              <a:rPr lang="en-GB" baseline="30000"/>
              <a:t>)</a:t>
            </a:r>
          </a:p>
        </p:txBody>
      </p:sp>
      <p:sp>
        <p:nvSpPr>
          <p:cNvPr id="282684" name="Text Box 60"/>
          <p:cNvSpPr txBox="1">
            <a:spLocks noChangeArrowheads="1"/>
          </p:cNvSpPr>
          <p:nvPr/>
        </p:nvSpPr>
        <p:spPr bwMode="auto">
          <a:xfrm>
            <a:off x="3419475" y="2614613"/>
            <a:ext cx="2125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r>
              <a:rPr lang="en-GB" i="1" baseline="30000">
                <a:latin typeface="Times New Roman" pitchFamily="18" charset="0"/>
              </a:rPr>
              <a:t>m</a:t>
            </a:r>
            <a:r>
              <a:rPr lang="en-GB">
                <a:latin typeface="Times New Roman" pitchFamily="18" charset="0"/>
              </a:rPr>
              <a:t> </a:t>
            </a:r>
            <a:r>
              <a:rPr lang="en-GB"/>
              <a:t>÷</a:t>
            </a:r>
            <a:r>
              <a:rPr lang="en-GB">
                <a:latin typeface="Times New Roman" pitchFamily="18" charset="0"/>
              </a:rPr>
              <a:t> </a:t>
            </a:r>
            <a:r>
              <a:rPr lang="en-GB" i="1">
                <a:latin typeface="Times New Roman" pitchFamily="18" charset="0"/>
              </a:rPr>
              <a:t>a</a:t>
            </a:r>
            <a:r>
              <a:rPr lang="en-GB" i="1" baseline="30000">
                <a:latin typeface="Times New Roman" pitchFamily="18" charset="0"/>
              </a:rPr>
              <a:t>n</a:t>
            </a:r>
            <a:r>
              <a:rPr lang="en-GB">
                <a:latin typeface="Times New Roman" pitchFamily="18" charset="0"/>
              </a:rPr>
              <a:t> </a:t>
            </a:r>
            <a:r>
              <a:rPr lang="en-GB"/>
              <a:t>=</a:t>
            </a:r>
            <a:r>
              <a:rPr lang="en-GB">
                <a:latin typeface="Times New Roman" pitchFamily="18" charset="0"/>
              </a:rPr>
              <a:t> </a:t>
            </a:r>
            <a:r>
              <a:rPr lang="en-GB" i="1">
                <a:latin typeface="Times New Roman" pitchFamily="18" charset="0"/>
              </a:rPr>
              <a:t>a</a:t>
            </a:r>
            <a:r>
              <a:rPr lang="en-GB" i="1" baseline="30000">
                <a:latin typeface="Times New Roman" pitchFamily="18" charset="0"/>
              </a:rPr>
              <a:t>(m – n)</a:t>
            </a:r>
          </a:p>
        </p:txBody>
      </p:sp>
      <p:sp>
        <p:nvSpPr>
          <p:cNvPr id="282685" name="Text Box 61"/>
          <p:cNvSpPr txBox="1">
            <a:spLocks noChangeArrowheads="1"/>
          </p:cNvSpPr>
          <p:nvPr/>
        </p:nvSpPr>
        <p:spPr bwMode="auto">
          <a:xfrm>
            <a:off x="4079875" y="3292475"/>
            <a:ext cx="96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r>
              <a:rPr lang="en-GB" baseline="30000"/>
              <a:t>0</a:t>
            </a:r>
            <a:r>
              <a:rPr lang="en-GB"/>
              <a:t> = 1</a:t>
            </a:r>
            <a:endParaRPr lang="en-GB" baseline="30000"/>
          </a:p>
        </p:txBody>
      </p:sp>
      <p:grpSp>
        <p:nvGrpSpPr>
          <p:cNvPr id="282692" name="Group 68"/>
          <p:cNvGrpSpPr>
            <a:grpSpLocks/>
          </p:cNvGrpSpPr>
          <p:nvPr/>
        </p:nvGrpSpPr>
        <p:grpSpPr bwMode="auto">
          <a:xfrm>
            <a:off x="3990975" y="3968750"/>
            <a:ext cx="1162050" cy="839788"/>
            <a:chOff x="1327" y="3312"/>
            <a:chExt cx="732" cy="529"/>
          </a:xfrm>
        </p:grpSpPr>
        <p:sp>
          <p:nvSpPr>
            <p:cNvPr id="55312" name="Rectangle 63"/>
            <p:cNvSpPr>
              <a:spLocks noChangeArrowheads="1"/>
            </p:cNvSpPr>
            <p:nvPr/>
          </p:nvSpPr>
          <p:spPr bwMode="auto">
            <a:xfrm>
              <a:off x="1327" y="3433"/>
              <a:ext cx="53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i="1">
                  <a:latin typeface="Times New Roman" pitchFamily="18" charset="0"/>
                </a:rPr>
                <a:t>a</a:t>
              </a:r>
              <a:r>
                <a:rPr lang="en-GB" baseline="30000"/>
                <a:t>–1 </a:t>
              </a:r>
              <a:r>
                <a:rPr lang="en-GB"/>
                <a:t>=</a:t>
              </a:r>
              <a:r>
                <a:rPr lang="en-GB" baseline="30000"/>
                <a:t> </a:t>
              </a:r>
            </a:p>
          </p:txBody>
        </p:sp>
        <p:grpSp>
          <p:nvGrpSpPr>
            <p:cNvPr id="55313" name="Group 64"/>
            <p:cNvGrpSpPr>
              <a:grpSpLocks/>
            </p:cNvGrpSpPr>
            <p:nvPr/>
          </p:nvGrpSpPr>
          <p:grpSpPr bwMode="auto">
            <a:xfrm>
              <a:off x="1819" y="3312"/>
              <a:ext cx="240" cy="529"/>
              <a:chOff x="1788" y="3216"/>
              <a:chExt cx="240" cy="529"/>
            </a:xfrm>
          </p:grpSpPr>
          <p:sp>
            <p:nvSpPr>
              <p:cNvPr id="55314" name="Text Box 65"/>
              <p:cNvSpPr txBox="1">
                <a:spLocks noChangeArrowheads="1"/>
              </p:cNvSpPr>
              <p:nvPr/>
            </p:nvSpPr>
            <p:spPr bwMode="auto">
              <a:xfrm>
                <a:off x="1797" y="3216"/>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5315" name="Line 66"/>
              <p:cNvSpPr>
                <a:spLocks noChangeShapeType="1"/>
              </p:cNvSpPr>
              <p:nvPr/>
            </p:nvSpPr>
            <p:spPr bwMode="auto">
              <a:xfrm>
                <a:off x="1788" y="3480"/>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16" name="Text Box 67"/>
              <p:cNvSpPr txBox="1">
                <a:spLocks noChangeArrowheads="1"/>
              </p:cNvSpPr>
              <p:nvPr/>
            </p:nvSpPr>
            <p:spPr bwMode="auto">
              <a:xfrm>
                <a:off x="1797" y="3457"/>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endParaRPr lang="en-GB" i="1" baseline="30000">
                  <a:latin typeface="Times New Roman" pitchFamily="18" charset="0"/>
                </a:endParaRPr>
              </a:p>
            </p:txBody>
          </p:sp>
        </p:grpSp>
      </p:grpSp>
      <p:grpSp>
        <p:nvGrpSpPr>
          <p:cNvPr id="282698" name="Group 74"/>
          <p:cNvGrpSpPr>
            <a:grpSpLocks/>
          </p:cNvGrpSpPr>
          <p:nvPr/>
        </p:nvGrpSpPr>
        <p:grpSpPr bwMode="auto">
          <a:xfrm>
            <a:off x="3948113" y="5027613"/>
            <a:ext cx="1247775" cy="839787"/>
            <a:chOff x="2309" y="3312"/>
            <a:chExt cx="786" cy="529"/>
          </a:xfrm>
        </p:grpSpPr>
        <p:sp>
          <p:nvSpPr>
            <p:cNvPr id="55307" name="Rectangle 69"/>
            <p:cNvSpPr>
              <a:spLocks noChangeArrowheads="1"/>
            </p:cNvSpPr>
            <p:nvPr/>
          </p:nvSpPr>
          <p:spPr bwMode="auto">
            <a:xfrm>
              <a:off x="2309" y="3433"/>
              <a:ext cx="53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i="1">
                  <a:latin typeface="Times New Roman" pitchFamily="18" charset="0"/>
                </a:rPr>
                <a:t>a</a:t>
              </a:r>
              <a:r>
                <a:rPr lang="en-GB" baseline="30000"/>
                <a:t>–</a:t>
              </a:r>
              <a:r>
                <a:rPr lang="en-GB" i="1" baseline="30000">
                  <a:latin typeface="Times New Roman" pitchFamily="18" charset="0"/>
                </a:rPr>
                <a:t>n</a:t>
              </a:r>
              <a:r>
                <a:rPr lang="en-GB" baseline="30000"/>
                <a:t> </a:t>
              </a:r>
              <a:r>
                <a:rPr lang="en-GB"/>
                <a:t>=</a:t>
              </a:r>
              <a:r>
                <a:rPr lang="en-GB" baseline="30000"/>
                <a:t> </a:t>
              </a:r>
            </a:p>
          </p:txBody>
        </p:sp>
        <p:grpSp>
          <p:nvGrpSpPr>
            <p:cNvPr id="55308" name="Group 70"/>
            <p:cNvGrpSpPr>
              <a:grpSpLocks/>
            </p:cNvGrpSpPr>
            <p:nvPr/>
          </p:nvGrpSpPr>
          <p:grpSpPr bwMode="auto">
            <a:xfrm>
              <a:off x="2789" y="3312"/>
              <a:ext cx="306" cy="529"/>
              <a:chOff x="3552" y="1248"/>
              <a:chExt cx="306" cy="529"/>
            </a:xfrm>
          </p:grpSpPr>
          <p:sp>
            <p:nvSpPr>
              <p:cNvPr id="55309" name="Text Box 71"/>
              <p:cNvSpPr txBox="1">
                <a:spLocks noChangeArrowheads="1"/>
              </p:cNvSpPr>
              <p:nvPr/>
            </p:nvSpPr>
            <p:spPr bwMode="auto">
              <a:xfrm>
                <a:off x="3594" y="124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5310" name="Line 72"/>
              <p:cNvSpPr>
                <a:spLocks noChangeShapeType="1"/>
              </p:cNvSpPr>
              <p:nvPr/>
            </p:nvSpPr>
            <p:spPr bwMode="auto">
              <a:xfrm>
                <a:off x="3552" y="1512"/>
                <a:ext cx="30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11" name="Text Box 73"/>
              <p:cNvSpPr txBox="1">
                <a:spLocks noChangeArrowheads="1"/>
              </p:cNvSpPr>
              <p:nvPr/>
            </p:nvSpPr>
            <p:spPr bwMode="auto">
              <a:xfrm>
                <a:off x="3558" y="1489"/>
                <a:ext cx="2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r>
                  <a:rPr lang="en-GB" i="1" baseline="30000">
                    <a:latin typeface="Times New Roman" pitchFamily="18" charset="0"/>
                  </a:rPr>
                  <a:t>n</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826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8268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8268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8269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2826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83" grpId="0" autoUpdateAnimBg="0"/>
      <p:bldP spid="282684" grpId="0" autoUpdateAnimBg="0"/>
      <p:bldP spid="282685"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9" name="Picture 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20"/>
          <p:cNvSpPr>
            <a:spLocks noGrp="1" noChangeArrowheads="1"/>
          </p:cNvSpPr>
          <p:nvPr>
            <p:ph type="title" idx="4294967295"/>
          </p:nvPr>
        </p:nvSpPr>
        <p:spPr/>
        <p:txBody>
          <a:bodyPr/>
          <a:lstStyle/>
          <a:p>
            <a:pPr eaLnBrk="1" hangingPunct="1"/>
            <a:r>
              <a:rPr lang="en-GB" sz="2800" b="1" smtClean="0">
                <a:solidFill>
                  <a:srgbClr val="5B0091"/>
                </a:solidFill>
              </a:rPr>
              <a:t>Using index laws</a:t>
            </a:r>
          </a:p>
        </p:txBody>
      </p:sp>
      <p:grpSp>
        <p:nvGrpSpPr>
          <p:cNvPr id="9221" name="Group 21"/>
          <p:cNvGrpSpPr>
            <a:grpSpLocks/>
          </p:cNvGrpSpPr>
          <p:nvPr/>
        </p:nvGrpSpPr>
        <p:grpSpPr bwMode="auto">
          <a:xfrm>
            <a:off x="7304088" y="115888"/>
            <a:ext cx="576262" cy="576262"/>
            <a:chOff x="4601" y="73"/>
            <a:chExt cx="363" cy="363"/>
          </a:xfrm>
        </p:grpSpPr>
        <p:pic>
          <p:nvPicPr>
            <p:cNvPr id="9222" name="Picture 22" descr="flash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Oval 23"/>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9224" name="Oval 24"/>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9218" r:id="rId2" imgW="9142857" imgH="5185068"/>
        </mc:Choice>
        <mc:Fallback>
          <p:control r:id="rId2" imgW="9142857" imgH="5185068">
            <p:pic>
              <p:nvPicPr>
                <p:cNvPr id="0" name="ShockwaveFlash1"/>
                <p:cNvPicPr preferRelativeResize="0">
                  <a:picLocks noChangeArrowheads="1" noChangeShapeType="1"/>
                </p:cNvPicPr>
                <p:nvPr/>
              </p:nvPicPr>
              <p:blipFill>
                <a:blip r:embed="rId7">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Rectangle 5"/>
          <p:cNvSpPr>
            <a:spLocks noGrp="1" noChangeArrowheads="1"/>
          </p:cNvSpPr>
          <p:nvPr>
            <p:ph type="title" idx="4294967295"/>
          </p:nvPr>
        </p:nvSpPr>
        <p:spPr>
          <a:xfrm>
            <a:off x="152400" y="152400"/>
            <a:ext cx="5791200" cy="366713"/>
          </a:xfrm>
          <a:noFill/>
        </p:spPr>
        <p:txBody>
          <a:bodyPr/>
          <a:lstStyle/>
          <a:p>
            <a:pPr eaLnBrk="1" hangingPunct="1"/>
            <a:r>
              <a:rPr lang="en-GB" sz="2700" b="1" smtClean="0">
                <a:solidFill>
                  <a:srgbClr val="5B0091"/>
                </a:solidFill>
              </a:rPr>
              <a:t>Making squares</a:t>
            </a:r>
            <a:endParaRPr lang="en-GB" smtClean="0"/>
          </a:p>
        </p:txBody>
      </p:sp>
      <p:grpSp>
        <p:nvGrpSpPr>
          <p:cNvPr id="2054" name="Group 19"/>
          <p:cNvGrpSpPr>
            <a:grpSpLocks/>
          </p:cNvGrpSpPr>
          <p:nvPr/>
        </p:nvGrpSpPr>
        <p:grpSpPr bwMode="auto">
          <a:xfrm>
            <a:off x="7304088" y="115888"/>
            <a:ext cx="576262" cy="576262"/>
            <a:chOff x="4601" y="73"/>
            <a:chExt cx="363" cy="363"/>
          </a:xfrm>
        </p:grpSpPr>
        <p:pic>
          <p:nvPicPr>
            <p:cNvPr id="2055" name="Picture 20"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1" y="110"/>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Oval 21"/>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2057" name="Oval 22"/>
            <p:cNvSpPr>
              <a:spLocks noChangeAspect="1" noChangeArrowheads="1"/>
            </p:cNvSpPr>
            <p:nvPr/>
          </p:nvSpPr>
          <p:spPr bwMode="auto">
            <a:xfrm>
              <a:off x="4635" y="107"/>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2050"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5"/>
          <p:cNvSpPr>
            <a:spLocks noGrp="1" noChangeArrowheads="1"/>
          </p:cNvSpPr>
          <p:nvPr>
            <p:ph type="title" idx="4294967295"/>
          </p:nvPr>
        </p:nvSpPr>
        <p:spPr>
          <a:xfrm>
            <a:off x="152400" y="152400"/>
            <a:ext cx="5791200" cy="366713"/>
          </a:xfrm>
          <a:noFill/>
        </p:spPr>
        <p:txBody>
          <a:bodyPr/>
          <a:lstStyle/>
          <a:p>
            <a:pPr eaLnBrk="1" hangingPunct="1"/>
            <a:r>
              <a:rPr lang="en-GB" sz="2700" b="1" smtClean="0">
                <a:solidFill>
                  <a:srgbClr val="5B0091"/>
                </a:solidFill>
              </a:rPr>
              <a:t>Square numbers</a:t>
            </a:r>
            <a:endParaRPr lang="en-GB" smtClean="0"/>
          </a:p>
        </p:txBody>
      </p:sp>
      <p:sp>
        <p:nvSpPr>
          <p:cNvPr id="25605" name="Text Box 250"/>
          <p:cNvSpPr txBox="1">
            <a:spLocks noChangeArrowheads="1"/>
          </p:cNvSpPr>
          <p:nvPr/>
        </p:nvSpPr>
        <p:spPr bwMode="auto">
          <a:xfrm>
            <a:off x="395288" y="1196975"/>
            <a:ext cx="83534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When we multiply a number by itself we say that we are </a:t>
            </a:r>
            <a:r>
              <a:rPr lang="en-GB" b="1">
                <a:solidFill>
                  <a:srgbClr val="FF6600"/>
                </a:solidFill>
              </a:rPr>
              <a:t>squaring</a:t>
            </a:r>
            <a:r>
              <a:rPr lang="en-GB"/>
              <a:t> the number.</a:t>
            </a:r>
          </a:p>
        </p:txBody>
      </p:sp>
      <p:sp>
        <p:nvSpPr>
          <p:cNvPr id="244045" name="Text Box 333"/>
          <p:cNvSpPr txBox="1">
            <a:spLocks noChangeArrowheads="1"/>
          </p:cNvSpPr>
          <p:nvPr/>
        </p:nvSpPr>
        <p:spPr bwMode="auto">
          <a:xfrm>
            <a:off x="395288" y="2182813"/>
            <a:ext cx="8353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square a number we can write a small </a:t>
            </a:r>
            <a:r>
              <a:rPr lang="en-US" baseline="30000"/>
              <a:t>2</a:t>
            </a:r>
            <a:r>
              <a:rPr lang="en-US"/>
              <a:t> after it.</a:t>
            </a:r>
            <a:endParaRPr lang="en-GB"/>
          </a:p>
        </p:txBody>
      </p:sp>
      <p:sp>
        <p:nvSpPr>
          <p:cNvPr id="244046" name="Text Box 334"/>
          <p:cNvSpPr txBox="1">
            <a:spLocks noChangeArrowheads="1"/>
          </p:cNvSpPr>
          <p:nvPr/>
        </p:nvSpPr>
        <p:spPr bwMode="auto">
          <a:xfrm>
            <a:off x="395288" y="2803525"/>
            <a:ext cx="7797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the number 3 multiplied by itself can be written as</a:t>
            </a:r>
            <a:endParaRPr lang="en-GB"/>
          </a:p>
        </p:txBody>
      </p:sp>
      <p:sp>
        <p:nvSpPr>
          <p:cNvPr id="244047" name="Text Box 335"/>
          <p:cNvSpPr txBox="1">
            <a:spLocks noChangeArrowheads="1"/>
          </p:cNvSpPr>
          <p:nvPr/>
        </p:nvSpPr>
        <p:spPr bwMode="auto">
          <a:xfrm>
            <a:off x="3270250" y="3789363"/>
            <a:ext cx="2601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 × 3       or       3</a:t>
            </a:r>
            <a:r>
              <a:rPr lang="en-US" baseline="30000"/>
              <a:t>2</a:t>
            </a:r>
            <a:endParaRPr lang="en-GB" baseline="30000"/>
          </a:p>
        </p:txBody>
      </p:sp>
      <p:sp>
        <p:nvSpPr>
          <p:cNvPr id="244048" name="AutoShape 336"/>
          <p:cNvSpPr>
            <a:spLocks noChangeArrowheads="1"/>
          </p:cNvSpPr>
          <p:nvPr/>
        </p:nvSpPr>
        <p:spPr bwMode="auto">
          <a:xfrm>
            <a:off x="5795963" y="3284538"/>
            <a:ext cx="2592387" cy="504825"/>
          </a:xfrm>
          <a:prstGeom prst="wedgeRoundRectCallout">
            <a:avLst>
              <a:gd name="adj1" fmla="val -45838"/>
              <a:gd name="adj2" fmla="val 92769"/>
              <a:gd name="adj3" fmla="val 1666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solidFill>
                  <a:srgbClr val="FF6600"/>
                </a:solidFill>
              </a:rPr>
              <a:t>Three squared</a:t>
            </a:r>
            <a:endParaRPr lang="en-GB">
              <a:solidFill>
                <a:srgbClr val="FF6600"/>
              </a:solidFill>
            </a:endParaRPr>
          </a:p>
        </p:txBody>
      </p:sp>
      <p:sp>
        <p:nvSpPr>
          <p:cNvPr id="244049" name="Text Box 337"/>
          <p:cNvSpPr txBox="1">
            <a:spLocks noChangeArrowheads="1"/>
          </p:cNvSpPr>
          <p:nvPr/>
        </p:nvSpPr>
        <p:spPr bwMode="auto">
          <a:xfrm>
            <a:off x="395288" y="4410075"/>
            <a:ext cx="4471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value of three squared is 9.</a:t>
            </a:r>
            <a:endParaRPr lang="en-GB"/>
          </a:p>
        </p:txBody>
      </p:sp>
      <p:sp>
        <p:nvSpPr>
          <p:cNvPr id="244050" name="Text Box 338"/>
          <p:cNvSpPr txBox="1">
            <a:spLocks noChangeArrowheads="1"/>
          </p:cNvSpPr>
          <p:nvPr/>
        </p:nvSpPr>
        <p:spPr bwMode="auto">
          <a:xfrm>
            <a:off x="395288" y="5032375"/>
            <a:ext cx="83724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result of any </a:t>
            </a:r>
            <a:r>
              <a:rPr lang="en-US" i="1"/>
              <a:t>whole</a:t>
            </a:r>
            <a:r>
              <a:rPr lang="en-US"/>
              <a:t> number multiplied by itself is called a </a:t>
            </a:r>
            <a:r>
              <a:rPr lang="en-US" b="1">
                <a:solidFill>
                  <a:srgbClr val="FF6600"/>
                </a:solidFill>
              </a:rPr>
              <a:t>square number</a:t>
            </a:r>
            <a:r>
              <a:rPr lang="en-US"/>
              <a:t>.</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40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404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404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244048"/>
                                        </p:tgtEl>
                                        <p:attrNameLst>
                                          <p:attrName>style.visibility</p:attrName>
                                        </p:attrNameLst>
                                      </p:cBhvr>
                                      <p:to>
                                        <p:strVal val="visible"/>
                                      </p:to>
                                    </p:set>
                                    <p:animEffect transition="in" filter="dissolve">
                                      <p:cBhvr>
                                        <p:cTn id="19" dur="500"/>
                                        <p:tgtEl>
                                          <p:spTgt spid="24404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44049"/>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44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045" grpId="0"/>
      <p:bldP spid="244046" grpId="0"/>
      <p:bldP spid="244047" grpId="0"/>
      <p:bldP spid="244048" grpId="0" animBg="1"/>
      <p:bldP spid="244049" grpId="0"/>
      <p:bldP spid="244050"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5"/>
          <p:cNvSpPr>
            <a:spLocks noGrp="1" noChangeArrowheads="1"/>
          </p:cNvSpPr>
          <p:nvPr>
            <p:ph type="title" idx="4294967295"/>
          </p:nvPr>
        </p:nvSpPr>
        <p:spPr>
          <a:xfrm>
            <a:off x="152400" y="152400"/>
            <a:ext cx="5791200" cy="366713"/>
          </a:xfrm>
          <a:noFill/>
        </p:spPr>
        <p:txBody>
          <a:bodyPr/>
          <a:lstStyle/>
          <a:p>
            <a:pPr eaLnBrk="1" hangingPunct="1"/>
            <a:r>
              <a:rPr lang="en-GB" sz="2700" b="1" smtClean="0">
                <a:solidFill>
                  <a:srgbClr val="5B0091"/>
                </a:solidFill>
              </a:rPr>
              <a:t>Square numbers</a:t>
            </a:r>
            <a:endParaRPr lang="en-GB" smtClean="0"/>
          </a:p>
        </p:txBody>
      </p:sp>
      <p:sp>
        <p:nvSpPr>
          <p:cNvPr id="26629" name="Text Box 6"/>
          <p:cNvSpPr txBox="1">
            <a:spLocks noChangeArrowheads="1"/>
          </p:cNvSpPr>
          <p:nvPr/>
        </p:nvSpPr>
        <p:spPr bwMode="auto">
          <a:xfrm>
            <a:off x="1073150" y="990600"/>
            <a:ext cx="5251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Here are the first 10 square numbers:</a:t>
            </a:r>
          </a:p>
        </p:txBody>
      </p:sp>
      <p:sp>
        <p:nvSpPr>
          <p:cNvPr id="299015" name="Text Box 7"/>
          <p:cNvSpPr txBox="1">
            <a:spLocks noChangeArrowheads="1"/>
          </p:cNvSpPr>
          <p:nvPr/>
        </p:nvSpPr>
        <p:spPr bwMode="auto">
          <a:xfrm>
            <a:off x="1073150" y="1468438"/>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r>
              <a:rPr lang="en-GB" baseline="30000"/>
              <a:t>2</a:t>
            </a:r>
            <a:r>
              <a:rPr lang="en-GB"/>
              <a:t> = 1 × 1 =</a:t>
            </a:r>
          </a:p>
        </p:txBody>
      </p:sp>
      <p:sp>
        <p:nvSpPr>
          <p:cNvPr id="299016" name="Text Box 8"/>
          <p:cNvSpPr txBox="1">
            <a:spLocks noChangeArrowheads="1"/>
          </p:cNvSpPr>
          <p:nvPr/>
        </p:nvSpPr>
        <p:spPr bwMode="auto">
          <a:xfrm>
            <a:off x="2765425" y="1468438"/>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1</a:t>
            </a:r>
          </a:p>
        </p:txBody>
      </p:sp>
      <p:sp>
        <p:nvSpPr>
          <p:cNvPr id="299017" name="Text Box 9"/>
          <p:cNvSpPr txBox="1">
            <a:spLocks noChangeArrowheads="1"/>
          </p:cNvSpPr>
          <p:nvPr/>
        </p:nvSpPr>
        <p:spPr bwMode="auto">
          <a:xfrm>
            <a:off x="1073150" y="1947863"/>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r>
              <a:rPr lang="en-GB" baseline="30000"/>
              <a:t>2</a:t>
            </a:r>
            <a:r>
              <a:rPr lang="en-GB"/>
              <a:t> = 2 × 2 =</a:t>
            </a:r>
          </a:p>
        </p:txBody>
      </p:sp>
      <p:sp>
        <p:nvSpPr>
          <p:cNvPr id="299018" name="Text Box 10"/>
          <p:cNvSpPr txBox="1">
            <a:spLocks noChangeArrowheads="1"/>
          </p:cNvSpPr>
          <p:nvPr/>
        </p:nvSpPr>
        <p:spPr bwMode="auto">
          <a:xfrm>
            <a:off x="2765425" y="1947863"/>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4</a:t>
            </a:r>
          </a:p>
        </p:txBody>
      </p:sp>
      <p:sp>
        <p:nvSpPr>
          <p:cNvPr id="299019" name="Text Box 11"/>
          <p:cNvSpPr txBox="1">
            <a:spLocks noChangeArrowheads="1"/>
          </p:cNvSpPr>
          <p:nvPr/>
        </p:nvSpPr>
        <p:spPr bwMode="auto">
          <a:xfrm>
            <a:off x="1073150" y="2427288"/>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r>
              <a:rPr lang="en-GB" baseline="30000"/>
              <a:t>2</a:t>
            </a:r>
            <a:r>
              <a:rPr lang="en-GB"/>
              <a:t> = 3 × 3 =</a:t>
            </a:r>
          </a:p>
        </p:txBody>
      </p:sp>
      <p:sp>
        <p:nvSpPr>
          <p:cNvPr id="299020" name="Text Box 12"/>
          <p:cNvSpPr txBox="1">
            <a:spLocks noChangeArrowheads="1"/>
          </p:cNvSpPr>
          <p:nvPr/>
        </p:nvSpPr>
        <p:spPr bwMode="auto">
          <a:xfrm>
            <a:off x="2765425" y="2427288"/>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9</a:t>
            </a:r>
          </a:p>
        </p:txBody>
      </p:sp>
      <p:sp>
        <p:nvSpPr>
          <p:cNvPr id="299021" name="Text Box 13"/>
          <p:cNvSpPr txBox="1">
            <a:spLocks noChangeArrowheads="1"/>
          </p:cNvSpPr>
          <p:nvPr/>
        </p:nvSpPr>
        <p:spPr bwMode="auto">
          <a:xfrm>
            <a:off x="1073150" y="2906713"/>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r>
              <a:rPr lang="en-GB" baseline="30000"/>
              <a:t>2</a:t>
            </a:r>
            <a:r>
              <a:rPr lang="en-GB"/>
              <a:t> = 4 × 4 =</a:t>
            </a:r>
          </a:p>
        </p:txBody>
      </p:sp>
      <p:sp>
        <p:nvSpPr>
          <p:cNvPr id="299022" name="Text Box 14"/>
          <p:cNvSpPr txBox="1">
            <a:spLocks noChangeArrowheads="1"/>
          </p:cNvSpPr>
          <p:nvPr/>
        </p:nvSpPr>
        <p:spPr bwMode="auto">
          <a:xfrm>
            <a:off x="2765425" y="2906713"/>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16</a:t>
            </a:r>
          </a:p>
        </p:txBody>
      </p:sp>
      <p:sp>
        <p:nvSpPr>
          <p:cNvPr id="299023" name="Text Box 15"/>
          <p:cNvSpPr txBox="1">
            <a:spLocks noChangeArrowheads="1"/>
          </p:cNvSpPr>
          <p:nvPr/>
        </p:nvSpPr>
        <p:spPr bwMode="auto">
          <a:xfrm>
            <a:off x="1073150" y="3386138"/>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r>
              <a:rPr lang="en-GB" baseline="30000"/>
              <a:t>2</a:t>
            </a:r>
            <a:r>
              <a:rPr lang="en-GB"/>
              <a:t> = 5 × 5 =</a:t>
            </a:r>
          </a:p>
        </p:txBody>
      </p:sp>
      <p:sp>
        <p:nvSpPr>
          <p:cNvPr id="299024" name="Text Box 16"/>
          <p:cNvSpPr txBox="1">
            <a:spLocks noChangeArrowheads="1"/>
          </p:cNvSpPr>
          <p:nvPr/>
        </p:nvSpPr>
        <p:spPr bwMode="auto">
          <a:xfrm>
            <a:off x="2765425" y="3386138"/>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25</a:t>
            </a:r>
          </a:p>
        </p:txBody>
      </p:sp>
      <p:sp>
        <p:nvSpPr>
          <p:cNvPr id="299025" name="Text Box 17"/>
          <p:cNvSpPr txBox="1">
            <a:spLocks noChangeArrowheads="1"/>
          </p:cNvSpPr>
          <p:nvPr/>
        </p:nvSpPr>
        <p:spPr bwMode="auto">
          <a:xfrm>
            <a:off x="1073150" y="3865563"/>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r>
              <a:rPr lang="en-GB" baseline="30000"/>
              <a:t>2</a:t>
            </a:r>
            <a:r>
              <a:rPr lang="en-GB"/>
              <a:t> = 6 × 6 =</a:t>
            </a:r>
          </a:p>
        </p:txBody>
      </p:sp>
      <p:sp>
        <p:nvSpPr>
          <p:cNvPr id="299026" name="Text Box 18"/>
          <p:cNvSpPr txBox="1">
            <a:spLocks noChangeArrowheads="1"/>
          </p:cNvSpPr>
          <p:nvPr/>
        </p:nvSpPr>
        <p:spPr bwMode="auto">
          <a:xfrm>
            <a:off x="2765425" y="3865563"/>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36</a:t>
            </a:r>
          </a:p>
        </p:txBody>
      </p:sp>
      <p:sp>
        <p:nvSpPr>
          <p:cNvPr id="299027" name="Text Box 19"/>
          <p:cNvSpPr txBox="1">
            <a:spLocks noChangeArrowheads="1"/>
          </p:cNvSpPr>
          <p:nvPr/>
        </p:nvSpPr>
        <p:spPr bwMode="auto">
          <a:xfrm>
            <a:off x="1073150" y="4344988"/>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r>
              <a:rPr lang="en-GB" baseline="30000"/>
              <a:t>2</a:t>
            </a:r>
            <a:r>
              <a:rPr lang="en-GB"/>
              <a:t> = 7 × 7 =</a:t>
            </a:r>
          </a:p>
        </p:txBody>
      </p:sp>
      <p:sp>
        <p:nvSpPr>
          <p:cNvPr id="299028" name="Text Box 20"/>
          <p:cNvSpPr txBox="1">
            <a:spLocks noChangeArrowheads="1"/>
          </p:cNvSpPr>
          <p:nvPr/>
        </p:nvSpPr>
        <p:spPr bwMode="auto">
          <a:xfrm>
            <a:off x="2765425" y="4344988"/>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49</a:t>
            </a:r>
          </a:p>
        </p:txBody>
      </p:sp>
      <p:sp>
        <p:nvSpPr>
          <p:cNvPr id="299029" name="Text Box 21"/>
          <p:cNvSpPr txBox="1">
            <a:spLocks noChangeArrowheads="1"/>
          </p:cNvSpPr>
          <p:nvPr/>
        </p:nvSpPr>
        <p:spPr bwMode="auto">
          <a:xfrm>
            <a:off x="1073150" y="4824413"/>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a:t>
            </a:r>
            <a:r>
              <a:rPr lang="en-GB" baseline="30000"/>
              <a:t>2</a:t>
            </a:r>
            <a:r>
              <a:rPr lang="en-GB"/>
              <a:t> = 8 × 8 =</a:t>
            </a:r>
          </a:p>
        </p:txBody>
      </p:sp>
      <p:sp>
        <p:nvSpPr>
          <p:cNvPr id="299030" name="Text Box 22"/>
          <p:cNvSpPr txBox="1">
            <a:spLocks noChangeArrowheads="1"/>
          </p:cNvSpPr>
          <p:nvPr/>
        </p:nvSpPr>
        <p:spPr bwMode="auto">
          <a:xfrm>
            <a:off x="2765425" y="4824413"/>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64</a:t>
            </a:r>
          </a:p>
        </p:txBody>
      </p:sp>
      <p:sp>
        <p:nvSpPr>
          <p:cNvPr id="299031" name="Text Box 23"/>
          <p:cNvSpPr txBox="1">
            <a:spLocks noChangeArrowheads="1"/>
          </p:cNvSpPr>
          <p:nvPr/>
        </p:nvSpPr>
        <p:spPr bwMode="auto">
          <a:xfrm>
            <a:off x="1073150" y="5303838"/>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9</a:t>
            </a:r>
            <a:r>
              <a:rPr lang="en-GB" baseline="30000"/>
              <a:t>2</a:t>
            </a:r>
            <a:r>
              <a:rPr lang="en-GB"/>
              <a:t> = 9 × 9 =</a:t>
            </a:r>
          </a:p>
        </p:txBody>
      </p:sp>
      <p:sp>
        <p:nvSpPr>
          <p:cNvPr id="299032" name="Text Box 24"/>
          <p:cNvSpPr txBox="1">
            <a:spLocks noChangeArrowheads="1"/>
          </p:cNvSpPr>
          <p:nvPr/>
        </p:nvSpPr>
        <p:spPr bwMode="auto">
          <a:xfrm>
            <a:off x="2765425" y="5303838"/>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81</a:t>
            </a:r>
          </a:p>
        </p:txBody>
      </p:sp>
      <p:sp>
        <p:nvSpPr>
          <p:cNvPr id="299033" name="Text Box 25"/>
          <p:cNvSpPr txBox="1">
            <a:spLocks noChangeArrowheads="1"/>
          </p:cNvSpPr>
          <p:nvPr/>
        </p:nvSpPr>
        <p:spPr bwMode="auto">
          <a:xfrm>
            <a:off x="1073150" y="5783263"/>
            <a:ext cx="2270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10</a:t>
            </a:r>
            <a:r>
              <a:rPr lang="en-GB" baseline="30000"/>
              <a:t>2</a:t>
            </a:r>
            <a:r>
              <a:rPr lang="en-GB"/>
              <a:t> = 10 × 10 =</a:t>
            </a:r>
          </a:p>
        </p:txBody>
      </p:sp>
      <p:sp>
        <p:nvSpPr>
          <p:cNvPr id="299034" name="Text Box 26"/>
          <p:cNvSpPr txBox="1">
            <a:spLocks noChangeArrowheads="1"/>
          </p:cNvSpPr>
          <p:nvPr/>
        </p:nvSpPr>
        <p:spPr bwMode="auto">
          <a:xfrm>
            <a:off x="3222625" y="5783263"/>
            <a:ext cx="69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100</a:t>
            </a:r>
          </a:p>
        </p:txBody>
      </p:sp>
      <p:grpSp>
        <p:nvGrpSpPr>
          <p:cNvPr id="299035" name="Group 27"/>
          <p:cNvGrpSpPr>
            <a:grpSpLocks/>
          </p:cNvGrpSpPr>
          <p:nvPr/>
        </p:nvGrpSpPr>
        <p:grpSpPr bwMode="auto">
          <a:xfrm>
            <a:off x="3159125" y="1727200"/>
            <a:ext cx="727075" cy="420688"/>
            <a:chOff x="1990" y="1100"/>
            <a:chExt cx="458" cy="265"/>
          </a:xfrm>
        </p:grpSpPr>
        <p:sp>
          <p:nvSpPr>
            <p:cNvPr id="26691" name="Text Box 28"/>
            <p:cNvSpPr txBox="1">
              <a:spLocks noChangeArrowheads="1"/>
            </p:cNvSpPr>
            <p:nvPr/>
          </p:nvSpPr>
          <p:spPr bwMode="auto">
            <a:xfrm>
              <a:off x="2106" y="1107"/>
              <a:ext cx="34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+ 3</a:t>
              </a:r>
            </a:p>
          </p:txBody>
        </p:sp>
        <p:grpSp>
          <p:nvGrpSpPr>
            <p:cNvPr id="26692" name="Group 29"/>
            <p:cNvGrpSpPr>
              <a:grpSpLocks/>
            </p:cNvGrpSpPr>
            <p:nvPr/>
          </p:nvGrpSpPr>
          <p:grpSpPr bwMode="auto">
            <a:xfrm>
              <a:off x="1990" y="1100"/>
              <a:ext cx="122" cy="265"/>
              <a:chOff x="1990" y="1104"/>
              <a:chExt cx="122" cy="265"/>
            </a:xfrm>
          </p:grpSpPr>
          <p:sp>
            <p:nvSpPr>
              <p:cNvPr id="26693" name="AutoShape 30"/>
              <p:cNvSpPr>
                <a:spLocks/>
              </p:cNvSpPr>
              <p:nvPr/>
            </p:nvSpPr>
            <p:spPr bwMode="auto">
              <a:xfrm>
                <a:off x="2016" y="1104"/>
                <a:ext cx="96" cy="240"/>
              </a:xfrm>
              <a:prstGeom prst="rightBracket">
                <a:avLst>
                  <a:gd name="adj" fmla="val 125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94" name="Line 31"/>
              <p:cNvSpPr>
                <a:spLocks noChangeShapeType="1"/>
              </p:cNvSpPr>
              <p:nvPr/>
            </p:nvSpPr>
            <p:spPr bwMode="auto">
              <a:xfrm rot="2280457" flipH="1">
                <a:off x="1990" y="1321"/>
                <a:ext cx="48" cy="4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299040" name="Group 32"/>
          <p:cNvGrpSpPr>
            <a:grpSpLocks/>
          </p:cNvGrpSpPr>
          <p:nvPr/>
        </p:nvGrpSpPr>
        <p:grpSpPr bwMode="auto">
          <a:xfrm>
            <a:off x="3276600" y="2206625"/>
            <a:ext cx="727075" cy="420688"/>
            <a:chOff x="1990" y="1100"/>
            <a:chExt cx="458" cy="265"/>
          </a:xfrm>
        </p:grpSpPr>
        <p:sp>
          <p:nvSpPr>
            <p:cNvPr id="26687" name="Text Box 33"/>
            <p:cNvSpPr txBox="1">
              <a:spLocks noChangeArrowheads="1"/>
            </p:cNvSpPr>
            <p:nvPr/>
          </p:nvSpPr>
          <p:spPr bwMode="auto">
            <a:xfrm>
              <a:off x="2106" y="1107"/>
              <a:ext cx="34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+ 5</a:t>
              </a:r>
            </a:p>
          </p:txBody>
        </p:sp>
        <p:grpSp>
          <p:nvGrpSpPr>
            <p:cNvPr id="26688" name="Group 34"/>
            <p:cNvGrpSpPr>
              <a:grpSpLocks/>
            </p:cNvGrpSpPr>
            <p:nvPr/>
          </p:nvGrpSpPr>
          <p:grpSpPr bwMode="auto">
            <a:xfrm>
              <a:off x="1990" y="1100"/>
              <a:ext cx="122" cy="265"/>
              <a:chOff x="1990" y="1104"/>
              <a:chExt cx="122" cy="265"/>
            </a:xfrm>
          </p:grpSpPr>
          <p:sp>
            <p:nvSpPr>
              <p:cNvPr id="26689" name="AutoShape 35"/>
              <p:cNvSpPr>
                <a:spLocks/>
              </p:cNvSpPr>
              <p:nvPr/>
            </p:nvSpPr>
            <p:spPr bwMode="auto">
              <a:xfrm>
                <a:off x="2016" y="1104"/>
                <a:ext cx="96" cy="240"/>
              </a:xfrm>
              <a:prstGeom prst="rightBracket">
                <a:avLst>
                  <a:gd name="adj" fmla="val 125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90" name="Line 36"/>
              <p:cNvSpPr>
                <a:spLocks noChangeShapeType="1"/>
              </p:cNvSpPr>
              <p:nvPr/>
            </p:nvSpPr>
            <p:spPr bwMode="auto">
              <a:xfrm rot="2280457" flipH="1">
                <a:off x="1990" y="1321"/>
                <a:ext cx="48" cy="4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299045" name="Group 37"/>
          <p:cNvGrpSpPr>
            <a:grpSpLocks/>
          </p:cNvGrpSpPr>
          <p:nvPr/>
        </p:nvGrpSpPr>
        <p:grpSpPr bwMode="auto">
          <a:xfrm>
            <a:off x="3276600" y="2686050"/>
            <a:ext cx="727075" cy="420688"/>
            <a:chOff x="1990" y="1100"/>
            <a:chExt cx="458" cy="265"/>
          </a:xfrm>
        </p:grpSpPr>
        <p:sp>
          <p:nvSpPr>
            <p:cNvPr id="26683" name="Text Box 38"/>
            <p:cNvSpPr txBox="1">
              <a:spLocks noChangeArrowheads="1"/>
            </p:cNvSpPr>
            <p:nvPr/>
          </p:nvSpPr>
          <p:spPr bwMode="auto">
            <a:xfrm>
              <a:off x="2106" y="1107"/>
              <a:ext cx="34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+ 7</a:t>
              </a:r>
            </a:p>
          </p:txBody>
        </p:sp>
        <p:grpSp>
          <p:nvGrpSpPr>
            <p:cNvPr id="26684" name="Group 39"/>
            <p:cNvGrpSpPr>
              <a:grpSpLocks/>
            </p:cNvGrpSpPr>
            <p:nvPr/>
          </p:nvGrpSpPr>
          <p:grpSpPr bwMode="auto">
            <a:xfrm>
              <a:off x="1990" y="1100"/>
              <a:ext cx="122" cy="265"/>
              <a:chOff x="1990" y="1104"/>
              <a:chExt cx="122" cy="265"/>
            </a:xfrm>
          </p:grpSpPr>
          <p:sp>
            <p:nvSpPr>
              <p:cNvPr id="26685" name="AutoShape 40"/>
              <p:cNvSpPr>
                <a:spLocks/>
              </p:cNvSpPr>
              <p:nvPr/>
            </p:nvSpPr>
            <p:spPr bwMode="auto">
              <a:xfrm>
                <a:off x="2016" y="1104"/>
                <a:ext cx="96" cy="240"/>
              </a:xfrm>
              <a:prstGeom prst="rightBracket">
                <a:avLst>
                  <a:gd name="adj" fmla="val 125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86" name="Line 41"/>
              <p:cNvSpPr>
                <a:spLocks noChangeShapeType="1"/>
              </p:cNvSpPr>
              <p:nvPr/>
            </p:nvSpPr>
            <p:spPr bwMode="auto">
              <a:xfrm rot="2280457" flipH="1">
                <a:off x="1990" y="1321"/>
                <a:ext cx="48" cy="4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299050" name="Group 42"/>
          <p:cNvGrpSpPr>
            <a:grpSpLocks/>
          </p:cNvGrpSpPr>
          <p:nvPr/>
        </p:nvGrpSpPr>
        <p:grpSpPr bwMode="auto">
          <a:xfrm>
            <a:off x="3352800" y="3165475"/>
            <a:ext cx="727075" cy="420688"/>
            <a:chOff x="1990" y="1100"/>
            <a:chExt cx="458" cy="265"/>
          </a:xfrm>
        </p:grpSpPr>
        <p:sp>
          <p:nvSpPr>
            <p:cNvPr id="26679" name="Text Box 43"/>
            <p:cNvSpPr txBox="1">
              <a:spLocks noChangeArrowheads="1"/>
            </p:cNvSpPr>
            <p:nvPr/>
          </p:nvSpPr>
          <p:spPr bwMode="auto">
            <a:xfrm>
              <a:off x="2106" y="1107"/>
              <a:ext cx="34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+ 9</a:t>
              </a:r>
            </a:p>
          </p:txBody>
        </p:sp>
        <p:grpSp>
          <p:nvGrpSpPr>
            <p:cNvPr id="26680" name="Group 44"/>
            <p:cNvGrpSpPr>
              <a:grpSpLocks/>
            </p:cNvGrpSpPr>
            <p:nvPr/>
          </p:nvGrpSpPr>
          <p:grpSpPr bwMode="auto">
            <a:xfrm>
              <a:off x="1990" y="1100"/>
              <a:ext cx="122" cy="265"/>
              <a:chOff x="1990" y="1104"/>
              <a:chExt cx="122" cy="265"/>
            </a:xfrm>
          </p:grpSpPr>
          <p:sp>
            <p:nvSpPr>
              <p:cNvPr id="26681" name="AutoShape 45"/>
              <p:cNvSpPr>
                <a:spLocks/>
              </p:cNvSpPr>
              <p:nvPr/>
            </p:nvSpPr>
            <p:spPr bwMode="auto">
              <a:xfrm>
                <a:off x="2016" y="1104"/>
                <a:ext cx="96" cy="240"/>
              </a:xfrm>
              <a:prstGeom prst="rightBracket">
                <a:avLst>
                  <a:gd name="adj" fmla="val 125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82" name="Line 46"/>
              <p:cNvSpPr>
                <a:spLocks noChangeShapeType="1"/>
              </p:cNvSpPr>
              <p:nvPr/>
            </p:nvSpPr>
            <p:spPr bwMode="auto">
              <a:xfrm rot="2280457" flipH="1">
                <a:off x="1990" y="1321"/>
                <a:ext cx="48" cy="4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299055" name="Group 47"/>
          <p:cNvGrpSpPr>
            <a:grpSpLocks/>
          </p:cNvGrpSpPr>
          <p:nvPr/>
        </p:nvGrpSpPr>
        <p:grpSpPr bwMode="auto">
          <a:xfrm>
            <a:off x="3352800" y="3644900"/>
            <a:ext cx="868363" cy="420688"/>
            <a:chOff x="1990" y="1100"/>
            <a:chExt cx="547" cy="265"/>
          </a:xfrm>
        </p:grpSpPr>
        <p:sp>
          <p:nvSpPr>
            <p:cNvPr id="26675" name="Text Box 48"/>
            <p:cNvSpPr txBox="1">
              <a:spLocks noChangeArrowheads="1"/>
            </p:cNvSpPr>
            <p:nvPr/>
          </p:nvSpPr>
          <p:spPr bwMode="auto">
            <a:xfrm>
              <a:off x="2106" y="1107"/>
              <a:ext cx="43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+ 11</a:t>
              </a:r>
            </a:p>
          </p:txBody>
        </p:sp>
        <p:grpSp>
          <p:nvGrpSpPr>
            <p:cNvPr id="26676" name="Group 49"/>
            <p:cNvGrpSpPr>
              <a:grpSpLocks/>
            </p:cNvGrpSpPr>
            <p:nvPr/>
          </p:nvGrpSpPr>
          <p:grpSpPr bwMode="auto">
            <a:xfrm>
              <a:off x="1990" y="1100"/>
              <a:ext cx="122" cy="265"/>
              <a:chOff x="1990" y="1104"/>
              <a:chExt cx="122" cy="265"/>
            </a:xfrm>
          </p:grpSpPr>
          <p:sp>
            <p:nvSpPr>
              <p:cNvPr id="26677" name="AutoShape 50"/>
              <p:cNvSpPr>
                <a:spLocks/>
              </p:cNvSpPr>
              <p:nvPr/>
            </p:nvSpPr>
            <p:spPr bwMode="auto">
              <a:xfrm>
                <a:off x="2016" y="1104"/>
                <a:ext cx="96" cy="240"/>
              </a:xfrm>
              <a:prstGeom prst="rightBracket">
                <a:avLst>
                  <a:gd name="adj" fmla="val 125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78" name="Line 51"/>
              <p:cNvSpPr>
                <a:spLocks noChangeShapeType="1"/>
              </p:cNvSpPr>
              <p:nvPr/>
            </p:nvSpPr>
            <p:spPr bwMode="auto">
              <a:xfrm rot="2280457" flipH="1">
                <a:off x="1990" y="1321"/>
                <a:ext cx="48" cy="4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299060" name="Group 52"/>
          <p:cNvGrpSpPr>
            <a:grpSpLocks/>
          </p:cNvGrpSpPr>
          <p:nvPr/>
        </p:nvGrpSpPr>
        <p:grpSpPr bwMode="auto">
          <a:xfrm>
            <a:off x="3352800" y="4124325"/>
            <a:ext cx="868363" cy="420688"/>
            <a:chOff x="1990" y="1100"/>
            <a:chExt cx="547" cy="265"/>
          </a:xfrm>
        </p:grpSpPr>
        <p:sp>
          <p:nvSpPr>
            <p:cNvPr id="26671" name="Text Box 53"/>
            <p:cNvSpPr txBox="1">
              <a:spLocks noChangeArrowheads="1"/>
            </p:cNvSpPr>
            <p:nvPr/>
          </p:nvSpPr>
          <p:spPr bwMode="auto">
            <a:xfrm>
              <a:off x="2106" y="1107"/>
              <a:ext cx="43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+ 13</a:t>
              </a:r>
            </a:p>
          </p:txBody>
        </p:sp>
        <p:grpSp>
          <p:nvGrpSpPr>
            <p:cNvPr id="26672" name="Group 54"/>
            <p:cNvGrpSpPr>
              <a:grpSpLocks/>
            </p:cNvGrpSpPr>
            <p:nvPr/>
          </p:nvGrpSpPr>
          <p:grpSpPr bwMode="auto">
            <a:xfrm>
              <a:off x="1990" y="1100"/>
              <a:ext cx="122" cy="265"/>
              <a:chOff x="1990" y="1104"/>
              <a:chExt cx="122" cy="265"/>
            </a:xfrm>
          </p:grpSpPr>
          <p:sp>
            <p:nvSpPr>
              <p:cNvPr id="26673" name="AutoShape 55"/>
              <p:cNvSpPr>
                <a:spLocks/>
              </p:cNvSpPr>
              <p:nvPr/>
            </p:nvSpPr>
            <p:spPr bwMode="auto">
              <a:xfrm>
                <a:off x="2016" y="1104"/>
                <a:ext cx="96" cy="240"/>
              </a:xfrm>
              <a:prstGeom prst="rightBracket">
                <a:avLst>
                  <a:gd name="adj" fmla="val 125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74" name="Line 56"/>
              <p:cNvSpPr>
                <a:spLocks noChangeShapeType="1"/>
              </p:cNvSpPr>
              <p:nvPr/>
            </p:nvSpPr>
            <p:spPr bwMode="auto">
              <a:xfrm rot="2280457" flipH="1">
                <a:off x="1990" y="1321"/>
                <a:ext cx="48" cy="4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299065" name="Group 57"/>
          <p:cNvGrpSpPr>
            <a:grpSpLocks/>
          </p:cNvGrpSpPr>
          <p:nvPr/>
        </p:nvGrpSpPr>
        <p:grpSpPr bwMode="auto">
          <a:xfrm>
            <a:off x="3352800" y="4603750"/>
            <a:ext cx="868363" cy="420688"/>
            <a:chOff x="1990" y="1100"/>
            <a:chExt cx="547" cy="265"/>
          </a:xfrm>
        </p:grpSpPr>
        <p:sp>
          <p:nvSpPr>
            <p:cNvPr id="26667" name="Text Box 58"/>
            <p:cNvSpPr txBox="1">
              <a:spLocks noChangeArrowheads="1"/>
            </p:cNvSpPr>
            <p:nvPr/>
          </p:nvSpPr>
          <p:spPr bwMode="auto">
            <a:xfrm>
              <a:off x="2106" y="1107"/>
              <a:ext cx="43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+ 15</a:t>
              </a:r>
            </a:p>
          </p:txBody>
        </p:sp>
        <p:grpSp>
          <p:nvGrpSpPr>
            <p:cNvPr id="26668" name="Group 59"/>
            <p:cNvGrpSpPr>
              <a:grpSpLocks/>
            </p:cNvGrpSpPr>
            <p:nvPr/>
          </p:nvGrpSpPr>
          <p:grpSpPr bwMode="auto">
            <a:xfrm>
              <a:off x="1990" y="1100"/>
              <a:ext cx="122" cy="265"/>
              <a:chOff x="1990" y="1104"/>
              <a:chExt cx="122" cy="265"/>
            </a:xfrm>
          </p:grpSpPr>
          <p:sp>
            <p:nvSpPr>
              <p:cNvPr id="26669" name="AutoShape 60"/>
              <p:cNvSpPr>
                <a:spLocks/>
              </p:cNvSpPr>
              <p:nvPr/>
            </p:nvSpPr>
            <p:spPr bwMode="auto">
              <a:xfrm>
                <a:off x="2016" y="1104"/>
                <a:ext cx="96" cy="240"/>
              </a:xfrm>
              <a:prstGeom prst="rightBracket">
                <a:avLst>
                  <a:gd name="adj" fmla="val 125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70" name="Line 61"/>
              <p:cNvSpPr>
                <a:spLocks noChangeShapeType="1"/>
              </p:cNvSpPr>
              <p:nvPr/>
            </p:nvSpPr>
            <p:spPr bwMode="auto">
              <a:xfrm rot="2280457" flipH="1">
                <a:off x="1990" y="1321"/>
                <a:ext cx="48" cy="4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299070" name="Group 62"/>
          <p:cNvGrpSpPr>
            <a:grpSpLocks/>
          </p:cNvGrpSpPr>
          <p:nvPr/>
        </p:nvGrpSpPr>
        <p:grpSpPr bwMode="auto">
          <a:xfrm>
            <a:off x="3352800" y="5083175"/>
            <a:ext cx="868363" cy="420688"/>
            <a:chOff x="1990" y="1100"/>
            <a:chExt cx="547" cy="265"/>
          </a:xfrm>
        </p:grpSpPr>
        <p:sp>
          <p:nvSpPr>
            <p:cNvPr id="26663" name="Text Box 63"/>
            <p:cNvSpPr txBox="1">
              <a:spLocks noChangeArrowheads="1"/>
            </p:cNvSpPr>
            <p:nvPr/>
          </p:nvSpPr>
          <p:spPr bwMode="auto">
            <a:xfrm>
              <a:off x="2106" y="1107"/>
              <a:ext cx="43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+ 17</a:t>
              </a:r>
            </a:p>
          </p:txBody>
        </p:sp>
        <p:grpSp>
          <p:nvGrpSpPr>
            <p:cNvPr id="26664" name="Group 64"/>
            <p:cNvGrpSpPr>
              <a:grpSpLocks/>
            </p:cNvGrpSpPr>
            <p:nvPr/>
          </p:nvGrpSpPr>
          <p:grpSpPr bwMode="auto">
            <a:xfrm>
              <a:off x="1990" y="1100"/>
              <a:ext cx="122" cy="265"/>
              <a:chOff x="1990" y="1104"/>
              <a:chExt cx="122" cy="265"/>
            </a:xfrm>
          </p:grpSpPr>
          <p:sp>
            <p:nvSpPr>
              <p:cNvPr id="26665" name="AutoShape 65"/>
              <p:cNvSpPr>
                <a:spLocks/>
              </p:cNvSpPr>
              <p:nvPr/>
            </p:nvSpPr>
            <p:spPr bwMode="auto">
              <a:xfrm>
                <a:off x="2016" y="1104"/>
                <a:ext cx="96" cy="240"/>
              </a:xfrm>
              <a:prstGeom prst="rightBracket">
                <a:avLst>
                  <a:gd name="adj" fmla="val 125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66" name="Line 66"/>
              <p:cNvSpPr>
                <a:spLocks noChangeShapeType="1"/>
              </p:cNvSpPr>
              <p:nvPr/>
            </p:nvSpPr>
            <p:spPr bwMode="auto">
              <a:xfrm rot="2280457" flipH="1">
                <a:off x="1990" y="1321"/>
                <a:ext cx="48" cy="4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299075" name="Group 67"/>
          <p:cNvGrpSpPr>
            <a:grpSpLocks/>
          </p:cNvGrpSpPr>
          <p:nvPr/>
        </p:nvGrpSpPr>
        <p:grpSpPr bwMode="auto">
          <a:xfrm>
            <a:off x="3921125" y="5562600"/>
            <a:ext cx="868363" cy="420688"/>
            <a:chOff x="1990" y="1100"/>
            <a:chExt cx="547" cy="265"/>
          </a:xfrm>
        </p:grpSpPr>
        <p:sp>
          <p:nvSpPr>
            <p:cNvPr id="26659" name="Text Box 68"/>
            <p:cNvSpPr txBox="1">
              <a:spLocks noChangeArrowheads="1"/>
            </p:cNvSpPr>
            <p:nvPr/>
          </p:nvSpPr>
          <p:spPr bwMode="auto">
            <a:xfrm>
              <a:off x="2106" y="1107"/>
              <a:ext cx="43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+ 19</a:t>
              </a:r>
            </a:p>
          </p:txBody>
        </p:sp>
        <p:grpSp>
          <p:nvGrpSpPr>
            <p:cNvPr id="26660" name="Group 69"/>
            <p:cNvGrpSpPr>
              <a:grpSpLocks/>
            </p:cNvGrpSpPr>
            <p:nvPr/>
          </p:nvGrpSpPr>
          <p:grpSpPr bwMode="auto">
            <a:xfrm>
              <a:off x="1990" y="1100"/>
              <a:ext cx="122" cy="265"/>
              <a:chOff x="1990" y="1104"/>
              <a:chExt cx="122" cy="265"/>
            </a:xfrm>
          </p:grpSpPr>
          <p:sp>
            <p:nvSpPr>
              <p:cNvPr id="26661" name="AutoShape 70"/>
              <p:cNvSpPr>
                <a:spLocks/>
              </p:cNvSpPr>
              <p:nvPr/>
            </p:nvSpPr>
            <p:spPr bwMode="auto">
              <a:xfrm>
                <a:off x="2016" y="1104"/>
                <a:ext cx="96" cy="240"/>
              </a:xfrm>
              <a:prstGeom prst="rightBracket">
                <a:avLst>
                  <a:gd name="adj" fmla="val 125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62" name="Line 71"/>
              <p:cNvSpPr>
                <a:spLocks noChangeShapeType="1"/>
              </p:cNvSpPr>
              <p:nvPr/>
            </p:nvSpPr>
            <p:spPr bwMode="auto">
              <a:xfrm rot="2280457" flipH="1">
                <a:off x="1990" y="1321"/>
                <a:ext cx="48" cy="4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90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990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90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990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990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9902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9902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9902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9902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29902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299025"/>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299026"/>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299027"/>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299028"/>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299029"/>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299030"/>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499"/>
                                          </p:stCondLst>
                                        </p:cTn>
                                        <p:tgtEl>
                                          <p:spTgt spid="299031"/>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grpId="0" nodeType="clickEffect">
                                  <p:stCondLst>
                                    <p:cond delay="0"/>
                                  </p:stCondLst>
                                  <p:childTnLst>
                                    <p:set>
                                      <p:cBhvr>
                                        <p:cTn id="74" dur="1" fill="hold">
                                          <p:stCondLst>
                                            <p:cond delay="499"/>
                                          </p:stCondLst>
                                        </p:cTn>
                                        <p:tgtEl>
                                          <p:spTgt spid="299032"/>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499"/>
                                          </p:stCondLst>
                                        </p:cTn>
                                        <p:tgtEl>
                                          <p:spTgt spid="299033"/>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grpId="0" nodeType="clickEffect">
                                  <p:stCondLst>
                                    <p:cond delay="0"/>
                                  </p:stCondLst>
                                  <p:childTnLst>
                                    <p:set>
                                      <p:cBhvr>
                                        <p:cTn id="82" dur="1" fill="hold">
                                          <p:stCondLst>
                                            <p:cond delay="499"/>
                                          </p:stCondLst>
                                        </p:cTn>
                                        <p:tgtEl>
                                          <p:spTgt spid="299034"/>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1" fill="hold" nodeType="clickEffect">
                                  <p:stCondLst>
                                    <p:cond delay="0"/>
                                  </p:stCondLst>
                                  <p:childTnLst>
                                    <p:set>
                                      <p:cBhvr>
                                        <p:cTn id="86" dur="1" fill="hold">
                                          <p:stCondLst>
                                            <p:cond delay="0"/>
                                          </p:stCondLst>
                                        </p:cTn>
                                        <p:tgtEl>
                                          <p:spTgt spid="299035"/>
                                        </p:tgtEl>
                                        <p:attrNameLst>
                                          <p:attrName>style.visibility</p:attrName>
                                        </p:attrNameLst>
                                      </p:cBhvr>
                                      <p:to>
                                        <p:strVal val="visible"/>
                                      </p:to>
                                    </p:set>
                                    <p:animEffect transition="in" filter="wipe(up)">
                                      <p:cBhvr>
                                        <p:cTn id="87" dur="500"/>
                                        <p:tgtEl>
                                          <p:spTgt spid="299035"/>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1" fill="hold" nodeType="clickEffect">
                                  <p:stCondLst>
                                    <p:cond delay="0"/>
                                  </p:stCondLst>
                                  <p:childTnLst>
                                    <p:set>
                                      <p:cBhvr>
                                        <p:cTn id="91" dur="1" fill="hold">
                                          <p:stCondLst>
                                            <p:cond delay="0"/>
                                          </p:stCondLst>
                                        </p:cTn>
                                        <p:tgtEl>
                                          <p:spTgt spid="299040"/>
                                        </p:tgtEl>
                                        <p:attrNameLst>
                                          <p:attrName>style.visibility</p:attrName>
                                        </p:attrNameLst>
                                      </p:cBhvr>
                                      <p:to>
                                        <p:strVal val="visible"/>
                                      </p:to>
                                    </p:set>
                                    <p:animEffect transition="in" filter="wipe(up)">
                                      <p:cBhvr>
                                        <p:cTn id="92" dur="500"/>
                                        <p:tgtEl>
                                          <p:spTgt spid="299040"/>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1" fill="hold" nodeType="clickEffect">
                                  <p:stCondLst>
                                    <p:cond delay="0"/>
                                  </p:stCondLst>
                                  <p:childTnLst>
                                    <p:set>
                                      <p:cBhvr>
                                        <p:cTn id="96" dur="1" fill="hold">
                                          <p:stCondLst>
                                            <p:cond delay="0"/>
                                          </p:stCondLst>
                                        </p:cTn>
                                        <p:tgtEl>
                                          <p:spTgt spid="299045"/>
                                        </p:tgtEl>
                                        <p:attrNameLst>
                                          <p:attrName>style.visibility</p:attrName>
                                        </p:attrNameLst>
                                      </p:cBhvr>
                                      <p:to>
                                        <p:strVal val="visible"/>
                                      </p:to>
                                    </p:set>
                                    <p:animEffect transition="in" filter="wipe(up)">
                                      <p:cBhvr>
                                        <p:cTn id="97" dur="500"/>
                                        <p:tgtEl>
                                          <p:spTgt spid="299045"/>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1" fill="hold" nodeType="clickEffect">
                                  <p:stCondLst>
                                    <p:cond delay="0"/>
                                  </p:stCondLst>
                                  <p:childTnLst>
                                    <p:set>
                                      <p:cBhvr>
                                        <p:cTn id="101" dur="1" fill="hold">
                                          <p:stCondLst>
                                            <p:cond delay="0"/>
                                          </p:stCondLst>
                                        </p:cTn>
                                        <p:tgtEl>
                                          <p:spTgt spid="299050"/>
                                        </p:tgtEl>
                                        <p:attrNameLst>
                                          <p:attrName>style.visibility</p:attrName>
                                        </p:attrNameLst>
                                      </p:cBhvr>
                                      <p:to>
                                        <p:strVal val="visible"/>
                                      </p:to>
                                    </p:set>
                                    <p:animEffect transition="in" filter="wipe(up)">
                                      <p:cBhvr>
                                        <p:cTn id="102" dur="500"/>
                                        <p:tgtEl>
                                          <p:spTgt spid="299050"/>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1" fill="hold" nodeType="clickEffect">
                                  <p:stCondLst>
                                    <p:cond delay="0"/>
                                  </p:stCondLst>
                                  <p:childTnLst>
                                    <p:set>
                                      <p:cBhvr>
                                        <p:cTn id="106" dur="1" fill="hold">
                                          <p:stCondLst>
                                            <p:cond delay="0"/>
                                          </p:stCondLst>
                                        </p:cTn>
                                        <p:tgtEl>
                                          <p:spTgt spid="299055"/>
                                        </p:tgtEl>
                                        <p:attrNameLst>
                                          <p:attrName>style.visibility</p:attrName>
                                        </p:attrNameLst>
                                      </p:cBhvr>
                                      <p:to>
                                        <p:strVal val="visible"/>
                                      </p:to>
                                    </p:set>
                                    <p:animEffect transition="in" filter="wipe(up)">
                                      <p:cBhvr>
                                        <p:cTn id="107" dur="500"/>
                                        <p:tgtEl>
                                          <p:spTgt spid="299055"/>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1" fill="hold" nodeType="clickEffect">
                                  <p:stCondLst>
                                    <p:cond delay="0"/>
                                  </p:stCondLst>
                                  <p:childTnLst>
                                    <p:set>
                                      <p:cBhvr>
                                        <p:cTn id="111" dur="1" fill="hold">
                                          <p:stCondLst>
                                            <p:cond delay="0"/>
                                          </p:stCondLst>
                                        </p:cTn>
                                        <p:tgtEl>
                                          <p:spTgt spid="299060"/>
                                        </p:tgtEl>
                                        <p:attrNameLst>
                                          <p:attrName>style.visibility</p:attrName>
                                        </p:attrNameLst>
                                      </p:cBhvr>
                                      <p:to>
                                        <p:strVal val="visible"/>
                                      </p:to>
                                    </p:set>
                                    <p:animEffect transition="in" filter="wipe(up)">
                                      <p:cBhvr>
                                        <p:cTn id="112" dur="500"/>
                                        <p:tgtEl>
                                          <p:spTgt spid="299060"/>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2" presetClass="entr" presetSubtype="1" fill="hold" nodeType="clickEffect">
                                  <p:stCondLst>
                                    <p:cond delay="0"/>
                                  </p:stCondLst>
                                  <p:childTnLst>
                                    <p:set>
                                      <p:cBhvr>
                                        <p:cTn id="116" dur="1" fill="hold">
                                          <p:stCondLst>
                                            <p:cond delay="0"/>
                                          </p:stCondLst>
                                        </p:cTn>
                                        <p:tgtEl>
                                          <p:spTgt spid="299065"/>
                                        </p:tgtEl>
                                        <p:attrNameLst>
                                          <p:attrName>style.visibility</p:attrName>
                                        </p:attrNameLst>
                                      </p:cBhvr>
                                      <p:to>
                                        <p:strVal val="visible"/>
                                      </p:to>
                                    </p:set>
                                    <p:animEffect transition="in" filter="wipe(up)">
                                      <p:cBhvr>
                                        <p:cTn id="117" dur="500"/>
                                        <p:tgtEl>
                                          <p:spTgt spid="299065"/>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22" presetClass="entr" presetSubtype="1" fill="hold" nodeType="clickEffect">
                                  <p:stCondLst>
                                    <p:cond delay="0"/>
                                  </p:stCondLst>
                                  <p:childTnLst>
                                    <p:set>
                                      <p:cBhvr>
                                        <p:cTn id="121" dur="1" fill="hold">
                                          <p:stCondLst>
                                            <p:cond delay="0"/>
                                          </p:stCondLst>
                                        </p:cTn>
                                        <p:tgtEl>
                                          <p:spTgt spid="299070"/>
                                        </p:tgtEl>
                                        <p:attrNameLst>
                                          <p:attrName>style.visibility</p:attrName>
                                        </p:attrNameLst>
                                      </p:cBhvr>
                                      <p:to>
                                        <p:strVal val="visible"/>
                                      </p:to>
                                    </p:set>
                                    <p:animEffect transition="in" filter="wipe(up)">
                                      <p:cBhvr>
                                        <p:cTn id="122" dur="500"/>
                                        <p:tgtEl>
                                          <p:spTgt spid="299070"/>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22" presetClass="entr" presetSubtype="1" fill="hold" nodeType="clickEffect">
                                  <p:stCondLst>
                                    <p:cond delay="0"/>
                                  </p:stCondLst>
                                  <p:childTnLst>
                                    <p:set>
                                      <p:cBhvr>
                                        <p:cTn id="126" dur="1" fill="hold">
                                          <p:stCondLst>
                                            <p:cond delay="0"/>
                                          </p:stCondLst>
                                        </p:cTn>
                                        <p:tgtEl>
                                          <p:spTgt spid="299075"/>
                                        </p:tgtEl>
                                        <p:attrNameLst>
                                          <p:attrName>style.visibility</p:attrName>
                                        </p:attrNameLst>
                                      </p:cBhvr>
                                      <p:to>
                                        <p:strVal val="visible"/>
                                      </p:to>
                                    </p:set>
                                    <p:animEffect transition="in" filter="wipe(up)">
                                      <p:cBhvr>
                                        <p:cTn id="127" dur="500"/>
                                        <p:tgtEl>
                                          <p:spTgt spid="299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5" grpId="0" autoUpdateAnimBg="0"/>
      <p:bldP spid="299016" grpId="0" autoUpdateAnimBg="0"/>
      <p:bldP spid="299017" grpId="0" autoUpdateAnimBg="0"/>
      <p:bldP spid="299018" grpId="0" autoUpdateAnimBg="0"/>
      <p:bldP spid="299019" grpId="0" autoUpdateAnimBg="0"/>
      <p:bldP spid="299020" grpId="0" autoUpdateAnimBg="0"/>
      <p:bldP spid="299021" grpId="0" autoUpdateAnimBg="0"/>
      <p:bldP spid="299022" grpId="0" autoUpdateAnimBg="0"/>
      <p:bldP spid="299023" grpId="0" autoUpdateAnimBg="0"/>
      <p:bldP spid="299024" grpId="0" autoUpdateAnimBg="0"/>
      <p:bldP spid="299025" grpId="0" autoUpdateAnimBg="0"/>
      <p:bldP spid="299026" grpId="0" autoUpdateAnimBg="0"/>
      <p:bldP spid="299027" grpId="0" autoUpdateAnimBg="0"/>
      <p:bldP spid="299028" grpId="0" autoUpdateAnimBg="0"/>
      <p:bldP spid="299029" grpId="0" autoUpdateAnimBg="0"/>
      <p:bldP spid="299030" grpId="0" autoUpdateAnimBg="0"/>
      <p:bldP spid="299031" grpId="0" autoUpdateAnimBg="0"/>
      <p:bldP spid="299032" grpId="0" autoUpdateAnimBg="0"/>
      <p:bldP spid="299033" grpId="0" autoUpdateAnimBg="0"/>
      <p:bldP spid="299034"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50" name="Picture 136"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137"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139"/>
          <p:cNvSpPr>
            <a:spLocks noGrp="1" noChangeArrowheads="1"/>
          </p:cNvSpPr>
          <p:nvPr>
            <p:ph type="title" idx="4294967295"/>
          </p:nvPr>
        </p:nvSpPr>
        <p:spPr>
          <a:xfrm>
            <a:off x="152400" y="152400"/>
            <a:ext cx="5791200" cy="366713"/>
          </a:xfrm>
          <a:noFill/>
        </p:spPr>
        <p:txBody>
          <a:bodyPr/>
          <a:lstStyle/>
          <a:p>
            <a:pPr eaLnBrk="1" hangingPunct="1"/>
            <a:r>
              <a:rPr lang="en-GB" sz="2700" b="1" smtClean="0">
                <a:solidFill>
                  <a:srgbClr val="5B0091"/>
                </a:solidFill>
              </a:rPr>
              <a:t>Adding consecutive odd numbers</a:t>
            </a:r>
            <a:endParaRPr lang="en-GB" smtClean="0"/>
          </a:p>
        </p:txBody>
      </p:sp>
      <p:sp>
        <p:nvSpPr>
          <p:cNvPr id="27653" name="Text Box 11"/>
          <p:cNvSpPr txBox="1">
            <a:spLocks noChangeArrowheads="1"/>
          </p:cNvSpPr>
          <p:nvPr/>
        </p:nvSpPr>
        <p:spPr bwMode="auto">
          <a:xfrm>
            <a:off x="228600" y="1066800"/>
            <a:ext cx="52578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first square number is 1.</a:t>
            </a:r>
          </a:p>
        </p:txBody>
      </p:sp>
      <p:sp>
        <p:nvSpPr>
          <p:cNvPr id="245772" name="Text Box 12"/>
          <p:cNvSpPr txBox="1">
            <a:spLocks noChangeArrowheads="1"/>
          </p:cNvSpPr>
          <p:nvPr/>
        </p:nvSpPr>
        <p:spPr bwMode="auto">
          <a:xfrm>
            <a:off x="228600" y="1066800"/>
            <a:ext cx="455771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second square number is 4.</a:t>
            </a:r>
          </a:p>
        </p:txBody>
      </p:sp>
      <p:sp>
        <p:nvSpPr>
          <p:cNvPr id="245773" name="Text Box 13"/>
          <p:cNvSpPr txBox="1">
            <a:spLocks noChangeArrowheads="1"/>
          </p:cNvSpPr>
          <p:nvPr/>
        </p:nvSpPr>
        <p:spPr bwMode="auto">
          <a:xfrm>
            <a:off x="228600" y="1066800"/>
            <a:ext cx="51816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third square number is 9.     </a:t>
            </a:r>
          </a:p>
        </p:txBody>
      </p:sp>
      <p:sp>
        <p:nvSpPr>
          <p:cNvPr id="245774" name="Text Box 14"/>
          <p:cNvSpPr txBox="1">
            <a:spLocks noChangeArrowheads="1"/>
          </p:cNvSpPr>
          <p:nvPr/>
        </p:nvSpPr>
        <p:spPr bwMode="auto">
          <a:xfrm>
            <a:off x="228600" y="1066800"/>
            <a:ext cx="53340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fourth square number is 16.</a:t>
            </a:r>
          </a:p>
        </p:txBody>
      </p:sp>
      <p:sp>
        <p:nvSpPr>
          <p:cNvPr id="245775" name="Text Box 15"/>
          <p:cNvSpPr txBox="1">
            <a:spLocks noChangeArrowheads="1"/>
          </p:cNvSpPr>
          <p:nvPr/>
        </p:nvSpPr>
        <p:spPr bwMode="auto">
          <a:xfrm>
            <a:off x="228600" y="1066800"/>
            <a:ext cx="49530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fifth square number is 25.   </a:t>
            </a:r>
          </a:p>
        </p:txBody>
      </p:sp>
      <p:sp>
        <p:nvSpPr>
          <p:cNvPr id="245776" name="Text Box 16"/>
          <p:cNvSpPr txBox="1">
            <a:spLocks noChangeArrowheads="1"/>
          </p:cNvSpPr>
          <p:nvPr/>
        </p:nvSpPr>
        <p:spPr bwMode="auto">
          <a:xfrm>
            <a:off x="228600" y="1066800"/>
            <a:ext cx="56388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sixth square number is 36.   </a:t>
            </a:r>
          </a:p>
        </p:txBody>
      </p:sp>
      <p:sp>
        <p:nvSpPr>
          <p:cNvPr id="245777" name="Text Box 17"/>
          <p:cNvSpPr txBox="1">
            <a:spLocks noChangeArrowheads="1"/>
          </p:cNvSpPr>
          <p:nvPr/>
        </p:nvSpPr>
        <p:spPr bwMode="auto">
          <a:xfrm>
            <a:off x="228600" y="1066800"/>
            <a:ext cx="54864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seventh square number is 49.   </a:t>
            </a:r>
          </a:p>
        </p:txBody>
      </p:sp>
      <p:sp>
        <p:nvSpPr>
          <p:cNvPr id="245778" name="Text Box 18"/>
          <p:cNvSpPr txBox="1">
            <a:spLocks noChangeArrowheads="1"/>
          </p:cNvSpPr>
          <p:nvPr/>
        </p:nvSpPr>
        <p:spPr bwMode="auto">
          <a:xfrm>
            <a:off x="228600" y="1066800"/>
            <a:ext cx="54864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eighth square number is 64.   </a:t>
            </a:r>
          </a:p>
        </p:txBody>
      </p:sp>
      <p:sp>
        <p:nvSpPr>
          <p:cNvPr id="245779" name="Text Box 19"/>
          <p:cNvSpPr txBox="1">
            <a:spLocks noChangeArrowheads="1"/>
          </p:cNvSpPr>
          <p:nvPr/>
        </p:nvSpPr>
        <p:spPr bwMode="auto">
          <a:xfrm>
            <a:off x="228600" y="1066800"/>
            <a:ext cx="53340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ninth square number is 81.   </a:t>
            </a:r>
          </a:p>
        </p:txBody>
      </p:sp>
      <p:sp>
        <p:nvSpPr>
          <p:cNvPr id="245780" name="Text Box 20"/>
          <p:cNvSpPr txBox="1">
            <a:spLocks noChangeArrowheads="1"/>
          </p:cNvSpPr>
          <p:nvPr/>
        </p:nvSpPr>
        <p:spPr bwMode="auto">
          <a:xfrm>
            <a:off x="228600" y="1066800"/>
            <a:ext cx="484346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tenth square number is 100.   </a:t>
            </a:r>
          </a:p>
        </p:txBody>
      </p:sp>
      <p:sp>
        <p:nvSpPr>
          <p:cNvPr id="245781" name="Oval 21"/>
          <p:cNvSpPr>
            <a:spLocks noChangeArrowheads="1"/>
          </p:cNvSpPr>
          <p:nvPr/>
        </p:nvSpPr>
        <p:spPr bwMode="auto">
          <a:xfrm>
            <a:off x="2362200" y="1676400"/>
            <a:ext cx="381000" cy="38100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45782" name="Group 22"/>
          <p:cNvGrpSpPr>
            <a:grpSpLocks/>
          </p:cNvGrpSpPr>
          <p:nvPr/>
        </p:nvGrpSpPr>
        <p:grpSpPr bwMode="auto">
          <a:xfrm>
            <a:off x="2362200" y="1676400"/>
            <a:ext cx="762000" cy="762000"/>
            <a:chOff x="1488" y="1056"/>
            <a:chExt cx="480" cy="480"/>
          </a:xfrm>
        </p:grpSpPr>
        <p:sp>
          <p:nvSpPr>
            <p:cNvPr id="27784" name="Oval 23"/>
            <p:cNvSpPr>
              <a:spLocks noChangeArrowheads="1"/>
            </p:cNvSpPr>
            <p:nvPr/>
          </p:nvSpPr>
          <p:spPr bwMode="auto">
            <a:xfrm>
              <a:off x="1728" y="1056"/>
              <a:ext cx="240" cy="240"/>
            </a:xfrm>
            <a:prstGeom prst="ellipse">
              <a:avLst/>
            </a:prstGeom>
            <a:solidFill>
              <a:srgbClr val="FF9B57"/>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85" name="Oval 24"/>
            <p:cNvSpPr>
              <a:spLocks noChangeArrowheads="1"/>
            </p:cNvSpPr>
            <p:nvPr/>
          </p:nvSpPr>
          <p:spPr bwMode="auto">
            <a:xfrm>
              <a:off x="1728" y="1296"/>
              <a:ext cx="240" cy="240"/>
            </a:xfrm>
            <a:prstGeom prst="ellipse">
              <a:avLst/>
            </a:prstGeom>
            <a:solidFill>
              <a:srgbClr val="FF9B57"/>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86" name="Oval 25"/>
            <p:cNvSpPr>
              <a:spLocks noChangeArrowheads="1"/>
            </p:cNvSpPr>
            <p:nvPr/>
          </p:nvSpPr>
          <p:spPr bwMode="auto">
            <a:xfrm>
              <a:off x="1488" y="1296"/>
              <a:ext cx="240" cy="240"/>
            </a:xfrm>
            <a:prstGeom prst="ellipse">
              <a:avLst/>
            </a:prstGeom>
            <a:solidFill>
              <a:srgbClr val="FF9B57"/>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45786" name="Group 26"/>
          <p:cNvGrpSpPr>
            <a:grpSpLocks/>
          </p:cNvGrpSpPr>
          <p:nvPr/>
        </p:nvGrpSpPr>
        <p:grpSpPr bwMode="auto">
          <a:xfrm>
            <a:off x="2362200" y="1676400"/>
            <a:ext cx="1143000" cy="1143000"/>
            <a:chOff x="1488" y="1056"/>
            <a:chExt cx="720" cy="720"/>
          </a:xfrm>
        </p:grpSpPr>
        <p:sp>
          <p:nvSpPr>
            <p:cNvPr id="27779" name="Oval 27"/>
            <p:cNvSpPr>
              <a:spLocks noChangeArrowheads="1"/>
            </p:cNvSpPr>
            <p:nvPr/>
          </p:nvSpPr>
          <p:spPr bwMode="auto">
            <a:xfrm>
              <a:off x="1488" y="1536"/>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80" name="Oval 28"/>
            <p:cNvSpPr>
              <a:spLocks noChangeArrowheads="1"/>
            </p:cNvSpPr>
            <p:nvPr/>
          </p:nvSpPr>
          <p:spPr bwMode="auto">
            <a:xfrm>
              <a:off x="1968" y="1056"/>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81" name="Oval 29"/>
            <p:cNvSpPr>
              <a:spLocks noChangeArrowheads="1"/>
            </p:cNvSpPr>
            <p:nvPr/>
          </p:nvSpPr>
          <p:spPr bwMode="auto">
            <a:xfrm>
              <a:off x="1968" y="1536"/>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82" name="Oval 30"/>
            <p:cNvSpPr>
              <a:spLocks noChangeArrowheads="1"/>
            </p:cNvSpPr>
            <p:nvPr/>
          </p:nvSpPr>
          <p:spPr bwMode="auto">
            <a:xfrm>
              <a:off x="1728" y="1536"/>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83" name="Oval 31"/>
            <p:cNvSpPr>
              <a:spLocks noChangeArrowheads="1"/>
            </p:cNvSpPr>
            <p:nvPr/>
          </p:nvSpPr>
          <p:spPr bwMode="auto">
            <a:xfrm>
              <a:off x="1968" y="1296"/>
              <a:ext cx="240" cy="240"/>
            </a:xfrm>
            <a:prstGeom prst="ellipse">
              <a:avLst/>
            </a:prstGeom>
            <a:solidFill>
              <a:srgbClr val="FFCC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45792" name="Group 32"/>
          <p:cNvGrpSpPr>
            <a:grpSpLocks/>
          </p:cNvGrpSpPr>
          <p:nvPr/>
        </p:nvGrpSpPr>
        <p:grpSpPr bwMode="auto">
          <a:xfrm>
            <a:off x="2362200" y="1676400"/>
            <a:ext cx="1524000" cy="1524000"/>
            <a:chOff x="1488" y="1056"/>
            <a:chExt cx="960" cy="960"/>
          </a:xfrm>
        </p:grpSpPr>
        <p:sp>
          <p:nvSpPr>
            <p:cNvPr id="27772" name="Oval 33"/>
            <p:cNvSpPr>
              <a:spLocks noChangeArrowheads="1"/>
            </p:cNvSpPr>
            <p:nvPr/>
          </p:nvSpPr>
          <p:spPr bwMode="auto">
            <a:xfrm>
              <a:off x="1488" y="1776"/>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73" name="Oval 34"/>
            <p:cNvSpPr>
              <a:spLocks noChangeArrowheads="1"/>
            </p:cNvSpPr>
            <p:nvPr/>
          </p:nvSpPr>
          <p:spPr bwMode="auto">
            <a:xfrm>
              <a:off x="1728" y="1776"/>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74" name="Oval 35"/>
            <p:cNvSpPr>
              <a:spLocks noChangeArrowheads="1"/>
            </p:cNvSpPr>
            <p:nvPr/>
          </p:nvSpPr>
          <p:spPr bwMode="auto">
            <a:xfrm>
              <a:off x="1968" y="1776"/>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75" name="Oval 36"/>
            <p:cNvSpPr>
              <a:spLocks noChangeArrowheads="1"/>
            </p:cNvSpPr>
            <p:nvPr/>
          </p:nvSpPr>
          <p:spPr bwMode="auto">
            <a:xfrm>
              <a:off x="2208" y="1776"/>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76" name="Oval 37"/>
            <p:cNvSpPr>
              <a:spLocks noChangeArrowheads="1"/>
            </p:cNvSpPr>
            <p:nvPr/>
          </p:nvSpPr>
          <p:spPr bwMode="auto">
            <a:xfrm>
              <a:off x="2208" y="1536"/>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77" name="Oval 38"/>
            <p:cNvSpPr>
              <a:spLocks noChangeArrowheads="1"/>
            </p:cNvSpPr>
            <p:nvPr/>
          </p:nvSpPr>
          <p:spPr bwMode="auto">
            <a:xfrm>
              <a:off x="2208" y="1296"/>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78" name="Oval 39"/>
            <p:cNvSpPr>
              <a:spLocks noChangeArrowheads="1"/>
            </p:cNvSpPr>
            <p:nvPr/>
          </p:nvSpPr>
          <p:spPr bwMode="auto">
            <a:xfrm>
              <a:off x="2208" y="1056"/>
              <a:ext cx="240" cy="240"/>
            </a:xfrm>
            <a:prstGeom prst="ellipse">
              <a:avLst/>
            </a:prstGeom>
            <a:solidFill>
              <a:srgbClr val="66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45800" name="Group 40"/>
          <p:cNvGrpSpPr>
            <a:grpSpLocks/>
          </p:cNvGrpSpPr>
          <p:nvPr/>
        </p:nvGrpSpPr>
        <p:grpSpPr bwMode="auto">
          <a:xfrm>
            <a:off x="2362200" y="1676400"/>
            <a:ext cx="1905000" cy="1905000"/>
            <a:chOff x="1488" y="1056"/>
            <a:chExt cx="1200" cy="1200"/>
          </a:xfrm>
        </p:grpSpPr>
        <p:sp>
          <p:nvSpPr>
            <p:cNvPr id="27763" name="Oval 41"/>
            <p:cNvSpPr>
              <a:spLocks noChangeArrowheads="1"/>
            </p:cNvSpPr>
            <p:nvPr/>
          </p:nvSpPr>
          <p:spPr bwMode="auto">
            <a:xfrm>
              <a:off x="1488" y="201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64" name="Oval 42"/>
            <p:cNvSpPr>
              <a:spLocks noChangeArrowheads="1"/>
            </p:cNvSpPr>
            <p:nvPr/>
          </p:nvSpPr>
          <p:spPr bwMode="auto">
            <a:xfrm>
              <a:off x="1728" y="201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65" name="Oval 43"/>
            <p:cNvSpPr>
              <a:spLocks noChangeArrowheads="1"/>
            </p:cNvSpPr>
            <p:nvPr/>
          </p:nvSpPr>
          <p:spPr bwMode="auto">
            <a:xfrm>
              <a:off x="1968" y="201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66" name="Oval 44"/>
            <p:cNvSpPr>
              <a:spLocks noChangeArrowheads="1"/>
            </p:cNvSpPr>
            <p:nvPr/>
          </p:nvSpPr>
          <p:spPr bwMode="auto">
            <a:xfrm>
              <a:off x="2208" y="201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67" name="Oval 45"/>
            <p:cNvSpPr>
              <a:spLocks noChangeArrowheads="1"/>
            </p:cNvSpPr>
            <p:nvPr/>
          </p:nvSpPr>
          <p:spPr bwMode="auto">
            <a:xfrm>
              <a:off x="2448" y="201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68" name="Oval 46"/>
            <p:cNvSpPr>
              <a:spLocks noChangeArrowheads="1"/>
            </p:cNvSpPr>
            <p:nvPr/>
          </p:nvSpPr>
          <p:spPr bwMode="auto">
            <a:xfrm>
              <a:off x="2448" y="177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69" name="Oval 47"/>
            <p:cNvSpPr>
              <a:spLocks noChangeArrowheads="1"/>
            </p:cNvSpPr>
            <p:nvPr/>
          </p:nvSpPr>
          <p:spPr bwMode="auto">
            <a:xfrm>
              <a:off x="2448" y="153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70" name="Oval 48"/>
            <p:cNvSpPr>
              <a:spLocks noChangeArrowheads="1"/>
            </p:cNvSpPr>
            <p:nvPr/>
          </p:nvSpPr>
          <p:spPr bwMode="auto">
            <a:xfrm>
              <a:off x="2448" y="129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71" name="Oval 49"/>
            <p:cNvSpPr>
              <a:spLocks noChangeArrowheads="1"/>
            </p:cNvSpPr>
            <p:nvPr/>
          </p:nvSpPr>
          <p:spPr bwMode="auto">
            <a:xfrm>
              <a:off x="2448" y="1056"/>
              <a:ext cx="240" cy="240"/>
            </a:xfrm>
            <a:prstGeom prst="ellipse">
              <a:avLst/>
            </a:prstGeom>
            <a:solidFill>
              <a:srgbClr val="0099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45810" name="Group 50"/>
          <p:cNvGrpSpPr>
            <a:grpSpLocks/>
          </p:cNvGrpSpPr>
          <p:nvPr/>
        </p:nvGrpSpPr>
        <p:grpSpPr bwMode="auto">
          <a:xfrm>
            <a:off x="2362200" y="1676400"/>
            <a:ext cx="2286000" cy="2286000"/>
            <a:chOff x="1488" y="1056"/>
            <a:chExt cx="1440" cy="1440"/>
          </a:xfrm>
        </p:grpSpPr>
        <p:sp>
          <p:nvSpPr>
            <p:cNvPr id="27752" name="Oval 51"/>
            <p:cNvSpPr>
              <a:spLocks noChangeArrowheads="1"/>
            </p:cNvSpPr>
            <p:nvPr/>
          </p:nvSpPr>
          <p:spPr bwMode="auto">
            <a:xfrm>
              <a:off x="148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53" name="Oval 52"/>
            <p:cNvSpPr>
              <a:spLocks noChangeArrowheads="1"/>
            </p:cNvSpPr>
            <p:nvPr/>
          </p:nvSpPr>
          <p:spPr bwMode="auto">
            <a:xfrm>
              <a:off x="172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54" name="Oval 53"/>
            <p:cNvSpPr>
              <a:spLocks noChangeArrowheads="1"/>
            </p:cNvSpPr>
            <p:nvPr/>
          </p:nvSpPr>
          <p:spPr bwMode="auto">
            <a:xfrm>
              <a:off x="196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55" name="Oval 54"/>
            <p:cNvSpPr>
              <a:spLocks noChangeArrowheads="1"/>
            </p:cNvSpPr>
            <p:nvPr/>
          </p:nvSpPr>
          <p:spPr bwMode="auto">
            <a:xfrm>
              <a:off x="220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56" name="Oval 55"/>
            <p:cNvSpPr>
              <a:spLocks noChangeArrowheads="1"/>
            </p:cNvSpPr>
            <p:nvPr/>
          </p:nvSpPr>
          <p:spPr bwMode="auto">
            <a:xfrm>
              <a:off x="244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57" name="Oval 56"/>
            <p:cNvSpPr>
              <a:spLocks noChangeArrowheads="1"/>
            </p:cNvSpPr>
            <p:nvPr/>
          </p:nvSpPr>
          <p:spPr bwMode="auto">
            <a:xfrm>
              <a:off x="2688" y="22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58" name="Oval 57"/>
            <p:cNvSpPr>
              <a:spLocks noChangeArrowheads="1"/>
            </p:cNvSpPr>
            <p:nvPr/>
          </p:nvSpPr>
          <p:spPr bwMode="auto">
            <a:xfrm>
              <a:off x="2688" y="201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59" name="Oval 58"/>
            <p:cNvSpPr>
              <a:spLocks noChangeArrowheads="1"/>
            </p:cNvSpPr>
            <p:nvPr/>
          </p:nvSpPr>
          <p:spPr bwMode="auto">
            <a:xfrm>
              <a:off x="2688" y="177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60" name="Oval 59"/>
            <p:cNvSpPr>
              <a:spLocks noChangeArrowheads="1"/>
            </p:cNvSpPr>
            <p:nvPr/>
          </p:nvSpPr>
          <p:spPr bwMode="auto">
            <a:xfrm>
              <a:off x="2688" y="153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61" name="Oval 60"/>
            <p:cNvSpPr>
              <a:spLocks noChangeArrowheads="1"/>
            </p:cNvSpPr>
            <p:nvPr/>
          </p:nvSpPr>
          <p:spPr bwMode="auto">
            <a:xfrm>
              <a:off x="2688" y="129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62" name="Oval 61"/>
            <p:cNvSpPr>
              <a:spLocks noChangeArrowheads="1"/>
            </p:cNvSpPr>
            <p:nvPr/>
          </p:nvSpPr>
          <p:spPr bwMode="auto">
            <a:xfrm>
              <a:off x="2688" y="1056"/>
              <a:ext cx="240" cy="240"/>
            </a:xfrm>
            <a:prstGeom prst="ellipse">
              <a:avLst/>
            </a:prstGeom>
            <a:solidFill>
              <a:srgbClr val="0000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45822" name="Group 62"/>
          <p:cNvGrpSpPr>
            <a:grpSpLocks/>
          </p:cNvGrpSpPr>
          <p:nvPr/>
        </p:nvGrpSpPr>
        <p:grpSpPr bwMode="auto">
          <a:xfrm>
            <a:off x="2362200" y="1676400"/>
            <a:ext cx="2667000" cy="2667000"/>
            <a:chOff x="1488" y="1056"/>
            <a:chExt cx="1680" cy="1680"/>
          </a:xfrm>
        </p:grpSpPr>
        <p:sp>
          <p:nvSpPr>
            <p:cNvPr id="27739" name="Oval 63"/>
            <p:cNvSpPr>
              <a:spLocks noChangeArrowheads="1"/>
            </p:cNvSpPr>
            <p:nvPr/>
          </p:nvSpPr>
          <p:spPr bwMode="auto">
            <a:xfrm>
              <a:off x="172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0" name="Oval 64"/>
            <p:cNvSpPr>
              <a:spLocks noChangeArrowheads="1"/>
            </p:cNvSpPr>
            <p:nvPr/>
          </p:nvSpPr>
          <p:spPr bwMode="auto">
            <a:xfrm>
              <a:off x="196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1" name="Oval 65"/>
            <p:cNvSpPr>
              <a:spLocks noChangeArrowheads="1"/>
            </p:cNvSpPr>
            <p:nvPr/>
          </p:nvSpPr>
          <p:spPr bwMode="auto">
            <a:xfrm>
              <a:off x="220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2" name="Oval 66"/>
            <p:cNvSpPr>
              <a:spLocks noChangeArrowheads="1"/>
            </p:cNvSpPr>
            <p:nvPr/>
          </p:nvSpPr>
          <p:spPr bwMode="auto">
            <a:xfrm>
              <a:off x="244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3" name="Oval 67"/>
            <p:cNvSpPr>
              <a:spLocks noChangeArrowheads="1"/>
            </p:cNvSpPr>
            <p:nvPr/>
          </p:nvSpPr>
          <p:spPr bwMode="auto">
            <a:xfrm>
              <a:off x="268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4" name="Oval 68"/>
            <p:cNvSpPr>
              <a:spLocks noChangeArrowheads="1"/>
            </p:cNvSpPr>
            <p:nvPr/>
          </p:nvSpPr>
          <p:spPr bwMode="auto">
            <a:xfrm>
              <a:off x="292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5" name="Oval 69"/>
            <p:cNvSpPr>
              <a:spLocks noChangeArrowheads="1"/>
            </p:cNvSpPr>
            <p:nvPr/>
          </p:nvSpPr>
          <p:spPr bwMode="auto">
            <a:xfrm>
              <a:off x="2928" y="225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6" name="Oval 70"/>
            <p:cNvSpPr>
              <a:spLocks noChangeArrowheads="1"/>
            </p:cNvSpPr>
            <p:nvPr/>
          </p:nvSpPr>
          <p:spPr bwMode="auto">
            <a:xfrm>
              <a:off x="2928" y="201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7" name="Oval 71"/>
            <p:cNvSpPr>
              <a:spLocks noChangeArrowheads="1"/>
            </p:cNvSpPr>
            <p:nvPr/>
          </p:nvSpPr>
          <p:spPr bwMode="auto">
            <a:xfrm>
              <a:off x="2928" y="177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8" name="Oval 72"/>
            <p:cNvSpPr>
              <a:spLocks noChangeArrowheads="1"/>
            </p:cNvSpPr>
            <p:nvPr/>
          </p:nvSpPr>
          <p:spPr bwMode="auto">
            <a:xfrm>
              <a:off x="2928" y="153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49" name="Oval 73"/>
            <p:cNvSpPr>
              <a:spLocks noChangeArrowheads="1"/>
            </p:cNvSpPr>
            <p:nvPr/>
          </p:nvSpPr>
          <p:spPr bwMode="auto">
            <a:xfrm>
              <a:off x="2928" y="12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50" name="Oval 74"/>
            <p:cNvSpPr>
              <a:spLocks noChangeArrowheads="1"/>
            </p:cNvSpPr>
            <p:nvPr/>
          </p:nvSpPr>
          <p:spPr bwMode="auto">
            <a:xfrm>
              <a:off x="2928" y="105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51" name="Oval 75"/>
            <p:cNvSpPr>
              <a:spLocks noChangeArrowheads="1"/>
            </p:cNvSpPr>
            <p:nvPr/>
          </p:nvSpPr>
          <p:spPr bwMode="auto">
            <a:xfrm>
              <a:off x="1488" y="2496"/>
              <a:ext cx="240" cy="240"/>
            </a:xfrm>
            <a:prstGeom prst="ellipse">
              <a:avLst/>
            </a:prstGeom>
            <a:solidFill>
              <a:srgbClr val="3399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45836" name="Group 76"/>
          <p:cNvGrpSpPr>
            <a:grpSpLocks/>
          </p:cNvGrpSpPr>
          <p:nvPr/>
        </p:nvGrpSpPr>
        <p:grpSpPr bwMode="auto">
          <a:xfrm>
            <a:off x="2362200" y="1676400"/>
            <a:ext cx="3048000" cy="3048000"/>
            <a:chOff x="1488" y="1056"/>
            <a:chExt cx="1920" cy="1920"/>
          </a:xfrm>
        </p:grpSpPr>
        <p:grpSp>
          <p:nvGrpSpPr>
            <p:cNvPr id="27723" name="Group 77"/>
            <p:cNvGrpSpPr>
              <a:grpSpLocks/>
            </p:cNvGrpSpPr>
            <p:nvPr/>
          </p:nvGrpSpPr>
          <p:grpSpPr bwMode="auto">
            <a:xfrm>
              <a:off x="1728" y="1296"/>
              <a:ext cx="1680" cy="1680"/>
              <a:chOff x="1488" y="1056"/>
              <a:chExt cx="1680" cy="1680"/>
            </a:xfrm>
          </p:grpSpPr>
          <p:sp>
            <p:nvSpPr>
              <p:cNvPr id="27726" name="Oval 78"/>
              <p:cNvSpPr>
                <a:spLocks noChangeArrowheads="1"/>
              </p:cNvSpPr>
              <p:nvPr/>
            </p:nvSpPr>
            <p:spPr bwMode="auto">
              <a:xfrm>
                <a:off x="172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27" name="Oval 79"/>
              <p:cNvSpPr>
                <a:spLocks noChangeArrowheads="1"/>
              </p:cNvSpPr>
              <p:nvPr/>
            </p:nvSpPr>
            <p:spPr bwMode="auto">
              <a:xfrm>
                <a:off x="196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28" name="Oval 80"/>
              <p:cNvSpPr>
                <a:spLocks noChangeArrowheads="1"/>
              </p:cNvSpPr>
              <p:nvPr/>
            </p:nvSpPr>
            <p:spPr bwMode="auto">
              <a:xfrm>
                <a:off x="220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29" name="Oval 81"/>
              <p:cNvSpPr>
                <a:spLocks noChangeArrowheads="1"/>
              </p:cNvSpPr>
              <p:nvPr/>
            </p:nvSpPr>
            <p:spPr bwMode="auto">
              <a:xfrm>
                <a:off x="244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0" name="Oval 82"/>
              <p:cNvSpPr>
                <a:spLocks noChangeArrowheads="1"/>
              </p:cNvSpPr>
              <p:nvPr/>
            </p:nvSpPr>
            <p:spPr bwMode="auto">
              <a:xfrm>
                <a:off x="268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1" name="Oval 83"/>
              <p:cNvSpPr>
                <a:spLocks noChangeArrowheads="1"/>
              </p:cNvSpPr>
              <p:nvPr/>
            </p:nvSpPr>
            <p:spPr bwMode="auto">
              <a:xfrm>
                <a:off x="292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2" name="Oval 84"/>
              <p:cNvSpPr>
                <a:spLocks noChangeArrowheads="1"/>
              </p:cNvSpPr>
              <p:nvPr/>
            </p:nvSpPr>
            <p:spPr bwMode="auto">
              <a:xfrm>
                <a:off x="2928" y="225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3" name="Oval 85"/>
              <p:cNvSpPr>
                <a:spLocks noChangeArrowheads="1"/>
              </p:cNvSpPr>
              <p:nvPr/>
            </p:nvSpPr>
            <p:spPr bwMode="auto">
              <a:xfrm>
                <a:off x="2928" y="201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4" name="Oval 86"/>
              <p:cNvSpPr>
                <a:spLocks noChangeArrowheads="1"/>
              </p:cNvSpPr>
              <p:nvPr/>
            </p:nvSpPr>
            <p:spPr bwMode="auto">
              <a:xfrm>
                <a:off x="2928" y="177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5" name="Oval 87"/>
              <p:cNvSpPr>
                <a:spLocks noChangeArrowheads="1"/>
              </p:cNvSpPr>
              <p:nvPr/>
            </p:nvSpPr>
            <p:spPr bwMode="auto">
              <a:xfrm>
                <a:off x="2928" y="153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6" name="Oval 88"/>
              <p:cNvSpPr>
                <a:spLocks noChangeArrowheads="1"/>
              </p:cNvSpPr>
              <p:nvPr/>
            </p:nvSpPr>
            <p:spPr bwMode="auto">
              <a:xfrm>
                <a:off x="2928" y="12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7" name="Oval 89"/>
              <p:cNvSpPr>
                <a:spLocks noChangeArrowheads="1"/>
              </p:cNvSpPr>
              <p:nvPr/>
            </p:nvSpPr>
            <p:spPr bwMode="auto">
              <a:xfrm>
                <a:off x="2928" y="105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38" name="Oval 90"/>
              <p:cNvSpPr>
                <a:spLocks noChangeArrowheads="1"/>
              </p:cNvSpPr>
              <p:nvPr/>
            </p:nvSpPr>
            <p:spPr bwMode="auto">
              <a:xfrm>
                <a:off x="1488" y="249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724" name="Oval 91"/>
            <p:cNvSpPr>
              <a:spLocks noChangeArrowheads="1"/>
            </p:cNvSpPr>
            <p:nvPr/>
          </p:nvSpPr>
          <p:spPr bwMode="auto">
            <a:xfrm>
              <a:off x="1488" y="273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25" name="Oval 92"/>
            <p:cNvSpPr>
              <a:spLocks noChangeArrowheads="1"/>
            </p:cNvSpPr>
            <p:nvPr/>
          </p:nvSpPr>
          <p:spPr bwMode="auto">
            <a:xfrm>
              <a:off x="3168" y="1056"/>
              <a:ext cx="240" cy="240"/>
            </a:xfrm>
            <a:prstGeom prst="ellipse">
              <a:avLst/>
            </a:prstGeom>
            <a:solidFill>
              <a:srgbClr val="CC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45853" name="Group 93"/>
          <p:cNvGrpSpPr>
            <a:grpSpLocks/>
          </p:cNvGrpSpPr>
          <p:nvPr/>
        </p:nvGrpSpPr>
        <p:grpSpPr bwMode="auto">
          <a:xfrm>
            <a:off x="2362200" y="1676400"/>
            <a:ext cx="3429000" cy="3429000"/>
            <a:chOff x="1488" y="1056"/>
            <a:chExt cx="2160" cy="2160"/>
          </a:xfrm>
        </p:grpSpPr>
        <p:grpSp>
          <p:nvGrpSpPr>
            <p:cNvPr id="27704" name="Group 94"/>
            <p:cNvGrpSpPr>
              <a:grpSpLocks/>
            </p:cNvGrpSpPr>
            <p:nvPr/>
          </p:nvGrpSpPr>
          <p:grpSpPr bwMode="auto">
            <a:xfrm>
              <a:off x="1728" y="1296"/>
              <a:ext cx="1920" cy="1920"/>
              <a:chOff x="1488" y="1056"/>
              <a:chExt cx="1920" cy="1920"/>
            </a:xfrm>
          </p:grpSpPr>
          <p:grpSp>
            <p:nvGrpSpPr>
              <p:cNvPr id="27707" name="Group 95"/>
              <p:cNvGrpSpPr>
                <a:grpSpLocks/>
              </p:cNvGrpSpPr>
              <p:nvPr/>
            </p:nvGrpSpPr>
            <p:grpSpPr bwMode="auto">
              <a:xfrm>
                <a:off x="1728" y="1296"/>
                <a:ext cx="1680" cy="1680"/>
                <a:chOff x="1488" y="1056"/>
                <a:chExt cx="1680" cy="1680"/>
              </a:xfrm>
            </p:grpSpPr>
            <p:sp>
              <p:nvSpPr>
                <p:cNvPr id="27710" name="Oval 96"/>
                <p:cNvSpPr>
                  <a:spLocks noChangeArrowheads="1"/>
                </p:cNvSpPr>
                <p:nvPr/>
              </p:nvSpPr>
              <p:spPr bwMode="auto">
                <a:xfrm>
                  <a:off x="172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1" name="Oval 97"/>
                <p:cNvSpPr>
                  <a:spLocks noChangeArrowheads="1"/>
                </p:cNvSpPr>
                <p:nvPr/>
              </p:nvSpPr>
              <p:spPr bwMode="auto">
                <a:xfrm>
                  <a:off x="196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2" name="Oval 98"/>
                <p:cNvSpPr>
                  <a:spLocks noChangeArrowheads="1"/>
                </p:cNvSpPr>
                <p:nvPr/>
              </p:nvSpPr>
              <p:spPr bwMode="auto">
                <a:xfrm>
                  <a:off x="220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3" name="Oval 99"/>
                <p:cNvSpPr>
                  <a:spLocks noChangeArrowheads="1"/>
                </p:cNvSpPr>
                <p:nvPr/>
              </p:nvSpPr>
              <p:spPr bwMode="auto">
                <a:xfrm>
                  <a:off x="244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4" name="Oval 100"/>
                <p:cNvSpPr>
                  <a:spLocks noChangeArrowheads="1"/>
                </p:cNvSpPr>
                <p:nvPr/>
              </p:nvSpPr>
              <p:spPr bwMode="auto">
                <a:xfrm>
                  <a:off x="268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5" name="Oval 101"/>
                <p:cNvSpPr>
                  <a:spLocks noChangeArrowheads="1"/>
                </p:cNvSpPr>
                <p:nvPr/>
              </p:nvSpPr>
              <p:spPr bwMode="auto">
                <a:xfrm>
                  <a:off x="292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6" name="Oval 102"/>
                <p:cNvSpPr>
                  <a:spLocks noChangeArrowheads="1"/>
                </p:cNvSpPr>
                <p:nvPr/>
              </p:nvSpPr>
              <p:spPr bwMode="auto">
                <a:xfrm>
                  <a:off x="2928" y="225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7" name="Oval 103"/>
                <p:cNvSpPr>
                  <a:spLocks noChangeArrowheads="1"/>
                </p:cNvSpPr>
                <p:nvPr/>
              </p:nvSpPr>
              <p:spPr bwMode="auto">
                <a:xfrm>
                  <a:off x="2928" y="201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8" name="Oval 104"/>
                <p:cNvSpPr>
                  <a:spLocks noChangeArrowheads="1"/>
                </p:cNvSpPr>
                <p:nvPr/>
              </p:nvSpPr>
              <p:spPr bwMode="auto">
                <a:xfrm>
                  <a:off x="2928" y="17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19" name="Oval 105"/>
                <p:cNvSpPr>
                  <a:spLocks noChangeArrowheads="1"/>
                </p:cNvSpPr>
                <p:nvPr/>
              </p:nvSpPr>
              <p:spPr bwMode="auto">
                <a:xfrm>
                  <a:off x="2928" y="153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20" name="Oval 106"/>
                <p:cNvSpPr>
                  <a:spLocks noChangeArrowheads="1"/>
                </p:cNvSpPr>
                <p:nvPr/>
              </p:nvSpPr>
              <p:spPr bwMode="auto">
                <a:xfrm>
                  <a:off x="2928" y="12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21" name="Oval 107"/>
                <p:cNvSpPr>
                  <a:spLocks noChangeArrowheads="1"/>
                </p:cNvSpPr>
                <p:nvPr/>
              </p:nvSpPr>
              <p:spPr bwMode="auto">
                <a:xfrm>
                  <a:off x="2928" y="105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22" name="Oval 108"/>
                <p:cNvSpPr>
                  <a:spLocks noChangeArrowheads="1"/>
                </p:cNvSpPr>
                <p:nvPr/>
              </p:nvSpPr>
              <p:spPr bwMode="auto">
                <a:xfrm>
                  <a:off x="1488" y="249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708" name="Oval 109"/>
              <p:cNvSpPr>
                <a:spLocks noChangeArrowheads="1"/>
              </p:cNvSpPr>
              <p:nvPr/>
            </p:nvSpPr>
            <p:spPr bwMode="auto">
              <a:xfrm>
                <a:off x="1488" y="273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9" name="Oval 110"/>
              <p:cNvSpPr>
                <a:spLocks noChangeArrowheads="1"/>
              </p:cNvSpPr>
              <p:nvPr/>
            </p:nvSpPr>
            <p:spPr bwMode="auto">
              <a:xfrm>
                <a:off x="3168" y="105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705" name="Oval 111"/>
            <p:cNvSpPr>
              <a:spLocks noChangeArrowheads="1"/>
            </p:cNvSpPr>
            <p:nvPr/>
          </p:nvSpPr>
          <p:spPr bwMode="auto">
            <a:xfrm>
              <a:off x="3408" y="105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6" name="Oval 112"/>
            <p:cNvSpPr>
              <a:spLocks noChangeArrowheads="1"/>
            </p:cNvSpPr>
            <p:nvPr/>
          </p:nvSpPr>
          <p:spPr bwMode="auto">
            <a:xfrm>
              <a:off x="1488" y="2976"/>
              <a:ext cx="240" cy="240"/>
            </a:xfrm>
            <a:prstGeom prst="ellipse">
              <a:avLst/>
            </a:prstGeom>
            <a:solidFill>
              <a:srgbClr val="9900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45873" name="Group 113"/>
          <p:cNvGrpSpPr>
            <a:grpSpLocks/>
          </p:cNvGrpSpPr>
          <p:nvPr/>
        </p:nvGrpSpPr>
        <p:grpSpPr bwMode="auto">
          <a:xfrm>
            <a:off x="2362200" y="1676400"/>
            <a:ext cx="3810000" cy="3810000"/>
            <a:chOff x="1488" y="1056"/>
            <a:chExt cx="2400" cy="2400"/>
          </a:xfrm>
        </p:grpSpPr>
        <p:grpSp>
          <p:nvGrpSpPr>
            <p:cNvPr id="27682" name="Group 114"/>
            <p:cNvGrpSpPr>
              <a:grpSpLocks/>
            </p:cNvGrpSpPr>
            <p:nvPr/>
          </p:nvGrpSpPr>
          <p:grpSpPr bwMode="auto">
            <a:xfrm>
              <a:off x="1728" y="1296"/>
              <a:ext cx="2160" cy="2160"/>
              <a:chOff x="1488" y="1056"/>
              <a:chExt cx="2160" cy="2160"/>
            </a:xfrm>
          </p:grpSpPr>
          <p:grpSp>
            <p:nvGrpSpPr>
              <p:cNvPr id="27685" name="Group 115"/>
              <p:cNvGrpSpPr>
                <a:grpSpLocks/>
              </p:cNvGrpSpPr>
              <p:nvPr/>
            </p:nvGrpSpPr>
            <p:grpSpPr bwMode="auto">
              <a:xfrm>
                <a:off x="1728" y="1296"/>
                <a:ext cx="1920" cy="1920"/>
                <a:chOff x="1488" y="1056"/>
                <a:chExt cx="1920" cy="1920"/>
              </a:xfrm>
            </p:grpSpPr>
            <p:grpSp>
              <p:nvGrpSpPr>
                <p:cNvPr id="27688" name="Group 116"/>
                <p:cNvGrpSpPr>
                  <a:grpSpLocks/>
                </p:cNvGrpSpPr>
                <p:nvPr/>
              </p:nvGrpSpPr>
              <p:grpSpPr bwMode="auto">
                <a:xfrm>
                  <a:off x="1728" y="1296"/>
                  <a:ext cx="1680" cy="1680"/>
                  <a:chOff x="1488" y="1056"/>
                  <a:chExt cx="1680" cy="1680"/>
                </a:xfrm>
              </p:grpSpPr>
              <p:sp>
                <p:nvSpPr>
                  <p:cNvPr id="27691" name="Oval 117"/>
                  <p:cNvSpPr>
                    <a:spLocks noChangeArrowheads="1"/>
                  </p:cNvSpPr>
                  <p:nvPr/>
                </p:nvSpPr>
                <p:spPr bwMode="auto">
                  <a:xfrm>
                    <a:off x="1728" y="249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2" name="Oval 118"/>
                  <p:cNvSpPr>
                    <a:spLocks noChangeArrowheads="1"/>
                  </p:cNvSpPr>
                  <p:nvPr/>
                </p:nvSpPr>
                <p:spPr bwMode="auto">
                  <a:xfrm>
                    <a:off x="1968" y="249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3" name="Oval 119"/>
                  <p:cNvSpPr>
                    <a:spLocks noChangeArrowheads="1"/>
                  </p:cNvSpPr>
                  <p:nvPr/>
                </p:nvSpPr>
                <p:spPr bwMode="auto">
                  <a:xfrm>
                    <a:off x="2208" y="249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4" name="Oval 120"/>
                  <p:cNvSpPr>
                    <a:spLocks noChangeArrowheads="1"/>
                  </p:cNvSpPr>
                  <p:nvPr/>
                </p:nvSpPr>
                <p:spPr bwMode="auto">
                  <a:xfrm>
                    <a:off x="2448" y="249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5" name="Oval 121"/>
                  <p:cNvSpPr>
                    <a:spLocks noChangeArrowheads="1"/>
                  </p:cNvSpPr>
                  <p:nvPr/>
                </p:nvSpPr>
                <p:spPr bwMode="auto">
                  <a:xfrm>
                    <a:off x="2688" y="249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6" name="Oval 122"/>
                  <p:cNvSpPr>
                    <a:spLocks noChangeArrowheads="1"/>
                  </p:cNvSpPr>
                  <p:nvPr/>
                </p:nvSpPr>
                <p:spPr bwMode="auto">
                  <a:xfrm>
                    <a:off x="2928" y="249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7" name="Oval 123"/>
                  <p:cNvSpPr>
                    <a:spLocks noChangeArrowheads="1"/>
                  </p:cNvSpPr>
                  <p:nvPr/>
                </p:nvSpPr>
                <p:spPr bwMode="auto">
                  <a:xfrm>
                    <a:off x="2928" y="225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8" name="Oval 124"/>
                  <p:cNvSpPr>
                    <a:spLocks noChangeArrowheads="1"/>
                  </p:cNvSpPr>
                  <p:nvPr/>
                </p:nvSpPr>
                <p:spPr bwMode="auto">
                  <a:xfrm>
                    <a:off x="2928" y="20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9" name="Oval 125"/>
                  <p:cNvSpPr>
                    <a:spLocks noChangeArrowheads="1"/>
                  </p:cNvSpPr>
                  <p:nvPr/>
                </p:nvSpPr>
                <p:spPr bwMode="auto">
                  <a:xfrm>
                    <a:off x="2928" y="177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0" name="Oval 126"/>
                  <p:cNvSpPr>
                    <a:spLocks noChangeArrowheads="1"/>
                  </p:cNvSpPr>
                  <p:nvPr/>
                </p:nvSpPr>
                <p:spPr bwMode="auto">
                  <a:xfrm>
                    <a:off x="2928" y="153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1" name="Oval 127"/>
                  <p:cNvSpPr>
                    <a:spLocks noChangeArrowheads="1"/>
                  </p:cNvSpPr>
                  <p:nvPr/>
                </p:nvSpPr>
                <p:spPr bwMode="auto">
                  <a:xfrm>
                    <a:off x="2928" y="129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2" name="Oval 128"/>
                  <p:cNvSpPr>
                    <a:spLocks noChangeArrowheads="1"/>
                  </p:cNvSpPr>
                  <p:nvPr/>
                </p:nvSpPr>
                <p:spPr bwMode="auto">
                  <a:xfrm>
                    <a:off x="2928" y="105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3" name="Oval 129"/>
                  <p:cNvSpPr>
                    <a:spLocks noChangeArrowheads="1"/>
                  </p:cNvSpPr>
                  <p:nvPr/>
                </p:nvSpPr>
                <p:spPr bwMode="auto">
                  <a:xfrm>
                    <a:off x="1488" y="249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689" name="Oval 130"/>
                <p:cNvSpPr>
                  <a:spLocks noChangeArrowheads="1"/>
                </p:cNvSpPr>
                <p:nvPr/>
              </p:nvSpPr>
              <p:spPr bwMode="auto">
                <a:xfrm>
                  <a:off x="1488" y="273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0" name="Oval 131"/>
                <p:cNvSpPr>
                  <a:spLocks noChangeArrowheads="1"/>
                </p:cNvSpPr>
                <p:nvPr/>
              </p:nvSpPr>
              <p:spPr bwMode="auto">
                <a:xfrm>
                  <a:off x="3168" y="105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686" name="Oval 132"/>
              <p:cNvSpPr>
                <a:spLocks noChangeArrowheads="1"/>
              </p:cNvSpPr>
              <p:nvPr/>
            </p:nvSpPr>
            <p:spPr bwMode="auto">
              <a:xfrm>
                <a:off x="3408" y="105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7" name="Oval 133"/>
              <p:cNvSpPr>
                <a:spLocks noChangeArrowheads="1"/>
              </p:cNvSpPr>
              <p:nvPr/>
            </p:nvSpPr>
            <p:spPr bwMode="auto">
              <a:xfrm>
                <a:off x="1488" y="297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683" name="Oval 134"/>
            <p:cNvSpPr>
              <a:spLocks noChangeArrowheads="1"/>
            </p:cNvSpPr>
            <p:nvPr/>
          </p:nvSpPr>
          <p:spPr bwMode="auto">
            <a:xfrm>
              <a:off x="1488" y="321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4" name="Oval 135"/>
            <p:cNvSpPr>
              <a:spLocks noChangeArrowheads="1"/>
            </p:cNvSpPr>
            <p:nvPr/>
          </p:nvSpPr>
          <p:spPr bwMode="auto">
            <a:xfrm>
              <a:off x="3648" y="1056"/>
              <a:ext cx="240" cy="240"/>
            </a:xfrm>
            <a:prstGeom prst="ellipse">
              <a:avLst/>
            </a:prstGeom>
            <a:solidFill>
              <a:srgbClr val="FF00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45762" name="Text Box 2"/>
          <p:cNvSpPr txBox="1">
            <a:spLocks noChangeArrowheads="1"/>
          </p:cNvSpPr>
          <p:nvPr/>
        </p:nvSpPr>
        <p:spPr bwMode="auto">
          <a:xfrm>
            <a:off x="1219200" y="5678488"/>
            <a:ext cx="1385888"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+ 3</a:t>
            </a:r>
            <a:r>
              <a:rPr lang="en-GB"/>
              <a:t> = 4</a:t>
            </a:r>
          </a:p>
        </p:txBody>
      </p:sp>
      <p:sp>
        <p:nvSpPr>
          <p:cNvPr id="245763" name="Text Box 3"/>
          <p:cNvSpPr txBox="1">
            <a:spLocks noChangeArrowheads="1"/>
          </p:cNvSpPr>
          <p:nvPr/>
        </p:nvSpPr>
        <p:spPr bwMode="auto">
          <a:xfrm>
            <a:off x="1219200" y="5678488"/>
            <a:ext cx="190182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+ 3</a:t>
            </a:r>
            <a:r>
              <a:rPr lang="en-GB"/>
              <a:t> </a:t>
            </a:r>
            <a:r>
              <a:rPr lang="en-GB">
                <a:solidFill>
                  <a:srgbClr val="FFCC00"/>
                </a:solidFill>
              </a:rPr>
              <a:t>+ 5</a:t>
            </a:r>
            <a:r>
              <a:rPr lang="en-GB"/>
              <a:t> = 9</a:t>
            </a:r>
          </a:p>
        </p:txBody>
      </p:sp>
      <p:sp>
        <p:nvSpPr>
          <p:cNvPr id="245764" name="Text Box 4"/>
          <p:cNvSpPr txBox="1">
            <a:spLocks noChangeArrowheads="1"/>
          </p:cNvSpPr>
          <p:nvPr/>
        </p:nvSpPr>
        <p:spPr bwMode="auto">
          <a:xfrm>
            <a:off x="1219200" y="5678488"/>
            <a:ext cx="258762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+ 3</a:t>
            </a:r>
            <a:r>
              <a:rPr lang="en-GB"/>
              <a:t> </a:t>
            </a:r>
            <a:r>
              <a:rPr lang="en-GB">
                <a:solidFill>
                  <a:srgbClr val="FFCC00"/>
                </a:solidFill>
              </a:rPr>
              <a:t>+ 5</a:t>
            </a:r>
            <a:r>
              <a:rPr lang="en-GB"/>
              <a:t> </a:t>
            </a:r>
            <a:r>
              <a:rPr lang="en-GB">
                <a:solidFill>
                  <a:srgbClr val="66FF33"/>
                </a:solidFill>
              </a:rPr>
              <a:t>+ 7</a:t>
            </a:r>
            <a:r>
              <a:rPr lang="en-GB"/>
              <a:t> = 16</a:t>
            </a:r>
          </a:p>
        </p:txBody>
      </p:sp>
      <p:sp>
        <p:nvSpPr>
          <p:cNvPr id="245765" name="Text Box 5"/>
          <p:cNvSpPr txBox="1">
            <a:spLocks noChangeArrowheads="1"/>
          </p:cNvSpPr>
          <p:nvPr/>
        </p:nvSpPr>
        <p:spPr bwMode="auto">
          <a:xfrm>
            <a:off x="1219200" y="5678488"/>
            <a:ext cx="310356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+ 3</a:t>
            </a:r>
            <a:r>
              <a:rPr lang="en-GB"/>
              <a:t> </a:t>
            </a:r>
            <a:r>
              <a:rPr lang="en-GB">
                <a:solidFill>
                  <a:srgbClr val="FFCC00"/>
                </a:solidFill>
              </a:rPr>
              <a:t>+ 5</a:t>
            </a:r>
            <a:r>
              <a:rPr lang="en-GB"/>
              <a:t> </a:t>
            </a:r>
            <a:r>
              <a:rPr lang="en-GB">
                <a:solidFill>
                  <a:srgbClr val="66FF33"/>
                </a:solidFill>
              </a:rPr>
              <a:t>+ 7</a:t>
            </a:r>
            <a:r>
              <a:rPr lang="en-GB"/>
              <a:t> </a:t>
            </a:r>
            <a:r>
              <a:rPr lang="en-GB">
                <a:solidFill>
                  <a:srgbClr val="009900"/>
                </a:solidFill>
              </a:rPr>
              <a:t>+ 9</a:t>
            </a:r>
            <a:r>
              <a:rPr lang="en-GB"/>
              <a:t> = 25</a:t>
            </a:r>
          </a:p>
        </p:txBody>
      </p:sp>
      <p:sp>
        <p:nvSpPr>
          <p:cNvPr id="245766" name="Text Box 6"/>
          <p:cNvSpPr txBox="1">
            <a:spLocks noChangeArrowheads="1"/>
          </p:cNvSpPr>
          <p:nvPr/>
        </p:nvSpPr>
        <p:spPr bwMode="auto">
          <a:xfrm>
            <a:off x="1219200" y="5678488"/>
            <a:ext cx="378936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+ 3</a:t>
            </a:r>
            <a:r>
              <a:rPr lang="en-GB"/>
              <a:t> </a:t>
            </a:r>
            <a:r>
              <a:rPr lang="en-GB">
                <a:solidFill>
                  <a:srgbClr val="FFCC00"/>
                </a:solidFill>
              </a:rPr>
              <a:t>+ 5</a:t>
            </a:r>
            <a:r>
              <a:rPr lang="en-GB"/>
              <a:t> </a:t>
            </a:r>
            <a:r>
              <a:rPr lang="en-GB">
                <a:solidFill>
                  <a:srgbClr val="66FF33"/>
                </a:solidFill>
              </a:rPr>
              <a:t>+ 7</a:t>
            </a:r>
            <a:r>
              <a:rPr lang="en-GB"/>
              <a:t> </a:t>
            </a:r>
            <a:r>
              <a:rPr lang="en-GB">
                <a:solidFill>
                  <a:srgbClr val="009900"/>
                </a:solidFill>
              </a:rPr>
              <a:t>+ 9</a:t>
            </a:r>
            <a:r>
              <a:rPr lang="en-GB"/>
              <a:t> </a:t>
            </a:r>
            <a:r>
              <a:rPr lang="en-GB">
                <a:solidFill>
                  <a:srgbClr val="0000FF"/>
                </a:solidFill>
              </a:rPr>
              <a:t>+ 11</a:t>
            </a:r>
            <a:r>
              <a:rPr lang="en-GB"/>
              <a:t> = 36</a:t>
            </a:r>
          </a:p>
        </p:txBody>
      </p:sp>
      <p:sp>
        <p:nvSpPr>
          <p:cNvPr id="245767" name="Text Box 7"/>
          <p:cNvSpPr txBox="1">
            <a:spLocks noChangeArrowheads="1"/>
          </p:cNvSpPr>
          <p:nvPr/>
        </p:nvSpPr>
        <p:spPr bwMode="auto">
          <a:xfrm>
            <a:off x="1219200" y="5678488"/>
            <a:ext cx="447516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+ 3</a:t>
            </a:r>
            <a:r>
              <a:rPr lang="en-GB"/>
              <a:t> </a:t>
            </a:r>
            <a:r>
              <a:rPr lang="en-GB">
                <a:solidFill>
                  <a:srgbClr val="FFCC00"/>
                </a:solidFill>
              </a:rPr>
              <a:t>+ 5</a:t>
            </a:r>
            <a:r>
              <a:rPr lang="en-GB"/>
              <a:t> </a:t>
            </a:r>
            <a:r>
              <a:rPr lang="en-GB">
                <a:solidFill>
                  <a:srgbClr val="66FF33"/>
                </a:solidFill>
              </a:rPr>
              <a:t>+ 7</a:t>
            </a:r>
            <a:r>
              <a:rPr lang="en-GB"/>
              <a:t> </a:t>
            </a:r>
            <a:r>
              <a:rPr lang="en-GB">
                <a:solidFill>
                  <a:srgbClr val="009900"/>
                </a:solidFill>
              </a:rPr>
              <a:t>+ 9</a:t>
            </a:r>
            <a:r>
              <a:rPr lang="en-GB"/>
              <a:t> </a:t>
            </a:r>
            <a:r>
              <a:rPr lang="en-GB">
                <a:solidFill>
                  <a:srgbClr val="0000FF"/>
                </a:solidFill>
              </a:rPr>
              <a:t>+ 11</a:t>
            </a:r>
            <a:r>
              <a:rPr lang="en-GB"/>
              <a:t> </a:t>
            </a:r>
            <a:r>
              <a:rPr lang="en-GB">
                <a:solidFill>
                  <a:srgbClr val="0099FF"/>
                </a:solidFill>
              </a:rPr>
              <a:t>+ 13</a:t>
            </a:r>
            <a:r>
              <a:rPr lang="en-GB"/>
              <a:t> = 49</a:t>
            </a:r>
          </a:p>
        </p:txBody>
      </p:sp>
      <p:sp>
        <p:nvSpPr>
          <p:cNvPr id="245768" name="Text Box 8"/>
          <p:cNvSpPr txBox="1">
            <a:spLocks noChangeArrowheads="1"/>
          </p:cNvSpPr>
          <p:nvPr/>
        </p:nvSpPr>
        <p:spPr bwMode="auto">
          <a:xfrm>
            <a:off x="1219200" y="5678488"/>
            <a:ext cx="516096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+ 3</a:t>
            </a:r>
            <a:r>
              <a:rPr lang="en-GB"/>
              <a:t> </a:t>
            </a:r>
            <a:r>
              <a:rPr lang="en-GB">
                <a:solidFill>
                  <a:srgbClr val="FFCC00"/>
                </a:solidFill>
              </a:rPr>
              <a:t>+ 5</a:t>
            </a:r>
            <a:r>
              <a:rPr lang="en-GB"/>
              <a:t> </a:t>
            </a:r>
            <a:r>
              <a:rPr lang="en-GB">
                <a:solidFill>
                  <a:srgbClr val="66FF33"/>
                </a:solidFill>
              </a:rPr>
              <a:t>+ 7</a:t>
            </a:r>
            <a:r>
              <a:rPr lang="en-GB"/>
              <a:t> </a:t>
            </a:r>
            <a:r>
              <a:rPr lang="en-GB">
                <a:solidFill>
                  <a:srgbClr val="009900"/>
                </a:solidFill>
              </a:rPr>
              <a:t>+ 9</a:t>
            </a:r>
            <a:r>
              <a:rPr lang="en-GB"/>
              <a:t> </a:t>
            </a:r>
            <a:r>
              <a:rPr lang="en-GB">
                <a:solidFill>
                  <a:srgbClr val="0000FF"/>
                </a:solidFill>
              </a:rPr>
              <a:t>+ 11</a:t>
            </a:r>
            <a:r>
              <a:rPr lang="en-GB"/>
              <a:t> </a:t>
            </a:r>
            <a:r>
              <a:rPr lang="en-GB">
                <a:solidFill>
                  <a:srgbClr val="0099FF"/>
                </a:solidFill>
              </a:rPr>
              <a:t>+ 13</a:t>
            </a:r>
            <a:r>
              <a:rPr lang="en-GB"/>
              <a:t> </a:t>
            </a:r>
            <a:r>
              <a:rPr lang="en-GB">
                <a:solidFill>
                  <a:srgbClr val="CC66FF"/>
                </a:solidFill>
              </a:rPr>
              <a:t>+ 15</a:t>
            </a:r>
            <a:r>
              <a:rPr lang="en-GB"/>
              <a:t> = 64</a:t>
            </a:r>
          </a:p>
        </p:txBody>
      </p:sp>
      <p:sp>
        <p:nvSpPr>
          <p:cNvPr id="245769" name="Text Box 9"/>
          <p:cNvSpPr txBox="1">
            <a:spLocks noChangeArrowheads="1"/>
          </p:cNvSpPr>
          <p:nvPr/>
        </p:nvSpPr>
        <p:spPr bwMode="auto">
          <a:xfrm>
            <a:off x="1219200" y="5678488"/>
            <a:ext cx="584676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+ 3</a:t>
            </a:r>
            <a:r>
              <a:rPr lang="en-GB"/>
              <a:t> </a:t>
            </a:r>
            <a:r>
              <a:rPr lang="en-GB">
                <a:solidFill>
                  <a:srgbClr val="FFCC00"/>
                </a:solidFill>
              </a:rPr>
              <a:t>+ 5</a:t>
            </a:r>
            <a:r>
              <a:rPr lang="en-GB"/>
              <a:t> </a:t>
            </a:r>
            <a:r>
              <a:rPr lang="en-GB">
                <a:solidFill>
                  <a:srgbClr val="66FF33"/>
                </a:solidFill>
              </a:rPr>
              <a:t>+ 7</a:t>
            </a:r>
            <a:r>
              <a:rPr lang="en-GB"/>
              <a:t> </a:t>
            </a:r>
            <a:r>
              <a:rPr lang="en-GB">
                <a:solidFill>
                  <a:srgbClr val="009900"/>
                </a:solidFill>
              </a:rPr>
              <a:t>+ 9</a:t>
            </a:r>
            <a:r>
              <a:rPr lang="en-GB"/>
              <a:t> </a:t>
            </a:r>
            <a:r>
              <a:rPr lang="en-GB">
                <a:solidFill>
                  <a:srgbClr val="0000FF"/>
                </a:solidFill>
              </a:rPr>
              <a:t>+ 11</a:t>
            </a:r>
            <a:r>
              <a:rPr lang="en-GB"/>
              <a:t> </a:t>
            </a:r>
            <a:r>
              <a:rPr lang="en-GB">
                <a:solidFill>
                  <a:srgbClr val="0099FF"/>
                </a:solidFill>
              </a:rPr>
              <a:t>+ 13</a:t>
            </a:r>
            <a:r>
              <a:rPr lang="en-GB"/>
              <a:t> </a:t>
            </a:r>
            <a:r>
              <a:rPr lang="en-GB">
                <a:solidFill>
                  <a:srgbClr val="CC66FF"/>
                </a:solidFill>
              </a:rPr>
              <a:t>+ 15</a:t>
            </a:r>
            <a:r>
              <a:rPr lang="en-GB"/>
              <a:t> </a:t>
            </a:r>
            <a:r>
              <a:rPr lang="en-GB">
                <a:solidFill>
                  <a:srgbClr val="9900CC"/>
                </a:solidFill>
              </a:rPr>
              <a:t>+ 17</a:t>
            </a:r>
            <a:r>
              <a:rPr lang="en-GB"/>
              <a:t> = 81</a:t>
            </a:r>
          </a:p>
        </p:txBody>
      </p:sp>
      <p:sp>
        <p:nvSpPr>
          <p:cNvPr id="245770" name="Text Box 10"/>
          <p:cNvSpPr txBox="1">
            <a:spLocks noChangeArrowheads="1"/>
          </p:cNvSpPr>
          <p:nvPr/>
        </p:nvSpPr>
        <p:spPr bwMode="auto">
          <a:xfrm>
            <a:off x="1219200" y="5678488"/>
            <a:ext cx="670242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0000"/>
                </a:solidFill>
              </a:rPr>
              <a:t>1</a:t>
            </a:r>
            <a:r>
              <a:rPr lang="en-GB"/>
              <a:t> </a:t>
            </a:r>
            <a:r>
              <a:rPr lang="en-GB">
                <a:solidFill>
                  <a:srgbClr val="FF6600"/>
                </a:solidFill>
              </a:rPr>
              <a:t>+ 3</a:t>
            </a:r>
            <a:r>
              <a:rPr lang="en-GB"/>
              <a:t> </a:t>
            </a:r>
            <a:r>
              <a:rPr lang="en-GB">
                <a:solidFill>
                  <a:srgbClr val="FFCC00"/>
                </a:solidFill>
              </a:rPr>
              <a:t>+ 5</a:t>
            </a:r>
            <a:r>
              <a:rPr lang="en-GB"/>
              <a:t> </a:t>
            </a:r>
            <a:r>
              <a:rPr lang="en-GB">
                <a:solidFill>
                  <a:srgbClr val="66FF33"/>
                </a:solidFill>
              </a:rPr>
              <a:t>+ 7</a:t>
            </a:r>
            <a:r>
              <a:rPr lang="en-GB"/>
              <a:t> </a:t>
            </a:r>
            <a:r>
              <a:rPr lang="en-GB">
                <a:solidFill>
                  <a:srgbClr val="009900"/>
                </a:solidFill>
              </a:rPr>
              <a:t>+ 9</a:t>
            </a:r>
            <a:r>
              <a:rPr lang="en-GB"/>
              <a:t> </a:t>
            </a:r>
            <a:r>
              <a:rPr lang="en-GB">
                <a:solidFill>
                  <a:srgbClr val="0000FF"/>
                </a:solidFill>
              </a:rPr>
              <a:t>+ 11</a:t>
            </a:r>
            <a:r>
              <a:rPr lang="en-GB"/>
              <a:t> </a:t>
            </a:r>
            <a:r>
              <a:rPr lang="en-GB">
                <a:solidFill>
                  <a:srgbClr val="0099FF"/>
                </a:solidFill>
              </a:rPr>
              <a:t>+ 13</a:t>
            </a:r>
            <a:r>
              <a:rPr lang="en-GB"/>
              <a:t> </a:t>
            </a:r>
            <a:r>
              <a:rPr lang="en-GB">
                <a:solidFill>
                  <a:srgbClr val="CC66FF"/>
                </a:solidFill>
              </a:rPr>
              <a:t>+ 15</a:t>
            </a:r>
            <a:r>
              <a:rPr lang="en-GB"/>
              <a:t> </a:t>
            </a:r>
            <a:r>
              <a:rPr lang="en-GB">
                <a:solidFill>
                  <a:srgbClr val="9900CC"/>
                </a:solidFill>
              </a:rPr>
              <a:t>+ 17</a:t>
            </a:r>
            <a:r>
              <a:rPr lang="en-GB"/>
              <a:t> </a:t>
            </a:r>
            <a:r>
              <a:rPr lang="en-GB">
                <a:solidFill>
                  <a:srgbClr val="FF0000"/>
                </a:solidFill>
              </a:rPr>
              <a:t>+ 19</a:t>
            </a:r>
            <a:r>
              <a:rPr lang="en-GB"/>
              <a:t> = 100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781"/>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500"/>
                                  </p:stCondLst>
                                  <p:childTnLst>
                                    <p:set>
                                      <p:cBhvr>
                                        <p:cTn id="9" dur="1" fill="hold">
                                          <p:stCondLst>
                                            <p:cond delay="499"/>
                                          </p:stCondLst>
                                        </p:cTn>
                                        <p:tgtEl>
                                          <p:spTgt spid="245772"/>
                                        </p:tgtEl>
                                        <p:attrNameLst>
                                          <p:attrName>style.visibility</p:attrName>
                                        </p:attrNameLst>
                                      </p:cBhvr>
                                      <p:to>
                                        <p:strVal val="visible"/>
                                      </p:to>
                                    </p:set>
                                  </p:childTnLst>
                                </p:cTn>
                              </p:par>
                            </p:childTnLst>
                          </p:cTn>
                        </p:par>
                        <p:par>
                          <p:cTn id="10" fill="hold" nodeType="afterGroup">
                            <p:stCondLst>
                              <p:cond delay="1500"/>
                            </p:stCondLst>
                            <p:childTnLst>
                              <p:par>
                                <p:cTn id="11" presetID="1" presetClass="entr" presetSubtype="0" fill="hold" nodeType="afterEffect">
                                  <p:stCondLst>
                                    <p:cond delay="500"/>
                                  </p:stCondLst>
                                  <p:childTnLst>
                                    <p:set>
                                      <p:cBhvr>
                                        <p:cTn id="12" dur="1" fill="hold">
                                          <p:stCondLst>
                                            <p:cond delay="499"/>
                                          </p:stCondLst>
                                        </p:cTn>
                                        <p:tgtEl>
                                          <p:spTgt spid="245782"/>
                                        </p:tgtEl>
                                        <p:attrNameLst>
                                          <p:attrName>style.visibility</p:attrName>
                                        </p:attrNameLst>
                                      </p:cBhvr>
                                      <p:to>
                                        <p:strVal val="visible"/>
                                      </p:to>
                                    </p:set>
                                  </p:childTnLst>
                                </p:cTn>
                              </p:par>
                            </p:childTnLst>
                          </p:cTn>
                        </p:par>
                        <p:par>
                          <p:cTn id="13" fill="hold" nodeType="afterGroup">
                            <p:stCondLst>
                              <p:cond delay="2500"/>
                            </p:stCondLst>
                            <p:childTnLst>
                              <p:par>
                                <p:cTn id="14" presetID="1" presetClass="entr" presetSubtype="0" fill="hold" grpId="0" nodeType="afterEffect">
                                  <p:stCondLst>
                                    <p:cond delay="500"/>
                                  </p:stCondLst>
                                  <p:childTnLst>
                                    <p:set>
                                      <p:cBhvr>
                                        <p:cTn id="15" dur="1" fill="hold">
                                          <p:stCondLst>
                                            <p:cond delay="499"/>
                                          </p:stCondLst>
                                        </p:cTn>
                                        <p:tgtEl>
                                          <p:spTgt spid="245762"/>
                                        </p:tgtEl>
                                        <p:attrNameLst>
                                          <p:attrName>style.visibility</p:attrName>
                                        </p:attrNameLst>
                                      </p:cBhvr>
                                      <p:to>
                                        <p:strVal val="visible"/>
                                      </p:to>
                                    </p:set>
                                  </p:childTnLst>
                                </p:cTn>
                              </p:par>
                            </p:childTnLst>
                          </p:cTn>
                        </p:par>
                        <p:par>
                          <p:cTn id="16" fill="hold" nodeType="afterGroup">
                            <p:stCondLst>
                              <p:cond delay="3500"/>
                            </p:stCondLst>
                            <p:childTnLst>
                              <p:par>
                                <p:cTn id="17" presetID="1" presetClass="entr" presetSubtype="0" fill="hold" grpId="0" nodeType="afterEffect">
                                  <p:stCondLst>
                                    <p:cond delay="500"/>
                                  </p:stCondLst>
                                  <p:childTnLst>
                                    <p:set>
                                      <p:cBhvr>
                                        <p:cTn id="18" dur="1" fill="hold">
                                          <p:stCondLst>
                                            <p:cond delay="499"/>
                                          </p:stCondLst>
                                        </p:cTn>
                                        <p:tgtEl>
                                          <p:spTgt spid="245773"/>
                                        </p:tgtEl>
                                        <p:attrNameLst>
                                          <p:attrName>style.visibility</p:attrName>
                                        </p:attrNameLst>
                                      </p:cBhvr>
                                      <p:to>
                                        <p:strVal val="visible"/>
                                      </p:to>
                                    </p:set>
                                  </p:childTnLst>
                                </p:cTn>
                              </p:par>
                            </p:childTnLst>
                          </p:cTn>
                        </p:par>
                        <p:par>
                          <p:cTn id="19" fill="hold" nodeType="afterGroup">
                            <p:stCondLst>
                              <p:cond delay="4500"/>
                            </p:stCondLst>
                            <p:childTnLst>
                              <p:par>
                                <p:cTn id="20" presetID="1" presetClass="entr" presetSubtype="0" fill="hold" nodeType="afterEffect">
                                  <p:stCondLst>
                                    <p:cond delay="500"/>
                                  </p:stCondLst>
                                  <p:childTnLst>
                                    <p:set>
                                      <p:cBhvr>
                                        <p:cTn id="21" dur="1" fill="hold">
                                          <p:stCondLst>
                                            <p:cond delay="499"/>
                                          </p:stCondLst>
                                        </p:cTn>
                                        <p:tgtEl>
                                          <p:spTgt spid="245786"/>
                                        </p:tgtEl>
                                        <p:attrNameLst>
                                          <p:attrName>style.visibility</p:attrName>
                                        </p:attrNameLst>
                                      </p:cBhvr>
                                      <p:to>
                                        <p:strVal val="visible"/>
                                      </p:to>
                                    </p:set>
                                  </p:childTnLst>
                                </p:cTn>
                              </p:par>
                            </p:childTnLst>
                          </p:cTn>
                        </p:par>
                        <p:par>
                          <p:cTn id="22" fill="hold" nodeType="afterGroup">
                            <p:stCondLst>
                              <p:cond delay="5500"/>
                            </p:stCondLst>
                            <p:childTnLst>
                              <p:par>
                                <p:cTn id="23" presetID="1" presetClass="entr" presetSubtype="0" fill="hold" grpId="0" nodeType="afterEffect">
                                  <p:stCondLst>
                                    <p:cond delay="500"/>
                                  </p:stCondLst>
                                  <p:childTnLst>
                                    <p:set>
                                      <p:cBhvr>
                                        <p:cTn id="24" dur="1" fill="hold">
                                          <p:stCondLst>
                                            <p:cond delay="499"/>
                                          </p:stCondLst>
                                        </p:cTn>
                                        <p:tgtEl>
                                          <p:spTgt spid="245763"/>
                                        </p:tgtEl>
                                        <p:attrNameLst>
                                          <p:attrName>style.visibility</p:attrName>
                                        </p:attrNameLst>
                                      </p:cBhvr>
                                      <p:to>
                                        <p:strVal val="visible"/>
                                      </p:to>
                                    </p:set>
                                  </p:childTnLst>
                                </p:cTn>
                              </p:par>
                            </p:childTnLst>
                          </p:cTn>
                        </p:par>
                        <p:par>
                          <p:cTn id="25" fill="hold" nodeType="afterGroup">
                            <p:stCondLst>
                              <p:cond delay="6500"/>
                            </p:stCondLst>
                            <p:childTnLst>
                              <p:par>
                                <p:cTn id="26" presetID="1" presetClass="entr" presetSubtype="0" fill="hold" grpId="0" nodeType="afterEffect">
                                  <p:stCondLst>
                                    <p:cond delay="500"/>
                                  </p:stCondLst>
                                  <p:childTnLst>
                                    <p:set>
                                      <p:cBhvr>
                                        <p:cTn id="27" dur="1" fill="hold">
                                          <p:stCondLst>
                                            <p:cond delay="499"/>
                                          </p:stCondLst>
                                        </p:cTn>
                                        <p:tgtEl>
                                          <p:spTgt spid="245774"/>
                                        </p:tgtEl>
                                        <p:attrNameLst>
                                          <p:attrName>style.visibility</p:attrName>
                                        </p:attrNameLst>
                                      </p:cBhvr>
                                      <p:to>
                                        <p:strVal val="visible"/>
                                      </p:to>
                                    </p:set>
                                  </p:childTnLst>
                                </p:cTn>
                              </p:par>
                            </p:childTnLst>
                          </p:cTn>
                        </p:par>
                        <p:par>
                          <p:cTn id="28" fill="hold" nodeType="afterGroup">
                            <p:stCondLst>
                              <p:cond delay="7500"/>
                            </p:stCondLst>
                            <p:childTnLst>
                              <p:par>
                                <p:cTn id="29" presetID="1" presetClass="entr" presetSubtype="0" fill="hold" nodeType="afterEffect">
                                  <p:stCondLst>
                                    <p:cond delay="500"/>
                                  </p:stCondLst>
                                  <p:childTnLst>
                                    <p:set>
                                      <p:cBhvr>
                                        <p:cTn id="30" dur="1" fill="hold">
                                          <p:stCondLst>
                                            <p:cond delay="499"/>
                                          </p:stCondLst>
                                        </p:cTn>
                                        <p:tgtEl>
                                          <p:spTgt spid="245792"/>
                                        </p:tgtEl>
                                        <p:attrNameLst>
                                          <p:attrName>style.visibility</p:attrName>
                                        </p:attrNameLst>
                                      </p:cBhvr>
                                      <p:to>
                                        <p:strVal val="visible"/>
                                      </p:to>
                                    </p:set>
                                  </p:childTnLst>
                                </p:cTn>
                              </p:par>
                            </p:childTnLst>
                          </p:cTn>
                        </p:par>
                        <p:par>
                          <p:cTn id="31" fill="hold" nodeType="afterGroup">
                            <p:stCondLst>
                              <p:cond delay="8500"/>
                            </p:stCondLst>
                            <p:childTnLst>
                              <p:par>
                                <p:cTn id="32" presetID="1" presetClass="entr" presetSubtype="0" fill="hold" grpId="0" nodeType="afterEffect">
                                  <p:stCondLst>
                                    <p:cond delay="500"/>
                                  </p:stCondLst>
                                  <p:childTnLst>
                                    <p:set>
                                      <p:cBhvr>
                                        <p:cTn id="33" dur="1" fill="hold">
                                          <p:stCondLst>
                                            <p:cond delay="499"/>
                                          </p:stCondLst>
                                        </p:cTn>
                                        <p:tgtEl>
                                          <p:spTgt spid="245764"/>
                                        </p:tgtEl>
                                        <p:attrNameLst>
                                          <p:attrName>style.visibility</p:attrName>
                                        </p:attrNameLst>
                                      </p:cBhvr>
                                      <p:to>
                                        <p:strVal val="visible"/>
                                      </p:to>
                                    </p:set>
                                  </p:childTnLst>
                                </p:cTn>
                              </p:par>
                            </p:childTnLst>
                          </p:cTn>
                        </p:par>
                        <p:par>
                          <p:cTn id="34" fill="hold" nodeType="afterGroup">
                            <p:stCondLst>
                              <p:cond delay="9500"/>
                            </p:stCondLst>
                            <p:childTnLst>
                              <p:par>
                                <p:cTn id="35" presetID="1" presetClass="entr" presetSubtype="0" fill="hold" grpId="0" nodeType="afterEffect">
                                  <p:stCondLst>
                                    <p:cond delay="500"/>
                                  </p:stCondLst>
                                  <p:childTnLst>
                                    <p:set>
                                      <p:cBhvr>
                                        <p:cTn id="36" dur="1" fill="hold">
                                          <p:stCondLst>
                                            <p:cond delay="499"/>
                                          </p:stCondLst>
                                        </p:cTn>
                                        <p:tgtEl>
                                          <p:spTgt spid="245775"/>
                                        </p:tgtEl>
                                        <p:attrNameLst>
                                          <p:attrName>style.visibility</p:attrName>
                                        </p:attrNameLst>
                                      </p:cBhvr>
                                      <p:to>
                                        <p:strVal val="visible"/>
                                      </p:to>
                                    </p:set>
                                  </p:childTnLst>
                                </p:cTn>
                              </p:par>
                            </p:childTnLst>
                          </p:cTn>
                        </p:par>
                        <p:par>
                          <p:cTn id="37" fill="hold" nodeType="afterGroup">
                            <p:stCondLst>
                              <p:cond delay="10500"/>
                            </p:stCondLst>
                            <p:childTnLst>
                              <p:par>
                                <p:cTn id="38" presetID="1" presetClass="entr" presetSubtype="0" fill="hold" nodeType="afterEffect">
                                  <p:stCondLst>
                                    <p:cond delay="500"/>
                                  </p:stCondLst>
                                  <p:childTnLst>
                                    <p:set>
                                      <p:cBhvr>
                                        <p:cTn id="39" dur="1" fill="hold">
                                          <p:stCondLst>
                                            <p:cond delay="499"/>
                                          </p:stCondLst>
                                        </p:cTn>
                                        <p:tgtEl>
                                          <p:spTgt spid="245800"/>
                                        </p:tgtEl>
                                        <p:attrNameLst>
                                          <p:attrName>style.visibility</p:attrName>
                                        </p:attrNameLst>
                                      </p:cBhvr>
                                      <p:to>
                                        <p:strVal val="visible"/>
                                      </p:to>
                                    </p:set>
                                  </p:childTnLst>
                                </p:cTn>
                              </p:par>
                            </p:childTnLst>
                          </p:cTn>
                        </p:par>
                        <p:par>
                          <p:cTn id="40" fill="hold" nodeType="afterGroup">
                            <p:stCondLst>
                              <p:cond delay="11500"/>
                            </p:stCondLst>
                            <p:childTnLst>
                              <p:par>
                                <p:cTn id="41" presetID="1" presetClass="entr" presetSubtype="0" fill="hold" grpId="0" nodeType="afterEffect">
                                  <p:stCondLst>
                                    <p:cond delay="500"/>
                                  </p:stCondLst>
                                  <p:childTnLst>
                                    <p:set>
                                      <p:cBhvr>
                                        <p:cTn id="42" dur="1" fill="hold">
                                          <p:stCondLst>
                                            <p:cond delay="499"/>
                                          </p:stCondLst>
                                        </p:cTn>
                                        <p:tgtEl>
                                          <p:spTgt spid="245765"/>
                                        </p:tgtEl>
                                        <p:attrNameLst>
                                          <p:attrName>style.visibility</p:attrName>
                                        </p:attrNameLst>
                                      </p:cBhvr>
                                      <p:to>
                                        <p:strVal val="visible"/>
                                      </p:to>
                                    </p:set>
                                  </p:childTnLst>
                                </p:cTn>
                              </p:par>
                            </p:childTnLst>
                          </p:cTn>
                        </p:par>
                        <p:par>
                          <p:cTn id="43" fill="hold" nodeType="afterGroup">
                            <p:stCondLst>
                              <p:cond delay="12500"/>
                            </p:stCondLst>
                            <p:childTnLst>
                              <p:par>
                                <p:cTn id="44" presetID="1" presetClass="entr" presetSubtype="0" fill="hold" grpId="0" nodeType="afterEffect">
                                  <p:stCondLst>
                                    <p:cond delay="500"/>
                                  </p:stCondLst>
                                  <p:childTnLst>
                                    <p:set>
                                      <p:cBhvr>
                                        <p:cTn id="45" dur="1" fill="hold">
                                          <p:stCondLst>
                                            <p:cond delay="499"/>
                                          </p:stCondLst>
                                        </p:cTn>
                                        <p:tgtEl>
                                          <p:spTgt spid="245776"/>
                                        </p:tgtEl>
                                        <p:attrNameLst>
                                          <p:attrName>style.visibility</p:attrName>
                                        </p:attrNameLst>
                                      </p:cBhvr>
                                      <p:to>
                                        <p:strVal val="visible"/>
                                      </p:to>
                                    </p:set>
                                  </p:childTnLst>
                                </p:cTn>
                              </p:par>
                            </p:childTnLst>
                          </p:cTn>
                        </p:par>
                        <p:par>
                          <p:cTn id="46" fill="hold" nodeType="afterGroup">
                            <p:stCondLst>
                              <p:cond delay="13500"/>
                            </p:stCondLst>
                            <p:childTnLst>
                              <p:par>
                                <p:cTn id="47" presetID="1" presetClass="entr" presetSubtype="0" fill="hold" nodeType="afterEffect">
                                  <p:stCondLst>
                                    <p:cond delay="500"/>
                                  </p:stCondLst>
                                  <p:childTnLst>
                                    <p:set>
                                      <p:cBhvr>
                                        <p:cTn id="48" dur="1" fill="hold">
                                          <p:stCondLst>
                                            <p:cond delay="499"/>
                                          </p:stCondLst>
                                        </p:cTn>
                                        <p:tgtEl>
                                          <p:spTgt spid="245810"/>
                                        </p:tgtEl>
                                        <p:attrNameLst>
                                          <p:attrName>style.visibility</p:attrName>
                                        </p:attrNameLst>
                                      </p:cBhvr>
                                      <p:to>
                                        <p:strVal val="visible"/>
                                      </p:to>
                                    </p:set>
                                  </p:childTnLst>
                                </p:cTn>
                              </p:par>
                            </p:childTnLst>
                          </p:cTn>
                        </p:par>
                        <p:par>
                          <p:cTn id="49" fill="hold" nodeType="afterGroup">
                            <p:stCondLst>
                              <p:cond delay="14500"/>
                            </p:stCondLst>
                            <p:childTnLst>
                              <p:par>
                                <p:cTn id="50" presetID="1" presetClass="entr" presetSubtype="0" fill="hold" grpId="0" nodeType="afterEffect">
                                  <p:stCondLst>
                                    <p:cond delay="500"/>
                                  </p:stCondLst>
                                  <p:childTnLst>
                                    <p:set>
                                      <p:cBhvr>
                                        <p:cTn id="51" dur="1" fill="hold">
                                          <p:stCondLst>
                                            <p:cond delay="499"/>
                                          </p:stCondLst>
                                        </p:cTn>
                                        <p:tgtEl>
                                          <p:spTgt spid="245766"/>
                                        </p:tgtEl>
                                        <p:attrNameLst>
                                          <p:attrName>style.visibility</p:attrName>
                                        </p:attrNameLst>
                                      </p:cBhvr>
                                      <p:to>
                                        <p:strVal val="visible"/>
                                      </p:to>
                                    </p:set>
                                  </p:childTnLst>
                                </p:cTn>
                              </p:par>
                            </p:childTnLst>
                          </p:cTn>
                        </p:par>
                        <p:par>
                          <p:cTn id="52" fill="hold" nodeType="afterGroup">
                            <p:stCondLst>
                              <p:cond delay="15500"/>
                            </p:stCondLst>
                            <p:childTnLst>
                              <p:par>
                                <p:cTn id="53" presetID="1" presetClass="entr" presetSubtype="0" fill="hold" grpId="0" nodeType="afterEffect">
                                  <p:stCondLst>
                                    <p:cond delay="500"/>
                                  </p:stCondLst>
                                  <p:childTnLst>
                                    <p:set>
                                      <p:cBhvr>
                                        <p:cTn id="54" dur="1" fill="hold">
                                          <p:stCondLst>
                                            <p:cond delay="499"/>
                                          </p:stCondLst>
                                        </p:cTn>
                                        <p:tgtEl>
                                          <p:spTgt spid="245777"/>
                                        </p:tgtEl>
                                        <p:attrNameLst>
                                          <p:attrName>style.visibility</p:attrName>
                                        </p:attrNameLst>
                                      </p:cBhvr>
                                      <p:to>
                                        <p:strVal val="visible"/>
                                      </p:to>
                                    </p:set>
                                  </p:childTnLst>
                                </p:cTn>
                              </p:par>
                            </p:childTnLst>
                          </p:cTn>
                        </p:par>
                        <p:par>
                          <p:cTn id="55" fill="hold" nodeType="afterGroup">
                            <p:stCondLst>
                              <p:cond delay="16500"/>
                            </p:stCondLst>
                            <p:childTnLst>
                              <p:par>
                                <p:cTn id="56" presetID="1" presetClass="entr" presetSubtype="0" fill="hold" nodeType="afterEffect">
                                  <p:stCondLst>
                                    <p:cond delay="500"/>
                                  </p:stCondLst>
                                  <p:childTnLst>
                                    <p:set>
                                      <p:cBhvr>
                                        <p:cTn id="57" dur="1" fill="hold">
                                          <p:stCondLst>
                                            <p:cond delay="499"/>
                                          </p:stCondLst>
                                        </p:cTn>
                                        <p:tgtEl>
                                          <p:spTgt spid="245822"/>
                                        </p:tgtEl>
                                        <p:attrNameLst>
                                          <p:attrName>style.visibility</p:attrName>
                                        </p:attrNameLst>
                                      </p:cBhvr>
                                      <p:to>
                                        <p:strVal val="visible"/>
                                      </p:to>
                                    </p:set>
                                  </p:childTnLst>
                                </p:cTn>
                              </p:par>
                            </p:childTnLst>
                          </p:cTn>
                        </p:par>
                        <p:par>
                          <p:cTn id="58" fill="hold" nodeType="afterGroup">
                            <p:stCondLst>
                              <p:cond delay="17500"/>
                            </p:stCondLst>
                            <p:childTnLst>
                              <p:par>
                                <p:cTn id="59" presetID="1" presetClass="entr" presetSubtype="0" fill="hold" grpId="0" nodeType="afterEffect">
                                  <p:stCondLst>
                                    <p:cond delay="500"/>
                                  </p:stCondLst>
                                  <p:childTnLst>
                                    <p:set>
                                      <p:cBhvr>
                                        <p:cTn id="60" dur="1" fill="hold">
                                          <p:stCondLst>
                                            <p:cond delay="499"/>
                                          </p:stCondLst>
                                        </p:cTn>
                                        <p:tgtEl>
                                          <p:spTgt spid="245767"/>
                                        </p:tgtEl>
                                        <p:attrNameLst>
                                          <p:attrName>style.visibility</p:attrName>
                                        </p:attrNameLst>
                                      </p:cBhvr>
                                      <p:to>
                                        <p:strVal val="visible"/>
                                      </p:to>
                                    </p:set>
                                  </p:childTnLst>
                                </p:cTn>
                              </p:par>
                            </p:childTnLst>
                          </p:cTn>
                        </p:par>
                        <p:par>
                          <p:cTn id="61" fill="hold" nodeType="afterGroup">
                            <p:stCondLst>
                              <p:cond delay="18500"/>
                            </p:stCondLst>
                            <p:childTnLst>
                              <p:par>
                                <p:cTn id="62" presetID="1" presetClass="entr" presetSubtype="0" fill="hold" grpId="0" nodeType="afterEffect">
                                  <p:stCondLst>
                                    <p:cond delay="500"/>
                                  </p:stCondLst>
                                  <p:childTnLst>
                                    <p:set>
                                      <p:cBhvr>
                                        <p:cTn id="63" dur="1" fill="hold">
                                          <p:stCondLst>
                                            <p:cond delay="499"/>
                                          </p:stCondLst>
                                        </p:cTn>
                                        <p:tgtEl>
                                          <p:spTgt spid="245778"/>
                                        </p:tgtEl>
                                        <p:attrNameLst>
                                          <p:attrName>style.visibility</p:attrName>
                                        </p:attrNameLst>
                                      </p:cBhvr>
                                      <p:to>
                                        <p:strVal val="visible"/>
                                      </p:to>
                                    </p:set>
                                  </p:childTnLst>
                                </p:cTn>
                              </p:par>
                            </p:childTnLst>
                          </p:cTn>
                        </p:par>
                        <p:par>
                          <p:cTn id="64" fill="hold" nodeType="afterGroup">
                            <p:stCondLst>
                              <p:cond delay="19500"/>
                            </p:stCondLst>
                            <p:childTnLst>
                              <p:par>
                                <p:cTn id="65" presetID="1" presetClass="entr" presetSubtype="0" fill="hold" nodeType="afterEffect">
                                  <p:stCondLst>
                                    <p:cond delay="500"/>
                                  </p:stCondLst>
                                  <p:childTnLst>
                                    <p:set>
                                      <p:cBhvr>
                                        <p:cTn id="66" dur="1" fill="hold">
                                          <p:stCondLst>
                                            <p:cond delay="499"/>
                                          </p:stCondLst>
                                        </p:cTn>
                                        <p:tgtEl>
                                          <p:spTgt spid="245836"/>
                                        </p:tgtEl>
                                        <p:attrNameLst>
                                          <p:attrName>style.visibility</p:attrName>
                                        </p:attrNameLst>
                                      </p:cBhvr>
                                      <p:to>
                                        <p:strVal val="visible"/>
                                      </p:to>
                                    </p:set>
                                  </p:childTnLst>
                                </p:cTn>
                              </p:par>
                            </p:childTnLst>
                          </p:cTn>
                        </p:par>
                        <p:par>
                          <p:cTn id="67" fill="hold" nodeType="afterGroup">
                            <p:stCondLst>
                              <p:cond delay="20500"/>
                            </p:stCondLst>
                            <p:childTnLst>
                              <p:par>
                                <p:cTn id="68" presetID="1" presetClass="entr" presetSubtype="0" fill="hold" grpId="0" nodeType="afterEffect">
                                  <p:stCondLst>
                                    <p:cond delay="500"/>
                                  </p:stCondLst>
                                  <p:childTnLst>
                                    <p:set>
                                      <p:cBhvr>
                                        <p:cTn id="69" dur="1" fill="hold">
                                          <p:stCondLst>
                                            <p:cond delay="499"/>
                                          </p:stCondLst>
                                        </p:cTn>
                                        <p:tgtEl>
                                          <p:spTgt spid="245768"/>
                                        </p:tgtEl>
                                        <p:attrNameLst>
                                          <p:attrName>style.visibility</p:attrName>
                                        </p:attrNameLst>
                                      </p:cBhvr>
                                      <p:to>
                                        <p:strVal val="visible"/>
                                      </p:to>
                                    </p:set>
                                  </p:childTnLst>
                                </p:cTn>
                              </p:par>
                            </p:childTnLst>
                          </p:cTn>
                        </p:par>
                        <p:par>
                          <p:cTn id="70" fill="hold" nodeType="afterGroup">
                            <p:stCondLst>
                              <p:cond delay="21500"/>
                            </p:stCondLst>
                            <p:childTnLst>
                              <p:par>
                                <p:cTn id="71" presetID="1" presetClass="entr" presetSubtype="0" fill="hold" grpId="0" nodeType="afterEffect">
                                  <p:stCondLst>
                                    <p:cond delay="500"/>
                                  </p:stCondLst>
                                  <p:childTnLst>
                                    <p:set>
                                      <p:cBhvr>
                                        <p:cTn id="72" dur="1" fill="hold">
                                          <p:stCondLst>
                                            <p:cond delay="499"/>
                                          </p:stCondLst>
                                        </p:cTn>
                                        <p:tgtEl>
                                          <p:spTgt spid="245779"/>
                                        </p:tgtEl>
                                        <p:attrNameLst>
                                          <p:attrName>style.visibility</p:attrName>
                                        </p:attrNameLst>
                                      </p:cBhvr>
                                      <p:to>
                                        <p:strVal val="visible"/>
                                      </p:to>
                                    </p:set>
                                  </p:childTnLst>
                                </p:cTn>
                              </p:par>
                            </p:childTnLst>
                          </p:cTn>
                        </p:par>
                        <p:par>
                          <p:cTn id="73" fill="hold" nodeType="afterGroup">
                            <p:stCondLst>
                              <p:cond delay="22500"/>
                            </p:stCondLst>
                            <p:childTnLst>
                              <p:par>
                                <p:cTn id="74" presetID="1" presetClass="entr" presetSubtype="0" fill="hold" nodeType="afterEffect">
                                  <p:stCondLst>
                                    <p:cond delay="500"/>
                                  </p:stCondLst>
                                  <p:childTnLst>
                                    <p:set>
                                      <p:cBhvr>
                                        <p:cTn id="75" dur="1" fill="hold">
                                          <p:stCondLst>
                                            <p:cond delay="499"/>
                                          </p:stCondLst>
                                        </p:cTn>
                                        <p:tgtEl>
                                          <p:spTgt spid="245853"/>
                                        </p:tgtEl>
                                        <p:attrNameLst>
                                          <p:attrName>style.visibility</p:attrName>
                                        </p:attrNameLst>
                                      </p:cBhvr>
                                      <p:to>
                                        <p:strVal val="visible"/>
                                      </p:to>
                                    </p:set>
                                  </p:childTnLst>
                                </p:cTn>
                              </p:par>
                            </p:childTnLst>
                          </p:cTn>
                        </p:par>
                        <p:par>
                          <p:cTn id="76" fill="hold" nodeType="afterGroup">
                            <p:stCondLst>
                              <p:cond delay="23500"/>
                            </p:stCondLst>
                            <p:childTnLst>
                              <p:par>
                                <p:cTn id="77" presetID="1" presetClass="entr" presetSubtype="0" fill="hold" grpId="0" nodeType="afterEffect">
                                  <p:stCondLst>
                                    <p:cond delay="500"/>
                                  </p:stCondLst>
                                  <p:childTnLst>
                                    <p:set>
                                      <p:cBhvr>
                                        <p:cTn id="78" dur="1" fill="hold">
                                          <p:stCondLst>
                                            <p:cond delay="499"/>
                                          </p:stCondLst>
                                        </p:cTn>
                                        <p:tgtEl>
                                          <p:spTgt spid="245769"/>
                                        </p:tgtEl>
                                        <p:attrNameLst>
                                          <p:attrName>style.visibility</p:attrName>
                                        </p:attrNameLst>
                                      </p:cBhvr>
                                      <p:to>
                                        <p:strVal val="visible"/>
                                      </p:to>
                                    </p:set>
                                  </p:childTnLst>
                                </p:cTn>
                              </p:par>
                            </p:childTnLst>
                          </p:cTn>
                        </p:par>
                        <p:par>
                          <p:cTn id="79" fill="hold" nodeType="afterGroup">
                            <p:stCondLst>
                              <p:cond delay="24500"/>
                            </p:stCondLst>
                            <p:childTnLst>
                              <p:par>
                                <p:cTn id="80" presetID="1" presetClass="entr" presetSubtype="0" fill="hold" grpId="0" nodeType="afterEffect">
                                  <p:stCondLst>
                                    <p:cond delay="500"/>
                                  </p:stCondLst>
                                  <p:childTnLst>
                                    <p:set>
                                      <p:cBhvr>
                                        <p:cTn id="81" dur="1" fill="hold">
                                          <p:stCondLst>
                                            <p:cond delay="499"/>
                                          </p:stCondLst>
                                        </p:cTn>
                                        <p:tgtEl>
                                          <p:spTgt spid="245780"/>
                                        </p:tgtEl>
                                        <p:attrNameLst>
                                          <p:attrName>style.visibility</p:attrName>
                                        </p:attrNameLst>
                                      </p:cBhvr>
                                      <p:to>
                                        <p:strVal val="visible"/>
                                      </p:to>
                                    </p:set>
                                  </p:childTnLst>
                                </p:cTn>
                              </p:par>
                            </p:childTnLst>
                          </p:cTn>
                        </p:par>
                        <p:par>
                          <p:cTn id="82" fill="hold" nodeType="afterGroup">
                            <p:stCondLst>
                              <p:cond delay="25500"/>
                            </p:stCondLst>
                            <p:childTnLst>
                              <p:par>
                                <p:cTn id="83" presetID="1" presetClass="entr" presetSubtype="0" fill="hold" nodeType="afterEffect">
                                  <p:stCondLst>
                                    <p:cond delay="500"/>
                                  </p:stCondLst>
                                  <p:childTnLst>
                                    <p:set>
                                      <p:cBhvr>
                                        <p:cTn id="84" dur="1" fill="hold">
                                          <p:stCondLst>
                                            <p:cond delay="499"/>
                                          </p:stCondLst>
                                        </p:cTn>
                                        <p:tgtEl>
                                          <p:spTgt spid="245873"/>
                                        </p:tgtEl>
                                        <p:attrNameLst>
                                          <p:attrName>style.visibility</p:attrName>
                                        </p:attrNameLst>
                                      </p:cBhvr>
                                      <p:to>
                                        <p:strVal val="visible"/>
                                      </p:to>
                                    </p:set>
                                  </p:childTnLst>
                                </p:cTn>
                              </p:par>
                            </p:childTnLst>
                          </p:cTn>
                        </p:par>
                        <p:par>
                          <p:cTn id="85" fill="hold" nodeType="afterGroup">
                            <p:stCondLst>
                              <p:cond delay="26500"/>
                            </p:stCondLst>
                            <p:childTnLst>
                              <p:par>
                                <p:cTn id="86" presetID="1" presetClass="entr" presetSubtype="0" fill="hold" grpId="0" nodeType="afterEffect">
                                  <p:stCondLst>
                                    <p:cond delay="500"/>
                                  </p:stCondLst>
                                  <p:childTnLst>
                                    <p:set>
                                      <p:cBhvr>
                                        <p:cTn id="87" dur="1" fill="hold">
                                          <p:stCondLst>
                                            <p:cond delay="499"/>
                                          </p:stCondLst>
                                        </p:cTn>
                                        <p:tgtEl>
                                          <p:spTgt spid="2457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2" grpId="0" animBg="1" autoUpdateAnimBg="0"/>
      <p:bldP spid="245773" grpId="0" animBg="1" autoUpdateAnimBg="0"/>
      <p:bldP spid="245774" grpId="0" animBg="1" autoUpdateAnimBg="0"/>
      <p:bldP spid="245775" grpId="0" animBg="1" autoUpdateAnimBg="0"/>
      <p:bldP spid="245776" grpId="0" animBg="1" autoUpdateAnimBg="0"/>
      <p:bldP spid="245777" grpId="0" animBg="1" autoUpdateAnimBg="0"/>
      <p:bldP spid="245778" grpId="0" animBg="1" autoUpdateAnimBg="0"/>
      <p:bldP spid="245779" grpId="0" animBg="1" autoUpdateAnimBg="0"/>
      <p:bldP spid="245780" grpId="0" animBg="1" autoUpdateAnimBg="0"/>
      <p:bldP spid="245781" grpId="0" animBg="1"/>
      <p:bldP spid="245762" grpId="0" animBg="1" autoUpdateAnimBg="0"/>
      <p:bldP spid="245763" grpId="0" animBg="1" autoUpdateAnimBg="0"/>
      <p:bldP spid="245764" grpId="0" animBg="1" autoUpdateAnimBg="0"/>
      <p:bldP spid="245765" grpId="0" animBg="1" autoUpdateAnimBg="0"/>
      <p:bldP spid="245766" grpId="0" animBg="1" autoUpdateAnimBg="0"/>
      <p:bldP spid="245767" grpId="0" animBg="1" autoUpdateAnimBg="0"/>
      <p:bldP spid="245768" grpId="0" animBg="1" autoUpdateAnimBg="0"/>
      <p:bldP spid="245769" grpId="0" animBg="1" autoUpdateAnimBg="0"/>
      <p:bldP spid="245770"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5"/>
          <p:cNvSpPr>
            <a:spLocks noGrp="1" noChangeArrowheads="1"/>
          </p:cNvSpPr>
          <p:nvPr>
            <p:ph type="title" idx="4294967295"/>
          </p:nvPr>
        </p:nvSpPr>
        <p:spPr>
          <a:xfrm>
            <a:off x="152400" y="152400"/>
            <a:ext cx="5791200" cy="366713"/>
          </a:xfrm>
          <a:noFill/>
        </p:spPr>
        <p:txBody>
          <a:bodyPr/>
          <a:lstStyle/>
          <a:p>
            <a:pPr eaLnBrk="1" hangingPunct="1"/>
            <a:r>
              <a:rPr lang="en-GB" sz="2700" b="1" smtClean="0">
                <a:solidFill>
                  <a:srgbClr val="5B0091"/>
                </a:solidFill>
              </a:rPr>
              <a:t>Making square numbers </a:t>
            </a:r>
            <a:endParaRPr lang="en-GB" smtClean="0"/>
          </a:p>
        </p:txBody>
      </p:sp>
      <p:sp>
        <p:nvSpPr>
          <p:cNvPr id="28677" name="Text Box 140"/>
          <p:cNvSpPr txBox="1">
            <a:spLocks noChangeArrowheads="1"/>
          </p:cNvSpPr>
          <p:nvPr/>
        </p:nvSpPr>
        <p:spPr bwMode="auto">
          <a:xfrm>
            <a:off x="400050" y="1341438"/>
            <a:ext cx="8059738" cy="8223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There are several ways to generate a sequence of square numbers.</a:t>
            </a:r>
          </a:p>
        </p:txBody>
      </p:sp>
      <p:sp>
        <p:nvSpPr>
          <p:cNvPr id="254093" name="Text Box 141"/>
          <p:cNvSpPr txBox="1">
            <a:spLocks noChangeArrowheads="1"/>
          </p:cNvSpPr>
          <p:nvPr/>
        </p:nvSpPr>
        <p:spPr bwMode="auto">
          <a:xfrm>
            <a:off x="400050" y="2736850"/>
            <a:ext cx="6081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buFontTx/>
              <a:buBlip>
                <a:blip r:embed="rId5"/>
              </a:buBlip>
            </a:pPr>
            <a:r>
              <a:rPr lang="en-GB"/>
              <a:t> We can multiply a whole number by itself.</a:t>
            </a:r>
          </a:p>
        </p:txBody>
      </p:sp>
      <p:sp>
        <p:nvSpPr>
          <p:cNvPr id="254094" name="Text Box 142"/>
          <p:cNvSpPr txBox="1">
            <a:spLocks noChangeArrowheads="1"/>
          </p:cNvSpPr>
          <p:nvPr/>
        </p:nvSpPr>
        <p:spPr bwMode="auto">
          <a:xfrm>
            <a:off x="400050" y="3768725"/>
            <a:ext cx="7775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buFontTx/>
              <a:buBlip>
                <a:blip r:embed="rId5"/>
              </a:buBlip>
            </a:pPr>
            <a:r>
              <a:rPr lang="en-GB"/>
              <a:t> We can add consecutive odd numbers starting from 1.</a:t>
            </a:r>
          </a:p>
        </p:txBody>
      </p:sp>
      <p:sp>
        <p:nvSpPr>
          <p:cNvPr id="254095" name="Text Box 143"/>
          <p:cNvSpPr txBox="1">
            <a:spLocks noChangeArrowheads="1"/>
          </p:cNvSpPr>
          <p:nvPr/>
        </p:nvSpPr>
        <p:spPr bwMode="auto">
          <a:xfrm>
            <a:off x="400050" y="4800600"/>
            <a:ext cx="8362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buFontTx/>
              <a:buBlip>
                <a:blip r:embed="rId5"/>
              </a:buBlip>
            </a:pPr>
            <a:r>
              <a:rPr lang="en-GB"/>
              <a:t> We can add together two consecutive triangular numbers.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40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40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40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93" grpId="0"/>
      <p:bldP spid="254094" grpId="0"/>
      <p:bldP spid="254095" grpId="0"/>
    </p:bldLst>
  </p:timing>
</p:sld>
</file>

<file path=ppt/theme/theme1.xml><?xml version="1.0" encoding="utf-8"?>
<a:theme xmlns:a="http://schemas.openxmlformats.org/drawingml/2006/main" name="Boardworks template">
  <a:themeElements>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fontScheme name="Boardworks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Boardwork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ardwork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ardwork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ardwork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ardwork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ardwork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ardwork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ardwork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ardwork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ardwork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ardwork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ardwork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C:\WINDOWS\Application Data\Microsoft\Templates\Boardworks template.pot</Template>
  <TotalTime>4928</TotalTime>
  <Words>4902</Words>
  <Application>Microsoft Office PowerPoint</Application>
  <PresentationFormat>On-screen Show (4:3)</PresentationFormat>
  <Paragraphs>590</Paragraphs>
  <Slides>42</Slides>
  <Notes>42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8" baseType="lpstr">
      <vt:lpstr>Arial</vt:lpstr>
      <vt:lpstr>Times New Roman</vt:lpstr>
      <vt:lpstr>MS Reference 2</vt:lpstr>
      <vt:lpstr>Symbol</vt:lpstr>
      <vt:lpstr>Boardworks template</vt:lpstr>
      <vt:lpstr>Flash Movie</vt:lpstr>
      <vt:lpstr>KS3 Mathematics</vt:lpstr>
      <vt:lpstr>Contents</vt:lpstr>
      <vt:lpstr>Making triangles</vt:lpstr>
      <vt:lpstr>Triangular numbers</vt:lpstr>
      <vt:lpstr>Making squares</vt:lpstr>
      <vt:lpstr>Square numbers</vt:lpstr>
      <vt:lpstr>Square numbers</vt:lpstr>
      <vt:lpstr>Adding consecutive odd numbers</vt:lpstr>
      <vt:lpstr>Making square numbers </vt:lpstr>
      <vt:lpstr>Adding consecutive triangular numbers</vt:lpstr>
      <vt:lpstr>Adding two consecutive triangular numbers</vt:lpstr>
      <vt:lpstr>Contents</vt:lpstr>
      <vt:lpstr>Square roots</vt:lpstr>
      <vt:lpstr>Square roots</vt:lpstr>
      <vt:lpstr>Square roots</vt:lpstr>
      <vt:lpstr>Square roots</vt:lpstr>
      <vt:lpstr>The product of two square numbers</vt:lpstr>
      <vt:lpstr>Using factors to find square roots</vt:lpstr>
      <vt:lpstr>Finding square roots of decimals</vt:lpstr>
      <vt:lpstr>Approximate square roots</vt:lpstr>
      <vt:lpstr>Estimating square roots</vt:lpstr>
      <vt:lpstr>Trial and improvement</vt:lpstr>
      <vt:lpstr>Trial and improvement</vt:lpstr>
      <vt:lpstr>Trial and improvement</vt:lpstr>
      <vt:lpstr>Negative square roots</vt:lpstr>
      <vt:lpstr>Squares and square roots from a graph</vt:lpstr>
      <vt:lpstr>Contents</vt:lpstr>
      <vt:lpstr>Cubes</vt:lpstr>
      <vt:lpstr>Cubes</vt:lpstr>
      <vt:lpstr>Cubes and cube roots</vt:lpstr>
      <vt:lpstr>Cube roots</vt:lpstr>
      <vt:lpstr>Squares, cubes and roots</vt:lpstr>
      <vt:lpstr>Contents</vt:lpstr>
      <vt:lpstr>Index notation</vt:lpstr>
      <vt:lpstr>Index notation</vt:lpstr>
      <vt:lpstr>Calculating powers</vt:lpstr>
      <vt:lpstr>The first index law</vt:lpstr>
      <vt:lpstr>The second index law</vt:lpstr>
      <vt:lpstr>Zero indices</vt:lpstr>
      <vt:lpstr>Negative indices</vt:lpstr>
      <vt:lpstr>Using algebra</vt:lpstr>
      <vt:lpstr>Using index laws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LIEBERMAN</dc:creator>
  <dc:description>Contents written and edited by Melissa Lieberman _x000d_
©Boardworks Ltd 2004_x000d_
Flash developed by John Deans</dc:description>
  <cp:lastModifiedBy>Teacher E-Solutions</cp:lastModifiedBy>
  <cp:revision>89</cp:revision>
  <dcterms:created xsi:type="dcterms:W3CDTF">2003-07-21T09:50:03Z</dcterms:created>
  <dcterms:modified xsi:type="dcterms:W3CDTF">2019-01-18T17:02:59Z</dcterms:modified>
</cp:coreProperties>
</file>