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  <p:sldMasterId id="2147483651" r:id="rId3"/>
    <p:sldMasterId id="2147483652" r:id="rId4"/>
  </p:sldMasterIdLst>
  <p:notesMasterIdLst>
    <p:notesMasterId r:id="rId28"/>
  </p:notesMasterIdLst>
  <p:sldIdLst>
    <p:sldId id="259" r:id="rId5"/>
    <p:sldId id="258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9" r:id="rId23"/>
    <p:sldId id="281" r:id="rId24"/>
    <p:sldId id="280" r:id="rId25"/>
    <p:sldId id="277" r:id="rId26"/>
    <p:sldId id="278" r:id="rId2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58" y="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15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7" Type="http://schemas.openxmlformats.org/officeDocument/2006/relationships/image" Target="../media/image12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EB471302-3EA9-4B83-8AEF-5B199C6A80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38859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4C9964-0D4F-4665-A981-7B10647C55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2749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7BC4D8-844A-40D0-92BA-77CACC5F38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253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E2DA4F-2C4B-4700-83C1-2CD38DCF24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2716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586573-D78F-4077-8D96-E7317FC132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015275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FF420C-CD74-442E-B07B-9A6BE02DB7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219888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C2775B-5652-4BB3-8158-C6EFA8CF61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052830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88B694-6CCC-4C59-AB6D-72DA9B3A63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869767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68BA37-8D86-4F4E-8DEE-3DD0E5607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64956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7A32E7-B750-4544-BB10-49396F6AE9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23212"/>
      </p:ext>
    </p:extLst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2DE053-2334-4EFE-87B7-DDF0FD1B8C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552895"/>
      </p:ext>
    </p:extLst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921E8B-D5F1-466F-9AE5-0B23835D24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986288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5A652E-66CA-4148-B1D1-DABB2C75CD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64727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3B4122-A62F-4653-810D-9C8F79DCDA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052422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B0A9EA-9D70-4F10-9E5E-23AC3D6CD2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703194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CD5F4D-5789-4F8E-BD46-F6E9DB8ED2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197923"/>
      </p:ext>
    </p:extLst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4A60C1-3357-49CC-8E1A-3DB85254B7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253801"/>
      </p:ext>
    </p:extLst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E39B14-35FA-4458-9CFB-4D61DECDB2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832735"/>
      </p:ext>
    </p:extLst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65958C-0B20-4182-ABBB-81FCF873CC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340100"/>
      </p:ext>
    </p:extLst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CBE517-015D-4394-9EDE-98ECE61DE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357166"/>
      </p:ext>
    </p:extLst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2B6FB7-E877-49E1-A308-F0AE75A6E0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085110"/>
      </p:ext>
    </p:extLst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208F59-A2DB-47F7-9E49-CA83BA8961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662614"/>
      </p:ext>
    </p:extLst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9E5D58-81B4-480F-B1A9-E1A5C70B3B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795101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565858-BBD9-4F6A-A6F9-8F13B4ACF1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50556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9F737F-D046-4B0F-BDB4-9453710289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758475"/>
      </p:ext>
    </p:extLst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F58BF9-7B87-4205-9783-F8E12B363B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8111253"/>
      </p:ext>
    </p:extLst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176372-CDBB-4F4F-92E7-D99ED237FB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681328"/>
      </p:ext>
    </p:extLst>
  </p:cSld>
  <p:clrMapOvr>
    <a:masterClrMapping/>
  </p:clrMapOvr>
  <p:transition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FA289A-DFD1-4C9A-8C28-F699D6FCF5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304862"/>
      </p:ext>
    </p:extLst>
  </p:cSld>
  <p:clrMapOvr>
    <a:masterClrMapping/>
  </p:clrMapOvr>
  <p:transition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C073F9-0387-4995-B848-2CEEB7DA96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69754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C8F2C4-6840-4F07-85FB-AE9187E541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99358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43EFE9-6E78-4B03-AD0F-882EE0AF80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9695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556AB4-22C7-45A9-A5F3-ECF051CE63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88565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3F2D1D-1D75-4813-AD94-CFC296F79A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03635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07DF63-A8EB-4450-8AC4-03ACC39AF9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4599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C3BFDC-87BD-4B9E-BAA4-6D0A1C89DC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99489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9250BD-EEE2-4084-A179-66B13FDE67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36906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306D95-C804-48D9-A9AC-0BB9C3ACEA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59148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416AFB-FC2B-438B-B050-E0003D8A2C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51821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31B042-6123-4D4B-9380-BF66005A47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29782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999784-8328-4879-8BC7-B6A06857B3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4658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36CCCC-9BFC-4491-9E96-FFC19821A7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9620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F6B2A1-C16C-431D-A194-8D515F232B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8058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642146-B92C-4475-AB5F-5BD3F89829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6628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CF670F-1F46-446C-B645-91D52E9DDB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6276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437BEE-9979-460D-9296-C0086E74BC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7828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85AB3DA-A860-41B4-A9E6-8E53AC8B6D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1" name="Rectangle 7"/>
          <p:cNvSpPr>
            <a:spLocks noChangeArrowheads="1"/>
          </p:cNvSpPr>
          <p:nvPr userDrawn="1"/>
        </p:nvSpPr>
        <p:spPr bwMode="auto">
          <a:xfrm>
            <a:off x="3124200" y="64008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endParaRPr lang="en-US" sz="1000">
              <a:latin typeface="Times" charset="0"/>
            </a:endParaRPr>
          </a:p>
          <a:p>
            <a:pPr algn="ctr"/>
            <a:r>
              <a:rPr lang="en-US" sz="1000">
                <a:latin typeface="Times" charset="0"/>
              </a:rPr>
              <a:t>copyright©amberpasillas2010 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+mn-lt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+mn-lt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latin typeface="+mn-lt"/>
                <a:cs typeface="Arial" charset="0"/>
              </a:defRPr>
            </a:lvl1pPr>
          </a:lstStyle>
          <a:p>
            <a:pPr>
              <a:defRPr/>
            </a:pPr>
            <a:fld id="{6CFAEC1D-A4F3-4B73-B72A-14F9660922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5" name="Rectangle 7"/>
          <p:cNvSpPr>
            <a:spLocks noChangeArrowheads="1"/>
          </p:cNvSpPr>
          <p:nvPr userDrawn="1"/>
        </p:nvSpPr>
        <p:spPr bwMode="auto">
          <a:xfrm>
            <a:off x="3124200" y="64008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endParaRPr lang="en-US" sz="1000">
              <a:latin typeface="Times" charset="0"/>
            </a:endParaRPr>
          </a:p>
          <a:p>
            <a:pPr algn="ctr"/>
            <a:r>
              <a:rPr lang="en-US" sz="1000">
                <a:latin typeface="Times" charset="0"/>
              </a:rPr>
              <a:t>copyright©amberpasillas2010 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CCFF"/>
            </a:gs>
            <a:gs pos="100000">
              <a:srgbClr val="FFFF66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 smtClean="0">
                <a:latin typeface="+mn-lt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 smtClean="0">
                <a:latin typeface="+mn-lt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 smtClean="0">
                <a:latin typeface="+mn-lt"/>
                <a:cs typeface="Arial" charset="0"/>
              </a:defRPr>
            </a:lvl1pPr>
          </a:lstStyle>
          <a:p>
            <a:pPr>
              <a:defRPr/>
            </a:pPr>
            <a:fld id="{D4BFE085-B22C-4F81-B339-566965419A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079" name="Rectangle 7"/>
          <p:cNvSpPr>
            <a:spLocks noChangeArrowheads="1"/>
          </p:cNvSpPr>
          <p:nvPr userDrawn="1"/>
        </p:nvSpPr>
        <p:spPr bwMode="auto">
          <a:xfrm>
            <a:off x="3124200" y="64008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endParaRPr lang="en-US" sz="1000">
              <a:latin typeface="Times" charset="0"/>
            </a:endParaRPr>
          </a:p>
          <a:p>
            <a:pPr algn="ctr"/>
            <a:r>
              <a:rPr lang="en-US" sz="1000">
                <a:latin typeface="Times" charset="0"/>
              </a:rPr>
              <a:t>copyright©amberpasillas2010 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9pPr>
    </p:titleStyle>
    <p:bodyStyle>
      <a:lvl1pPr marL="609600" indent="-609600" algn="l" rtl="0" eaLnBrk="0" fontAlgn="base" hangingPunct="0">
        <a:spcBef>
          <a:spcPct val="20000"/>
        </a:spcBef>
        <a:spcAft>
          <a:spcPct val="0"/>
        </a:spcAft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90600" indent="-533400" algn="l" rtl="0" eaLnBrk="0" fontAlgn="base" hangingPunct="0">
        <a:spcBef>
          <a:spcPct val="20000"/>
        </a:spcBef>
        <a:spcAft>
          <a:spcPct val="0"/>
        </a:spcAft>
        <a:defRPr sz="2800">
          <a:solidFill>
            <a:schemeClr val="tx1"/>
          </a:solidFill>
          <a:latin typeface="+mn-lt"/>
        </a:defRPr>
      </a:lvl2pPr>
      <a:lvl3pPr marL="1371600" indent="-4572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tx1"/>
          </a:solidFill>
          <a:latin typeface="+mn-lt"/>
        </a:defRPr>
      </a:lvl3pPr>
      <a:lvl4pPr marL="1752600" indent="-381000" algn="l" rtl="0" eaLnBrk="0" fontAlgn="base" hangingPunct="0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4pPr>
      <a:lvl5pPr marL="2209800" indent="-381000" algn="l" rtl="0" eaLnBrk="0" fontAlgn="base" hangingPunct="0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5pPr>
      <a:lvl6pPr marL="2667000" indent="-381000" algn="l" rtl="0" fontAlgn="base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6pPr>
      <a:lvl7pPr marL="3124200" indent="-381000" algn="l" rtl="0" fontAlgn="base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7pPr>
      <a:lvl8pPr marL="3581400" indent="-381000" algn="l" rtl="0" fontAlgn="base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8pPr>
      <a:lvl9pPr marL="4038600" indent="-381000" algn="l" rtl="0" fontAlgn="base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+mn-lt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01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+mn-lt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01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latin typeface="+mn-lt"/>
                <a:cs typeface="Arial" charset="0"/>
              </a:defRPr>
            </a:lvl1pPr>
          </a:lstStyle>
          <a:p>
            <a:pPr>
              <a:defRPr/>
            </a:pPr>
            <a:fld id="{269088BE-54A1-4667-BFDA-C2ADC977F6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103" name="Rectangle 7"/>
          <p:cNvSpPr>
            <a:spLocks noChangeArrowheads="1"/>
          </p:cNvSpPr>
          <p:nvPr userDrawn="1"/>
        </p:nvSpPr>
        <p:spPr bwMode="auto">
          <a:xfrm>
            <a:off x="3124200" y="64008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endParaRPr lang="en-US" sz="1000">
              <a:latin typeface="Times" charset="0"/>
            </a:endParaRPr>
          </a:p>
          <a:p>
            <a:pPr algn="ctr"/>
            <a:r>
              <a:rPr lang="en-US" sz="1000">
                <a:latin typeface="Times" charset="0"/>
              </a:rPr>
              <a:t>copyright©amberpasillas2010 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9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2" Type="http://schemas.openxmlformats.org/officeDocument/2006/relationships/slideLayout" Target="../slideLayouts/slideLayout28.xml"/><Relationship Id="rId16" Type="http://schemas.openxmlformats.org/officeDocument/2006/relationships/image" Target="../media/image8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13" Type="http://schemas.openxmlformats.org/officeDocument/2006/relationships/oleObject" Target="../embeddings/oleObject13.bin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6.wmf"/><Relationship Id="rId2" Type="http://schemas.openxmlformats.org/officeDocument/2006/relationships/slideLayout" Target="../slideLayouts/slideLayout28.xml"/><Relationship Id="rId16" Type="http://schemas.openxmlformats.org/officeDocument/2006/relationships/image" Target="../media/image12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10.wmf"/><Relationship Id="rId11" Type="http://schemas.openxmlformats.org/officeDocument/2006/relationships/oleObject" Target="../embeddings/oleObject12.bin"/><Relationship Id="rId5" Type="http://schemas.openxmlformats.org/officeDocument/2006/relationships/oleObject" Target="../embeddings/oleObject9.bin"/><Relationship Id="rId15" Type="http://schemas.openxmlformats.org/officeDocument/2006/relationships/oleObject" Target="../embeddings/oleObject14.bin"/><Relationship Id="rId10" Type="http://schemas.openxmlformats.org/officeDocument/2006/relationships/image" Target="../media/image5.wmf"/><Relationship Id="rId4" Type="http://schemas.openxmlformats.org/officeDocument/2006/relationships/image" Target="../media/image9.wmf"/><Relationship Id="rId9" Type="http://schemas.openxmlformats.org/officeDocument/2006/relationships/oleObject" Target="../embeddings/oleObject11.bin"/><Relationship Id="rId14" Type="http://schemas.openxmlformats.org/officeDocument/2006/relationships/image" Target="../media/image7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WordArt 2"/>
          <p:cNvSpPr>
            <a:spLocks noChangeArrowheads="1" noChangeShapeType="1" noTextEdit="1"/>
          </p:cNvSpPr>
          <p:nvPr/>
        </p:nvSpPr>
        <p:spPr bwMode="auto">
          <a:xfrm>
            <a:off x="1600200" y="1219200"/>
            <a:ext cx="5486400" cy="22098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Impact"/>
              </a:rPr>
              <a:t>Reciprocals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4"/>
          <p:cNvSpPr txBox="1">
            <a:spLocks noChangeArrowheads="1"/>
          </p:cNvSpPr>
          <p:nvPr/>
        </p:nvSpPr>
        <p:spPr bwMode="auto">
          <a:xfrm>
            <a:off x="1143000" y="1371600"/>
            <a:ext cx="7315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 b="1"/>
              <a:t>Write the reciprocal of the number.</a:t>
            </a:r>
          </a:p>
        </p:txBody>
      </p:sp>
      <p:grpSp>
        <p:nvGrpSpPr>
          <p:cNvPr id="19459" name="Group 3"/>
          <p:cNvGrpSpPr>
            <a:grpSpLocks/>
          </p:cNvGrpSpPr>
          <p:nvPr/>
        </p:nvGrpSpPr>
        <p:grpSpPr bwMode="auto">
          <a:xfrm>
            <a:off x="3810000" y="1885950"/>
            <a:ext cx="2076450" cy="795338"/>
            <a:chOff x="2788" y="1071"/>
            <a:chExt cx="1308" cy="501"/>
          </a:xfrm>
        </p:grpSpPr>
        <p:sp>
          <p:nvSpPr>
            <p:cNvPr id="14383" name="Text Box 12"/>
            <p:cNvSpPr txBox="1">
              <a:spLocks noChangeArrowheads="1"/>
            </p:cNvSpPr>
            <p:nvPr/>
          </p:nvSpPr>
          <p:spPr bwMode="auto">
            <a:xfrm>
              <a:off x="2788" y="1203"/>
              <a:ext cx="986" cy="258"/>
            </a:xfrm>
            <a:prstGeom prst="rect">
              <a:avLst/>
            </a:prstGeom>
            <a:solidFill>
              <a:srgbClr val="FFCB7D"/>
            </a:solidFill>
            <a:ln w="25400">
              <a:solidFill>
                <a:srgbClr val="FFBD5B"/>
              </a:solidFill>
              <a:miter lim="800000"/>
              <a:headEnd/>
              <a:tailEnd/>
            </a:ln>
          </p:spPr>
          <p:txBody>
            <a:bodyPr wrap="none" tIns="9144" bIns="91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2400" b="1"/>
                <a:t>ANSWER</a:t>
              </a:r>
            </a:p>
          </p:txBody>
        </p:sp>
        <p:grpSp>
          <p:nvGrpSpPr>
            <p:cNvPr id="14384" name="Group 5"/>
            <p:cNvGrpSpPr>
              <a:grpSpLocks/>
            </p:cNvGrpSpPr>
            <p:nvPr/>
          </p:nvGrpSpPr>
          <p:grpSpPr bwMode="auto">
            <a:xfrm>
              <a:off x="3995" y="1071"/>
              <a:ext cx="101" cy="501"/>
              <a:chOff x="3995" y="1227"/>
              <a:chExt cx="101" cy="501"/>
            </a:xfrm>
          </p:grpSpPr>
          <p:sp>
            <p:nvSpPr>
              <p:cNvPr id="14385" name="Rectangle 53"/>
              <p:cNvSpPr>
                <a:spLocks noChangeArrowheads="1"/>
              </p:cNvSpPr>
              <p:nvPr/>
            </p:nvSpPr>
            <p:spPr bwMode="auto">
              <a:xfrm>
                <a:off x="4000" y="1498"/>
                <a:ext cx="96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400" b="1">
                    <a:solidFill>
                      <a:srgbClr val="000000"/>
                    </a:solidFill>
                    <a:latin typeface="Times New Roman" pitchFamily="18" charset="0"/>
                  </a:rPr>
                  <a:t>6</a:t>
                </a:r>
                <a:endParaRPr lang="en-US" sz="2400" b="1">
                  <a:latin typeface="Times New Roman" pitchFamily="18" charset="0"/>
                </a:endParaRPr>
              </a:p>
            </p:txBody>
          </p:sp>
          <p:sp>
            <p:nvSpPr>
              <p:cNvPr id="14386" name="Rectangle 54"/>
              <p:cNvSpPr>
                <a:spLocks noChangeArrowheads="1"/>
              </p:cNvSpPr>
              <p:nvPr/>
            </p:nvSpPr>
            <p:spPr bwMode="auto">
              <a:xfrm>
                <a:off x="4000" y="1227"/>
                <a:ext cx="96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400" b="1">
                    <a:solidFill>
                      <a:srgbClr val="000000"/>
                    </a:solidFill>
                    <a:latin typeface="Times New Roman" pitchFamily="18" charset="0"/>
                  </a:rPr>
                  <a:t>5</a:t>
                </a:r>
                <a:endParaRPr lang="en-US" sz="2400" b="1">
                  <a:latin typeface="Times New Roman" pitchFamily="18" charset="0"/>
                </a:endParaRPr>
              </a:p>
            </p:txBody>
          </p:sp>
          <p:sp>
            <p:nvSpPr>
              <p:cNvPr id="14387" name="Line 122"/>
              <p:cNvSpPr>
                <a:spLocks noChangeShapeType="1"/>
              </p:cNvSpPr>
              <p:nvPr/>
            </p:nvSpPr>
            <p:spPr bwMode="auto">
              <a:xfrm>
                <a:off x="3995" y="1479"/>
                <a:ext cx="98" cy="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4340" name="Group 9"/>
          <p:cNvGrpSpPr>
            <a:grpSpLocks/>
          </p:cNvGrpSpPr>
          <p:nvPr/>
        </p:nvGrpSpPr>
        <p:grpSpPr bwMode="auto">
          <a:xfrm>
            <a:off x="2057400" y="1905000"/>
            <a:ext cx="693738" cy="795338"/>
            <a:chOff x="288" y="1068"/>
            <a:chExt cx="437" cy="501"/>
          </a:xfrm>
        </p:grpSpPr>
        <p:sp>
          <p:nvSpPr>
            <p:cNvPr id="14378" name="Text Box 5"/>
            <p:cNvSpPr txBox="1">
              <a:spLocks noChangeArrowheads="1"/>
            </p:cNvSpPr>
            <p:nvPr/>
          </p:nvSpPr>
          <p:spPr bwMode="auto">
            <a:xfrm>
              <a:off x="288" y="1188"/>
              <a:ext cx="3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457200" indent="-4572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2400" b="1"/>
                <a:t>5.</a:t>
              </a:r>
            </a:p>
          </p:txBody>
        </p:sp>
        <p:grpSp>
          <p:nvGrpSpPr>
            <p:cNvPr id="14379" name="Group 11"/>
            <p:cNvGrpSpPr>
              <a:grpSpLocks/>
            </p:cNvGrpSpPr>
            <p:nvPr/>
          </p:nvGrpSpPr>
          <p:grpSpPr bwMode="auto">
            <a:xfrm>
              <a:off x="624" y="1068"/>
              <a:ext cx="101" cy="501"/>
              <a:chOff x="624" y="1224"/>
              <a:chExt cx="101" cy="501"/>
            </a:xfrm>
          </p:grpSpPr>
          <p:sp>
            <p:nvSpPr>
              <p:cNvPr id="14380" name="Rectangle 53"/>
              <p:cNvSpPr>
                <a:spLocks noChangeArrowheads="1"/>
              </p:cNvSpPr>
              <p:nvPr/>
            </p:nvSpPr>
            <p:spPr bwMode="auto">
              <a:xfrm>
                <a:off x="629" y="1495"/>
                <a:ext cx="96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400" b="1">
                    <a:latin typeface="Times New Roman" pitchFamily="18" charset="0"/>
                  </a:rPr>
                  <a:t>5</a:t>
                </a:r>
              </a:p>
            </p:txBody>
          </p:sp>
          <p:sp>
            <p:nvSpPr>
              <p:cNvPr id="14381" name="Rectangle 54"/>
              <p:cNvSpPr>
                <a:spLocks noChangeArrowheads="1"/>
              </p:cNvSpPr>
              <p:nvPr/>
            </p:nvSpPr>
            <p:spPr bwMode="auto">
              <a:xfrm>
                <a:off x="629" y="1224"/>
                <a:ext cx="96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400" b="1">
                    <a:latin typeface="Times New Roman" pitchFamily="18" charset="0"/>
                  </a:rPr>
                  <a:t>6</a:t>
                </a:r>
              </a:p>
            </p:txBody>
          </p:sp>
          <p:sp>
            <p:nvSpPr>
              <p:cNvPr id="14382" name="Line 122"/>
              <p:cNvSpPr>
                <a:spLocks noChangeShapeType="1"/>
              </p:cNvSpPr>
              <p:nvPr/>
            </p:nvSpPr>
            <p:spPr bwMode="auto">
              <a:xfrm>
                <a:off x="624" y="1476"/>
                <a:ext cx="98" cy="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9471" name="Group 15"/>
          <p:cNvGrpSpPr>
            <a:grpSpLocks/>
          </p:cNvGrpSpPr>
          <p:nvPr/>
        </p:nvGrpSpPr>
        <p:grpSpPr bwMode="auto">
          <a:xfrm>
            <a:off x="2057400" y="3092450"/>
            <a:ext cx="693738" cy="795338"/>
            <a:chOff x="288" y="1816"/>
            <a:chExt cx="437" cy="501"/>
          </a:xfrm>
        </p:grpSpPr>
        <p:sp>
          <p:nvSpPr>
            <p:cNvPr id="14373" name="Text Box 66"/>
            <p:cNvSpPr txBox="1">
              <a:spLocks noChangeArrowheads="1"/>
            </p:cNvSpPr>
            <p:nvPr/>
          </p:nvSpPr>
          <p:spPr bwMode="auto">
            <a:xfrm>
              <a:off x="288" y="1931"/>
              <a:ext cx="3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457200" indent="-4572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2400" b="1"/>
                <a:t>6.</a:t>
              </a:r>
            </a:p>
          </p:txBody>
        </p:sp>
        <p:grpSp>
          <p:nvGrpSpPr>
            <p:cNvPr id="14374" name="Group 17"/>
            <p:cNvGrpSpPr>
              <a:grpSpLocks/>
            </p:cNvGrpSpPr>
            <p:nvPr/>
          </p:nvGrpSpPr>
          <p:grpSpPr bwMode="auto">
            <a:xfrm>
              <a:off x="624" y="1816"/>
              <a:ext cx="101" cy="501"/>
              <a:chOff x="624" y="1224"/>
              <a:chExt cx="101" cy="501"/>
            </a:xfrm>
          </p:grpSpPr>
          <p:sp>
            <p:nvSpPr>
              <p:cNvPr id="14375" name="Rectangle 53"/>
              <p:cNvSpPr>
                <a:spLocks noChangeArrowheads="1"/>
              </p:cNvSpPr>
              <p:nvPr/>
            </p:nvSpPr>
            <p:spPr bwMode="auto">
              <a:xfrm>
                <a:off x="629" y="1495"/>
                <a:ext cx="96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400" b="1">
                    <a:latin typeface="Times New Roman" pitchFamily="18" charset="0"/>
                  </a:rPr>
                  <a:t>9</a:t>
                </a:r>
              </a:p>
            </p:txBody>
          </p:sp>
          <p:sp>
            <p:nvSpPr>
              <p:cNvPr id="14376" name="Rectangle 54"/>
              <p:cNvSpPr>
                <a:spLocks noChangeArrowheads="1"/>
              </p:cNvSpPr>
              <p:nvPr/>
            </p:nvSpPr>
            <p:spPr bwMode="auto">
              <a:xfrm>
                <a:off x="629" y="1224"/>
                <a:ext cx="96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400" b="1">
                    <a:latin typeface="Times New Roman" pitchFamily="18" charset="0"/>
                  </a:rPr>
                  <a:t>8</a:t>
                </a:r>
              </a:p>
            </p:txBody>
          </p:sp>
          <p:sp>
            <p:nvSpPr>
              <p:cNvPr id="14377" name="Line 122"/>
              <p:cNvSpPr>
                <a:spLocks noChangeShapeType="1"/>
              </p:cNvSpPr>
              <p:nvPr/>
            </p:nvSpPr>
            <p:spPr bwMode="auto">
              <a:xfrm>
                <a:off x="624" y="1476"/>
                <a:ext cx="98" cy="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9477" name="Group 21"/>
          <p:cNvGrpSpPr>
            <a:grpSpLocks/>
          </p:cNvGrpSpPr>
          <p:nvPr/>
        </p:nvGrpSpPr>
        <p:grpSpPr bwMode="auto">
          <a:xfrm>
            <a:off x="3816350" y="3068638"/>
            <a:ext cx="2070100" cy="795337"/>
            <a:chOff x="2792" y="1816"/>
            <a:chExt cx="1304" cy="501"/>
          </a:xfrm>
        </p:grpSpPr>
        <p:sp>
          <p:nvSpPr>
            <p:cNvPr id="14368" name="Text Box 77"/>
            <p:cNvSpPr txBox="1">
              <a:spLocks noChangeArrowheads="1"/>
            </p:cNvSpPr>
            <p:nvPr/>
          </p:nvSpPr>
          <p:spPr bwMode="auto">
            <a:xfrm>
              <a:off x="2792" y="1944"/>
              <a:ext cx="986" cy="258"/>
            </a:xfrm>
            <a:prstGeom prst="rect">
              <a:avLst/>
            </a:prstGeom>
            <a:solidFill>
              <a:srgbClr val="FFCB7D"/>
            </a:solidFill>
            <a:ln w="25400">
              <a:solidFill>
                <a:srgbClr val="FFBD5B"/>
              </a:solidFill>
              <a:miter lim="800000"/>
              <a:headEnd/>
              <a:tailEnd/>
            </a:ln>
          </p:spPr>
          <p:txBody>
            <a:bodyPr wrap="none" tIns="9144" bIns="91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2400" b="1"/>
                <a:t>ANSWER</a:t>
              </a:r>
            </a:p>
          </p:txBody>
        </p:sp>
        <p:grpSp>
          <p:nvGrpSpPr>
            <p:cNvPr id="14369" name="Group 23"/>
            <p:cNvGrpSpPr>
              <a:grpSpLocks/>
            </p:cNvGrpSpPr>
            <p:nvPr/>
          </p:nvGrpSpPr>
          <p:grpSpPr bwMode="auto">
            <a:xfrm>
              <a:off x="3995" y="1816"/>
              <a:ext cx="101" cy="501"/>
              <a:chOff x="3995" y="1227"/>
              <a:chExt cx="101" cy="501"/>
            </a:xfrm>
          </p:grpSpPr>
          <p:sp>
            <p:nvSpPr>
              <p:cNvPr id="14370" name="Rectangle 53"/>
              <p:cNvSpPr>
                <a:spLocks noChangeArrowheads="1"/>
              </p:cNvSpPr>
              <p:nvPr/>
            </p:nvSpPr>
            <p:spPr bwMode="auto">
              <a:xfrm>
                <a:off x="4000" y="1498"/>
                <a:ext cx="96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400" b="1">
                    <a:solidFill>
                      <a:srgbClr val="000000"/>
                    </a:solidFill>
                    <a:latin typeface="Times New Roman" pitchFamily="18" charset="0"/>
                  </a:rPr>
                  <a:t>8</a:t>
                </a:r>
                <a:endParaRPr lang="en-US" sz="2400" b="1">
                  <a:latin typeface="Times New Roman" pitchFamily="18" charset="0"/>
                </a:endParaRPr>
              </a:p>
            </p:txBody>
          </p:sp>
          <p:sp>
            <p:nvSpPr>
              <p:cNvPr id="14371" name="Rectangle 54"/>
              <p:cNvSpPr>
                <a:spLocks noChangeArrowheads="1"/>
              </p:cNvSpPr>
              <p:nvPr/>
            </p:nvSpPr>
            <p:spPr bwMode="auto">
              <a:xfrm>
                <a:off x="4000" y="1227"/>
                <a:ext cx="96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400" b="1">
                    <a:solidFill>
                      <a:srgbClr val="000000"/>
                    </a:solidFill>
                    <a:latin typeface="Times New Roman" pitchFamily="18" charset="0"/>
                  </a:rPr>
                  <a:t>9</a:t>
                </a:r>
                <a:endParaRPr lang="en-US" sz="2400" b="1">
                  <a:latin typeface="Times New Roman" pitchFamily="18" charset="0"/>
                </a:endParaRPr>
              </a:p>
            </p:txBody>
          </p:sp>
          <p:sp>
            <p:nvSpPr>
              <p:cNvPr id="14372" name="Line 122"/>
              <p:cNvSpPr>
                <a:spLocks noChangeShapeType="1"/>
              </p:cNvSpPr>
              <p:nvPr/>
            </p:nvSpPr>
            <p:spPr bwMode="auto">
              <a:xfrm>
                <a:off x="3995" y="1479"/>
                <a:ext cx="98" cy="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9483" name="Group 27"/>
          <p:cNvGrpSpPr>
            <a:grpSpLocks/>
          </p:cNvGrpSpPr>
          <p:nvPr/>
        </p:nvGrpSpPr>
        <p:grpSpPr bwMode="auto">
          <a:xfrm>
            <a:off x="2057400" y="4278313"/>
            <a:ext cx="855663" cy="785812"/>
            <a:chOff x="288" y="2563"/>
            <a:chExt cx="539" cy="495"/>
          </a:xfrm>
        </p:grpSpPr>
        <p:sp>
          <p:nvSpPr>
            <p:cNvPr id="14363" name="Text Box 79"/>
            <p:cNvSpPr txBox="1">
              <a:spLocks noChangeArrowheads="1"/>
            </p:cNvSpPr>
            <p:nvPr/>
          </p:nvSpPr>
          <p:spPr bwMode="auto">
            <a:xfrm>
              <a:off x="288" y="2679"/>
              <a:ext cx="3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457200" indent="-4572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2400" b="1"/>
                <a:t>7.</a:t>
              </a:r>
            </a:p>
          </p:txBody>
        </p:sp>
        <p:grpSp>
          <p:nvGrpSpPr>
            <p:cNvPr id="14364" name="Group 29"/>
            <p:cNvGrpSpPr>
              <a:grpSpLocks/>
            </p:cNvGrpSpPr>
            <p:nvPr/>
          </p:nvGrpSpPr>
          <p:grpSpPr bwMode="auto">
            <a:xfrm>
              <a:off x="631" y="2563"/>
              <a:ext cx="196" cy="495"/>
              <a:chOff x="631" y="1066"/>
              <a:chExt cx="196" cy="495"/>
            </a:xfrm>
          </p:grpSpPr>
          <p:sp>
            <p:nvSpPr>
              <p:cNvPr id="14365" name="Rectangle 56"/>
              <p:cNvSpPr>
                <a:spLocks noChangeArrowheads="1"/>
              </p:cNvSpPr>
              <p:nvPr/>
            </p:nvSpPr>
            <p:spPr bwMode="auto">
              <a:xfrm>
                <a:off x="634" y="1331"/>
                <a:ext cx="192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ctr"/>
                <a:r>
                  <a:rPr lang="en-US" sz="2400" b="1">
                    <a:solidFill>
                      <a:srgbClr val="000000"/>
                    </a:solidFill>
                    <a:latin typeface="Times New Roman" pitchFamily="18" charset="0"/>
                  </a:rPr>
                  <a:t>17</a:t>
                </a:r>
                <a:endParaRPr lang="en-US" sz="2400" b="1">
                  <a:latin typeface="Times New Roman" pitchFamily="18" charset="0"/>
                </a:endParaRPr>
              </a:p>
            </p:txBody>
          </p:sp>
          <p:sp>
            <p:nvSpPr>
              <p:cNvPr id="14366" name="Rectangle 57"/>
              <p:cNvSpPr>
                <a:spLocks noChangeArrowheads="1"/>
              </p:cNvSpPr>
              <p:nvPr/>
            </p:nvSpPr>
            <p:spPr bwMode="auto">
              <a:xfrm>
                <a:off x="633" y="1066"/>
                <a:ext cx="192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ctr"/>
                <a:r>
                  <a:rPr lang="en-US" sz="2400" b="1">
                    <a:solidFill>
                      <a:srgbClr val="000000"/>
                    </a:solidFill>
                    <a:latin typeface="Times New Roman" pitchFamily="18" charset="0"/>
                  </a:rPr>
                  <a:t>19</a:t>
                </a:r>
                <a:endParaRPr lang="en-US" sz="2400" b="1">
                  <a:latin typeface="Times New Roman" pitchFamily="18" charset="0"/>
                </a:endParaRPr>
              </a:p>
            </p:txBody>
          </p:sp>
          <p:sp>
            <p:nvSpPr>
              <p:cNvPr id="14367" name="Line 124"/>
              <p:cNvSpPr>
                <a:spLocks noChangeShapeType="1"/>
              </p:cNvSpPr>
              <p:nvPr/>
            </p:nvSpPr>
            <p:spPr bwMode="auto">
              <a:xfrm>
                <a:off x="631" y="1315"/>
                <a:ext cx="196" cy="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9489" name="Group 33"/>
          <p:cNvGrpSpPr>
            <a:grpSpLocks/>
          </p:cNvGrpSpPr>
          <p:nvPr/>
        </p:nvGrpSpPr>
        <p:grpSpPr bwMode="auto">
          <a:xfrm>
            <a:off x="3816350" y="4254500"/>
            <a:ext cx="2214563" cy="795338"/>
            <a:chOff x="2792" y="2563"/>
            <a:chExt cx="1395" cy="501"/>
          </a:xfrm>
        </p:grpSpPr>
        <p:sp>
          <p:nvSpPr>
            <p:cNvPr id="14358" name="Text Box 88"/>
            <p:cNvSpPr txBox="1">
              <a:spLocks noChangeArrowheads="1"/>
            </p:cNvSpPr>
            <p:nvPr/>
          </p:nvSpPr>
          <p:spPr bwMode="auto">
            <a:xfrm>
              <a:off x="2792" y="2694"/>
              <a:ext cx="986" cy="258"/>
            </a:xfrm>
            <a:prstGeom prst="rect">
              <a:avLst/>
            </a:prstGeom>
            <a:solidFill>
              <a:srgbClr val="FFCB7D"/>
            </a:solidFill>
            <a:ln w="25400">
              <a:solidFill>
                <a:srgbClr val="FFBD5B"/>
              </a:solidFill>
              <a:miter lim="800000"/>
              <a:headEnd/>
              <a:tailEnd/>
            </a:ln>
          </p:spPr>
          <p:txBody>
            <a:bodyPr wrap="none" tIns="9144" bIns="91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2400" b="1"/>
                <a:t>ANSWER</a:t>
              </a:r>
            </a:p>
          </p:txBody>
        </p:sp>
        <p:grpSp>
          <p:nvGrpSpPr>
            <p:cNvPr id="14359" name="Group 35"/>
            <p:cNvGrpSpPr>
              <a:grpSpLocks/>
            </p:cNvGrpSpPr>
            <p:nvPr/>
          </p:nvGrpSpPr>
          <p:grpSpPr bwMode="auto">
            <a:xfrm>
              <a:off x="3991" y="2563"/>
              <a:ext cx="196" cy="501"/>
              <a:chOff x="4295" y="1066"/>
              <a:chExt cx="196" cy="501"/>
            </a:xfrm>
          </p:grpSpPr>
          <p:sp>
            <p:nvSpPr>
              <p:cNvPr id="14360" name="Rectangle 56"/>
              <p:cNvSpPr>
                <a:spLocks noChangeArrowheads="1"/>
              </p:cNvSpPr>
              <p:nvPr/>
            </p:nvSpPr>
            <p:spPr bwMode="auto">
              <a:xfrm>
                <a:off x="4297" y="1337"/>
                <a:ext cx="192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ctr"/>
                <a:r>
                  <a:rPr lang="en-US" sz="2400" b="1">
                    <a:latin typeface="Times New Roman" pitchFamily="18" charset="0"/>
                  </a:rPr>
                  <a:t>19</a:t>
                </a:r>
              </a:p>
            </p:txBody>
          </p:sp>
          <p:sp>
            <p:nvSpPr>
              <p:cNvPr id="14361" name="Rectangle 57"/>
              <p:cNvSpPr>
                <a:spLocks noChangeArrowheads="1"/>
              </p:cNvSpPr>
              <p:nvPr/>
            </p:nvSpPr>
            <p:spPr bwMode="auto">
              <a:xfrm>
                <a:off x="4297" y="1066"/>
                <a:ext cx="192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ctr"/>
                <a:r>
                  <a:rPr lang="en-US" sz="2400" b="1">
                    <a:solidFill>
                      <a:srgbClr val="000000"/>
                    </a:solidFill>
                    <a:latin typeface="Times New Roman" pitchFamily="18" charset="0"/>
                  </a:rPr>
                  <a:t>17</a:t>
                </a:r>
                <a:endParaRPr lang="en-US" sz="2400" b="1">
                  <a:latin typeface="Times New Roman" pitchFamily="18" charset="0"/>
                </a:endParaRPr>
              </a:p>
            </p:txBody>
          </p:sp>
          <p:sp>
            <p:nvSpPr>
              <p:cNvPr id="14362" name="Line 124"/>
              <p:cNvSpPr>
                <a:spLocks noChangeShapeType="1"/>
              </p:cNvSpPr>
              <p:nvPr/>
            </p:nvSpPr>
            <p:spPr bwMode="auto">
              <a:xfrm>
                <a:off x="4295" y="1315"/>
                <a:ext cx="196" cy="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9495" name="Group 39"/>
          <p:cNvGrpSpPr>
            <a:grpSpLocks/>
          </p:cNvGrpSpPr>
          <p:nvPr/>
        </p:nvGrpSpPr>
        <p:grpSpPr bwMode="auto">
          <a:xfrm>
            <a:off x="2057400" y="5480050"/>
            <a:ext cx="855663" cy="785813"/>
            <a:chOff x="288" y="3320"/>
            <a:chExt cx="539" cy="495"/>
          </a:xfrm>
        </p:grpSpPr>
        <p:sp>
          <p:nvSpPr>
            <p:cNvPr id="14353" name="Text Box 99"/>
            <p:cNvSpPr txBox="1">
              <a:spLocks noChangeArrowheads="1"/>
            </p:cNvSpPr>
            <p:nvPr/>
          </p:nvSpPr>
          <p:spPr bwMode="auto">
            <a:xfrm>
              <a:off x="288" y="3432"/>
              <a:ext cx="3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457200" indent="-4572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2400" b="1"/>
                <a:t>8.</a:t>
              </a:r>
            </a:p>
          </p:txBody>
        </p:sp>
        <p:grpSp>
          <p:nvGrpSpPr>
            <p:cNvPr id="14354" name="Group 41"/>
            <p:cNvGrpSpPr>
              <a:grpSpLocks/>
            </p:cNvGrpSpPr>
            <p:nvPr/>
          </p:nvGrpSpPr>
          <p:grpSpPr bwMode="auto">
            <a:xfrm>
              <a:off x="631" y="3320"/>
              <a:ext cx="196" cy="495"/>
              <a:chOff x="631" y="1066"/>
              <a:chExt cx="196" cy="495"/>
            </a:xfrm>
          </p:grpSpPr>
          <p:sp>
            <p:nvSpPr>
              <p:cNvPr id="14355" name="Rectangle 56"/>
              <p:cNvSpPr>
                <a:spLocks noChangeArrowheads="1"/>
              </p:cNvSpPr>
              <p:nvPr/>
            </p:nvSpPr>
            <p:spPr bwMode="auto">
              <a:xfrm>
                <a:off x="634" y="1331"/>
                <a:ext cx="192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ctr"/>
                <a:r>
                  <a:rPr lang="en-US" sz="2400" b="1">
                    <a:solidFill>
                      <a:srgbClr val="000000"/>
                    </a:solidFill>
                    <a:latin typeface="Times New Roman" pitchFamily="18" charset="0"/>
                  </a:rPr>
                  <a:t>20</a:t>
                </a:r>
                <a:endParaRPr lang="en-US" sz="2400" b="1">
                  <a:latin typeface="Times New Roman" pitchFamily="18" charset="0"/>
                </a:endParaRPr>
              </a:p>
            </p:txBody>
          </p:sp>
          <p:sp>
            <p:nvSpPr>
              <p:cNvPr id="14356" name="Rectangle 57"/>
              <p:cNvSpPr>
                <a:spLocks noChangeArrowheads="1"/>
              </p:cNvSpPr>
              <p:nvPr/>
            </p:nvSpPr>
            <p:spPr bwMode="auto">
              <a:xfrm>
                <a:off x="681" y="1066"/>
                <a:ext cx="96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ctr"/>
                <a:r>
                  <a:rPr lang="en-US" sz="2400" b="1">
                    <a:solidFill>
                      <a:srgbClr val="000000"/>
                    </a:solidFill>
                    <a:latin typeface="Times New Roman" pitchFamily="18" charset="0"/>
                  </a:rPr>
                  <a:t>3</a:t>
                </a:r>
                <a:endParaRPr lang="en-US" sz="2400" b="1">
                  <a:latin typeface="Times New Roman" pitchFamily="18" charset="0"/>
                </a:endParaRPr>
              </a:p>
            </p:txBody>
          </p:sp>
          <p:sp>
            <p:nvSpPr>
              <p:cNvPr id="14357" name="Line 124"/>
              <p:cNvSpPr>
                <a:spLocks noChangeShapeType="1"/>
              </p:cNvSpPr>
              <p:nvPr/>
            </p:nvSpPr>
            <p:spPr bwMode="auto">
              <a:xfrm>
                <a:off x="631" y="1315"/>
                <a:ext cx="196" cy="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9501" name="Group 45"/>
          <p:cNvGrpSpPr>
            <a:grpSpLocks/>
          </p:cNvGrpSpPr>
          <p:nvPr/>
        </p:nvGrpSpPr>
        <p:grpSpPr bwMode="auto">
          <a:xfrm>
            <a:off x="3816350" y="5456238"/>
            <a:ext cx="2214563" cy="795337"/>
            <a:chOff x="2792" y="3320"/>
            <a:chExt cx="1395" cy="501"/>
          </a:xfrm>
        </p:grpSpPr>
        <p:sp>
          <p:nvSpPr>
            <p:cNvPr id="14348" name="Text Box 100"/>
            <p:cNvSpPr txBox="1">
              <a:spLocks noChangeArrowheads="1"/>
            </p:cNvSpPr>
            <p:nvPr/>
          </p:nvSpPr>
          <p:spPr bwMode="auto">
            <a:xfrm>
              <a:off x="2792" y="3447"/>
              <a:ext cx="986" cy="258"/>
            </a:xfrm>
            <a:prstGeom prst="rect">
              <a:avLst/>
            </a:prstGeom>
            <a:solidFill>
              <a:srgbClr val="FFCB7D"/>
            </a:solidFill>
            <a:ln w="25400">
              <a:solidFill>
                <a:srgbClr val="FFBD5B"/>
              </a:solidFill>
              <a:miter lim="800000"/>
              <a:headEnd/>
              <a:tailEnd/>
            </a:ln>
          </p:spPr>
          <p:txBody>
            <a:bodyPr wrap="none" tIns="9144" bIns="91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2400" b="1"/>
                <a:t>ANSWER</a:t>
              </a:r>
            </a:p>
          </p:txBody>
        </p:sp>
        <p:grpSp>
          <p:nvGrpSpPr>
            <p:cNvPr id="14349" name="Group 47"/>
            <p:cNvGrpSpPr>
              <a:grpSpLocks/>
            </p:cNvGrpSpPr>
            <p:nvPr/>
          </p:nvGrpSpPr>
          <p:grpSpPr bwMode="auto">
            <a:xfrm>
              <a:off x="3991" y="3320"/>
              <a:ext cx="196" cy="501"/>
              <a:chOff x="4295" y="1066"/>
              <a:chExt cx="196" cy="501"/>
            </a:xfrm>
          </p:grpSpPr>
          <p:sp>
            <p:nvSpPr>
              <p:cNvPr id="14350" name="Rectangle 56"/>
              <p:cNvSpPr>
                <a:spLocks noChangeArrowheads="1"/>
              </p:cNvSpPr>
              <p:nvPr/>
            </p:nvSpPr>
            <p:spPr bwMode="auto">
              <a:xfrm>
                <a:off x="4345" y="1337"/>
                <a:ext cx="96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ctr"/>
                <a:r>
                  <a:rPr lang="en-US" sz="2400" b="1">
                    <a:latin typeface="Times New Roman" pitchFamily="18" charset="0"/>
                  </a:rPr>
                  <a:t>3</a:t>
                </a:r>
              </a:p>
            </p:txBody>
          </p:sp>
          <p:sp>
            <p:nvSpPr>
              <p:cNvPr id="14351" name="Rectangle 57"/>
              <p:cNvSpPr>
                <a:spLocks noChangeArrowheads="1"/>
              </p:cNvSpPr>
              <p:nvPr/>
            </p:nvSpPr>
            <p:spPr bwMode="auto">
              <a:xfrm>
                <a:off x="4297" y="1066"/>
                <a:ext cx="192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ctr"/>
                <a:r>
                  <a:rPr lang="en-US" sz="2400" b="1">
                    <a:solidFill>
                      <a:srgbClr val="000000"/>
                    </a:solidFill>
                    <a:latin typeface="Times New Roman" pitchFamily="18" charset="0"/>
                  </a:rPr>
                  <a:t>20</a:t>
                </a:r>
                <a:endParaRPr lang="en-US" sz="2400" b="1">
                  <a:latin typeface="Times New Roman" pitchFamily="18" charset="0"/>
                </a:endParaRPr>
              </a:p>
            </p:txBody>
          </p:sp>
          <p:sp>
            <p:nvSpPr>
              <p:cNvPr id="14352" name="Line 124"/>
              <p:cNvSpPr>
                <a:spLocks noChangeShapeType="1"/>
              </p:cNvSpPr>
              <p:nvPr/>
            </p:nvSpPr>
            <p:spPr bwMode="auto">
              <a:xfrm>
                <a:off x="4295" y="1315"/>
                <a:ext cx="196" cy="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4347" name="WordArt 51"/>
          <p:cNvSpPr>
            <a:spLocks noChangeArrowheads="1" noChangeShapeType="1" noTextEdit="1"/>
          </p:cNvSpPr>
          <p:nvPr/>
        </p:nvSpPr>
        <p:spPr bwMode="auto">
          <a:xfrm>
            <a:off x="2895600" y="381000"/>
            <a:ext cx="3276600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3300"/>
                    </a:gs>
                    <a:gs pos="100000">
                      <a:srgbClr val="FFFF66"/>
                    </a:gs>
                  </a:gsLst>
                  <a:lin ang="5400000" scaled="1"/>
                </a:gradFill>
                <a:latin typeface="Arial Black"/>
              </a:rPr>
              <a:t>Reciprocals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94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94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94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94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94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947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94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947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94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947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94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947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947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94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94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94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94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94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948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94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948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94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948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94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948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948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94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94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95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95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95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950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950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950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950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950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950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950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950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4"/>
          <p:cNvSpPr txBox="1">
            <a:spLocks noChangeArrowheads="1"/>
          </p:cNvSpPr>
          <p:nvPr/>
        </p:nvSpPr>
        <p:spPr bwMode="auto">
          <a:xfrm>
            <a:off x="1143000" y="1600200"/>
            <a:ext cx="7315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 b="1"/>
              <a:t>          Write the reciprocal of 9.</a:t>
            </a:r>
          </a:p>
        </p:txBody>
      </p:sp>
      <p:grpSp>
        <p:nvGrpSpPr>
          <p:cNvPr id="20483" name="Group 3"/>
          <p:cNvGrpSpPr>
            <a:grpSpLocks/>
          </p:cNvGrpSpPr>
          <p:nvPr/>
        </p:nvGrpSpPr>
        <p:grpSpPr bwMode="auto">
          <a:xfrm>
            <a:off x="2209800" y="4486275"/>
            <a:ext cx="3330575" cy="873125"/>
            <a:chOff x="288" y="2346"/>
            <a:chExt cx="2098" cy="550"/>
          </a:xfrm>
        </p:grpSpPr>
        <p:sp>
          <p:nvSpPr>
            <p:cNvPr id="15384" name="Rectangle 4"/>
            <p:cNvSpPr>
              <a:spLocks noChangeArrowheads="1"/>
            </p:cNvSpPr>
            <p:nvPr/>
          </p:nvSpPr>
          <p:spPr bwMode="auto">
            <a:xfrm>
              <a:off x="288" y="2443"/>
              <a:ext cx="80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rgbClr val="CC0000"/>
                  </a:solidFill>
                </a:rPr>
                <a:t>CHECK</a:t>
              </a:r>
              <a:endParaRPr lang="en-US" sz="2400" b="1">
                <a:solidFill>
                  <a:srgbClr val="CC0000"/>
                </a:solidFill>
                <a:latin typeface="Times New Roman" pitchFamily="18" charset="0"/>
              </a:endParaRPr>
            </a:p>
          </p:txBody>
        </p:sp>
        <p:grpSp>
          <p:nvGrpSpPr>
            <p:cNvPr id="15385" name="Group 5"/>
            <p:cNvGrpSpPr>
              <a:grpSpLocks/>
            </p:cNvGrpSpPr>
            <p:nvPr/>
          </p:nvGrpSpPr>
          <p:grpSpPr bwMode="auto">
            <a:xfrm>
              <a:off x="1448" y="2346"/>
              <a:ext cx="123" cy="550"/>
              <a:chOff x="3517" y="1058"/>
              <a:chExt cx="123" cy="550"/>
            </a:xfrm>
          </p:grpSpPr>
          <p:sp>
            <p:nvSpPr>
              <p:cNvPr id="15395" name="Rectangle 6"/>
              <p:cNvSpPr>
                <a:spLocks noChangeArrowheads="1"/>
              </p:cNvSpPr>
              <p:nvPr/>
            </p:nvSpPr>
            <p:spPr bwMode="auto">
              <a:xfrm>
                <a:off x="3526" y="1339"/>
                <a:ext cx="112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800">
                    <a:solidFill>
                      <a:srgbClr val="000000"/>
                    </a:solidFill>
                    <a:latin typeface="Times New Roman" pitchFamily="18" charset="0"/>
                  </a:rPr>
                  <a:t>9</a:t>
                </a:r>
                <a:endParaRPr lang="en-US" sz="2800">
                  <a:latin typeface="Times New Roman" pitchFamily="18" charset="0"/>
                </a:endParaRPr>
              </a:p>
            </p:txBody>
          </p:sp>
          <p:sp>
            <p:nvSpPr>
              <p:cNvPr id="15396" name="Rectangle 7"/>
              <p:cNvSpPr>
                <a:spLocks noChangeArrowheads="1"/>
              </p:cNvSpPr>
              <p:nvPr/>
            </p:nvSpPr>
            <p:spPr bwMode="auto">
              <a:xfrm>
                <a:off x="3528" y="1058"/>
                <a:ext cx="112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800">
                    <a:solidFill>
                      <a:srgbClr val="000000"/>
                    </a:solidFill>
                    <a:latin typeface="Times New Roman" pitchFamily="18" charset="0"/>
                  </a:rPr>
                  <a:t>1</a:t>
                </a:r>
                <a:endParaRPr lang="en-US" sz="2800">
                  <a:latin typeface="Times New Roman" pitchFamily="18" charset="0"/>
                </a:endParaRPr>
              </a:p>
            </p:txBody>
          </p:sp>
          <p:sp>
            <p:nvSpPr>
              <p:cNvPr id="15397" name="Line 8"/>
              <p:cNvSpPr>
                <a:spLocks noChangeShapeType="1"/>
              </p:cNvSpPr>
              <p:nvPr/>
            </p:nvSpPr>
            <p:spPr bwMode="auto">
              <a:xfrm>
                <a:off x="3517" y="1315"/>
                <a:ext cx="104" cy="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5386" name="Group 9"/>
            <p:cNvGrpSpPr>
              <a:grpSpLocks/>
            </p:cNvGrpSpPr>
            <p:nvPr/>
          </p:nvGrpSpPr>
          <p:grpSpPr bwMode="auto">
            <a:xfrm>
              <a:off x="1838" y="2346"/>
              <a:ext cx="123" cy="550"/>
              <a:chOff x="3517" y="1058"/>
              <a:chExt cx="123" cy="550"/>
            </a:xfrm>
          </p:grpSpPr>
          <p:sp>
            <p:nvSpPr>
              <p:cNvPr id="15392" name="Rectangle 10"/>
              <p:cNvSpPr>
                <a:spLocks noChangeArrowheads="1"/>
              </p:cNvSpPr>
              <p:nvPr/>
            </p:nvSpPr>
            <p:spPr bwMode="auto">
              <a:xfrm>
                <a:off x="3526" y="1339"/>
                <a:ext cx="112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800">
                    <a:solidFill>
                      <a:srgbClr val="000000"/>
                    </a:solidFill>
                    <a:latin typeface="Times New Roman" pitchFamily="18" charset="0"/>
                  </a:rPr>
                  <a:t>9</a:t>
                </a:r>
                <a:endParaRPr lang="en-US" sz="2800">
                  <a:latin typeface="Times New Roman" pitchFamily="18" charset="0"/>
                </a:endParaRPr>
              </a:p>
            </p:txBody>
          </p:sp>
          <p:sp>
            <p:nvSpPr>
              <p:cNvPr id="15393" name="Rectangle 11"/>
              <p:cNvSpPr>
                <a:spLocks noChangeArrowheads="1"/>
              </p:cNvSpPr>
              <p:nvPr/>
            </p:nvSpPr>
            <p:spPr bwMode="auto">
              <a:xfrm>
                <a:off x="3528" y="1058"/>
                <a:ext cx="112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800">
                    <a:latin typeface="Times New Roman" pitchFamily="18" charset="0"/>
                  </a:rPr>
                  <a:t>9</a:t>
                </a:r>
              </a:p>
            </p:txBody>
          </p:sp>
          <p:sp>
            <p:nvSpPr>
              <p:cNvPr id="15394" name="Line 12"/>
              <p:cNvSpPr>
                <a:spLocks noChangeShapeType="1"/>
              </p:cNvSpPr>
              <p:nvPr/>
            </p:nvSpPr>
            <p:spPr bwMode="auto">
              <a:xfrm>
                <a:off x="3517" y="1315"/>
                <a:ext cx="104" cy="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5387" name="Rectangle 13"/>
            <p:cNvSpPr>
              <a:spLocks noChangeArrowheads="1"/>
            </p:cNvSpPr>
            <p:nvPr/>
          </p:nvSpPr>
          <p:spPr bwMode="auto">
            <a:xfrm>
              <a:off x="1645" y="2480"/>
              <a:ext cx="126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800">
                  <a:solidFill>
                    <a:srgbClr val="000000"/>
                  </a:solidFill>
                  <a:latin typeface="Times New Roman" pitchFamily="18" charset="0"/>
                </a:rPr>
                <a:t>=</a:t>
              </a:r>
              <a:endParaRPr lang="en-US" sz="2800">
                <a:latin typeface="Times New Roman" pitchFamily="18" charset="0"/>
              </a:endParaRPr>
            </a:p>
          </p:txBody>
        </p:sp>
        <p:sp>
          <p:nvSpPr>
            <p:cNvPr id="15388" name="Rectangle 14"/>
            <p:cNvSpPr>
              <a:spLocks noChangeArrowheads="1"/>
            </p:cNvSpPr>
            <p:nvPr/>
          </p:nvSpPr>
          <p:spPr bwMode="auto">
            <a:xfrm>
              <a:off x="1310" y="2480"/>
              <a:ext cx="78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800">
                  <a:solidFill>
                    <a:srgbClr val="000000"/>
                  </a:solidFill>
                  <a:latin typeface="Times New Roman" pitchFamily="18" charset="0"/>
                </a:rPr>
                <a:t>•</a:t>
              </a:r>
              <a:endParaRPr lang="en-US" sz="2800">
                <a:latin typeface="Times New Roman" pitchFamily="18" charset="0"/>
              </a:endParaRPr>
            </a:p>
          </p:txBody>
        </p:sp>
        <p:sp>
          <p:nvSpPr>
            <p:cNvPr id="15389" name="Rectangle 15"/>
            <p:cNvSpPr>
              <a:spLocks noChangeArrowheads="1"/>
            </p:cNvSpPr>
            <p:nvPr/>
          </p:nvSpPr>
          <p:spPr bwMode="auto">
            <a:xfrm>
              <a:off x="2042" y="2480"/>
              <a:ext cx="126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800">
                  <a:solidFill>
                    <a:srgbClr val="000000"/>
                  </a:solidFill>
                  <a:latin typeface="Times New Roman" pitchFamily="18" charset="0"/>
                </a:rPr>
                <a:t>=</a:t>
              </a:r>
              <a:endParaRPr lang="en-US" sz="2800">
                <a:latin typeface="Times New Roman" pitchFamily="18" charset="0"/>
              </a:endParaRPr>
            </a:p>
          </p:txBody>
        </p:sp>
        <p:sp>
          <p:nvSpPr>
            <p:cNvPr id="15390" name="Text Box 16"/>
            <p:cNvSpPr txBox="1">
              <a:spLocks noChangeArrowheads="1"/>
            </p:cNvSpPr>
            <p:nvPr/>
          </p:nvSpPr>
          <p:spPr bwMode="auto">
            <a:xfrm>
              <a:off x="2158" y="2412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2800"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15391" name="Text Box 17"/>
            <p:cNvSpPr txBox="1">
              <a:spLocks noChangeArrowheads="1"/>
            </p:cNvSpPr>
            <p:nvPr/>
          </p:nvSpPr>
          <p:spPr bwMode="auto">
            <a:xfrm>
              <a:off x="1074" y="2412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2800">
                  <a:latin typeface="Times New Roman" pitchFamily="18" charset="0"/>
                </a:rPr>
                <a:t>9</a:t>
              </a:r>
            </a:p>
          </p:txBody>
        </p:sp>
      </p:grpSp>
      <p:grpSp>
        <p:nvGrpSpPr>
          <p:cNvPr id="20498" name="Group 18"/>
          <p:cNvGrpSpPr>
            <a:grpSpLocks/>
          </p:cNvGrpSpPr>
          <p:nvPr/>
        </p:nvGrpSpPr>
        <p:grpSpPr bwMode="auto">
          <a:xfrm>
            <a:off x="609600" y="2286000"/>
            <a:ext cx="8216900" cy="873125"/>
            <a:chOff x="576" y="1062"/>
            <a:chExt cx="5176" cy="550"/>
          </a:xfrm>
        </p:grpSpPr>
        <p:grpSp>
          <p:nvGrpSpPr>
            <p:cNvPr id="15377" name="Group 19"/>
            <p:cNvGrpSpPr>
              <a:grpSpLocks/>
            </p:cNvGrpSpPr>
            <p:nvPr/>
          </p:nvGrpSpPr>
          <p:grpSpPr bwMode="auto">
            <a:xfrm>
              <a:off x="576" y="1062"/>
              <a:ext cx="549" cy="550"/>
              <a:chOff x="2716" y="2494"/>
              <a:chExt cx="549" cy="550"/>
            </a:xfrm>
          </p:grpSpPr>
          <p:sp>
            <p:nvSpPr>
              <p:cNvPr id="15379" name="Rectangle 20"/>
              <p:cNvSpPr>
                <a:spLocks noChangeArrowheads="1"/>
              </p:cNvSpPr>
              <p:nvPr/>
            </p:nvSpPr>
            <p:spPr bwMode="auto">
              <a:xfrm>
                <a:off x="3151" y="2775"/>
                <a:ext cx="112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800">
                    <a:solidFill>
                      <a:srgbClr val="000000"/>
                    </a:solidFill>
                    <a:latin typeface="Times New Roman" pitchFamily="18" charset="0"/>
                  </a:rPr>
                  <a:t>1</a:t>
                </a:r>
                <a:endParaRPr lang="en-US" sz="2800">
                  <a:latin typeface="Times New Roman" pitchFamily="18" charset="0"/>
                </a:endParaRPr>
              </a:p>
            </p:txBody>
          </p:sp>
          <p:sp>
            <p:nvSpPr>
              <p:cNvPr id="15380" name="Rectangle 21"/>
              <p:cNvSpPr>
                <a:spLocks noChangeArrowheads="1"/>
              </p:cNvSpPr>
              <p:nvPr/>
            </p:nvSpPr>
            <p:spPr bwMode="auto">
              <a:xfrm>
                <a:off x="3153" y="2494"/>
                <a:ext cx="112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800">
                    <a:solidFill>
                      <a:srgbClr val="000000"/>
                    </a:solidFill>
                    <a:latin typeface="Times New Roman" pitchFamily="18" charset="0"/>
                  </a:rPr>
                  <a:t>9</a:t>
                </a:r>
                <a:endParaRPr lang="en-US" sz="2800">
                  <a:latin typeface="Times New Roman" pitchFamily="18" charset="0"/>
                </a:endParaRPr>
              </a:p>
            </p:txBody>
          </p:sp>
          <p:sp>
            <p:nvSpPr>
              <p:cNvPr id="15381" name="Line 22"/>
              <p:cNvSpPr>
                <a:spLocks noChangeShapeType="1"/>
              </p:cNvSpPr>
              <p:nvPr/>
            </p:nvSpPr>
            <p:spPr bwMode="auto">
              <a:xfrm>
                <a:off x="3142" y="2751"/>
                <a:ext cx="104" cy="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382" name="Rectangle 23"/>
              <p:cNvSpPr>
                <a:spLocks noChangeArrowheads="1"/>
              </p:cNvSpPr>
              <p:nvPr/>
            </p:nvSpPr>
            <p:spPr bwMode="auto">
              <a:xfrm>
                <a:off x="2952" y="2628"/>
                <a:ext cx="108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400">
                    <a:solidFill>
                      <a:srgbClr val="000000"/>
                    </a:solidFill>
                    <a:latin typeface="Times New Roman" pitchFamily="18" charset="0"/>
                  </a:rPr>
                  <a:t>=</a:t>
                </a: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5383" name="Text Box 24"/>
              <p:cNvSpPr txBox="1">
                <a:spLocks noChangeArrowheads="1"/>
              </p:cNvSpPr>
              <p:nvPr/>
            </p:nvSpPr>
            <p:spPr bwMode="auto">
              <a:xfrm>
                <a:off x="2716" y="2530"/>
                <a:ext cx="244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eaLnBrk="1" hangingPunct="1"/>
                <a:r>
                  <a:rPr lang="en-US" sz="3200">
                    <a:latin typeface="Times New Roman" pitchFamily="18" charset="0"/>
                  </a:rPr>
                  <a:t>9</a:t>
                </a:r>
              </a:p>
            </p:txBody>
          </p:sp>
        </p:grpSp>
        <p:sp>
          <p:nvSpPr>
            <p:cNvPr id="15378" name="Rectangle 25"/>
            <p:cNvSpPr>
              <a:spLocks noChangeArrowheads="1"/>
            </p:cNvSpPr>
            <p:nvPr/>
          </p:nvSpPr>
          <p:spPr bwMode="auto">
            <a:xfrm>
              <a:off x="2352" y="1160"/>
              <a:ext cx="340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rgbClr val="0073F2"/>
                  </a:solidFill>
                </a:rPr>
                <a:t>Rewrite whole number </a:t>
              </a:r>
              <a:r>
                <a:rPr lang="en-US" sz="2400" b="1">
                  <a:solidFill>
                    <a:srgbClr val="FF0000"/>
                  </a:solidFill>
                </a:rPr>
                <a:t>as a fraction</a:t>
              </a:r>
              <a:r>
                <a:rPr lang="en-US" sz="2400" b="1">
                  <a:solidFill>
                    <a:srgbClr val="0073F2"/>
                  </a:solidFill>
                </a:rPr>
                <a:t>.</a:t>
              </a:r>
            </a:p>
          </p:txBody>
        </p:sp>
      </p:grpSp>
      <p:grpSp>
        <p:nvGrpSpPr>
          <p:cNvPr id="20506" name="Group 26"/>
          <p:cNvGrpSpPr>
            <a:grpSpLocks/>
          </p:cNvGrpSpPr>
          <p:nvPr/>
        </p:nvGrpSpPr>
        <p:grpSpPr bwMode="auto">
          <a:xfrm>
            <a:off x="695325" y="3305175"/>
            <a:ext cx="8129588" cy="873125"/>
            <a:chOff x="630" y="1704"/>
            <a:chExt cx="5121" cy="550"/>
          </a:xfrm>
        </p:grpSpPr>
        <p:grpSp>
          <p:nvGrpSpPr>
            <p:cNvPr id="15367" name="Group 27"/>
            <p:cNvGrpSpPr>
              <a:grpSpLocks/>
            </p:cNvGrpSpPr>
            <p:nvPr/>
          </p:nvGrpSpPr>
          <p:grpSpPr bwMode="auto">
            <a:xfrm>
              <a:off x="630" y="1704"/>
              <a:ext cx="1313" cy="550"/>
              <a:chOff x="630" y="1944"/>
              <a:chExt cx="1313" cy="550"/>
            </a:xfrm>
          </p:grpSpPr>
          <p:sp>
            <p:nvSpPr>
              <p:cNvPr id="15369" name="Rectangle 28"/>
              <p:cNvSpPr>
                <a:spLocks noChangeArrowheads="1"/>
              </p:cNvSpPr>
              <p:nvPr/>
            </p:nvSpPr>
            <p:spPr bwMode="auto">
              <a:xfrm>
                <a:off x="639" y="2225"/>
                <a:ext cx="112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800">
                    <a:solidFill>
                      <a:srgbClr val="000000"/>
                    </a:solidFill>
                    <a:latin typeface="Times New Roman" pitchFamily="18" charset="0"/>
                  </a:rPr>
                  <a:t>1</a:t>
                </a:r>
                <a:endParaRPr lang="en-US" sz="2800">
                  <a:latin typeface="Times New Roman" pitchFamily="18" charset="0"/>
                </a:endParaRPr>
              </a:p>
            </p:txBody>
          </p:sp>
          <p:sp>
            <p:nvSpPr>
              <p:cNvPr id="15370" name="Rectangle 29"/>
              <p:cNvSpPr>
                <a:spLocks noChangeArrowheads="1"/>
              </p:cNvSpPr>
              <p:nvPr/>
            </p:nvSpPr>
            <p:spPr bwMode="auto">
              <a:xfrm>
                <a:off x="641" y="1944"/>
                <a:ext cx="112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800">
                    <a:solidFill>
                      <a:srgbClr val="000000"/>
                    </a:solidFill>
                    <a:latin typeface="Times New Roman" pitchFamily="18" charset="0"/>
                  </a:rPr>
                  <a:t>9</a:t>
                </a:r>
                <a:endParaRPr lang="en-US" sz="2800">
                  <a:latin typeface="Times New Roman" pitchFamily="18" charset="0"/>
                </a:endParaRPr>
              </a:p>
            </p:txBody>
          </p:sp>
          <p:sp>
            <p:nvSpPr>
              <p:cNvPr id="15371" name="Rectangle 30"/>
              <p:cNvSpPr>
                <a:spLocks noChangeArrowheads="1"/>
              </p:cNvSpPr>
              <p:nvPr/>
            </p:nvSpPr>
            <p:spPr bwMode="auto">
              <a:xfrm>
                <a:off x="1829" y="2225"/>
                <a:ext cx="112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800">
                    <a:solidFill>
                      <a:srgbClr val="000000"/>
                    </a:solidFill>
                    <a:latin typeface="Times New Roman" pitchFamily="18" charset="0"/>
                  </a:rPr>
                  <a:t>9</a:t>
                </a:r>
                <a:endParaRPr lang="en-US" sz="2800">
                  <a:latin typeface="Times New Roman" pitchFamily="18" charset="0"/>
                </a:endParaRPr>
              </a:p>
            </p:txBody>
          </p:sp>
          <p:sp>
            <p:nvSpPr>
              <p:cNvPr id="15372" name="Rectangle 31"/>
              <p:cNvSpPr>
                <a:spLocks noChangeArrowheads="1"/>
              </p:cNvSpPr>
              <p:nvPr/>
            </p:nvSpPr>
            <p:spPr bwMode="auto">
              <a:xfrm>
                <a:off x="1831" y="1944"/>
                <a:ext cx="112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800">
                    <a:solidFill>
                      <a:srgbClr val="000000"/>
                    </a:solidFill>
                    <a:latin typeface="Times New Roman" pitchFamily="18" charset="0"/>
                  </a:rPr>
                  <a:t>1</a:t>
                </a:r>
                <a:endParaRPr lang="en-US" sz="2800">
                  <a:latin typeface="Times New Roman" pitchFamily="18" charset="0"/>
                </a:endParaRPr>
              </a:p>
            </p:txBody>
          </p:sp>
          <p:sp>
            <p:nvSpPr>
              <p:cNvPr id="15373" name="Line 32"/>
              <p:cNvSpPr>
                <a:spLocks noChangeShapeType="1"/>
              </p:cNvSpPr>
              <p:nvPr/>
            </p:nvSpPr>
            <p:spPr bwMode="auto">
              <a:xfrm flipV="1">
                <a:off x="814" y="2092"/>
                <a:ext cx="912" cy="2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374" name="Line 33"/>
              <p:cNvSpPr>
                <a:spLocks noChangeShapeType="1"/>
              </p:cNvSpPr>
              <p:nvPr/>
            </p:nvSpPr>
            <p:spPr bwMode="auto">
              <a:xfrm rot="1800000" flipV="1">
                <a:off x="814" y="2084"/>
                <a:ext cx="912" cy="2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375" name="Line 34"/>
              <p:cNvSpPr>
                <a:spLocks noChangeShapeType="1"/>
              </p:cNvSpPr>
              <p:nvPr/>
            </p:nvSpPr>
            <p:spPr bwMode="auto">
              <a:xfrm>
                <a:off x="630" y="2202"/>
                <a:ext cx="104" cy="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376" name="Line 35"/>
              <p:cNvSpPr>
                <a:spLocks noChangeShapeType="1"/>
              </p:cNvSpPr>
              <p:nvPr/>
            </p:nvSpPr>
            <p:spPr bwMode="auto">
              <a:xfrm>
                <a:off x="1824" y="2202"/>
                <a:ext cx="104" cy="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5368" name="Rectangle 36"/>
            <p:cNvSpPr>
              <a:spLocks noChangeArrowheads="1"/>
            </p:cNvSpPr>
            <p:nvPr/>
          </p:nvSpPr>
          <p:spPr bwMode="auto">
            <a:xfrm>
              <a:off x="2352" y="1804"/>
              <a:ext cx="339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rgbClr val="0073F2"/>
                  </a:solidFill>
                </a:rPr>
                <a:t>Switch numerator and denominator.</a:t>
              </a:r>
            </a:p>
          </p:txBody>
        </p:sp>
      </p:grpSp>
      <p:sp>
        <p:nvSpPr>
          <p:cNvPr id="15366" name="WordArt 37"/>
          <p:cNvSpPr>
            <a:spLocks noChangeArrowheads="1" noChangeShapeType="1" noTextEdit="1"/>
          </p:cNvSpPr>
          <p:nvPr/>
        </p:nvSpPr>
        <p:spPr bwMode="auto">
          <a:xfrm>
            <a:off x="2895600" y="381000"/>
            <a:ext cx="3276600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3300"/>
                    </a:gs>
                    <a:gs pos="100000">
                      <a:srgbClr val="FFFF66"/>
                    </a:gs>
                  </a:gsLst>
                  <a:lin ang="5400000" scaled="1"/>
                </a:gradFill>
                <a:latin typeface="Arial Black"/>
              </a:rPr>
              <a:t>Reciprocals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800" decel="1000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04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204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800" decel="100000" fill="hold"/>
                                        <p:tgtEl>
                                          <p:spTgt spid="204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204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05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205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800" decel="100000" fill="hold"/>
                                        <p:tgtEl>
                                          <p:spTgt spid="205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205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204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800" decel="100000" fill="hold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4"/>
          <p:cNvSpPr txBox="1">
            <a:spLocks noChangeArrowheads="1"/>
          </p:cNvSpPr>
          <p:nvPr/>
        </p:nvSpPr>
        <p:spPr bwMode="auto">
          <a:xfrm>
            <a:off x="1143000" y="1371600"/>
            <a:ext cx="7315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 b="1"/>
              <a:t>Write the reciprocal of the number.</a:t>
            </a:r>
          </a:p>
        </p:txBody>
      </p:sp>
      <p:grpSp>
        <p:nvGrpSpPr>
          <p:cNvPr id="21507" name="Group 3"/>
          <p:cNvGrpSpPr>
            <a:grpSpLocks/>
          </p:cNvGrpSpPr>
          <p:nvPr/>
        </p:nvGrpSpPr>
        <p:grpSpPr bwMode="auto">
          <a:xfrm>
            <a:off x="3962400" y="1974850"/>
            <a:ext cx="2101850" cy="857250"/>
            <a:chOff x="2788" y="1071"/>
            <a:chExt cx="1324" cy="540"/>
          </a:xfrm>
        </p:grpSpPr>
        <p:sp>
          <p:nvSpPr>
            <p:cNvPr id="16419" name="Text Box 12"/>
            <p:cNvSpPr txBox="1">
              <a:spLocks noChangeArrowheads="1"/>
            </p:cNvSpPr>
            <p:nvPr/>
          </p:nvSpPr>
          <p:spPr bwMode="auto">
            <a:xfrm>
              <a:off x="2788" y="1203"/>
              <a:ext cx="1127" cy="297"/>
            </a:xfrm>
            <a:prstGeom prst="rect">
              <a:avLst/>
            </a:prstGeom>
            <a:solidFill>
              <a:srgbClr val="FFCB7D"/>
            </a:solidFill>
            <a:ln w="25400">
              <a:solidFill>
                <a:srgbClr val="FFBD5B"/>
              </a:solidFill>
              <a:miter lim="800000"/>
              <a:headEnd/>
              <a:tailEnd/>
            </a:ln>
          </p:spPr>
          <p:txBody>
            <a:bodyPr wrap="none" tIns="9144" bIns="91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2800" b="1"/>
                <a:t>ANSWER</a:t>
              </a:r>
            </a:p>
          </p:txBody>
        </p:sp>
        <p:grpSp>
          <p:nvGrpSpPr>
            <p:cNvPr id="16420" name="Group 5"/>
            <p:cNvGrpSpPr>
              <a:grpSpLocks/>
            </p:cNvGrpSpPr>
            <p:nvPr/>
          </p:nvGrpSpPr>
          <p:grpSpPr bwMode="auto">
            <a:xfrm>
              <a:off x="3995" y="1071"/>
              <a:ext cx="117" cy="540"/>
              <a:chOff x="3995" y="1227"/>
              <a:chExt cx="117" cy="540"/>
            </a:xfrm>
          </p:grpSpPr>
          <p:sp>
            <p:nvSpPr>
              <p:cNvPr id="16421" name="Rectangle 53"/>
              <p:cNvSpPr>
                <a:spLocks noChangeArrowheads="1"/>
              </p:cNvSpPr>
              <p:nvPr/>
            </p:nvSpPr>
            <p:spPr bwMode="auto">
              <a:xfrm>
                <a:off x="4000" y="1498"/>
                <a:ext cx="112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800" b="1">
                    <a:solidFill>
                      <a:srgbClr val="000000"/>
                    </a:solidFill>
                    <a:latin typeface="Times New Roman" pitchFamily="18" charset="0"/>
                  </a:rPr>
                  <a:t>2</a:t>
                </a:r>
                <a:endParaRPr lang="en-US" sz="2800" b="1">
                  <a:latin typeface="Times New Roman" pitchFamily="18" charset="0"/>
                </a:endParaRPr>
              </a:p>
            </p:txBody>
          </p:sp>
          <p:sp>
            <p:nvSpPr>
              <p:cNvPr id="16422" name="Rectangle 54"/>
              <p:cNvSpPr>
                <a:spLocks noChangeArrowheads="1"/>
              </p:cNvSpPr>
              <p:nvPr/>
            </p:nvSpPr>
            <p:spPr bwMode="auto">
              <a:xfrm>
                <a:off x="4000" y="1227"/>
                <a:ext cx="112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800" b="1">
                    <a:solidFill>
                      <a:srgbClr val="000000"/>
                    </a:solidFill>
                    <a:latin typeface="Times New Roman" pitchFamily="18" charset="0"/>
                  </a:rPr>
                  <a:t>1</a:t>
                </a:r>
                <a:endParaRPr lang="en-US" sz="2800" b="1">
                  <a:latin typeface="Times New Roman" pitchFamily="18" charset="0"/>
                </a:endParaRPr>
              </a:p>
            </p:txBody>
          </p:sp>
          <p:sp>
            <p:nvSpPr>
              <p:cNvPr id="16423" name="Line 122"/>
              <p:cNvSpPr>
                <a:spLocks noChangeShapeType="1"/>
              </p:cNvSpPr>
              <p:nvPr/>
            </p:nvSpPr>
            <p:spPr bwMode="auto">
              <a:xfrm>
                <a:off x="3995" y="1479"/>
                <a:ext cx="98" cy="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6388" name="Group 9"/>
          <p:cNvGrpSpPr>
            <a:grpSpLocks/>
          </p:cNvGrpSpPr>
          <p:nvPr/>
        </p:nvGrpSpPr>
        <p:grpSpPr bwMode="auto">
          <a:xfrm>
            <a:off x="2286000" y="2133600"/>
            <a:ext cx="819150" cy="569913"/>
            <a:chOff x="288" y="1156"/>
            <a:chExt cx="516" cy="359"/>
          </a:xfrm>
        </p:grpSpPr>
        <p:sp>
          <p:nvSpPr>
            <p:cNvPr id="16417" name="Text Box 5"/>
            <p:cNvSpPr txBox="1">
              <a:spLocks noChangeArrowheads="1"/>
            </p:cNvSpPr>
            <p:nvPr/>
          </p:nvSpPr>
          <p:spPr bwMode="auto">
            <a:xfrm>
              <a:off x="288" y="1188"/>
              <a:ext cx="336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457200" indent="-4572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2800" b="1"/>
                <a:t>9.</a:t>
              </a:r>
            </a:p>
          </p:txBody>
        </p:sp>
        <p:sp>
          <p:nvSpPr>
            <p:cNvPr id="16418" name="Text Box 11"/>
            <p:cNvSpPr txBox="1">
              <a:spLocks noChangeArrowheads="1"/>
            </p:cNvSpPr>
            <p:nvPr/>
          </p:nvSpPr>
          <p:spPr bwMode="auto">
            <a:xfrm>
              <a:off x="576" y="1156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2800" b="1">
                  <a:latin typeface="Times New Roman" pitchFamily="18" charset="0"/>
                </a:rPr>
                <a:t>2</a:t>
              </a:r>
            </a:p>
          </p:txBody>
        </p:sp>
      </p:grpSp>
      <p:grpSp>
        <p:nvGrpSpPr>
          <p:cNvPr id="21516" name="Group 12"/>
          <p:cNvGrpSpPr>
            <a:grpSpLocks/>
          </p:cNvGrpSpPr>
          <p:nvPr/>
        </p:nvGrpSpPr>
        <p:grpSpPr bwMode="auto">
          <a:xfrm>
            <a:off x="2286000" y="3314700"/>
            <a:ext cx="1016000" cy="568325"/>
            <a:chOff x="288" y="1900"/>
            <a:chExt cx="640" cy="358"/>
          </a:xfrm>
        </p:grpSpPr>
        <p:sp>
          <p:nvSpPr>
            <p:cNvPr id="16415" name="Text Box 66"/>
            <p:cNvSpPr txBox="1">
              <a:spLocks noChangeArrowheads="1"/>
            </p:cNvSpPr>
            <p:nvPr/>
          </p:nvSpPr>
          <p:spPr bwMode="auto">
            <a:xfrm>
              <a:off x="288" y="1931"/>
              <a:ext cx="432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457200" indent="-4572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2800" b="1"/>
                <a:t>10.</a:t>
              </a:r>
            </a:p>
          </p:txBody>
        </p:sp>
        <p:sp>
          <p:nvSpPr>
            <p:cNvPr id="16416" name="Text Box 14"/>
            <p:cNvSpPr txBox="1">
              <a:spLocks noChangeArrowheads="1"/>
            </p:cNvSpPr>
            <p:nvPr/>
          </p:nvSpPr>
          <p:spPr bwMode="auto">
            <a:xfrm>
              <a:off x="700" y="1900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2800" b="1">
                  <a:latin typeface="Times New Roman" pitchFamily="18" charset="0"/>
                </a:rPr>
                <a:t>7</a:t>
              </a:r>
            </a:p>
          </p:txBody>
        </p:sp>
      </p:grpSp>
      <p:grpSp>
        <p:nvGrpSpPr>
          <p:cNvPr id="21519" name="Group 15"/>
          <p:cNvGrpSpPr>
            <a:grpSpLocks/>
          </p:cNvGrpSpPr>
          <p:nvPr/>
        </p:nvGrpSpPr>
        <p:grpSpPr bwMode="auto">
          <a:xfrm>
            <a:off x="3968750" y="3160713"/>
            <a:ext cx="2095500" cy="857250"/>
            <a:chOff x="2792" y="1818"/>
            <a:chExt cx="1320" cy="540"/>
          </a:xfrm>
        </p:grpSpPr>
        <p:sp>
          <p:nvSpPr>
            <p:cNvPr id="16410" name="Text Box 77"/>
            <p:cNvSpPr txBox="1">
              <a:spLocks noChangeArrowheads="1"/>
            </p:cNvSpPr>
            <p:nvPr/>
          </p:nvSpPr>
          <p:spPr bwMode="auto">
            <a:xfrm>
              <a:off x="2792" y="1944"/>
              <a:ext cx="1127" cy="297"/>
            </a:xfrm>
            <a:prstGeom prst="rect">
              <a:avLst/>
            </a:prstGeom>
            <a:solidFill>
              <a:srgbClr val="FFCB7D"/>
            </a:solidFill>
            <a:ln w="25400">
              <a:solidFill>
                <a:srgbClr val="FFBD5B"/>
              </a:solidFill>
              <a:miter lim="800000"/>
              <a:headEnd/>
              <a:tailEnd/>
            </a:ln>
          </p:spPr>
          <p:txBody>
            <a:bodyPr wrap="none" tIns="9144" bIns="91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2800" b="1"/>
                <a:t>ANSWER</a:t>
              </a:r>
            </a:p>
          </p:txBody>
        </p:sp>
        <p:grpSp>
          <p:nvGrpSpPr>
            <p:cNvPr id="16411" name="Group 17"/>
            <p:cNvGrpSpPr>
              <a:grpSpLocks/>
            </p:cNvGrpSpPr>
            <p:nvPr/>
          </p:nvGrpSpPr>
          <p:grpSpPr bwMode="auto">
            <a:xfrm>
              <a:off x="3995" y="1818"/>
              <a:ext cx="117" cy="540"/>
              <a:chOff x="3995" y="1227"/>
              <a:chExt cx="117" cy="540"/>
            </a:xfrm>
          </p:grpSpPr>
          <p:sp>
            <p:nvSpPr>
              <p:cNvPr id="16412" name="Rectangle 53"/>
              <p:cNvSpPr>
                <a:spLocks noChangeArrowheads="1"/>
              </p:cNvSpPr>
              <p:nvPr/>
            </p:nvSpPr>
            <p:spPr bwMode="auto">
              <a:xfrm>
                <a:off x="4000" y="1498"/>
                <a:ext cx="112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800" b="1">
                    <a:solidFill>
                      <a:srgbClr val="000000"/>
                    </a:solidFill>
                    <a:latin typeface="Times New Roman" pitchFamily="18" charset="0"/>
                  </a:rPr>
                  <a:t>7</a:t>
                </a:r>
                <a:endParaRPr lang="en-US" sz="2800" b="1">
                  <a:latin typeface="Times New Roman" pitchFamily="18" charset="0"/>
                </a:endParaRPr>
              </a:p>
            </p:txBody>
          </p:sp>
          <p:sp>
            <p:nvSpPr>
              <p:cNvPr id="16413" name="Rectangle 54"/>
              <p:cNvSpPr>
                <a:spLocks noChangeArrowheads="1"/>
              </p:cNvSpPr>
              <p:nvPr/>
            </p:nvSpPr>
            <p:spPr bwMode="auto">
              <a:xfrm>
                <a:off x="4000" y="1227"/>
                <a:ext cx="112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800" b="1">
                    <a:solidFill>
                      <a:srgbClr val="000000"/>
                    </a:solidFill>
                    <a:latin typeface="Times New Roman" pitchFamily="18" charset="0"/>
                  </a:rPr>
                  <a:t>1</a:t>
                </a:r>
                <a:endParaRPr lang="en-US" sz="2800" b="1">
                  <a:latin typeface="Times New Roman" pitchFamily="18" charset="0"/>
                </a:endParaRPr>
              </a:p>
            </p:txBody>
          </p:sp>
          <p:sp>
            <p:nvSpPr>
              <p:cNvPr id="16414" name="Line 122"/>
              <p:cNvSpPr>
                <a:spLocks noChangeShapeType="1"/>
              </p:cNvSpPr>
              <p:nvPr/>
            </p:nvSpPr>
            <p:spPr bwMode="auto">
              <a:xfrm>
                <a:off x="3995" y="1479"/>
                <a:ext cx="98" cy="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21525" name="Group 21"/>
          <p:cNvGrpSpPr>
            <a:grpSpLocks/>
          </p:cNvGrpSpPr>
          <p:nvPr/>
        </p:nvGrpSpPr>
        <p:grpSpPr bwMode="auto">
          <a:xfrm>
            <a:off x="2286000" y="4505325"/>
            <a:ext cx="1193800" cy="565150"/>
            <a:chOff x="288" y="2650"/>
            <a:chExt cx="752" cy="356"/>
          </a:xfrm>
        </p:grpSpPr>
        <p:sp>
          <p:nvSpPr>
            <p:cNvPr id="16408" name="Text Box 79"/>
            <p:cNvSpPr txBox="1">
              <a:spLocks noChangeArrowheads="1"/>
            </p:cNvSpPr>
            <p:nvPr/>
          </p:nvSpPr>
          <p:spPr bwMode="auto">
            <a:xfrm>
              <a:off x="288" y="2679"/>
              <a:ext cx="528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457200" indent="-4572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2800" b="1"/>
                <a:t>11.</a:t>
              </a:r>
            </a:p>
          </p:txBody>
        </p:sp>
        <p:sp>
          <p:nvSpPr>
            <p:cNvPr id="16409" name="Text Box 23"/>
            <p:cNvSpPr txBox="1">
              <a:spLocks noChangeArrowheads="1"/>
            </p:cNvSpPr>
            <p:nvPr/>
          </p:nvSpPr>
          <p:spPr bwMode="auto">
            <a:xfrm>
              <a:off x="700" y="2650"/>
              <a:ext cx="34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2800" b="1">
                  <a:latin typeface="Times New Roman" pitchFamily="18" charset="0"/>
                </a:rPr>
                <a:t>13</a:t>
              </a:r>
            </a:p>
          </p:txBody>
        </p:sp>
      </p:grpSp>
      <p:grpSp>
        <p:nvGrpSpPr>
          <p:cNvPr id="21528" name="Group 24"/>
          <p:cNvGrpSpPr>
            <a:grpSpLocks/>
          </p:cNvGrpSpPr>
          <p:nvPr/>
        </p:nvGrpSpPr>
        <p:grpSpPr bwMode="auto">
          <a:xfrm>
            <a:off x="3968750" y="4343400"/>
            <a:ext cx="2236788" cy="857250"/>
            <a:chOff x="2792" y="2563"/>
            <a:chExt cx="1409" cy="540"/>
          </a:xfrm>
        </p:grpSpPr>
        <p:sp>
          <p:nvSpPr>
            <p:cNvPr id="16403" name="Text Box 88"/>
            <p:cNvSpPr txBox="1">
              <a:spLocks noChangeArrowheads="1"/>
            </p:cNvSpPr>
            <p:nvPr/>
          </p:nvSpPr>
          <p:spPr bwMode="auto">
            <a:xfrm>
              <a:off x="2792" y="2694"/>
              <a:ext cx="1127" cy="297"/>
            </a:xfrm>
            <a:prstGeom prst="rect">
              <a:avLst/>
            </a:prstGeom>
            <a:solidFill>
              <a:srgbClr val="FFCB7D"/>
            </a:solidFill>
            <a:ln w="25400">
              <a:solidFill>
                <a:srgbClr val="FFBD5B"/>
              </a:solidFill>
              <a:miter lim="800000"/>
              <a:headEnd/>
              <a:tailEnd/>
            </a:ln>
          </p:spPr>
          <p:txBody>
            <a:bodyPr wrap="none" tIns="9144" bIns="91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2800" b="1"/>
                <a:t>ANSWER</a:t>
              </a:r>
            </a:p>
          </p:txBody>
        </p:sp>
        <p:grpSp>
          <p:nvGrpSpPr>
            <p:cNvPr id="16404" name="Group 26"/>
            <p:cNvGrpSpPr>
              <a:grpSpLocks/>
            </p:cNvGrpSpPr>
            <p:nvPr/>
          </p:nvGrpSpPr>
          <p:grpSpPr bwMode="auto">
            <a:xfrm>
              <a:off x="3977" y="2563"/>
              <a:ext cx="224" cy="540"/>
              <a:chOff x="4281" y="1066"/>
              <a:chExt cx="224" cy="540"/>
            </a:xfrm>
          </p:grpSpPr>
          <p:sp>
            <p:nvSpPr>
              <p:cNvPr id="16405" name="Rectangle 56"/>
              <p:cNvSpPr>
                <a:spLocks noChangeArrowheads="1"/>
              </p:cNvSpPr>
              <p:nvPr/>
            </p:nvSpPr>
            <p:spPr bwMode="auto">
              <a:xfrm>
                <a:off x="4281" y="1337"/>
                <a:ext cx="224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ctr"/>
                <a:r>
                  <a:rPr lang="en-US" sz="2800" b="1">
                    <a:latin typeface="Times New Roman" pitchFamily="18" charset="0"/>
                  </a:rPr>
                  <a:t>13</a:t>
                </a:r>
              </a:p>
            </p:txBody>
          </p:sp>
          <p:sp>
            <p:nvSpPr>
              <p:cNvPr id="16406" name="Rectangle 57"/>
              <p:cNvSpPr>
                <a:spLocks noChangeArrowheads="1"/>
              </p:cNvSpPr>
              <p:nvPr/>
            </p:nvSpPr>
            <p:spPr bwMode="auto">
              <a:xfrm>
                <a:off x="4337" y="1066"/>
                <a:ext cx="112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ctr"/>
                <a:r>
                  <a:rPr lang="en-US" sz="2800" b="1">
                    <a:solidFill>
                      <a:srgbClr val="000000"/>
                    </a:solidFill>
                    <a:latin typeface="Times New Roman" pitchFamily="18" charset="0"/>
                  </a:rPr>
                  <a:t>1</a:t>
                </a:r>
                <a:endParaRPr lang="en-US" sz="2800" b="1">
                  <a:latin typeface="Times New Roman" pitchFamily="18" charset="0"/>
                </a:endParaRPr>
              </a:p>
            </p:txBody>
          </p:sp>
          <p:sp>
            <p:nvSpPr>
              <p:cNvPr id="16407" name="Line 124"/>
              <p:cNvSpPr>
                <a:spLocks noChangeShapeType="1"/>
              </p:cNvSpPr>
              <p:nvPr/>
            </p:nvSpPr>
            <p:spPr bwMode="auto">
              <a:xfrm>
                <a:off x="4295" y="1315"/>
                <a:ext cx="196" cy="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21534" name="Group 30"/>
          <p:cNvGrpSpPr>
            <a:grpSpLocks/>
          </p:cNvGrpSpPr>
          <p:nvPr/>
        </p:nvGrpSpPr>
        <p:grpSpPr bwMode="auto">
          <a:xfrm>
            <a:off x="2286000" y="5695950"/>
            <a:ext cx="1016000" cy="569913"/>
            <a:chOff x="288" y="3400"/>
            <a:chExt cx="640" cy="359"/>
          </a:xfrm>
        </p:grpSpPr>
        <p:sp>
          <p:nvSpPr>
            <p:cNvPr id="16401" name="Text Box 99"/>
            <p:cNvSpPr txBox="1">
              <a:spLocks noChangeArrowheads="1"/>
            </p:cNvSpPr>
            <p:nvPr/>
          </p:nvSpPr>
          <p:spPr bwMode="auto">
            <a:xfrm>
              <a:off x="288" y="3432"/>
              <a:ext cx="528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457200" indent="-4572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2800" b="1"/>
                <a:t>12.</a:t>
              </a:r>
            </a:p>
          </p:txBody>
        </p:sp>
        <p:sp>
          <p:nvSpPr>
            <p:cNvPr id="16402" name="Text Box 32"/>
            <p:cNvSpPr txBox="1">
              <a:spLocks noChangeArrowheads="1"/>
            </p:cNvSpPr>
            <p:nvPr/>
          </p:nvSpPr>
          <p:spPr bwMode="auto">
            <a:xfrm>
              <a:off x="700" y="3400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2800" b="1">
                  <a:latin typeface="Times New Roman" pitchFamily="18" charset="0"/>
                </a:rPr>
                <a:t>1</a:t>
              </a:r>
            </a:p>
          </p:txBody>
        </p:sp>
      </p:grpSp>
      <p:grpSp>
        <p:nvGrpSpPr>
          <p:cNvPr id="21537" name="Group 33"/>
          <p:cNvGrpSpPr>
            <a:grpSpLocks/>
          </p:cNvGrpSpPr>
          <p:nvPr/>
        </p:nvGrpSpPr>
        <p:grpSpPr bwMode="auto">
          <a:xfrm>
            <a:off x="3968750" y="5543550"/>
            <a:ext cx="2892425" cy="857250"/>
            <a:chOff x="2792" y="3319"/>
            <a:chExt cx="1822" cy="540"/>
          </a:xfrm>
        </p:grpSpPr>
        <p:sp>
          <p:nvSpPr>
            <p:cNvPr id="16396" name="Text Box 100"/>
            <p:cNvSpPr txBox="1">
              <a:spLocks noChangeArrowheads="1"/>
            </p:cNvSpPr>
            <p:nvPr/>
          </p:nvSpPr>
          <p:spPr bwMode="auto">
            <a:xfrm>
              <a:off x="2792" y="3447"/>
              <a:ext cx="1127" cy="297"/>
            </a:xfrm>
            <a:prstGeom prst="rect">
              <a:avLst/>
            </a:prstGeom>
            <a:solidFill>
              <a:srgbClr val="FFCB7D"/>
            </a:solidFill>
            <a:ln w="25400">
              <a:solidFill>
                <a:srgbClr val="FFBD5B"/>
              </a:solidFill>
              <a:miter lim="800000"/>
              <a:headEnd/>
              <a:tailEnd/>
            </a:ln>
          </p:spPr>
          <p:txBody>
            <a:bodyPr wrap="none" tIns="9144" bIns="91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2800" b="1"/>
                <a:t>ANSWER</a:t>
              </a:r>
            </a:p>
          </p:txBody>
        </p:sp>
        <p:sp>
          <p:nvSpPr>
            <p:cNvPr id="16397" name="Rectangle 53"/>
            <p:cNvSpPr>
              <a:spLocks noChangeArrowheads="1"/>
            </p:cNvSpPr>
            <p:nvPr/>
          </p:nvSpPr>
          <p:spPr bwMode="auto">
            <a:xfrm>
              <a:off x="4000" y="3590"/>
              <a:ext cx="112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800" b="1">
                  <a:solidFill>
                    <a:srgbClr val="000000"/>
                  </a:solidFill>
                  <a:latin typeface="Times New Roman" pitchFamily="18" charset="0"/>
                </a:rPr>
                <a:t>1</a:t>
              </a:r>
              <a:endParaRPr lang="en-US" sz="2800" b="1">
                <a:latin typeface="Times New Roman" pitchFamily="18" charset="0"/>
              </a:endParaRPr>
            </a:p>
          </p:txBody>
        </p:sp>
        <p:sp>
          <p:nvSpPr>
            <p:cNvPr id="16398" name="Rectangle 54"/>
            <p:cNvSpPr>
              <a:spLocks noChangeArrowheads="1"/>
            </p:cNvSpPr>
            <p:nvPr/>
          </p:nvSpPr>
          <p:spPr bwMode="auto">
            <a:xfrm>
              <a:off x="4000" y="3319"/>
              <a:ext cx="112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800" b="1">
                  <a:solidFill>
                    <a:srgbClr val="000000"/>
                  </a:solidFill>
                  <a:latin typeface="Times New Roman" pitchFamily="18" charset="0"/>
                </a:rPr>
                <a:t>1</a:t>
              </a:r>
              <a:endParaRPr lang="en-US" sz="2800" b="1">
                <a:latin typeface="Times New Roman" pitchFamily="18" charset="0"/>
              </a:endParaRPr>
            </a:p>
          </p:txBody>
        </p:sp>
        <p:sp>
          <p:nvSpPr>
            <p:cNvPr id="16399" name="Line 122"/>
            <p:cNvSpPr>
              <a:spLocks noChangeShapeType="1"/>
            </p:cNvSpPr>
            <p:nvPr/>
          </p:nvSpPr>
          <p:spPr bwMode="auto">
            <a:xfrm>
              <a:off x="3995" y="3571"/>
              <a:ext cx="98" cy="0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0" name="Text Box 38"/>
            <p:cNvSpPr txBox="1">
              <a:spLocks noChangeArrowheads="1"/>
            </p:cNvSpPr>
            <p:nvPr/>
          </p:nvSpPr>
          <p:spPr bwMode="auto">
            <a:xfrm>
              <a:off x="4044" y="3359"/>
              <a:ext cx="57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2800" b="1"/>
                <a:t> or</a:t>
              </a:r>
              <a:r>
                <a:rPr lang="en-US" sz="2800" b="1">
                  <a:latin typeface="Times New Roman" pitchFamily="18" charset="0"/>
                </a:rPr>
                <a:t> 1</a:t>
              </a:r>
            </a:p>
          </p:txBody>
        </p:sp>
      </p:grpSp>
      <p:sp>
        <p:nvSpPr>
          <p:cNvPr id="16395" name="WordArt 39"/>
          <p:cNvSpPr>
            <a:spLocks noChangeArrowheads="1" noChangeShapeType="1" noTextEdit="1"/>
          </p:cNvSpPr>
          <p:nvPr/>
        </p:nvSpPr>
        <p:spPr bwMode="auto">
          <a:xfrm>
            <a:off x="2895600" y="381000"/>
            <a:ext cx="3276600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3300"/>
                    </a:gs>
                    <a:gs pos="100000">
                      <a:srgbClr val="FFFF66"/>
                    </a:gs>
                  </a:gsLst>
                  <a:lin ang="5400000" scaled="1"/>
                </a:gradFill>
                <a:latin typeface="Arial Black"/>
              </a:rPr>
              <a:t>Reciprocals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150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1905000"/>
            <a:ext cx="6248400" cy="4495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4000" smtClean="0"/>
              <a:t>Multiply the whole number times the denominator.</a:t>
            </a:r>
          </a:p>
          <a:p>
            <a:pPr eaLnBrk="1" hangingPunct="1">
              <a:lnSpc>
                <a:spcPct val="90000"/>
              </a:lnSpc>
            </a:pPr>
            <a:r>
              <a:rPr lang="en-US" sz="4000" smtClean="0"/>
              <a:t>Add your answer to the numerator.</a:t>
            </a:r>
          </a:p>
          <a:p>
            <a:pPr eaLnBrk="1" hangingPunct="1">
              <a:lnSpc>
                <a:spcPct val="90000"/>
              </a:lnSpc>
            </a:pPr>
            <a:r>
              <a:rPr lang="en-US" sz="4000" smtClean="0"/>
              <a:t>Put your new number </a:t>
            </a:r>
          </a:p>
          <a:p>
            <a:pPr eaLnBrk="1" hangingPunct="1">
              <a:lnSpc>
                <a:spcPct val="90000"/>
              </a:lnSpc>
            </a:pPr>
            <a:r>
              <a:rPr lang="en-US" sz="4000" smtClean="0"/>
              <a:t>  over the denominator.</a:t>
            </a: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5867400" y="2286000"/>
            <a:ext cx="56515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8000">
                <a:latin typeface="Times New Roman" pitchFamily="18" charset="0"/>
              </a:rPr>
              <a:t>4</a:t>
            </a:r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6553200" y="1752600"/>
            <a:ext cx="69215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8000">
                <a:latin typeface="Times New Roman" pitchFamily="18" charset="0"/>
              </a:rPr>
              <a:t>1</a:t>
            </a:r>
          </a:p>
        </p:txBody>
      </p:sp>
      <p:sp>
        <p:nvSpPr>
          <p:cNvPr id="17413" name="Line 5"/>
          <p:cNvSpPr>
            <a:spLocks noChangeShapeType="1"/>
          </p:cNvSpPr>
          <p:nvPr/>
        </p:nvSpPr>
        <p:spPr bwMode="auto">
          <a:xfrm flipV="1">
            <a:off x="6553200" y="3048000"/>
            <a:ext cx="685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7414" name="Text Box 6"/>
          <p:cNvSpPr txBox="1">
            <a:spLocks noChangeArrowheads="1"/>
          </p:cNvSpPr>
          <p:nvPr/>
        </p:nvSpPr>
        <p:spPr bwMode="auto">
          <a:xfrm>
            <a:off x="6553200" y="3048000"/>
            <a:ext cx="69215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8000">
                <a:latin typeface="Times New Roman" pitchFamily="18" charset="0"/>
              </a:rPr>
              <a:t>2</a:t>
            </a:r>
          </a:p>
        </p:txBody>
      </p:sp>
      <p:sp>
        <p:nvSpPr>
          <p:cNvPr id="22535" name="Text Box 7"/>
          <p:cNvSpPr txBox="1">
            <a:spLocks noChangeArrowheads="1"/>
          </p:cNvSpPr>
          <p:nvPr/>
        </p:nvSpPr>
        <p:spPr bwMode="auto">
          <a:xfrm>
            <a:off x="6172200" y="3124200"/>
            <a:ext cx="523875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5400">
                <a:solidFill>
                  <a:srgbClr val="FF0000"/>
                </a:solidFill>
                <a:latin typeface="Tahoma" pitchFamily="34" charset="0"/>
              </a:rPr>
              <a:t>x</a:t>
            </a:r>
          </a:p>
        </p:txBody>
      </p:sp>
      <p:sp>
        <p:nvSpPr>
          <p:cNvPr id="22536" name="Text Box 8"/>
          <p:cNvSpPr txBox="1">
            <a:spLocks noChangeArrowheads="1"/>
          </p:cNvSpPr>
          <p:nvPr/>
        </p:nvSpPr>
        <p:spPr bwMode="auto">
          <a:xfrm>
            <a:off x="6172200" y="1905000"/>
            <a:ext cx="614363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6000">
                <a:solidFill>
                  <a:srgbClr val="FF0000"/>
                </a:solidFill>
                <a:latin typeface="Times New Roman" pitchFamily="18" charset="0"/>
              </a:rPr>
              <a:t>+</a:t>
            </a:r>
          </a:p>
        </p:txBody>
      </p:sp>
      <p:sp>
        <p:nvSpPr>
          <p:cNvPr id="22537" name="Text Box 9"/>
          <p:cNvSpPr txBox="1">
            <a:spLocks noChangeArrowheads="1"/>
          </p:cNvSpPr>
          <p:nvPr/>
        </p:nvSpPr>
        <p:spPr bwMode="auto">
          <a:xfrm>
            <a:off x="7239000" y="2514600"/>
            <a:ext cx="614363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6000">
                <a:latin typeface="Times New Roman" pitchFamily="18" charset="0"/>
              </a:rPr>
              <a:t>=</a:t>
            </a:r>
          </a:p>
        </p:txBody>
      </p:sp>
      <p:sp>
        <p:nvSpPr>
          <p:cNvPr id="22538" name="Text Box 10"/>
          <p:cNvSpPr txBox="1">
            <a:spLocks noChangeArrowheads="1"/>
          </p:cNvSpPr>
          <p:nvPr/>
        </p:nvSpPr>
        <p:spPr bwMode="auto">
          <a:xfrm>
            <a:off x="7924800" y="1752600"/>
            <a:ext cx="69215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8000">
                <a:solidFill>
                  <a:srgbClr val="FF0000"/>
                </a:solidFill>
                <a:latin typeface="Times New Roman" pitchFamily="18" charset="0"/>
              </a:rPr>
              <a:t>9</a:t>
            </a:r>
          </a:p>
        </p:txBody>
      </p:sp>
      <p:sp>
        <p:nvSpPr>
          <p:cNvPr id="22539" name="Line 11"/>
          <p:cNvSpPr>
            <a:spLocks noChangeShapeType="1"/>
          </p:cNvSpPr>
          <p:nvPr/>
        </p:nvSpPr>
        <p:spPr bwMode="auto">
          <a:xfrm flipV="1">
            <a:off x="7924800" y="3048000"/>
            <a:ext cx="6858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2540" name="Text Box 12"/>
          <p:cNvSpPr txBox="1">
            <a:spLocks noChangeArrowheads="1"/>
          </p:cNvSpPr>
          <p:nvPr/>
        </p:nvSpPr>
        <p:spPr bwMode="auto">
          <a:xfrm>
            <a:off x="7848600" y="2971800"/>
            <a:ext cx="69215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8000">
                <a:solidFill>
                  <a:srgbClr val="FF0000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22541" name="WordArt 13"/>
          <p:cNvSpPr>
            <a:spLocks noChangeArrowheads="1" noChangeShapeType="1" noTextEdit="1"/>
          </p:cNvSpPr>
          <p:nvPr/>
        </p:nvSpPr>
        <p:spPr bwMode="auto">
          <a:xfrm>
            <a:off x="1066800" y="457200"/>
            <a:ext cx="6819900" cy="1295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0000"/>
                    </a:gs>
                    <a:gs pos="100000">
                      <a:srgbClr val="3333FF"/>
                    </a:gs>
                  </a:gsLst>
                  <a:lin ang="5400000" scaled="1"/>
                </a:gradFill>
                <a:latin typeface="Arial Black"/>
              </a:rPr>
              <a:t>Change this mixed number </a:t>
            </a:r>
          </a:p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0000"/>
                    </a:gs>
                    <a:gs pos="100000">
                      <a:srgbClr val="3333FF"/>
                    </a:gs>
                  </a:gsLst>
                  <a:lin ang="5400000" scaled="1"/>
                </a:gradFill>
                <a:latin typeface="Arial Black"/>
              </a:rPr>
              <a:t>to an improper fraction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25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5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25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25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300" fill="hold"/>
                                        <p:tgtEl>
                                          <p:spTgt spid="22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300" fill="hold"/>
                                        <p:tgtEl>
                                          <p:spTgt spid="22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300" fill="hold"/>
                                        <p:tgtEl>
                                          <p:spTgt spid="225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300" fill="hold"/>
                                        <p:tgtEl>
                                          <p:spTgt spid="225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25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25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300" fill="hold"/>
                                        <p:tgtEl>
                                          <p:spTgt spid="225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300" fill="hold"/>
                                        <p:tgtEl>
                                          <p:spTgt spid="225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300" fill="hold"/>
                                        <p:tgtEl>
                                          <p:spTgt spid="225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300" fill="hold"/>
                                        <p:tgtEl>
                                          <p:spTgt spid="225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25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25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25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25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25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25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25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25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 build="p" autoUpdateAnimBg="0"/>
      <p:bldP spid="22535" grpId="0" autoUpdateAnimBg="0"/>
      <p:bldP spid="22536" grpId="0" autoUpdateAnimBg="0"/>
      <p:bldP spid="22537" grpId="0" autoUpdateAnimBg="0"/>
      <p:bldP spid="22538" grpId="0" autoUpdateAnimBg="0"/>
      <p:bldP spid="22539" grpId="0" animBg="1"/>
      <p:bldP spid="22540" grpId="0" autoUpdateAnimBg="0"/>
      <p:bldP spid="2254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1905000"/>
            <a:ext cx="6248400" cy="4495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4000" smtClean="0"/>
              <a:t>Multiply the whole number times the denominator.</a:t>
            </a:r>
          </a:p>
          <a:p>
            <a:pPr eaLnBrk="1" hangingPunct="1">
              <a:lnSpc>
                <a:spcPct val="90000"/>
              </a:lnSpc>
            </a:pPr>
            <a:r>
              <a:rPr lang="en-US" sz="4000" smtClean="0"/>
              <a:t>Add your answer to the numerator.</a:t>
            </a:r>
          </a:p>
          <a:p>
            <a:pPr eaLnBrk="1" hangingPunct="1">
              <a:lnSpc>
                <a:spcPct val="90000"/>
              </a:lnSpc>
            </a:pPr>
            <a:r>
              <a:rPr lang="en-US" sz="4000" smtClean="0"/>
              <a:t>Put your new number </a:t>
            </a:r>
          </a:p>
          <a:p>
            <a:pPr eaLnBrk="1" hangingPunct="1">
              <a:lnSpc>
                <a:spcPct val="90000"/>
              </a:lnSpc>
            </a:pPr>
            <a:r>
              <a:rPr lang="en-US" sz="4000" smtClean="0"/>
              <a:t>  over the denominator.</a:t>
            </a:r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5867400" y="2286000"/>
            <a:ext cx="56515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8000">
                <a:latin typeface="Times New Roman" pitchFamily="18" charset="0"/>
              </a:rPr>
              <a:t>6</a:t>
            </a:r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6553200" y="1752600"/>
            <a:ext cx="69215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8000">
                <a:latin typeface="Times New Roman" pitchFamily="18" charset="0"/>
              </a:rPr>
              <a:t>2</a:t>
            </a:r>
          </a:p>
        </p:txBody>
      </p:sp>
      <p:sp>
        <p:nvSpPr>
          <p:cNvPr id="18437" name="Line 5"/>
          <p:cNvSpPr>
            <a:spLocks noChangeShapeType="1"/>
          </p:cNvSpPr>
          <p:nvPr/>
        </p:nvSpPr>
        <p:spPr bwMode="auto">
          <a:xfrm flipV="1">
            <a:off x="6553200" y="3048000"/>
            <a:ext cx="685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8438" name="Text Box 6"/>
          <p:cNvSpPr txBox="1">
            <a:spLocks noChangeArrowheads="1"/>
          </p:cNvSpPr>
          <p:nvPr/>
        </p:nvSpPr>
        <p:spPr bwMode="auto">
          <a:xfrm>
            <a:off x="6553200" y="3048000"/>
            <a:ext cx="69215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8000">
                <a:latin typeface="Times New Roman" pitchFamily="18" charset="0"/>
              </a:rPr>
              <a:t>3</a:t>
            </a:r>
          </a:p>
        </p:txBody>
      </p:sp>
      <p:sp>
        <p:nvSpPr>
          <p:cNvPr id="23559" name="Text Box 7"/>
          <p:cNvSpPr txBox="1">
            <a:spLocks noChangeArrowheads="1"/>
          </p:cNvSpPr>
          <p:nvPr/>
        </p:nvSpPr>
        <p:spPr bwMode="auto">
          <a:xfrm>
            <a:off x="6172200" y="3124200"/>
            <a:ext cx="523875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5400">
                <a:solidFill>
                  <a:srgbClr val="FF0000"/>
                </a:solidFill>
                <a:latin typeface="Tahoma" pitchFamily="34" charset="0"/>
              </a:rPr>
              <a:t>x</a:t>
            </a:r>
          </a:p>
        </p:txBody>
      </p:sp>
      <p:sp>
        <p:nvSpPr>
          <p:cNvPr id="23560" name="Text Box 8"/>
          <p:cNvSpPr txBox="1">
            <a:spLocks noChangeArrowheads="1"/>
          </p:cNvSpPr>
          <p:nvPr/>
        </p:nvSpPr>
        <p:spPr bwMode="auto">
          <a:xfrm>
            <a:off x="6172200" y="1905000"/>
            <a:ext cx="614363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6000">
                <a:solidFill>
                  <a:srgbClr val="FF0000"/>
                </a:solidFill>
                <a:latin typeface="Times New Roman" pitchFamily="18" charset="0"/>
              </a:rPr>
              <a:t>+</a:t>
            </a:r>
          </a:p>
        </p:txBody>
      </p:sp>
      <p:sp>
        <p:nvSpPr>
          <p:cNvPr id="23561" name="Text Box 9"/>
          <p:cNvSpPr txBox="1">
            <a:spLocks noChangeArrowheads="1"/>
          </p:cNvSpPr>
          <p:nvPr/>
        </p:nvSpPr>
        <p:spPr bwMode="auto">
          <a:xfrm>
            <a:off x="7239000" y="2514600"/>
            <a:ext cx="614363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6000">
                <a:latin typeface="Times New Roman" pitchFamily="18" charset="0"/>
              </a:rPr>
              <a:t>=</a:t>
            </a:r>
          </a:p>
        </p:txBody>
      </p:sp>
      <p:sp>
        <p:nvSpPr>
          <p:cNvPr id="23562" name="Text Box 10"/>
          <p:cNvSpPr txBox="1">
            <a:spLocks noChangeArrowheads="1"/>
          </p:cNvSpPr>
          <p:nvPr/>
        </p:nvSpPr>
        <p:spPr bwMode="auto">
          <a:xfrm>
            <a:off x="7696200" y="1752600"/>
            <a:ext cx="120015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8000">
                <a:solidFill>
                  <a:srgbClr val="FF0000"/>
                </a:solidFill>
                <a:latin typeface="Times New Roman" pitchFamily="18" charset="0"/>
              </a:rPr>
              <a:t>20</a:t>
            </a:r>
          </a:p>
        </p:txBody>
      </p:sp>
      <p:sp>
        <p:nvSpPr>
          <p:cNvPr id="23563" name="Line 11"/>
          <p:cNvSpPr>
            <a:spLocks noChangeShapeType="1"/>
          </p:cNvSpPr>
          <p:nvPr/>
        </p:nvSpPr>
        <p:spPr bwMode="auto">
          <a:xfrm flipV="1">
            <a:off x="7924800" y="3048000"/>
            <a:ext cx="6858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3564" name="Text Box 12"/>
          <p:cNvSpPr txBox="1">
            <a:spLocks noChangeArrowheads="1"/>
          </p:cNvSpPr>
          <p:nvPr/>
        </p:nvSpPr>
        <p:spPr bwMode="auto">
          <a:xfrm>
            <a:off x="7924800" y="2819400"/>
            <a:ext cx="69215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8000">
                <a:solidFill>
                  <a:srgbClr val="FF0000"/>
                </a:solidFill>
                <a:latin typeface="Times New Roman" pitchFamily="18" charset="0"/>
              </a:rPr>
              <a:t>3</a:t>
            </a:r>
          </a:p>
        </p:txBody>
      </p:sp>
      <p:sp>
        <p:nvSpPr>
          <p:cNvPr id="18445" name="WordArt 13"/>
          <p:cNvSpPr>
            <a:spLocks noChangeArrowheads="1" noChangeShapeType="1" noTextEdit="1"/>
          </p:cNvSpPr>
          <p:nvPr/>
        </p:nvSpPr>
        <p:spPr bwMode="auto">
          <a:xfrm>
            <a:off x="1066800" y="457200"/>
            <a:ext cx="6819900" cy="1295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0000"/>
                    </a:gs>
                    <a:gs pos="100000">
                      <a:srgbClr val="3333FF"/>
                    </a:gs>
                  </a:gsLst>
                  <a:lin ang="5400000" scaled="1"/>
                </a:gradFill>
                <a:latin typeface="Arial Black"/>
              </a:rPr>
              <a:t>Change this mixed number </a:t>
            </a:r>
          </a:p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0000"/>
                    </a:gs>
                    <a:gs pos="100000">
                      <a:srgbClr val="3333FF"/>
                    </a:gs>
                  </a:gsLst>
                  <a:lin ang="5400000" scaled="1"/>
                </a:gradFill>
                <a:latin typeface="Arial Black"/>
              </a:rPr>
              <a:t>to an improper fraction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5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5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35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5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35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35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35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35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35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35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35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35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9" grpId="0" autoUpdateAnimBg="0"/>
      <p:bldP spid="23560" grpId="0" autoUpdateAnimBg="0"/>
      <p:bldP spid="23561" grpId="0" autoUpdateAnimBg="0"/>
      <p:bldP spid="23562" grpId="0" autoUpdateAnimBg="0"/>
      <p:bldP spid="23563" grpId="0" animBg="1"/>
      <p:bldP spid="23564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381000" y="1143000"/>
            <a:ext cx="8305800" cy="1601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57150" cap="rnd">
                <a:solidFill>
                  <a:srgbClr val="00A452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10000"/>
              </a:spcBef>
            </a:pPr>
            <a:r>
              <a:rPr lang="en-US" sz="3300" b="1">
                <a:latin typeface="Times New Roman" pitchFamily="18" charset="0"/>
              </a:rPr>
              <a:t>To write a reciprocal of a mixed number, you must </a:t>
            </a:r>
            <a:r>
              <a:rPr lang="en-US" sz="3300" b="1">
                <a:solidFill>
                  <a:srgbClr val="FF0000"/>
                </a:solidFill>
                <a:latin typeface="Times New Roman" pitchFamily="18" charset="0"/>
              </a:rPr>
              <a:t>change your mixed number</a:t>
            </a:r>
            <a:r>
              <a:rPr lang="en-US" sz="3300" b="1">
                <a:latin typeface="Times New Roman" pitchFamily="18" charset="0"/>
              </a:rPr>
              <a:t> to an improper fraction first. </a:t>
            </a:r>
          </a:p>
        </p:txBody>
      </p:sp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3048000" y="2895600"/>
            <a:ext cx="56515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8000">
                <a:latin typeface="Times New Roman" pitchFamily="18" charset="0"/>
              </a:rPr>
              <a:t>8</a:t>
            </a:r>
          </a:p>
        </p:txBody>
      </p:sp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3810000" y="2819400"/>
            <a:ext cx="52705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5400">
                <a:latin typeface="Times New Roman" pitchFamily="18" charset="0"/>
              </a:rPr>
              <a:t>1</a:t>
            </a:r>
          </a:p>
        </p:txBody>
      </p:sp>
      <p:sp>
        <p:nvSpPr>
          <p:cNvPr id="24581" name="Line 5"/>
          <p:cNvSpPr>
            <a:spLocks noChangeShapeType="1"/>
          </p:cNvSpPr>
          <p:nvPr/>
        </p:nvSpPr>
        <p:spPr bwMode="auto">
          <a:xfrm>
            <a:off x="3886200" y="3643313"/>
            <a:ext cx="457200" cy="1428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4582" name="Text Box 6"/>
          <p:cNvSpPr txBox="1">
            <a:spLocks noChangeArrowheads="1"/>
          </p:cNvSpPr>
          <p:nvPr/>
        </p:nvSpPr>
        <p:spPr bwMode="auto">
          <a:xfrm>
            <a:off x="3810000" y="3505200"/>
            <a:ext cx="52705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5400">
                <a:latin typeface="Times New Roman" pitchFamily="18" charset="0"/>
              </a:rPr>
              <a:t>2</a:t>
            </a:r>
          </a:p>
        </p:txBody>
      </p:sp>
      <p:sp>
        <p:nvSpPr>
          <p:cNvPr id="24583" name="Text Box 7"/>
          <p:cNvSpPr txBox="1">
            <a:spLocks noChangeArrowheads="1"/>
          </p:cNvSpPr>
          <p:nvPr/>
        </p:nvSpPr>
        <p:spPr bwMode="auto">
          <a:xfrm>
            <a:off x="3505200" y="3581400"/>
            <a:ext cx="411163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3600">
                <a:solidFill>
                  <a:srgbClr val="FF0000"/>
                </a:solidFill>
                <a:latin typeface="Tahoma" pitchFamily="34" charset="0"/>
              </a:rPr>
              <a:t>x</a:t>
            </a:r>
          </a:p>
        </p:txBody>
      </p:sp>
      <p:sp>
        <p:nvSpPr>
          <p:cNvPr id="24584" name="Text Box 8"/>
          <p:cNvSpPr txBox="1">
            <a:spLocks noChangeArrowheads="1"/>
          </p:cNvSpPr>
          <p:nvPr/>
        </p:nvSpPr>
        <p:spPr bwMode="auto">
          <a:xfrm>
            <a:off x="3505200" y="2819400"/>
            <a:ext cx="4445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3600" b="1">
                <a:solidFill>
                  <a:srgbClr val="FF0000"/>
                </a:solidFill>
                <a:latin typeface="Times New Roman" pitchFamily="18" charset="0"/>
              </a:rPr>
              <a:t>+</a:t>
            </a:r>
          </a:p>
        </p:txBody>
      </p:sp>
      <p:sp>
        <p:nvSpPr>
          <p:cNvPr id="24585" name="Text Box 9"/>
          <p:cNvSpPr txBox="1">
            <a:spLocks noChangeArrowheads="1"/>
          </p:cNvSpPr>
          <p:nvPr/>
        </p:nvSpPr>
        <p:spPr bwMode="auto">
          <a:xfrm>
            <a:off x="4572000" y="3354388"/>
            <a:ext cx="4699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4000">
                <a:latin typeface="Times New Roman" pitchFamily="18" charset="0"/>
              </a:rPr>
              <a:t>=</a:t>
            </a:r>
          </a:p>
        </p:txBody>
      </p:sp>
      <p:sp>
        <p:nvSpPr>
          <p:cNvPr id="24586" name="Text Box 10"/>
          <p:cNvSpPr txBox="1">
            <a:spLocks noChangeArrowheads="1"/>
          </p:cNvSpPr>
          <p:nvPr/>
        </p:nvSpPr>
        <p:spPr bwMode="auto">
          <a:xfrm>
            <a:off x="5105400" y="2667000"/>
            <a:ext cx="86995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5400">
                <a:solidFill>
                  <a:srgbClr val="FF0000"/>
                </a:solidFill>
                <a:latin typeface="Times New Roman" pitchFamily="18" charset="0"/>
              </a:rPr>
              <a:t>17</a:t>
            </a:r>
          </a:p>
        </p:txBody>
      </p:sp>
      <p:sp>
        <p:nvSpPr>
          <p:cNvPr id="24587" name="Line 11"/>
          <p:cNvSpPr>
            <a:spLocks noChangeShapeType="1"/>
          </p:cNvSpPr>
          <p:nvPr/>
        </p:nvSpPr>
        <p:spPr bwMode="auto">
          <a:xfrm flipV="1">
            <a:off x="5257800" y="3643313"/>
            <a:ext cx="6858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4588" name="Text Box 12"/>
          <p:cNvSpPr txBox="1">
            <a:spLocks noChangeArrowheads="1"/>
          </p:cNvSpPr>
          <p:nvPr/>
        </p:nvSpPr>
        <p:spPr bwMode="auto">
          <a:xfrm>
            <a:off x="5334000" y="3567113"/>
            <a:ext cx="52705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5400">
                <a:solidFill>
                  <a:srgbClr val="FF0000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24589" name="Text Box 13"/>
          <p:cNvSpPr txBox="1">
            <a:spLocks noChangeArrowheads="1"/>
          </p:cNvSpPr>
          <p:nvPr/>
        </p:nvSpPr>
        <p:spPr bwMode="auto">
          <a:xfrm>
            <a:off x="381000" y="4572000"/>
            <a:ext cx="3810000" cy="1601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57150" cap="rnd">
                <a:solidFill>
                  <a:srgbClr val="00A452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10000"/>
              </a:spcBef>
            </a:pPr>
            <a:r>
              <a:rPr lang="en-US" sz="3300" b="1">
                <a:latin typeface="Times New Roman" pitchFamily="18" charset="0"/>
              </a:rPr>
              <a:t>Then write the reciprocal of your improper fraction.</a:t>
            </a:r>
          </a:p>
        </p:txBody>
      </p:sp>
      <p:sp>
        <p:nvSpPr>
          <p:cNvPr id="24590" name="Text Box 14"/>
          <p:cNvSpPr txBox="1">
            <a:spLocks noChangeArrowheads="1"/>
          </p:cNvSpPr>
          <p:nvPr/>
        </p:nvSpPr>
        <p:spPr bwMode="auto">
          <a:xfrm>
            <a:off x="4343400" y="4724400"/>
            <a:ext cx="86995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5400">
                <a:latin typeface="Times New Roman" pitchFamily="18" charset="0"/>
              </a:rPr>
              <a:t>17</a:t>
            </a:r>
          </a:p>
        </p:txBody>
      </p:sp>
      <p:sp>
        <p:nvSpPr>
          <p:cNvPr id="24591" name="Line 15"/>
          <p:cNvSpPr>
            <a:spLocks noChangeShapeType="1"/>
          </p:cNvSpPr>
          <p:nvPr/>
        </p:nvSpPr>
        <p:spPr bwMode="auto">
          <a:xfrm flipV="1">
            <a:off x="4495800" y="5700713"/>
            <a:ext cx="685800" cy="0"/>
          </a:xfrm>
          <a:prstGeom prst="line">
            <a:avLst/>
          </a:prstGeom>
          <a:noFill/>
          <a:ln w="5715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4592" name="Text Box 16"/>
          <p:cNvSpPr txBox="1">
            <a:spLocks noChangeArrowheads="1"/>
          </p:cNvSpPr>
          <p:nvPr/>
        </p:nvSpPr>
        <p:spPr bwMode="auto">
          <a:xfrm>
            <a:off x="4572000" y="5624513"/>
            <a:ext cx="52705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5400">
                <a:latin typeface="Times New Roman" pitchFamily="18" charset="0"/>
              </a:rPr>
              <a:t>2</a:t>
            </a:r>
          </a:p>
        </p:txBody>
      </p:sp>
      <p:sp>
        <p:nvSpPr>
          <p:cNvPr id="24593" name="Line 17"/>
          <p:cNvSpPr>
            <a:spLocks noChangeShapeType="1"/>
          </p:cNvSpPr>
          <p:nvPr/>
        </p:nvSpPr>
        <p:spPr bwMode="auto">
          <a:xfrm>
            <a:off x="5410200" y="5715000"/>
            <a:ext cx="9906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4594" name="Text Box 18"/>
          <p:cNvSpPr txBox="1">
            <a:spLocks noChangeArrowheads="1"/>
          </p:cNvSpPr>
          <p:nvPr/>
        </p:nvSpPr>
        <p:spPr bwMode="auto">
          <a:xfrm>
            <a:off x="6705600" y="4648200"/>
            <a:ext cx="6985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5400">
                <a:latin typeface="Times New Roman" pitchFamily="18" charset="0"/>
              </a:rPr>
              <a:t> 2</a:t>
            </a:r>
          </a:p>
        </p:txBody>
      </p:sp>
      <p:sp>
        <p:nvSpPr>
          <p:cNvPr id="24595" name="Line 19"/>
          <p:cNvSpPr>
            <a:spLocks noChangeShapeType="1"/>
          </p:cNvSpPr>
          <p:nvPr/>
        </p:nvSpPr>
        <p:spPr bwMode="auto">
          <a:xfrm flipV="1">
            <a:off x="6858000" y="5624513"/>
            <a:ext cx="685800" cy="0"/>
          </a:xfrm>
          <a:prstGeom prst="line">
            <a:avLst/>
          </a:prstGeom>
          <a:noFill/>
          <a:ln w="5715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4596" name="Text Box 20"/>
          <p:cNvSpPr txBox="1">
            <a:spLocks noChangeArrowheads="1"/>
          </p:cNvSpPr>
          <p:nvPr/>
        </p:nvSpPr>
        <p:spPr bwMode="auto">
          <a:xfrm>
            <a:off x="6705600" y="5562600"/>
            <a:ext cx="86995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5400">
                <a:latin typeface="Times New Roman" pitchFamily="18" charset="0"/>
              </a:rPr>
              <a:t>17</a:t>
            </a:r>
          </a:p>
        </p:txBody>
      </p:sp>
      <p:sp>
        <p:nvSpPr>
          <p:cNvPr id="24597" name="Oval 21"/>
          <p:cNvSpPr>
            <a:spLocks noChangeArrowheads="1"/>
          </p:cNvSpPr>
          <p:nvPr/>
        </p:nvSpPr>
        <p:spPr bwMode="auto">
          <a:xfrm>
            <a:off x="6553200" y="4648200"/>
            <a:ext cx="1295400" cy="1905000"/>
          </a:xfrm>
          <a:prstGeom prst="ellipse">
            <a:avLst/>
          </a:prstGeom>
          <a:noFill/>
          <a:ln w="38100" cap="rnd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78" name="WordArt 22"/>
          <p:cNvSpPr>
            <a:spLocks noChangeArrowheads="1" noChangeShapeType="1" noTextEdit="1"/>
          </p:cNvSpPr>
          <p:nvPr/>
        </p:nvSpPr>
        <p:spPr bwMode="auto">
          <a:xfrm>
            <a:off x="304800" y="457200"/>
            <a:ext cx="8334375" cy="6238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0000"/>
                    </a:gs>
                    <a:gs pos="100000">
                      <a:srgbClr val="FFFF66"/>
                    </a:gs>
                  </a:gsLst>
                  <a:lin ang="5400000" scaled="1"/>
                </a:gradFill>
                <a:latin typeface="Arial Black"/>
              </a:rPr>
              <a:t>Write the Reciprocal of a Mixed Number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3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45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5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45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45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45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45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45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45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45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45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45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45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45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45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300"/>
                                        <p:tgtEl>
                                          <p:spTgt spid="24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45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45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45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45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45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45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24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245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245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45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245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0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245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245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6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245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245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245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245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/>
      <p:bldP spid="24579" grpId="0" autoUpdateAnimBg="0"/>
      <p:bldP spid="24580" grpId="0" autoUpdateAnimBg="0"/>
      <p:bldP spid="24581" grpId="0" animBg="1"/>
      <p:bldP spid="24582" grpId="0" autoUpdateAnimBg="0"/>
      <p:bldP spid="24583" grpId="0" autoUpdateAnimBg="0"/>
      <p:bldP spid="24584" grpId="0" autoUpdateAnimBg="0"/>
      <p:bldP spid="24585" grpId="0" autoUpdateAnimBg="0"/>
      <p:bldP spid="24586" grpId="0" autoUpdateAnimBg="0"/>
      <p:bldP spid="24587" grpId="0" animBg="1"/>
      <p:bldP spid="24588" grpId="0" autoUpdateAnimBg="0"/>
      <p:bldP spid="24589" grpId="0"/>
      <p:bldP spid="24590" grpId="0" autoUpdateAnimBg="0"/>
      <p:bldP spid="24591" grpId="0" animBg="1"/>
      <p:bldP spid="24592" grpId="0" autoUpdateAnimBg="0"/>
      <p:bldP spid="24593" grpId="0" animBg="1"/>
      <p:bldP spid="24594" grpId="0" autoUpdateAnimBg="0"/>
      <p:bldP spid="24595" grpId="0" animBg="1"/>
      <p:bldP spid="24596" grpId="0" autoUpdateAnimBg="0"/>
      <p:bldP spid="2459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WordArt 2"/>
          <p:cNvSpPr>
            <a:spLocks noChangeArrowheads="1" noChangeShapeType="1" noTextEdit="1"/>
          </p:cNvSpPr>
          <p:nvPr/>
        </p:nvSpPr>
        <p:spPr bwMode="auto">
          <a:xfrm>
            <a:off x="304800" y="457200"/>
            <a:ext cx="8334375" cy="6238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0000"/>
                    </a:gs>
                    <a:gs pos="100000">
                      <a:srgbClr val="FFFF66"/>
                    </a:gs>
                  </a:gsLst>
                  <a:lin ang="5400000" scaled="1"/>
                </a:gradFill>
                <a:latin typeface="Arial Black"/>
              </a:rPr>
              <a:t>Write the Reciprocal of a Mixed Number</a:t>
            </a:r>
          </a:p>
        </p:txBody>
      </p:sp>
      <p:grpSp>
        <p:nvGrpSpPr>
          <p:cNvPr id="25603" name="Group 3"/>
          <p:cNvGrpSpPr>
            <a:grpSpLocks/>
          </p:cNvGrpSpPr>
          <p:nvPr/>
        </p:nvGrpSpPr>
        <p:grpSpPr bwMode="auto">
          <a:xfrm>
            <a:off x="2133600" y="1295400"/>
            <a:ext cx="4267200" cy="785813"/>
            <a:chOff x="288" y="572"/>
            <a:chExt cx="2688" cy="495"/>
          </a:xfrm>
        </p:grpSpPr>
        <p:sp>
          <p:nvSpPr>
            <p:cNvPr id="20528" name="Text Box 104"/>
            <p:cNvSpPr txBox="1">
              <a:spLocks noChangeArrowheads="1"/>
            </p:cNvSpPr>
            <p:nvPr/>
          </p:nvSpPr>
          <p:spPr bwMode="auto">
            <a:xfrm>
              <a:off x="288" y="672"/>
              <a:ext cx="26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2400" b="1"/>
                <a:t>Write the reciprocal of </a:t>
              </a:r>
              <a:r>
                <a:rPr lang="en-US" sz="2400" b="1">
                  <a:latin typeface="Times New Roman" pitchFamily="18" charset="0"/>
                </a:rPr>
                <a:t>     </a:t>
              </a:r>
              <a:r>
                <a:rPr lang="en-US" sz="2400" b="1"/>
                <a:t>.</a:t>
              </a:r>
            </a:p>
          </p:txBody>
        </p:sp>
        <p:grpSp>
          <p:nvGrpSpPr>
            <p:cNvPr id="20529" name="Group 5"/>
            <p:cNvGrpSpPr>
              <a:grpSpLocks/>
            </p:cNvGrpSpPr>
            <p:nvPr/>
          </p:nvGrpSpPr>
          <p:grpSpPr bwMode="auto">
            <a:xfrm>
              <a:off x="2435" y="572"/>
              <a:ext cx="205" cy="495"/>
              <a:chOff x="2435" y="566"/>
              <a:chExt cx="205" cy="495"/>
            </a:xfrm>
          </p:grpSpPr>
          <p:sp>
            <p:nvSpPr>
              <p:cNvPr id="20530" name="Rectangle 6"/>
              <p:cNvSpPr>
                <a:spLocks noChangeArrowheads="1"/>
              </p:cNvSpPr>
              <p:nvPr/>
            </p:nvSpPr>
            <p:spPr bwMode="auto">
              <a:xfrm>
                <a:off x="2544" y="831"/>
                <a:ext cx="96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400" b="1">
                    <a:solidFill>
                      <a:srgbClr val="000000"/>
                    </a:solidFill>
                    <a:latin typeface="Times New Roman" pitchFamily="18" charset="0"/>
                  </a:rPr>
                  <a:t>4</a:t>
                </a:r>
                <a:endParaRPr lang="en-US" sz="2400" b="1">
                  <a:latin typeface="Times New Roman" pitchFamily="18" charset="0"/>
                </a:endParaRPr>
              </a:p>
            </p:txBody>
          </p:sp>
          <p:sp>
            <p:nvSpPr>
              <p:cNvPr id="20531" name="Rectangle 7"/>
              <p:cNvSpPr>
                <a:spLocks noChangeArrowheads="1"/>
              </p:cNvSpPr>
              <p:nvPr/>
            </p:nvSpPr>
            <p:spPr bwMode="auto">
              <a:xfrm>
                <a:off x="2544" y="566"/>
                <a:ext cx="96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400" b="1">
                    <a:solidFill>
                      <a:srgbClr val="000000"/>
                    </a:solidFill>
                    <a:latin typeface="Times New Roman" pitchFamily="18" charset="0"/>
                  </a:rPr>
                  <a:t>3</a:t>
                </a:r>
                <a:endParaRPr lang="en-US" sz="2400" b="1">
                  <a:latin typeface="Times New Roman" pitchFamily="18" charset="0"/>
                </a:endParaRPr>
              </a:p>
            </p:txBody>
          </p:sp>
          <p:sp>
            <p:nvSpPr>
              <p:cNvPr id="20532" name="Rectangle 8"/>
              <p:cNvSpPr>
                <a:spLocks noChangeArrowheads="1"/>
              </p:cNvSpPr>
              <p:nvPr/>
            </p:nvSpPr>
            <p:spPr bwMode="auto">
              <a:xfrm>
                <a:off x="2435" y="696"/>
                <a:ext cx="96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r"/>
                <a:r>
                  <a:rPr lang="en-US" sz="2400" b="1">
                    <a:solidFill>
                      <a:srgbClr val="000000"/>
                    </a:solidFill>
                    <a:latin typeface="Times New Roman" pitchFamily="18" charset="0"/>
                  </a:rPr>
                  <a:t>2</a:t>
                </a:r>
                <a:endParaRPr lang="en-US" sz="2400" b="1">
                  <a:latin typeface="Times New Roman" pitchFamily="18" charset="0"/>
                </a:endParaRPr>
              </a:p>
            </p:txBody>
          </p:sp>
          <p:sp>
            <p:nvSpPr>
              <p:cNvPr id="20533" name="Line 9"/>
              <p:cNvSpPr>
                <a:spLocks noChangeShapeType="1"/>
              </p:cNvSpPr>
              <p:nvPr/>
            </p:nvSpPr>
            <p:spPr bwMode="auto">
              <a:xfrm>
                <a:off x="2542" y="808"/>
                <a:ext cx="9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25610" name="Group 10"/>
          <p:cNvGrpSpPr>
            <a:grpSpLocks/>
          </p:cNvGrpSpPr>
          <p:nvPr/>
        </p:nvGrpSpPr>
        <p:grpSpPr bwMode="auto">
          <a:xfrm>
            <a:off x="1168400" y="2659063"/>
            <a:ext cx="6875463" cy="857250"/>
            <a:chOff x="736" y="1191"/>
            <a:chExt cx="4331" cy="540"/>
          </a:xfrm>
        </p:grpSpPr>
        <p:sp>
          <p:nvSpPr>
            <p:cNvPr id="20516" name="Rectangle 11"/>
            <p:cNvSpPr>
              <a:spLocks noChangeArrowheads="1"/>
            </p:cNvSpPr>
            <p:nvPr/>
          </p:nvSpPr>
          <p:spPr bwMode="auto">
            <a:xfrm>
              <a:off x="2572" y="1191"/>
              <a:ext cx="2495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rgbClr val="0073F2"/>
                  </a:solidFill>
                </a:rPr>
                <a:t>Rewrite mixed number as </a:t>
              </a:r>
            </a:p>
            <a:p>
              <a:r>
                <a:rPr lang="en-US" sz="2400" b="1">
                  <a:solidFill>
                    <a:srgbClr val="0073F2"/>
                  </a:solidFill>
                </a:rPr>
                <a:t>an improper fraction.</a:t>
              </a:r>
            </a:p>
          </p:txBody>
        </p:sp>
        <p:grpSp>
          <p:nvGrpSpPr>
            <p:cNvPr id="20517" name="Group 12"/>
            <p:cNvGrpSpPr>
              <a:grpSpLocks/>
            </p:cNvGrpSpPr>
            <p:nvPr/>
          </p:nvGrpSpPr>
          <p:grpSpPr bwMode="auto">
            <a:xfrm>
              <a:off x="736" y="1191"/>
              <a:ext cx="736" cy="540"/>
              <a:chOff x="592" y="1074"/>
              <a:chExt cx="736" cy="540"/>
            </a:xfrm>
          </p:grpSpPr>
          <p:sp>
            <p:nvSpPr>
              <p:cNvPr id="20518" name="Rectangle 13"/>
              <p:cNvSpPr>
                <a:spLocks noChangeArrowheads="1"/>
              </p:cNvSpPr>
              <p:nvPr/>
            </p:nvSpPr>
            <p:spPr bwMode="auto">
              <a:xfrm>
                <a:off x="924" y="1196"/>
                <a:ext cx="108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400">
                    <a:solidFill>
                      <a:srgbClr val="000000"/>
                    </a:solidFill>
                    <a:latin typeface="Times New Roman" pitchFamily="18" charset="0"/>
                  </a:rPr>
                  <a:t>=</a:t>
                </a:r>
                <a:endParaRPr lang="en-US" sz="2400">
                  <a:latin typeface="Times New Roman" pitchFamily="18" charset="0"/>
                </a:endParaRPr>
              </a:p>
            </p:txBody>
          </p:sp>
          <p:grpSp>
            <p:nvGrpSpPr>
              <p:cNvPr id="20519" name="Group 14"/>
              <p:cNvGrpSpPr>
                <a:grpSpLocks/>
              </p:cNvGrpSpPr>
              <p:nvPr/>
            </p:nvGrpSpPr>
            <p:grpSpPr bwMode="auto">
              <a:xfrm>
                <a:off x="592" y="1080"/>
                <a:ext cx="253" cy="534"/>
                <a:chOff x="2403" y="566"/>
                <a:chExt cx="253" cy="534"/>
              </a:xfrm>
            </p:grpSpPr>
            <p:sp>
              <p:nvSpPr>
                <p:cNvPr id="20524" name="Rectangle 15"/>
                <p:cNvSpPr>
                  <a:spLocks noChangeArrowheads="1"/>
                </p:cNvSpPr>
                <p:nvPr/>
              </p:nvSpPr>
              <p:spPr bwMode="auto">
                <a:xfrm>
                  <a:off x="2544" y="831"/>
                  <a:ext cx="112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2800">
                      <a:solidFill>
                        <a:srgbClr val="000000"/>
                      </a:solidFill>
                      <a:latin typeface="Times New Roman" pitchFamily="18" charset="0"/>
                    </a:rPr>
                    <a:t>4</a:t>
                  </a:r>
                  <a:endParaRPr lang="en-US" sz="2800">
                    <a:latin typeface="Times New Roman" pitchFamily="18" charset="0"/>
                  </a:endParaRPr>
                </a:p>
              </p:txBody>
            </p:sp>
            <p:sp>
              <p:nvSpPr>
                <p:cNvPr id="20525" name="Rectangle 16"/>
                <p:cNvSpPr>
                  <a:spLocks noChangeArrowheads="1"/>
                </p:cNvSpPr>
                <p:nvPr/>
              </p:nvSpPr>
              <p:spPr bwMode="auto">
                <a:xfrm>
                  <a:off x="2544" y="566"/>
                  <a:ext cx="112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2800">
                      <a:solidFill>
                        <a:srgbClr val="000000"/>
                      </a:solidFill>
                      <a:latin typeface="Times New Roman" pitchFamily="18" charset="0"/>
                    </a:rPr>
                    <a:t>3</a:t>
                  </a:r>
                  <a:endParaRPr lang="en-US" sz="2800">
                    <a:latin typeface="Times New Roman" pitchFamily="18" charset="0"/>
                  </a:endParaRPr>
                </a:p>
              </p:txBody>
            </p:sp>
            <p:sp>
              <p:nvSpPr>
                <p:cNvPr id="20526" name="Rectangle 17"/>
                <p:cNvSpPr>
                  <a:spLocks noChangeArrowheads="1"/>
                </p:cNvSpPr>
                <p:nvPr/>
              </p:nvSpPr>
              <p:spPr bwMode="auto">
                <a:xfrm>
                  <a:off x="2403" y="696"/>
                  <a:ext cx="128" cy="30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/>
                <a:p>
                  <a:pPr algn="r"/>
                  <a:r>
                    <a:rPr lang="en-US" sz="3200">
                      <a:solidFill>
                        <a:srgbClr val="000000"/>
                      </a:solidFill>
                      <a:latin typeface="Times New Roman" pitchFamily="18" charset="0"/>
                    </a:rPr>
                    <a:t>2</a:t>
                  </a:r>
                  <a:endParaRPr lang="en-US" sz="3200">
                    <a:latin typeface="Times New Roman" pitchFamily="18" charset="0"/>
                  </a:endParaRPr>
                </a:p>
              </p:txBody>
            </p:sp>
            <p:sp>
              <p:nvSpPr>
                <p:cNvPr id="20527" name="Line 18"/>
                <p:cNvSpPr>
                  <a:spLocks noChangeShapeType="1"/>
                </p:cNvSpPr>
                <p:nvPr/>
              </p:nvSpPr>
              <p:spPr bwMode="auto">
                <a:xfrm>
                  <a:off x="2542" y="808"/>
                  <a:ext cx="98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0520" name="Group 19"/>
              <p:cNvGrpSpPr>
                <a:grpSpLocks/>
              </p:cNvGrpSpPr>
              <p:nvPr/>
            </p:nvGrpSpPr>
            <p:grpSpPr bwMode="auto">
              <a:xfrm>
                <a:off x="1104" y="1074"/>
                <a:ext cx="224" cy="540"/>
                <a:chOff x="4281" y="1066"/>
                <a:chExt cx="224" cy="540"/>
              </a:xfrm>
            </p:grpSpPr>
            <p:sp>
              <p:nvSpPr>
                <p:cNvPr id="20521" name="Rectangle 56"/>
                <p:cNvSpPr>
                  <a:spLocks noChangeArrowheads="1"/>
                </p:cNvSpPr>
                <p:nvPr/>
              </p:nvSpPr>
              <p:spPr bwMode="auto">
                <a:xfrm>
                  <a:off x="4337" y="1337"/>
                  <a:ext cx="112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/>
                <a:p>
                  <a:pPr algn="ctr"/>
                  <a:r>
                    <a:rPr lang="en-US" sz="2800">
                      <a:latin typeface="Times New Roman" pitchFamily="18" charset="0"/>
                    </a:rPr>
                    <a:t>4</a:t>
                  </a:r>
                </a:p>
              </p:txBody>
            </p:sp>
            <p:sp>
              <p:nvSpPr>
                <p:cNvPr id="20522" name="Rectangle 57"/>
                <p:cNvSpPr>
                  <a:spLocks noChangeArrowheads="1"/>
                </p:cNvSpPr>
                <p:nvPr/>
              </p:nvSpPr>
              <p:spPr bwMode="auto">
                <a:xfrm>
                  <a:off x="4281" y="1066"/>
                  <a:ext cx="224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/>
                <a:p>
                  <a:pPr algn="ctr"/>
                  <a:r>
                    <a:rPr lang="en-US" sz="2800">
                      <a:solidFill>
                        <a:srgbClr val="000000"/>
                      </a:solidFill>
                      <a:latin typeface="Times New Roman" pitchFamily="18" charset="0"/>
                    </a:rPr>
                    <a:t>11</a:t>
                  </a:r>
                  <a:endParaRPr lang="en-US" sz="2800">
                    <a:latin typeface="Times New Roman" pitchFamily="18" charset="0"/>
                  </a:endParaRPr>
                </a:p>
              </p:txBody>
            </p:sp>
            <p:sp>
              <p:nvSpPr>
                <p:cNvPr id="20523" name="Line 124"/>
                <p:cNvSpPr>
                  <a:spLocks noChangeShapeType="1"/>
                </p:cNvSpPr>
                <p:nvPr/>
              </p:nvSpPr>
              <p:spPr bwMode="auto">
                <a:xfrm>
                  <a:off x="4295" y="1315"/>
                  <a:ext cx="196" cy="0"/>
                </a:xfrm>
                <a:prstGeom prst="line">
                  <a:avLst/>
                </a:prstGeom>
                <a:noFill/>
                <a:ln w="63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25623" name="Group 23"/>
          <p:cNvGrpSpPr>
            <a:grpSpLocks/>
          </p:cNvGrpSpPr>
          <p:nvPr/>
        </p:nvGrpSpPr>
        <p:grpSpPr bwMode="auto">
          <a:xfrm>
            <a:off x="1196975" y="3659188"/>
            <a:ext cx="6353175" cy="962025"/>
            <a:chOff x="754" y="1821"/>
            <a:chExt cx="4002" cy="606"/>
          </a:xfrm>
        </p:grpSpPr>
        <p:sp>
          <p:nvSpPr>
            <p:cNvPr id="20504" name="Rectangle 24"/>
            <p:cNvSpPr>
              <a:spLocks noChangeArrowheads="1"/>
            </p:cNvSpPr>
            <p:nvPr/>
          </p:nvSpPr>
          <p:spPr bwMode="auto">
            <a:xfrm>
              <a:off x="2572" y="1909"/>
              <a:ext cx="2184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rgbClr val="0073F2"/>
                  </a:solidFill>
                </a:rPr>
                <a:t>Switch numerator and </a:t>
              </a:r>
            </a:p>
            <a:p>
              <a:r>
                <a:rPr lang="en-US" sz="2400" b="1">
                  <a:solidFill>
                    <a:srgbClr val="0073F2"/>
                  </a:solidFill>
                </a:rPr>
                <a:t>denominator.</a:t>
              </a:r>
            </a:p>
          </p:txBody>
        </p:sp>
        <p:grpSp>
          <p:nvGrpSpPr>
            <p:cNvPr id="20505" name="Group 25"/>
            <p:cNvGrpSpPr>
              <a:grpSpLocks/>
            </p:cNvGrpSpPr>
            <p:nvPr/>
          </p:nvGrpSpPr>
          <p:grpSpPr bwMode="auto">
            <a:xfrm>
              <a:off x="754" y="1821"/>
              <a:ext cx="1520" cy="540"/>
              <a:chOff x="754" y="1821"/>
              <a:chExt cx="1520" cy="540"/>
            </a:xfrm>
          </p:grpSpPr>
          <p:sp>
            <p:nvSpPr>
              <p:cNvPr id="20506" name="Line 26"/>
              <p:cNvSpPr>
                <a:spLocks noChangeShapeType="1"/>
              </p:cNvSpPr>
              <p:nvPr/>
            </p:nvSpPr>
            <p:spPr bwMode="auto">
              <a:xfrm flipV="1">
                <a:off x="1054" y="1957"/>
                <a:ext cx="912" cy="2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07" name="Line 27"/>
              <p:cNvSpPr>
                <a:spLocks noChangeShapeType="1"/>
              </p:cNvSpPr>
              <p:nvPr/>
            </p:nvSpPr>
            <p:spPr bwMode="auto">
              <a:xfrm rot="1800000" flipV="1">
                <a:off x="1054" y="1949"/>
                <a:ext cx="912" cy="2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20508" name="Group 28"/>
              <p:cNvGrpSpPr>
                <a:grpSpLocks/>
              </p:cNvGrpSpPr>
              <p:nvPr/>
            </p:nvGrpSpPr>
            <p:grpSpPr bwMode="auto">
              <a:xfrm>
                <a:off x="754" y="1821"/>
                <a:ext cx="224" cy="540"/>
                <a:chOff x="4281" y="1066"/>
                <a:chExt cx="224" cy="540"/>
              </a:xfrm>
            </p:grpSpPr>
            <p:sp>
              <p:nvSpPr>
                <p:cNvPr id="20513" name="Rectangle 56"/>
                <p:cNvSpPr>
                  <a:spLocks noChangeArrowheads="1"/>
                </p:cNvSpPr>
                <p:nvPr/>
              </p:nvSpPr>
              <p:spPr bwMode="auto">
                <a:xfrm>
                  <a:off x="4337" y="1337"/>
                  <a:ext cx="112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/>
                <a:p>
                  <a:pPr algn="ctr"/>
                  <a:r>
                    <a:rPr lang="en-US" sz="2800">
                      <a:latin typeface="Times New Roman" pitchFamily="18" charset="0"/>
                    </a:rPr>
                    <a:t>4</a:t>
                  </a:r>
                </a:p>
              </p:txBody>
            </p:sp>
            <p:sp>
              <p:nvSpPr>
                <p:cNvPr id="20514" name="Rectangle 57"/>
                <p:cNvSpPr>
                  <a:spLocks noChangeArrowheads="1"/>
                </p:cNvSpPr>
                <p:nvPr/>
              </p:nvSpPr>
              <p:spPr bwMode="auto">
                <a:xfrm>
                  <a:off x="4281" y="1066"/>
                  <a:ext cx="224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/>
                <a:p>
                  <a:pPr algn="ctr"/>
                  <a:r>
                    <a:rPr lang="en-US" sz="2800">
                      <a:solidFill>
                        <a:srgbClr val="000000"/>
                      </a:solidFill>
                      <a:latin typeface="Times New Roman" pitchFamily="18" charset="0"/>
                    </a:rPr>
                    <a:t>11</a:t>
                  </a:r>
                  <a:endParaRPr lang="en-US" sz="2800">
                    <a:latin typeface="Times New Roman" pitchFamily="18" charset="0"/>
                  </a:endParaRPr>
                </a:p>
              </p:txBody>
            </p:sp>
            <p:sp>
              <p:nvSpPr>
                <p:cNvPr id="20515" name="Line 124"/>
                <p:cNvSpPr>
                  <a:spLocks noChangeShapeType="1"/>
                </p:cNvSpPr>
                <p:nvPr/>
              </p:nvSpPr>
              <p:spPr bwMode="auto">
                <a:xfrm>
                  <a:off x="4295" y="1315"/>
                  <a:ext cx="196" cy="0"/>
                </a:xfrm>
                <a:prstGeom prst="line">
                  <a:avLst/>
                </a:prstGeom>
                <a:noFill/>
                <a:ln w="63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0509" name="Group 32"/>
              <p:cNvGrpSpPr>
                <a:grpSpLocks/>
              </p:cNvGrpSpPr>
              <p:nvPr/>
            </p:nvGrpSpPr>
            <p:grpSpPr bwMode="auto">
              <a:xfrm>
                <a:off x="2050" y="1821"/>
                <a:ext cx="224" cy="540"/>
                <a:chOff x="4281" y="1066"/>
                <a:chExt cx="224" cy="540"/>
              </a:xfrm>
            </p:grpSpPr>
            <p:sp>
              <p:nvSpPr>
                <p:cNvPr id="20510" name="Rectangle 56"/>
                <p:cNvSpPr>
                  <a:spLocks noChangeArrowheads="1"/>
                </p:cNvSpPr>
                <p:nvPr/>
              </p:nvSpPr>
              <p:spPr bwMode="auto">
                <a:xfrm>
                  <a:off x="4281" y="1337"/>
                  <a:ext cx="224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/>
                <a:p>
                  <a:pPr algn="ctr"/>
                  <a:r>
                    <a:rPr lang="en-US" sz="2800">
                      <a:latin typeface="Times New Roman" pitchFamily="18" charset="0"/>
                    </a:rPr>
                    <a:t>11</a:t>
                  </a:r>
                </a:p>
              </p:txBody>
            </p:sp>
            <p:sp>
              <p:nvSpPr>
                <p:cNvPr id="20511" name="Rectangle 57"/>
                <p:cNvSpPr>
                  <a:spLocks noChangeArrowheads="1"/>
                </p:cNvSpPr>
                <p:nvPr/>
              </p:nvSpPr>
              <p:spPr bwMode="auto">
                <a:xfrm>
                  <a:off x="4337" y="1066"/>
                  <a:ext cx="112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/>
                <a:p>
                  <a:pPr algn="ctr"/>
                  <a:r>
                    <a:rPr lang="en-US" sz="2800">
                      <a:solidFill>
                        <a:srgbClr val="000000"/>
                      </a:solidFill>
                      <a:latin typeface="Times New Roman" pitchFamily="18" charset="0"/>
                    </a:rPr>
                    <a:t>4</a:t>
                  </a:r>
                  <a:endParaRPr lang="en-US" sz="2800">
                    <a:latin typeface="Times New Roman" pitchFamily="18" charset="0"/>
                  </a:endParaRPr>
                </a:p>
              </p:txBody>
            </p:sp>
            <p:sp>
              <p:nvSpPr>
                <p:cNvPr id="20512" name="Line 124"/>
                <p:cNvSpPr>
                  <a:spLocks noChangeShapeType="1"/>
                </p:cNvSpPr>
                <p:nvPr/>
              </p:nvSpPr>
              <p:spPr bwMode="auto">
                <a:xfrm>
                  <a:off x="4295" y="1315"/>
                  <a:ext cx="196" cy="0"/>
                </a:xfrm>
                <a:prstGeom prst="line">
                  <a:avLst/>
                </a:prstGeom>
                <a:noFill/>
                <a:ln w="63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25636" name="Group 36"/>
          <p:cNvGrpSpPr>
            <a:grpSpLocks/>
          </p:cNvGrpSpPr>
          <p:nvPr/>
        </p:nvGrpSpPr>
        <p:grpSpPr bwMode="auto">
          <a:xfrm>
            <a:off x="2209800" y="5340350"/>
            <a:ext cx="3835400" cy="857250"/>
            <a:chOff x="288" y="2451"/>
            <a:chExt cx="2416" cy="540"/>
          </a:xfrm>
        </p:grpSpPr>
        <p:sp>
          <p:nvSpPr>
            <p:cNvPr id="20487" name="Rectangle 37"/>
            <p:cNvSpPr>
              <a:spLocks noChangeArrowheads="1"/>
            </p:cNvSpPr>
            <p:nvPr/>
          </p:nvSpPr>
          <p:spPr bwMode="auto">
            <a:xfrm>
              <a:off x="288" y="2542"/>
              <a:ext cx="80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rgbClr val="CC0000"/>
                  </a:solidFill>
                </a:rPr>
                <a:t>CHECK</a:t>
              </a:r>
              <a:endParaRPr lang="en-US" sz="2400" b="1">
                <a:solidFill>
                  <a:srgbClr val="CC0000"/>
                </a:solidFill>
                <a:latin typeface="Times New Roman" pitchFamily="18" charset="0"/>
              </a:endParaRPr>
            </a:p>
          </p:txBody>
        </p:sp>
        <p:sp>
          <p:nvSpPr>
            <p:cNvPr id="20488" name="Rectangle 38"/>
            <p:cNvSpPr>
              <a:spLocks noChangeArrowheads="1"/>
            </p:cNvSpPr>
            <p:nvPr/>
          </p:nvSpPr>
          <p:spPr bwMode="auto">
            <a:xfrm>
              <a:off x="1869" y="2579"/>
              <a:ext cx="126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800">
                  <a:solidFill>
                    <a:srgbClr val="000000"/>
                  </a:solidFill>
                  <a:latin typeface="Times New Roman" pitchFamily="18" charset="0"/>
                </a:rPr>
                <a:t>=</a:t>
              </a:r>
              <a:endParaRPr lang="en-US" sz="2800">
                <a:latin typeface="Times New Roman" pitchFamily="18" charset="0"/>
              </a:endParaRPr>
            </a:p>
          </p:txBody>
        </p:sp>
        <p:sp>
          <p:nvSpPr>
            <p:cNvPr id="20489" name="Rectangle 39"/>
            <p:cNvSpPr>
              <a:spLocks noChangeArrowheads="1"/>
            </p:cNvSpPr>
            <p:nvPr/>
          </p:nvSpPr>
          <p:spPr bwMode="auto">
            <a:xfrm>
              <a:off x="1436" y="2579"/>
              <a:ext cx="78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800">
                  <a:solidFill>
                    <a:srgbClr val="000000"/>
                  </a:solidFill>
                  <a:latin typeface="Times New Roman" pitchFamily="18" charset="0"/>
                </a:rPr>
                <a:t>•</a:t>
              </a:r>
              <a:endParaRPr lang="en-US" sz="2800">
                <a:latin typeface="Times New Roman" pitchFamily="18" charset="0"/>
              </a:endParaRPr>
            </a:p>
          </p:txBody>
        </p:sp>
        <p:sp>
          <p:nvSpPr>
            <p:cNvPr id="20490" name="Rectangle 40"/>
            <p:cNvSpPr>
              <a:spLocks noChangeArrowheads="1"/>
            </p:cNvSpPr>
            <p:nvPr/>
          </p:nvSpPr>
          <p:spPr bwMode="auto">
            <a:xfrm>
              <a:off x="2360" y="2579"/>
              <a:ext cx="126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800">
                  <a:solidFill>
                    <a:srgbClr val="000000"/>
                  </a:solidFill>
                  <a:latin typeface="Times New Roman" pitchFamily="18" charset="0"/>
                </a:rPr>
                <a:t>=</a:t>
              </a:r>
              <a:endParaRPr lang="en-US" sz="2800">
                <a:latin typeface="Times New Roman" pitchFamily="18" charset="0"/>
              </a:endParaRPr>
            </a:p>
          </p:txBody>
        </p:sp>
        <p:sp>
          <p:nvSpPr>
            <p:cNvPr id="20491" name="Text Box 41"/>
            <p:cNvSpPr txBox="1">
              <a:spLocks noChangeArrowheads="1"/>
            </p:cNvSpPr>
            <p:nvPr/>
          </p:nvSpPr>
          <p:spPr bwMode="auto">
            <a:xfrm>
              <a:off x="2476" y="2511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2800">
                  <a:latin typeface="Times New Roman" pitchFamily="18" charset="0"/>
                </a:rPr>
                <a:t>1</a:t>
              </a:r>
            </a:p>
          </p:txBody>
        </p:sp>
        <p:grpSp>
          <p:nvGrpSpPr>
            <p:cNvPr id="20492" name="Group 42"/>
            <p:cNvGrpSpPr>
              <a:grpSpLocks/>
            </p:cNvGrpSpPr>
            <p:nvPr/>
          </p:nvGrpSpPr>
          <p:grpSpPr bwMode="auto">
            <a:xfrm>
              <a:off x="1132" y="2451"/>
              <a:ext cx="224" cy="540"/>
              <a:chOff x="4281" y="1066"/>
              <a:chExt cx="224" cy="540"/>
            </a:xfrm>
          </p:grpSpPr>
          <p:sp>
            <p:nvSpPr>
              <p:cNvPr id="20501" name="Rectangle 56"/>
              <p:cNvSpPr>
                <a:spLocks noChangeArrowheads="1"/>
              </p:cNvSpPr>
              <p:nvPr/>
            </p:nvSpPr>
            <p:spPr bwMode="auto">
              <a:xfrm>
                <a:off x="4337" y="1337"/>
                <a:ext cx="112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ctr"/>
                <a:r>
                  <a:rPr lang="en-US" sz="2800">
                    <a:latin typeface="Times New Roman" pitchFamily="18" charset="0"/>
                  </a:rPr>
                  <a:t>4</a:t>
                </a:r>
              </a:p>
            </p:txBody>
          </p:sp>
          <p:sp>
            <p:nvSpPr>
              <p:cNvPr id="20502" name="Rectangle 57"/>
              <p:cNvSpPr>
                <a:spLocks noChangeArrowheads="1"/>
              </p:cNvSpPr>
              <p:nvPr/>
            </p:nvSpPr>
            <p:spPr bwMode="auto">
              <a:xfrm>
                <a:off x="4281" y="1066"/>
                <a:ext cx="224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ctr"/>
                <a:r>
                  <a:rPr lang="en-US" sz="2800">
                    <a:solidFill>
                      <a:srgbClr val="000000"/>
                    </a:solidFill>
                    <a:latin typeface="Times New Roman" pitchFamily="18" charset="0"/>
                  </a:rPr>
                  <a:t>11</a:t>
                </a:r>
                <a:endParaRPr lang="en-US" sz="2800">
                  <a:latin typeface="Times New Roman" pitchFamily="18" charset="0"/>
                </a:endParaRPr>
              </a:p>
            </p:txBody>
          </p:sp>
          <p:sp>
            <p:nvSpPr>
              <p:cNvPr id="20503" name="Line 124"/>
              <p:cNvSpPr>
                <a:spLocks noChangeShapeType="1"/>
              </p:cNvSpPr>
              <p:nvPr/>
            </p:nvSpPr>
            <p:spPr bwMode="auto">
              <a:xfrm>
                <a:off x="4295" y="1315"/>
                <a:ext cx="196" cy="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0493" name="Group 46"/>
            <p:cNvGrpSpPr>
              <a:grpSpLocks/>
            </p:cNvGrpSpPr>
            <p:nvPr/>
          </p:nvGrpSpPr>
          <p:grpSpPr bwMode="auto">
            <a:xfrm>
              <a:off x="1566" y="2451"/>
              <a:ext cx="224" cy="540"/>
              <a:chOff x="4281" y="1066"/>
              <a:chExt cx="224" cy="540"/>
            </a:xfrm>
          </p:grpSpPr>
          <p:sp>
            <p:nvSpPr>
              <p:cNvPr id="20498" name="Rectangle 56"/>
              <p:cNvSpPr>
                <a:spLocks noChangeArrowheads="1"/>
              </p:cNvSpPr>
              <p:nvPr/>
            </p:nvSpPr>
            <p:spPr bwMode="auto">
              <a:xfrm>
                <a:off x="4281" y="1337"/>
                <a:ext cx="224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ctr"/>
                <a:r>
                  <a:rPr lang="en-US" sz="2800">
                    <a:latin typeface="Times New Roman" pitchFamily="18" charset="0"/>
                  </a:rPr>
                  <a:t>11</a:t>
                </a:r>
              </a:p>
            </p:txBody>
          </p:sp>
          <p:sp>
            <p:nvSpPr>
              <p:cNvPr id="20499" name="Rectangle 57"/>
              <p:cNvSpPr>
                <a:spLocks noChangeArrowheads="1"/>
              </p:cNvSpPr>
              <p:nvPr/>
            </p:nvSpPr>
            <p:spPr bwMode="auto">
              <a:xfrm>
                <a:off x="4337" y="1066"/>
                <a:ext cx="112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ctr"/>
                <a:r>
                  <a:rPr lang="en-US" sz="2800">
                    <a:solidFill>
                      <a:srgbClr val="000000"/>
                    </a:solidFill>
                    <a:latin typeface="Times New Roman" pitchFamily="18" charset="0"/>
                  </a:rPr>
                  <a:t>4</a:t>
                </a:r>
                <a:endParaRPr lang="en-US" sz="2800">
                  <a:latin typeface="Times New Roman" pitchFamily="18" charset="0"/>
                </a:endParaRPr>
              </a:p>
            </p:txBody>
          </p:sp>
          <p:sp>
            <p:nvSpPr>
              <p:cNvPr id="20500" name="Line 124"/>
              <p:cNvSpPr>
                <a:spLocks noChangeShapeType="1"/>
              </p:cNvSpPr>
              <p:nvPr/>
            </p:nvSpPr>
            <p:spPr bwMode="auto">
              <a:xfrm>
                <a:off x="4295" y="1315"/>
                <a:ext cx="196" cy="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0494" name="Group 50"/>
            <p:cNvGrpSpPr>
              <a:grpSpLocks/>
            </p:cNvGrpSpPr>
            <p:nvPr/>
          </p:nvGrpSpPr>
          <p:grpSpPr bwMode="auto">
            <a:xfrm>
              <a:off x="2052" y="2451"/>
              <a:ext cx="224" cy="540"/>
              <a:chOff x="4281" y="1066"/>
              <a:chExt cx="224" cy="540"/>
            </a:xfrm>
          </p:grpSpPr>
          <p:sp>
            <p:nvSpPr>
              <p:cNvPr id="20495" name="Rectangle 56"/>
              <p:cNvSpPr>
                <a:spLocks noChangeArrowheads="1"/>
              </p:cNvSpPr>
              <p:nvPr/>
            </p:nvSpPr>
            <p:spPr bwMode="auto">
              <a:xfrm>
                <a:off x="4281" y="1337"/>
                <a:ext cx="224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ctr"/>
                <a:r>
                  <a:rPr lang="en-US" sz="2800">
                    <a:latin typeface="Times New Roman" pitchFamily="18" charset="0"/>
                  </a:rPr>
                  <a:t>44</a:t>
                </a:r>
              </a:p>
            </p:txBody>
          </p:sp>
          <p:sp>
            <p:nvSpPr>
              <p:cNvPr id="20496" name="Rectangle 57"/>
              <p:cNvSpPr>
                <a:spLocks noChangeArrowheads="1"/>
              </p:cNvSpPr>
              <p:nvPr/>
            </p:nvSpPr>
            <p:spPr bwMode="auto">
              <a:xfrm>
                <a:off x="4281" y="1066"/>
                <a:ext cx="224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ctr"/>
                <a:r>
                  <a:rPr lang="en-US" sz="2800">
                    <a:solidFill>
                      <a:srgbClr val="000000"/>
                    </a:solidFill>
                    <a:latin typeface="Times New Roman" pitchFamily="18" charset="0"/>
                  </a:rPr>
                  <a:t>44</a:t>
                </a:r>
                <a:endParaRPr lang="en-US" sz="2800">
                  <a:latin typeface="Times New Roman" pitchFamily="18" charset="0"/>
                </a:endParaRPr>
              </a:p>
            </p:txBody>
          </p:sp>
          <p:sp>
            <p:nvSpPr>
              <p:cNvPr id="20497" name="Line 124"/>
              <p:cNvSpPr>
                <a:spLocks noChangeShapeType="1"/>
              </p:cNvSpPr>
              <p:nvPr/>
            </p:nvSpPr>
            <p:spPr bwMode="auto">
              <a:xfrm>
                <a:off x="4295" y="1315"/>
                <a:ext cx="196" cy="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6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6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6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6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6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6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6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6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6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6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6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6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6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6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63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6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63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6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63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6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63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63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WordArt 2"/>
          <p:cNvSpPr>
            <a:spLocks noChangeArrowheads="1" noChangeShapeType="1" noTextEdit="1"/>
          </p:cNvSpPr>
          <p:nvPr/>
        </p:nvSpPr>
        <p:spPr bwMode="auto">
          <a:xfrm>
            <a:off x="304800" y="457200"/>
            <a:ext cx="8334375" cy="6238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0000"/>
                    </a:gs>
                    <a:gs pos="100000">
                      <a:srgbClr val="FFFF66"/>
                    </a:gs>
                  </a:gsLst>
                  <a:lin ang="5400000" scaled="1"/>
                </a:gradFill>
                <a:latin typeface="Arial Black"/>
              </a:rPr>
              <a:t>Write the Reciprocal of a Mixed Number</a:t>
            </a:r>
          </a:p>
        </p:txBody>
      </p:sp>
      <p:sp>
        <p:nvSpPr>
          <p:cNvPr id="26627" name="Text Box 4"/>
          <p:cNvSpPr txBox="1">
            <a:spLocks noChangeArrowheads="1"/>
          </p:cNvSpPr>
          <p:nvPr/>
        </p:nvSpPr>
        <p:spPr bwMode="auto">
          <a:xfrm>
            <a:off x="1143000" y="1143000"/>
            <a:ext cx="7315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 b="1"/>
              <a:t>Write the reciprocal of the number.</a:t>
            </a:r>
          </a:p>
        </p:txBody>
      </p:sp>
      <p:sp>
        <p:nvSpPr>
          <p:cNvPr id="26628" name="WordArt 4"/>
          <p:cNvSpPr>
            <a:spLocks noChangeArrowheads="1" noChangeShapeType="1" noTextEdit="1"/>
          </p:cNvSpPr>
          <p:nvPr/>
        </p:nvSpPr>
        <p:spPr bwMode="auto">
          <a:xfrm>
            <a:off x="838200" y="5029200"/>
            <a:ext cx="6819900" cy="1295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0000"/>
                    </a:gs>
                    <a:gs pos="100000">
                      <a:srgbClr val="3333FF"/>
                    </a:gs>
                  </a:gsLst>
                  <a:lin ang="5400000" scaled="1"/>
                </a:gradFill>
                <a:latin typeface="Arial Black"/>
              </a:rPr>
              <a:t>Hint: Change the mixed number </a:t>
            </a:r>
          </a:p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0000"/>
                    </a:gs>
                    <a:gs pos="100000">
                      <a:srgbClr val="3333FF"/>
                    </a:gs>
                  </a:gsLst>
                  <a:lin ang="5400000" scaled="1"/>
                </a:gradFill>
                <a:latin typeface="Arial Black"/>
              </a:rPr>
              <a:t>to an improper fraction 1st</a:t>
            </a:r>
          </a:p>
        </p:txBody>
      </p:sp>
      <p:grpSp>
        <p:nvGrpSpPr>
          <p:cNvPr id="26629" name="Group 5"/>
          <p:cNvGrpSpPr>
            <a:grpSpLocks/>
          </p:cNvGrpSpPr>
          <p:nvPr/>
        </p:nvGrpSpPr>
        <p:grpSpPr bwMode="auto">
          <a:xfrm>
            <a:off x="5105400" y="3992563"/>
            <a:ext cx="2214563" cy="795337"/>
            <a:chOff x="2792" y="2563"/>
            <a:chExt cx="1395" cy="501"/>
          </a:xfrm>
        </p:grpSpPr>
        <p:sp>
          <p:nvSpPr>
            <p:cNvPr id="21543" name="Text Box 88"/>
            <p:cNvSpPr txBox="1">
              <a:spLocks noChangeArrowheads="1"/>
            </p:cNvSpPr>
            <p:nvPr/>
          </p:nvSpPr>
          <p:spPr bwMode="auto">
            <a:xfrm>
              <a:off x="2792" y="2694"/>
              <a:ext cx="986" cy="258"/>
            </a:xfrm>
            <a:prstGeom prst="rect">
              <a:avLst/>
            </a:prstGeom>
            <a:solidFill>
              <a:srgbClr val="FFCB7D"/>
            </a:solidFill>
            <a:ln w="25400">
              <a:solidFill>
                <a:srgbClr val="FFBD5B"/>
              </a:solidFill>
              <a:miter lim="800000"/>
              <a:headEnd/>
              <a:tailEnd/>
            </a:ln>
          </p:spPr>
          <p:txBody>
            <a:bodyPr wrap="none" tIns="9144" bIns="91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2400" b="1"/>
                <a:t>ANSWER</a:t>
              </a:r>
            </a:p>
          </p:txBody>
        </p:sp>
        <p:grpSp>
          <p:nvGrpSpPr>
            <p:cNvPr id="21544" name="Group 7"/>
            <p:cNvGrpSpPr>
              <a:grpSpLocks/>
            </p:cNvGrpSpPr>
            <p:nvPr/>
          </p:nvGrpSpPr>
          <p:grpSpPr bwMode="auto">
            <a:xfrm>
              <a:off x="3991" y="2563"/>
              <a:ext cx="196" cy="501"/>
              <a:chOff x="3991" y="2563"/>
              <a:chExt cx="196" cy="501"/>
            </a:xfrm>
          </p:grpSpPr>
          <p:sp>
            <p:nvSpPr>
              <p:cNvPr id="21545" name="Rectangle 56"/>
              <p:cNvSpPr>
                <a:spLocks noChangeArrowheads="1"/>
              </p:cNvSpPr>
              <p:nvPr/>
            </p:nvSpPr>
            <p:spPr bwMode="auto">
              <a:xfrm>
                <a:off x="3993" y="2834"/>
                <a:ext cx="192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ctr"/>
                <a:r>
                  <a:rPr lang="en-US" sz="2400" b="1">
                    <a:latin typeface="Times New Roman" pitchFamily="18" charset="0"/>
                  </a:rPr>
                  <a:t>51</a:t>
                </a:r>
              </a:p>
            </p:txBody>
          </p:sp>
          <p:sp>
            <p:nvSpPr>
              <p:cNvPr id="21546" name="Rectangle 57"/>
              <p:cNvSpPr>
                <a:spLocks noChangeArrowheads="1"/>
              </p:cNvSpPr>
              <p:nvPr/>
            </p:nvSpPr>
            <p:spPr bwMode="auto">
              <a:xfrm>
                <a:off x="4041" y="2563"/>
                <a:ext cx="96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ctr"/>
                <a:r>
                  <a:rPr lang="en-US" sz="2400" b="1">
                    <a:solidFill>
                      <a:srgbClr val="000000"/>
                    </a:solidFill>
                    <a:latin typeface="Times New Roman" pitchFamily="18" charset="0"/>
                  </a:rPr>
                  <a:t>5</a:t>
                </a:r>
                <a:endParaRPr lang="en-US" sz="2400" b="1">
                  <a:latin typeface="Times New Roman" pitchFamily="18" charset="0"/>
                </a:endParaRPr>
              </a:p>
            </p:txBody>
          </p:sp>
          <p:sp>
            <p:nvSpPr>
              <p:cNvPr id="21547" name="Line 124"/>
              <p:cNvSpPr>
                <a:spLocks noChangeShapeType="1"/>
              </p:cNvSpPr>
              <p:nvPr/>
            </p:nvSpPr>
            <p:spPr bwMode="auto">
              <a:xfrm>
                <a:off x="3991" y="2812"/>
                <a:ext cx="196" cy="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21510" name="Group 11"/>
          <p:cNvGrpSpPr>
            <a:grpSpLocks/>
          </p:cNvGrpSpPr>
          <p:nvPr/>
        </p:nvGrpSpPr>
        <p:grpSpPr bwMode="auto">
          <a:xfrm>
            <a:off x="1905000" y="1600200"/>
            <a:ext cx="1066800" cy="785813"/>
            <a:chOff x="288" y="1079"/>
            <a:chExt cx="672" cy="495"/>
          </a:xfrm>
        </p:grpSpPr>
        <p:sp>
          <p:nvSpPr>
            <p:cNvPr id="21537" name="Text Box 5"/>
            <p:cNvSpPr txBox="1">
              <a:spLocks noChangeArrowheads="1"/>
            </p:cNvSpPr>
            <p:nvPr/>
          </p:nvSpPr>
          <p:spPr bwMode="auto">
            <a:xfrm>
              <a:off x="288" y="1188"/>
              <a:ext cx="48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457200" indent="-4572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2400" b="1"/>
                <a:t>1.</a:t>
              </a:r>
            </a:p>
          </p:txBody>
        </p:sp>
        <p:grpSp>
          <p:nvGrpSpPr>
            <p:cNvPr id="21538" name="Group 13"/>
            <p:cNvGrpSpPr>
              <a:grpSpLocks/>
            </p:cNvGrpSpPr>
            <p:nvPr/>
          </p:nvGrpSpPr>
          <p:grpSpPr bwMode="auto">
            <a:xfrm>
              <a:off x="755" y="1079"/>
              <a:ext cx="205" cy="495"/>
              <a:chOff x="1667" y="1319"/>
              <a:chExt cx="205" cy="495"/>
            </a:xfrm>
          </p:grpSpPr>
          <p:sp>
            <p:nvSpPr>
              <p:cNvPr id="21539" name="Rectangle 14"/>
              <p:cNvSpPr>
                <a:spLocks noChangeArrowheads="1"/>
              </p:cNvSpPr>
              <p:nvPr/>
            </p:nvSpPr>
            <p:spPr bwMode="auto">
              <a:xfrm>
                <a:off x="1776" y="1584"/>
                <a:ext cx="96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400" b="1">
                    <a:latin typeface="Times New Roman" pitchFamily="18" charset="0"/>
                  </a:rPr>
                  <a:t>8</a:t>
                </a:r>
              </a:p>
            </p:txBody>
          </p:sp>
          <p:sp>
            <p:nvSpPr>
              <p:cNvPr id="21540" name="Rectangle 15"/>
              <p:cNvSpPr>
                <a:spLocks noChangeArrowheads="1"/>
              </p:cNvSpPr>
              <p:nvPr/>
            </p:nvSpPr>
            <p:spPr bwMode="auto">
              <a:xfrm>
                <a:off x="1776" y="1319"/>
                <a:ext cx="96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400" b="1">
                    <a:solidFill>
                      <a:srgbClr val="000000"/>
                    </a:solidFill>
                    <a:latin typeface="Times New Roman" pitchFamily="18" charset="0"/>
                  </a:rPr>
                  <a:t>7</a:t>
                </a:r>
                <a:endParaRPr lang="en-US" sz="2400" b="1">
                  <a:latin typeface="Times New Roman" pitchFamily="18" charset="0"/>
                </a:endParaRPr>
              </a:p>
            </p:txBody>
          </p:sp>
          <p:sp>
            <p:nvSpPr>
              <p:cNvPr id="21541" name="Rectangle 16"/>
              <p:cNvSpPr>
                <a:spLocks noChangeArrowheads="1"/>
              </p:cNvSpPr>
              <p:nvPr/>
            </p:nvSpPr>
            <p:spPr bwMode="auto">
              <a:xfrm>
                <a:off x="1667" y="1455"/>
                <a:ext cx="96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r"/>
                <a:r>
                  <a:rPr lang="en-US" sz="2400" b="1">
                    <a:solidFill>
                      <a:srgbClr val="000000"/>
                    </a:solidFill>
                    <a:latin typeface="Times New Roman" pitchFamily="18" charset="0"/>
                  </a:rPr>
                  <a:t>1</a:t>
                </a:r>
                <a:endParaRPr lang="en-US" sz="2400" b="1">
                  <a:latin typeface="Times New Roman" pitchFamily="18" charset="0"/>
                </a:endParaRPr>
              </a:p>
            </p:txBody>
          </p:sp>
          <p:sp>
            <p:nvSpPr>
              <p:cNvPr id="21542" name="Line 17"/>
              <p:cNvSpPr>
                <a:spLocks noChangeShapeType="1"/>
              </p:cNvSpPr>
              <p:nvPr/>
            </p:nvSpPr>
            <p:spPr bwMode="auto">
              <a:xfrm>
                <a:off x="1774" y="1561"/>
                <a:ext cx="9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26642" name="Group 18"/>
          <p:cNvGrpSpPr>
            <a:grpSpLocks/>
          </p:cNvGrpSpPr>
          <p:nvPr/>
        </p:nvGrpSpPr>
        <p:grpSpPr bwMode="auto">
          <a:xfrm>
            <a:off x="5099050" y="1628775"/>
            <a:ext cx="2220913" cy="795338"/>
            <a:chOff x="2788" y="1074"/>
            <a:chExt cx="1399" cy="501"/>
          </a:xfrm>
        </p:grpSpPr>
        <p:sp>
          <p:nvSpPr>
            <p:cNvPr id="21532" name="Text Box 12"/>
            <p:cNvSpPr txBox="1">
              <a:spLocks noChangeArrowheads="1"/>
            </p:cNvSpPr>
            <p:nvPr/>
          </p:nvSpPr>
          <p:spPr bwMode="auto">
            <a:xfrm>
              <a:off x="2788" y="1203"/>
              <a:ext cx="986" cy="258"/>
            </a:xfrm>
            <a:prstGeom prst="rect">
              <a:avLst/>
            </a:prstGeom>
            <a:solidFill>
              <a:srgbClr val="FFCB7D"/>
            </a:solidFill>
            <a:ln w="25400">
              <a:solidFill>
                <a:srgbClr val="FFBD5B"/>
              </a:solidFill>
              <a:miter lim="800000"/>
              <a:headEnd/>
              <a:tailEnd/>
            </a:ln>
          </p:spPr>
          <p:txBody>
            <a:bodyPr wrap="none" tIns="9144" bIns="91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2400" b="1"/>
                <a:t>ANSWER</a:t>
              </a:r>
            </a:p>
          </p:txBody>
        </p:sp>
        <p:grpSp>
          <p:nvGrpSpPr>
            <p:cNvPr id="21533" name="Group 20"/>
            <p:cNvGrpSpPr>
              <a:grpSpLocks/>
            </p:cNvGrpSpPr>
            <p:nvPr/>
          </p:nvGrpSpPr>
          <p:grpSpPr bwMode="auto">
            <a:xfrm>
              <a:off x="3991" y="1074"/>
              <a:ext cx="196" cy="501"/>
              <a:chOff x="3991" y="2563"/>
              <a:chExt cx="196" cy="501"/>
            </a:xfrm>
          </p:grpSpPr>
          <p:sp>
            <p:nvSpPr>
              <p:cNvPr id="21534" name="Rectangle 56"/>
              <p:cNvSpPr>
                <a:spLocks noChangeArrowheads="1"/>
              </p:cNvSpPr>
              <p:nvPr/>
            </p:nvSpPr>
            <p:spPr bwMode="auto">
              <a:xfrm>
                <a:off x="3993" y="2834"/>
                <a:ext cx="192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ctr"/>
                <a:r>
                  <a:rPr lang="en-US" sz="2400" b="1">
                    <a:latin typeface="Times New Roman" pitchFamily="18" charset="0"/>
                  </a:rPr>
                  <a:t>15</a:t>
                </a:r>
              </a:p>
            </p:txBody>
          </p:sp>
          <p:sp>
            <p:nvSpPr>
              <p:cNvPr id="21535" name="Rectangle 57"/>
              <p:cNvSpPr>
                <a:spLocks noChangeArrowheads="1"/>
              </p:cNvSpPr>
              <p:nvPr/>
            </p:nvSpPr>
            <p:spPr bwMode="auto">
              <a:xfrm>
                <a:off x="4041" y="2563"/>
                <a:ext cx="96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ctr"/>
                <a:r>
                  <a:rPr lang="en-US" sz="2400" b="1">
                    <a:solidFill>
                      <a:srgbClr val="000000"/>
                    </a:solidFill>
                    <a:latin typeface="Times New Roman" pitchFamily="18" charset="0"/>
                  </a:rPr>
                  <a:t>8</a:t>
                </a:r>
                <a:endParaRPr lang="en-US" sz="2400" b="1">
                  <a:latin typeface="Times New Roman" pitchFamily="18" charset="0"/>
                </a:endParaRPr>
              </a:p>
            </p:txBody>
          </p:sp>
          <p:sp>
            <p:nvSpPr>
              <p:cNvPr id="21536" name="Line 124"/>
              <p:cNvSpPr>
                <a:spLocks noChangeShapeType="1"/>
              </p:cNvSpPr>
              <p:nvPr/>
            </p:nvSpPr>
            <p:spPr bwMode="auto">
              <a:xfrm>
                <a:off x="3991" y="2812"/>
                <a:ext cx="196" cy="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26648" name="Group 24"/>
          <p:cNvGrpSpPr>
            <a:grpSpLocks/>
          </p:cNvGrpSpPr>
          <p:nvPr/>
        </p:nvGrpSpPr>
        <p:grpSpPr bwMode="auto">
          <a:xfrm>
            <a:off x="1905000" y="2782888"/>
            <a:ext cx="1066800" cy="785812"/>
            <a:chOff x="288" y="1824"/>
            <a:chExt cx="672" cy="495"/>
          </a:xfrm>
        </p:grpSpPr>
        <p:sp>
          <p:nvSpPr>
            <p:cNvPr id="21526" name="Text Box 66"/>
            <p:cNvSpPr txBox="1">
              <a:spLocks noChangeArrowheads="1"/>
            </p:cNvSpPr>
            <p:nvPr/>
          </p:nvSpPr>
          <p:spPr bwMode="auto">
            <a:xfrm>
              <a:off x="288" y="1931"/>
              <a:ext cx="43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457200" indent="-4572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2400" b="1"/>
                <a:t>2.</a:t>
              </a:r>
            </a:p>
          </p:txBody>
        </p:sp>
        <p:grpSp>
          <p:nvGrpSpPr>
            <p:cNvPr id="21527" name="Group 26"/>
            <p:cNvGrpSpPr>
              <a:grpSpLocks/>
            </p:cNvGrpSpPr>
            <p:nvPr/>
          </p:nvGrpSpPr>
          <p:grpSpPr bwMode="auto">
            <a:xfrm>
              <a:off x="755" y="1824"/>
              <a:ext cx="205" cy="495"/>
              <a:chOff x="1667" y="1319"/>
              <a:chExt cx="205" cy="495"/>
            </a:xfrm>
          </p:grpSpPr>
          <p:sp>
            <p:nvSpPr>
              <p:cNvPr id="21528" name="Rectangle 27"/>
              <p:cNvSpPr>
                <a:spLocks noChangeArrowheads="1"/>
              </p:cNvSpPr>
              <p:nvPr/>
            </p:nvSpPr>
            <p:spPr bwMode="auto">
              <a:xfrm>
                <a:off x="1776" y="1584"/>
                <a:ext cx="96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400" b="1">
                    <a:latin typeface="Times New Roman" pitchFamily="18" charset="0"/>
                  </a:rPr>
                  <a:t>9</a:t>
                </a:r>
              </a:p>
            </p:txBody>
          </p:sp>
          <p:sp>
            <p:nvSpPr>
              <p:cNvPr id="21529" name="Rectangle 28"/>
              <p:cNvSpPr>
                <a:spLocks noChangeArrowheads="1"/>
              </p:cNvSpPr>
              <p:nvPr/>
            </p:nvSpPr>
            <p:spPr bwMode="auto">
              <a:xfrm>
                <a:off x="1776" y="1319"/>
                <a:ext cx="96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400" b="1">
                    <a:solidFill>
                      <a:srgbClr val="000000"/>
                    </a:solidFill>
                    <a:latin typeface="Times New Roman" pitchFamily="18" charset="0"/>
                  </a:rPr>
                  <a:t>2</a:t>
                </a:r>
                <a:endParaRPr lang="en-US" sz="2400" b="1">
                  <a:latin typeface="Times New Roman" pitchFamily="18" charset="0"/>
                </a:endParaRPr>
              </a:p>
            </p:txBody>
          </p:sp>
          <p:sp>
            <p:nvSpPr>
              <p:cNvPr id="21530" name="Rectangle 29"/>
              <p:cNvSpPr>
                <a:spLocks noChangeArrowheads="1"/>
              </p:cNvSpPr>
              <p:nvPr/>
            </p:nvSpPr>
            <p:spPr bwMode="auto">
              <a:xfrm>
                <a:off x="1667" y="1455"/>
                <a:ext cx="96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r"/>
                <a:r>
                  <a:rPr lang="en-US" sz="2400" b="1">
                    <a:solidFill>
                      <a:srgbClr val="000000"/>
                    </a:solidFill>
                    <a:latin typeface="Times New Roman" pitchFamily="18" charset="0"/>
                  </a:rPr>
                  <a:t>4</a:t>
                </a:r>
                <a:endParaRPr lang="en-US" sz="2400" b="1">
                  <a:latin typeface="Times New Roman" pitchFamily="18" charset="0"/>
                </a:endParaRPr>
              </a:p>
            </p:txBody>
          </p:sp>
          <p:sp>
            <p:nvSpPr>
              <p:cNvPr id="21531" name="Line 30"/>
              <p:cNvSpPr>
                <a:spLocks noChangeShapeType="1"/>
              </p:cNvSpPr>
              <p:nvPr/>
            </p:nvSpPr>
            <p:spPr bwMode="auto">
              <a:xfrm>
                <a:off x="1774" y="1561"/>
                <a:ext cx="9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26655" name="Group 31"/>
          <p:cNvGrpSpPr>
            <a:grpSpLocks/>
          </p:cNvGrpSpPr>
          <p:nvPr/>
        </p:nvGrpSpPr>
        <p:grpSpPr bwMode="auto">
          <a:xfrm>
            <a:off x="5105400" y="2819400"/>
            <a:ext cx="2214563" cy="795338"/>
            <a:chOff x="2792" y="1824"/>
            <a:chExt cx="1395" cy="501"/>
          </a:xfrm>
        </p:grpSpPr>
        <p:sp>
          <p:nvSpPr>
            <p:cNvPr id="21521" name="Text Box 77"/>
            <p:cNvSpPr txBox="1">
              <a:spLocks noChangeArrowheads="1"/>
            </p:cNvSpPr>
            <p:nvPr/>
          </p:nvSpPr>
          <p:spPr bwMode="auto">
            <a:xfrm>
              <a:off x="2792" y="1944"/>
              <a:ext cx="986" cy="258"/>
            </a:xfrm>
            <a:prstGeom prst="rect">
              <a:avLst/>
            </a:prstGeom>
            <a:solidFill>
              <a:srgbClr val="FFCB7D"/>
            </a:solidFill>
            <a:ln w="25400">
              <a:solidFill>
                <a:srgbClr val="FFBD5B"/>
              </a:solidFill>
              <a:miter lim="800000"/>
              <a:headEnd/>
              <a:tailEnd/>
            </a:ln>
          </p:spPr>
          <p:txBody>
            <a:bodyPr wrap="none" tIns="9144" bIns="91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2400" b="1"/>
                <a:t>ANSWER</a:t>
              </a:r>
            </a:p>
          </p:txBody>
        </p:sp>
        <p:grpSp>
          <p:nvGrpSpPr>
            <p:cNvPr id="21522" name="Group 33"/>
            <p:cNvGrpSpPr>
              <a:grpSpLocks/>
            </p:cNvGrpSpPr>
            <p:nvPr/>
          </p:nvGrpSpPr>
          <p:grpSpPr bwMode="auto">
            <a:xfrm>
              <a:off x="3991" y="1824"/>
              <a:ext cx="196" cy="501"/>
              <a:chOff x="3991" y="2563"/>
              <a:chExt cx="196" cy="501"/>
            </a:xfrm>
          </p:grpSpPr>
          <p:sp>
            <p:nvSpPr>
              <p:cNvPr id="21523" name="Rectangle 56"/>
              <p:cNvSpPr>
                <a:spLocks noChangeArrowheads="1"/>
              </p:cNvSpPr>
              <p:nvPr/>
            </p:nvSpPr>
            <p:spPr bwMode="auto">
              <a:xfrm>
                <a:off x="3993" y="2834"/>
                <a:ext cx="192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ctr"/>
                <a:r>
                  <a:rPr lang="en-US" sz="2400" b="1">
                    <a:latin typeface="Times New Roman" pitchFamily="18" charset="0"/>
                  </a:rPr>
                  <a:t>38</a:t>
                </a:r>
              </a:p>
            </p:txBody>
          </p:sp>
          <p:sp>
            <p:nvSpPr>
              <p:cNvPr id="21524" name="Rectangle 57"/>
              <p:cNvSpPr>
                <a:spLocks noChangeArrowheads="1"/>
              </p:cNvSpPr>
              <p:nvPr/>
            </p:nvSpPr>
            <p:spPr bwMode="auto">
              <a:xfrm>
                <a:off x="4041" y="2563"/>
                <a:ext cx="96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ctr"/>
                <a:r>
                  <a:rPr lang="en-US" sz="2400" b="1">
                    <a:solidFill>
                      <a:srgbClr val="000000"/>
                    </a:solidFill>
                    <a:latin typeface="Times New Roman" pitchFamily="18" charset="0"/>
                  </a:rPr>
                  <a:t>9</a:t>
                </a:r>
                <a:endParaRPr lang="en-US" sz="2400" b="1">
                  <a:latin typeface="Times New Roman" pitchFamily="18" charset="0"/>
                </a:endParaRPr>
              </a:p>
            </p:txBody>
          </p:sp>
          <p:sp>
            <p:nvSpPr>
              <p:cNvPr id="21525" name="Line 124"/>
              <p:cNvSpPr>
                <a:spLocks noChangeShapeType="1"/>
              </p:cNvSpPr>
              <p:nvPr/>
            </p:nvSpPr>
            <p:spPr bwMode="auto">
              <a:xfrm>
                <a:off x="3991" y="2812"/>
                <a:ext cx="196" cy="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26661" name="Group 37"/>
          <p:cNvGrpSpPr>
            <a:grpSpLocks/>
          </p:cNvGrpSpPr>
          <p:nvPr/>
        </p:nvGrpSpPr>
        <p:grpSpPr bwMode="auto">
          <a:xfrm>
            <a:off x="1905000" y="3968750"/>
            <a:ext cx="1228725" cy="785813"/>
            <a:chOff x="288" y="2571"/>
            <a:chExt cx="774" cy="495"/>
          </a:xfrm>
        </p:grpSpPr>
        <p:sp>
          <p:nvSpPr>
            <p:cNvPr id="21515" name="Text Box 79"/>
            <p:cNvSpPr txBox="1">
              <a:spLocks noChangeArrowheads="1"/>
            </p:cNvSpPr>
            <p:nvPr/>
          </p:nvSpPr>
          <p:spPr bwMode="auto">
            <a:xfrm>
              <a:off x="288" y="2679"/>
              <a:ext cx="52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457200" indent="-4572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2400" b="1"/>
                <a:t>3.</a:t>
              </a:r>
            </a:p>
          </p:txBody>
        </p:sp>
        <p:grpSp>
          <p:nvGrpSpPr>
            <p:cNvPr id="21516" name="Group 39"/>
            <p:cNvGrpSpPr>
              <a:grpSpLocks/>
            </p:cNvGrpSpPr>
            <p:nvPr/>
          </p:nvGrpSpPr>
          <p:grpSpPr bwMode="auto">
            <a:xfrm>
              <a:off x="755" y="2571"/>
              <a:ext cx="307" cy="495"/>
              <a:chOff x="755" y="2571"/>
              <a:chExt cx="307" cy="495"/>
            </a:xfrm>
          </p:grpSpPr>
          <p:sp>
            <p:nvSpPr>
              <p:cNvPr id="21517" name="Rectangle 40"/>
              <p:cNvSpPr>
                <a:spLocks noChangeArrowheads="1"/>
              </p:cNvSpPr>
              <p:nvPr/>
            </p:nvSpPr>
            <p:spPr bwMode="auto">
              <a:xfrm>
                <a:off x="966" y="2836"/>
                <a:ext cx="96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400" b="1">
                    <a:latin typeface="Times New Roman" pitchFamily="18" charset="0"/>
                  </a:rPr>
                  <a:t>5</a:t>
                </a:r>
              </a:p>
            </p:txBody>
          </p:sp>
          <p:sp>
            <p:nvSpPr>
              <p:cNvPr id="21518" name="Rectangle 41"/>
              <p:cNvSpPr>
                <a:spLocks noChangeArrowheads="1"/>
              </p:cNvSpPr>
              <p:nvPr/>
            </p:nvSpPr>
            <p:spPr bwMode="auto">
              <a:xfrm>
                <a:off x="966" y="2571"/>
                <a:ext cx="96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400" b="1">
                    <a:solidFill>
                      <a:srgbClr val="000000"/>
                    </a:solidFill>
                    <a:latin typeface="Times New Roman" pitchFamily="18" charset="0"/>
                  </a:rPr>
                  <a:t>1</a:t>
                </a:r>
                <a:endParaRPr lang="en-US" sz="2400" b="1">
                  <a:latin typeface="Times New Roman" pitchFamily="18" charset="0"/>
                </a:endParaRPr>
              </a:p>
            </p:txBody>
          </p:sp>
          <p:sp>
            <p:nvSpPr>
              <p:cNvPr id="21519" name="Rectangle 42"/>
              <p:cNvSpPr>
                <a:spLocks noChangeArrowheads="1"/>
              </p:cNvSpPr>
              <p:nvPr/>
            </p:nvSpPr>
            <p:spPr bwMode="auto">
              <a:xfrm>
                <a:off x="755" y="2707"/>
                <a:ext cx="192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400" b="1">
                    <a:solidFill>
                      <a:srgbClr val="000000"/>
                    </a:solidFill>
                    <a:latin typeface="Times New Roman" pitchFamily="18" charset="0"/>
                  </a:rPr>
                  <a:t>10</a:t>
                </a:r>
                <a:endParaRPr lang="en-US" sz="2400" b="1">
                  <a:latin typeface="Times New Roman" pitchFamily="18" charset="0"/>
                </a:endParaRPr>
              </a:p>
            </p:txBody>
          </p:sp>
          <p:sp>
            <p:nvSpPr>
              <p:cNvPr id="21520" name="Line 43"/>
              <p:cNvSpPr>
                <a:spLocks noChangeShapeType="1"/>
              </p:cNvSpPr>
              <p:nvPr/>
            </p:nvSpPr>
            <p:spPr bwMode="auto">
              <a:xfrm>
                <a:off x="964" y="2813"/>
                <a:ext cx="9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66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66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66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66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66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66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66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66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/>
      <p:bldP spid="2662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WordArt 2"/>
          <p:cNvSpPr>
            <a:spLocks noChangeArrowheads="1" noChangeShapeType="1" noTextEdit="1"/>
          </p:cNvSpPr>
          <p:nvPr/>
        </p:nvSpPr>
        <p:spPr bwMode="auto">
          <a:xfrm>
            <a:off x="304800" y="457200"/>
            <a:ext cx="8334375" cy="6238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0000"/>
                    </a:gs>
                    <a:gs pos="100000">
                      <a:srgbClr val="FFFF66"/>
                    </a:gs>
                  </a:gsLst>
                  <a:lin ang="5400000" scaled="1"/>
                </a:gradFill>
                <a:latin typeface="Arial Black"/>
              </a:rPr>
              <a:t>Write the Reciprocal of a Mixed Number</a:t>
            </a:r>
          </a:p>
        </p:txBody>
      </p:sp>
      <p:sp>
        <p:nvSpPr>
          <p:cNvPr id="27651" name="Text Box 4"/>
          <p:cNvSpPr txBox="1">
            <a:spLocks noChangeArrowheads="1"/>
          </p:cNvSpPr>
          <p:nvPr/>
        </p:nvSpPr>
        <p:spPr bwMode="auto">
          <a:xfrm>
            <a:off x="1143000" y="1143000"/>
            <a:ext cx="7315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 b="1"/>
              <a:t>Write the reciprocal of the number.</a:t>
            </a:r>
          </a:p>
        </p:txBody>
      </p:sp>
      <p:grpSp>
        <p:nvGrpSpPr>
          <p:cNvPr id="27652" name="Group 4"/>
          <p:cNvGrpSpPr>
            <a:grpSpLocks/>
          </p:cNvGrpSpPr>
          <p:nvPr/>
        </p:nvGrpSpPr>
        <p:grpSpPr bwMode="auto">
          <a:xfrm>
            <a:off x="4654550" y="4119563"/>
            <a:ext cx="2214563" cy="795337"/>
            <a:chOff x="2792" y="2563"/>
            <a:chExt cx="1395" cy="501"/>
          </a:xfrm>
        </p:grpSpPr>
        <p:sp>
          <p:nvSpPr>
            <p:cNvPr id="22579" name="Text Box 88"/>
            <p:cNvSpPr txBox="1">
              <a:spLocks noChangeArrowheads="1"/>
            </p:cNvSpPr>
            <p:nvPr/>
          </p:nvSpPr>
          <p:spPr bwMode="auto">
            <a:xfrm>
              <a:off x="2792" y="2694"/>
              <a:ext cx="986" cy="258"/>
            </a:xfrm>
            <a:prstGeom prst="rect">
              <a:avLst/>
            </a:prstGeom>
            <a:solidFill>
              <a:srgbClr val="FFCB7D"/>
            </a:solidFill>
            <a:ln w="25400">
              <a:solidFill>
                <a:srgbClr val="FFBD5B"/>
              </a:solidFill>
              <a:miter lim="800000"/>
              <a:headEnd/>
              <a:tailEnd/>
            </a:ln>
          </p:spPr>
          <p:txBody>
            <a:bodyPr wrap="none" tIns="9144" bIns="91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2400" b="1"/>
                <a:t>ANSWER</a:t>
              </a:r>
            </a:p>
          </p:txBody>
        </p:sp>
        <p:grpSp>
          <p:nvGrpSpPr>
            <p:cNvPr id="22580" name="Group 6"/>
            <p:cNvGrpSpPr>
              <a:grpSpLocks/>
            </p:cNvGrpSpPr>
            <p:nvPr/>
          </p:nvGrpSpPr>
          <p:grpSpPr bwMode="auto">
            <a:xfrm>
              <a:off x="3991" y="2563"/>
              <a:ext cx="196" cy="501"/>
              <a:chOff x="4295" y="1066"/>
              <a:chExt cx="196" cy="501"/>
            </a:xfrm>
          </p:grpSpPr>
          <p:sp>
            <p:nvSpPr>
              <p:cNvPr id="22581" name="Rectangle 56"/>
              <p:cNvSpPr>
                <a:spLocks noChangeArrowheads="1"/>
              </p:cNvSpPr>
              <p:nvPr/>
            </p:nvSpPr>
            <p:spPr bwMode="auto">
              <a:xfrm>
                <a:off x="4297" y="1337"/>
                <a:ext cx="192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ctr"/>
                <a:r>
                  <a:rPr lang="en-US" sz="2400" b="1">
                    <a:latin typeface="Times New Roman" pitchFamily="18" charset="0"/>
                  </a:rPr>
                  <a:t>38</a:t>
                </a:r>
              </a:p>
            </p:txBody>
          </p:sp>
          <p:sp>
            <p:nvSpPr>
              <p:cNvPr id="22582" name="Rectangle 57"/>
              <p:cNvSpPr>
                <a:spLocks noChangeArrowheads="1"/>
              </p:cNvSpPr>
              <p:nvPr/>
            </p:nvSpPr>
            <p:spPr bwMode="auto">
              <a:xfrm>
                <a:off x="4345" y="1066"/>
                <a:ext cx="96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ctr"/>
                <a:r>
                  <a:rPr lang="en-US" sz="2400" b="1">
                    <a:solidFill>
                      <a:srgbClr val="000000"/>
                    </a:solidFill>
                    <a:latin typeface="Times New Roman" pitchFamily="18" charset="0"/>
                  </a:rPr>
                  <a:t>3</a:t>
                </a:r>
                <a:endParaRPr lang="en-US" sz="2400" b="1">
                  <a:latin typeface="Times New Roman" pitchFamily="18" charset="0"/>
                </a:endParaRPr>
              </a:p>
            </p:txBody>
          </p:sp>
          <p:sp>
            <p:nvSpPr>
              <p:cNvPr id="22583" name="Line 124"/>
              <p:cNvSpPr>
                <a:spLocks noChangeShapeType="1"/>
              </p:cNvSpPr>
              <p:nvPr/>
            </p:nvSpPr>
            <p:spPr bwMode="auto">
              <a:xfrm>
                <a:off x="4295" y="1315"/>
                <a:ext cx="196" cy="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27658" name="Group 10"/>
          <p:cNvGrpSpPr>
            <a:grpSpLocks/>
          </p:cNvGrpSpPr>
          <p:nvPr/>
        </p:nvGrpSpPr>
        <p:grpSpPr bwMode="auto">
          <a:xfrm>
            <a:off x="4648200" y="1752600"/>
            <a:ext cx="2220913" cy="795338"/>
            <a:chOff x="2788" y="1072"/>
            <a:chExt cx="1399" cy="501"/>
          </a:xfrm>
        </p:grpSpPr>
        <p:sp>
          <p:nvSpPr>
            <p:cNvPr id="22574" name="Text Box 12"/>
            <p:cNvSpPr txBox="1">
              <a:spLocks noChangeArrowheads="1"/>
            </p:cNvSpPr>
            <p:nvPr/>
          </p:nvSpPr>
          <p:spPr bwMode="auto">
            <a:xfrm>
              <a:off x="2788" y="1203"/>
              <a:ext cx="986" cy="258"/>
            </a:xfrm>
            <a:prstGeom prst="rect">
              <a:avLst/>
            </a:prstGeom>
            <a:solidFill>
              <a:srgbClr val="FFCB7D"/>
            </a:solidFill>
            <a:ln w="25400">
              <a:solidFill>
                <a:srgbClr val="FFBD5B"/>
              </a:solidFill>
              <a:miter lim="800000"/>
              <a:headEnd/>
              <a:tailEnd/>
            </a:ln>
          </p:spPr>
          <p:txBody>
            <a:bodyPr wrap="none" tIns="9144" bIns="91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2400" b="1"/>
                <a:t>ANSWER</a:t>
              </a:r>
            </a:p>
          </p:txBody>
        </p:sp>
        <p:grpSp>
          <p:nvGrpSpPr>
            <p:cNvPr id="22575" name="Group 12"/>
            <p:cNvGrpSpPr>
              <a:grpSpLocks/>
            </p:cNvGrpSpPr>
            <p:nvPr/>
          </p:nvGrpSpPr>
          <p:grpSpPr bwMode="auto">
            <a:xfrm>
              <a:off x="3991" y="1072"/>
              <a:ext cx="196" cy="501"/>
              <a:chOff x="4295" y="1066"/>
              <a:chExt cx="196" cy="501"/>
            </a:xfrm>
          </p:grpSpPr>
          <p:sp>
            <p:nvSpPr>
              <p:cNvPr id="22576" name="Rectangle 56"/>
              <p:cNvSpPr>
                <a:spLocks noChangeArrowheads="1"/>
              </p:cNvSpPr>
              <p:nvPr/>
            </p:nvSpPr>
            <p:spPr bwMode="auto">
              <a:xfrm>
                <a:off x="4297" y="1337"/>
                <a:ext cx="192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ctr"/>
                <a:r>
                  <a:rPr lang="en-US" sz="2400" b="1">
                    <a:latin typeface="Times New Roman" pitchFamily="18" charset="0"/>
                  </a:rPr>
                  <a:t>23</a:t>
                </a:r>
              </a:p>
            </p:txBody>
          </p:sp>
          <p:sp>
            <p:nvSpPr>
              <p:cNvPr id="22577" name="Rectangle 57"/>
              <p:cNvSpPr>
                <a:spLocks noChangeArrowheads="1"/>
              </p:cNvSpPr>
              <p:nvPr/>
            </p:nvSpPr>
            <p:spPr bwMode="auto">
              <a:xfrm>
                <a:off x="4345" y="1066"/>
                <a:ext cx="96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ctr"/>
                <a:r>
                  <a:rPr lang="en-US" sz="2400" b="1">
                    <a:solidFill>
                      <a:srgbClr val="000000"/>
                    </a:solidFill>
                    <a:latin typeface="Times New Roman" pitchFamily="18" charset="0"/>
                  </a:rPr>
                  <a:t>6</a:t>
                </a:r>
                <a:endParaRPr lang="en-US" sz="2400" b="1">
                  <a:latin typeface="Times New Roman" pitchFamily="18" charset="0"/>
                </a:endParaRPr>
              </a:p>
            </p:txBody>
          </p:sp>
          <p:sp>
            <p:nvSpPr>
              <p:cNvPr id="22578" name="Line 124"/>
              <p:cNvSpPr>
                <a:spLocks noChangeShapeType="1"/>
              </p:cNvSpPr>
              <p:nvPr/>
            </p:nvSpPr>
            <p:spPr bwMode="auto">
              <a:xfrm>
                <a:off x="4295" y="1315"/>
                <a:ext cx="196" cy="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27664" name="Group 16"/>
          <p:cNvGrpSpPr>
            <a:grpSpLocks/>
          </p:cNvGrpSpPr>
          <p:nvPr/>
        </p:nvGrpSpPr>
        <p:grpSpPr bwMode="auto">
          <a:xfrm>
            <a:off x="4654550" y="2938463"/>
            <a:ext cx="2214563" cy="795337"/>
            <a:chOff x="2792" y="1819"/>
            <a:chExt cx="1395" cy="501"/>
          </a:xfrm>
        </p:grpSpPr>
        <p:sp>
          <p:nvSpPr>
            <p:cNvPr id="22569" name="Text Box 77"/>
            <p:cNvSpPr txBox="1">
              <a:spLocks noChangeArrowheads="1"/>
            </p:cNvSpPr>
            <p:nvPr/>
          </p:nvSpPr>
          <p:spPr bwMode="auto">
            <a:xfrm>
              <a:off x="2792" y="1944"/>
              <a:ext cx="986" cy="258"/>
            </a:xfrm>
            <a:prstGeom prst="rect">
              <a:avLst/>
            </a:prstGeom>
            <a:solidFill>
              <a:srgbClr val="FFCB7D"/>
            </a:solidFill>
            <a:ln w="25400">
              <a:solidFill>
                <a:srgbClr val="FFBD5B"/>
              </a:solidFill>
              <a:miter lim="800000"/>
              <a:headEnd/>
              <a:tailEnd/>
            </a:ln>
          </p:spPr>
          <p:txBody>
            <a:bodyPr wrap="none" tIns="9144" bIns="91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2400" b="1"/>
                <a:t>ANSWER</a:t>
              </a:r>
            </a:p>
          </p:txBody>
        </p:sp>
        <p:grpSp>
          <p:nvGrpSpPr>
            <p:cNvPr id="22570" name="Group 18"/>
            <p:cNvGrpSpPr>
              <a:grpSpLocks/>
            </p:cNvGrpSpPr>
            <p:nvPr/>
          </p:nvGrpSpPr>
          <p:grpSpPr bwMode="auto">
            <a:xfrm>
              <a:off x="3991" y="1819"/>
              <a:ext cx="196" cy="501"/>
              <a:chOff x="4295" y="1066"/>
              <a:chExt cx="196" cy="501"/>
            </a:xfrm>
          </p:grpSpPr>
          <p:sp>
            <p:nvSpPr>
              <p:cNvPr id="22571" name="Rectangle 56"/>
              <p:cNvSpPr>
                <a:spLocks noChangeArrowheads="1"/>
              </p:cNvSpPr>
              <p:nvPr/>
            </p:nvSpPr>
            <p:spPr bwMode="auto">
              <a:xfrm>
                <a:off x="4297" y="1337"/>
                <a:ext cx="192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ctr"/>
                <a:r>
                  <a:rPr lang="en-US" sz="2400" b="1">
                    <a:latin typeface="Times New Roman" pitchFamily="18" charset="0"/>
                  </a:rPr>
                  <a:t>31</a:t>
                </a:r>
              </a:p>
            </p:txBody>
          </p:sp>
          <p:sp>
            <p:nvSpPr>
              <p:cNvPr id="22572" name="Rectangle 57"/>
              <p:cNvSpPr>
                <a:spLocks noChangeArrowheads="1"/>
              </p:cNvSpPr>
              <p:nvPr/>
            </p:nvSpPr>
            <p:spPr bwMode="auto">
              <a:xfrm>
                <a:off x="4345" y="1066"/>
                <a:ext cx="96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ctr"/>
                <a:r>
                  <a:rPr lang="en-US" sz="2400" b="1">
                    <a:latin typeface="Times New Roman" pitchFamily="18" charset="0"/>
                  </a:rPr>
                  <a:t>4</a:t>
                </a:r>
              </a:p>
            </p:txBody>
          </p:sp>
          <p:sp>
            <p:nvSpPr>
              <p:cNvPr id="22573" name="Line 124"/>
              <p:cNvSpPr>
                <a:spLocks noChangeShapeType="1"/>
              </p:cNvSpPr>
              <p:nvPr/>
            </p:nvSpPr>
            <p:spPr bwMode="auto">
              <a:xfrm>
                <a:off x="4295" y="1315"/>
                <a:ext cx="196" cy="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22535" name="Group 22"/>
          <p:cNvGrpSpPr>
            <a:grpSpLocks/>
          </p:cNvGrpSpPr>
          <p:nvPr/>
        </p:nvGrpSpPr>
        <p:grpSpPr bwMode="auto">
          <a:xfrm>
            <a:off x="1670050" y="1763713"/>
            <a:ext cx="1095375" cy="785812"/>
            <a:chOff x="288" y="1079"/>
            <a:chExt cx="690" cy="495"/>
          </a:xfrm>
        </p:grpSpPr>
        <p:sp>
          <p:nvSpPr>
            <p:cNvPr id="22563" name="Text Box 5"/>
            <p:cNvSpPr txBox="1">
              <a:spLocks noChangeArrowheads="1"/>
            </p:cNvSpPr>
            <p:nvPr/>
          </p:nvSpPr>
          <p:spPr bwMode="auto">
            <a:xfrm>
              <a:off x="288" y="1188"/>
              <a:ext cx="48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457200" indent="-4572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2400" b="1"/>
                <a:t>4.</a:t>
              </a:r>
            </a:p>
          </p:txBody>
        </p:sp>
        <p:grpSp>
          <p:nvGrpSpPr>
            <p:cNvPr id="22564" name="Group 24"/>
            <p:cNvGrpSpPr>
              <a:grpSpLocks/>
            </p:cNvGrpSpPr>
            <p:nvPr/>
          </p:nvGrpSpPr>
          <p:grpSpPr bwMode="auto">
            <a:xfrm>
              <a:off x="773" y="1079"/>
              <a:ext cx="205" cy="495"/>
              <a:chOff x="1283" y="1127"/>
              <a:chExt cx="205" cy="495"/>
            </a:xfrm>
          </p:grpSpPr>
          <p:sp>
            <p:nvSpPr>
              <p:cNvPr id="22565" name="Rectangle 25"/>
              <p:cNvSpPr>
                <a:spLocks noChangeArrowheads="1"/>
              </p:cNvSpPr>
              <p:nvPr/>
            </p:nvSpPr>
            <p:spPr bwMode="auto">
              <a:xfrm>
                <a:off x="1392" y="1392"/>
                <a:ext cx="96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400" b="1">
                    <a:solidFill>
                      <a:srgbClr val="000000"/>
                    </a:solidFill>
                    <a:latin typeface="Times New Roman" pitchFamily="18" charset="0"/>
                  </a:rPr>
                  <a:t>6</a:t>
                </a:r>
                <a:endParaRPr lang="en-US" sz="2400" b="1">
                  <a:latin typeface="Times New Roman" pitchFamily="18" charset="0"/>
                </a:endParaRPr>
              </a:p>
            </p:txBody>
          </p:sp>
          <p:sp>
            <p:nvSpPr>
              <p:cNvPr id="22566" name="Rectangle 26"/>
              <p:cNvSpPr>
                <a:spLocks noChangeArrowheads="1"/>
              </p:cNvSpPr>
              <p:nvPr/>
            </p:nvSpPr>
            <p:spPr bwMode="auto">
              <a:xfrm>
                <a:off x="1392" y="1127"/>
                <a:ext cx="96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400" b="1">
                    <a:solidFill>
                      <a:srgbClr val="000000"/>
                    </a:solidFill>
                    <a:latin typeface="Times New Roman" pitchFamily="18" charset="0"/>
                  </a:rPr>
                  <a:t>5</a:t>
                </a:r>
                <a:endParaRPr lang="en-US" sz="2400" b="1">
                  <a:latin typeface="Times New Roman" pitchFamily="18" charset="0"/>
                </a:endParaRPr>
              </a:p>
            </p:txBody>
          </p:sp>
          <p:sp>
            <p:nvSpPr>
              <p:cNvPr id="22567" name="Rectangle 27"/>
              <p:cNvSpPr>
                <a:spLocks noChangeArrowheads="1"/>
              </p:cNvSpPr>
              <p:nvPr/>
            </p:nvSpPr>
            <p:spPr bwMode="auto">
              <a:xfrm>
                <a:off x="1283" y="1263"/>
                <a:ext cx="96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r"/>
                <a:r>
                  <a:rPr lang="en-US" sz="2400" b="1">
                    <a:solidFill>
                      <a:srgbClr val="000000"/>
                    </a:solidFill>
                    <a:latin typeface="Times New Roman" pitchFamily="18" charset="0"/>
                  </a:rPr>
                  <a:t>3</a:t>
                </a:r>
                <a:endParaRPr lang="en-US" sz="2400" b="1">
                  <a:latin typeface="Times New Roman" pitchFamily="18" charset="0"/>
                </a:endParaRPr>
              </a:p>
            </p:txBody>
          </p:sp>
          <p:sp>
            <p:nvSpPr>
              <p:cNvPr id="22568" name="Line 28"/>
              <p:cNvSpPr>
                <a:spLocks noChangeShapeType="1"/>
              </p:cNvSpPr>
              <p:nvPr/>
            </p:nvSpPr>
            <p:spPr bwMode="auto">
              <a:xfrm>
                <a:off x="1390" y="1369"/>
                <a:ext cx="9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27677" name="Group 29"/>
          <p:cNvGrpSpPr>
            <a:grpSpLocks/>
          </p:cNvGrpSpPr>
          <p:nvPr/>
        </p:nvGrpSpPr>
        <p:grpSpPr bwMode="auto">
          <a:xfrm>
            <a:off x="1670050" y="2946400"/>
            <a:ext cx="1095375" cy="785813"/>
            <a:chOff x="288" y="1824"/>
            <a:chExt cx="690" cy="495"/>
          </a:xfrm>
        </p:grpSpPr>
        <p:sp>
          <p:nvSpPr>
            <p:cNvPr id="22557" name="Text Box 66"/>
            <p:cNvSpPr txBox="1">
              <a:spLocks noChangeArrowheads="1"/>
            </p:cNvSpPr>
            <p:nvPr/>
          </p:nvSpPr>
          <p:spPr bwMode="auto">
            <a:xfrm>
              <a:off x="288" y="1931"/>
              <a:ext cx="43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457200" indent="-4572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2400" b="1"/>
                <a:t>5.</a:t>
              </a:r>
            </a:p>
          </p:txBody>
        </p:sp>
        <p:grpSp>
          <p:nvGrpSpPr>
            <p:cNvPr id="22558" name="Group 31"/>
            <p:cNvGrpSpPr>
              <a:grpSpLocks/>
            </p:cNvGrpSpPr>
            <p:nvPr/>
          </p:nvGrpSpPr>
          <p:grpSpPr bwMode="auto">
            <a:xfrm>
              <a:off x="773" y="1824"/>
              <a:ext cx="205" cy="495"/>
              <a:chOff x="1283" y="1127"/>
              <a:chExt cx="205" cy="495"/>
            </a:xfrm>
          </p:grpSpPr>
          <p:sp>
            <p:nvSpPr>
              <p:cNvPr id="22559" name="Rectangle 32"/>
              <p:cNvSpPr>
                <a:spLocks noChangeArrowheads="1"/>
              </p:cNvSpPr>
              <p:nvPr/>
            </p:nvSpPr>
            <p:spPr bwMode="auto">
              <a:xfrm>
                <a:off x="1392" y="1392"/>
                <a:ext cx="96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400" b="1">
                    <a:solidFill>
                      <a:srgbClr val="000000"/>
                    </a:solidFill>
                    <a:latin typeface="Times New Roman" pitchFamily="18" charset="0"/>
                  </a:rPr>
                  <a:t>4</a:t>
                </a:r>
                <a:endParaRPr lang="en-US" sz="2400" b="1">
                  <a:latin typeface="Times New Roman" pitchFamily="18" charset="0"/>
                </a:endParaRPr>
              </a:p>
            </p:txBody>
          </p:sp>
          <p:sp>
            <p:nvSpPr>
              <p:cNvPr id="22560" name="Rectangle 33"/>
              <p:cNvSpPr>
                <a:spLocks noChangeArrowheads="1"/>
              </p:cNvSpPr>
              <p:nvPr/>
            </p:nvSpPr>
            <p:spPr bwMode="auto">
              <a:xfrm>
                <a:off x="1392" y="1127"/>
                <a:ext cx="96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400" b="1">
                    <a:solidFill>
                      <a:srgbClr val="000000"/>
                    </a:solidFill>
                    <a:latin typeface="Times New Roman" pitchFamily="18" charset="0"/>
                  </a:rPr>
                  <a:t>3</a:t>
                </a:r>
                <a:endParaRPr lang="en-US" sz="2400" b="1">
                  <a:latin typeface="Times New Roman" pitchFamily="18" charset="0"/>
                </a:endParaRPr>
              </a:p>
            </p:txBody>
          </p:sp>
          <p:sp>
            <p:nvSpPr>
              <p:cNvPr id="22561" name="Rectangle 34"/>
              <p:cNvSpPr>
                <a:spLocks noChangeArrowheads="1"/>
              </p:cNvSpPr>
              <p:nvPr/>
            </p:nvSpPr>
            <p:spPr bwMode="auto">
              <a:xfrm>
                <a:off x="1283" y="1263"/>
                <a:ext cx="96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r"/>
                <a:r>
                  <a:rPr lang="en-US" sz="2400" b="1">
                    <a:solidFill>
                      <a:srgbClr val="000000"/>
                    </a:solidFill>
                    <a:latin typeface="Times New Roman" pitchFamily="18" charset="0"/>
                  </a:rPr>
                  <a:t>7</a:t>
                </a:r>
                <a:endParaRPr lang="en-US" sz="2400" b="1">
                  <a:latin typeface="Times New Roman" pitchFamily="18" charset="0"/>
                </a:endParaRPr>
              </a:p>
            </p:txBody>
          </p:sp>
          <p:sp>
            <p:nvSpPr>
              <p:cNvPr id="22562" name="Line 35"/>
              <p:cNvSpPr>
                <a:spLocks noChangeShapeType="1"/>
              </p:cNvSpPr>
              <p:nvPr/>
            </p:nvSpPr>
            <p:spPr bwMode="auto">
              <a:xfrm>
                <a:off x="1390" y="1369"/>
                <a:ext cx="9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27684" name="Group 36"/>
          <p:cNvGrpSpPr>
            <a:grpSpLocks/>
          </p:cNvGrpSpPr>
          <p:nvPr/>
        </p:nvGrpSpPr>
        <p:grpSpPr bwMode="auto">
          <a:xfrm>
            <a:off x="1670050" y="4132263"/>
            <a:ext cx="1228725" cy="785812"/>
            <a:chOff x="288" y="2571"/>
            <a:chExt cx="774" cy="495"/>
          </a:xfrm>
        </p:grpSpPr>
        <p:sp>
          <p:nvSpPr>
            <p:cNvPr id="22551" name="Text Box 79"/>
            <p:cNvSpPr txBox="1">
              <a:spLocks noChangeArrowheads="1"/>
            </p:cNvSpPr>
            <p:nvPr/>
          </p:nvSpPr>
          <p:spPr bwMode="auto">
            <a:xfrm>
              <a:off x="288" y="2679"/>
              <a:ext cx="52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457200" indent="-4572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2400" b="1"/>
                <a:t>6.</a:t>
              </a:r>
            </a:p>
          </p:txBody>
        </p:sp>
        <p:grpSp>
          <p:nvGrpSpPr>
            <p:cNvPr id="22552" name="Group 38"/>
            <p:cNvGrpSpPr>
              <a:grpSpLocks/>
            </p:cNvGrpSpPr>
            <p:nvPr/>
          </p:nvGrpSpPr>
          <p:grpSpPr bwMode="auto">
            <a:xfrm>
              <a:off x="755" y="2571"/>
              <a:ext cx="307" cy="495"/>
              <a:chOff x="755" y="2571"/>
              <a:chExt cx="307" cy="495"/>
            </a:xfrm>
          </p:grpSpPr>
          <p:sp>
            <p:nvSpPr>
              <p:cNvPr id="22553" name="Rectangle 39"/>
              <p:cNvSpPr>
                <a:spLocks noChangeArrowheads="1"/>
              </p:cNvSpPr>
              <p:nvPr/>
            </p:nvSpPr>
            <p:spPr bwMode="auto">
              <a:xfrm>
                <a:off x="966" y="2836"/>
                <a:ext cx="96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400" b="1">
                    <a:latin typeface="Times New Roman" pitchFamily="18" charset="0"/>
                  </a:rPr>
                  <a:t>3</a:t>
                </a:r>
              </a:p>
            </p:txBody>
          </p:sp>
          <p:sp>
            <p:nvSpPr>
              <p:cNvPr id="22554" name="Rectangle 40"/>
              <p:cNvSpPr>
                <a:spLocks noChangeArrowheads="1"/>
              </p:cNvSpPr>
              <p:nvPr/>
            </p:nvSpPr>
            <p:spPr bwMode="auto">
              <a:xfrm>
                <a:off x="966" y="2571"/>
                <a:ext cx="96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400" b="1">
                    <a:solidFill>
                      <a:srgbClr val="000000"/>
                    </a:solidFill>
                    <a:latin typeface="Times New Roman" pitchFamily="18" charset="0"/>
                  </a:rPr>
                  <a:t>2</a:t>
                </a:r>
                <a:endParaRPr lang="en-US" sz="2400" b="1">
                  <a:latin typeface="Times New Roman" pitchFamily="18" charset="0"/>
                </a:endParaRPr>
              </a:p>
            </p:txBody>
          </p:sp>
          <p:sp>
            <p:nvSpPr>
              <p:cNvPr id="22555" name="Rectangle 41"/>
              <p:cNvSpPr>
                <a:spLocks noChangeArrowheads="1"/>
              </p:cNvSpPr>
              <p:nvPr/>
            </p:nvSpPr>
            <p:spPr bwMode="auto">
              <a:xfrm>
                <a:off x="755" y="2707"/>
                <a:ext cx="192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400" b="1">
                    <a:solidFill>
                      <a:srgbClr val="000000"/>
                    </a:solidFill>
                    <a:latin typeface="Times New Roman" pitchFamily="18" charset="0"/>
                  </a:rPr>
                  <a:t>12</a:t>
                </a:r>
                <a:endParaRPr lang="en-US" sz="2400" b="1">
                  <a:latin typeface="Times New Roman" pitchFamily="18" charset="0"/>
                </a:endParaRPr>
              </a:p>
            </p:txBody>
          </p:sp>
          <p:sp>
            <p:nvSpPr>
              <p:cNvPr id="22556" name="Line 42"/>
              <p:cNvSpPr>
                <a:spLocks noChangeShapeType="1"/>
              </p:cNvSpPr>
              <p:nvPr/>
            </p:nvSpPr>
            <p:spPr bwMode="auto">
              <a:xfrm>
                <a:off x="964" y="2813"/>
                <a:ext cx="9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27691" name="Group 43"/>
          <p:cNvGrpSpPr>
            <a:grpSpLocks/>
          </p:cNvGrpSpPr>
          <p:nvPr/>
        </p:nvGrpSpPr>
        <p:grpSpPr bwMode="auto">
          <a:xfrm>
            <a:off x="1670050" y="5322888"/>
            <a:ext cx="1246188" cy="785812"/>
            <a:chOff x="288" y="3321"/>
            <a:chExt cx="785" cy="495"/>
          </a:xfrm>
        </p:grpSpPr>
        <p:sp>
          <p:nvSpPr>
            <p:cNvPr id="22545" name="Text Box 99"/>
            <p:cNvSpPr txBox="1">
              <a:spLocks noChangeArrowheads="1"/>
            </p:cNvSpPr>
            <p:nvPr/>
          </p:nvSpPr>
          <p:spPr bwMode="auto">
            <a:xfrm>
              <a:off x="288" y="3432"/>
              <a:ext cx="52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457200" indent="-4572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2400" b="1"/>
                <a:t>7.</a:t>
              </a:r>
            </a:p>
          </p:txBody>
        </p:sp>
        <p:grpSp>
          <p:nvGrpSpPr>
            <p:cNvPr id="22546" name="Group 45"/>
            <p:cNvGrpSpPr>
              <a:grpSpLocks/>
            </p:cNvGrpSpPr>
            <p:nvPr/>
          </p:nvGrpSpPr>
          <p:grpSpPr bwMode="auto">
            <a:xfrm>
              <a:off x="768" y="3321"/>
              <a:ext cx="305" cy="495"/>
              <a:chOff x="1670" y="2903"/>
              <a:chExt cx="305" cy="495"/>
            </a:xfrm>
          </p:grpSpPr>
          <p:sp>
            <p:nvSpPr>
              <p:cNvPr id="22547" name="Rectangle 46"/>
              <p:cNvSpPr>
                <a:spLocks noChangeArrowheads="1"/>
              </p:cNvSpPr>
              <p:nvPr/>
            </p:nvSpPr>
            <p:spPr bwMode="auto">
              <a:xfrm>
                <a:off x="1776" y="3168"/>
                <a:ext cx="192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ctr"/>
                <a:r>
                  <a:rPr lang="en-US" sz="2400" b="1">
                    <a:solidFill>
                      <a:srgbClr val="000000"/>
                    </a:solidFill>
                    <a:latin typeface="Times New Roman" pitchFamily="18" charset="0"/>
                  </a:rPr>
                  <a:t>10</a:t>
                </a:r>
                <a:endParaRPr lang="en-US" sz="2400" b="1">
                  <a:latin typeface="Times New Roman" pitchFamily="18" charset="0"/>
                </a:endParaRPr>
              </a:p>
            </p:txBody>
          </p:sp>
          <p:sp>
            <p:nvSpPr>
              <p:cNvPr id="22548" name="Rectangle 47"/>
              <p:cNvSpPr>
                <a:spLocks noChangeArrowheads="1"/>
              </p:cNvSpPr>
              <p:nvPr/>
            </p:nvSpPr>
            <p:spPr bwMode="auto">
              <a:xfrm>
                <a:off x="1826" y="2903"/>
                <a:ext cx="96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ctr"/>
                <a:r>
                  <a:rPr lang="en-US" sz="2400" b="1">
                    <a:solidFill>
                      <a:srgbClr val="000000"/>
                    </a:solidFill>
                    <a:latin typeface="Times New Roman" pitchFamily="18" charset="0"/>
                  </a:rPr>
                  <a:t>9</a:t>
                </a:r>
                <a:endParaRPr lang="en-US" sz="2400" b="1">
                  <a:latin typeface="Times New Roman" pitchFamily="18" charset="0"/>
                </a:endParaRPr>
              </a:p>
            </p:txBody>
          </p:sp>
          <p:sp>
            <p:nvSpPr>
              <p:cNvPr id="22549" name="Rectangle 48"/>
              <p:cNvSpPr>
                <a:spLocks noChangeArrowheads="1"/>
              </p:cNvSpPr>
              <p:nvPr/>
            </p:nvSpPr>
            <p:spPr bwMode="auto">
              <a:xfrm>
                <a:off x="1670" y="3039"/>
                <a:ext cx="96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r"/>
                <a:r>
                  <a:rPr lang="en-US" sz="2400" b="1">
                    <a:solidFill>
                      <a:srgbClr val="000000"/>
                    </a:solidFill>
                    <a:latin typeface="Times New Roman" pitchFamily="18" charset="0"/>
                  </a:rPr>
                  <a:t>8</a:t>
                </a:r>
                <a:endParaRPr lang="en-US" sz="2400" b="1">
                  <a:latin typeface="Times New Roman" pitchFamily="18" charset="0"/>
                </a:endParaRPr>
              </a:p>
            </p:txBody>
          </p:sp>
          <p:sp>
            <p:nvSpPr>
              <p:cNvPr id="22550" name="Line 49"/>
              <p:cNvSpPr>
                <a:spLocks noChangeShapeType="1"/>
              </p:cNvSpPr>
              <p:nvPr/>
            </p:nvSpPr>
            <p:spPr bwMode="auto">
              <a:xfrm>
                <a:off x="1773" y="3151"/>
                <a:ext cx="20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27698" name="Group 50"/>
          <p:cNvGrpSpPr>
            <a:grpSpLocks/>
          </p:cNvGrpSpPr>
          <p:nvPr/>
        </p:nvGrpSpPr>
        <p:grpSpPr bwMode="auto">
          <a:xfrm>
            <a:off x="4654550" y="5327650"/>
            <a:ext cx="2214563" cy="795338"/>
            <a:chOff x="2792" y="3324"/>
            <a:chExt cx="1395" cy="501"/>
          </a:xfrm>
        </p:grpSpPr>
        <p:sp>
          <p:nvSpPr>
            <p:cNvPr id="22540" name="Text Box 100"/>
            <p:cNvSpPr txBox="1">
              <a:spLocks noChangeArrowheads="1"/>
            </p:cNvSpPr>
            <p:nvPr/>
          </p:nvSpPr>
          <p:spPr bwMode="auto">
            <a:xfrm>
              <a:off x="2792" y="3447"/>
              <a:ext cx="986" cy="258"/>
            </a:xfrm>
            <a:prstGeom prst="rect">
              <a:avLst/>
            </a:prstGeom>
            <a:solidFill>
              <a:srgbClr val="FFCB7D"/>
            </a:solidFill>
            <a:ln w="25400">
              <a:solidFill>
                <a:srgbClr val="FFBD5B"/>
              </a:solidFill>
              <a:miter lim="800000"/>
              <a:headEnd/>
              <a:tailEnd/>
            </a:ln>
          </p:spPr>
          <p:txBody>
            <a:bodyPr wrap="none" tIns="9144" bIns="91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2400" b="1"/>
                <a:t>ANSWER</a:t>
              </a:r>
            </a:p>
          </p:txBody>
        </p:sp>
        <p:grpSp>
          <p:nvGrpSpPr>
            <p:cNvPr id="22541" name="Group 52"/>
            <p:cNvGrpSpPr>
              <a:grpSpLocks/>
            </p:cNvGrpSpPr>
            <p:nvPr/>
          </p:nvGrpSpPr>
          <p:grpSpPr bwMode="auto">
            <a:xfrm>
              <a:off x="3991" y="3324"/>
              <a:ext cx="196" cy="501"/>
              <a:chOff x="4295" y="1066"/>
              <a:chExt cx="196" cy="501"/>
            </a:xfrm>
          </p:grpSpPr>
          <p:sp>
            <p:nvSpPr>
              <p:cNvPr id="22542" name="Rectangle 56"/>
              <p:cNvSpPr>
                <a:spLocks noChangeArrowheads="1"/>
              </p:cNvSpPr>
              <p:nvPr/>
            </p:nvSpPr>
            <p:spPr bwMode="auto">
              <a:xfrm>
                <a:off x="4297" y="1337"/>
                <a:ext cx="192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ctr"/>
                <a:r>
                  <a:rPr lang="en-US" sz="2400" b="1">
                    <a:latin typeface="Times New Roman" pitchFamily="18" charset="0"/>
                  </a:rPr>
                  <a:t>89</a:t>
                </a:r>
              </a:p>
            </p:txBody>
          </p:sp>
          <p:sp>
            <p:nvSpPr>
              <p:cNvPr id="22543" name="Rectangle 57"/>
              <p:cNvSpPr>
                <a:spLocks noChangeArrowheads="1"/>
              </p:cNvSpPr>
              <p:nvPr/>
            </p:nvSpPr>
            <p:spPr bwMode="auto">
              <a:xfrm>
                <a:off x="4297" y="1066"/>
                <a:ext cx="192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ctr"/>
                <a:r>
                  <a:rPr lang="en-US" sz="2400" b="1">
                    <a:solidFill>
                      <a:srgbClr val="000000"/>
                    </a:solidFill>
                    <a:latin typeface="Times New Roman" pitchFamily="18" charset="0"/>
                  </a:rPr>
                  <a:t>10</a:t>
                </a:r>
                <a:endParaRPr lang="en-US" sz="2400" b="1">
                  <a:latin typeface="Times New Roman" pitchFamily="18" charset="0"/>
                </a:endParaRPr>
              </a:p>
            </p:txBody>
          </p:sp>
          <p:sp>
            <p:nvSpPr>
              <p:cNvPr id="22544" name="Line 124"/>
              <p:cNvSpPr>
                <a:spLocks noChangeShapeType="1"/>
              </p:cNvSpPr>
              <p:nvPr/>
            </p:nvSpPr>
            <p:spPr bwMode="auto">
              <a:xfrm>
                <a:off x="4295" y="1315"/>
                <a:ext cx="196" cy="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76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76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76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76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76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76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76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76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76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76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76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76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WordArt 2"/>
          <p:cNvSpPr>
            <a:spLocks noChangeArrowheads="1" noChangeShapeType="1" noTextEdit="1"/>
          </p:cNvSpPr>
          <p:nvPr/>
        </p:nvSpPr>
        <p:spPr bwMode="auto">
          <a:xfrm>
            <a:off x="304800" y="457200"/>
            <a:ext cx="8334375" cy="6238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0000"/>
                    </a:gs>
                    <a:gs pos="100000">
                      <a:srgbClr val="FFFF66"/>
                    </a:gs>
                  </a:gsLst>
                  <a:lin ang="5400000" scaled="1"/>
                </a:gradFill>
                <a:latin typeface="Arial Black"/>
              </a:rPr>
              <a:t>Write the Reciprocal of a Mixed Number</a:t>
            </a:r>
          </a:p>
        </p:txBody>
      </p:sp>
      <p:sp>
        <p:nvSpPr>
          <p:cNvPr id="41016" name="Text Box 56"/>
          <p:cNvSpPr txBox="1">
            <a:spLocks noChangeArrowheads="1"/>
          </p:cNvSpPr>
          <p:nvPr/>
        </p:nvSpPr>
        <p:spPr bwMode="auto">
          <a:xfrm>
            <a:off x="457200" y="1981200"/>
            <a:ext cx="4429125" cy="283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US" sz="6000" b="1">
                <a:solidFill>
                  <a:schemeClr val="accent2"/>
                </a:solidFill>
                <a:latin typeface="Arial Black" pitchFamily="34" charset="0"/>
              </a:rPr>
              <a:t>THE END!</a:t>
            </a:r>
          </a:p>
          <a:p>
            <a:pPr algn="ctr" eaLnBrk="1" hangingPunct="1"/>
            <a:r>
              <a:rPr lang="en-US" sz="6000" b="1">
                <a:solidFill>
                  <a:schemeClr val="accent2"/>
                </a:solidFill>
                <a:latin typeface="Curlz MT" pitchFamily="82" charset="0"/>
              </a:rPr>
              <a:t>Take out your </a:t>
            </a:r>
          </a:p>
          <a:p>
            <a:pPr algn="ctr" eaLnBrk="1" hangingPunct="1"/>
            <a:r>
              <a:rPr lang="en-US" sz="6000" b="1">
                <a:solidFill>
                  <a:schemeClr val="accent2"/>
                </a:solidFill>
                <a:latin typeface="Curlz MT" pitchFamily="82" charset="0"/>
              </a:rPr>
              <a:t>study guide.</a:t>
            </a:r>
          </a:p>
        </p:txBody>
      </p:sp>
      <p:pic>
        <p:nvPicPr>
          <p:cNvPr id="41017" name="Picture 57" descr="smile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2057400"/>
            <a:ext cx="2892425" cy="2628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10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0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10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10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10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10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900" decel="100000" fill="hold"/>
                                        <p:tgtEl>
                                          <p:spTgt spid="410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10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9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10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10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410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10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3" presetClass="emph" presetSubtype="0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7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8" dur="1000" fill="hold"/>
                                        <p:tgtEl>
                                          <p:spTgt spid="410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1000" fill="hold"/>
                                        <p:tgtEl>
                                          <p:spTgt spid="410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30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7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685800" y="609600"/>
            <a:ext cx="8207375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4800">
                <a:solidFill>
                  <a:srgbClr val="CC0000"/>
                </a:solidFill>
                <a:latin typeface="Arial Black" pitchFamily="34" charset="0"/>
              </a:rPr>
              <a:t>For Learning to Happen!</a:t>
            </a:r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152400" y="3200400"/>
            <a:ext cx="8686800" cy="3116263"/>
          </a:xfrm>
          <a:prstGeom prst="rect">
            <a:avLst/>
          </a:prstGeom>
          <a:solidFill>
            <a:schemeClr val="bg1"/>
          </a:solidFill>
          <a:ln w="57150" cap="rnd">
            <a:solidFill>
              <a:srgbClr val="CC0000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lnSpc>
                <a:spcPct val="80000"/>
              </a:lnSpc>
              <a:buFontTx/>
              <a:buChar char="•"/>
            </a:pPr>
            <a:r>
              <a:rPr lang="en-US" sz="3600">
                <a:latin typeface="Times New Roman" pitchFamily="18" charset="0"/>
              </a:rPr>
              <a:t>Keep your homework out to use as</a:t>
            </a:r>
            <a:r>
              <a:rPr lang="en-US" sz="360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>
                <a:solidFill>
                  <a:srgbClr val="FF0000"/>
                </a:solidFill>
                <a:latin typeface="Impact" pitchFamily="34" charset="0"/>
              </a:rPr>
              <a:t>scratch paper</a:t>
            </a:r>
            <a:r>
              <a:rPr lang="en-US" sz="3600">
                <a:solidFill>
                  <a:srgbClr val="FF0000"/>
                </a:solidFill>
                <a:latin typeface="Times New Roman" pitchFamily="18" charset="0"/>
              </a:rPr>
              <a:t>.</a:t>
            </a:r>
          </a:p>
          <a:p>
            <a:pPr eaLnBrk="1" hangingPunct="1">
              <a:lnSpc>
                <a:spcPct val="80000"/>
              </a:lnSpc>
              <a:buFontTx/>
              <a:buChar char="•"/>
            </a:pPr>
            <a:r>
              <a:rPr lang="en-US" sz="3600">
                <a:latin typeface="Times New Roman" pitchFamily="18" charset="0"/>
              </a:rPr>
              <a:t> Remove all other thoughts from your mind.</a:t>
            </a:r>
          </a:p>
          <a:p>
            <a:pPr eaLnBrk="1" hangingPunct="1">
              <a:buFontTx/>
              <a:buChar char="•"/>
            </a:pPr>
            <a:r>
              <a:rPr lang="en-US" sz="3600">
                <a:latin typeface="Times New Roman" pitchFamily="18" charset="0"/>
              </a:rPr>
              <a:t>Pay close attention to this lesson.</a:t>
            </a:r>
          </a:p>
          <a:p>
            <a:pPr eaLnBrk="1" hangingPunct="1">
              <a:buFontTx/>
              <a:buChar char="•"/>
            </a:pPr>
            <a:r>
              <a:rPr lang="en-US" sz="3600">
                <a:latin typeface="Times New Roman" pitchFamily="18" charset="0"/>
              </a:rPr>
              <a:t>Try all of the examples.</a:t>
            </a:r>
          </a:p>
          <a:p>
            <a:pPr eaLnBrk="1" hangingPunct="1">
              <a:buFontTx/>
              <a:buChar char="•"/>
            </a:pPr>
            <a:r>
              <a:rPr lang="en-US" sz="3600">
                <a:latin typeface="Times New Roman" pitchFamily="18" charset="0"/>
              </a:rPr>
              <a:t>Ignore all other distractions.</a:t>
            </a:r>
          </a:p>
        </p:txBody>
      </p:sp>
      <p:pic>
        <p:nvPicPr>
          <p:cNvPr id="6148" name="Picture 4" descr="MMj02828520000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1371600"/>
            <a:ext cx="1489075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6" presetClass="emph" presetSubtype="0" repeatCount="1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 tmFilter="0, 0; .2, .5; .8, .5; 1, 0"/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" dur="250" autoRev="1" fill="hold"/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animBg="1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rotWithShape="0">
          <a:gsLst>
            <a:gs pos="0">
              <a:srgbClr val="FF3300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WordArt 2"/>
          <p:cNvSpPr>
            <a:spLocks noChangeArrowheads="1" noChangeShapeType="1" noTextEdit="1"/>
          </p:cNvSpPr>
          <p:nvPr/>
        </p:nvSpPr>
        <p:spPr bwMode="auto">
          <a:xfrm>
            <a:off x="1524000" y="304800"/>
            <a:ext cx="64770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38100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3300"/>
                    </a:gs>
                    <a:gs pos="100000">
                      <a:srgbClr val="FFFF66"/>
                    </a:gs>
                  </a:gsLst>
                  <a:lin ang="5400000" scaled="1"/>
                </a:gradFill>
                <a:latin typeface="Arial Black"/>
              </a:rPr>
              <a:t>Reciprocals</a:t>
            </a:r>
          </a:p>
        </p:txBody>
      </p:sp>
      <p:sp>
        <p:nvSpPr>
          <p:cNvPr id="44035" name="WordArt 3"/>
          <p:cNvSpPr>
            <a:spLocks noChangeArrowheads="1" noChangeShapeType="1" noTextEdit="1"/>
          </p:cNvSpPr>
          <p:nvPr/>
        </p:nvSpPr>
        <p:spPr bwMode="auto">
          <a:xfrm>
            <a:off x="5105400" y="2133600"/>
            <a:ext cx="533400" cy="3270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tx2"/>
                </a:solidFill>
                <a:latin typeface="Arial Black"/>
              </a:rPr>
              <a:t>=</a:t>
            </a:r>
          </a:p>
        </p:txBody>
      </p:sp>
      <p:sp>
        <p:nvSpPr>
          <p:cNvPr id="44036" name="WordArt 4"/>
          <p:cNvSpPr>
            <a:spLocks noChangeArrowheads="1" noChangeShapeType="1" noTextEdit="1"/>
          </p:cNvSpPr>
          <p:nvPr/>
        </p:nvSpPr>
        <p:spPr bwMode="auto">
          <a:xfrm>
            <a:off x="304800" y="1905000"/>
            <a:ext cx="22098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66CC"/>
                    </a:gs>
                    <a:gs pos="100000">
                      <a:srgbClr val="FF3300"/>
                    </a:gs>
                  </a:gsLst>
                  <a:lin ang="5400000" scaled="1"/>
                </a:gra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Example:</a:t>
            </a:r>
          </a:p>
        </p:txBody>
      </p:sp>
      <p:sp>
        <p:nvSpPr>
          <p:cNvPr id="44037" name="WordArt 5"/>
          <p:cNvSpPr>
            <a:spLocks noChangeArrowheads="1" noChangeShapeType="1" noTextEdit="1"/>
          </p:cNvSpPr>
          <p:nvPr/>
        </p:nvSpPr>
        <p:spPr bwMode="auto">
          <a:xfrm>
            <a:off x="2895600" y="2286000"/>
            <a:ext cx="685800" cy="984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tx2"/>
                </a:solidFill>
                <a:latin typeface="Arial Black"/>
              </a:rPr>
              <a:t>-</a:t>
            </a:r>
          </a:p>
        </p:txBody>
      </p:sp>
      <p:sp>
        <p:nvSpPr>
          <p:cNvPr id="44038" name="WordArt 6"/>
          <p:cNvSpPr>
            <a:spLocks noChangeArrowheads="1" noChangeShapeType="1" noTextEdit="1"/>
          </p:cNvSpPr>
          <p:nvPr/>
        </p:nvSpPr>
        <p:spPr bwMode="auto">
          <a:xfrm>
            <a:off x="4267200" y="2286000"/>
            <a:ext cx="685800" cy="984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tx2"/>
                </a:solidFill>
                <a:latin typeface="Arial Black"/>
              </a:rPr>
              <a:t>-</a:t>
            </a:r>
          </a:p>
        </p:txBody>
      </p:sp>
      <p:sp>
        <p:nvSpPr>
          <p:cNvPr id="44039" name="WordArt 7"/>
          <p:cNvSpPr>
            <a:spLocks noChangeArrowheads="1" noChangeShapeType="1" noTextEdit="1"/>
          </p:cNvSpPr>
          <p:nvPr/>
        </p:nvSpPr>
        <p:spPr bwMode="auto">
          <a:xfrm>
            <a:off x="3733800" y="1981200"/>
            <a:ext cx="352425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tx2"/>
                </a:solidFill>
                <a:latin typeface="Arial Black"/>
              </a:rPr>
              <a:t>X</a:t>
            </a:r>
          </a:p>
        </p:txBody>
      </p:sp>
      <p:sp>
        <p:nvSpPr>
          <p:cNvPr id="44040" name="WordArt 8"/>
          <p:cNvSpPr>
            <a:spLocks noChangeArrowheads="1" noChangeShapeType="1" noTextEdit="1"/>
          </p:cNvSpPr>
          <p:nvPr/>
        </p:nvSpPr>
        <p:spPr bwMode="auto">
          <a:xfrm>
            <a:off x="3124200" y="1676400"/>
            <a:ext cx="30480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3300"/>
                </a:solidFill>
                <a:latin typeface="Arial Black"/>
              </a:rPr>
              <a:t>2</a:t>
            </a:r>
          </a:p>
        </p:txBody>
      </p:sp>
      <p:sp>
        <p:nvSpPr>
          <p:cNvPr id="44041" name="WordArt 9"/>
          <p:cNvSpPr>
            <a:spLocks noChangeArrowheads="1" noChangeShapeType="1" noTextEdit="1"/>
          </p:cNvSpPr>
          <p:nvPr/>
        </p:nvSpPr>
        <p:spPr bwMode="auto">
          <a:xfrm>
            <a:off x="4495800" y="2438400"/>
            <a:ext cx="3048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3300"/>
                </a:solidFill>
                <a:latin typeface="Arial Black"/>
              </a:rPr>
              <a:t>2</a:t>
            </a:r>
          </a:p>
        </p:txBody>
      </p:sp>
      <p:sp>
        <p:nvSpPr>
          <p:cNvPr id="44042" name="WordArt 10"/>
          <p:cNvSpPr>
            <a:spLocks noChangeArrowheads="1" noChangeShapeType="1" noTextEdit="1"/>
          </p:cNvSpPr>
          <p:nvPr/>
        </p:nvSpPr>
        <p:spPr bwMode="auto">
          <a:xfrm>
            <a:off x="3124200" y="2438400"/>
            <a:ext cx="3048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latin typeface="Arial Black"/>
              </a:rPr>
              <a:t>5</a:t>
            </a:r>
          </a:p>
        </p:txBody>
      </p:sp>
      <p:sp>
        <p:nvSpPr>
          <p:cNvPr id="44043" name="WordArt 11"/>
          <p:cNvSpPr>
            <a:spLocks noChangeArrowheads="1" noChangeShapeType="1" noTextEdit="1"/>
          </p:cNvSpPr>
          <p:nvPr/>
        </p:nvSpPr>
        <p:spPr bwMode="auto">
          <a:xfrm>
            <a:off x="4495800" y="1676400"/>
            <a:ext cx="30480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latin typeface="Arial Black"/>
              </a:rPr>
              <a:t>5</a:t>
            </a:r>
          </a:p>
        </p:txBody>
      </p:sp>
      <p:sp>
        <p:nvSpPr>
          <p:cNvPr id="44044" name="WordArt 12"/>
          <p:cNvSpPr>
            <a:spLocks noChangeArrowheads="1" noChangeShapeType="1" noTextEdit="1"/>
          </p:cNvSpPr>
          <p:nvPr/>
        </p:nvSpPr>
        <p:spPr bwMode="auto">
          <a:xfrm>
            <a:off x="5867400" y="2286000"/>
            <a:ext cx="685800" cy="984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tx2"/>
                </a:solidFill>
                <a:latin typeface="Arial Black"/>
              </a:rPr>
              <a:t>-</a:t>
            </a:r>
          </a:p>
        </p:txBody>
      </p:sp>
      <p:sp>
        <p:nvSpPr>
          <p:cNvPr id="44045" name="WordArt 13"/>
          <p:cNvSpPr>
            <a:spLocks noChangeArrowheads="1" noChangeShapeType="1" noTextEdit="1"/>
          </p:cNvSpPr>
          <p:nvPr/>
        </p:nvSpPr>
        <p:spPr bwMode="auto">
          <a:xfrm>
            <a:off x="6705600" y="2133600"/>
            <a:ext cx="533400" cy="3270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tx2"/>
                </a:solidFill>
                <a:latin typeface="Arial Black"/>
              </a:rPr>
              <a:t>=</a:t>
            </a:r>
          </a:p>
        </p:txBody>
      </p:sp>
      <p:sp>
        <p:nvSpPr>
          <p:cNvPr id="44046" name="WordArt 14"/>
          <p:cNvSpPr>
            <a:spLocks noChangeArrowheads="1" noChangeShapeType="1" noTextEdit="1"/>
          </p:cNvSpPr>
          <p:nvPr/>
        </p:nvSpPr>
        <p:spPr bwMode="auto">
          <a:xfrm>
            <a:off x="7391400" y="1676400"/>
            <a:ext cx="60960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1"/>
                </a:solidFill>
                <a:latin typeface="Arial Black"/>
              </a:rPr>
              <a:t>1</a:t>
            </a:r>
          </a:p>
        </p:txBody>
      </p:sp>
      <p:sp>
        <p:nvSpPr>
          <p:cNvPr id="44047" name="WordArt 15"/>
          <p:cNvSpPr>
            <a:spLocks noChangeArrowheads="1" noChangeShapeType="1" noTextEdit="1"/>
          </p:cNvSpPr>
          <p:nvPr/>
        </p:nvSpPr>
        <p:spPr bwMode="auto">
          <a:xfrm>
            <a:off x="6019800" y="1752600"/>
            <a:ext cx="5334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1"/>
                </a:solidFill>
                <a:latin typeface="Arial Black"/>
              </a:rPr>
              <a:t>10</a:t>
            </a:r>
          </a:p>
        </p:txBody>
      </p:sp>
      <p:sp>
        <p:nvSpPr>
          <p:cNvPr id="44048" name="WordArt 16"/>
          <p:cNvSpPr>
            <a:spLocks noChangeArrowheads="1" noChangeShapeType="1" noTextEdit="1"/>
          </p:cNvSpPr>
          <p:nvPr/>
        </p:nvSpPr>
        <p:spPr bwMode="auto">
          <a:xfrm>
            <a:off x="6019800" y="2514600"/>
            <a:ext cx="5334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1"/>
                </a:solidFill>
                <a:latin typeface="Arial Black"/>
              </a:rPr>
              <a:t>10</a:t>
            </a:r>
          </a:p>
        </p:txBody>
      </p:sp>
      <p:sp>
        <p:nvSpPr>
          <p:cNvPr id="44049" name="Text Box 17"/>
          <p:cNvSpPr txBox="1">
            <a:spLocks noChangeArrowheads="1"/>
          </p:cNvSpPr>
          <p:nvPr/>
        </p:nvSpPr>
        <p:spPr bwMode="auto">
          <a:xfrm>
            <a:off x="381000" y="3124200"/>
            <a:ext cx="8229600" cy="523875"/>
          </a:xfrm>
          <a:prstGeom prst="rect">
            <a:avLst/>
          </a:prstGeom>
          <a:solidFill>
            <a:schemeClr val="bg1"/>
          </a:solidFill>
          <a:ln w="57150" cap="rnd">
            <a:solidFill>
              <a:schemeClr val="accent2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lnSpc>
                <a:spcPct val="85000"/>
              </a:lnSpc>
            </a:pPr>
            <a:r>
              <a:rPr lang="en-US" sz="2900" b="1">
                <a:latin typeface="Times" charset="0"/>
              </a:rPr>
              <a:t>To find the reciprocal just </a:t>
            </a:r>
            <a:r>
              <a:rPr lang="en-US" sz="2900">
                <a:solidFill>
                  <a:srgbClr val="FF1515"/>
                </a:solidFill>
                <a:latin typeface="Impact" pitchFamily="34" charset="0"/>
              </a:rPr>
              <a:t>flip</a:t>
            </a:r>
            <a:r>
              <a:rPr lang="en-US" sz="2900" b="1">
                <a:latin typeface="Times" charset="0"/>
              </a:rPr>
              <a:t> the fraction over.</a:t>
            </a:r>
          </a:p>
        </p:txBody>
      </p:sp>
      <p:sp>
        <p:nvSpPr>
          <p:cNvPr id="24594" name="Text Box 18"/>
          <p:cNvSpPr txBox="1">
            <a:spLocks noChangeArrowheads="1"/>
          </p:cNvSpPr>
          <p:nvPr/>
        </p:nvSpPr>
        <p:spPr bwMode="auto">
          <a:xfrm>
            <a:off x="381000" y="304800"/>
            <a:ext cx="8699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3600" b="1">
                <a:latin typeface="Times New Roman" pitchFamily="18" charset="0"/>
              </a:rPr>
              <a:t>#18</a:t>
            </a:r>
          </a:p>
        </p:txBody>
      </p:sp>
      <p:sp>
        <p:nvSpPr>
          <p:cNvPr id="44051" name="Text Box 19"/>
          <p:cNvSpPr txBox="1">
            <a:spLocks noChangeArrowheads="1"/>
          </p:cNvSpPr>
          <p:nvPr/>
        </p:nvSpPr>
        <p:spPr bwMode="auto">
          <a:xfrm>
            <a:off x="381000" y="990600"/>
            <a:ext cx="8458200" cy="523875"/>
          </a:xfrm>
          <a:prstGeom prst="rect">
            <a:avLst/>
          </a:prstGeom>
          <a:solidFill>
            <a:schemeClr val="bg1"/>
          </a:solidFill>
          <a:ln w="57150" cap="rnd">
            <a:solidFill>
              <a:schemeClr val="accent2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lnSpc>
                <a:spcPct val="85000"/>
              </a:lnSpc>
            </a:pPr>
            <a:r>
              <a:rPr lang="en-US" sz="2900" b="1">
                <a:latin typeface="Times" charset="0"/>
              </a:rPr>
              <a:t>Two numbers are reciprocals if their </a:t>
            </a:r>
            <a:r>
              <a:rPr lang="en-US" sz="2900">
                <a:solidFill>
                  <a:srgbClr val="FF1515"/>
                </a:solidFill>
                <a:latin typeface="Impact" pitchFamily="34" charset="0"/>
              </a:rPr>
              <a:t>product is one</a:t>
            </a:r>
            <a:r>
              <a:rPr lang="en-US" sz="2900" b="1">
                <a:latin typeface="Times" charset="0"/>
              </a:rPr>
              <a:t>.</a:t>
            </a:r>
          </a:p>
        </p:txBody>
      </p:sp>
      <p:sp>
        <p:nvSpPr>
          <p:cNvPr id="44052" name="Text Box 20"/>
          <p:cNvSpPr txBox="1">
            <a:spLocks noChangeArrowheads="1"/>
          </p:cNvSpPr>
          <p:nvPr/>
        </p:nvSpPr>
        <p:spPr bwMode="auto">
          <a:xfrm>
            <a:off x="381000" y="3962400"/>
            <a:ext cx="8305800" cy="950913"/>
          </a:xfrm>
          <a:prstGeom prst="rect">
            <a:avLst/>
          </a:prstGeom>
          <a:solidFill>
            <a:schemeClr val="bg1"/>
          </a:solidFill>
          <a:ln w="57150" cap="rnd">
            <a:solidFill>
              <a:schemeClr val="accent2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lnSpc>
                <a:spcPct val="85000"/>
              </a:lnSpc>
            </a:pPr>
            <a:r>
              <a:rPr lang="en-US" sz="2900">
                <a:solidFill>
                  <a:srgbClr val="FF1515"/>
                </a:solidFill>
                <a:latin typeface="Impact" pitchFamily="34" charset="0"/>
              </a:rPr>
              <a:t>Change your mixed number</a:t>
            </a:r>
            <a:r>
              <a:rPr lang="en-US" sz="2900" b="1">
                <a:latin typeface="Times New Roman" pitchFamily="18" charset="0"/>
              </a:rPr>
              <a:t> to an improper fraction  to find the reciprocal.</a:t>
            </a:r>
            <a:r>
              <a:rPr lang="en-US" sz="3300" b="1">
                <a:latin typeface="Times New Roman" pitchFamily="18" charset="0"/>
              </a:rPr>
              <a:t> </a:t>
            </a:r>
          </a:p>
        </p:txBody>
      </p:sp>
      <p:sp>
        <p:nvSpPr>
          <p:cNvPr id="44053" name="Text Box 21"/>
          <p:cNvSpPr txBox="1">
            <a:spLocks noChangeArrowheads="1"/>
          </p:cNvSpPr>
          <p:nvPr/>
        </p:nvSpPr>
        <p:spPr bwMode="auto">
          <a:xfrm>
            <a:off x="1447800" y="5029200"/>
            <a:ext cx="56515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8000">
                <a:latin typeface="Times New Roman" pitchFamily="18" charset="0"/>
              </a:rPr>
              <a:t>5</a:t>
            </a:r>
          </a:p>
        </p:txBody>
      </p:sp>
      <p:sp>
        <p:nvSpPr>
          <p:cNvPr id="44054" name="Text Box 22"/>
          <p:cNvSpPr txBox="1">
            <a:spLocks noChangeArrowheads="1"/>
          </p:cNvSpPr>
          <p:nvPr/>
        </p:nvSpPr>
        <p:spPr bwMode="auto">
          <a:xfrm>
            <a:off x="2209800" y="4953000"/>
            <a:ext cx="52705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5400">
                <a:latin typeface="Times New Roman" pitchFamily="18" charset="0"/>
              </a:rPr>
              <a:t>2</a:t>
            </a:r>
          </a:p>
        </p:txBody>
      </p:sp>
      <p:sp>
        <p:nvSpPr>
          <p:cNvPr id="44055" name="Line 23"/>
          <p:cNvSpPr>
            <a:spLocks noChangeShapeType="1"/>
          </p:cNvSpPr>
          <p:nvPr/>
        </p:nvSpPr>
        <p:spPr bwMode="auto">
          <a:xfrm>
            <a:off x="2286000" y="5776913"/>
            <a:ext cx="457200" cy="1428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4056" name="Text Box 24"/>
          <p:cNvSpPr txBox="1">
            <a:spLocks noChangeArrowheads="1"/>
          </p:cNvSpPr>
          <p:nvPr/>
        </p:nvSpPr>
        <p:spPr bwMode="auto">
          <a:xfrm>
            <a:off x="2209800" y="5638800"/>
            <a:ext cx="52705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5400">
                <a:latin typeface="Times New Roman" pitchFamily="18" charset="0"/>
              </a:rPr>
              <a:t>3</a:t>
            </a:r>
          </a:p>
        </p:txBody>
      </p:sp>
      <p:sp>
        <p:nvSpPr>
          <p:cNvPr id="44057" name="Text Box 25"/>
          <p:cNvSpPr txBox="1">
            <a:spLocks noChangeArrowheads="1"/>
          </p:cNvSpPr>
          <p:nvPr/>
        </p:nvSpPr>
        <p:spPr bwMode="auto">
          <a:xfrm>
            <a:off x="1905000" y="5715000"/>
            <a:ext cx="411163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3600">
                <a:solidFill>
                  <a:srgbClr val="FF0000"/>
                </a:solidFill>
                <a:latin typeface="Tahoma" pitchFamily="34" charset="0"/>
              </a:rPr>
              <a:t>x</a:t>
            </a:r>
          </a:p>
        </p:txBody>
      </p:sp>
      <p:sp>
        <p:nvSpPr>
          <p:cNvPr id="44058" name="Text Box 26"/>
          <p:cNvSpPr txBox="1">
            <a:spLocks noChangeArrowheads="1"/>
          </p:cNvSpPr>
          <p:nvPr/>
        </p:nvSpPr>
        <p:spPr bwMode="auto">
          <a:xfrm>
            <a:off x="1905000" y="4953000"/>
            <a:ext cx="4445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3600" b="1">
                <a:solidFill>
                  <a:srgbClr val="FF0000"/>
                </a:solidFill>
                <a:latin typeface="Times New Roman" pitchFamily="18" charset="0"/>
              </a:rPr>
              <a:t>+</a:t>
            </a:r>
          </a:p>
        </p:txBody>
      </p:sp>
      <p:sp>
        <p:nvSpPr>
          <p:cNvPr id="44059" name="Text Box 27"/>
          <p:cNvSpPr txBox="1">
            <a:spLocks noChangeArrowheads="1"/>
          </p:cNvSpPr>
          <p:nvPr/>
        </p:nvSpPr>
        <p:spPr bwMode="auto">
          <a:xfrm>
            <a:off x="2971800" y="5487988"/>
            <a:ext cx="4699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4000">
                <a:latin typeface="Times New Roman" pitchFamily="18" charset="0"/>
              </a:rPr>
              <a:t>=</a:t>
            </a:r>
          </a:p>
        </p:txBody>
      </p:sp>
      <p:sp>
        <p:nvSpPr>
          <p:cNvPr id="44060" name="Text Box 28"/>
          <p:cNvSpPr txBox="1">
            <a:spLocks noChangeArrowheads="1"/>
          </p:cNvSpPr>
          <p:nvPr/>
        </p:nvSpPr>
        <p:spPr bwMode="auto">
          <a:xfrm>
            <a:off x="3581400" y="4953000"/>
            <a:ext cx="86995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5400">
                <a:solidFill>
                  <a:srgbClr val="FF0000"/>
                </a:solidFill>
                <a:latin typeface="Times New Roman" pitchFamily="18" charset="0"/>
              </a:rPr>
              <a:t>17</a:t>
            </a:r>
          </a:p>
        </p:txBody>
      </p:sp>
      <p:sp>
        <p:nvSpPr>
          <p:cNvPr id="44061" name="Line 29"/>
          <p:cNvSpPr>
            <a:spLocks noChangeShapeType="1"/>
          </p:cNvSpPr>
          <p:nvPr/>
        </p:nvSpPr>
        <p:spPr bwMode="auto">
          <a:xfrm flipV="1">
            <a:off x="3657600" y="5776913"/>
            <a:ext cx="6858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4062" name="Text Box 30"/>
          <p:cNvSpPr txBox="1">
            <a:spLocks noChangeArrowheads="1"/>
          </p:cNvSpPr>
          <p:nvPr/>
        </p:nvSpPr>
        <p:spPr bwMode="auto">
          <a:xfrm>
            <a:off x="3733800" y="5700713"/>
            <a:ext cx="52705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5400">
                <a:solidFill>
                  <a:srgbClr val="FF0000"/>
                </a:solidFill>
                <a:latin typeface="Times New Roman" pitchFamily="18" charset="0"/>
              </a:rPr>
              <a:t>3</a:t>
            </a:r>
          </a:p>
        </p:txBody>
      </p:sp>
      <p:sp>
        <p:nvSpPr>
          <p:cNvPr id="44063" name="Line 31"/>
          <p:cNvSpPr>
            <a:spLocks noChangeShapeType="1"/>
          </p:cNvSpPr>
          <p:nvPr/>
        </p:nvSpPr>
        <p:spPr bwMode="auto">
          <a:xfrm>
            <a:off x="4495800" y="5700713"/>
            <a:ext cx="9906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4064" name="Text Box 32"/>
          <p:cNvSpPr txBox="1">
            <a:spLocks noChangeArrowheads="1"/>
          </p:cNvSpPr>
          <p:nvPr/>
        </p:nvSpPr>
        <p:spPr bwMode="auto">
          <a:xfrm>
            <a:off x="5715000" y="4953000"/>
            <a:ext cx="6985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5400">
                <a:latin typeface="Times New Roman" pitchFamily="18" charset="0"/>
              </a:rPr>
              <a:t> 3</a:t>
            </a:r>
          </a:p>
        </p:txBody>
      </p:sp>
      <p:sp>
        <p:nvSpPr>
          <p:cNvPr id="44065" name="Line 33"/>
          <p:cNvSpPr>
            <a:spLocks noChangeShapeType="1"/>
          </p:cNvSpPr>
          <p:nvPr/>
        </p:nvSpPr>
        <p:spPr bwMode="auto">
          <a:xfrm flipV="1">
            <a:off x="5867400" y="5791200"/>
            <a:ext cx="685800" cy="0"/>
          </a:xfrm>
          <a:prstGeom prst="line">
            <a:avLst/>
          </a:prstGeom>
          <a:noFill/>
          <a:ln w="5715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4066" name="Text Box 34"/>
          <p:cNvSpPr txBox="1">
            <a:spLocks noChangeArrowheads="1"/>
          </p:cNvSpPr>
          <p:nvPr/>
        </p:nvSpPr>
        <p:spPr bwMode="auto">
          <a:xfrm>
            <a:off x="5791200" y="5638800"/>
            <a:ext cx="86995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5400">
                <a:latin typeface="Times New Roman" pitchFamily="18" charset="0"/>
              </a:rPr>
              <a:t>17</a:t>
            </a:r>
          </a:p>
        </p:txBody>
      </p:sp>
      <p:sp>
        <p:nvSpPr>
          <p:cNvPr id="44067" name="Oval 35"/>
          <p:cNvSpPr>
            <a:spLocks noChangeArrowheads="1"/>
          </p:cNvSpPr>
          <p:nvPr/>
        </p:nvSpPr>
        <p:spPr bwMode="auto">
          <a:xfrm>
            <a:off x="5562600" y="5029200"/>
            <a:ext cx="1295400" cy="1447800"/>
          </a:xfrm>
          <a:prstGeom prst="ellipse">
            <a:avLst/>
          </a:prstGeom>
          <a:noFill/>
          <a:ln w="38100" cap="rnd">
            <a:solidFill>
              <a:schemeClr val="accent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44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44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4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440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440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440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440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40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40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800" decel="100000"/>
                                        <p:tgtEl>
                                          <p:spTgt spid="440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440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440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440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40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40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800" decel="100000"/>
                                        <p:tgtEl>
                                          <p:spTgt spid="440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440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440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440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40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40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40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40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40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403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40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403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40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403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40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403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403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770" decel="100000"/>
                                        <p:tgtEl>
                                          <p:spTgt spid="4403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1" dur="770" decel="100000"/>
                                        <p:tgtEl>
                                          <p:spTgt spid="4403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403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3" dur="770" fill="hold"/>
                                        <p:tgtEl>
                                          <p:spTgt spid="440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40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5" dur="770" fill="hold"/>
                                        <p:tgtEl>
                                          <p:spTgt spid="440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40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7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770" decel="100000"/>
                                        <p:tgtEl>
                                          <p:spTgt spid="4404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0" dur="770" decel="100000"/>
                                        <p:tgtEl>
                                          <p:spTgt spid="4404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7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404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2" dur="770" fill="hold"/>
                                        <p:tgtEl>
                                          <p:spTgt spid="440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40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4" dur="770" fill="hold"/>
                                        <p:tgtEl>
                                          <p:spTgt spid="440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40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6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770" decel="100000"/>
                                        <p:tgtEl>
                                          <p:spTgt spid="4404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9" dur="770" decel="100000"/>
                                        <p:tgtEl>
                                          <p:spTgt spid="4404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8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404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81" dur="770" fill="hold"/>
                                        <p:tgtEl>
                                          <p:spTgt spid="440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8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40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83" dur="770" fill="hold"/>
                                        <p:tgtEl>
                                          <p:spTgt spid="440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8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40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440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440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440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44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440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440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440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44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440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440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440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440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440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440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440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44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2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40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40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40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404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40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404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40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404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40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404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404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2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440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440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300" fill="hold"/>
                                        <p:tgtEl>
                                          <p:spTgt spid="440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300" fill="hold"/>
                                        <p:tgtEl>
                                          <p:spTgt spid="440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 nodeType="clickPar">
                      <p:stCondLst>
                        <p:cond delay="indefinite"/>
                      </p:stCondLst>
                      <p:childTnLst>
                        <p:par>
                          <p:cTn id="1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1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4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44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40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4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4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44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3" dur="500" fill="hold"/>
                                        <p:tgtEl>
                                          <p:spTgt spid="44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44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44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2" dur="500" fill="hold"/>
                                        <p:tgtEl>
                                          <p:spTgt spid="44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44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6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7" dur="500" fill="hold"/>
                                        <p:tgtEl>
                                          <p:spTgt spid="440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8" dur="500" fill="hold"/>
                                        <p:tgtEl>
                                          <p:spTgt spid="44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 nodeType="clickPar">
                      <p:stCondLst>
                        <p:cond delay="indefinite"/>
                      </p:stCondLst>
                      <p:childTnLst>
                        <p:par>
                          <p:cTn id="1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3" dur="500" fill="hold"/>
                                        <p:tgtEl>
                                          <p:spTgt spid="440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4" dur="500" fill="hold"/>
                                        <p:tgtEl>
                                          <p:spTgt spid="440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 nodeType="clickPar">
                      <p:stCondLst>
                        <p:cond delay="indefinite"/>
                      </p:stCondLst>
                      <p:childTnLst>
                        <p:par>
                          <p:cTn id="1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9" dur="500" fill="hold"/>
                                        <p:tgtEl>
                                          <p:spTgt spid="440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0" dur="500" fill="hold"/>
                                        <p:tgtEl>
                                          <p:spTgt spid="44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4" dur="500" fill="hold"/>
                                        <p:tgtEl>
                                          <p:spTgt spid="440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5" dur="500" fill="hold"/>
                                        <p:tgtEl>
                                          <p:spTgt spid="440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 nodeType="clickPar">
                      <p:stCondLst>
                        <p:cond delay="indefinite"/>
                      </p:stCondLst>
                      <p:childTnLst>
                        <p:par>
                          <p:cTn id="1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0" dur="500" fill="hold"/>
                                        <p:tgtEl>
                                          <p:spTgt spid="440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1" dur="500" fill="hold"/>
                                        <p:tgtEl>
                                          <p:spTgt spid="440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 nodeType="clickPar">
                      <p:stCondLst>
                        <p:cond delay="indefinite"/>
                      </p:stCondLst>
                      <p:childTnLst>
                        <p:par>
                          <p:cTn id="1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6" dur="500" fill="hold"/>
                                        <p:tgtEl>
                                          <p:spTgt spid="440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7" dur="500" fill="hold"/>
                                        <p:tgtEl>
                                          <p:spTgt spid="440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 nodeType="clickPar">
                      <p:stCondLst>
                        <p:cond delay="indefinite"/>
                      </p:stCondLst>
                      <p:childTnLst>
                        <p:par>
                          <p:cTn id="1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2" dur="500" fill="hold"/>
                                        <p:tgtEl>
                                          <p:spTgt spid="440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3" dur="500" fill="hold"/>
                                        <p:tgtEl>
                                          <p:spTgt spid="440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 nodeType="clickPar">
                      <p:stCondLst>
                        <p:cond delay="indefinite"/>
                      </p:stCondLst>
                      <p:childTnLst>
                        <p:par>
                          <p:cTn id="2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8" dur="500"/>
                                        <p:tgtEl>
                                          <p:spTgt spid="44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2" dur="500" fill="hold"/>
                                        <p:tgtEl>
                                          <p:spTgt spid="440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3" dur="500" fill="hold"/>
                                        <p:tgtEl>
                                          <p:spTgt spid="440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7" dur="500" fill="hold"/>
                                        <p:tgtEl>
                                          <p:spTgt spid="440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8" dur="500" fill="hold"/>
                                        <p:tgtEl>
                                          <p:spTgt spid="440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2" dur="500" fill="hold"/>
                                        <p:tgtEl>
                                          <p:spTgt spid="440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3" dur="500" fill="hold"/>
                                        <p:tgtEl>
                                          <p:spTgt spid="440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7" dur="1000" fill="hold"/>
                                        <p:tgtEl>
                                          <p:spTgt spid="440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1000" fill="hold"/>
                                        <p:tgtEl>
                                          <p:spTgt spid="440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1000" fill="hold"/>
                                        <p:tgtEl>
                                          <p:spTgt spid="440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0" dur="1000" fill="hold"/>
                                        <p:tgtEl>
                                          <p:spTgt spid="440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5" grpId="0" animBg="1"/>
      <p:bldP spid="44036" grpId="0" animBg="1"/>
      <p:bldP spid="44037" grpId="0" animBg="1"/>
      <p:bldP spid="44038" grpId="0" animBg="1"/>
      <p:bldP spid="44039" grpId="0" animBg="1"/>
      <p:bldP spid="44040" grpId="0" animBg="1"/>
      <p:bldP spid="44041" grpId="0" animBg="1"/>
      <p:bldP spid="44042" grpId="0" animBg="1"/>
      <p:bldP spid="44043" grpId="0" animBg="1"/>
      <p:bldP spid="44044" grpId="0" animBg="1"/>
      <p:bldP spid="44045" grpId="0" animBg="1"/>
      <p:bldP spid="44046" grpId="0" animBg="1"/>
      <p:bldP spid="44047" grpId="0" animBg="1"/>
      <p:bldP spid="44048" grpId="0" animBg="1"/>
      <p:bldP spid="44049" grpId="0" animBg="1" autoUpdateAnimBg="0"/>
      <p:bldP spid="44051" grpId="0" animBg="1" autoUpdateAnimBg="0"/>
      <p:bldP spid="44052" grpId="0" animBg="1" autoUpdateAnimBg="0"/>
      <p:bldP spid="44053" grpId="0" autoUpdateAnimBg="0"/>
      <p:bldP spid="44054" grpId="0" autoUpdateAnimBg="0"/>
      <p:bldP spid="44055" grpId="0" animBg="1"/>
      <p:bldP spid="44056" grpId="0" autoUpdateAnimBg="0"/>
      <p:bldP spid="44057" grpId="0" autoUpdateAnimBg="0"/>
      <p:bldP spid="44058" grpId="0" autoUpdateAnimBg="0"/>
      <p:bldP spid="44059" grpId="0" autoUpdateAnimBg="0"/>
      <p:bldP spid="44060" grpId="0" autoUpdateAnimBg="0"/>
      <p:bldP spid="44061" grpId="0" animBg="1"/>
      <p:bldP spid="44062" grpId="0" autoUpdateAnimBg="0"/>
      <p:bldP spid="44063" grpId="0" animBg="1"/>
      <p:bldP spid="44064" grpId="0" autoUpdateAnimBg="0"/>
      <p:bldP spid="44065" grpId="0" animBg="1"/>
      <p:bldP spid="44066" grpId="0" autoUpdateAnimBg="0"/>
      <p:bldP spid="4406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Extras</a:t>
            </a:r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rotWithShape="0">
          <a:gsLst>
            <a:gs pos="0">
              <a:schemeClr val="bg1"/>
            </a:gs>
            <a:gs pos="100000">
              <a:srgbClr val="FF33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WordArt 2"/>
          <p:cNvSpPr>
            <a:spLocks noChangeArrowheads="1" noChangeShapeType="1" noTextEdit="1"/>
          </p:cNvSpPr>
          <p:nvPr/>
        </p:nvSpPr>
        <p:spPr bwMode="auto">
          <a:xfrm>
            <a:off x="1905000" y="228600"/>
            <a:ext cx="5029200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3300"/>
                    </a:gs>
                    <a:gs pos="100000">
                      <a:schemeClr val="folHlink"/>
                    </a:gs>
                  </a:gsLst>
                  <a:lin ang="5400000" scaled="1"/>
                </a:gradFill>
                <a:latin typeface="Arial Black"/>
              </a:rPr>
              <a:t>Reciprocals</a:t>
            </a:r>
          </a:p>
        </p:txBody>
      </p:sp>
      <p:sp>
        <p:nvSpPr>
          <p:cNvPr id="30723" name="WordArt 3"/>
          <p:cNvSpPr>
            <a:spLocks noChangeArrowheads="1" noChangeShapeType="1" noTextEdit="1"/>
          </p:cNvSpPr>
          <p:nvPr/>
        </p:nvSpPr>
        <p:spPr bwMode="auto">
          <a:xfrm>
            <a:off x="5105400" y="3505200"/>
            <a:ext cx="533400" cy="3270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tx2"/>
                </a:solidFill>
                <a:latin typeface="Arial Black"/>
              </a:rPr>
              <a:t>=</a:t>
            </a:r>
          </a:p>
        </p:txBody>
      </p:sp>
      <p:sp>
        <p:nvSpPr>
          <p:cNvPr id="30724" name="WordArt 4"/>
          <p:cNvSpPr>
            <a:spLocks noChangeArrowheads="1" noChangeShapeType="1" noTextEdit="1"/>
          </p:cNvSpPr>
          <p:nvPr/>
        </p:nvSpPr>
        <p:spPr bwMode="auto">
          <a:xfrm>
            <a:off x="609600" y="3429000"/>
            <a:ext cx="182880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Example:</a:t>
            </a:r>
          </a:p>
        </p:txBody>
      </p:sp>
      <p:sp>
        <p:nvSpPr>
          <p:cNvPr id="30725" name="WordArt 5"/>
          <p:cNvSpPr>
            <a:spLocks noChangeArrowheads="1" noChangeShapeType="1" noTextEdit="1"/>
          </p:cNvSpPr>
          <p:nvPr/>
        </p:nvSpPr>
        <p:spPr bwMode="auto">
          <a:xfrm>
            <a:off x="2895600" y="3657600"/>
            <a:ext cx="685800" cy="984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tx2"/>
                </a:solidFill>
                <a:latin typeface="Arial Black"/>
              </a:rPr>
              <a:t>-</a:t>
            </a:r>
          </a:p>
        </p:txBody>
      </p:sp>
      <p:sp>
        <p:nvSpPr>
          <p:cNvPr id="30726" name="WordArt 6"/>
          <p:cNvSpPr>
            <a:spLocks noChangeArrowheads="1" noChangeShapeType="1" noTextEdit="1"/>
          </p:cNvSpPr>
          <p:nvPr/>
        </p:nvSpPr>
        <p:spPr bwMode="auto">
          <a:xfrm>
            <a:off x="4267200" y="3657600"/>
            <a:ext cx="685800" cy="984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tx2"/>
                </a:solidFill>
                <a:latin typeface="Arial Black"/>
              </a:rPr>
              <a:t>-</a:t>
            </a:r>
          </a:p>
        </p:txBody>
      </p:sp>
      <p:sp>
        <p:nvSpPr>
          <p:cNvPr id="30727" name="WordArt 7"/>
          <p:cNvSpPr>
            <a:spLocks noChangeArrowheads="1" noChangeShapeType="1" noTextEdit="1"/>
          </p:cNvSpPr>
          <p:nvPr/>
        </p:nvSpPr>
        <p:spPr bwMode="auto">
          <a:xfrm>
            <a:off x="3733800" y="3352800"/>
            <a:ext cx="352425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tx2"/>
                </a:solidFill>
                <a:latin typeface="Arial Black"/>
              </a:rPr>
              <a:t>X</a:t>
            </a:r>
          </a:p>
        </p:txBody>
      </p:sp>
      <p:sp>
        <p:nvSpPr>
          <p:cNvPr id="30728" name="WordArt 8"/>
          <p:cNvSpPr>
            <a:spLocks noChangeArrowheads="1" noChangeShapeType="1" noTextEdit="1"/>
          </p:cNvSpPr>
          <p:nvPr/>
        </p:nvSpPr>
        <p:spPr bwMode="auto">
          <a:xfrm>
            <a:off x="3124200" y="2971800"/>
            <a:ext cx="304800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3300"/>
                </a:solidFill>
                <a:latin typeface="Arial Black"/>
              </a:rPr>
              <a:t>2</a:t>
            </a:r>
          </a:p>
        </p:txBody>
      </p:sp>
      <p:sp>
        <p:nvSpPr>
          <p:cNvPr id="30729" name="WordArt 9"/>
          <p:cNvSpPr>
            <a:spLocks noChangeArrowheads="1" noChangeShapeType="1" noTextEdit="1"/>
          </p:cNvSpPr>
          <p:nvPr/>
        </p:nvSpPr>
        <p:spPr bwMode="auto">
          <a:xfrm>
            <a:off x="4495800" y="3810000"/>
            <a:ext cx="304800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3300"/>
                </a:solidFill>
                <a:latin typeface="Arial Black"/>
              </a:rPr>
              <a:t>2</a:t>
            </a:r>
          </a:p>
        </p:txBody>
      </p:sp>
      <p:sp>
        <p:nvSpPr>
          <p:cNvPr id="30730" name="WordArt 10"/>
          <p:cNvSpPr>
            <a:spLocks noChangeArrowheads="1" noChangeShapeType="1" noTextEdit="1"/>
          </p:cNvSpPr>
          <p:nvPr/>
        </p:nvSpPr>
        <p:spPr bwMode="auto">
          <a:xfrm>
            <a:off x="3124200" y="3810000"/>
            <a:ext cx="304800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latin typeface="Arial Black"/>
              </a:rPr>
              <a:t>5</a:t>
            </a:r>
          </a:p>
        </p:txBody>
      </p:sp>
      <p:sp>
        <p:nvSpPr>
          <p:cNvPr id="30731" name="WordArt 11"/>
          <p:cNvSpPr>
            <a:spLocks noChangeArrowheads="1" noChangeShapeType="1" noTextEdit="1"/>
          </p:cNvSpPr>
          <p:nvPr/>
        </p:nvSpPr>
        <p:spPr bwMode="auto">
          <a:xfrm>
            <a:off x="4495800" y="2971800"/>
            <a:ext cx="304800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latin typeface="Arial Black"/>
              </a:rPr>
              <a:t>5</a:t>
            </a:r>
          </a:p>
        </p:txBody>
      </p:sp>
      <p:sp>
        <p:nvSpPr>
          <p:cNvPr id="30732" name="WordArt 12"/>
          <p:cNvSpPr>
            <a:spLocks noChangeArrowheads="1" noChangeShapeType="1" noTextEdit="1"/>
          </p:cNvSpPr>
          <p:nvPr/>
        </p:nvSpPr>
        <p:spPr bwMode="auto">
          <a:xfrm>
            <a:off x="5867400" y="3657600"/>
            <a:ext cx="685800" cy="984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tx2"/>
                </a:solidFill>
                <a:latin typeface="Arial Black"/>
              </a:rPr>
              <a:t>-</a:t>
            </a:r>
          </a:p>
        </p:txBody>
      </p:sp>
      <p:sp>
        <p:nvSpPr>
          <p:cNvPr id="30733" name="WordArt 13"/>
          <p:cNvSpPr>
            <a:spLocks noChangeArrowheads="1" noChangeShapeType="1" noTextEdit="1"/>
          </p:cNvSpPr>
          <p:nvPr/>
        </p:nvSpPr>
        <p:spPr bwMode="auto">
          <a:xfrm>
            <a:off x="6705600" y="3505200"/>
            <a:ext cx="533400" cy="3270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tx2"/>
                </a:solidFill>
                <a:latin typeface="Arial Black"/>
              </a:rPr>
              <a:t>=</a:t>
            </a:r>
          </a:p>
        </p:txBody>
      </p:sp>
      <p:sp>
        <p:nvSpPr>
          <p:cNvPr id="30734" name="WordArt 14"/>
          <p:cNvSpPr>
            <a:spLocks noChangeArrowheads="1" noChangeShapeType="1" noTextEdit="1"/>
          </p:cNvSpPr>
          <p:nvPr/>
        </p:nvSpPr>
        <p:spPr bwMode="auto">
          <a:xfrm>
            <a:off x="7391400" y="2743200"/>
            <a:ext cx="685800" cy="1295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1"/>
                </a:solidFill>
                <a:latin typeface="Arial Black"/>
              </a:rPr>
              <a:t>1</a:t>
            </a:r>
          </a:p>
        </p:txBody>
      </p:sp>
      <p:sp>
        <p:nvSpPr>
          <p:cNvPr id="30735" name="WordArt 15"/>
          <p:cNvSpPr>
            <a:spLocks noChangeArrowheads="1" noChangeShapeType="1" noTextEdit="1"/>
          </p:cNvSpPr>
          <p:nvPr/>
        </p:nvSpPr>
        <p:spPr bwMode="auto">
          <a:xfrm>
            <a:off x="6019800" y="2971800"/>
            <a:ext cx="5334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1"/>
                </a:solidFill>
                <a:latin typeface="Arial Black"/>
              </a:rPr>
              <a:t>10</a:t>
            </a:r>
          </a:p>
        </p:txBody>
      </p:sp>
      <p:sp>
        <p:nvSpPr>
          <p:cNvPr id="30736" name="WordArt 16"/>
          <p:cNvSpPr>
            <a:spLocks noChangeArrowheads="1" noChangeShapeType="1" noTextEdit="1"/>
          </p:cNvSpPr>
          <p:nvPr/>
        </p:nvSpPr>
        <p:spPr bwMode="auto">
          <a:xfrm>
            <a:off x="6019800" y="3886200"/>
            <a:ext cx="6096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1"/>
                </a:solidFill>
                <a:latin typeface="Arial Black"/>
              </a:rPr>
              <a:t>10</a:t>
            </a:r>
          </a:p>
        </p:txBody>
      </p:sp>
      <p:sp>
        <p:nvSpPr>
          <p:cNvPr id="30737" name="Text Box 17"/>
          <p:cNvSpPr txBox="1">
            <a:spLocks noChangeArrowheads="1"/>
          </p:cNvSpPr>
          <p:nvPr/>
        </p:nvSpPr>
        <p:spPr bwMode="auto">
          <a:xfrm>
            <a:off x="304800" y="4800600"/>
            <a:ext cx="8458200" cy="1520825"/>
          </a:xfrm>
          <a:prstGeom prst="rect">
            <a:avLst/>
          </a:prstGeom>
          <a:solidFill>
            <a:schemeClr val="bg1"/>
          </a:solidFill>
          <a:ln w="57150" cap="rnd">
            <a:solidFill>
              <a:schemeClr val="accent2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4500" b="1">
                <a:latin typeface="Times" charset="0"/>
              </a:rPr>
              <a:t>To find the reciprocal just </a:t>
            </a:r>
            <a:r>
              <a:rPr lang="en-US" sz="4500" b="1">
                <a:solidFill>
                  <a:srgbClr val="A50021"/>
                </a:solidFill>
                <a:latin typeface="Times" charset="0"/>
              </a:rPr>
              <a:t>flip</a:t>
            </a:r>
            <a:r>
              <a:rPr lang="en-US" sz="4500" b="1">
                <a:latin typeface="Times" charset="0"/>
              </a:rPr>
              <a:t> the fraction over.</a:t>
            </a:r>
          </a:p>
        </p:txBody>
      </p:sp>
      <p:sp>
        <p:nvSpPr>
          <p:cNvPr id="26642" name="Text Box 18"/>
          <p:cNvSpPr txBox="1">
            <a:spLocks noChangeArrowheads="1"/>
          </p:cNvSpPr>
          <p:nvPr/>
        </p:nvSpPr>
        <p:spPr bwMode="auto">
          <a:xfrm>
            <a:off x="381000" y="304800"/>
            <a:ext cx="4127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3600" b="1">
                <a:latin typeface="Times New Roman" pitchFamily="18" charset="0"/>
              </a:rPr>
              <a:t>#</a:t>
            </a:r>
          </a:p>
        </p:txBody>
      </p:sp>
      <p:sp>
        <p:nvSpPr>
          <p:cNvPr id="30739" name="Text Box 19"/>
          <p:cNvSpPr txBox="1">
            <a:spLocks noChangeArrowheads="1"/>
          </p:cNvSpPr>
          <p:nvPr/>
        </p:nvSpPr>
        <p:spPr bwMode="auto">
          <a:xfrm>
            <a:off x="457200" y="1447800"/>
            <a:ext cx="8458200" cy="146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4500" b="1">
                <a:latin typeface="Times" charset="0"/>
              </a:rPr>
              <a:t>Two numbers are reciprocals if their product is one.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0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3" presetID="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6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07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07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07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07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animBg="1"/>
      <p:bldP spid="30724" grpId="0" animBg="1"/>
      <p:bldP spid="30725" grpId="0" animBg="1"/>
      <p:bldP spid="30726" grpId="0" animBg="1"/>
      <p:bldP spid="30727" grpId="0" animBg="1"/>
      <p:bldP spid="30728" grpId="0" animBg="1"/>
      <p:bldP spid="30729" grpId="0" animBg="1"/>
      <p:bldP spid="30730" grpId="0" animBg="1"/>
      <p:bldP spid="30731" grpId="0" animBg="1"/>
      <p:bldP spid="30732" grpId="0" animBg="1"/>
      <p:bldP spid="30733" grpId="0" animBg="1"/>
      <p:bldP spid="30734" grpId="0" animBg="1"/>
      <p:bldP spid="30735" grpId="0" animBg="1"/>
      <p:bldP spid="30736" grpId="0" animBg="1"/>
      <p:bldP spid="30737" grpId="0" animBg="1" autoUpdateAnimBg="0"/>
      <p:bldP spid="30739" grpId="0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CC66"/>
            </a:gs>
            <a:gs pos="100000">
              <a:srgbClr val="FF8BE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0"/>
            <a:ext cx="8763000" cy="1143000"/>
          </a:xfrm>
        </p:spPr>
        <p:txBody>
          <a:bodyPr/>
          <a:lstStyle/>
          <a:p>
            <a:pPr eaLnBrk="1" hangingPunct="1"/>
            <a:r>
              <a:rPr lang="en-US" sz="3700" b="1" smtClean="0"/>
              <a:t> Write the Reciprocal of a Mixed Number</a:t>
            </a:r>
          </a:p>
        </p:txBody>
      </p:sp>
      <p:sp>
        <p:nvSpPr>
          <p:cNvPr id="31747" name="Text Box 3"/>
          <p:cNvSpPr txBox="1">
            <a:spLocks noChangeArrowheads="1"/>
          </p:cNvSpPr>
          <p:nvPr/>
        </p:nvSpPr>
        <p:spPr bwMode="auto">
          <a:xfrm>
            <a:off x="381000" y="914400"/>
            <a:ext cx="8305800" cy="1658938"/>
          </a:xfrm>
          <a:prstGeom prst="rect">
            <a:avLst/>
          </a:prstGeom>
          <a:solidFill>
            <a:schemeClr val="bg1"/>
          </a:solidFill>
          <a:ln w="57150" cap="rnd">
            <a:solidFill>
              <a:srgbClr val="00A452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10000"/>
              </a:spcBef>
            </a:pPr>
            <a:r>
              <a:rPr lang="en-US" sz="3300" b="1">
                <a:latin typeface="Times New Roman" pitchFamily="18" charset="0"/>
              </a:rPr>
              <a:t>To write a reciprocal of a mixed number, you must </a:t>
            </a:r>
            <a:r>
              <a:rPr lang="en-US" sz="3300" b="1">
                <a:solidFill>
                  <a:srgbClr val="FF0000"/>
                </a:solidFill>
                <a:latin typeface="Times New Roman" pitchFamily="18" charset="0"/>
              </a:rPr>
              <a:t>change your mixed number</a:t>
            </a:r>
            <a:r>
              <a:rPr lang="en-US" sz="3300" b="1">
                <a:latin typeface="Times New Roman" pitchFamily="18" charset="0"/>
              </a:rPr>
              <a:t> to an improper fraction first. </a:t>
            </a:r>
          </a:p>
        </p:txBody>
      </p:sp>
      <p:pic>
        <p:nvPicPr>
          <p:cNvPr id="27652" name="Picture 4" descr="j0395714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2819400"/>
            <a:ext cx="17526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3" name="Text Box 5"/>
          <p:cNvSpPr txBox="1">
            <a:spLocks noChangeArrowheads="1"/>
          </p:cNvSpPr>
          <p:nvPr/>
        </p:nvSpPr>
        <p:spPr bwMode="auto">
          <a:xfrm>
            <a:off x="0" y="304800"/>
            <a:ext cx="1219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>
                <a:latin typeface="Times New Roman" pitchFamily="18" charset="0"/>
              </a:rPr>
              <a:t>#</a:t>
            </a:r>
          </a:p>
        </p:txBody>
      </p:sp>
      <p:sp>
        <p:nvSpPr>
          <p:cNvPr id="31750" name="Text Box 6"/>
          <p:cNvSpPr txBox="1">
            <a:spLocks noChangeArrowheads="1"/>
          </p:cNvSpPr>
          <p:nvPr/>
        </p:nvSpPr>
        <p:spPr bwMode="auto">
          <a:xfrm>
            <a:off x="2133600" y="2895600"/>
            <a:ext cx="56515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8000">
                <a:latin typeface="Times New Roman" pitchFamily="18" charset="0"/>
              </a:rPr>
              <a:t>5</a:t>
            </a:r>
          </a:p>
        </p:txBody>
      </p:sp>
      <p:sp>
        <p:nvSpPr>
          <p:cNvPr id="31751" name="Text Box 7"/>
          <p:cNvSpPr txBox="1">
            <a:spLocks noChangeArrowheads="1"/>
          </p:cNvSpPr>
          <p:nvPr/>
        </p:nvSpPr>
        <p:spPr bwMode="auto">
          <a:xfrm>
            <a:off x="2895600" y="2819400"/>
            <a:ext cx="52705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5400">
                <a:latin typeface="Times New Roman" pitchFamily="18" charset="0"/>
              </a:rPr>
              <a:t>2</a:t>
            </a:r>
          </a:p>
        </p:txBody>
      </p:sp>
      <p:sp>
        <p:nvSpPr>
          <p:cNvPr id="31752" name="Line 8"/>
          <p:cNvSpPr>
            <a:spLocks noChangeShapeType="1"/>
          </p:cNvSpPr>
          <p:nvPr/>
        </p:nvSpPr>
        <p:spPr bwMode="auto">
          <a:xfrm>
            <a:off x="2971800" y="3643313"/>
            <a:ext cx="457200" cy="1428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1753" name="Text Box 9"/>
          <p:cNvSpPr txBox="1">
            <a:spLocks noChangeArrowheads="1"/>
          </p:cNvSpPr>
          <p:nvPr/>
        </p:nvSpPr>
        <p:spPr bwMode="auto">
          <a:xfrm>
            <a:off x="2895600" y="3505200"/>
            <a:ext cx="52705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5400">
                <a:latin typeface="Times New Roman" pitchFamily="18" charset="0"/>
              </a:rPr>
              <a:t>3</a:t>
            </a:r>
          </a:p>
        </p:txBody>
      </p:sp>
      <p:sp>
        <p:nvSpPr>
          <p:cNvPr id="31754" name="Text Box 10"/>
          <p:cNvSpPr txBox="1">
            <a:spLocks noChangeArrowheads="1"/>
          </p:cNvSpPr>
          <p:nvPr/>
        </p:nvSpPr>
        <p:spPr bwMode="auto">
          <a:xfrm>
            <a:off x="2590800" y="3581400"/>
            <a:ext cx="411163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3600">
                <a:solidFill>
                  <a:srgbClr val="FF0000"/>
                </a:solidFill>
                <a:latin typeface="Tahoma" pitchFamily="34" charset="0"/>
              </a:rPr>
              <a:t>x</a:t>
            </a:r>
          </a:p>
        </p:txBody>
      </p:sp>
      <p:sp>
        <p:nvSpPr>
          <p:cNvPr id="31755" name="Text Box 11"/>
          <p:cNvSpPr txBox="1">
            <a:spLocks noChangeArrowheads="1"/>
          </p:cNvSpPr>
          <p:nvPr/>
        </p:nvSpPr>
        <p:spPr bwMode="auto">
          <a:xfrm>
            <a:off x="2590800" y="2819400"/>
            <a:ext cx="4445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3600" b="1">
                <a:solidFill>
                  <a:srgbClr val="FF0000"/>
                </a:solidFill>
                <a:latin typeface="Times New Roman" pitchFamily="18" charset="0"/>
              </a:rPr>
              <a:t>+</a:t>
            </a:r>
          </a:p>
        </p:txBody>
      </p:sp>
      <p:sp>
        <p:nvSpPr>
          <p:cNvPr id="31756" name="Text Box 12"/>
          <p:cNvSpPr txBox="1">
            <a:spLocks noChangeArrowheads="1"/>
          </p:cNvSpPr>
          <p:nvPr/>
        </p:nvSpPr>
        <p:spPr bwMode="auto">
          <a:xfrm>
            <a:off x="3657600" y="3354388"/>
            <a:ext cx="4699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4000">
                <a:latin typeface="Times New Roman" pitchFamily="18" charset="0"/>
              </a:rPr>
              <a:t>=</a:t>
            </a:r>
          </a:p>
        </p:txBody>
      </p:sp>
      <p:sp>
        <p:nvSpPr>
          <p:cNvPr id="31757" name="Text Box 13"/>
          <p:cNvSpPr txBox="1">
            <a:spLocks noChangeArrowheads="1"/>
          </p:cNvSpPr>
          <p:nvPr/>
        </p:nvSpPr>
        <p:spPr bwMode="auto">
          <a:xfrm>
            <a:off x="4191000" y="2667000"/>
            <a:ext cx="86995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5400">
                <a:solidFill>
                  <a:srgbClr val="FF0000"/>
                </a:solidFill>
                <a:latin typeface="Times New Roman" pitchFamily="18" charset="0"/>
              </a:rPr>
              <a:t>17</a:t>
            </a:r>
          </a:p>
        </p:txBody>
      </p:sp>
      <p:sp>
        <p:nvSpPr>
          <p:cNvPr id="31758" name="Line 14"/>
          <p:cNvSpPr>
            <a:spLocks noChangeShapeType="1"/>
          </p:cNvSpPr>
          <p:nvPr/>
        </p:nvSpPr>
        <p:spPr bwMode="auto">
          <a:xfrm flipV="1">
            <a:off x="4343400" y="3643313"/>
            <a:ext cx="6858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1759" name="Text Box 15"/>
          <p:cNvSpPr txBox="1">
            <a:spLocks noChangeArrowheads="1"/>
          </p:cNvSpPr>
          <p:nvPr/>
        </p:nvSpPr>
        <p:spPr bwMode="auto">
          <a:xfrm>
            <a:off x="4419600" y="3567113"/>
            <a:ext cx="52705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5400">
                <a:solidFill>
                  <a:srgbClr val="FF0000"/>
                </a:solidFill>
                <a:latin typeface="Times New Roman" pitchFamily="18" charset="0"/>
              </a:rPr>
              <a:t>3</a:t>
            </a:r>
          </a:p>
        </p:txBody>
      </p:sp>
      <p:sp>
        <p:nvSpPr>
          <p:cNvPr id="31760" name="Text Box 16"/>
          <p:cNvSpPr txBox="1">
            <a:spLocks noChangeArrowheads="1"/>
          </p:cNvSpPr>
          <p:nvPr/>
        </p:nvSpPr>
        <p:spPr bwMode="auto">
          <a:xfrm>
            <a:off x="381000" y="4572000"/>
            <a:ext cx="3810000" cy="1658938"/>
          </a:xfrm>
          <a:prstGeom prst="rect">
            <a:avLst/>
          </a:prstGeom>
          <a:solidFill>
            <a:schemeClr val="bg1"/>
          </a:solidFill>
          <a:ln w="57150" cap="rnd">
            <a:solidFill>
              <a:srgbClr val="00A452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10000"/>
              </a:spcBef>
            </a:pPr>
            <a:r>
              <a:rPr lang="en-US" sz="3300" b="1">
                <a:latin typeface="Times New Roman" pitchFamily="18" charset="0"/>
              </a:rPr>
              <a:t>Then write the reciprocal of your improper fraction.</a:t>
            </a:r>
          </a:p>
        </p:txBody>
      </p:sp>
      <p:sp>
        <p:nvSpPr>
          <p:cNvPr id="31761" name="Text Box 17"/>
          <p:cNvSpPr txBox="1">
            <a:spLocks noChangeArrowheads="1"/>
          </p:cNvSpPr>
          <p:nvPr/>
        </p:nvSpPr>
        <p:spPr bwMode="auto">
          <a:xfrm>
            <a:off x="4343400" y="4724400"/>
            <a:ext cx="86995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5400">
                <a:latin typeface="Times New Roman" pitchFamily="18" charset="0"/>
              </a:rPr>
              <a:t>17</a:t>
            </a:r>
          </a:p>
        </p:txBody>
      </p:sp>
      <p:sp>
        <p:nvSpPr>
          <p:cNvPr id="31762" name="Line 18"/>
          <p:cNvSpPr>
            <a:spLocks noChangeShapeType="1"/>
          </p:cNvSpPr>
          <p:nvPr/>
        </p:nvSpPr>
        <p:spPr bwMode="auto">
          <a:xfrm flipV="1">
            <a:off x="4495800" y="5700713"/>
            <a:ext cx="685800" cy="0"/>
          </a:xfrm>
          <a:prstGeom prst="line">
            <a:avLst/>
          </a:prstGeom>
          <a:noFill/>
          <a:ln w="5715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1763" name="Text Box 19"/>
          <p:cNvSpPr txBox="1">
            <a:spLocks noChangeArrowheads="1"/>
          </p:cNvSpPr>
          <p:nvPr/>
        </p:nvSpPr>
        <p:spPr bwMode="auto">
          <a:xfrm>
            <a:off x="4572000" y="5624513"/>
            <a:ext cx="52705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5400">
                <a:latin typeface="Times New Roman" pitchFamily="18" charset="0"/>
              </a:rPr>
              <a:t>3</a:t>
            </a:r>
          </a:p>
        </p:txBody>
      </p:sp>
      <p:sp>
        <p:nvSpPr>
          <p:cNvPr id="31764" name="Line 20"/>
          <p:cNvSpPr>
            <a:spLocks noChangeShapeType="1"/>
          </p:cNvSpPr>
          <p:nvPr/>
        </p:nvSpPr>
        <p:spPr bwMode="auto">
          <a:xfrm>
            <a:off x="5410200" y="5715000"/>
            <a:ext cx="9906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1765" name="Text Box 21"/>
          <p:cNvSpPr txBox="1">
            <a:spLocks noChangeArrowheads="1"/>
          </p:cNvSpPr>
          <p:nvPr/>
        </p:nvSpPr>
        <p:spPr bwMode="auto">
          <a:xfrm>
            <a:off x="6705600" y="4648200"/>
            <a:ext cx="6985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5400">
                <a:latin typeface="Times New Roman" pitchFamily="18" charset="0"/>
              </a:rPr>
              <a:t> 3</a:t>
            </a:r>
          </a:p>
        </p:txBody>
      </p:sp>
      <p:sp>
        <p:nvSpPr>
          <p:cNvPr id="31766" name="Line 22"/>
          <p:cNvSpPr>
            <a:spLocks noChangeShapeType="1"/>
          </p:cNvSpPr>
          <p:nvPr/>
        </p:nvSpPr>
        <p:spPr bwMode="auto">
          <a:xfrm flipV="1">
            <a:off x="6858000" y="5624513"/>
            <a:ext cx="685800" cy="0"/>
          </a:xfrm>
          <a:prstGeom prst="line">
            <a:avLst/>
          </a:prstGeom>
          <a:noFill/>
          <a:ln w="5715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1767" name="Text Box 23"/>
          <p:cNvSpPr txBox="1">
            <a:spLocks noChangeArrowheads="1"/>
          </p:cNvSpPr>
          <p:nvPr/>
        </p:nvSpPr>
        <p:spPr bwMode="auto">
          <a:xfrm>
            <a:off x="6705600" y="5562600"/>
            <a:ext cx="86995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5400">
                <a:latin typeface="Times New Roman" pitchFamily="18" charset="0"/>
              </a:rPr>
              <a:t>17</a:t>
            </a:r>
          </a:p>
        </p:txBody>
      </p:sp>
      <p:sp>
        <p:nvSpPr>
          <p:cNvPr id="31768" name="Oval 24"/>
          <p:cNvSpPr>
            <a:spLocks noChangeArrowheads="1"/>
          </p:cNvSpPr>
          <p:nvPr/>
        </p:nvSpPr>
        <p:spPr bwMode="auto">
          <a:xfrm>
            <a:off x="6553200" y="4648200"/>
            <a:ext cx="1295400" cy="1905000"/>
          </a:xfrm>
          <a:prstGeom prst="ellipse">
            <a:avLst/>
          </a:prstGeom>
          <a:noFill/>
          <a:ln w="38100" cap="rnd">
            <a:solidFill>
              <a:srgbClr val="00CC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300"/>
                                        <p:tgtEl>
                                          <p:spTgt spid="31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17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7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17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17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17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17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17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17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17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17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17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17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17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17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17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17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17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17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17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17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300"/>
                                        <p:tgtEl>
                                          <p:spTgt spid="31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17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17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17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17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317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317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31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317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317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317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317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0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317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317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6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317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317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317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317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7" grpId="0" animBg="1" autoUpdateAnimBg="0"/>
      <p:bldP spid="31750" grpId="0" autoUpdateAnimBg="0"/>
      <p:bldP spid="31751" grpId="0" autoUpdateAnimBg="0"/>
      <p:bldP spid="31752" grpId="0" animBg="1"/>
      <p:bldP spid="31753" grpId="0" autoUpdateAnimBg="0"/>
      <p:bldP spid="31754" grpId="0" autoUpdateAnimBg="0"/>
      <p:bldP spid="31755" grpId="0" autoUpdateAnimBg="0"/>
      <p:bldP spid="31756" grpId="0" autoUpdateAnimBg="0"/>
      <p:bldP spid="31757" grpId="0" autoUpdateAnimBg="0"/>
      <p:bldP spid="31758" grpId="0" animBg="1"/>
      <p:bldP spid="31759" grpId="0" autoUpdateAnimBg="0"/>
      <p:bldP spid="31760" grpId="0" animBg="1" autoUpdateAnimBg="0"/>
      <p:bldP spid="31761" grpId="0" autoUpdateAnimBg="0"/>
      <p:bldP spid="31762" grpId="0" animBg="1"/>
      <p:bldP spid="31763" grpId="0" autoUpdateAnimBg="0"/>
      <p:bldP spid="31764" grpId="0" animBg="1"/>
      <p:bldP spid="31765" grpId="0" autoUpdateAnimBg="0"/>
      <p:bldP spid="31766" grpId="0" animBg="1"/>
      <p:bldP spid="31767" grpId="0" autoUpdateAnimBg="0"/>
      <p:bldP spid="3176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1558925" y="2308225"/>
            <a:ext cx="600075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6000">
                <a:latin typeface="Tahoma" pitchFamily="34" charset="0"/>
              </a:rPr>
              <a:t>7</a:t>
            </a:r>
          </a:p>
        </p:txBody>
      </p:sp>
      <p:sp>
        <p:nvSpPr>
          <p:cNvPr id="7171" name="Line 3"/>
          <p:cNvSpPr>
            <a:spLocks noChangeShapeType="1"/>
          </p:cNvSpPr>
          <p:nvPr/>
        </p:nvSpPr>
        <p:spPr bwMode="auto">
          <a:xfrm>
            <a:off x="1346200" y="3341688"/>
            <a:ext cx="1066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1574800" y="3394075"/>
            <a:ext cx="600075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6000">
                <a:solidFill>
                  <a:srgbClr val="FF0000"/>
                </a:solidFill>
                <a:latin typeface="Tahoma" pitchFamily="34" charset="0"/>
              </a:rPr>
              <a:t>3</a:t>
            </a: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2794000" y="2708275"/>
            <a:ext cx="738188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6000">
                <a:latin typeface="Tahoma" pitchFamily="34" charset="0"/>
              </a:rPr>
              <a:t>=</a:t>
            </a:r>
          </a:p>
        </p:txBody>
      </p:sp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1177925" y="4578350"/>
            <a:ext cx="6361113" cy="1431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4400">
                <a:latin typeface="Tahoma" pitchFamily="34" charset="0"/>
              </a:rPr>
              <a:t>Put your remainder over </a:t>
            </a:r>
          </a:p>
          <a:p>
            <a:pPr eaLnBrk="1" hangingPunct="1"/>
            <a:r>
              <a:rPr lang="en-US" sz="4400">
                <a:latin typeface="Tahoma" pitchFamily="34" charset="0"/>
              </a:rPr>
              <a:t>the denominator.</a:t>
            </a:r>
          </a:p>
        </p:txBody>
      </p:sp>
      <p:graphicFrame>
        <p:nvGraphicFramePr>
          <p:cNvPr id="12295" name="Object 7"/>
          <p:cNvGraphicFramePr>
            <a:graphicFrameLocks noChangeAspect="1"/>
          </p:cNvGraphicFramePr>
          <p:nvPr/>
        </p:nvGraphicFramePr>
        <p:xfrm>
          <a:off x="4243388" y="2651125"/>
          <a:ext cx="1089025" cy="849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5" name="Equation" r:id="rId3" imgW="406048" imgH="317225" progId="Equation.DSMT4">
                  <p:embed/>
                </p:oleObj>
              </mc:Choice>
              <mc:Fallback>
                <p:oleObj name="Equation" r:id="rId3" imgW="406048" imgH="317225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3388" y="2651125"/>
                        <a:ext cx="1089025" cy="849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6" name="Object 8"/>
          <p:cNvGraphicFramePr>
            <a:graphicFrameLocks noChangeAspect="1"/>
          </p:cNvGraphicFramePr>
          <p:nvPr/>
        </p:nvGraphicFramePr>
        <p:xfrm>
          <a:off x="4651375" y="2195513"/>
          <a:ext cx="374650" cy="474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6" name="Equation" r:id="rId5" imgW="139579" imgH="177646" progId="Equation.DSMT4">
                  <p:embed/>
                </p:oleObj>
              </mc:Choice>
              <mc:Fallback>
                <p:oleObj name="Equation" r:id="rId5" imgW="139579" imgH="177646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1375" y="2195513"/>
                        <a:ext cx="374650" cy="474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7" name="Object 9"/>
          <p:cNvGraphicFramePr>
            <a:graphicFrameLocks noChangeAspect="1"/>
          </p:cNvGraphicFramePr>
          <p:nvPr/>
        </p:nvGraphicFramePr>
        <p:xfrm>
          <a:off x="4667250" y="3228975"/>
          <a:ext cx="339725" cy="50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7" name="Equation" r:id="rId7" imgW="126890" imgH="190335" progId="Equation.DSMT4">
                  <p:embed/>
                </p:oleObj>
              </mc:Choice>
              <mc:Fallback>
                <p:oleObj name="Equation" r:id="rId7" imgW="126890" imgH="190335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7250" y="3228975"/>
                        <a:ext cx="339725" cy="509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8" name="Object 10"/>
          <p:cNvGraphicFramePr>
            <a:graphicFrameLocks noChangeAspect="1"/>
          </p:cNvGraphicFramePr>
          <p:nvPr/>
        </p:nvGraphicFramePr>
        <p:xfrm>
          <a:off x="4367213" y="3408363"/>
          <a:ext cx="371475" cy="268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8" name="Equation" r:id="rId9" imgW="139639" imgH="101556" progId="Equation.DSMT4">
                  <p:embed/>
                </p:oleObj>
              </mc:Choice>
              <mc:Fallback>
                <p:oleObj name="Equation" r:id="rId9" imgW="139639" imgH="101556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7213" y="3408363"/>
                        <a:ext cx="371475" cy="268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9" name="Line 11"/>
          <p:cNvSpPr>
            <a:spLocks noChangeShapeType="1"/>
          </p:cNvSpPr>
          <p:nvPr/>
        </p:nvSpPr>
        <p:spPr bwMode="auto">
          <a:xfrm>
            <a:off x="4473575" y="3694113"/>
            <a:ext cx="609600" cy="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2300" name="Object 12"/>
          <p:cNvGraphicFramePr>
            <a:graphicFrameLocks noChangeAspect="1"/>
          </p:cNvGraphicFramePr>
          <p:nvPr/>
        </p:nvGraphicFramePr>
        <p:xfrm>
          <a:off x="4700588" y="3690938"/>
          <a:ext cx="273050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9" name="Equation" r:id="rId11" imgW="101468" imgH="177569" progId="Equation.DSMT4">
                  <p:embed/>
                </p:oleObj>
              </mc:Choice>
              <mc:Fallback>
                <p:oleObj name="Equation" r:id="rId11" imgW="101468" imgH="177569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00588" y="3690938"/>
                        <a:ext cx="273050" cy="476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1" name="Object 13"/>
          <p:cNvGraphicFramePr>
            <a:graphicFrameLocks noChangeAspect="1"/>
          </p:cNvGraphicFramePr>
          <p:nvPr/>
        </p:nvGraphicFramePr>
        <p:xfrm>
          <a:off x="5064125" y="2232025"/>
          <a:ext cx="612775" cy="474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0" name="Equation" r:id="rId13" imgW="228402" imgH="177646" progId="Equation.DSMT4">
                  <p:embed/>
                </p:oleObj>
              </mc:Choice>
              <mc:Fallback>
                <p:oleObj name="Equation" r:id="rId13" imgW="228402" imgH="177646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4125" y="2232025"/>
                        <a:ext cx="612775" cy="474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02" name="Line 14"/>
          <p:cNvSpPr>
            <a:spLocks noChangeShapeType="1"/>
          </p:cNvSpPr>
          <p:nvPr/>
        </p:nvSpPr>
        <p:spPr bwMode="auto">
          <a:xfrm>
            <a:off x="5768975" y="2500313"/>
            <a:ext cx="838200" cy="0"/>
          </a:xfrm>
          <a:prstGeom prst="line">
            <a:avLst/>
          </a:prstGeom>
          <a:noFill/>
          <a:ln w="28575">
            <a:solidFill>
              <a:srgbClr val="3333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2303" name="Object 15"/>
          <p:cNvGraphicFramePr>
            <a:graphicFrameLocks noChangeAspect="1"/>
          </p:cNvGraphicFramePr>
          <p:nvPr/>
        </p:nvGraphicFramePr>
        <p:xfrm>
          <a:off x="6629400" y="1981200"/>
          <a:ext cx="682625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1" name="Equation" r:id="rId15" imgW="253890" imgH="393529" progId="Equation.DSMT4">
                  <p:embed/>
                </p:oleObj>
              </mc:Choice>
              <mc:Fallback>
                <p:oleObj name="Equation" r:id="rId15" imgW="253890" imgH="393529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9400" y="1981200"/>
                        <a:ext cx="682625" cy="105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04" name="WordArt 16"/>
          <p:cNvSpPr>
            <a:spLocks noChangeArrowheads="1" noChangeShapeType="1" noTextEdit="1"/>
          </p:cNvSpPr>
          <p:nvPr/>
        </p:nvSpPr>
        <p:spPr bwMode="auto">
          <a:xfrm>
            <a:off x="685800" y="381000"/>
            <a:ext cx="7620000" cy="1295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0000"/>
                    </a:gs>
                    <a:gs pos="100000">
                      <a:srgbClr val="3333FF"/>
                    </a:gs>
                  </a:gsLst>
                  <a:lin ang="5400000" scaled="1"/>
                </a:gradFill>
                <a:latin typeface="Arial Black"/>
              </a:rPr>
              <a:t>Change this improper fraction </a:t>
            </a:r>
          </a:p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0000"/>
                    </a:gs>
                    <a:gs pos="100000">
                      <a:srgbClr val="3333FF"/>
                    </a:gs>
                  </a:gsLst>
                  <a:lin ang="5400000" scaled="1"/>
                </a:gradFill>
                <a:latin typeface="Arial Black"/>
              </a:rPr>
              <a:t>to a mixed number.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3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3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23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2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850"/>
                            </p:stCondLst>
                            <p:childTnLst>
                              <p:par>
                                <p:cTn id="5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12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1350"/>
                            </p:stCondLst>
                            <p:childTnLst>
                              <p:par>
                                <p:cTn id="6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23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23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4" grpId="0" autoUpdateAnimBg="0"/>
      <p:bldP spid="12299" grpId="0" animBg="1"/>
      <p:bldP spid="12302" grpId="0" animBg="1"/>
      <p:bldP spid="1230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1981200" y="2362200"/>
            <a:ext cx="600075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6000">
                <a:latin typeface="Tahoma" pitchFamily="34" charset="0"/>
              </a:rPr>
              <a:t>9</a:t>
            </a:r>
          </a:p>
        </p:txBody>
      </p:sp>
      <p:sp>
        <p:nvSpPr>
          <p:cNvPr id="8195" name="Line 3"/>
          <p:cNvSpPr>
            <a:spLocks noChangeShapeType="1"/>
          </p:cNvSpPr>
          <p:nvPr/>
        </p:nvSpPr>
        <p:spPr bwMode="auto">
          <a:xfrm>
            <a:off x="1768475" y="3395663"/>
            <a:ext cx="1066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1997075" y="3448050"/>
            <a:ext cx="600075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6000">
                <a:solidFill>
                  <a:srgbClr val="FF0000"/>
                </a:solidFill>
                <a:latin typeface="Tahoma" pitchFamily="34" charset="0"/>
              </a:rPr>
              <a:t>2</a:t>
            </a: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3216275" y="2762250"/>
            <a:ext cx="738188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6000">
                <a:latin typeface="Tahoma" pitchFamily="34" charset="0"/>
              </a:rPr>
              <a:t>=</a:t>
            </a:r>
          </a:p>
        </p:txBody>
      </p:sp>
      <p:sp>
        <p:nvSpPr>
          <p:cNvPr id="13318" name="Text Box 6"/>
          <p:cNvSpPr txBox="1">
            <a:spLocks noChangeArrowheads="1"/>
          </p:cNvSpPr>
          <p:nvPr/>
        </p:nvSpPr>
        <p:spPr bwMode="auto">
          <a:xfrm>
            <a:off x="1600200" y="4632325"/>
            <a:ext cx="6361113" cy="1431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4400">
                <a:latin typeface="Tahoma" pitchFamily="34" charset="0"/>
              </a:rPr>
              <a:t>Put your remainder over </a:t>
            </a:r>
          </a:p>
          <a:p>
            <a:pPr eaLnBrk="1" hangingPunct="1"/>
            <a:r>
              <a:rPr lang="en-US" sz="4400">
                <a:latin typeface="Tahoma" pitchFamily="34" charset="0"/>
              </a:rPr>
              <a:t>the denominator.</a:t>
            </a:r>
          </a:p>
        </p:txBody>
      </p:sp>
      <p:graphicFrame>
        <p:nvGraphicFramePr>
          <p:cNvPr id="13319" name="Object 7"/>
          <p:cNvGraphicFramePr>
            <a:graphicFrameLocks noChangeAspect="1"/>
          </p:cNvGraphicFramePr>
          <p:nvPr/>
        </p:nvGraphicFramePr>
        <p:xfrm>
          <a:off x="4665663" y="2705100"/>
          <a:ext cx="1089025" cy="849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9" name="Equation" r:id="rId3" imgW="406048" imgH="317225" progId="Equation.DSMT4">
                  <p:embed/>
                </p:oleObj>
              </mc:Choice>
              <mc:Fallback>
                <p:oleObj name="Equation" r:id="rId3" imgW="406048" imgH="317225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5663" y="2705100"/>
                        <a:ext cx="1089025" cy="849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0" name="Object 8"/>
          <p:cNvGraphicFramePr>
            <a:graphicFrameLocks noChangeAspect="1"/>
          </p:cNvGraphicFramePr>
          <p:nvPr/>
        </p:nvGraphicFramePr>
        <p:xfrm>
          <a:off x="5073650" y="2249488"/>
          <a:ext cx="374650" cy="474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0" name="Equation" r:id="rId5" imgW="139579" imgH="177646" progId="Equation.DSMT4">
                  <p:embed/>
                </p:oleObj>
              </mc:Choice>
              <mc:Fallback>
                <p:oleObj name="Equation" r:id="rId5" imgW="139579" imgH="177646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3650" y="2249488"/>
                        <a:ext cx="374650" cy="474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1" name="Object 9"/>
          <p:cNvGraphicFramePr>
            <a:graphicFrameLocks noChangeAspect="1"/>
          </p:cNvGraphicFramePr>
          <p:nvPr/>
        </p:nvGraphicFramePr>
        <p:xfrm>
          <a:off x="5089525" y="3282950"/>
          <a:ext cx="339725" cy="50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1" name="Equation" r:id="rId7" imgW="126890" imgH="190335" progId="Equation.DSMT4">
                  <p:embed/>
                </p:oleObj>
              </mc:Choice>
              <mc:Fallback>
                <p:oleObj name="Equation" r:id="rId7" imgW="126890" imgH="190335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9525" y="3282950"/>
                        <a:ext cx="339725" cy="509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2" name="Object 10"/>
          <p:cNvGraphicFramePr>
            <a:graphicFrameLocks noChangeAspect="1"/>
          </p:cNvGraphicFramePr>
          <p:nvPr/>
        </p:nvGraphicFramePr>
        <p:xfrm>
          <a:off x="4789488" y="3462338"/>
          <a:ext cx="371475" cy="268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2" name="Equation" r:id="rId9" imgW="139639" imgH="101556" progId="Equation.DSMT4">
                  <p:embed/>
                </p:oleObj>
              </mc:Choice>
              <mc:Fallback>
                <p:oleObj name="Equation" r:id="rId9" imgW="139639" imgH="101556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9488" y="3462338"/>
                        <a:ext cx="371475" cy="268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23" name="Line 11"/>
          <p:cNvSpPr>
            <a:spLocks noChangeShapeType="1"/>
          </p:cNvSpPr>
          <p:nvPr/>
        </p:nvSpPr>
        <p:spPr bwMode="auto">
          <a:xfrm>
            <a:off x="4895850" y="3748088"/>
            <a:ext cx="609600" cy="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3324" name="Object 12"/>
          <p:cNvGraphicFramePr>
            <a:graphicFrameLocks noChangeAspect="1"/>
          </p:cNvGraphicFramePr>
          <p:nvPr/>
        </p:nvGraphicFramePr>
        <p:xfrm>
          <a:off x="5122863" y="3744913"/>
          <a:ext cx="273050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3" name="Equation" r:id="rId11" imgW="101468" imgH="177569" progId="Equation.DSMT4">
                  <p:embed/>
                </p:oleObj>
              </mc:Choice>
              <mc:Fallback>
                <p:oleObj name="Equation" r:id="rId11" imgW="101468" imgH="177569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2863" y="3744913"/>
                        <a:ext cx="273050" cy="476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5" name="Object 13"/>
          <p:cNvGraphicFramePr>
            <a:graphicFrameLocks noChangeAspect="1"/>
          </p:cNvGraphicFramePr>
          <p:nvPr/>
        </p:nvGraphicFramePr>
        <p:xfrm>
          <a:off x="5486400" y="2286000"/>
          <a:ext cx="612775" cy="474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4" name="Equation" r:id="rId13" imgW="228402" imgH="177646" progId="Equation.DSMT4">
                  <p:embed/>
                </p:oleObj>
              </mc:Choice>
              <mc:Fallback>
                <p:oleObj name="Equation" r:id="rId13" imgW="228402" imgH="177646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2286000"/>
                        <a:ext cx="612775" cy="474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26" name="Line 14"/>
          <p:cNvSpPr>
            <a:spLocks noChangeShapeType="1"/>
          </p:cNvSpPr>
          <p:nvPr/>
        </p:nvSpPr>
        <p:spPr bwMode="auto">
          <a:xfrm>
            <a:off x="6191250" y="2554288"/>
            <a:ext cx="838200" cy="0"/>
          </a:xfrm>
          <a:prstGeom prst="line">
            <a:avLst/>
          </a:prstGeom>
          <a:noFill/>
          <a:ln w="28575">
            <a:solidFill>
              <a:srgbClr val="3333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3327" name="Object 15"/>
          <p:cNvGraphicFramePr>
            <a:graphicFrameLocks noChangeAspect="1"/>
          </p:cNvGraphicFramePr>
          <p:nvPr/>
        </p:nvGraphicFramePr>
        <p:xfrm>
          <a:off x="7034213" y="2035175"/>
          <a:ext cx="71755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5" name="Equation" r:id="rId15" imgW="266469" imgH="393359" progId="Equation.DSMT4">
                  <p:embed/>
                </p:oleObj>
              </mc:Choice>
              <mc:Fallback>
                <p:oleObj name="Equation" r:id="rId15" imgW="266469" imgH="393359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34213" y="2035175"/>
                        <a:ext cx="717550" cy="105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08" name="WordArt 16"/>
          <p:cNvSpPr>
            <a:spLocks noChangeArrowheads="1" noChangeShapeType="1" noTextEdit="1"/>
          </p:cNvSpPr>
          <p:nvPr/>
        </p:nvSpPr>
        <p:spPr bwMode="auto">
          <a:xfrm>
            <a:off x="685800" y="381000"/>
            <a:ext cx="7620000" cy="1295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0000"/>
                    </a:gs>
                    <a:gs pos="100000">
                      <a:srgbClr val="3333FF"/>
                    </a:gs>
                  </a:gsLst>
                  <a:lin ang="5400000" scaled="1"/>
                </a:gradFill>
                <a:latin typeface="Arial Black"/>
              </a:rPr>
              <a:t>Change this improper fraction </a:t>
            </a:r>
          </a:p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0000"/>
                    </a:gs>
                    <a:gs pos="100000">
                      <a:srgbClr val="3333FF"/>
                    </a:gs>
                  </a:gsLst>
                  <a:lin ang="5400000" scaled="1"/>
                </a:gradFill>
                <a:latin typeface="Arial Black"/>
              </a:rPr>
              <a:t>to a mixed number.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3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33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33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33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33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850"/>
                            </p:stCondLst>
                            <p:childTnLst>
                              <p:par>
                                <p:cTn id="5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3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1350"/>
                            </p:stCondLst>
                            <p:childTnLst>
                              <p:par>
                                <p:cTn id="54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8" grpId="0" autoUpdateAnimBg="0"/>
      <p:bldP spid="13323" grpId="0" animBg="1"/>
      <p:bldP spid="1332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WordArt 2"/>
          <p:cNvSpPr>
            <a:spLocks noChangeArrowheads="1" noChangeShapeType="1" noTextEdit="1"/>
          </p:cNvSpPr>
          <p:nvPr/>
        </p:nvSpPr>
        <p:spPr bwMode="auto">
          <a:xfrm>
            <a:off x="2895600" y="381000"/>
            <a:ext cx="3276600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3300"/>
                    </a:gs>
                    <a:gs pos="100000">
                      <a:srgbClr val="FFFF66"/>
                    </a:gs>
                  </a:gsLst>
                  <a:lin ang="5400000" scaled="1"/>
                </a:gradFill>
                <a:latin typeface="Arial Black"/>
              </a:rPr>
              <a:t>Reciprocals</a:t>
            </a:r>
          </a:p>
        </p:txBody>
      </p:sp>
      <p:sp>
        <p:nvSpPr>
          <p:cNvPr id="14339" name="WordArt 3"/>
          <p:cNvSpPr>
            <a:spLocks noChangeArrowheads="1" noChangeShapeType="1" noTextEdit="1"/>
          </p:cNvSpPr>
          <p:nvPr/>
        </p:nvSpPr>
        <p:spPr bwMode="auto">
          <a:xfrm>
            <a:off x="5410200" y="3962400"/>
            <a:ext cx="533400" cy="3270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tx2"/>
                </a:solidFill>
                <a:latin typeface="Arial Black"/>
              </a:rPr>
              <a:t>=</a:t>
            </a:r>
          </a:p>
        </p:txBody>
      </p:sp>
      <p:sp>
        <p:nvSpPr>
          <p:cNvPr id="14340" name="WordArt 4"/>
          <p:cNvSpPr>
            <a:spLocks noChangeArrowheads="1" noChangeShapeType="1" noTextEdit="1"/>
          </p:cNvSpPr>
          <p:nvPr/>
        </p:nvSpPr>
        <p:spPr bwMode="auto">
          <a:xfrm>
            <a:off x="914400" y="3886200"/>
            <a:ext cx="182880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Example:</a:t>
            </a:r>
          </a:p>
        </p:txBody>
      </p:sp>
      <p:sp>
        <p:nvSpPr>
          <p:cNvPr id="14341" name="WordArt 5"/>
          <p:cNvSpPr>
            <a:spLocks noChangeArrowheads="1" noChangeShapeType="1" noTextEdit="1"/>
          </p:cNvSpPr>
          <p:nvPr/>
        </p:nvSpPr>
        <p:spPr bwMode="auto">
          <a:xfrm>
            <a:off x="3200400" y="4114800"/>
            <a:ext cx="685800" cy="984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tx2"/>
                </a:solidFill>
                <a:latin typeface="Arial Black"/>
              </a:rPr>
              <a:t>-</a:t>
            </a:r>
          </a:p>
        </p:txBody>
      </p:sp>
      <p:sp>
        <p:nvSpPr>
          <p:cNvPr id="14342" name="WordArt 6"/>
          <p:cNvSpPr>
            <a:spLocks noChangeArrowheads="1" noChangeShapeType="1" noTextEdit="1"/>
          </p:cNvSpPr>
          <p:nvPr/>
        </p:nvSpPr>
        <p:spPr bwMode="auto">
          <a:xfrm>
            <a:off x="4572000" y="4114800"/>
            <a:ext cx="685800" cy="984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tx2"/>
                </a:solidFill>
                <a:latin typeface="Arial Black"/>
              </a:rPr>
              <a:t>-</a:t>
            </a:r>
          </a:p>
        </p:txBody>
      </p:sp>
      <p:sp>
        <p:nvSpPr>
          <p:cNvPr id="14343" name="WordArt 7"/>
          <p:cNvSpPr>
            <a:spLocks noChangeArrowheads="1" noChangeShapeType="1" noTextEdit="1"/>
          </p:cNvSpPr>
          <p:nvPr/>
        </p:nvSpPr>
        <p:spPr bwMode="auto">
          <a:xfrm>
            <a:off x="4038600" y="3810000"/>
            <a:ext cx="352425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tx2"/>
                </a:solidFill>
                <a:latin typeface="Arial Black"/>
              </a:rPr>
              <a:t>X</a:t>
            </a:r>
          </a:p>
        </p:txBody>
      </p:sp>
      <p:sp>
        <p:nvSpPr>
          <p:cNvPr id="14344" name="WordArt 8"/>
          <p:cNvSpPr>
            <a:spLocks noChangeArrowheads="1" noChangeShapeType="1" noTextEdit="1"/>
          </p:cNvSpPr>
          <p:nvPr/>
        </p:nvSpPr>
        <p:spPr bwMode="auto">
          <a:xfrm>
            <a:off x="3429000" y="3429000"/>
            <a:ext cx="304800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3300"/>
                </a:solidFill>
                <a:latin typeface="Arial Black"/>
              </a:rPr>
              <a:t>3</a:t>
            </a:r>
          </a:p>
        </p:txBody>
      </p:sp>
      <p:sp>
        <p:nvSpPr>
          <p:cNvPr id="14345" name="WordArt 9"/>
          <p:cNvSpPr>
            <a:spLocks noChangeArrowheads="1" noChangeShapeType="1" noTextEdit="1"/>
          </p:cNvSpPr>
          <p:nvPr/>
        </p:nvSpPr>
        <p:spPr bwMode="auto">
          <a:xfrm>
            <a:off x="4800600" y="4267200"/>
            <a:ext cx="304800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3300"/>
                </a:solidFill>
                <a:latin typeface="Arial Black"/>
              </a:rPr>
              <a:t>3</a:t>
            </a:r>
          </a:p>
        </p:txBody>
      </p:sp>
      <p:sp>
        <p:nvSpPr>
          <p:cNvPr id="14346" name="WordArt 10"/>
          <p:cNvSpPr>
            <a:spLocks noChangeArrowheads="1" noChangeShapeType="1" noTextEdit="1"/>
          </p:cNvSpPr>
          <p:nvPr/>
        </p:nvSpPr>
        <p:spPr bwMode="auto">
          <a:xfrm>
            <a:off x="3429000" y="4267200"/>
            <a:ext cx="304800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latin typeface="Arial Black"/>
              </a:rPr>
              <a:t>4</a:t>
            </a:r>
          </a:p>
        </p:txBody>
      </p:sp>
      <p:sp>
        <p:nvSpPr>
          <p:cNvPr id="14347" name="WordArt 11"/>
          <p:cNvSpPr>
            <a:spLocks noChangeArrowheads="1" noChangeShapeType="1" noTextEdit="1"/>
          </p:cNvSpPr>
          <p:nvPr/>
        </p:nvSpPr>
        <p:spPr bwMode="auto">
          <a:xfrm>
            <a:off x="4800600" y="3429000"/>
            <a:ext cx="304800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latin typeface="Arial Black"/>
              </a:rPr>
              <a:t>4</a:t>
            </a:r>
          </a:p>
        </p:txBody>
      </p:sp>
      <p:sp>
        <p:nvSpPr>
          <p:cNvPr id="14348" name="WordArt 12"/>
          <p:cNvSpPr>
            <a:spLocks noChangeArrowheads="1" noChangeShapeType="1" noTextEdit="1"/>
          </p:cNvSpPr>
          <p:nvPr/>
        </p:nvSpPr>
        <p:spPr bwMode="auto">
          <a:xfrm>
            <a:off x="6172200" y="4114800"/>
            <a:ext cx="685800" cy="984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tx2"/>
                </a:solidFill>
                <a:latin typeface="Arial Black"/>
              </a:rPr>
              <a:t>-</a:t>
            </a:r>
          </a:p>
        </p:txBody>
      </p:sp>
      <p:sp>
        <p:nvSpPr>
          <p:cNvPr id="14349" name="WordArt 13"/>
          <p:cNvSpPr>
            <a:spLocks noChangeArrowheads="1" noChangeShapeType="1" noTextEdit="1"/>
          </p:cNvSpPr>
          <p:nvPr/>
        </p:nvSpPr>
        <p:spPr bwMode="auto">
          <a:xfrm>
            <a:off x="7010400" y="3962400"/>
            <a:ext cx="533400" cy="3270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tx2"/>
                </a:solidFill>
                <a:latin typeface="Arial Black"/>
              </a:rPr>
              <a:t>=</a:t>
            </a:r>
          </a:p>
        </p:txBody>
      </p:sp>
      <p:sp>
        <p:nvSpPr>
          <p:cNvPr id="14350" name="WordArt 14"/>
          <p:cNvSpPr>
            <a:spLocks noChangeArrowheads="1" noChangeShapeType="1" noTextEdit="1"/>
          </p:cNvSpPr>
          <p:nvPr/>
        </p:nvSpPr>
        <p:spPr bwMode="auto">
          <a:xfrm>
            <a:off x="7696200" y="3200400"/>
            <a:ext cx="685800" cy="1295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1"/>
                </a:solidFill>
                <a:latin typeface="Arial Black"/>
              </a:rPr>
              <a:t>1</a:t>
            </a:r>
          </a:p>
        </p:txBody>
      </p:sp>
      <p:sp>
        <p:nvSpPr>
          <p:cNvPr id="14351" name="WordArt 15"/>
          <p:cNvSpPr>
            <a:spLocks noChangeArrowheads="1" noChangeShapeType="1" noTextEdit="1"/>
          </p:cNvSpPr>
          <p:nvPr/>
        </p:nvSpPr>
        <p:spPr bwMode="auto">
          <a:xfrm>
            <a:off x="6324600" y="3429000"/>
            <a:ext cx="5334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1"/>
                </a:solidFill>
                <a:latin typeface="Arial Black"/>
              </a:rPr>
              <a:t>12</a:t>
            </a:r>
          </a:p>
        </p:txBody>
      </p:sp>
      <p:sp>
        <p:nvSpPr>
          <p:cNvPr id="14352" name="WordArt 16"/>
          <p:cNvSpPr>
            <a:spLocks noChangeArrowheads="1" noChangeShapeType="1" noTextEdit="1"/>
          </p:cNvSpPr>
          <p:nvPr/>
        </p:nvSpPr>
        <p:spPr bwMode="auto">
          <a:xfrm>
            <a:off x="6324600" y="4267200"/>
            <a:ext cx="6096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1"/>
                </a:solidFill>
                <a:latin typeface="Arial Black"/>
              </a:rPr>
              <a:t>12</a:t>
            </a:r>
          </a:p>
        </p:txBody>
      </p:sp>
      <p:sp>
        <p:nvSpPr>
          <p:cNvPr id="14353" name="Text Box 17"/>
          <p:cNvSpPr txBox="1">
            <a:spLocks noChangeArrowheads="1"/>
          </p:cNvSpPr>
          <p:nvPr/>
        </p:nvSpPr>
        <p:spPr bwMode="auto">
          <a:xfrm>
            <a:off x="304800" y="1447800"/>
            <a:ext cx="8458200" cy="146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4500" b="1">
                <a:latin typeface="Times" charset="0"/>
              </a:rPr>
              <a:t>Two numbers are reciprocals if their product is one.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5" presetID="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43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43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animBg="1"/>
      <p:bldP spid="14340" grpId="0" animBg="1"/>
      <p:bldP spid="14341" grpId="0" animBg="1"/>
      <p:bldP spid="14342" grpId="0" animBg="1"/>
      <p:bldP spid="14343" grpId="0" animBg="1"/>
      <p:bldP spid="14344" grpId="0" animBg="1"/>
      <p:bldP spid="14345" grpId="0" animBg="1"/>
      <p:bldP spid="14346" grpId="0" animBg="1"/>
      <p:bldP spid="14347" grpId="0" animBg="1"/>
      <p:bldP spid="14348" grpId="0" animBg="1"/>
      <p:bldP spid="14349" grpId="0" animBg="1"/>
      <p:bldP spid="14350" grpId="0" animBg="1"/>
      <p:bldP spid="14351" grpId="0" animBg="1"/>
      <p:bldP spid="14352" grpId="0" animBg="1"/>
      <p:bldP spid="14353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WordArt 2"/>
          <p:cNvSpPr>
            <a:spLocks noChangeArrowheads="1" noChangeShapeType="1" noTextEdit="1"/>
          </p:cNvSpPr>
          <p:nvPr/>
        </p:nvSpPr>
        <p:spPr bwMode="auto">
          <a:xfrm>
            <a:off x="2895600" y="381000"/>
            <a:ext cx="3276600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3300"/>
                    </a:gs>
                    <a:gs pos="100000">
                      <a:srgbClr val="FFFF66"/>
                    </a:gs>
                  </a:gsLst>
                  <a:lin ang="5400000" scaled="1"/>
                </a:gradFill>
                <a:latin typeface="Arial Black"/>
              </a:rPr>
              <a:t>Reciprocals</a:t>
            </a:r>
          </a:p>
        </p:txBody>
      </p:sp>
      <p:sp>
        <p:nvSpPr>
          <p:cNvPr id="10243" name="WordArt 3"/>
          <p:cNvSpPr>
            <a:spLocks noChangeArrowheads="1" noChangeShapeType="1" noTextEdit="1"/>
          </p:cNvSpPr>
          <p:nvPr/>
        </p:nvSpPr>
        <p:spPr bwMode="auto">
          <a:xfrm>
            <a:off x="914400" y="3886200"/>
            <a:ext cx="182880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Example:</a:t>
            </a:r>
          </a:p>
        </p:txBody>
      </p:sp>
      <p:sp>
        <p:nvSpPr>
          <p:cNvPr id="10244" name="WordArt 4"/>
          <p:cNvSpPr>
            <a:spLocks noChangeArrowheads="1" noChangeShapeType="1" noTextEdit="1"/>
          </p:cNvSpPr>
          <p:nvPr/>
        </p:nvSpPr>
        <p:spPr bwMode="auto">
          <a:xfrm>
            <a:off x="3200400" y="4114800"/>
            <a:ext cx="685800" cy="984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tx2"/>
                </a:solidFill>
                <a:latin typeface="Arial Black"/>
              </a:rPr>
              <a:t>-</a:t>
            </a:r>
          </a:p>
        </p:txBody>
      </p:sp>
      <p:sp>
        <p:nvSpPr>
          <p:cNvPr id="10245" name="WordArt 5"/>
          <p:cNvSpPr>
            <a:spLocks noChangeArrowheads="1" noChangeShapeType="1" noTextEdit="1"/>
          </p:cNvSpPr>
          <p:nvPr/>
        </p:nvSpPr>
        <p:spPr bwMode="auto">
          <a:xfrm>
            <a:off x="4572000" y="4114800"/>
            <a:ext cx="685800" cy="984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tx2"/>
                </a:solidFill>
                <a:latin typeface="Arial Black"/>
              </a:rPr>
              <a:t>-</a:t>
            </a:r>
          </a:p>
        </p:txBody>
      </p:sp>
      <p:sp>
        <p:nvSpPr>
          <p:cNvPr id="10246" name="WordArt 6"/>
          <p:cNvSpPr>
            <a:spLocks noChangeArrowheads="1" noChangeShapeType="1" noTextEdit="1"/>
          </p:cNvSpPr>
          <p:nvPr/>
        </p:nvSpPr>
        <p:spPr bwMode="auto">
          <a:xfrm>
            <a:off x="4038600" y="3810000"/>
            <a:ext cx="352425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tx2"/>
                </a:solidFill>
                <a:latin typeface="Arial Black"/>
              </a:rPr>
              <a:t>X</a:t>
            </a:r>
          </a:p>
        </p:txBody>
      </p:sp>
      <p:sp>
        <p:nvSpPr>
          <p:cNvPr id="10247" name="WordArt 7"/>
          <p:cNvSpPr>
            <a:spLocks noChangeArrowheads="1" noChangeShapeType="1" noTextEdit="1"/>
          </p:cNvSpPr>
          <p:nvPr/>
        </p:nvSpPr>
        <p:spPr bwMode="auto">
          <a:xfrm>
            <a:off x="3429000" y="3429000"/>
            <a:ext cx="304800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3300"/>
                </a:solidFill>
                <a:latin typeface="Arial Black"/>
              </a:rPr>
              <a:t>3</a:t>
            </a:r>
          </a:p>
        </p:txBody>
      </p:sp>
      <p:sp>
        <p:nvSpPr>
          <p:cNvPr id="10248" name="WordArt 8"/>
          <p:cNvSpPr>
            <a:spLocks noChangeArrowheads="1" noChangeShapeType="1" noTextEdit="1"/>
          </p:cNvSpPr>
          <p:nvPr/>
        </p:nvSpPr>
        <p:spPr bwMode="auto">
          <a:xfrm>
            <a:off x="4800600" y="4267200"/>
            <a:ext cx="304800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3300"/>
                </a:solidFill>
                <a:latin typeface="Arial Black"/>
              </a:rPr>
              <a:t>3</a:t>
            </a:r>
          </a:p>
        </p:txBody>
      </p:sp>
      <p:sp>
        <p:nvSpPr>
          <p:cNvPr id="10249" name="WordArt 9"/>
          <p:cNvSpPr>
            <a:spLocks noChangeArrowheads="1" noChangeShapeType="1" noTextEdit="1"/>
          </p:cNvSpPr>
          <p:nvPr/>
        </p:nvSpPr>
        <p:spPr bwMode="auto">
          <a:xfrm>
            <a:off x="3429000" y="4267200"/>
            <a:ext cx="304800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latin typeface="Arial Black"/>
              </a:rPr>
              <a:t>4</a:t>
            </a:r>
          </a:p>
        </p:txBody>
      </p:sp>
      <p:sp>
        <p:nvSpPr>
          <p:cNvPr id="10250" name="WordArt 10"/>
          <p:cNvSpPr>
            <a:spLocks noChangeArrowheads="1" noChangeShapeType="1" noTextEdit="1"/>
          </p:cNvSpPr>
          <p:nvPr/>
        </p:nvSpPr>
        <p:spPr bwMode="auto">
          <a:xfrm>
            <a:off x="4800600" y="3429000"/>
            <a:ext cx="304800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latin typeface="Arial Black"/>
              </a:rPr>
              <a:t>4</a:t>
            </a:r>
          </a:p>
        </p:txBody>
      </p:sp>
      <p:sp>
        <p:nvSpPr>
          <p:cNvPr id="10251" name="Text Box 11"/>
          <p:cNvSpPr txBox="1">
            <a:spLocks noChangeArrowheads="1"/>
          </p:cNvSpPr>
          <p:nvPr/>
        </p:nvSpPr>
        <p:spPr bwMode="auto">
          <a:xfrm>
            <a:off x="304800" y="1447800"/>
            <a:ext cx="8458200" cy="146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4500" b="1">
                <a:latin typeface="Times" charset="0"/>
              </a:rPr>
              <a:t>Two numbers are reciprocals if their product is one.</a:t>
            </a:r>
          </a:p>
        </p:txBody>
      </p:sp>
      <p:sp>
        <p:nvSpPr>
          <p:cNvPr id="10252" name="WordArt 12"/>
          <p:cNvSpPr>
            <a:spLocks noChangeArrowheads="1" noChangeShapeType="1" noTextEdit="1"/>
          </p:cNvSpPr>
          <p:nvPr/>
        </p:nvSpPr>
        <p:spPr bwMode="auto">
          <a:xfrm>
            <a:off x="5410200" y="3962400"/>
            <a:ext cx="533400" cy="3270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tx2"/>
                </a:solidFill>
                <a:latin typeface="Arial Black"/>
              </a:rPr>
              <a:t>=</a:t>
            </a:r>
          </a:p>
        </p:txBody>
      </p:sp>
      <p:sp>
        <p:nvSpPr>
          <p:cNvPr id="15373" name="WordArt 13"/>
          <p:cNvSpPr>
            <a:spLocks noChangeArrowheads="1" noChangeShapeType="1" noTextEdit="1"/>
          </p:cNvSpPr>
          <p:nvPr/>
        </p:nvSpPr>
        <p:spPr bwMode="auto">
          <a:xfrm>
            <a:off x="6172200" y="4114800"/>
            <a:ext cx="685800" cy="984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tx2"/>
                </a:solidFill>
                <a:latin typeface="Arial Black"/>
              </a:rPr>
              <a:t>-</a:t>
            </a:r>
          </a:p>
        </p:txBody>
      </p:sp>
      <p:sp>
        <p:nvSpPr>
          <p:cNvPr id="15374" name="WordArt 14"/>
          <p:cNvSpPr>
            <a:spLocks noChangeArrowheads="1" noChangeShapeType="1" noTextEdit="1"/>
          </p:cNvSpPr>
          <p:nvPr/>
        </p:nvSpPr>
        <p:spPr bwMode="auto">
          <a:xfrm>
            <a:off x="7010400" y="3962400"/>
            <a:ext cx="533400" cy="3270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tx2"/>
                </a:solidFill>
                <a:latin typeface="Arial Black"/>
              </a:rPr>
              <a:t>=</a:t>
            </a:r>
          </a:p>
        </p:txBody>
      </p:sp>
      <p:sp>
        <p:nvSpPr>
          <p:cNvPr id="15375" name="WordArt 15"/>
          <p:cNvSpPr>
            <a:spLocks noChangeArrowheads="1" noChangeShapeType="1" noTextEdit="1"/>
          </p:cNvSpPr>
          <p:nvPr/>
        </p:nvSpPr>
        <p:spPr bwMode="auto">
          <a:xfrm>
            <a:off x="8001000" y="3810000"/>
            <a:ext cx="304800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1"/>
                </a:solidFill>
                <a:latin typeface="Arial Black"/>
              </a:rPr>
              <a:t>1</a:t>
            </a:r>
          </a:p>
        </p:txBody>
      </p:sp>
      <p:sp>
        <p:nvSpPr>
          <p:cNvPr id="15376" name="Line 16"/>
          <p:cNvSpPr>
            <a:spLocks noChangeShapeType="1"/>
          </p:cNvSpPr>
          <p:nvPr/>
        </p:nvSpPr>
        <p:spPr bwMode="auto">
          <a:xfrm>
            <a:off x="3352800" y="3657600"/>
            <a:ext cx="533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7" name="Line 17"/>
          <p:cNvSpPr>
            <a:spLocks noChangeShapeType="1"/>
          </p:cNvSpPr>
          <p:nvPr/>
        </p:nvSpPr>
        <p:spPr bwMode="auto">
          <a:xfrm flipH="1">
            <a:off x="4724400" y="3581400"/>
            <a:ext cx="457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8" name="Line 18"/>
          <p:cNvSpPr>
            <a:spLocks noChangeShapeType="1"/>
          </p:cNvSpPr>
          <p:nvPr/>
        </p:nvSpPr>
        <p:spPr bwMode="auto">
          <a:xfrm>
            <a:off x="4724400" y="4419600"/>
            <a:ext cx="533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9" name="WordArt 19"/>
          <p:cNvSpPr>
            <a:spLocks noChangeArrowheads="1" noChangeShapeType="1" noTextEdit="1"/>
          </p:cNvSpPr>
          <p:nvPr/>
        </p:nvSpPr>
        <p:spPr bwMode="auto">
          <a:xfrm>
            <a:off x="3200400" y="3048000"/>
            <a:ext cx="200025" cy="4286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4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bg2"/>
                </a:solidFill>
                <a:latin typeface="Arial Black"/>
              </a:rPr>
              <a:t>1</a:t>
            </a:r>
          </a:p>
        </p:txBody>
      </p:sp>
      <p:sp>
        <p:nvSpPr>
          <p:cNvPr id="15380" name="WordArt 20"/>
          <p:cNvSpPr>
            <a:spLocks noChangeArrowheads="1" noChangeShapeType="1" noTextEdit="1"/>
          </p:cNvSpPr>
          <p:nvPr/>
        </p:nvSpPr>
        <p:spPr bwMode="auto">
          <a:xfrm>
            <a:off x="5257800" y="4876800"/>
            <a:ext cx="200025" cy="4286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4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bg2"/>
                </a:solidFill>
                <a:latin typeface="Arial Black"/>
              </a:rPr>
              <a:t>1</a:t>
            </a:r>
          </a:p>
        </p:txBody>
      </p:sp>
      <p:sp>
        <p:nvSpPr>
          <p:cNvPr id="15381" name="Line 21"/>
          <p:cNvSpPr>
            <a:spLocks noChangeShapeType="1"/>
          </p:cNvSpPr>
          <p:nvPr/>
        </p:nvSpPr>
        <p:spPr bwMode="auto">
          <a:xfrm flipH="1">
            <a:off x="3276600" y="4419600"/>
            <a:ext cx="533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2" name="WordArt 22"/>
          <p:cNvSpPr>
            <a:spLocks noChangeArrowheads="1" noChangeShapeType="1" noTextEdit="1"/>
          </p:cNvSpPr>
          <p:nvPr/>
        </p:nvSpPr>
        <p:spPr bwMode="auto">
          <a:xfrm>
            <a:off x="3200400" y="4876800"/>
            <a:ext cx="200025" cy="4286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4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bg2"/>
                </a:solidFill>
                <a:latin typeface="Arial Black"/>
              </a:rPr>
              <a:t>1</a:t>
            </a:r>
          </a:p>
        </p:txBody>
      </p:sp>
      <p:sp>
        <p:nvSpPr>
          <p:cNvPr id="15383" name="WordArt 23"/>
          <p:cNvSpPr>
            <a:spLocks noChangeArrowheads="1" noChangeShapeType="1" noTextEdit="1"/>
          </p:cNvSpPr>
          <p:nvPr/>
        </p:nvSpPr>
        <p:spPr bwMode="auto">
          <a:xfrm>
            <a:off x="5029200" y="2895600"/>
            <a:ext cx="200025" cy="4286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4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bg2"/>
                </a:solidFill>
                <a:latin typeface="Arial Black"/>
              </a:rPr>
              <a:t>1</a:t>
            </a:r>
          </a:p>
        </p:txBody>
      </p:sp>
      <p:sp>
        <p:nvSpPr>
          <p:cNvPr id="15384" name="WordArt 24"/>
          <p:cNvSpPr>
            <a:spLocks noChangeArrowheads="1" noChangeShapeType="1" noTextEdit="1"/>
          </p:cNvSpPr>
          <p:nvPr/>
        </p:nvSpPr>
        <p:spPr bwMode="auto">
          <a:xfrm>
            <a:off x="6324600" y="3429000"/>
            <a:ext cx="304800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1"/>
                </a:solidFill>
                <a:latin typeface="Arial Black"/>
              </a:rPr>
              <a:t>1</a:t>
            </a:r>
          </a:p>
        </p:txBody>
      </p:sp>
      <p:sp>
        <p:nvSpPr>
          <p:cNvPr id="15385" name="WordArt 25"/>
          <p:cNvSpPr>
            <a:spLocks noChangeArrowheads="1" noChangeShapeType="1" noTextEdit="1"/>
          </p:cNvSpPr>
          <p:nvPr/>
        </p:nvSpPr>
        <p:spPr bwMode="auto">
          <a:xfrm>
            <a:off x="6324600" y="4267200"/>
            <a:ext cx="304800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1"/>
                </a:solidFill>
                <a:latin typeface="Arial Black"/>
              </a:rPr>
              <a:t>1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53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3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3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3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3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3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53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53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53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53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53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53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53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53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53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53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73" grpId="0" animBg="1"/>
      <p:bldP spid="15374" grpId="0" animBg="1"/>
      <p:bldP spid="15375" grpId="0" animBg="1"/>
      <p:bldP spid="15376" grpId="0" animBg="1"/>
      <p:bldP spid="15377" grpId="0" animBg="1"/>
      <p:bldP spid="15378" grpId="0" animBg="1"/>
      <p:bldP spid="15379" grpId="0" animBg="1"/>
      <p:bldP spid="15380" grpId="0" animBg="1"/>
      <p:bldP spid="15381" grpId="0" animBg="1"/>
      <p:bldP spid="15382" grpId="0" animBg="1"/>
      <p:bldP spid="15383" grpId="0" animBg="1"/>
      <p:bldP spid="15384" grpId="0" animBg="1"/>
      <p:bldP spid="1538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685800" y="1981200"/>
            <a:ext cx="7848600" cy="3349625"/>
          </a:xfrm>
          <a:prstGeom prst="rect">
            <a:avLst/>
          </a:prstGeom>
          <a:solidFill>
            <a:schemeClr val="bg1"/>
          </a:solidFill>
          <a:ln w="57150" cap="rnd">
            <a:solidFill>
              <a:srgbClr val="A50021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6000" u="sng">
                <a:latin typeface="Times" charset="0"/>
              </a:rPr>
              <a:t>Hint to find a reciprocal:</a:t>
            </a:r>
          </a:p>
          <a:p>
            <a:pPr algn="ctr">
              <a:spcBef>
                <a:spcPct val="50000"/>
              </a:spcBef>
            </a:pPr>
            <a:r>
              <a:rPr lang="en-US" sz="6000">
                <a:latin typeface="Times" charset="0"/>
              </a:rPr>
              <a:t>JUST </a:t>
            </a:r>
            <a:r>
              <a:rPr lang="en-US" sz="6000">
                <a:solidFill>
                  <a:srgbClr val="A50021"/>
                </a:solidFill>
                <a:latin typeface="Times" charset="0"/>
              </a:rPr>
              <a:t>FLIP</a:t>
            </a:r>
            <a:r>
              <a:rPr lang="en-US" sz="6000">
                <a:latin typeface="Times" charset="0"/>
              </a:rPr>
              <a:t> THE FRACTION OVER!</a:t>
            </a:r>
          </a:p>
        </p:txBody>
      </p:sp>
      <p:sp>
        <p:nvSpPr>
          <p:cNvPr id="11267" name="WordArt 3"/>
          <p:cNvSpPr>
            <a:spLocks noChangeArrowheads="1" noChangeShapeType="1" noTextEdit="1"/>
          </p:cNvSpPr>
          <p:nvPr/>
        </p:nvSpPr>
        <p:spPr bwMode="auto">
          <a:xfrm>
            <a:off x="2895600" y="381000"/>
            <a:ext cx="3276600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3300"/>
                    </a:gs>
                    <a:gs pos="100000">
                      <a:srgbClr val="FFFF66"/>
                    </a:gs>
                  </a:gsLst>
                  <a:lin ang="5400000" scaled="1"/>
                </a:gradFill>
                <a:latin typeface="Arial Black"/>
              </a:rPr>
              <a:t>Reciprocals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 animBg="1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10" name="Group 2"/>
          <p:cNvGrpSpPr>
            <a:grpSpLocks/>
          </p:cNvGrpSpPr>
          <p:nvPr/>
        </p:nvGrpSpPr>
        <p:grpSpPr bwMode="auto">
          <a:xfrm>
            <a:off x="457200" y="1717675"/>
            <a:ext cx="3962400" cy="811213"/>
            <a:chOff x="288" y="584"/>
            <a:chExt cx="2496" cy="511"/>
          </a:xfrm>
        </p:grpSpPr>
        <p:sp>
          <p:nvSpPr>
            <p:cNvPr id="12328" name="Text Box 104"/>
            <p:cNvSpPr txBox="1">
              <a:spLocks noChangeArrowheads="1"/>
            </p:cNvSpPr>
            <p:nvPr/>
          </p:nvSpPr>
          <p:spPr bwMode="auto">
            <a:xfrm>
              <a:off x="288" y="672"/>
              <a:ext cx="249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2400" b="1"/>
                <a:t>Write the reciprocal of    .</a:t>
              </a:r>
            </a:p>
          </p:txBody>
        </p:sp>
        <p:grpSp>
          <p:nvGrpSpPr>
            <p:cNvPr id="12329" name="Group 4"/>
            <p:cNvGrpSpPr>
              <a:grpSpLocks/>
            </p:cNvGrpSpPr>
            <p:nvPr/>
          </p:nvGrpSpPr>
          <p:grpSpPr bwMode="auto">
            <a:xfrm>
              <a:off x="2445" y="584"/>
              <a:ext cx="107" cy="511"/>
              <a:chOff x="3517" y="1058"/>
              <a:chExt cx="107" cy="511"/>
            </a:xfrm>
          </p:grpSpPr>
          <p:sp>
            <p:nvSpPr>
              <p:cNvPr id="12330" name="Rectangle 5"/>
              <p:cNvSpPr>
                <a:spLocks noChangeArrowheads="1"/>
              </p:cNvSpPr>
              <p:nvPr/>
            </p:nvSpPr>
            <p:spPr bwMode="auto">
              <a:xfrm>
                <a:off x="3526" y="1339"/>
                <a:ext cx="96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400" b="1">
                    <a:solidFill>
                      <a:srgbClr val="000000"/>
                    </a:solidFill>
                    <a:latin typeface="Times New Roman" pitchFamily="18" charset="0"/>
                  </a:rPr>
                  <a:t>3</a:t>
                </a:r>
                <a:endParaRPr lang="en-US" sz="2400" b="1">
                  <a:latin typeface="Times New Roman" pitchFamily="18" charset="0"/>
                </a:endParaRPr>
              </a:p>
            </p:txBody>
          </p:sp>
          <p:sp>
            <p:nvSpPr>
              <p:cNvPr id="12331" name="Rectangle 6"/>
              <p:cNvSpPr>
                <a:spLocks noChangeArrowheads="1"/>
              </p:cNvSpPr>
              <p:nvPr/>
            </p:nvSpPr>
            <p:spPr bwMode="auto">
              <a:xfrm>
                <a:off x="3528" y="1058"/>
                <a:ext cx="96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400" b="1">
                    <a:solidFill>
                      <a:srgbClr val="000000"/>
                    </a:solidFill>
                    <a:latin typeface="Times New Roman" pitchFamily="18" charset="0"/>
                  </a:rPr>
                  <a:t>2</a:t>
                </a:r>
                <a:endParaRPr lang="en-US" sz="2400" b="1">
                  <a:latin typeface="Times New Roman" pitchFamily="18" charset="0"/>
                </a:endParaRPr>
              </a:p>
            </p:txBody>
          </p:sp>
          <p:sp>
            <p:nvSpPr>
              <p:cNvPr id="12332" name="Line 7"/>
              <p:cNvSpPr>
                <a:spLocks noChangeShapeType="1"/>
              </p:cNvSpPr>
              <p:nvPr/>
            </p:nvSpPr>
            <p:spPr bwMode="auto">
              <a:xfrm>
                <a:off x="3517" y="1315"/>
                <a:ext cx="104" cy="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7416" name="Group 8"/>
          <p:cNvGrpSpPr>
            <a:grpSpLocks/>
          </p:cNvGrpSpPr>
          <p:nvPr/>
        </p:nvGrpSpPr>
        <p:grpSpPr bwMode="auto">
          <a:xfrm>
            <a:off x="457200" y="2743200"/>
            <a:ext cx="8686800" cy="962025"/>
            <a:chOff x="288" y="1230"/>
            <a:chExt cx="5472" cy="606"/>
          </a:xfrm>
        </p:grpSpPr>
        <p:sp>
          <p:nvSpPr>
            <p:cNvPr id="12323" name="Text Box 432"/>
            <p:cNvSpPr txBox="1">
              <a:spLocks noChangeArrowheads="1"/>
            </p:cNvSpPr>
            <p:nvPr/>
          </p:nvSpPr>
          <p:spPr bwMode="auto">
            <a:xfrm>
              <a:off x="288" y="1318"/>
              <a:ext cx="5472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2400" b="1"/>
                <a:t>To write the reciprocal of    , switch the </a:t>
              </a:r>
              <a:r>
                <a:rPr lang="en-US" sz="2400" b="1">
                  <a:solidFill>
                    <a:srgbClr val="FF0000"/>
                  </a:solidFill>
                </a:rPr>
                <a:t>numerator</a:t>
              </a:r>
              <a:r>
                <a:rPr lang="en-US" sz="2400" b="1"/>
                <a:t> and </a:t>
              </a:r>
              <a:r>
                <a:rPr lang="en-US" sz="2400" b="1">
                  <a:solidFill>
                    <a:srgbClr val="FF0000"/>
                  </a:solidFill>
                </a:rPr>
                <a:t>denominator</a:t>
              </a:r>
              <a:r>
                <a:rPr lang="en-US" sz="2400" b="1"/>
                <a:t>.</a:t>
              </a:r>
            </a:p>
          </p:txBody>
        </p:sp>
        <p:grpSp>
          <p:nvGrpSpPr>
            <p:cNvPr id="12324" name="Group 10"/>
            <p:cNvGrpSpPr>
              <a:grpSpLocks/>
            </p:cNvGrpSpPr>
            <p:nvPr/>
          </p:nvGrpSpPr>
          <p:grpSpPr bwMode="auto">
            <a:xfrm>
              <a:off x="2704" y="1230"/>
              <a:ext cx="107" cy="511"/>
              <a:chOff x="3517" y="1058"/>
              <a:chExt cx="107" cy="511"/>
            </a:xfrm>
          </p:grpSpPr>
          <p:sp>
            <p:nvSpPr>
              <p:cNvPr id="12325" name="Rectangle 11"/>
              <p:cNvSpPr>
                <a:spLocks noChangeArrowheads="1"/>
              </p:cNvSpPr>
              <p:nvPr/>
            </p:nvSpPr>
            <p:spPr bwMode="auto">
              <a:xfrm>
                <a:off x="3526" y="1339"/>
                <a:ext cx="96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400" b="1">
                    <a:solidFill>
                      <a:srgbClr val="000000"/>
                    </a:solidFill>
                    <a:latin typeface="Times New Roman" pitchFamily="18" charset="0"/>
                  </a:rPr>
                  <a:t>3</a:t>
                </a:r>
                <a:endParaRPr lang="en-US" sz="2400" b="1">
                  <a:latin typeface="Times New Roman" pitchFamily="18" charset="0"/>
                </a:endParaRPr>
              </a:p>
            </p:txBody>
          </p:sp>
          <p:sp>
            <p:nvSpPr>
              <p:cNvPr id="12326" name="Rectangle 12"/>
              <p:cNvSpPr>
                <a:spLocks noChangeArrowheads="1"/>
              </p:cNvSpPr>
              <p:nvPr/>
            </p:nvSpPr>
            <p:spPr bwMode="auto">
              <a:xfrm>
                <a:off x="3528" y="1058"/>
                <a:ext cx="96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400" b="1">
                    <a:solidFill>
                      <a:srgbClr val="000000"/>
                    </a:solidFill>
                    <a:latin typeface="Times New Roman" pitchFamily="18" charset="0"/>
                  </a:rPr>
                  <a:t>2</a:t>
                </a:r>
                <a:endParaRPr lang="en-US" sz="2400" b="1">
                  <a:latin typeface="Times New Roman" pitchFamily="18" charset="0"/>
                </a:endParaRPr>
              </a:p>
            </p:txBody>
          </p:sp>
          <p:sp>
            <p:nvSpPr>
              <p:cNvPr id="12327" name="Line 13"/>
              <p:cNvSpPr>
                <a:spLocks noChangeShapeType="1"/>
              </p:cNvSpPr>
              <p:nvPr/>
            </p:nvSpPr>
            <p:spPr bwMode="auto">
              <a:xfrm>
                <a:off x="3517" y="1315"/>
                <a:ext cx="104" cy="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7422" name="Group 14"/>
          <p:cNvGrpSpPr>
            <a:grpSpLocks/>
          </p:cNvGrpSpPr>
          <p:nvPr/>
        </p:nvGrpSpPr>
        <p:grpSpPr bwMode="auto">
          <a:xfrm>
            <a:off x="3276600" y="3810000"/>
            <a:ext cx="2081213" cy="873125"/>
            <a:chOff x="632" y="1944"/>
            <a:chExt cx="1311" cy="550"/>
          </a:xfrm>
        </p:grpSpPr>
        <p:grpSp>
          <p:nvGrpSpPr>
            <p:cNvPr id="12313" name="Group 15"/>
            <p:cNvGrpSpPr>
              <a:grpSpLocks/>
            </p:cNvGrpSpPr>
            <p:nvPr/>
          </p:nvGrpSpPr>
          <p:grpSpPr bwMode="auto">
            <a:xfrm>
              <a:off x="632" y="1944"/>
              <a:ext cx="121" cy="550"/>
              <a:chOff x="3517" y="1058"/>
              <a:chExt cx="149" cy="550"/>
            </a:xfrm>
          </p:grpSpPr>
          <p:sp>
            <p:nvSpPr>
              <p:cNvPr id="12320" name="Rectangle 16"/>
              <p:cNvSpPr>
                <a:spLocks noChangeArrowheads="1"/>
              </p:cNvSpPr>
              <p:nvPr/>
            </p:nvSpPr>
            <p:spPr bwMode="auto">
              <a:xfrm>
                <a:off x="3526" y="1339"/>
                <a:ext cx="138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800">
                    <a:solidFill>
                      <a:srgbClr val="000000"/>
                    </a:solidFill>
                    <a:latin typeface="Times New Roman" pitchFamily="18" charset="0"/>
                  </a:rPr>
                  <a:t>3</a:t>
                </a:r>
                <a:endParaRPr lang="en-US" sz="2800">
                  <a:latin typeface="Times New Roman" pitchFamily="18" charset="0"/>
                </a:endParaRPr>
              </a:p>
            </p:txBody>
          </p:sp>
          <p:sp>
            <p:nvSpPr>
              <p:cNvPr id="12321" name="Rectangle 17"/>
              <p:cNvSpPr>
                <a:spLocks noChangeArrowheads="1"/>
              </p:cNvSpPr>
              <p:nvPr/>
            </p:nvSpPr>
            <p:spPr bwMode="auto">
              <a:xfrm>
                <a:off x="3528" y="1058"/>
                <a:ext cx="138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800">
                    <a:solidFill>
                      <a:srgbClr val="000000"/>
                    </a:solidFill>
                    <a:latin typeface="Times New Roman" pitchFamily="18" charset="0"/>
                  </a:rPr>
                  <a:t>2</a:t>
                </a:r>
                <a:endParaRPr lang="en-US" sz="2800">
                  <a:latin typeface="Times New Roman" pitchFamily="18" charset="0"/>
                </a:endParaRPr>
              </a:p>
            </p:txBody>
          </p:sp>
          <p:sp>
            <p:nvSpPr>
              <p:cNvPr id="12322" name="Line 18"/>
              <p:cNvSpPr>
                <a:spLocks noChangeShapeType="1"/>
              </p:cNvSpPr>
              <p:nvPr/>
            </p:nvSpPr>
            <p:spPr bwMode="auto">
              <a:xfrm>
                <a:off x="3517" y="1315"/>
                <a:ext cx="104" cy="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2314" name="Group 19"/>
            <p:cNvGrpSpPr>
              <a:grpSpLocks/>
            </p:cNvGrpSpPr>
            <p:nvPr/>
          </p:nvGrpSpPr>
          <p:grpSpPr bwMode="auto">
            <a:xfrm>
              <a:off x="1822" y="1944"/>
              <a:ext cx="121" cy="550"/>
              <a:chOff x="3517" y="1058"/>
              <a:chExt cx="154" cy="550"/>
            </a:xfrm>
          </p:grpSpPr>
          <p:sp>
            <p:nvSpPr>
              <p:cNvPr id="12317" name="Rectangle 20"/>
              <p:cNvSpPr>
                <a:spLocks noChangeArrowheads="1"/>
              </p:cNvSpPr>
              <p:nvPr/>
            </p:nvSpPr>
            <p:spPr bwMode="auto">
              <a:xfrm>
                <a:off x="3526" y="1339"/>
                <a:ext cx="142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800">
                    <a:solidFill>
                      <a:srgbClr val="000000"/>
                    </a:solidFill>
                    <a:latin typeface="Times New Roman" pitchFamily="18" charset="0"/>
                  </a:rPr>
                  <a:t>2</a:t>
                </a:r>
                <a:endParaRPr lang="en-US" sz="2800">
                  <a:latin typeface="Times New Roman" pitchFamily="18" charset="0"/>
                </a:endParaRPr>
              </a:p>
            </p:txBody>
          </p:sp>
          <p:sp>
            <p:nvSpPr>
              <p:cNvPr id="12318" name="Rectangle 21"/>
              <p:cNvSpPr>
                <a:spLocks noChangeArrowheads="1"/>
              </p:cNvSpPr>
              <p:nvPr/>
            </p:nvSpPr>
            <p:spPr bwMode="auto">
              <a:xfrm>
                <a:off x="3528" y="1058"/>
                <a:ext cx="143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800">
                    <a:solidFill>
                      <a:srgbClr val="000000"/>
                    </a:solidFill>
                    <a:latin typeface="Times New Roman" pitchFamily="18" charset="0"/>
                  </a:rPr>
                  <a:t>3</a:t>
                </a:r>
                <a:endParaRPr lang="en-US" sz="2800">
                  <a:latin typeface="Times New Roman" pitchFamily="18" charset="0"/>
                </a:endParaRPr>
              </a:p>
            </p:txBody>
          </p:sp>
          <p:sp>
            <p:nvSpPr>
              <p:cNvPr id="12319" name="Line 22"/>
              <p:cNvSpPr>
                <a:spLocks noChangeShapeType="1"/>
              </p:cNvSpPr>
              <p:nvPr/>
            </p:nvSpPr>
            <p:spPr bwMode="auto">
              <a:xfrm>
                <a:off x="3517" y="1315"/>
                <a:ext cx="104" cy="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2315" name="Line 23"/>
            <p:cNvSpPr>
              <a:spLocks noChangeShapeType="1"/>
            </p:cNvSpPr>
            <p:nvPr/>
          </p:nvSpPr>
          <p:spPr bwMode="auto">
            <a:xfrm flipV="1">
              <a:off x="814" y="2092"/>
              <a:ext cx="912" cy="2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16" name="Line 24"/>
            <p:cNvSpPr>
              <a:spLocks noChangeShapeType="1"/>
            </p:cNvSpPr>
            <p:nvPr/>
          </p:nvSpPr>
          <p:spPr bwMode="auto">
            <a:xfrm rot="1800000" flipV="1">
              <a:off x="814" y="2084"/>
              <a:ext cx="912" cy="2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7433" name="Group 25"/>
          <p:cNvGrpSpPr>
            <a:grpSpLocks/>
          </p:cNvGrpSpPr>
          <p:nvPr/>
        </p:nvGrpSpPr>
        <p:grpSpPr bwMode="auto">
          <a:xfrm>
            <a:off x="2667000" y="5105400"/>
            <a:ext cx="3349625" cy="873125"/>
            <a:chOff x="288" y="2586"/>
            <a:chExt cx="2110" cy="550"/>
          </a:xfrm>
        </p:grpSpPr>
        <p:sp>
          <p:nvSpPr>
            <p:cNvPr id="12295" name="Rectangle 26"/>
            <p:cNvSpPr>
              <a:spLocks noChangeArrowheads="1"/>
            </p:cNvSpPr>
            <p:nvPr/>
          </p:nvSpPr>
          <p:spPr bwMode="auto">
            <a:xfrm>
              <a:off x="288" y="2683"/>
              <a:ext cx="80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rgbClr val="CC0000"/>
                  </a:solidFill>
                </a:rPr>
                <a:t>CHECK</a:t>
              </a:r>
              <a:endParaRPr lang="en-US" sz="2400" b="1">
                <a:solidFill>
                  <a:srgbClr val="CC0000"/>
                </a:solidFill>
                <a:latin typeface="Times New Roman" pitchFamily="18" charset="0"/>
              </a:endParaRPr>
            </a:p>
          </p:txBody>
        </p:sp>
        <p:grpSp>
          <p:nvGrpSpPr>
            <p:cNvPr id="12296" name="Group 27"/>
            <p:cNvGrpSpPr>
              <a:grpSpLocks/>
            </p:cNvGrpSpPr>
            <p:nvPr/>
          </p:nvGrpSpPr>
          <p:grpSpPr bwMode="auto">
            <a:xfrm>
              <a:off x="1130" y="2586"/>
              <a:ext cx="1268" cy="550"/>
              <a:chOff x="1152" y="2736"/>
              <a:chExt cx="1268" cy="550"/>
            </a:xfrm>
          </p:grpSpPr>
          <p:grpSp>
            <p:nvGrpSpPr>
              <p:cNvPr id="12297" name="Group 28"/>
              <p:cNvGrpSpPr>
                <a:grpSpLocks/>
              </p:cNvGrpSpPr>
              <p:nvPr/>
            </p:nvGrpSpPr>
            <p:grpSpPr bwMode="auto">
              <a:xfrm>
                <a:off x="1152" y="2736"/>
                <a:ext cx="123" cy="550"/>
                <a:chOff x="3517" y="1058"/>
                <a:chExt cx="123" cy="550"/>
              </a:xfrm>
            </p:grpSpPr>
            <p:sp>
              <p:nvSpPr>
                <p:cNvPr id="12310" name="Rectangle 29"/>
                <p:cNvSpPr>
                  <a:spLocks noChangeArrowheads="1"/>
                </p:cNvSpPr>
                <p:nvPr/>
              </p:nvSpPr>
              <p:spPr bwMode="auto">
                <a:xfrm>
                  <a:off x="3526" y="1339"/>
                  <a:ext cx="112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2800">
                      <a:solidFill>
                        <a:srgbClr val="000000"/>
                      </a:solidFill>
                      <a:latin typeface="Times New Roman" pitchFamily="18" charset="0"/>
                    </a:rPr>
                    <a:t>3</a:t>
                  </a:r>
                  <a:endParaRPr lang="en-US" sz="2800">
                    <a:latin typeface="Times New Roman" pitchFamily="18" charset="0"/>
                  </a:endParaRPr>
                </a:p>
              </p:txBody>
            </p:sp>
            <p:sp>
              <p:nvSpPr>
                <p:cNvPr id="12311" name="Rectangle 30"/>
                <p:cNvSpPr>
                  <a:spLocks noChangeArrowheads="1"/>
                </p:cNvSpPr>
                <p:nvPr/>
              </p:nvSpPr>
              <p:spPr bwMode="auto">
                <a:xfrm>
                  <a:off x="3528" y="1058"/>
                  <a:ext cx="112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2800">
                      <a:solidFill>
                        <a:srgbClr val="000000"/>
                      </a:solidFill>
                      <a:latin typeface="Times New Roman" pitchFamily="18" charset="0"/>
                    </a:rPr>
                    <a:t>2</a:t>
                  </a:r>
                  <a:endParaRPr lang="en-US" sz="2800">
                    <a:latin typeface="Times New Roman" pitchFamily="18" charset="0"/>
                  </a:endParaRPr>
                </a:p>
              </p:txBody>
            </p:sp>
            <p:sp>
              <p:nvSpPr>
                <p:cNvPr id="12312" name="Line 31"/>
                <p:cNvSpPr>
                  <a:spLocks noChangeShapeType="1"/>
                </p:cNvSpPr>
                <p:nvPr/>
              </p:nvSpPr>
              <p:spPr bwMode="auto">
                <a:xfrm>
                  <a:off x="3517" y="1315"/>
                  <a:ext cx="104" cy="0"/>
                </a:xfrm>
                <a:prstGeom prst="line">
                  <a:avLst/>
                </a:prstGeom>
                <a:noFill/>
                <a:ln w="63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2298" name="Group 32"/>
              <p:cNvGrpSpPr>
                <a:grpSpLocks/>
              </p:cNvGrpSpPr>
              <p:nvPr/>
            </p:nvGrpSpPr>
            <p:grpSpPr bwMode="auto">
              <a:xfrm>
                <a:off x="1482" y="2736"/>
                <a:ext cx="123" cy="550"/>
                <a:chOff x="3517" y="1058"/>
                <a:chExt cx="123" cy="550"/>
              </a:xfrm>
            </p:grpSpPr>
            <p:sp>
              <p:nvSpPr>
                <p:cNvPr id="12307" name="Rectangle 33"/>
                <p:cNvSpPr>
                  <a:spLocks noChangeArrowheads="1"/>
                </p:cNvSpPr>
                <p:nvPr/>
              </p:nvSpPr>
              <p:spPr bwMode="auto">
                <a:xfrm>
                  <a:off x="3526" y="1339"/>
                  <a:ext cx="112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2800">
                      <a:solidFill>
                        <a:srgbClr val="000000"/>
                      </a:solidFill>
                      <a:latin typeface="Times New Roman" pitchFamily="18" charset="0"/>
                    </a:rPr>
                    <a:t>2</a:t>
                  </a:r>
                  <a:endParaRPr lang="en-US" sz="2800">
                    <a:latin typeface="Times New Roman" pitchFamily="18" charset="0"/>
                  </a:endParaRPr>
                </a:p>
              </p:txBody>
            </p:sp>
            <p:sp>
              <p:nvSpPr>
                <p:cNvPr id="12308" name="Rectangle 34"/>
                <p:cNvSpPr>
                  <a:spLocks noChangeArrowheads="1"/>
                </p:cNvSpPr>
                <p:nvPr/>
              </p:nvSpPr>
              <p:spPr bwMode="auto">
                <a:xfrm>
                  <a:off x="3528" y="1058"/>
                  <a:ext cx="112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2800">
                      <a:solidFill>
                        <a:srgbClr val="000000"/>
                      </a:solidFill>
                      <a:latin typeface="Times New Roman" pitchFamily="18" charset="0"/>
                    </a:rPr>
                    <a:t>3</a:t>
                  </a:r>
                  <a:endParaRPr lang="en-US" sz="2800">
                    <a:latin typeface="Times New Roman" pitchFamily="18" charset="0"/>
                  </a:endParaRPr>
                </a:p>
              </p:txBody>
            </p:sp>
            <p:sp>
              <p:nvSpPr>
                <p:cNvPr id="12309" name="Line 35"/>
                <p:cNvSpPr>
                  <a:spLocks noChangeShapeType="1"/>
                </p:cNvSpPr>
                <p:nvPr/>
              </p:nvSpPr>
              <p:spPr bwMode="auto">
                <a:xfrm>
                  <a:off x="3517" y="1315"/>
                  <a:ext cx="104" cy="0"/>
                </a:xfrm>
                <a:prstGeom prst="line">
                  <a:avLst/>
                </a:prstGeom>
                <a:noFill/>
                <a:ln w="63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2299" name="Group 36"/>
              <p:cNvGrpSpPr>
                <a:grpSpLocks/>
              </p:cNvGrpSpPr>
              <p:nvPr/>
            </p:nvGrpSpPr>
            <p:grpSpPr bwMode="auto">
              <a:xfrm>
                <a:off x="1872" y="2736"/>
                <a:ext cx="123" cy="550"/>
                <a:chOff x="3517" y="1058"/>
                <a:chExt cx="123" cy="550"/>
              </a:xfrm>
            </p:grpSpPr>
            <p:sp>
              <p:nvSpPr>
                <p:cNvPr id="12304" name="Rectangle 37"/>
                <p:cNvSpPr>
                  <a:spLocks noChangeArrowheads="1"/>
                </p:cNvSpPr>
                <p:nvPr/>
              </p:nvSpPr>
              <p:spPr bwMode="auto">
                <a:xfrm>
                  <a:off x="3526" y="1339"/>
                  <a:ext cx="112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2800">
                      <a:solidFill>
                        <a:srgbClr val="000000"/>
                      </a:solidFill>
                      <a:latin typeface="Times New Roman" pitchFamily="18" charset="0"/>
                    </a:rPr>
                    <a:t>6</a:t>
                  </a:r>
                  <a:endParaRPr lang="en-US" sz="2800">
                    <a:latin typeface="Times New Roman" pitchFamily="18" charset="0"/>
                  </a:endParaRPr>
                </a:p>
              </p:txBody>
            </p:sp>
            <p:sp>
              <p:nvSpPr>
                <p:cNvPr id="12305" name="Rectangle 38"/>
                <p:cNvSpPr>
                  <a:spLocks noChangeArrowheads="1"/>
                </p:cNvSpPr>
                <p:nvPr/>
              </p:nvSpPr>
              <p:spPr bwMode="auto">
                <a:xfrm>
                  <a:off x="3528" y="1058"/>
                  <a:ext cx="112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2800">
                      <a:solidFill>
                        <a:srgbClr val="000000"/>
                      </a:solidFill>
                      <a:latin typeface="Times New Roman" pitchFamily="18" charset="0"/>
                    </a:rPr>
                    <a:t>6</a:t>
                  </a:r>
                  <a:endParaRPr lang="en-US" sz="2800">
                    <a:latin typeface="Times New Roman" pitchFamily="18" charset="0"/>
                  </a:endParaRPr>
                </a:p>
              </p:txBody>
            </p:sp>
            <p:sp>
              <p:nvSpPr>
                <p:cNvPr id="12306" name="Line 39"/>
                <p:cNvSpPr>
                  <a:spLocks noChangeShapeType="1"/>
                </p:cNvSpPr>
                <p:nvPr/>
              </p:nvSpPr>
              <p:spPr bwMode="auto">
                <a:xfrm>
                  <a:off x="3517" y="1315"/>
                  <a:ext cx="104" cy="0"/>
                </a:xfrm>
                <a:prstGeom prst="line">
                  <a:avLst/>
                </a:prstGeom>
                <a:noFill/>
                <a:ln w="63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2300" name="Rectangle 40"/>
              <p:cNvSpPr>
                <a:spLocks noChangeArrowheads="1"/>
              </p:cNvSpPr>
              <p:nvPr/>
            </p:nvSpPr>
            <p:spPr bwMode="auto">
              <a:xfrm>
                <a:off x="1679" y="2870"/>
                <a:ext cx="126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800">
                    <a:solidFill>
                      <a:srgbClr val="000000"/>
                    </a:solidFill>
                    <a:latin typeface="Times New Roman" pitchFamily="18" charset="0"/>
                  </a:rPr>
                  <a:t>=</a:t>
                </a:r>
                <a:endParaRPr lang="en-US" sz="2800">
                  <a:latin typeface="Times New Roman" pitchFamily="18" charset="0"/>
                </a:endParaRPr>
              </a:p>
            </p:txBody>
          </p:sp>
          <p:sp>
            <p:nvSpPr>
              <p:cNvPr id="12301" name="Rectangle 41"/>
              <p:cNvSpPr>
                <a:spLocks noChangeArrowheads="1"/>
              </p:cNvSpPr>
              <p:nvPr/>
            </p:nvSpPr>
            <p:spPr bwMode="auto">
              <a:xfrm>
                <a:off x="1344" y="2870"/>
                <a:ext cx="78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800">
                    <a:solidFill>
                      <a:srgbClr val="000000"/>
                    </a:solidFill>
                    <a:latin typeface="Times New Roman" pitchFamily="18" charset="0"/>
                  </a:rPr>
                  <a:t>•</a:t>
                </a:r>
                <a:endParaRPr lang="en-US" sz="2800">
                  <a:latin typeface="Times New Roman" pitchFamily="18" charset="0"/>
                </a:endParaRPr>
              </a:p>
            </p:txBody>
          </p:sp>
          <p:sp>
            <p:nvSpPr>
              <p:cNvPr id="12302" name="Rectangle 42"/>
              <p:cNvSpPr>
                <a:spLocks noChangeArrowheads="1"/>
              </p:cNvSpPr>
              <p:nvPr/>
            </p:nvSpPr>
            <p:spPr bwMode="auto">
              <a:xfrm>
                <a:off x="2076" y="2870"/>
                <a:ext cx="126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800">
                    <a:solidFill>
                      <a:srgbClr val="000000"/>
                    </a:solidFill>
                    <a:latin typeface="Times New Roman" pitchFamily="18" charset="0"/>
                  </a:rPr>
                  <a:t>=</a:t>
                </a:r>
                <a:endParaRPr lang="en-US" sz="2800">
                  <a:latin typeface="Times New Roman" pitchFamily="18" charset="0"/>
                </a:endParaRPr>
              </a:p>
            </p:txBody>
          </p:sp>
          <p:sp>
            <p:nvSpPr>
              <p:cNvPr id="12303" name="Text Box 43"/>
              <p:cNvSpPr txBox="1">
                <a:spLocks noChangeArrowheads="1"/>
              </p:cNvSpPr>
              <p:nvPr/>
            </p:nvSpPr>
            <p:spPr bwMode="auto">
              <a:xfrm>
                <a:off x="2192" y="2802"/>
                <a:ext cx="228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eaLnBrk="1" hangingPunct="1"/>
                <a:r>
                  <a:rPr lang="en-US" sz="2800">
                    <a:latin typeface="Times New Roman" pitchFamily="18" charset="0"/>
                  </a:rPr>
                  <a:t>1</a:t>
                </a:r>
              </a:p>
            </p:txBody>
          </p:sp>
        </p:grpSp>
      </p:grpSp>
      <p:sp>
        <p:nvSpPr>
          <p:cNvPr id="12294" name="WordArt 44"/>
          <p:cNvSpPr>
            <a:spLocks noChangeArrowheads="1" noChangeShapeType="1" noTextEdit="1"/>
          </p:cNvSpPr>
          <p:nvPr/>
        </p:nvSpPr>
        <p:spPr bwMode="auto">
          <a:xfrm>
            <a:off x="2895600" y="381000"/>
            <a:ext cx="3276600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3300"/>
                    </a:gs>
                    <a:gs pos="100000">
                      <a:srgbClr val="FFFF66"/>
                    </a:gs>
                  </a:gsLst>
                  <a:lin ang="5400000" scaled="1"/>
                </a:gradFill>
                <a:latin typeface="Arial Black"/>
              </a:rPr>
              <a:t>Reciprocals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74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800" decel="100000" fill="hold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74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74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800" decel="100000" fill="hold"/>
                                        <p:tgtEl>
                                          <p:spTgt spid="174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174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174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4"/>
          <p:cNvSpPr txBox="1">
            <a:spLocks noChangeArrowheads="1"/>
          </p:cNvSpPr>
          <p:nvPr/>
        </p:nvSpPr>
        <p:spPr bwMode="auto">
          <a:xfrm>
            <a:off x="1143000" y="1371600"/>
            <a:ext cx="7315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 b="1"/>
              <a:t>Write the reciprocal of the number.</a:t>
            </a:r>
          </a:p>
        </p:txBody>
      </p:sp>
      <p:grpSp>
        <p:nvGrpSpPr>
          <p:cNvPr id="18435" name="Group 3"/>
          <p:cNvGrpSpPr>
            <a:grpSpLocks/>
          </p:cNvGrpSpPr>
          <p:nvPr/>
        </p:nvGrpSpPr>
        <p:grpSpPr bwMode="auto">
          <a:xfrm>
            <a:off x="2057400" y="3021013"/>
            <a:ext cx="879475" cy="847725"/>
            <a:chOff x="288" y="1819"/>
            <a:chExt cx="554" cy="534"/>
          </a:xfrm>
        </p:grpSpPr>
        <p:sp>
          <p:nvSpPr>
            <p:cNvPr id="13359" name="Text Box 66"/>
            <p:cNvSpPr txBox="1">
              <a:spLocks noChangeArrowheads="1"/>
            </p:cNvSpPr>
            <p:nvPr/>
          </p:nvSpPr>
          <p:spPr bwMode="auto">
            <a:xfrm>
              <a:off x="288" y="1931"/>
              <a:ext cx="336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457200" indent="-4572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2800" b="1"/>
                <a:t>2.</a:t>
              </a:r>
            </a:p>
          </p:txBody>
        </p:sp>
        <p:grpSp>
          <p:nvGrpSpPr>
            <p:cNvPr id="13360" name="Group 5"/>
            <p:cNvGrpSpPr>
              <a:grpSpLocks/>
            </p:cNvGrpSpPr>
            <p:nvPr/>
          </p:nvGrpSpPr>
          <p:grpSpPr bwMode="auto">
            <a:xfrm>
              <a:off x="618" y="1819"/>
              <a:ext cx="224" cy="534"/>
              <a:chOff x="618" y="1066"/>
              <a:chExt cx="224" cy="534"/>
            </a:xfrm>
          </p:grpSpPr>
          <p:sp>
            <p:nvSpPr>
              <p:cNvPr id="13361" name="Rectangle 56"/>
              <p:cNvSpPr>
                <a:spLocks noChangeArrowheads="1"/>
              </p:cNvSpPr>
              <p:nvPr/>
            </p:nvSpPr>
            <p:spPr bwMode="auto">
              <a:xfrm>
                <a:off x="618" y="1331"/>
                <a:ext cx="224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ctr"/>
                <a:r>
                  <a:rPr lang="en-US" sz="2800" b="1">
                    <a:solidFill>
                      <a:srgbClr val="000000"/>
                    </a:solidFill>
                    <a:latin typeface="Times New Roman" pitchFamily="18" charset="0"/>
                  </a:rPr>
                  <a:t>11</a:t>
                </a:r>
                <a:endParaRPr lang="en-US" sz="2800" b="1">
                  <a:latin typeface="Times New Roman" pitchFamily="18" charset="0"/>
                </a:endParaRPr>
              </a:p>
            </p:txBody>
          </p:sp>
          <p:sp>
            <p:nvSpPr>
              <p:cNvPr id="13362" name="Rectangle 57"/>
              <p:cNvSpPr>
                <a:spLocks noChangeArrowheads="1"/>
              </p:cNvSpPr>
              <p:nvPr/>
            </p:nvSpPr>
            <p:spPr bwMode="auto">
              <a:xfrm>
                <a:off x="673" y="1066"/>
                <a:ext cx="112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ctr"/>
                <a:r>
                  <a:rPr lang="en-US" sz="2800" b="1">
                    <a:solidFill>
                      <a:srgbClr val="000000"/>
                    </a:solidFill>
                    <a:latin typeface="Times New Roman" pitchFamily="18" charset="0"/>
                  </a:rPr>
                  <a:t>4</a:t>
                </a:r>
                <a:endParaRPr lang="en-US" sz="2800" b="1">
                  <a:latin typeface="Times New Roman" pitchFamily="18" charset="0"/>
                </a:endParaRPr>
              </a:p>
            </p:txBody>
          </p:sp>
          <p:sp>
            <p:nvSpPr>
              <p:cNvPr id="13363" name="Line 124"/>
              <p:cNvSpPr>
                <a:spLocks noChangeShapeType="1"/>
              </p:cNvSpPr>
              <p:nvPr/>
            </p:nvSpPr>
            <p:spPr bwMode="auto">
              <a:xfrm>
                <a:off x="631" y="1315"/>
                <a:ext cx="196" cy="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8441" name="Group 9"/>
          <p:cNvGrpSpPr>
            <a:grpSpLocks/>
          </p:cNvGrpSpPr>
          <p:nvPr/>
        </p:nvGrpSpPr>
        <p:grpSpPr bwMode="auto">
          <a:xfrm>
            <a:off x="2057400" y="4203700"/>
            <a:ext cx="838200" cy="857250"/>
            <a:chOff x="288" y="2564"/>
            <a:chExt cx="528" cy="540"/>
          </a:xfrm>
        </p:grpSpPr>
        <p:sp>
          <p:nvSpPr>
            <p:cNvPr id="13354" name="Text Box 79"/>
            <p:cNvSpPr txBox="1">
              <a:spLocks noChangeArrowheads="1"/>
            </p:cNvSpPr>
            <p:nvPr/>
          </p:nvSpPr>
          <p:spPr bwMode="auto">
            <a:xfrm>
              <a:off x="288" y="2679"/>
              <a:ext cx="528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457200" indent="-4572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2800" b="1"/>
                <a:t>3.</a:t>
              </a:r>
            </a:p>
          </p:txBody>
        </p:sp>
        <p:grpSp>
          <p:nvGrpSpPr>
            <p:cNvPr id="13355" name="Group 11"/>
            <p:cNvGrpSpPr>
              <a:grpSpLocks/>
            </p:cNvGrpSpPr>
            <p:nvPr/>
          </p:nvGrpSpPr>
          <p:grpSpPr bwMode="auto">
            <a:xfrm>
              <a:off x="624" y="2564"/>
              <a:ext cx="125" cy="540"/>
              <a:chOff x="624" y="2720"/>
              <a:chExt cx="125" cy="540"/>
            </a:xfrm>
          </p:grpSpPr>
          <p:sp>
            <p:nvSpPr>
              <p:cNvPr id="13356" name="Rectangle 53"/>
              <p:cNvSpPr>
                <a:spLocks noChangeArrowheads="1"/>
              </p:cNvSpPr>
              <p:nvPr/>
            </p:nvSpPr>
            <p:spPr bwMode="auto">
              <a:xfrm>
                <a:off x="629" y="2991"/>
                <a:ext cx="112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800" b="1">
                    <a:solidFill>
                      <a:srgbClr val="000000"/>
                    </a:solidFill>
                    <a:latin typeface="Times New Roman" pitchFamily="18" charset="0"/>
                  </a:rPr>
                  <a:t>7</a:t>
                </a:r>
                <a:endParaRPr lang="en-US" sz="2800" b="1">
                  <a:latin typeface="Times New Roman" pitchFamily="18" charset="0"/>
                </a:endParaRPr>
              </a:p>
            </p:txBody>
          </p:sp>
          <p:sp>
            <p:nvSpPr>
              <p:cNvPr id="13357" name="Rectangle 54"/>
              <p:cNvSpPr>
                <a:spLocks noChangeArrowheads="1"/>
              </p:cNvSpPr>
              <p:nvPr/>
            </p:nvSpPr>
            <p:spPr bwMode="auto">
              <a:xfrm>
                <a:off x="637" y="2720"/>
                <a:ext cx="112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800" b="1">
                    <a:solidFill>
                      <a:srgbClr val="000000"/>
                    </a:solidFill>
                    <a:latin typeface="Times New Roman" pitchFamily="18" charset="0"/>
                  </a:rPr>
                  <a:t>2</a:t>
                </a:r>
                <a:endParaRPr lang="en-US" sz="2800" b="1">
                  <a:latin typeface="Times New Roman" pitchFamily="18" charset="0"/>
                </a:endParaRPr>
              </a:p>
            </p:txBody>
          </p:sp>
          <p:sp>
            <p:nvSpPr>
              <p:cNvPr id="13358" name="Line 122"/>
              <p:cNvSpPr>
                <a:spLocks noChangeShapeType="1"/>
              </p:cNvSpPr>
              <p:nvPr/>
            </p:nvSpPr>
            <p:spPr bwMode="auto">
              <a:xfrm>
                <a:off x="624" y="2972"/>
                <a:ext cx="98" cy="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8447" name="Group 15"/>
          <p:cNvGrpSpPr>
            <a:grpSpLocks/>
          </p:cNvGrpSpPr>
          <p:nvPr/>
        </p:nvGrpSpPr>
        <p:grpSpPr bwMode="auto">
          <a:xfrm>
            <a:off x="3962400" y="1809750"/>
            <a:ext cx="2101850" cy="857250"/>
            <a:chOff x="2788" y="1071"/>
            <a:chExt cx="1324" cy="540"/>
          </a:xfrm>
        </p:grpSpPr>
        <p:sp>
          <p:nvSpPr>
            <p:cNvPr id="13349" name="Text Box 12"/>
            <p:cNvSpPr txBox="1">
              <a:spLocks noChangeArrowheads="1"/>
            </p:cNvSpPr>
            <p:nvPr/>
          </p:nvSpPr>
          <p:spPr bwMode="auto">
            <a:xfrm>
              <a:off x="2788" y="1203"/>
              <a:ext cx="1127" cy="297"/>
            </a:xfrm>
            <a:prstGeom prst="rect">
              <a:avLst/>
            </a:prstGeom>
            <a:solidFill>
              <a:srgbClr val="FFCB7D"/>
            </a:solidFill>
            <a:ln w="25400">
              <a:solidFill>
                <a:srgbClr val="FFBD5B"/>
              </a:solidFill>
              <a:miter lim="800000"/>
              <a:headEnd/>
              <a:tailEnd/>
            </a:ln>
          </p:spPr>
          <p:txBody>
            <a:bodyPr wrap="none" tIns="9144" bIns="91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2800" b="1"/>
                <a:t>ANSWER</a:t>
              </a:r>
            </a:p>
          </p:txBody>
        </p:sp>
        <p:grpSp>
          <p:nvGrpSpPr>
            <p:cNvPr id="13350" name="Group 17"/>
            <p:cNvGrpSpPr>
              <a:grpSpLocks/>
            </p:cNvGrpSpPr>
            <p:nvPr/>
          </p:nvGrpSpPr>
          <p:grpSpPr bwMode="auto">
            <a:xfrm>
              <a:off x="3995" y="1071"/>
              <a:ext cx="117" cy="540"/>
              <a:chOff x="3995" y="1227"/>
              <a:chExt cx="117" cy="540"/>
            </a:xfrm>
          </p:grpSpPr>
          <p:sp>
            <p:nvSpPr>
              <p:cNvPr id="13351" name="Rectangle 53"/>
              <p:cNvSpPr>
                <a:spLocks noChangeArrowheads="1"/>
              </p:cNvSpPr>
              <p:nvPr/>
            </p:nvSpPr>
            <p:spPr bwMode="auto">
              <a:xfrm>
                <a:off x="4000" y="1498"/>
                <a:ext cx="112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800" b="1">
                    <a:solidFill>
                      <a:srgbClr val="000000"/>
                    </a:solidFill>
                    <a:latin typeface="Times New Roman" pitchFamily="18" charset="0"/>
                  </a:rPr>
                  <a:t>5</a:t>
                </a:r>
                <a:endParaRPr lang="en-US" sz="2800" b="1">
                  <a:latin typeface="Times New Roman" pitchFamily="18" charset="0"/>
                </a:endParaRPr>
              </a:p>
            </p:txBody>
          </p:sp>
          <p:sp>
            <p:nvSpPr>
              <p:cNvPr id="13352" name="Rectangle 54"/>
              <p:cNvSpPr>
                <a:spLocks noChangeArrowheads="1"/>
              </p:cNvSpPr>
              <p:nvPr/>
            </p:nvSpPr>
            <p:spPr bwMode="auto">
              <a:xfrm>
                <a:off x="4000" y="1227"/>
                <a:ext cx="112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800" b="1">
                    <a:solidFill>
                      <a:srgbClr val="000000"/>
                    </a:solidFill>
                    <a:latin typeface="Times New Roman" pitchFamily="18" charset="0"/>
                  </a:rPr>
                  <a:t>6</a:t>
                </a:r>
                <a:endParaRPr lang="en-US" sz="2800" b="1">
                  <a:latin typeface="Times New Roman" pitchFamily="18" charset="0"/>
                </a:endParaRPr>
              </a:p>
            </p:txBody>
          </p:sp>
          <p:sp>
            <p:nvSpPr>
              <p:cNvPr id="13353" name="Line 122"/>
              <p:cNvSpPr>
                <a:spLocks noChangeShapeType="1"/>
              </p:cNvSpPr>
              <p:nvPr/>
            </p:nvSpPr>
            <p:spPr bwMode="auto">
              <a:xfrm>
                <a:off x="3995" y="1479"/>
                <a:ext cx="98" cy="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3318" name="Group 21"/>
          <p:cNvGrpSpPr>
            <a:grpSpLocks/>
          </p:cNvGrpSpPr>
          <p:nvPr/>
        </p:nvGrpSpPr>
        <p:grpSpPr bwMode="auto">
          <a:xfrm>
            <a:off x="2057400" y="1828800"/>
            <a:ext cx="719138" cy="857250"/>
            <a:chOff x="288" y="1068"/>
            <a:chExt cx="453" cy="540"/>
          </a:xfrm>
        </p:grpSpPr>
        <p:sp>
          <p:nvSpPr>
            <p:cNvPr id="13344" name="Text Box 5"/>
            <p:cNvSpPr txBox="1">
              <a:spLocks noChangeArrowheads="1"/>
            </p:cNvSpPr>
            <p:nvPr/>
          </p:nvSpPr>
          <p:spPr bwMode="auto">
            <a:xfrm>
              <a:off x="288" y="1188"/>
              <a:ext cx="336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457200" indent="-4572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2800" b="1"/>
                <a:t>1.</a:t>
              </a:r>
            </a:p>
          </p:txBody>
        </p:sp>
        <p:grpSp>
          <p:nvGrpSpPr>
            <p:cNvPr id="13345" name="Group 23"/>
            <p:cNvGrpSpPr>
              <a:grpSpLocks/>
            </p:cNvGrpSpPr>
            <p:nvPr/>
          </p:nvGrpSpPr>
          <p:grpSpPr bwMode="auto">
            <a:xfrm>
              <a:off x="624" y="1068"/>
              <a:ext cx="117" cy="540"/>
              <a:chOff x="624" y="1224"/>
              <a:chExt cx="117" cy="540"/>
            </a:xfrm>
          </p:grpSpPr>
          <p:sp>
            <p:nvSpPr>
              <p:cNvPr id="13346" name="Rectangle 53"/>
              <p:cNvSpPr>
                <a:spLocks noChangeArrowheads="1"/>
              </p:cNvSpPr>
              <p:nvPr/>
            </p:nvSpPr>
            <p:spPr bwMode="auto">
              <a:xfrm>
                <a:off x="629" y="1495"/>
                <a:ext cx="112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800" b="1">
                    <a:solidFill>
                      <a:srgbClr val="000000"/>
                    </a:solidFill>
                    <a:latin typeface="Times New Roman" pitchFamily="18" charset="0"/>
                  </a:rPr>
                  <a:t>6</a:t>
                </a:r>
                <a:endParaRPr lang="en-US" sz="2800" b="1">
                  <a:latin typeface="Times New Roman" pitchFamily="18" charset="0"/>
                </a:endParaRPr>
              </a:p>
            </p:txBody>
          </p:sp>
          <p:sp>
            <p:nvSpPr>
              <p:cNvPr id="13347" name="Rectangle 54"/>
              <p:cNvSpPr>
                <a:spLocks noChangeArrowheads="1"/>
              </p:cNvSpPr>
              <p:nvPr/>
            </p:nvSpPr>
            <p:spPr bwMode="auto">
              <a:xfrm>
                <a:off x="629" y="1224"/>
                <a:ext cx="112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800" b="1">
                    <a:solidFill>
                      <a:srgbClr val="000000"/>
                    </a:solidFill>
                    <a:latin typeface="Times New Roman" pitchFamily="18" charset="0"/>
                  </a:rPr>
                  <a:t>5</a:t>
                </a:r>
                <a:endParaRPr lang="en-US" sz="2800" b="1">
                  <a:latin typeface="Times New Roman" pitchFamily="18" charset="0"/>
                </a:endParaRPr>
              </a:p>
            </p:txBody>
          </p:sp>
          <p:sp>
            <p:nvSpPr>
              <p:cNvPr id="13348" name="Line 122"/>
              <p:cNvSpPr>
                <a:spLocks noChangeShapeType="1"/>
              </p:cNvSpPr>
              <p:nvPr/>
            </p:nvSpPr>
            <p:spPr bwMode="auto">
              <a:xfrm>
                <a:off x="624" y="1476"/>
                <a:ext cx="98" cy="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8459" name="Group 27"/>
          <p:cNvGrpSpPr>
            <a:grpSpLocks/>
          </p:cNvGrpSpPr>
          <p:nvPr/>
        </p:nvGrpSpPr>
        <p:grpSpPr bwMode="auto">
          <a:xfrm>
            <a:off x="3968750" y="2997200"/>
            <a:ext cx="2236788" cy="857250"/>
            <a:chOff x="2792" y="1819"/>
            <a:chExt cx="1409" cy="540"/>
          </a:xfrm>
        </p:grpSpPr>
        <p:sp>
          <p:nvSpPr>
            <p:cNvPr id="13339" name="Text Box 77"/>
            <p:cNvSpPr txBox="1">
              <a:spLocks noChangeArrowheads="1"/>
            </p:cNvSpPr>
            <p:nvPr/>
          </p:nvSpPr>
          <p:spPr bwMode="auto">
            <a:xfrm>
              <a:off x="2792" y="1944"/>
              <a:ext cx="1127" cy="297"/>
            </a:xfrm>
            <a:prstGeom prst="rect">
              <a:avLst/>
            </a:prstGeom>
            <a:solidFill>
              <a:srgbClr val="FFCB7D"/>
            </a:solidFill>
            <a:ln w="25400">
              <a:solidFill>
                <a:srgbClr val="FFBD5B"/>
              </a:solidFill>
              <a:miter lim="800000"/>
              <a:headEnd/>
              <a:tailEnd/>
            </a:ln>
          </p:spPr>
          <p:txBody>
            <a:bodyPr wrap="none" tIns="9144" bIns="91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2800" b="1"/>
                <a:t>ANSWER</a:t>
              </a:r>
            </a:p>
          </p:txBody>
        </p:sp>
        <p:grpSp>
          <p:nvGrpSpPr>
            <p:cNvPr id="13340" name="Group 29"/>
            <p:cNvGrpSpPr>
              <a:grpSpLocks/>
            </p:cNvGrpSpPr>
            <p:nvPr/>
          </p:nvGrpSpPr>
          <p:grpSpPr bwMode="auto">
            <a:xfrm>
              <a:off x="3977" y="1819"/>
              <a:ext cx="224" cy="540"/>
              <a:chOff x="4281" y="1066"/>
              <a:chExt cx="224" cy="540"/>
            </a:xfrm>
          </p:grpSpPr>
          <p:sp>
            <p:nvSpPr>
              <p:cNvPr id="13341" name="Rectangle 56"/>
              <p:cNvSpPr>
                <a:spLocks noChangeArrowheads="1"/>
              </p:cNvSpPr>
              <p:nvPr/>
            </p:nvSpPr>
            <p:spPr bwMode="auto">
              <a:xfrm>
                <a:off x="4337" y="1337"/>
                <a:ext cx="112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ctr"/>
                <a:r>
                  <a:rPr lang="en-US" sz="2800" b="1">
                    <a:latin typeface="Times New Roman" pitchFamily="18" charset="0"/>
                  </a:rPr>
                  <a:t>4</a:t>
                </a:r>
              </a:p>
            </p:txBody>
          </p:sp>
          <p:sp>
            <p:nvSpPr>
              <p:cNvPr id="13342" name="Rectangle 57"/>
              <p:cNvSpPr>
                <a:spLocks noChangeArrowheads="1"/>
              </p:cNvSpPr>
              <p:nvPr/>
            </p:nvSpPr>
            <p:spPr bwMode="auto">
              <a:xfrm>
                <a:off x="4281" y="1066"/>
                <a:ext cx="224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ctr"/>
                <a:r>
                  <a:rPr lang="en-US" sz="2800" b="1">
                    <a:solidFill>
                      <a:srgbClr val="000000"/>
                    </a:solidFill>
                    <a:latin typeface="Times New Roman" pitchFamily="18" charset="0"/>
                  </a:rPr>
                  <a:t>11</a:t>
                </a:r>
                <a:endParaRPr lang="en-US" sz="2800" b="1">
                  <a:latin typeface="Times New Roman" pitchFamily="18" charset="0"/>
                </a:endParaRPr>
              </a:p>
            </p:txBody>
          </p:sp>
          <p:sp>
            <p:nvSpPr>
              <p:cNvPr id="13343" name="Line 124"/>
              <p:cNvSpPr>
                <a:spLocks noChangeShapeType="1"/>
              </p:cNvSpPr>
              <p:nvPr/>
            </p:nvSpPr>
            <p:spPr bwMode="auto">
              <a:xfrm>
                <a:off x="4295" y="1315"/>
                <a:ext cx="196" cy="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8465" name="Group 33"/>
          <p:cNvGrpSpPr>
            <a:grpSpLocks/>
          </p:cNvGrpSpPr>
          <p:nvPr/>
        </p:nvGrpSpPr>
        <p:grpSpPr bwMode="auto">
          <a:xfrm>
            <a:off x="3968750" y="4179888"/>
            <a:ext cx="2108200" cy="857250"/>
            <a:chOff x="2792" y="2564"/>
            <a:chExt cx="1328" cy="540"/>
          </a:xfrm>
        </p:grpSpPr>
        <p:sp>
          <p:nvSpPr>
            <p:cNvPr id="13334" name="Text Box 88"/>
            <p:cNvSpPr txBox="1">
              <a:spLocks noChangeArrowheads="1"/>
            </p:cNvSpPr>
            <p:nvPr/>
          </p:nvSpPr>
          <p:spPr bwMode="auto">
            <a:xfrm>
              <a:off x="2792" y="2694"/>
              <a:ext cx="1127" cy="297"/>
            </a:xfrm>
            <a:prstGeom prst="rect">
              <a:avLst/>
            </a:prstGeom>
            <a:solidFill>
              <a:srgbClr val="FFCB7D"/>
            </a:solidFill>
            <a:ln w="25400">
              <a:solidFill>
                <a:srgbClr val="FFBD5B"/>
              </a:solidFill>
              <a:miter lim="800000"/>
              <a:headEnd/>
              <a:tailEnd/>
            </a:ln>
          </p:spPr>
          <p:txBody>
            <a:bodyPr wrap="none" tIns="9144" bIns="91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2800" b="1"/>
                <a:t>ANSWER</a:t>
              </a:r>
            </a:p>
          </p:txBody>
        </p:sp>
        <p:grpSp>
          <p:nvGrpSpPr>
            <p:cNvPr id="13335" name="Group 35"/>
            <p:cNvGrpSpPr>
              <a:grpSpLocks/>
            </p:cNvGrpSpPr>
            <p:nvPr/>
          </p:nvGrpSpPr>
          <p:grpSpPr bwMode="auto">
            <a:xfrm>
              <a:off x="3995" y="2564"/>
              <a:ext cx="125" cy="540"/>
              <a:chOff x="3995" y="2720"/>
              <a:chExt cx="125" cy="540"/>
            </a:xfrm>
          </p:grpSpPr>
          <p:sp>
            <p:nvSpPr>
              <p:cNvPr id="13336" name="Rectangle 53"/>
              <p:cNvSpPr>
                <a:spLocks noChangeArrowheads="1"/>
              </p:cNvSpPr>
              <p:nvPr/>
            </p:nvSpPr>
            <p:spPr bwMode="auto">
              <a:xfrm>
                <a:off x="4008" y="2991"/>
                <a:ext cx="112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800" b="1">
                    <a:solidFill>
                      <a:srgbClr val="000000"/>
                    </a:solidFill>
                    <a:latin typeface="Times New Roman" pitchFamily="18" charset="0"/>
                  </a:rPr>
                  <a:t>2</a:t>
                </a:r>
                <a:endParaRPr lang="en-US" sz="2800" b="1">
                  <a:latin typeface="Times New Roman" pitchFamily="18" charset="0"/>
                </a:endParaRPr>
              </a:p>
            </p:txBody>
          </p:sp>
          <p:sp>
            <p:nvSpPr>
              <p:cNvPr id="13337" name="Rectangle 54"/>
              <p:cNvSpPr>
                <a:spLocks noChangeArrowheads="1"/>
              </p:cNvSpPr>
              <p:nvPr/>
            </p:nvSpPr>
            <p:spPr bwMode="auto">
              <a:xfrm>
                <a:off x="4000" y="2720"/>
                <a:ext cx="112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800" b="1">
                    <a:solidFill>
                      <a:srgbClr val="000000"/>
                    </a:solidFill>
                    <a:latin typeface="Times New Roman" pitchFamily="18" charset="0"/>
                  </a:rPr>
                  <a:t>7</a:t>
                </a:r>
                <a:endParaRPr lang="en-US" sz="2800" b="1">
                  <a:latin typeface="Times New Roman" pitchFamily="18" charset="0"/>
                </a:endParaRPr>
              </a:p>
            </p:txBody>
          </p:sp>
          <p:sp>
            <p:nvSpPr>
              <p:cNvPr id="13338" name="Line 122"/>
              <p:cNvSpPr>
                <a:spLocks noChangeShapeType="1"/>
              </p:cNvSpPr>
              <p:nvPr/>
            </p:nvSpPr>
            <p:spPr bwMode="auto">
              <a:xfrm>
                <a:off x="3995" y="2972"/>
                <a:ext cx="98" cy="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8471" name="Group 39"/>
          <p:cNvGrpSpPr>
            <a:grpSpLocks/>
          </p:cNvGrpSpPr>
          <p:nvPr/>
        </p:nvGrpSpPr>
        <p:grpSpPr bwMode="auto">
          <a:xfrm>
            <a:off x="2057400" y="5402263"/>
            <a:ext cx="838200" cy="857250"/>
            <a:chOff x="288" y="3319"/>
            <a:chExt cx="528" cy="540"/>
          </a:xfrm>
        </p:grpSpPr>
        <p:sp>
          <p:nvSpPr>
            <p:cNvPr id="13329" name="Text Box 99"/>
            <p:cNvSpPr txBox="1">
              <a:spLocks noChangeArrowheads="1"/>
            </p:cNvSpPr>
            <p:nvPr/>
          </p:nvSpPr>
          <p:spPr bwMode="auto">
            <a:xfrm>
              <a:off x="288" y="3432"/>
              <a:ext cx="528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457200" indent="-4572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2800" b="1"/>
                <a:t>4.</a:t>
              </a:r>
            </a:p>
          </p:txBody>
        </p:sp>
        <p:grpSp>
          <p:nvGrpSpPr>
            <p:cNvPr id="13330" name="Group 41"/>
            <p:cNvGrpSpPr>
              <a:grpSpLocks/>
            </p:cNvGrpSpPr>
            <p:nvPr/>
          </p:nvGrpSpPr>
          <p:grpSpPr bwMode="auto">
            <a:xfrm>
              <a:off x="624" y="3319"/>
              <a:ext cx="117" cy="540"/>
              <a:chOff x="624" y="3475"/>
              <a:chExt cx="117" cy="540"/>
            </a:xfrm>
          </p:grpSpPr>
          <p:sp>
            <p:nvSpPr>
              <p:cNvPr id="13331" name="Rectangle 53"/>
              <p:cNvSpPr>
                <a:spLocks noChangeArrowheads="1"/>
              </p:cNvSpPr>
              <p:nvPr/>
            </p:nvSpPr>
            <p:spPr bwMode="auto">
              <a:xfrm>
                <a:off x="629" y="3746"/>
                <a:ext cx="112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800" b="1">
                    <a:solidFill>
                      <a:srgbClr val="000000"/>
                    </a:solidFill>
                    <a:latin typeface="Times New Roman" pitchFamily="18" charset="0"/>
                  </a:rPr>
                  <a:t>5</a:t>
                </a:r>
                <a:endParaRPr lang="en-US" sz="2800" b="1">
                  <a:latin typeface="Times New Roman" pitchFamily="18" charset="0"/>
                </a:endParaRPr>
              </a:p>
            </p:txBody>
          </p:sp>
          <p:sp>
            <p:nvSpPr>
              <p:cNvPr id="13332" name="Rectangle 54"/>
              <p:cNvSpPr>
                <a:spLocks noChangeArrowheads="1"/>
              </p:cNvSpPr>
              <p:nvPr/>
            </p:nvSpPr>
            <p:spPr bwMode="auto">
              <a:xfrm>
                <a:off x="629" y="3475"/>
                <a:ext cx="112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800" b="1">
                    <a:solidFill>
                      <a:srgbClr val="000000"/>
                    </a:solidFill>
                    <a:latin typeface="Times New Roman" pitchFamily="18" charset="0"/>
                  </a:rPr>
                  <a:t>8</a:t>
                </a:r>
                <a:endParaRPr lang="en-US" sz="2800" b="1">
                  <a:latin typeface="Times New Roman" pitchFamily="18" charset="0"/>
                </a:endParaRPr>
              </a:p>
            </p:txBody>
          </p:sp>
          <p:sp>
            <p:nvSpPr>
              <p:cNvPr id="13333" name="Line 122"/>
              <p:cNvSpPr>
                <a:spLocks noChangeShapeType="1"/>
              </p:cNvSpPr>
              <p:nvPr/>
            </p:nvSpPr>
            <p:spPr bwMode="auto">
              <a:xfrm>
                <a:off x="624" y="3727"/>
                <a:ext cx="98" cy="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8477" name="Group 45"/>
          <p:cNvGrpSpPr>
            <a:grpSpLocks/>
          </p:cNvGrpSpPr>
          <p:nvPr/>
        </p:nvGrpSpPr>
        <p:grpSpPr bwMode="auto">
          <a:xfrm>
            <a:off x="3968750" y="5378450"/>
            <a:ext cx="2095500" cy="857250"/>
            <a:chOff x="2792" y="3319"/>
            <a:chExt cx="1320" cy="540"/>
          </a:xfrm>
        </p:grpSpPr>
        <p:sp>
          <p:nvSpPr>
            <p:cNvPr id="13324" name="Text Box 100"/>
            <p:cNvSpPr txBox="1">
              <a:spLocks noChangeArrowheads="1"/>
            </p:cNvSpPr>
            <p:nvPr/>
          </p:nvSpPr>
          <p:spPr bwMode="auto">
            <a:xfrm>
              <a:off x="2792" y="3447"/>
              <a:ext cx="1127" cy="297"/>
            </a:xfrm>
            <a:prstGeom prst="rect">
              <a:avLst/>
            </a:prstGeom>
            <a:solidFill>
              <a:srgbClr val="FFCB7D"/>
            </a:solidFill>
            <a:ln w="25400">
              <a:solidFill>
                <a:srgbClr val="FFBD5B"/>
              </a:solidFill>
              <a:miter lim="800000"/>
              <a:headEnd/>
              <a:tailEnd/>
            </a:ln>
          </p:spPr>
          <p:txBody>
            <a:bodyPr wrap="none" tIns="9144" bIns="91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2800" b="1"/>
                <a:t>ANSWER</a:t>
              </a:r>
            </a:p>
          </p:txBody>
        </p:sp>
        <p:grpSp>
          <p:nvGrpSpPr>
            <p:cNvPr id="13325" name="Group 47"/>
            <p:cNvGrpSpPr>
              <a:grpSpLocks/>
            </p:cNvGrpSpPr>
            <p:nvPr/>
          </p:nvGrpSpPr>
          <p:grpSpPr bwMode="auto">
            <a:xfrm>
              <a:off x="3995" y="3319"/>
              <a:ext cx="117" cy="540"/>
              <a:chOff x="3995" y="3475"/>
              <a:chExt cx="117" cy="540"/>
            </a:xfrm>
          </p:grpSpPr>
          <p:sp>
            <p:nvSpPr>
              <p:cNvPr id="13326" name="Rectangle 53"/>
              <p:cNvSpPr>
                <a:spLocks noChangeArrowheads="1"/>
              </p:cNvSpPr>
              <p:nvPr/>
            </p:nvSpPr>
            <p:spPr bwMode="auto">
              <a:xfrm>
                <a:off x="4000" y="3746"/>
                <a:ext cx="112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800" b="1">
                    <a:solidFill>
                      <a:srgbClr val="000000"/>
                    </a:solidFill>
                    <a:latin typeface="Times New Roman" pitchFamily="18" charset="0"/>
                  </a:rPr>
                  <a:t>8</a:t>
                </a:r>
                <a:endParaRPr lang="en-US" sz="2800" b="1">
                  <a:latin typeface="Times New Roman" pitchFamily="18" charset="0"/>
                </a:endParaRPr>
              </a:p>
            </p:txBody>
          </p:sp>
          <p:sp>
            <p:nvSpPr>
              <p:cNvPr id="13327" name="Rectangle 54"/>
              <p:cNvSpPr>
                <a:spLocks noChangeArrowheads="1"/>
              </p:cNvSpPr>
              <p:nvPr/>
            </p:nvSpPr>
            <p:spPr bwMode="auto">
              <a:xfrm>
                <a:off x="4000" y="3475"/>
                <a:ext cx="112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800" b="1">
                    <a:solidFill>
                      <a:srgbClr val="000000"/>
                    </a:solidFill>
                    <a:latin typeface="Times New Roman" pitchFamily="18" charset="0"/>
                  </a:rPr>
                  <a:t>5</a:t>
                </a:r>
                <a:endParaRPr lang="en-US" sz="2800" b="1">
                  <a:latin typeface="Times New Roman" pitchFamily="18" charset="0"/>
                </a:endParaRPr>
              </a:p>
            </p:txBody>
          </p:sp>
          <p:sp>
            <p:nvSpPr>
              <p:cNvPr id="13328" name="Line 122"/>
              <p:cNvSpPr>
                <a:spLocks noChangeShapeType="1"/>
              </p:cNvSpPr>
              <p:nvPr/>
            </p:nvSpPr>
            <p:spPr bwMode="auto">
              <a:xfrm>
                <a:off x="3995" y="3727"/>
                <a:ext cx="98" cy="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3323" name="WordArt 51"/>
          <p:cNvSpPr>
            <a:spLocks noChangeArrowheads="1" noChangeShapeType="1" noTextEdit="1"/>
          </p:cNvSpPr>
          <p:nvPr/>
        </p:nvSpPr>
        <p:spPr bwMode="auto">
          <a:xfrm>
            <a:off x="2895600" y="381000"/>
            <a:ext cx="3276600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3300"/>
                    </a:gs>
                    <a:gs pos="100000">
                      <a:srgbClr val="FFFF66"/>
                    </a:gs>
                  </a:gsLst>
                  <a:lin ang="5400000" scaled="1"/>
                </a:gradFill>
                <a:latin typeface="Arial Black"/>
              </a:rPr>
              <a:t>Reciprocals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84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84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84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8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84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84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84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8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84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84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84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84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84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8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84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84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847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84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84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8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1_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Default Design">
  <a:themeElements>
    <a:clrScheme name="2_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2_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774</Words>
  <Application>Microsoft Office PowerPoint</Application>
  <PresentationFormat>On-screen Show (4:3)</PresentationFormat>
  <Paragraphs>375</Paragraphs>
  <Slides>23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4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5" baseType="lpstr">
      <vt:lpstr>Arial</vt:lpstr>
      <vt:lpstr>Times New Roman</vt:lpstr>
      <vt:lpstr>Times</vt:lpstr>
      <vt:lpstr>Arial Black</vt:lpstr>
      <vt:lpstr>Impact</vt:lpstr>
      <vt:lpstr>Tahoma</vt:lpstr>
      <vt:lpstr>Curlz MT</vt:lpstr>
      <vt:lpstr>Default Design</vt:lpstr>
      <vt:lpstr>1_Default Design</vt:lpstr>
      <vt:lpstr>Blank Presentation</vt:lpstr>
      <vt:lpstr>2_Default Design</vt:lpstr>
      <vt:lpstr>MathType 5.0 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Extras</vt:lpstr>
      <vt:lpstr>PowerPoint Presentation</vt:lpstr>
      <vt:lpstr> Write the Reciprocal of a Mixed Number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Amber</dc:creator>
  <cp:lastModifiedBy>Teacher E-Solutions</cp:lastModifiedBy>
  <cp:revision>5</cp:revision>
  <dcterms:created xsi:type="dcterms:W3CDTF">2010-09-19T21:17:27Z</dcterms:created>
  <dcterms:modified xsi:type="dcterms:W3CDTF">2019-01-18T17:03:10Z</dcterms:modified>
</cp:coreProperties>
</file>