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1" r:id="rId3"/>
    <p:sldMasterId id="2147483652" r:id="rId4"/>
  </p:sldMasterIdLst>
  <p:notesMasterIdLst>
    <p:notesMasterId r:id="rId28"/>
  </p:notesMasterIdLst>
  <p:sldIdLst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9" r:id="rId23"/>
    <p:sldId id="281" r:id="rId24"/>
    <p:sldId id="280" r:id="rId25"/>
    <p:sldId id="277" r:id="rId26"/>
    <p:sldId id="278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2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B471302-3EA9-4B83-8AEF-5B199C6A80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388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C9964-0D4F-4665-A981-7B10647C5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74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BC4D8-844A-40D0-92BA-77CACC5F38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53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2DA4F-2C4B-4700-83C1-2CD38DCF24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71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86573-D78F-4077-8D96-E7317FC132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1527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F420C-CD74-442E-B07B-9A6BE02DB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198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2775B-5652-4BB3-8158-C6EFA8CF6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5283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8B694-6CCC-4C59-AB6D-72DA9B3A63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6976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8BA37-8D86-4F4E-8DEE-3DD0E56076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495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A32E7-B750-4544-BB10-49396F6AE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2321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E053-2334-4EFE-87B7-DDF0FD1B8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5289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21E8B-D5F1-466F-9AE5-0B23835D24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8628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A652E-66CA-4148-B1D1-DABB2C75CD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47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B4122-A62F-4653-810D-9C8F79DCD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5242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0A9EA-9D70-4F10-9E5E-23AC3D6CD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0319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CD5F4D-5789-4F8E-BD46-F6E9DB8ED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9792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A60C1-3357-49CC-8E1A-3DB85254B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5380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39B14-35FA-4458-9CFB-4D61DECDB2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3273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5958C-0B20-4182-ABBB-81FCF873CC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4010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BE517-015D-4394-9EDE-98ECE61DE6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5716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B6FB7-E877-49E1-A308-F0AE75A6E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8511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08F59-A2DB-47F7-9E49-CA83BA8961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6261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E5D58-81B4-480F-B1A9-E1A5C70B3B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951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65858-BBD9-4F6A-A6F9-8F13B4ACF1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055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737F-D046-4B0F-BDB4-9453710289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5847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58BF9-7B87-4205-9783-F8E12B363B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1125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76372-CDBB-4F4F-92E7-D99ED237F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81328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A289A-DFD1-4C9A-8C28-F699D6FCF5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30486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073F9-0387-4995-B848-2CEEB7DA96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97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8F2C4-6840-4F07-85FB-AE9187E54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935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3EFE9-6E78-4B03-AD0F-882EE0AF8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69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56AB4-22C7-45A9-A5F3-ECF051CE6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56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2D1D-1D75-4813-AD94-CFC296F79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363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7DF63-A8EB-4450-8AC4-03ACC39AF9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5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3BFDC-87BD-4B9E-BAA4-6D0A1C89D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948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250BD-EEE2-4084-A179-66B13FDE6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690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06D95-C804-48D9-A9AC-0BB9C3ACE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914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16AFB-FC2B-438B-B050-E0003D8A2C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182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1B042-6123-4D4B-9380-BF66005A47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978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99784-8328-4879-8BC7-B6A06857B3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6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36CCCC-9BFC-4491-9E96-FFC19821A7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6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6B2A1-C16C-431D-A194-8D515F232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0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42146-B92C-4475-AB5F-5BD3F89829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F670F-1F46-446C-B645-91D52E9DD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27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37BEE-9979-460D-9296-C0086E74BC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82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85AB3DA-A860-41B4-A9E6-8E53AC8B6D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1000">
              <a:latin typeface="Times" charset="0"/>
            </a:endParaRPr>
          </a:p>
          <a:p>
            <a:pPr algn="ctr"/>
            <a:r>
              <a:rPr lang="en-US" sz="1000">
                <a:latin typeface="Times" charset="0"/>
              </a:rPr>
              <a:t>copyright©amberpasillas2010 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6CFAEC1D-A4F3-4B73-B72A-14F966092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1000">
              <a:latin typeface="Times" charset="0"/>
            </a:endParaRPr>
          </a:p>
          <a:p>
            <a:pPr algn="ctr"/>
            <a:r>
              <a:rPr lang="en-US" sz="1000">
                <a:latin typeface="Times" charset="0"/>
              </a:rPr>
              <a:t>copyright©amberpasillas2010 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D4BFE085-B22C-4F81-B339-566965419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9" name="Rectangle 7"/>
          <p:cNvSpPr>
            <a:spLocks noChangeArrowheads="1"/>
          </p:cNvSpPr>
          <p:nvPr userDrawn="1"/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1000">
              <a:latin typeface="Times" charset="0"/>
            </a:endParaRPr>
          </a:p>
          <a:p>
            <a:pPr algn="ctr"/>
            <a:r>
              <a:rPr lang="en-US" sz="1000">
                <a:latin typeface="Times" charset="0"/>
              </a:rPr>
              <a:t>copyright©amberpasillas2010 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609600" indent="-6096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5334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371600" indent="-4572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667000" indent="-381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3124200" indent="-381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581400" indent="-381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4038600" indent="-3810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69088BE-54A1-4667-BFDA-C2ADC977F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 userDrawn="1"/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1000">
              <a:latin typeface="Times" charset="0"/>
            </a:endParaRPr>
          </a:p>
          <a:p>
            <a:pPr algn="ctr"/>
            <a:r>
              <a:rPr lang="en-US" sz="1000">
                <a:latin typeface="Times" charset="0"/>
              </a:rPr>
              <a:t>copyright©amberpasillas2010 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5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1600200" y="1219200"/>
            <a:ext cx="5486400" cy="2209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Reciprocals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143000" y="13716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/>
              <a:t>Write the reciprocal of the number.</a:t>
            </a: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3810000" y="1885950"/>
            <a:ext cx="2076450" cy="795338"/>
            <a:chOff x="2788" y="1071"/>
            <a:chExt cx="1308" cy="501"/>
          </a:xfrm>
        </p:grpSpPr>
        <p:sp>
          <p:nvSpPr>
            <p:cNvPr id="14383" name="Text Box 12"/>
            <p:cNvSpPr txBox="1">
              <a:spLocks noChangeArrowheads="1"/>
            </p:cNvSpPr>
            <p:nvPr/>
          </p:nvSpPr>
          <p:spPr bwMode="auto">
            <a:xfrm>
              <a:off x="2788" y="1203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14384" name="Group 5"/>
            <p:cNvGrpSpPr>
              <a:grpSpLocks/>
            </p:cNvGrpSpPr>
            <p:nvPr/>
          </p:nvGrpSpPr>
          <p:grpSpPr bwMode="auto">
            <a:xfrm>
              <a:off x="3995" y="1071"/>
              <a:ext cx="101" cy="501"/>
              <a:chOff x="3995" y="1227"/>
              <a:chExt cx="101" cy="501"/>
            </a:xfrm>
          </p:grpSpPr>
          <p:sp>
            <p:nvSpPr>
              <p:cNvPr id="14385" name="Rectangle 53"/>
              <p:cNvSpPr>
                <a:spLocks noChangeArrowheads="1"/>
              </p:cNvSpPr>
              <p:nvPr/>
            </p:nvSpPr>
            <p:spPr bwMode="auto">
              <a:xfrm>
                <a:off x="4000" y="1498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6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86" name="Rectangle 54"/>
              <p:cNvSpPr>
                <a:spLocks noChangeArrowheads="1"/>
              </p:cNvSpPr>
              <p:nvPr/>
            </p:nvSpPr>
            <p:spPr bwMode="auto">
              <a:xfrm>
                <a:off x="4000" y="1227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87" name="Line 122"/>
              <p:cNvSpPr>
                <a:spLocks noChangeShapeType="1"/>
              </p:cNvSpPr>
              <p:nvPr/>
            </p:nvSpPr>
            <p:spPr bwMode="auto">
              <a:xfrm>
                <a:off x="3995" y="1479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4340" name="Group 9"/>
          <p:cNvGrpSpPr>
            <a:grpSpLocks/>
          </p:cNvGrpSpPr>
          <p:nvPr/>
        </p:nvGrpSpPr>
        <p:grpSpPr bwMode="auto">
          <a:xfrm>
            <a:off x="2057400" y="1905000"/>
            <a:ext cx="693738" cy="795338"/>
            <a:chOff x="288" y="1068"/>
            <a:chExt cx="437" cy="501"/>
          </a:xfrm>
        </p:grpSpPr>
        <p:sp>
          <p:nvSpPr>
            <p:cNvPr id="14378" name="Text Box 5"/>
            <p:cNvSpPr txBox="1">
              <a:spLocks noChangeArrowheads="1"/>
            </p:cNvSpPr>
            <p:nvPr/>
          </p:nvSpPr>
          <p:spPr bwMode="auto">
            <a:xfrm>
              <a:off x="288" y="1188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5.</a:t>
              </a:r>
            </a:p>
          </p:txBody>
        </p:sp>
        <p:grpSp>
          <p:nvGrpSpPr>
            <p:cNvPr id="14379" name="Group 11"/>
            <p:cNvGrpSpPr>
              <a:grpSpLocks/>
            </p:cNvGrpSpPr>
            <p:nvPr/>
          </p:nvGrpSpPr>
          <p:grpSpPr bwMode="auto">
            <a:xfrm>
              <a:off x="624" y="1068"/>
              <a:ext cx="101" cy="501"/>
              <a:chOff x="624" y="1224"/>
              <a:chExt cx="101" cy="501"/>
            </a:xfrm>
          </p:grpSpPr>
          <p:sp>
            <p:nvSpPr>
              <p:cNvPr id="14380" name="Rectangle 53"/>
              <p:cNvSpPr>
                <a:spLocks noChangeArrowheads="1"/>
              </p:cNvSpPr>
              <p:nvPr/>
            </p:nvSpPr>
            <p:spPr bwMode="auto">
              <a:xfrm>
                <a:off x="629" y="1495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14381" name="Rectangle 54"/>
              <p:cNvSpPr>
                <a:spLocks noChangeArrowheads="1"/>
              </p:cNvSpPr>
              <p:nvPr/>
            </p:nvSpPr>
            <p:spPr bwMode="auto">
              <a:xfrm>
                <a:off x="629" y="1224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14382" name="Line 122"/>
              <p:cNvSpPr>
                <a:spLocks noChangeShapeType="1"/>
              </p:cNvSpPr>
              <p:nvPr/>
            </p:nvSpPr>
            <p:spPr bwMode="auto">
              <a:xfrm>
                <a:off x="624" y="1476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471" name="Group 15"/>
          <p:cNvGrpSpPr>
            <a:grpSpLocks/>
          </p:cNvGrpSpPr>
          <p:nvPr/>
        </p:nvGrpSpPr>
        <p:grpSpPr bwMode="auto">
          <a:xfrm>
            <a:off x="2057400" y="3092450"/>
            <a:ext cx="693738" cy="795338"/>
            <a:chOff x="288" y="1816"/>
            <a:chExt cx="437" cy="501"/>
          </a:xfrm>
        </p:grpSpPr>
        <p:sp>
          <p:nvSpPr>
            <p:cNvPr id="14373" name="Text Box 66"/>
            <p:cNvSpPr txBox="1">
              <a:spLocks noChangeArrowheads="1"/>
            </p:cNvSpPr>
            <p:nvPr/>
          </p:nvSpPr>
          <p:spPr bwMode="auto">
            <a:xfrm>
              <a:off x="288" y="1931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6.</a:t>
              </a:r>
            </a:p>
          </p:txBody>
        </p:sp>
        <p:grpSp>
          <p:nvGrpSpPr>
            <p:cNvPr id="14374" name="Group 17"/>
            <p:cNvGrpSpPr>
              <a:grpSpLocks/>
            </p:cNvGrpSpPr>
            <p:nvPr/>
          </p:nvGrpSpPr>
          <p:grpSpPr bwMode="auto">
            <a:xfrm>
              <a:off x="624" y="1816"/>
              <a:ext cx="101" cy="501"/>
              <a:chOff x="624" y="1224"/>
              <a:chExt cx="101" cy="501"/>
            </a:xfrm>
          </p:grpSpPr>
          <p:sp>
            <p:nvSpPr>
              <p:cNvPr id="14375" name="Rectangle 53"/>
              <p:cNvSpPr>
                <a:spLocks noChangeArrowheads="1"/>
              </p:cNvSpPr>
              <p:nvPr/>
            </p:nvSpPr>
            <p:spPr bwMode="auto">
              <a:xfrm>
                <a:off x="629" y="1495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9</a:t>
                </a:r>
              </a:p>
            </p:txBody>
          </p:sp>
          <p:sp>
            <p:nvSpPr>
              <p:cNvPr id="14376" name="Rectangle 54"/>
              <p:cNvSpPr>
                <a:spLocks noChangeArrowheads="1"/>
              </p:cNvSpPr>
              <p:nvPr/>
            </p:nvSpPr>
            <p:spPr bwMode="auto">
              <a:xfrm>
                <a:off x="629" y="1224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8</a:t>
                </a:r>
              </a:p>
            </p:txBody>
          </p:sp>
          <p:sp>
            <p:nvSpPr>
              <p:cNvPr id="14377" name="Line 122"/>
              <p:cNvSpPr>
                <a:spLocks noChangeShapeType="1"/>
              </p:cNvSpPr>
              <p:nvPr/>
            </p:nvSpPr>
            <p:spPr bwMode="auto">
              <a:xfrm>
                <a:off x="624" y="1476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477" name="Group 21"/>
          <p:cNvGrpSpPr>
            <a:grpSpLocks/>
          </p:cNvGrpSpPr>
          <p:nvPr/>
        </p:nvGrpSpPr>
        <p:grpSpPr bwMode="auto">
          <a:xfrm>
            <a:off x="3816350" y="3068638"/>
            <a:ext cx="2070100" cy="795337"/>
            <a:chOff x="2792" y="1816"/>
            <a:chExt cx="1304" cy="501"/>
          </a:xfrm>
        </p:grpSpPr>
        <p:sp>
          <p:nvSpPr>
            <p:cNvPr id="14368" name="Text Box 77"/>
            <p:cNvSpPr txBox="1">
              <a:spLocks noChangeArrowheads="1"/>
            </p:cNvSpPr>
            <p:nvPr/>
          </p:nvSpPr>
          <p:spPr bwMode="auto">
            <a:xfrm>
              <a:off x="2792" y="1944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14369" name="Group 23"/>
            <p:cNvGrpSpPr>
              <a:grpSpLocks/>
            </p:cNvGrpSpPr>
            <p:nvPr/>
          </p:nvGrpSpPr>
          <p:grpSpPr bwMode="auto">
            <a:xfrm>
              <a:off x="3995" y="1816"/>
              <a:ext cx="101" cy="501"/>
              <a:chOff x="3995" y="1227"/>
              <a:chExt cx="101" cy="501"/>
            </a:xfrm>
          </p:grpSpPr>
          <p:sp>
            <p:nvSpPr>
              <p:cNvPr id="14370" name="Rectangle 53"/>
              <p:cNvSpPr>
                <a:spLocks noChangeArrowheads="1"/>
              </p:cNvSpPr>
              <p:nvPr/>
            </p:nvSpPr>
            <p:spPr bwMode="auto">
              <a:xfrm>
                <a:off x="4000" y="1498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8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71" name="Rectangle 54"/>
              <p:cNvSpPr>
                <a:spLocks noChangeArrowheads="1"/>
              </p:cNvSpPr>
              <p:nvPr/>
            </p:nvSpPr>
            <p:spPr bwMode="auto">
              <a:xfrm>
                <a:off x="4000" y="1227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72" name="Line 122"/>
              <p:cNvSpPr>
                <a:spLocks noChangeShapeType="1"/>
              </p:cNvSpPr>
              <p:nvPr/>
            </p:nvSpPr>
            <p:spPr bwMode="auto">
              <a:xfrm>
                <a:off x="3995" y="1479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483" name="Group 27"/>
          <p:cNvGrpSpPr>
            <a:grpSpLocks/>
          </p:cNvGrpSpPr>
          <p:nvPr/>
        </p:nvGrpSpPr>
        <p:grpSpPr bwMode="auto">
          <a:xfrm>
            <a:off x="2057400" y="4278313"/>
            <a:ext cx="855663" cy="785812"/>
            <a:chOff x="288" y="2563"/>
            <a:chExt cx="539" cy="495"/>
          </a:xfrm>
        </p:grpSpPr>
        <p:sp>
          <p:nvSpPr>
            <p:cNvPr id="14363" name="Text Box 79"/>
            <p:cNvSpPr txBox="1">
              <a:spLocks noChangeArrowheads="1"/>
            </p:cNvSpPr>
            <p:nvPr/>
          </p:nvSpPr>
          <p:spPr bwMode="auto">
            <a:xfrm>
              <a:off x="288" y="2679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7.</a:t>
              </a:r>
            </a:p>
          </p:txBody>
        </p:sp>
        <p:grpSp>
          <p:nvGrpSpPr>
            <p:cNvPr id="14364" name="Group 29"/>
            <p:cNvGrpSpPr>
              <a:grpSpLocks/>
            </p:cNvGrpSpPr>
            <p:nvPr/>
          </p:nvGrpSpPr>
          <p:grpSpPr bwMode="auto">
            <a:xfrm>
              <a:off x="631" y="2563"/>
              <a:ext cx="196" cy="495"/>
              <a:chOff x="631" y="1066"/>
              <a:chExt cx="196" cy="495"/>
            </a:xfrm>
          </p:grpSpPr>
          <p:sp>
            <p:nvSpPr>
              <p:cNvPr id="14365" name="Rectangle 56"/>
              <p:cNvSpPr>
                <a:spLocks noChangeArrowheads="1"/>
              </p:cNvSpPr>
              <p:nvPr/>
            </p:nvSpPr>
            <p:spPr bwMode="auto">
              <a:xfrm>
                <a:off x="634" y="1331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17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66" name="Rectangle 57"/>
              <p:cNvSpPr>
                <a:spLocks noChangeArrowheads="1"/>
              </p:cNvSpPr>
              <p:nvPr/>
            </p:nvSpPr>
            <p:spPr bwMode="auto">
              <a:xfrm>
                <a:off x="633" y="1066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19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67" name="Line 124"/>
              <p:cNvSpPr>
                <a:spLocks noChangeShapeType="1"/>
              </p:cNvSpPr>
              <p:nvPr/>
            </p:nvSpPr>
            <p:spPr bwMode="auto">
              <a:xfrm>
                <a:off x="631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489" name="Group 33"/>
          <p:cNvGrpSpPr>
            <a:grpSpLocks/>
          </p:cNvGrpSpPr>
          <p:nvPr/>
        </p:nvGrpSpPr>
        <p:grpSpPr bwMode="auto">
          <a:xfrm>
            <a:off x="3816350" y="4254500"/>
            <a:ext cx="2214563" cy="795338"/>
            <a:chOff x="2792" y="2563"/>
            <a:chExt cx="1395" cy="501"/>
          </a:xfrm>
        </p:grpSpPr>
        <p:sp>
          <p:nvSpPr>
            <p:cNvPr id="14358" name="Text Box 88"/>
            <p:cNvSpPr txBox="1">
              <a:spLocks noChangeArrowheads="1"/>
            </p:cNvSpPr>
            <p:nvPr/>
          </p:nvSpPr>
          <p:spPr bwMode="auto">
            <a:xfrm>
              <a:off x="2792" y="2694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14359" name="Group 35"/>
            <p:cNvGrpSpPr>
              <a:grpSpLocks/>
            </p:cNvGrpSpPr>
            <p:nvPr/>
          </p:nvGrpSpPr>
          <p:grpSpPr bwMode="auto">
            <a:xfrm>
              <a:off x="3991" y="2563"/>
              <a:ext cx="196" cy="501"/>
              <a:chOff x="4295" y="1066"/>
              <a:chExt cx="196" cy="501"/>
            </a:xfrm>
          </p:grpSpPr>
          <p:sp>
            <p:nvSpPr>
              <p:cNvPr id="14360" name="Rectangle 56"/>
              <p:cNvSpPr>
                <a:spLocks noChangeArrowheads="1"/>
              </p:cNvSpPr>
              <p:nvPr/>
            </p:nvSpPr>
            <p:spPr bwMode="auto">
              <a:xfrm>
                <a:off x="4297" y="1337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19</a:t>
                </a:r>
              </a:p>
            </p:txBody>
          </p:sp>
          <p:sp>
            <p:nvSpPr>
              <p:cNvPr id="14361" name="Rectangle 57"/>
              <p:cNvSpPr>
                <a:spLocks noChangeArrowheads="1"/>
              </p:cNvSpPr>
              <p:nvPr/>
            </p:nvSpPr>
            <p:spPr bwMode="auto">
              <a:xfrm>
                <a:off x="4297" y="1066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17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62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495" name="Group 39"/>
          <p:cNvGrpSpPr>
            <a:grpSpLocks/>
          </p:cNvGrpSpPr>
          <p:nvPr/>
        </p:nvGrpSpPr>
        <p:grpSpPr bwMode="auto">
          <a:xfrm>
            <a:off x="2057400" y="5480050"/>
            <a:ext cx="855663" cy="785813"/>
            <a:chOff x="288" y="3320"/>
            <a:chExt cx="539" cy="495"/>
          </a:xfrm>
        </p:grpSpPr>
        <p:sp>
          <p:nvSpPr>
            <p:cNvPr id="14353" name="Text Box 99"/>
            <p:cNvSpPr txBox="1">
              <a:spLocks noChangeArrowheads="1"/>
            </p:cNvSpPr>
            <p:nvPr/>
          </p:nvSpPr>
          <p:spPr bwMode="auto">
            <a:xfrm>
              <a:off x="288" y="3432"/>
              <a:ext cx="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8.</a:t>
              </a:r>
            </a:p>
          </p:txBody>
        </p:sp>
        <p:grpSp>
          <p:nvGrpSpPr>
            <p:cNvPr id="14354" name="Group 41"/>
            <p:cNvGrpSpPr>
              <a:grpSpLocks/>
            </p:cNvGrpSpPr>
            <p:nvPr/>
          </p:nvGrpSpPr>
          <p:grpSpPr bwMode="auto">
            <a:xfrm>
              <a:off x="631" y="3320"/>
              <a:ext cx="196" cy="495"/>
              <a:chOff x="631" y="1066"/>
              <a:chExt cx="196" cy="495"/>
            </a:xfrm>
          </p:grpSpPr>
          <p:sp>
            <p:nvSpPr>
              <p:cNvPr id="14355" name="Rectangle 56"/>
              <p:cNvSpPr>
                <a:spLocks noChangeArrowheads="1"/>
              </p:cNvSpPr>
              <p:nvPr/>
            </p:nvSpPr>
            <p:spPr bwMode="auto">
              <a:xfrm>
                <a:off x="634" y="1331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20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56" name="Rectangle 57"/>
              <p:cNvSpPr>
                <a:spLocks noChangeArrowheads="1"/>
              </p:cNvSpPr>
              <p:nvPr/>
            </p:nvSpPr>
            <p:spPr bwMode="auto">
              <a:xfrm>
                <a:off x="681" y="106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57" name="Line 124"/>
              <p:cNvSpPr>
                <a:spLocks noChangeShapeType="1"/>
              </p:cNvSpPr>
              <p:nvPr/>
            </p:nvSpPr>
            <p:spPr bwMode="auto">
              <a:xfrm>
                <a:off x="631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501" name="Group 45"/>
          <p:cNvGrpSpPr>
            <a:grpSpLocks/>
          </p:cNvGrpSpPr>
          <p:nvPr/>
        </p:nvGrpSpPr>
        <p:grpSpPr bwMode="auto">
          <a:xfrm>
            <a:off x="3816350" y="5456238"/>
            <a:ext cx="2214563" cy="795337"/>
            <a:chOff x="2792" y="3320"/>
            <a:chExt cx="1395" cy="501"/>
          </a:xfrm>
        </p:grpSpPr>
        <p:sp>
          <p:nvSpPr>
            <p:cNvPr id="14348" name="Text Box 100"/>
            <p:cNvSpPr txBox="1">
              <a:spLocks noChangeArrowheads="1"/>
            </p:cNvSpPr>
            <p:nvPr/>
          </p:nvSpPr>
          <p:spPr bwMode="auto">
            <a:xfrm>
              <a:off x="2792" y="3447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14349" name="Group 47"/>
            <p:cNvGrpSpPr>
              <a:grpSpLocks/>
            </p:cNvGrpSpPr>
            <p:nvPr/>
          </p:nvGrpSpPr>
          <p:grpSpPr bwMode="auto">
            <a:xfrm>
              <a:off x="3991" y="3320"/>
              <a:ext cx="196" cy="501"/>
              <a:chOff x="4295" y="1066"/>
              <a:chExt cx="196" cy="501"/>
            </a:xfrm>
          </p:grpSpPr>
          <p:sp>
            <p:nvSpPr>
              <p:cNvPr id="14350" name="Rectangle 56"/>
              <p:cNvSpPr>
                <a:spLocks noChangeArrowheads="1"/>
              </p:cNvSpPr>
              <p:nvPr/>
            </p:nvSpPr>
            <p:spPr bwMode="auto">
              <a:xfrm>
                <a:off x="4345" y="1337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14351" name="Rectangle 57"/>
              <p:cNvSpPr>
                <a:spLocks noChangeArrowheads="1"/>
              </p:cNvSpPr>
              <p:nvPr/>
            </p:nvSpPr>
            <p:spPr bwMode="auto">
              <a:xfrm>
                <a:off x="4297" y="1066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20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4352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347" name="WordArt 51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143000" y="16002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/>
              <a:t>          Write the reciprocal of 9.</a:t>
            </a: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2209800" y="4486275"/>
            <a:ext cx="3330575" cy="873125"/>
            <a:chOff x="288" y="2346"/>
            <a:chExt cx="2098" cy="550"/>
          </a:xfrm>
        </p:grpSpPr>
        <p:sp>
          <p:nvSpPr>
            <p:cNvPr id="15384" name="Rectangle 4"/>
            <p:cNvSpPr>
              <a:spLocks noChangeArrowheads="1"/>
            </p:cNvSpPr>
            <p:nvPr/>
          </p:nvSpPr>
          <p:spPr bwMode="auto">
            <a:xfrm>
              <a:off x="288" y="2443"/>
              <a:ext cx="8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CC0000"/>
                  </a:solidFill>
                </a:rPr>
                <a:t>CHECK</a:t>
              </a:r>
              <a:endParaRPr lang="en-US" sz="24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grpSp>
          <p:nvGrpSpPr>
            <p:cNvPr id="15385" name="Group 5"/>
            <p:cNvGrpSpPr>
              <a:grpSpLocks/>
            </p:cNvGrpSpPr>
            <p:nvPr/>
          </p:nvGrpSpPr>
          <p:grpSpPr bwMode="auto">
            <a:xfrm>
              <a:off x="1448" y="2346"/>
              <a:ext cx="123" cy="550"/>
              <a:chOff x="3517" y="1058"/>
              <a:chExt cx="123" cy="550"/>
            </a:xfrm>
          </p:grpSpPr>
          <p:sp>
            <p:nvSpPr>
              <p:cNvPr id="15395" name="Rectangle 6"/>
              <p:cNvSpPr>
                <a:spLocks noChangeArrowheads="1"/>
              </p:cNvSpPr>
              <p:nvPr/>
            </p:nvSpPr>
            <p:spPr bwMode="auto">
              <a:xfrm>
                <a:off x="3526" y="1339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96" name="Rectangle 7"/>
              <p:cNvSpPr>
                <a:spLocks noChangeArrowheads="1"/>
              </p:cNvSpPr>
              <p:nvPr/>
            </p:nvSpPr>
            <p:spPr bwMode="auto">
              <a:xfrm>
                <a:off x="3528" y="1058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97" name="Line 8"/>
              <p:cNvSpPr>
                <a:spLocks noChangeShapeType="1"/>
              </p:cNvSpPr>
              <p:nvPr/>
            </p:nvSpPr>
            <p:spPr bwMode="auto">
              <a:xfrm>
                <a:off x="3517" y="1315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86" name="Group 9"/>
            <p:cNvGrpSpPr>
              <a:grpSpLocks/>
            </p:cNvGrpSpPr>
            <p:nvPr/>
          </p:nvGrpSpPr>
          <p:grpSpPr bwMode="auto">
            <a:xfrm>
              <a:off x="1838" y="2346"/>
              <a:ext cx="123" cy="550"/>
              <a:chOff x="3517" y="1058"/>
              <a:chExt cx="123" cy="550"/>
            </a:xfrm>
          </p:grpSpPr>
          <p:sp>
            <p:nvSpPr>
              <p:cNvPr id="15392" name="Rectangle 10"/>
              <p:cNvSpPr>
                <a:spLocks noChangeArrowheads="1"/>
              </p:cNvSpPr>
              <p:nvPr/>
            </p:nvSpPr>
            <p:spPr bwMode="auto">
              <a:xfrm>
                <a:off x="3526" y="1339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93" name="Rectangle 11"/>
              <p:cNvSpPr>
                <a:spLocks noChangeArrowheads="1"/>
              </p:cNvSpPr>
              <p:nvPr/>
            </p:nvSpPr>
            <p:spPr bwMode="auto">
              <a:xfrm>
                <a:off x="3528" y="1058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</a:rPr>
                  <a:t>9</a:t>
                </a:r>
              </a:p>
            </p:txBody>
          </p:sp>
          <p:sp>
            <p:nvSpPr>
              <p:cNvPr id="15394" name="Line 12"/>
              <p:cNvSpPr>
                <a:spLocks noChangeShapeType="1"/>
              </p:cNvSpPr>
              <p:nvPr/>
            </p:nvSpPr>
            <p:spPr bwMode="auto">
              <a:xfrm>
                <a:off x="3517" y="1315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387" name="Rectangle 13"/>
            <p:cNvSpPr>
              <a:spLocks noChangeArrowheads="1"/>
            </p:cNvSpPr>
            <p:nvPr/>
          </p:nvSpPr>
          <p:spPr bwMode="auto">
            <a:xfrm>
              <a:off x="1645" y="2480"/>
              <a:ext cx="12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Times New Roman" pitchFamily="18" charset="0"/>
                </a:rPr>
                <a:t>=</a:t>
              </a: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15388" name="Rectangle 14"/>
            <p:cNvSpPr>
              <a:spLocks noChangeArrowheads="1"/>
            </p:cNvSpPr>
            <p:nvPr/>
          </p:nvSpPr>
          <p:spPr bwMode="auto">
            <a:xfrm>
              <a:off x="1310" y="2480"/>
              <a:ext cx="78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Times New Roman" pitchFamily="18" charset="0"/>
                </a:rPr>
                <a:t>•</a:t>
              </a: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15389" name="Rectangle 15"/>
            <p:cNvSpPr>
              <a:spLocks noChangeArrowheads="1"/>
            </p:cNvSpPr>
            <p:nvPr/>
          </p:nvSpPr>
          <p:spPr bwMode="auto">
            <a:xfrm>
              <a:off x="2042" y="2480"/>
              <a:ext cx="12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Times New Roman" pitchFamily="18" charset="0"/>
                </a:rPr>
                <a:t>=</a:t>
              </a: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15390" name="Text Box 16"/>
            <p:cNvSpPr txBox="1">
              <a:spLocks noChangeArrowheads="1"/>
            </p:cNvSpPr>
            <p:nvPr/>
          </p:nvSpPr>
          <p:spPr bwMode="auto">
            <a:xfrm>
              <a:off x="2158" y="241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15391" name="Text Box 17"/>
            <p:cNvSpPr txBox="1">
              <a:spLocks noChangeArrowheads="1"/>
            </p:cNvSpPr>
            <p:nvPr/>
          </p:nvSpPr>
          <p:spPr bwMode="auto">
            <a:xfrm>
              <a:off x="1074" y="241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>
                  <a:latin typeface="Times New Roman" pitchFamily="18" charset="0"/>
                </a:rPr>
                <a:t>9</a:t>
              </a:r>
            </a:p>
          </p:txBody>
        </p:sp>
      </p:grpSp>
      <p:grpSp>
        <p:nvGrpSpPr>
          <p:cNvPr id="20498" name="Group 18"/>
          <p:cNvGrpSpPr>
            <a:grpSpLocks/>
          </p:cNvGrpSpPr>
          <p:nvPr/>
        </p:nvGrpSpPr>
        <p:grpSpPr bwMode="auto">
          <a:xfrm>
            <a:off x="609600" y="2286000"/>
            <a:ext cx="8216900" cy="873125"/>
            <a:chOff x="576" y="1062"/>
            <a:chExt cx="5176" cy="550"/>
          </a:xfrm>
        </p:grpSpPr>
        <p:grpSp>
          <p:nvGrpSpPr>
            <p:cNvPr id="15377" name="Group 19"/>
            <p:cNvGrpSpPr>
              <a:grpSpLocks/>
            </p:cNvGrpSpPr>
            <p:nvPr/>
          </p:nvGrpSpPr>
          <p:grpSpPr bwMode="auto">
            <a:xfrm>
              <a:off x="576" y="1062"/>
              <a:ext cx="549" cy="550"/>
              <a:chOff x="2716" y="2494"/>
              <a:chExt cx="549" cy="550"/>
            </a:xfrm>
          </p:grpSpPr>
          <p:sp>
            <p:nvSpPr>
              <p:cNvPr id="15379" name="Rectangle 20"/>
              <p:cNvSpPr>
                <a:spLocks noChangeArrowheads="1"/>
              </p:cNvSpPr>
              <p:nvPr/>
            </p:nvSpPr>
            <p:spPr bwMode="auto">
              <a:xfrm>
                <a:off x="3151" y="2775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80" name="Rectangle 21"/>
              <p:cNvSpPr>
                <a:spLocks noChangeArrowheads="1"/>
              </p:cNvSpPr>
              <p:nvPr/>
            </p:nvSpPr>
            <p:spPr bwMode="auto">
              <a:xfrm>
                <a:off x="3153" y="2494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81" name="Line 22"/>
              <p:cNvSpPr>
                <a:spLocks noChangeShapeType="1"/>
              </p:cNvSpPr>
              <p:nvPr/>
            </p:nvSpPr>
            <p:spPr bwMode="auto">
              <a:xfrm>
                <a:off x="3142" y="2751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2" name="Rectangle 23"/>
              <p:cNvSpPr>
                <a:spLocks noChangeArrowheads="1"/>
              </p:cNvSpPr>
              <p:nvPr/>
            </p:nvSpPr>
            <p:spPr bwMode="auto">
              <a:xfrm>
                <a:off x="2952" y="2628"/>
                <a:ext cx="108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</a:rPr>
                  <a:t>=</a:t>
                </a: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383" name="Text Box 24"/>
              <p:cNvSpPr txBox="1">
                <a:spLocks noChangeArrowheads="1"/>
              </p:cNvSpPr>
              <p:nvPr/>
            </p:nvSpPr>
            <p:spPr bwMode="auto">
              <a:xfrm>
                <a:off x="2716" y="2530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3200">
                    <a:latin typeface="Times New Roman" pitchFamily="18" charset="0"/>
                  </a:rPr>
                  <a:t>9</a:t>
                </a:r>
              </a:p>
            </p:txBody>
          </p:sp>
        </p:grpSp>
        <p:sp>
          <p:nvSpPr>
            <p:cNvPr id="15378" name="Rectangle 25"/>
            <p:cNvSpPr>
              <a:spLocks noChangeArrowheads="1"/>
            </p:cNvSpPr>
            <p:nvPr/>
          </p:nvSpPr>
          <p:spPr bwMode="auto">
            <a:xfrm>
              <a:off x="2352" y="1160"/>
              <a:ext cx="34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0073F2"/>
                  </a:solidFill>
                </a:rPr>
                <a:t>Rewrite whole number </a:t>
              </a:r>
              <a:r>
                <a:rPr lang="en-US" sz="2400" b="1">
                  <a:solidFill>
                    <a:srgbClr val="FF0000"/>
                  </a:solidFill>
                </a:rPr>
                <a:t>as a fraction</a:t>
              </a:r>
              <a:r>
                <a:rPr lang="en-US" sz="2400" b="1">
                  <a:solidFill>
                    <a:srgbClr val="0073F2"/>
                  </a:solidFill>
                </a:rPr>
                <a:t>.</a:t>
              </a:r>
            </a:p>
          </p:txBody>
        </p:sp>
      </p:grpSp>
      <p:grpSp>
        <p:nvGrpSpPr>
          <p:cNvPr id="20506" name="Group 26"/>
          <p:cNvGrpSpPr>
            <a:grpSpLocks/>
          </p:cNvGrpSpPr>
          <p:nvPr/>
        </p:nvGrpSpPr>
        <p:grpSpPr bwMode="auto">
          <a:xfrm>
            <a:off x="695325" y="3305175"/>
            <a:ext cx="8129588" cy="873125"/>
            <a:chOff x="630" y="1704"/>
            <a:chExt cx="5121" cy="550"/>
          </a:xfrm>
        </p:grpSpPr>
        <p:grpSp>
          <p:nvGrpSpPr>
            <p:cNvPr id="15367" name="Group 27"/>
            <p:cNvGrpSpPr>
              <a:grpSpLocks/>
            </p:cNvGrpSpPr>
            <p:nvPr/>
          </p:nvGrpSpPr>
          <p:grpSpPr bwMode="auto">
            <a:xfrm>
              <a:off x="630" y="1704"/>
              <a:ext cx="1313" cy="550"/>
              <a:chOff x="630" y="1944"/>
              <a:chExt cx="1313" cy="550"/>
            </a:xfrm>
          </p:grpSpPr>
          <p:sp>
            <p:nvSpPr>
              <p:cNvPr id="15369" name="Rectangle 28"/>
              <p:cNvSpPr>
                <a:spLocks noChangeArrowheads="1"/>
              </p:cNvSpPr>
              <p:nvPr/>
            </p:nvSpPr>
            <p:spPr bwMode="auto">
              <a:xfrm>
                <a:off x="639" y="2225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70" name="Rectangle 29"/>
              <p:cNvSpPr>
                <a:spLocks noChangeArrowheads="1"/>
              </p:cNvSpPr>
              <p:nvPr/>
            </p:nvSpPr>
            <p:spPr bwMode="auto">
              <a:xfrm>
                <a:off x="641" y="1944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71" name="Rectangle 30"/>
              <p:cNvSpPr>
                <a:spLocks noChangeArrowheads="1"/>
              </p:cNvSpPr>
              <p:nvPr/>
            </p:nvSpPr>
            <p:spPr bwMode="auto">
              <a:xfrm>
                <a:off x="1829" y="2225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72" name="Rectangle 31"/>
              <p:cNvSpPr>
                <a:spLocks noChangeArrowheads="1"/>
              </p:cNvSpPr>
              <p:nvPr/>
            </p:nvSpPr>
            <p:spPr bwMode="auto">
              <a:xfrm>
                <a:off x="1831" y="1944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5373" name="Line 32"/>
              <p:cNvSpPr>
                <a:spLocks noChangeShapeType="1"/>
              </p:cNvSpPr>
              <p:nvPr/>
            </p:nvSpPr>
            <p:spPr bwMode="auto">
              <a:xfrm flipV="1">
                <a:off x="814" y="2092"/>
                <a:ext cx="912" cy="2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4" name="Line 33"/>
              <p:cNvSpPr>
                <a:spLocks noChangeShapeType="1"/>
              </p:cNvSpPr>
              <p:nvPr/>
            </p:nvSpPr>
            <p:spPr bwMode="auto">
              <a:xfrm rot="1800000" flipV="1">
                <a:off x="814" y="2084"/>
                <a:ext cx="912" cy="2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5" name="Line 34"/>
              <p:cNvSpPr>
                <a:spLocks noChangeShapeType="1"/>
              </p:cNvSpPr>
              <p:nvPr/>
            </p:nvSpPr>
            <p:spPr bwMode="auto">
              <a:xfrm>
                <a:off x="630" y="2202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6" name="Line 35"/>
              <p:cNvSpPr>
                <a:spLocks noChangeShapeType="1"/>
              </p:cNvSpPr>
              <p:nvPr/>
            </p:nvSpPr>
            <p:spPr bwMode="auto">
              <a:xfrm>
                <a:off x="1824" y="2202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368" name="Rectangle 36"/>
            <p:cNvSpPr>
              <a:spLocks noChangeArrowheads="1"/>
            </p:cNvSpPr>
            <p:nvPr/>
          </p:nvSpPr>
          <p:spPr bwMode="auto">
            <a:xfrm>
              <a:off x="2352" y="1804"/>
              <a:ext cx="33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0073F2"/>
                  </a:solidFill>
                </a:rPr>
                <a:t>Switch numerator and denominator.</a:t>
              </a:r>
            </a:p>
          </p:txBody>
        </p:sp>
      </p:grpSp>
      <p:sp>
        <p:nvSpPr>
          <p:cNvPr id="15366" name="WordArt 37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decel="100000" fill="hold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0" decel="100000" fill="hold"/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0" decel="100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1143000" y="13716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/>
              <a:t>Write the reciprocal of the number.</a:t>
            </a:r>
          </a:p>
        </p:txBody>
      </p:sp>
      <p:grpSp>
        <p:nvGrpSpPr>
          <p:cNvPr id="21507" name="Group 3"/>
          <p:cNvGrpSpPr>
            <a:grpSpLocks/>
          </p:cNvGrpSpPr>
          <p:nvPr/>
        </p:nvGrpSpPr>
        <p:grpSpPr bwMode="auto">
          <a:xfrm>
            <a:off x="3962400" y="1974850"/>
            <a:ext cx="2101850" cy="857250"/>
            <a:chOff x="2788" y="1071"/>
            <a:chExt cx="1324" cy="540"/>
          </a:xfrm>
        </p:grpSpPr>
        <p:sp>
          <p:nvSpPr>
            <p:cNvPr id="16419" name="Text Box 12"/>
            <p:cNvSpPr txBox="1">
              <a:spLocks noChangeArrowheads="1"/>
            </p:cNvSpPr>
            <p:nvPr/>
          </p:nvSpPr>
          <p:spPr bwMode="auto">
            <a:xfrm>
              <a:off x="2788" y="1203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grpSp>
          <p:nvGrpSpPr>
            <p:cNvPr id="16420" name="Group 5"/>
            <p:cNvGrpSpPr>
              <a:grpSpLocks/>
            </p:cNvGrpSpPr>
            <p:nvPr/>
          </p:nvGrpSpPr>
          <p:grpSpPr bwMode="auto">
            <a:xfrm>
              <a:off x="3995" y="1071"/>
              <a:ext cx="117" cy="540"/>
              <a:chOff x="3995" y="1227"/>
              <a:chExt cx="117" cy="540"/>
            </a:xfrm>
          </p:grpSpPr>
          <p:sp>
            <p:nvSpPr>
              <p:cNvPr id="16421" name="Rectangle 53"/>
              <p:cNvSpPr>
                <a:spLocks noChangeArrowheads="1"/>
              </p:cNvSpPr>
              <p:nvPr/>
            </p:nvSpPr>
            <p:spPr bwMode="auto">
              <a:xfrm>
                <a:off x="4000" y="1498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6422" name="Rectangle 54"/>
              <p:cNvSpPr>
                <a:spLocks noChangeArrowheads="1"/>
              </p:cNvSpPr>
              <p:nvPr/>
            </p:nvSpPr>
            <p:spPr bwMode="auto">
              <a:xfrm>
                <a:off x="4000" y="1227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6423" name="Line 122"/>
              <p:cNvSpPr>
                <a:spLocks noChangeShapeType="1"/>
              </p:cNvSpPr>
              <p:nvPr/>
            </p:nvSpPr>
            <p:spPr bwMode="auto">
              <a:xfrm>
                <a:off x="3995" y="1479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6388" name="Group 9"/>
          <p:cNvGrpSpPr>
            <a:grpSpLocks/>
          </p:cNvGrpSpPr>
          <p:nvPr/>
        </p:nvGrpSpPr>
        <p:grpSpPr bwMode="auto">
          <a:xfrm>
            <a:off x="2286000" y="2133600"/>
            <a:ext cx="819150" cy="569913"/>
            <a:chOff x="288" y="1156"/>
            <a:chExt cx="516" cy="359"/>
          </a:xfrm>
        </p:grpSpPr>
        <p:sp>
          <p:nvSpPr>
            <p:cNvPr id="16417" name="Text Box 5"/>
            <p:cNvSpPr txBox="1">
              <a:spLocks noChangeArrowheads="1"/>
            </p:cNvSpPr>
            <p:nvPr/>
          </p:nvSpPr>
          <p:spPr bwMode="auto">
            <a:xfrm>
              <a:off x="288" y="1188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9.</a:t>
              </a:r>
            </a:p>
          </p:txBody>
        </p:sp>
        <p:sp>
          <p:nvSpPr>
            <p:cNvPr id="16418" name="Text Box 11"/>
            <p:cNvSpPr txBox="1">
              <a:spLocks noChangeArrowheads="1"/>
            </p:cNvSpPr>
            <p:nvPr/>
          </p:nvSpPr>
          <p:spPr bwMode="auto">
            <a:xfrm>
              <a:off x="576" y="1156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21516" name="Group 12"/>
          <p:cNvGrpSpPr>
            <a:grpSpLocks/>
          </p:cNvGrpSpPr>
          <p:nvPr/>
        </p:nvGrpSpPr>
        <p:grpSpPr bwMode="auto">
          <a:xfrm>
            <a:off x="2286000" y="3314700"/>
            <a:ext cx="1016000" cy="568325"/>
            <a:chOff x="288" y="1900"/>
            <a:chExt cx="640" cy="358"/>
          </a:xfrm>
        </p:grpSpPr>
        <p:sp>
          <p:nvSpPr>
            <p:cNvPr id="16415" name="Text Box 66"/>
            <p:cNvSpPr txBox="1">
              <a:spLocks noChangeArrowheads="1"/>
            </p:cNvSpPr>
            <p:nvPr/>
          </p:nvSpPr>
          <p:spPr bwMode="auto">
            <a:xfrm>
              <a:off x="288" y="1931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10.</a:t>
              </a:r>
            </a:p>
          </p:txBody>
        </p:sp>
        <p:sp>
          <p:nvSpPr>
            <p:cNvPr id="16416" name="Text Box 14"/>
            <p:cNvSpPr txBox="1">
              <a:spLocks noChangeArrowheads="1"/>
            </p:cNvSpPr>
            <p:nvPr/>
          </p:nvSpPr>
          <p:spPr bwMode="auto">
            <a:xfrm>
              <a:off x="700" y="1900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>
                  <a:latin typeface="Times New Roman" pitchFamily="18" charset="0"/>
                </a:rPr>
                <a:t>7</a:t>
              </a:r>
            </a:p>
          </p:txBody>
        </p:sp>
      </p:grpSp>
      <p:grpSp>
        <p:nvGrpSpPr>
          <p:cNvPr id="21519" name="Group 15"/>
          <p:cNvGrpSpPr>
            <a:grpSpLocks/>
          </p:cNvGrpSpPr>
          <p:nvPr/>
        </p:nvGrpSpPr>
        <p:grpSpPr bwMode="auto">
          <a:xfrm>
            <a:off x="3968750" y="3160713"/>
            <a:ext cx="2095500" cy="857250"/>
            <a:chOff x="2792" y="1818"/>
            <a:chExt cx="1320" cy="540"/>
          </a:xfrm>
        </p:grpSpPr>
        <p:sp>
          <p:nvSpPr>
            <p:cNvPr id="16410" name="Text Box 77"/>
            <p:cNvSpPr txBox="1">
              <a:spLocks noChangeArrowheads="1"/>
            </p:cNvSpPr>
            <p:nvPr/>
          </p:nvSpPr>
          <p:spPr bwMode="auto">
            <a:xfrm>
              <a:off x="2792" y="1944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grpSp>
          <p:nvGrpSpPr>
            <p:cNvPr id="16411" name="Group 17"/>
            <p:cNvGrpSpPr>
              <a:grpSpLocks/>
            </p:cNvGrpSpPr>
            <p:nvPr/>
          </p:nvGrpSpPr>
          <p:grpSpPr bwMode="auto">
            <a:xfrm>
              <a:off x="3995" y="1818"/>
              <a:ext cx="117" cy="540"/>
              <a:chOff x="3995" y="1227"/>
              <a:chExt cx="117" cy="540"/>
            </a:xfrm>
          </p:grpSpPr>
          <p:sp>
            <p:nvSpPr>
              <p:cNvPr id="16412" name="Rectangle 53"/>
              <p:cNvSpPr>
                <a:spLocks noChangeArrowheads="1"/>
              </p:cNvSpPr>
              <p:nvPr/>
            </p:nvSpPr>
            <p:spPr bwMode="auto">
              <a:xfrm>
                <a:off x="4000" y="1498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7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6413" name="Rectangle 54"/>
              <p:cNvSpPr>
                <a:spLocks noChangeArrowheads="1"/>
              </p:cNvSpPr>
              <p:nvPr/>
            </p:nvSpPr>
            <p:spPr bwMode="auto">
              <a:xfrm>
                <a:off x="4000" y="1227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6414" name="Line 122"/>
              <p:cNvSpPr>
                <a:spLocks noChangeShapeType="1"/>
              </p:cNvSpPr>
              <p:nvPr/>
            </p:nvSpPr>
            <p:spPr bwMode="auto">
              <a:xfrm>
                <a:off x="3995" y="1479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1525" name="Group 21"/>
          <p:cNvGrpSpPr>
            <a:grpSpLocks/>
          </p:cNvGrpSpPr>
          <p:nvPr/>
        </p:nvGrpSpPr>
        <p:grpSpPr bwMode="auto">
          <a:xfrm>
            <a:off x="2286000" y="4505325"/>
            <a:ext cx="1193800" cy="565150"/>
            <a:chOff x="288" y="2650"/>
            <a:chExt cx="752" cy="356"/>
          </a:xfrm>
        </p:grpSpPr>
        <p:sp>
          <p:nvSpPr>
            <p:cNvPr id="16408" name="Text Box 79"/>
            <p:cNvSpPr txBox="1">
              <a:spLocks noChangeArrowheads="1"/>
            </p:cNvSpPr>
            <p:nvPr/>
          </p:nvSpPr>
          <p:spPr bwMode="auto">
            <a:xfrm>
              <a:off x="288" y="2679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11.</a:t>
              </a:r>
            </a:p>
          </p:txBody>
        </p:sp>
        <p:sp>
          <p:nvSpPr>
            <p:cNvPr id="16409" name="Text Box 23"/>
            <p:cNvSpPr txBox="1">
              <a:spLocks noChangeArrowheads="1"/>
            </p:cNvSpPr>
            <p:nvPr/>
          </p:nvSpPr>
          <p:spPr bwMode="auto">
            <a:xfrm>
              <a:off x="700" y="2650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>
                  <a:latin typeface="Times New Roman" pitchFamily="18" charset="0"/>
                </a:rPr>
                <a:t>13</a:t>
              </a:r>
            </a:p>
          </p:txBody>
        </p:sp>
      </p:grpSp>
      <p:grpSp>
        <p:nvGrpSpPr>
          <p:cNvPr id="21528" name="Group 24"/>
          <p:cNvGrpSpPr>
            <a:grpSpLocks/>
          </p:cNvGrpSpPr>
          <p:nvPr/>
        </p:nvGrpSpPr>
        <p:grpSpPr bwMode="auto">
          <a:xfrm>
            <a:off x="3968750" y="4343400"/>
            <a:ext cx="2236788" cy="857250"/>
            <a:chOff x="2792" y="2563"/>
            <a:chExt cx="1409" cy="540"/>
          </a:xfrm>
        </p:grpSpPr>
        <p:sp>
          <p:nvSpPr>
            <p:cNvPr id="16403" name="Text Box 88"/>
            <p:cNvSpPr txBox="1">
              <a:spLocks noChangeArrowheads="1"/>
            </p:cNvSpPr>
            <p:nvPr/>
          </p:nvSpPr>
          <p:spPr bwMode="auto">
            <a:xfrm>
              <a:off x="2792" y="2694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grpSp>
          <p:nvGrpSpPr>
            <p:cNvPr id="16404" name="Group 26"/>
            <p:cNvGrpSpPr>
              <a:grpSpLocks/>
            </p:cNvGrpSpPr>
            <p:nvPr/>
          </p:nvGrpSpPr>
          <p:grpSpPr bwMode="auto">
            <a:xfrm>
              <a:off x="3977" y="2563"/>
              <a:ext cx="224" cy="540"/>
              <a:chOff x="4281" y="1066"/>
              <a:chExt cx="224" cy="540"/>
            </a:xfrm>
          </p:grpSpPr>
          <p:sp>
            <p:nvSpPr>
              <p:cNvPr id="16405" name="Rectangle 56"/>
              <p:cNvSpPr>
                <a:spLocks noChangeArrowheads="1"/>
              </p:cNvSpPr>
              <p:nvPr/>
            </p:nvSpPr>
            <p:spPr bwMode="auto">
              <a:xfrm>
                <a:off x="4281" y="1337"/>
                <a:ext cx="22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 b="1">
                    <a:latin typeface="Times New Roman" pitchFamily="18" charset="0"/>
                  </a:rPr>
                  <a:t>13</a:t>
                </a:r>
              </a:p>
            </p:txBody>
          </p:sp>
          <p:sp>
            <p:nvSpPr>
              <p:cNvPr id="16406" name="Rectangle 57"/>
              <p:cNvSpPr>
                <a:spLocks noChangeArrowheads="1"/>
              </p:cNvSpPr>
              <p:nvPr/>
            </p:nvSpPr>
            <p:spPr bwMode="auto">
              <a:xfrm>
                <a:off x="4337" y="1066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6407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1534" name="Group 30"/>
          <p:cNvGrpSpPr>
            <a:grpSpLocks/>
          </p:cNvGrpSpPr>
          <p:nvPr/>
        </p:nvGrpSpPr>
        <p:grpSpPr bwMode="auto">
          <a:xfrm>
            <a:off x="2286000" y="5695950"/>
            <a:ext cx="1016000" cy="569913"/>
            <a:chOff x="288" y="3400"/>
            <a:chExt cx="640" cy="359"/>
          </a:xfrm>
        </p:grpSpPr>
        <p:sp>
          <p:nvSpPr>
            <p:cNvPr id="16401" name="Text Box 99"/>
            <p:cNvSpPr txBox="1">
              <a:spLocks noChangeArrowheads="1"/>
            </p:cNvSpPr>
            <p:nvPr/>
          </p:nvSpPr>
          <p:spPr bwMode="auto">
            <a:xfrm>
              <a:off x="288" y="3432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12.</a:t>
              </a:r>
            </a:p>
          </p:txBody>
        </p:sp>
        <p:sp>
          <p:nvSpPr>
            <p:cNvPr id="16402" name="Text Box 32"/>
            <p:cNvSpPr txBox="1">
              <a:spLocks noChangeArrowheads="1"/>
            </p:cNvSpPr>
            <p:nvPr/>
          </p:nvSpPr>
          <p:spPr bwMode="auto">
            <a:xfrm>
              <a:off x="700" y="3400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21537" name="Group 33"/>
          <p:cNvGrpSpPr>
            <a:grpSpLocks/>
          </p:cNvGrpSpPr>
          <p:nvPr/>
        </p:nvGrpSpPr>
        <p:grpSpPr bwMode="auto">
          <a:xfrm>
            <a:off x="3968750" y="5543550"/>
            <a:ext cx="2892425" cy="857250"/>
            <a:chOff x="2792" y="3319"/>
            <a:chExt cx="1822" cy="540"/>
          </a:xfrm>
        </p:grpSpPr>
        <p:sp>
          <p:nvSpPr>
            <p:cNvPr id="16396" name="Text Box 100"/>
            <p:cNvSpPr txBox="1">
              <a:spLocks noChangeArrowheads="1"/>
            </p:cNvSpPr>
            <p:nvPr/>
          </p:nvSpPr>
          <p:spPr bwMode="auto">
            <a:xfrm>
              <a:off x="2792" y="3447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sp>
          <p:nvSpPr>
            <p:cNvPr id="16397" name="Rectangle 53"/>
            <p:cNvSpPr>
              <a:spLocks noChangeArrowheads="1"/>
            </p:cNvSpPr>
            <p:nvPr/>
          </p:nvSpPr>
          <p:spPr bwMode="auto">
            <a:xfrm>
              <a:off x="4000" y="3590"/>
              <a:ext cx="11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16398" name="Rectangle 54"/>
            <p:cNvSpPr>
              <a:spLocks noChangeArrowheads="1"/>
            </p:cNvSpPr>
            <p:nvPr/>
          </p:nvSpPr>
          <p:spPr bwMode="auto">
            <a:xfrm>
              <a:off x="4000" y="3319"/>
              <a:ext cx="11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16399" name="Line 122"/>
            <p:cNvSpPr>
              <a:spLocks noChangeShapeType="1"/>
            </p:cNvSpPr>
            <p:nvPr/>
          </p:nvSpPr>
          <p:spPr bwMode="auto">
            <a:xfrm>
              <a:off x="3995" y="3571"/>
              <a:ext cx="98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Text Box 38"/>
            <p:cNvSpPr txBox="1">
              <a:spLocks noChangeArrowheads="1"/>
            </p:cNvSpPr>
            <p:nvPr/>
          </p:nvSpPr>
          <p:spPr bwMode="auto">
            <a:xfrm>
              <a:off x="4044" y="3359"/>
              <a:ext cx="57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 or</a:t>
              </a:r>
              <a:r>
                <a:rPr lang="en-US" sz="2800" b="1">
                  <a:latin typeface="Times New Roman" pitchFamily="18" charset="0"/>
                </a:rPr>
                <a:t> 1</a:t>
              </a:r>
            </a:p>
          </p:txBody>
        </p:sp>
      </p:grpSp>
      <p:sp>
        <p:nvSpPr>
          <p:cNvPr id="16395" name="WordArt 39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15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6248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smtClean="0"/>
              <a:t>Multiply the whole number times the denominator.</a:t>
            </a:r>
          </a:p>
          <a:p>
            <a:pPr eaLnBrk="1" hangingPunct="1">
              <a:lnSpc>
                <a:spcPct val="90000"/>
              </a:lnSpc>
            </a:pPr>
            <a:r>
              <a:rPr lang="en-US" sz="4000" smtClean="0"/>
              <a:t>Add your answer to the numerator.</a:t>
            </a:r>
          </a:p>
          <a:p>
            <a:pPr eaLnBrk="1" hangingPunct="1">
              <a:lnSpc>
                <a:spcPct val="90000"/>
              </a:lnSpc>
            </a:pPr>
            <a:r>
              <a:rPr lang="en-US" sz="4000" smtClean="0"/>
              <a:t>Put your new number </a:t>
            </a:r>
          </a:p>
          <a:p>
            <a:pPr eaLnBrk="1" hangingPunct="1">
              <a:lnSpc>
                <a:spcPct val="90000"/>
              </a:lnSpc>
            </a:pPr>
            <a:r>
              <a:rPr lang="en-US" sz="4000" smtClean="0"/>
              <a:t>  over the denominator.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867400" y="2286000"/>
            <a:ext cx="565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4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6553200" y="1752600"/>
            <a:ext cx="692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1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V="1">
            <a:off x="6553200" y="3048000"/>
            <a:ext cx="68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553200" y="3048000"/>
            <a:ext cx="692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2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6172200" y="3124200"/>
            <a:ext cx="5238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ahoma" pitchFamily="34" charset="0"/>
              </a:rPr>
              <a:t>x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172200" y="1905000"/>
            <a:ext cx="6143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7239000" y="2514600"/>
            <a:ext cx="6143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latin typeface="Times New Roman" pitchFamily="18" charset="0"/>
              </a:rPr>
              <a:t>=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7924800" y="1752600"/>
            <a:ext cx="692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solidFill>
                  <a:srgbClr val="FF0000"/>
                </a:solidFill>
                <a:latin typeface="Times New Roman" pitchFamily="18" charset="0"/>
              </a:rPr>
              <a:t>9</a:t>
            </a:r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V="1">
            <a:off x="7924800" y="30480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7848600" y="2971800"/>
            <a:ext cx="692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2541" name="WordArt 13"/>
          <p:cNvSpPr>
            <a:spLocks noChangeArrowheads="1" noChangeShapeType="1" noTextEdit="1"/>
          </p:cNvSpPr>
          <p:nvPr/>
        </p:nvSpPr>
        <p:spPr bwMode="auto">
          <a:xfrm>
            <a:off x="1066800" y="457200"/>
            <a:ext cx="68199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Change this mixed number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to an improper 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3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 autoUpdateAnimBg="0"/>
      <p:bldP spid="22535" grpId="0" autoUpdateAnimBg="0"/>
      <p:bldP spid="22536" grpId="0" autoUpdateAnimBg="0"/>
      <p:bldP spid="22537" grpId="0" autoUpdateAnimBg="0"/>
      <p:bldP spid="22538" grpId="0" autoUpdateAnimBg="0"/>
      <p:bldP spid="22539" grpId="0" animBg="1"/>
      <p:bldP spid="22540" grpId="0" autoUpdateAnimBg="0"/>
      <p:bldP spid="225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6248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4000" smtClean="0"/>
              <a:t>Multiply the whole number times the denominator.</a:t>
            </a:r>
          </a:p>
          <a:p>
            <a:pPr eaLnBrk="1" hangingPunct="1">
              <a:lnSpc>
                <a:spcPct val="90000"/>
              </a:lnSpc>
            </a:pPr>
            <a:r>
              <a:rPr lang="en-US" sz="4000" smtClean="0"/>
              <a:t>Add your answer to the numerator.</a:t>
            </a:r>
          </a:p>
          <a:p>
            <a:pPr eaLnBrk="1" hangingPunct="1">
              <a:lnSpc>
                <a:spcPct val="90000"/>
              </a:lnSpc>
            </a:pPr>
            <a:r>
              <a:rPr lang="en-US" sz="4000" smtClean="0"/>
              <a:t>Put your new number </a:t>
            </a:r>
          </a:p>
          <a:p>
            <a:pPr eaLnBrk="1" hangingPunct="1">
              <a:lnSpc>
                <a:spcPct val="90000"/>
              </a:lnSpc>
            </a:pPr>
            <a:r>
              <a:rPr lang="en-US" sz="4000" smtClean="0"/>
              <a:t>  over the denominator.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5867400" y="2286000"/>
            <a:ext cx="565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6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553200" y="1752600"/>
            <a:ext cx="692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2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V="1">
            <a:off x="6553200" y="3048000"/>
            <a:ext cx="68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553200" y="3048000"/>
            <a:ext cx="692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3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6172200" y="3124200"/>
            <a:ext cx="5238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ahoma" pitchFamily="34" charset="0"/>
              </a:rPr>
              <a:t>x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6172200" y="1905000"/>
            <a:ext cx="6143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7239000" y="2514600"/>
            <a:ext cx="6143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latin typeface="Times New Roman" pitchFamily="18" charset="0"/>
              </a:rPr>
              <a:t>=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7696200" y="1752600"/>
            <a:ext cx="1200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solidFill>
                  <a:srgbClr val="FF0000"/>
                </a:solidFill>
                <a:latin typeface="Times New Roman" pitchFamily="18" charset="0"/>
              </a:rPr>
              <a:t>20</a:t>
            </a:r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V="1">
            <a:off x="7924800" y="3048000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924800" y="2819400"/>
            <a:ext cx="692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18445" name="WordArt 13"/>
          <p:cNvSpPr>
            <a:spLocks noChangeArrowheads="1" noChangeShapeType="1" noTextEdit="1"/>
          </p:cNvSpPr>
          <p:nvPr/>
        </p:nvSpPr>
        <p:spPr bwMode="auto">
          <a:xfrm>
            <a:off x="1066800" y="457200"/>
            <a:ext cx="68199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Change this mixed number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to an improper fraction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utoUpdateAnimBg="0"/>
      <p:bldP spid="23560" grpId="0" autoUpdateAnimBg="0"/>
      <p:bldP spid="23561" grpId="0" autoUpdateAnimBg="0"/>
      <p:bldP spid="23562" grpId="0" autoUpdateAnimBg="0"/>
      <p:bldP spid="23563" grpId="0" animBg="1"/>
      <p:bldP spid="2356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81000" y="1143000"/>
            <a:ext cx="8305800" cy="160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ap="rnd">
                <a:solidFill>
                  <a:srgbClr val="00A452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sz="3300" b="1">
                <a:latin typeface="Times New Roman" pitchFamily="18" charset="0"/>
              </a:rPr>
              <a:t>To write a reciprocal of a mixed number, you must </a:t>
            </a:r>
            <a:r>
              <a:rPr lang="en-US" sz="3300" b="1">
                <a:solidFill>
                  <a:srgbClr val="FF0000"/>
                </a:solidFill>
                <a:latin typeface="Times New Roman" pitchFamily="18" charset="0"/>
              </a:rPr>
              <a:t>change your mixed number</a:t>
            </a:r>
            <a:r>
              <a:rPr lang="en-US" sz="3300" b="1">
                <a:latin typeface="Times New Roman" pitchFamily="18" charset="0"/>
              </a:rPr>
              <a:t> to an improper fraction first.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048000" y="2895600"/>
            <a:ext cx="565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8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810000" y="2819400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1</a:t>
            </a: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3886200" y="3643313"/>
            <a:ext cx="457200" cy="14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810000" y="3505200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2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505200" y="3581400"/>
            <a:ext cx="411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0000"/>
                </a:solidFill>
                <a:latin typeface="Tahoma" pitchFamily="34" charset="0"/>
              </a:rPr>
              <a:t>x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3505200" y="2819400"/>
            <a:ext cx="444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4572000" y="3354388"/>
            <a:ext cx="469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Times New Roman" pitchFamily="18" charset="0"/>
              </a:rPr>
              <a:t>=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5105400" y="26670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imes New Roman" pitchFamily="18" charset="0"/>
              </a:rPr>
              <a:t>17</a:t>
            </a:r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V="1">
            <a:off x="5257800" y="3643313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5334000" y="3567113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381000" y="4572000"/>
            <a:ext cx="3810000" cy="160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ap="rnd">
                <a:solidFill>
                  <a:srgbClr val="00A452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sz="3300" b="1">
                <a:latin typeface="Times New Roman" pitchFamily="18" charset="0"/>
              </a:rPr>
              <a:t>Then write the reciprocal of your improper fraction.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4343400" y="47244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17</a:t>
            </a: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V="1">
            <a:off x="4495800" y="5700713"/>
            <a:ext cx="68580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4572000" y="5624513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2</a:t>
            </a:r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5410200" y="5715000"/>
            <a:ext cx="990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6705600" y="4648200"/>
            <a:ext cx="6985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 2</a:t>
            </a:r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 flipV="1">
            <a:off x="6858000" y="5624513"/>
            <a:ext cx="68580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6705600" y="55626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17</a:t>
            </a:r>
          </a:p>
        </p:txBody>
      </p:sp>
      <p:sp>
        <p:nvSpPr>
          <p:cNvPr id="24597" name="Oval 21"/>
          <p:cNvSpPr>
            <a:spLocks noChangeArrowheads="1"/>
          </p:cNvSpPr>
          <p:nvPr/>
        </p:nvSpPr>
        <p:spPr bwMode="auto">
          <a:xfrm>
            <a:off x="6553200" y="4648200"/>
            <a:ext cx="1295400" cy="1905000"/>
          </a:xfrm>
          <a:prstGeom prst="ellips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8" name="WordArt 22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8334375" cy="623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Write the Reciprocal of a Mixed Number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3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autoUpdateAnimBg="0"/>
      <p:bldP spid="24580" grpId="0" autoUpdateAnimBg="0"/>
      <p:bldP spid="24581" grpId="0" animBg="1"/>
      <p:bldP spid="24582" grpId="0" autoUpdateAnimBg="0"/>
      <p:bldP spid="24583" grpId="0" autoUpdateAnimBg="0"/>
      <p:bldP spid="24584" grpId="0" autoUpdateAnimBg="0"/>
      <p:bldP spid="24585" grpId="0" autoUpdateAnimBg="0"/>
      <p:bldP spid="24586" grpId="0" autoUpdateAnimBg="0"/>
      <p:bldP spid="24587" grpId="0" animBg="1"/>
      <p:bldP spid="24588" grpId="0" autoUpdateAnimBg="0"/>
      <p:bldP spid="24589" grpId="0"/>
      <p:bldP spid="24590" grpId="0" autoUpdateAnimBg="0"/>
      <p:bldP spid="24591" grpId="0" animBg="1"/>
      <p:bldP spid="24592" grpId="0" autoUpdateAnimBg="0"/>
      <p:bldP spid="24593" grpId="0" animBg="1"/>
      <p:bldP spid="24594" grpId="0" autoUpdateAnimBg="0"/>
      <p:bldP spid="24595" grpId="0" animBg="1"/>
      <p:bldP spid="24596" grpId="0" autoUpdateAnimBg="0"/>
      <p:bldP spid="2459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2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8334375" cy="623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Write the Reciprocal of a Mixed Number</a:t>
            </a:r>
          </a:p>
        </p:txBody>
      </p:sp>
      <p:grpSp>
        <p:nvGrpSpPr>
          <p:cNvPr id="25603" name="Group 3"/>
          <p:cNvGrpSpPr>
            <a:grpSpLocks/>
          </p:cNvGrpSpPr>
          <p:nvPr/>
        </p:nvGrpSpPr>
        <p:grpSpPr bwMode="auto">
          <a:xfrm>
            <a:off x="2133600" y="1295400"/>
            <a:ext cx="4267200" cy="785813"/>
            <a:chOff x="288" y="572"/>
            <a:chExt cx="2688" cy="495"/>
          </a:xfrm>
        </p:grpSpPr>
        <p:sp>
          <p:nvSpPr>
            <p:cNvPr id="20528" name="Text Box 104"/>
            <p:cNvSpPr txBox="1">
              <a:spLocks noChangeArrowheads="1"/>
            </p:cNvSpPr>
            <p:nvPr/>
          </p:nvSpPr>
          <p:spPr bwMode="auto">
            <a:xfrm>
              <a:off x="288" y="672"/>
              <a:ext cx="26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Write the reciprocal of </a:t>
              </a:r>
              <a:r>
                <a:rPr lang="en-US" sz="2400" b="1">
                  <a:latin typeface="Times New Roman" pitchFamily="18" charset="0"/>
                </a:rPr>
                <a:t>     </a:t>
              </a:r>
              <a:r>
                <a:rPr lang="en-US" sz="2400" b="1"/>
                <a:t>.</a:t>
              </a:r>
            </a:p>
          </p:txBody>
        </p:sp>
        <p:grpSp>
          <p:nvGrpSpPr>
            <p:cNvPr id="20529" name="Group 5"/>
            <p:cNvGrpSpPr>
              <a:grpSpLocks/>
            </p:cNvGrpSpPr>
            <p:nvPr/>
          </p:nvGrpSpPr>
          <p:grpSpPr bwMode="auto">
            <a:xfrm>
              <a:off x="2435" y="572"/>
              <a:ext cx="205" cy="495"/>
              <a:chOff x="2435" y="566"/>
              <a:chExt cx="205" cy="495"/>
            </a:xfrm>
          </p:grpSpPr>
          <p:sp>
            <p:nvSpPr>
              <p:cNvPr id="20530" name="Rectangle 6"/>
              <p:cNvSpPr>
                <a:spLocks noChangeArrowheads="1"/>
              </p:cNvSpPr>
              <p:nvPr/>
            </p:nvSpPr>
            <p:spPr bwMode="auto">
              <a:xfrm>
                <a:off x="2544" y="831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0531" name="Rectangle 7"/>
              <p:cNvSpPr>
                <a:spLocks noChangeArrowheads="1"/>
              </p:cNvSpPr>
              <p:nvPr/>
            </p:nvSpPr>
            <p:spPr bwMode="auto">
              <a:xfrm>
                <a:off x="2544" y="56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0532" name="Rectangle 8"/>
              <p:cNvSpPr>
                <a:spLocks noChangeArrowheads="1"/>
              </p:cNvSpPr>
              <p:nvPr/>
            </p:nvSpPr>
            <p:spPr bwMode="auto">
              <a:xfrm>
                <a:off x="2435" y="69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0533" name="Line 9"/>
              <p:cNvSpPr>
                <a:spLocks noChangeShapeType="1"/>
              </p:cNvSpPr>
              <p:nvPr/>
            </p:nvSpPr>
            <p:spPr bwMode="auto">
              <a:xfrm>
                <a:off x="2542" y="808"/>
                <a:ext cx="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5610" name="Group 10"/>
          <p:cNvGrpSpPr>
            <a:grpSpLocks/>
          </p:cNvGrpSpPr>
          <p:nvPr/>
        </p:nvGrpSpPr>
        <p:grpSpPr bwMode="auto">
          <a:xfrm>
            <a:off x="1168400" y="2659063"/>
            <a:ext cx="6875463" cy="857250"/>
            <a:chOff x="736" y="1191"/>
            <a:chExt cx="4331" cy="540"/>
          </a:xfrm>
        </p:grpSpPr>
        <p:sp>
          <p:nvSpPr>
            <p:cNvPr id="20516" name="Rectangle 11"/>
            <p:cNvSpPr>
              <a:spLocks noChangeArrowheads="1"/>
            </p:cNvSpPr>
            <p:nvPr/>
          </p:nvSpPr>
          <p:spPr bwMode="auto">
            <a:xfrm>
              <a:off x="2572" y="1191"/>
              <a:ext cx="2495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0073F2"/>
                  </a:solidFill>
                </a:rPr>
                <a:t>Rewrite mixed number as </a:t>
              </a:r>
            </a:p>
            <a:p>
              <a:r>
                <a:rPr lang="en-US" sz="2400" b="1">
                  <a:solidFill>
                    <a:srgbClr val="0073F2"/>
                  </a:solidFill>
                </a:rPr>
                <a:t>an improper fraction.</a:t>
              </a:r>
            </a:p>
          </p:txBody>
        </p:sp>
        <p:grpSp>
          <p:nvGrpSpPr>
            <p:cNvPr id="20517" name="Group 12"/>
            <p:cNvGrpSpPr>
              <a:grpSpLocks/>
            </p:cNvGrpSpPr>
            <p:nvPr/>
          </p:nvGrpSpPr>
          <p:grpSpPr bwMode="auto">
            <a:xfrm>
              <a:off x="736" y="1191"/>
              <a:ext cx="736" cy="540"/>
              <a:chOff x="592" y="1074"/>
              <a:chExt cx="736" cy="540"/>
            </a:xfrm>
          </p:grpSpPr>
          <p:sp>
            <p:nvSpPr>
              <p:cNvPr id="20518" name="Rectangle 13"/>
              <p:cNvSpPr>
                <a:spLocks noChangeArrowheads="1"/>
              </p:cNvSpPr>
              <p:nvPr/>
            </p:nvSpPr>
            <p:spPr bwMode="auto">
              <a:xfrm>
                <a:off x="924" y="1196"/>
                <a:ext cx="108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</a:rPr>
                  <a:t>=</a:t>
                </a:r>
                <a:endParaRPr lang="en-US" sz="2400">
                  <a:latin typeface="Times New Roman" pitchFamily="18" charset="0"/>
                </a:endParaRPr>
              </a:p>
            </p:txBody>
          </p:sp>
          <p:grpSp>
            <p:nvGrpSpPr>
              <p:cNvPr id="20519" name="Group 14"/>
              <p:cNvGrpSpPr>
                <a:grpSpLocks/>
              </p:cNvGrpSpPr>
              <p:nvPr/>
            </p:nvGrpSpPr>
            <p:grpSpPr bwMode="auto">
              <a:xfrm>
                <a:off x="592" y="1080"/>
                <a:ext cx="253" cy="534"/>
                <a:chOff x="2403" y="566"/>
                <a:chExt cx="253" cy="534"/>
              </a:xfrm>
            </p:grpSpPr>
            <p:sp>
              <p:nvSpPr>
                <p:cNvPr id="20524" name="Rectangle 15"/>
                <p:cNvSpPr>
                  <a:spLocks noChangeArrowheads="1"/>
                </p:cNvSpPr>
                <p:nvPr/>
              </p:nvSpPr>
              <p:spPr bwMode="auto">
                <a:xfrm>
                  <a:off x="2544" y="831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4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20525" name="Rectangle 16"/>
                <p:cNvSpPr>
                  <a:spLocks noChangeArrowheads="1"/>
                </p:cNvSpPr>
                <p:nvPr/>
              </p:nvSpPr>
              <p:spPr bwMode="auto">
                <a:xfrm>
                  <a:off x="2544" y="566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3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20526" name="Rectangle 17"/>
                <p:cNvSpPr>
                  <a:spLocks noChangeArrowheads="1"/>
                </p:cNvSpPr>
                <p:nvPr/>
              </p:nvSpPr>
              <p:spPr bwMode="auto">
                <a:xfrm>
                  <a:off x="2403" y="696"/>
                  <a:ext cx="128" cy="3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/>
                  <a:r>
                    <a:rPr lang="en-US" sz="3200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  <a:endParaRPr lang="en-US" sz="3200">
                    <a:latin typeface="Times New Roman" pitchFamily="18" charset="0"/>
                  </a:endParaRPr>
                </a:p>
              </p:txBody>
            </p:sp>
            <p:sp>
              <p:nvSpPr>
                <p:cNvPr id="20527" name="Line 18"/>
                <p:cNvSpPr>
                  <a:spLocks noChangeShapeType="1"/>
                </p:cNvSpPr>
                <p:nvPr/>
              </p:nvSpPr>
              <p:spPr bwMode="auto">
                <a:xfrm>
                  <a:off x="2542" y="808"/>
                  <a:ext cx="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520" name="Group 19"/>
              <p:cNvGrpSpPr>
                <a:grpSpLocks/>
              </p:cNvGrpSpPr>
              <p:nvPr/>
            </p:nvGrpSpPr>
            <p:grpSpPr bwMode="auto">
              <a:xfrm>
                <a:off x="1104" y="1074"/>
                <a:ext cx="224" cy="540"/>
                <a:chOff x="4281" y="1066"/>
                <a:chExt cx="224" cy="540"/>
              </a:xfrm>
            </p:grpSpPr>
            <p:sp>
              <p:nvSpPr>
                <p:cNvPr id="20521" name="Rectangle 56"/>
                <p:cNvSpPr>
                  <a:spLocks noChangeArrowheads="1"/>
                </p:cNvSpPr>
                <p:nvPr/>
              </p:nvSpPr>
              <p:spPr bwMode="auto">
                <a:xfrm>
                  <a:off x="4337" y="1337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2800">
                      <a:latin typeface="Times New Roman" pitchFamily="18" charset="0"/>
                    </a:rPr>
                    <a:t>4</a:t>
                  </a:r>
                </a:p>
              </p:txBody>
            </p:sp>
            <p:sp>
              <p:nvSpPr>
                <p:cNvPr id="20522" name="Rectangle 57"/>
                <p:cNvSpPr>
                  <a:spLocks noChangeArrowheads="1"/>
                </p:cNvSpPr>
                <p:nvPr/>
              </p:nvSpPr>
              <p:spPr bwMode="auto">
                <a:xfrm>
                  <a:off x="4281" y="1066"/>
                  <a:ext cx="224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11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20523" name="Line 124"/>
                <p:cNvSpPr>
                  <a:spLocks noChangeShapeType="1"/>
                </p:cNvSpPr>
                <p:nvPr/>
              </p:nvSpPr>
              <p:spPr bwMode="auto">
                <a:xfrm>
                  <a:off x="4295" y="1315"/>
                  <a:ext cx="196" cy="0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5623" name="Group 23"/>
          <p:cNvGrpSpPr>
            <a:grpSpLocks/>
          </p:cNvGrpSpPr>
          <p:nvPr/>
        </p:nvGrpSpPr>
        <p:grpSpPr bwMode="auto">
          <a:xfrm>
            <a:off x="1196975" y="3659188"/>
            <a:ext cx="6353175" cy="962025"/>
            <a:chOff x="754" y="1821"/>
            <a:chExt cx="4002" cy="606"/>
          </a:xfrm>
        </p:grpSpPr>
        <p:sp>
          <p:nvSpPr>
            <p:cNvPr id="20504" name="Rectangle 24"/>
            <p:cNvSpPr>
              <a:spLocks noChangeArrowheads="1"/>
            </p:cNvSpPr>
            <p:nvPr/>
          </p:nvSpPr>
          <p:spPr bwMode="auto">
            <a:xfrm>
              <a:off x="2572" y="1909"/>
              <a:ext cx="218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0073F2"/>
                  </a:solidFill>
                </a:rPr>
                <a:t>Switch numerator and </a:t>
              </a:r>
            </a:p>
            <a:p>
              <a:r>
                <a:rPr lang="en-US" sz="2400" b="1">
                  <a:solidFill>
                    <a:srgbClr val="0073F2"/>
                  </a:solidFill>
                </a:rPr>
                <a:t>denominator.</a:t>
              </a:r>
            </a:p>
          </p:txBody>
        </p:sp>
        <p:grpSp>
          <p:nvGrpSpPr>
            <p:cNvPr id="20505" name="Group 25"/>
            <p:cNvGrpSpPr>
              <a:grpSpLocks/>
            </p:cNvGrpSpPr>
            <p:nvPr/>
          </p:nvGrpSpPr>
          <p:grpSpPr bwMode="auto">
            <a:xfrm>
              <a:off x="754" y="1821"/>
              <a:ext cx="1520" cy="540"/>
              <a:chOff x="754" y="1821"/>
              <a:chExt cx="1520" cy="540"/>
            </a:xfrm>
          </p:grpSpPr>
          <p:sp>
            <p:nvSpPr>
              <p:cNvPr id="20506" name="Line 26"/>
              <p:cNvSpPr>
                <a:spLocks noChangeShapeType="1"/>
              </p:cNvSpPr>
              <p:nvPr/>
            </p:nvSpPr>
            <p:spPr bwMode="auto">
              <a:xfrm flipV="1">
                <a:off x="1054" y="1957"/>
                <a:ext cx="912" cy="2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07" name="Line 27"/>
              <p:cNvSpPr>
                <a:spLocks noChangeShapeType="1"/>
              </p:cNvSpPr>
              <p:nvPr/>
            </p:nvSpPr>
            <p:spPr bwMode="auto">
              <a:xfrm rot="1800000" flipV="1">
                <a:off x="1054" y="1949"/>
                <a:ext cx="912" cy="2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508" name="Group 28"/>
              <p:cNvGrpSpPr>
                <a:grpSpLocks/>
              </p:cNvGrpSpPr>
              <p:nvPr/>
            </p:nvGrpSpPr>
            <p:grpSpPr bwMode="auto">
              <a:xfrm>
                <a:off x="754" y="1821"/>
                <a:ext cx="224" cy="540"/>
                <a:chOff x="4281" y="1066"/>
                <a:chExt cx="224" cy="540"/>
              </a:xfrm>
            </p:grpSpPr>
            <p:sp>
              <p:nvSpPr>
                <p:cNvPr id="20513" name="Rectangle 56"/>
                <p:cNvSpPr>
                  <a:spLocks noChangeArrowheads="1"/>
                </p:cNvSpPr>
                <p:nvPr/>
              </p:nvSpPr>
              <p:spPr bwMode="auto">
                <a:xfrm>
                  <a:off x="4337" y="1337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2800">
                      <a:latin typeface="Times New Roman" pitchFamily="18" charset="0"/>
                    </a:rPr>
                    <a:t>4</a:t>
                  </a:r>
                </a:p>
              </p:txBody>
            </p:sp>
            <p:sp>
              <p:nvSpPr>
                <p:cNvPr id="20514" name="Rectangle 57"/>
                <p:cNvSpPr>
                  <a:spLocks noChangeArrowheads="1"/>
                </p:cNvSpPr>
                <p:nvPr/>
              </p:nvSpPr>
              <p:spPr bwMode="auto">
                <a:xfrm>
                  <a:off x="4281" y="1066"/>
                  <a:ext cx="224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11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20515" name="Line 124"/>
                <p:cNvSpPr>
                  <a:spLocks noChangeShapeType="1"/>
                </p:cNvSpPr>
                <p:nvPr/>
              </p:nvSpPr>
              <p:spPr bwMode="auto">
                <a:xfrm>
                  <a:off x="4295" y="1315"/>
                  <a:ext cx="196" cy="0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509" name="Group 32"/>
              <p:cNvGrpSpPr>
                <a:grpSpLocks/>
              </p:cNvGrpSpPr>
              <p:nvPr/>
            </p:nvGrpSpPr>
            <p:grpSpPr bwMode="auto">
              <a:xfrm>
                <a:off x="2050" y="1821"/>
                <a:ext cx="224" cy="540"/>
                <a:chOff x="4281" y="1066"/>
                <a:chExt cx="224" cy="540"/>
              </a:xfrm>
            </p:grpSpPr>
            <p:sp>
              <p:nvSpPr>
                <p:cNvPr id="20510" name="Rectangle 56"/>
                <p:cNvSpPr>
                  <a:spLocks noChangeArrowheads="1"/>
                </p:cNvSpPr>
                <p:nvPr/>
              </p:nvSpPr>
              <p:spPr bwMode="auto">
                <a:xfrm>
                  <a:off x="4281" y="1337"/>
                  <a:ext cx="224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2800">
                      <a:latin typeface="Times New Roman" pitchFamily="18" charset="0"/>
                    </a:rPr>
                    <a:t>11</a:t>
                  </a:r>
                </a:p>
              </p:txBody>
            </p:sp>
            <p:sp>
              <p:nvSpPr>
                <p:cNvPr id="20511" name="Rectangle 57"/>
                <p:cNvSpPr>
                  <a:spLocks noChangeArrowheads="1"/>
                </p:cNvSpPr>
                <p:nvPr/>
              </p:nvSpPr>
              <p:spPr bwMode="auto">
                <a:xfrm>
                  <a:off x="4337" y="1066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4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20512" name="Line 124"/>
                <p:cNvSpPr>
                  <a:spLocks noChangeShapeType="1"/>
                </p:cNvSpPr>
                <p:nvPr/>
              </p:nvSpPr>
              <p:spPr bwMode="auto">
                <a:xfrm>
                  <a:off x="4295" y="1315"/>
                  <a:ext cx="196" cy="0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5636" name="Group 36"/>
          <p:cNvGrpSpPr>
            <a:grpSpLocks/>
          </p:cNvGrpSpPr>
          <p:nvPr/>
        </p:nvGrpSpPr>
        <p:grpSpPr bwMode="auto">
          <a:xfrm>
            <a:off x="2209800" y="5340350"/>
            <a:ext cx="3835400" cy="857250"/>
            <a:chOff x="288" y="2451"/>
            <a:chExt cx="2416" cy="540"/>
          </a:xfrm>
        </p:grpSpPr>
        <p:sp>
          <p:nvSpPr>
            <p:cNvPr id="20487" name="Rectangle 37"/>
            <p:cNvSpPr>
              <a:spLocks noChangeArrowheads="1"/>
            </p:cNvSpPr>
            <p:nvPr/>
          </p:nvSpPr>
          <p:spPr bwMode="auto">
            <a:xfrm>
              <a:off x="288" y="2542"/>
              <a:ext cx="8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CC0000"/>
                  </a:solidFill>
                </a:rPr>
                <a:t>CHECK</a:t>
              </a:r>
              <a:endParaRPr lang="en-US" sz="24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sp>
          <p:nvSpPr>
            <p:cNvPr id="20488" name="Rectangle 38"/>
            <p:cNvSpPr>
              <a:spLocks noChangeArrowheads="1"/>
            </p:cNvSpPr>
            <p:nvPr/>
          </p:nvSpPr>
          <p:spPr bwMode="auto">
            <a:xfrm>
              <a:off x="1869" y="2579"/>
              <a:ext cx="12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Times New Roman" pitchFamily="18" charset="0"/>
                </a:rPr>
                <a:t>=</a:t>
              </a: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0489" name="Rectangle 39"/>
            <p:cNvSpPr>
              <a:spLocks noChangeArrowheads="1"/>
            </p:cNvSpPr>
            <p:nvPr/>
          </p:nvSpPr>
          <p:spPr bwMode="auto">
            <a:xfrm>
              <a:off x="1436" y="2579"/>
              <a:ext cx="78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Times New Roman" pitchFamily="18" charset="0"/>
                </a:rPr>
                <a:t>•</a:t>
              </a: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0490" name="Rectangle 40"/>
            <p:cNvSpPr>
              <a:spLocks noChangeArrowheads="1"/>
            </p:cNvSpPr>
            <p:nvPr/>
          </p:nvSpPr>
          <p:spPr bwMode="auto">
            <a:xfrm>
              <a:off x="2360" y="2579"/>
              <a:ext cx="12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latin typeface="Times New Roman" pitchFamily="18" charset="0"/>
                </a:rPr>
                <a:t>=</a:t>
              </a:r>
              <a:endParaRPr lang="en-US" sz="2800">
                <a:latin typeface="Times New Roman" pitchFamily="18" charset="0"/>
              </a:endParaRPr>
            </a:p>
          </p:txBody>
        </p:sp>
        <p:sp>
          <p:nvSpPr>
            <p:cNvPr id="20491" name="Text Box 41"/>
            <p:cNvSpPr txBox="1">
              <a:spLocks noChangeArrowheads="1"/>
            </p:cNvSpPr>
            <p:nvPr/>
          </p:nvSpPr>
          <p:spPr bwMode="auto">
            <a:xfrm>
              <a:off x="2476" y="251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>
                  <a:latin typeface="Times New Roman" pitchFamily="18" charset="0"/>
                </a:rPr>
                <a:t>1</a:t>
              </a:r>
            </a:p>
          </p:txBody>
        </p:sp>
        <p:grpSp>
          <p:nvGrpSpPr>
            <p:cNvPr id="20492" name="Group 42"/>
            <p:cNvGrpSpPr>
              <a:grpSpLocks/>
            </p:cNvGrpSpPr>
            <p:nvPr/>
          </p:nvGrpSpPr>
          <p:grpSpPr bwMode="auto">
            <a:xfrm>
              <a:off x="1132" y="2451"/>
              <a:ext cx="224" cy="540"/>
              <a:chOff x="4281" y="1066"/>
              <a:chExt cx="224" cy="540"/>
            </a:xfrm>
          </p:grpSpPr>
          <p:sp>
            <p:nvSpPr>
              <p:cNvPr id="20501" name="Rectangle 56"/>
              <p:cNvSpPr>
                <a:spLocks noChangeArrowheads="1"/>
              </p:cNvSpPr>
              <p:nvPr/>
            </p:nvSpPr>
            <p:spPr bwMode="auto">
              <a:xfrm>
                <a:off x="4337" y="1337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0502" name="Rectangle 57"/>
              <p:cNvSpPr>
                <a:spLocks noChangeArrowheads="1"/>
              </p:cNvSpPr>
              <p:nvPr/>
            </p:nvSpPr>
            <p:spPr bwMode="auto">
              <a:xfrm>
                <a:off x="4281" y="1066"/>
                <a:ext cx="22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11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20503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493" name="Group 46"/>
            <p:cNvGrpSpPr>
              <a:grpSpLocks/>
            </p:cNvGrpSpPr>
            <p:nvPr/>
          </p:nvGrpSpPr>
          <p:grpSpPr bwMode="auto">
            <a:xfrm>
              <a:off x="1566" y="2451"/>
              <a:ext cx="224" cy="540"/>
              <a:chOff x="4281" y="1066"/>
              <a:chExt cx="224" cy="540"/>
            </a:xfrm>
          </p:grpSpPr>
          <p:sp>
            <p:nvSpPr>
              <p:cNvPr id="20498" name="Rectangle 56"/>
              <p:cNvSpPr>
                <a:spLocks noChangeArrowheads="1"/>
              </p:cNvSpPr>
              <p:nvPr/>
            </p:nvSpPr>
            <p:spPr bwMode="auto">
              <a:xfrm>
                <a:off x="4281" y="1337"/>
                <a:ext cx="22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20499" name="Rectangle 57"/>
              <p:cNvSpPr>
                <a:spLocks noChangeArrowheads="1"/>
              </p:cNvSpPr>
              <p:nvPr/>
            </p:nvSpPr>
            <p:spPr bwMode="auto">
              <a:xfrm>
                <a:off x="4337" y="1066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20500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494" name="Group 50"/>
            <p:cNvGrpSpPr>
              <a:grpSpLocks/>
            </p:cNvGrpSpPr>
            <p:nvPr/>
          </p:nvGrpSpPr>
          <p:grpSpPr bwMode="auto">
            <a:xfrm>
              <a:off x="2052" y="2451"/>
              <a:ext cx="224" cy="540"/>
              <a:chOff x="4281" y="1066"/>
              <a:chExt cx="224" cy="540"/>
            </a:xfrm>
          </p:grpSpPr>
          <p:sp>
            <p:nvSpPr>
              <p:cNvPr id="20495" name="Rectangle 56"/>
              <p:cNvSpPr>
                <a:spLocks noChangeArrowheads="1"/>
              </p:cNvSpPr>
              <p:nvPr/>
            </p:nvSpPr>
            <p:spPr bwMode="auto">
              <a:xfrm>
                <a:off x="4281" y="1337"/>
                <a:ext cx="22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>
                    <a:latin typeface="Times New Roman" pitchFamily="18" charset="0"/>
                  </a:rPr>
                  <a:t>44</a:t>
                </a:r>
              </a:p>
            </p:txBody>
          </p:sp>
          <p:sp>
            <p:nvSpPr>
              <p:cNvPr id="20496" name="Rectangle 57"/>
              <p:cNvSpPr>
                <a:spLocks noChangeArrowheads="1"/>
              </p:cNvSpPr>
              <p:nvPr/>
            </p:nvSpPr>
            <p:spPr bwMode="auto">
              <a:xfrm>
                <a:off x="4281" y="1066"/>
                <a:ext cx="22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44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20497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2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8334375" cy="623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Write the Reciprocal of a Mixed Number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1143000" y="11430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/>
              <a:t>Write the reciprocal of the number.</a:t>
            </a:r>
          </a:p>
        </p:txBody>
      </p:sp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838200" y="5029200"/>
            <a:ext cx="68199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Hint: Change the mixed number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to an improper fraction 1st</a:t>
            </a:r>
          </a:p>
        </p:txBody>
      </p:sp>
      <p:grpSp>
        <p:nvGrpSpPr>
          <p:cNvPr id="26629" name="Group 5"/>
          <p:cNvGrpSpPr>
            <a:grpSpLocks/>
          </p:cNvGrpSpPr>
          <p:nvPr/>
        </p:nvGrpSpPr>
        <p:grpSpPr bwMode="auto">
          <a:xfrm>
            <a:off x="5105400" y="3992563"/>
            <a:ext cx="2214563" cy="795337"/>
            <a:chOff x="2792" y="2563"/>
            <a:chExt cx="1395" cy="501"/>
          </a:xfrm>
        </p:grpSpPr>
        <p:sp>
          <p:nvSpPr>
            <p:cNvPr id="21543" name="Text Box 88"/>
            <p:cNvSpPr txBox="1">
              <a:spLocks noChangeArrowheads="1"/>
            </p:cNvSpPr>
            <p:nvPr/>
          </p:nvSpPr>
          <p:spPr bwMode="auto">
            <a:xfrm>
              <a:off x="2792" y="2694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21544" name="Group 7"/>
            <p:cNvGrpSpPr>
              <a:grpSpLocks/>
            </p:cNvGrpSpPr>
            <p:nvPr/>
          </p:nvGrpSpPr>
          <p:grpSpPr bwMode="auto">
            <a:xfrm>
              <a:off x="3991" y="2563"/>
              <a:ext cx="196" cy="501"/>
              <a:chOff x="3991" y="2563"/>
              <a:chExt cx="196" cy="501"/>
            </a:xfrm>
          </p:grpSpPr>
          <p:sp>
            <p:nvSpPr>
              <p:cNvPr id="21545" name="Rectangle 56"/>
              <p:cNvSpPr>
                <a:spLocks noChangeArrowheads="1"/>
              </p:cNvSpPr>
              <p:nvPr/>
            </p:nvSpPr>
            <p:spPr bwMode="auto">
              <a:xfrm>
                <a:off x="3993" y="2834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51</a:t>
                </a:r>
              </a:p>
            </p:txBody>
          </p:sp>
          <p:sp>
            <p:nvSpPr>
              <p:cNvPr id="21546" name="Rectangle 57"/>
              <p:cNvSpPr>
                <a:spLocks noChangeArrowheads="1"/>
              </p:cNvSpPr>
              <p:nvPr/>
            </p:nvSpPr>
            <p:spPr bwMode="auto">
              <a:xfrm>
                <a:off x="4041" y="2563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47" name="Line 124"/>
              <p:cNvSpPr>
                <a:spLocks noChangeShapeType="1"/>
              </p:cNvSpPr>
              <p:nvPr/>
            </p:nvSpPr>
            <p:spPr bwMode="auto">
              <a:xfrm>
                <a:off x="3991" y="2812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1510" name="Group 11"/>
          <p:cNvGrpSpPr>
            <a:grpSpLocks/>
          </p:cNvGrpSpPr>
          <p:nvPr/>
        </p:nvGrpSpPr>
        <p:grpSpPr bwMode="auto">
          <a:xfrm>
            <a:off x="1905000" y="1600200"/>
            <a:ext cx="1066800" cy="785813"/>
            <a:chOff x="288" y="1079"/>
            <a:chExt cx="672" cy="495"/>
          </a:xfrm>
        </p:grpSpPr>
        <p:sp>
          <p:nvSpPr>
            <p:cNvPr id="21537" name="Text Box 5"/>
            <p:cNvSpPr txBox="1">
              <a:spLocks noChangeArrowheads="1"/>
            </p:cNvSpPr>
            <p:nvPr/>
          </p:nvSpPr>
          <p:spPr bwMode="auto">
            <a:xfrm>
              <a:off x="288" y="118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1.</a:t>
              </a:r>
            </a:p>
          </p:txBody>
        </p:sp>
        <p:grpSp>
          <p:nvGrpSpPr>
            <p:cNvPr id="21538" name="Group 13"/>
            <p:cNvGrpSpPr>
              <a:grpSpLocks/>
            </p:cNvGrpSpPr>
            <p:nvPr/>
          </p:nvGrpSpPr>
          <p:grpSpPr bwMode="auto">
            <a:xfrm>
              <a:off x="755" y="1079"/>
              <a:ext cx="205" cy="495"/>
              <a:chOff x="1667" y="1319"/>
              <a:chExt cx="205" cy="495"/>
            </a:xfrm>
          </p:grpSpPr>
          <p:sp>
            <p:nvSpPr>
              <p:cNvPr id="21539" name="Rectangle 14"/>
              <p:cNvSpPr>
                <a:spLocks noChangeArrowheads="1"/>
              </p:cNvSpPr>
              <p:nvPr/>
            </p:nvSpPr>
            <p:spPr bwMode="auto">
              <a:xfrm>
                <a:off x="1776" y="1584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8</a:t>
                </a:r>
              </a:p>
            </p:txBody>
          </p:sp>
          <p:sp>
            <p:nvSpPr>
              <p:cNvPr id="21540" name="Rectangle 15"/>
              <p:cNvSpPr>
                <a:spLocks noChangeArrowheads="1"/>
              </p:cNvSpPr>
              <p:nvPr/>
            </p:nvSpPr>
            <p:spPr bwMode="auto">
              <a:xfrm>
                <a:off x="1776" y="1319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7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41" name="Rectangle 16"/>
              <p:cNvSpPr>
                <a:spLocks noChangeArrowheads="1"/>
              </p:cNvSpPr>
              <p:nvPr/>
            </p:nvSpPr>
            <p:spPr bwMode="auto">
              <a:xfrm>
                <a:off x="1667" y="1455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42" name="Line 17"/>
              <p:cNvSpPr>
                <a:spLocks noChangeShapeType="1"/>
              </p:cNvSpPr>
              <p:nvPr/>
            </p:nvSpPr>
            <p:spPr bwMode="auto">
              <a:xfrm>
                <a:off x="1774" y="1561"/>
                <a:ext cx="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642" name="Group 18"/>
          <p:cNvGrpSpPr>
            <a:grpSpLocks/>
          </p:cNvGrpSpPr>
          <p:nvPr/>
        </p:nvGrpSpPr>
        <p:grpSpPr bwMode="auto">
          <a:xfrm>
            <a:off x="5099050" y="1628775"/>
            <a:ext cx="2220913" cy="795338"/>
            <a:chOff x="2788" y="1074"/>
            <a:chExt cx="1399" cy="501"/>
          </a:xfrm>
        </p:grpSpPr>
        <p:sp>
          <p:nvSpPr>
            <p:cNvPr id="21532" name="Text Box 12"/>
            <p:cNvSpPr txBox="1">
              <a:spLocks noChangeArrowheads="1"/>
            </p:cNvSpPr>
            <p:nvPr/>
          </p:nvSpPr>
          <p:spPr bwMode="auto">
            <a:xfrm>
              <a:off x="2788" y="1203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21533" name="Group 20"/>
            <p:cNvGrpSpPr>
              <a:grpSpLocks/>
            </p:cNvGrpSpPr>
            <p:nvPr/>
          </p:nvGrpSpPr>
          <p:grpSpPr bwMode="auto">
            <a:xfrm>
              <a:off x="3991" y="1074"/>
              <a:ext cx="196" cy="501"/>
              <a:chOff x="3991" y="2563"/>
              <a:chExt cx="196" cy="501"/>
            </a:xfrm>
          </p:grpSpPr>
          <p:sp>
            <p:nvSpPr>
              <p:cNvPr id="21534" name="Rectangle 56"/>
              <p:cNvSpPr>
                <a:spLocks noChangeArrowheads="1"/>
              </p:cNvSpPr>
              <p:nvPr/>
            </p:nvSpPr>
            <p:spPr bwMode="auto">
              <a:xfrm>
                <a:off x="3993" y="2834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15</a:t>
                </a:r>
              </a:p>
            </p:txBody>
          </p:sp>
          <p:sp>
            <p:nvSpPr>
              <p:cNvPr id="21535" name="Rectangle 57"/>
              <p:cNvSpPr>
                <a:spLocks noChangeArrowheads="1"/>
              </p:cNvSpPr>
              <p:nvPr/>
            </p:nvSpPr>
            <p:spPr bwMode="auto">
              <a:xfrm>
                <a:off x="4041" y="2563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8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36" name="Line 124"/>
              <p:cNvSpPr>
                <a:spLocks noChangeShapeType="1"/>
              </p:cNvSpPr>
              <p:nvPr/>
            </p:nvSpPr>
            <p:spPr bwMode="auto">
              <a:xfrm>
                <a:off x="3991" y="2812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648" name="Group 24"/>
          <p:cNvGrpSpPr>
            <a:grpSpLocks/>
          </p:cNvGrpSpPr>
          <p:nvPr/>
        </p:nvGrpSpPr>
        <p:grpSpPr bwMode="auto">
          <a:xfrm>
            <a:off x="1905000" y="2782888"/>
            <a:ext cx="1066800" cy="785812"/>
            <a:chOff x="288" y="1824"/>
            <a:chExt cx="672" cy="495"/>
          </a:xfrm>
        </p:grpSpPr>
        <p:sp>
          <p:nvSpPr>
            <p:cNvPr id="21526" name="Text Box 66"/>
            <p:cNvSpPr txBox="1">
              <a:spLocks noChangeArrowheads="1"/>
            </p:cNvSpPr>
            <p:nvPr/>
          </p:nvSpPr>
          <p:spPr bwMode="auto">
            <a:xfrm>
              <a:off x="288" y="1931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2.</a:t>
              </a:r>
            </a:p>
          </p:txBody>
        </p:sp>
        <p:grpSp>
          <p:nvGrpSpPr>
            <p:cNvPr id="21527" name="Group 26"/>
            <p:cNvGrpSpPr>
              <a:grpSpLocks/>
            </p:cNvGrpSpPr>
            <p:nvPr/>
          </p:nvGrpSpPr>
          <p:grpSpPr bwMode="auto">
            <a:xfrm>
              <a:off x="755" y="1824"/>
              <a:ext cx="205" cy="495"/>
              <a:chOff x="1667" y="1319"/>
              <a:chExt cx="205" cy="495"/>
            </a:xfrm>
          </p:grpSpPr>
          <p:sp>
            <p:nvSpPr>
              <p:cNvPr id="21528" name="Rectangle 27"/>
              <p:cNvSpPr>
                <a:spLocks noChangeArrowheads="1"/>
              </p:cNvSpPr>
              <p:nvPr/>
            </p:nvSpPr>
            <p:spPr bwMode="auto">
              <a:xfrm>
                <a:off x="1776" y="1584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9</a:t>
                </a:r>
              </a:p>
            </p:txBody>
          </p:sp>
          <p:sp>
            <p:nvSpPr>
              <p:cNvPr id="21529" name="Rectangle 28"/>
              <p:cNvSpPr>
                <a:spLocks noChangeArrowheads="1"/>
              </p:cNvSpPr>
              <p:nvPr/>
            </p:nvSpPr>
            <p:spPr bwMode="auto">
              <a:xfrm>
                <a:off x="1776" y="1319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30" name="Rectangle 29"/>
              <p:cNvSpPr>
                <a:spLocks noChangeArrowheads="1"/>
              </p:cNvSpPr>
              <p:nvPr/>
            </p:nvSpPr>
            <p:spPr bwMode="auto">
              <a:xfrm>
                <a:off x="1667" y="1455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31" name="Line 30"/>
              <p:cNvSpPr>
                <a:spLocks noChangeShapeType="1"/>
              </p:cNvSpPr>
              <p:nvPr/>
            </p:nvSpPr>
            <p:spPr bwMode="auto">
              <a:xfrm>
                <a:off x="1774" y="1561"/>
                <a:ext cx="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655" name="Group 31"/>
          <p:cNvGrpSpPr>
            <a:grpSpLocks/>
          </p:cNvGrpSpPr>
          <p:nvPr/>
        </p:nvGrpSpPr>
        <p:grpSpPr bwMode="auto">
          <a:xfrm>
            <a:off x="5105400" y="2819400"/>
            <a:ext cx="2214563" cy="795338"/>
            <a:chOff x="2792" y="1824"/>
            <a:chExt cx="1395" cy="501"/>
          </a:xfrm>
        </p:grpSpPr>
        <p:sp>
          <p:nvSpPr>
            <p:cNvPr id="21521" name="Text Box 77"/>
            <p:cNvSpPr txBox="1">
              <a:spLocks noChangeArrowheads="1"/>
            </p:cNvSpPr>
            <p:nvPr/>
          </p:nvSpPr>
          <p:spPr bwMode="auto">
            <a:xfrm>
              <a:off x="2792" y="1944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21522" name="Group 33"/>
            <p:cNvGrpSpPr>
              <a:grpSpLocks/>
            </p:cNvGrpSpPr>
            <p:nvPr/>
          </p:nvGrpSpPr>
          <p:grpSpPr bwMode="auto">
            <a:xfrm>
              <a:off x="3991" y="1824"/>
              <a:ext cx="196" cy="501"/>
              <a:chOff x="3991" y="2563"/>
              <a:chExt cx="196" cy="501"/>
            </a:xfrm>
          </p:grpSpPr>
          <p:sp>
            <p:nvSpPr>
              <p:cNvPr id="21523" name="Rectangle 56"/>
              <p:cNvSpPr>
                <a:spLocks noChangeArrowheads="1"/>
              </p:cNvSpPr>
              <p:nvPr/>
            </p:nvSpPr>
            <p:spPr bwMode="auto">
              <a:xfrm>
                <a:off x="3993" y="2834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38</a:t>
                </a:r>
              </a:p>
            </p:txBody>
          </p:sp>
          <p:sp>
            <p:nvSpPr>
              <p:cNvPr id="21524" name="Rectangle 57"/>
              <p:cNvSpPr>
                <a:spLocks noChangeArrowheads="1"/>
              </p:cNvSpPr>
              <p:nvPr/>
            </p:nvSpPr>
            <p:spPr bwMode="auto">
              <a:xfrm>
                <a:off x="4041" y="2563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25" name="Line 124"/>
              <p:cNvSpPr>
                <a:spLocks noChangeShapeType="1"/>
              </p:cNvSpPr>
              <p:nvPr/>
            </p:nvSpPr>
            <p:spPr bwMode="auto">
              <a:xfrm>
                <a:off x="3991" y="2812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661" name="Group 37"/>
          <p:cNvGrpSpPr>
            <a:grpSpLocks/>
          </p:cNvGrpSpPr>
          <p:nvPr/>
        </p:nvGrpSpPr>
        <p:grpSpPr bwMode="auto">
          <a:xfrm>
            <a:off x="1905000" y="3968750"/>
            <a:ext cx="1228725" cy="785813"/>
            <a:chOff x="288" y="2571"/>
            <a:chExt cx="774" cy="495"/>
          </a:xfrm>
        </p:grpSpPr>
        <p:sp>
          <p:nvSpPr>
            <p:cNvPr id="21515" name="Text Box 79"/>
            <p:cNvSpPr txBox="1">
              <a:spLocks noChangeArrowheads="1"/>
            </p:cNvSpPr>
            <p:nvPr/>
          </p:nvSpPr>
          <p:spPr bwMode="auto">
            <a:xfrm>
              <a:off x="288" y="2679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3.</a:t>
              </a:r>
            </a:p>
          </p:txBody>
        </p:sp>
        <p:grpSp>
          <p:nvGrpSpPr>
            <p:cNvPr id="21516" name="Group 39"/>
            <p:cNvGrpSpPr>
              <a:grpSpLocks/>
            </p:cNvGrpSpPr>
            <p:nvPr/>
          </p:nvGrpSpPr>
          <p:grpSpPr bwMode="auto">
            <a:xfrm>
              <a:off x="755" y="2571"/>
              <a:ext cx="307" cy="495"/>
              <a:chOff x="755" y="2571"/>
              <a:chExt cx="307" cy="495"/>
            </a:xfrm>
          </p:grpSpPr>
          <p:sp>
            <p:nvSpPr>
              <p:cNvPr id="21517" name="Rectangle 40"/>
              <p:cNvSpPr>
                <a:spLocks noChangeArrowheads="1"/>
              </p:cNvSpPr>
              <p:nvPr/>
            </p:nvSpPr>
            <p:spPr bwMode="auto">
              <a:xfrm>
                <a:off x="966" y="283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21518" name="Rectangle 41"/>
              <p:cNvSpPr>
                <a:spLocks noChangeArrowheads="1"/>
              </p:cNvSpPr>
              <p:nvPr/>
            </p:nvSpPr>
            <p:spPr bwMode="auto">
              <a:xfrm>
                <a:off x="966" y="2571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19" name="Rectangle 42"/>
              <p:cNvSpPr>
                <a:spLocks noChangeArrowheads="1"/>
              </p:cNvSpPr>
              <p:nvPr/>
            </p:nvSpPr>
            <p:spPr bwMode="auto">
              <a:xfrm>
                <a:off x="755" y="2707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10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1520" name="Line 43"/>
              <p:cNvSpPr>
                <a:spLocks noChangeShapeType="1"/>
              </p:cNvSpPr>
              <p:nvPr/>
            </p:nvSpPr>
            <p:spPr bwMode="auto">
              <a:xfrm>
                <a:off x="964" y="2813"/>
                <a:ext cx="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8334375" cy="623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Write the Reciprocal of a Mixed Number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1143000" y="11430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/>
              <a:t>Write the reciprocal of the number.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4654550" y="4119563"/>
            <a:ext cx="2214563" cy="795337"/>
            <a:chOff x="2792" y="2563"/>
            <a:chExt cx="1395" cy="501"/>
          </a:xfrm>
        </p:grpSpPr>
        <p:sp>
          <p:nvSpPr>
            <p:cNvPr id="22579" name="Text Box 88"/>
            <p:cNvSpPr txBox="1">
              <a:spLocks noChangeArrowheads="1"/>
            </p:cNvSpPr>
            <p:nvPr/>
          </p:nvSpPr>
          <p:spPr bwMode="auto">
            <a:xfrm>
              <a:off x="2792" y="2694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22580" name="Group 6"/>
            <p:cNvGrpSpPr>
              <a:grpSpLocks/>
            </p:cNvGrpSpPr>
            <p:nvPr/>
          </p:nvGrpSpPr>
          <p:grpSpPr bwMode="auto">
            <a:xfrm>
              <a:off x="3991" y="2563"/>
              <a:ext cx="196" cy="501"/>
              <a:chOff x="4295" y="1066"/>
              <a:chExt cx="196" cy="501"/>
            </a:xfrm>
          </p:grpSpPr>
          <p:sp>
            <p:nvSpPr>
              <p:cNvPr id="22581" name="Rectangle 56"/>
              <p:cNvSpPr>
                <a:spLocks noChangeArrowheads="1"/>
              </p:cNvSpPr>
              <p:nvPr/>
            </p:nvSpPr>
            <p:spPr bwMode="auto">
              <a:xfrm>
                <a:off x="4297" y="1337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38</a:t>
                </a:r>
              </a:p>
            </p:txBody>
          </p:sp>
          <p:sp>
            <p:nvSpPr>
              <p:cNvPr id="22582" name="Rectangle 57"/>
              <p:cNvSpPr>
                <a:spLocks noChangeArrowheads="1"/>
              </p:cNvSpPr>
              <p:nvPr/>
            </p:nvSpPr>
            <p:spPr bwMode="auto">
              <a:xfrm>
                <a:off x="4345" y="106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83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58" name="Group 10"/>
          <p:cNvGrpSpPr>
            <a:grpSpLocks/>
          </p:cNvGrpSpPr>
          <p:nvPr/>
        </p:nvGrpSpPr>
        <p:grpSpPr bwMode="auto">
          <a:xfrm>
            <a:off x="4648200" y="1752600"/>
            <a:ext cx="2220913" cy="795338"/>
            <a:chOff x="2788" y="1072"/>
            <a:chExt cx="1399" cy="501"/>
          </a:xfrm>
        </p:grpSpPr>
        <p:sp>
          <p:nvSpPr>
            <p:cNvPr id="22574" name="Text Box 12"/>
            <p:cNvSpPr txBox="1">
              <a:spLocks noChangeArrowheads="1"/>
            </p:cNvSpPr>
            <p:nvPr/>
          </p:nvSpPr>
          <p:spPr bwMode="auto">
            <a:xfrm>
              <a:off x="2788" y="1203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22575" name="Group 12"/>
            <p:cNvGrpSpPr>
              <a:grpSpLocks/>
            </p:cNvGrpSpPr>
            <p:nvPr/>
          </p:nvGrpSpPr>
          <p:grpSpPr bwMode="auto">
            <a:xfrm>
              <a:off x="3991" y="1072"/>
              <a:ext cx="196" cy="501"/>
              <a:chOff x="4295" y="1066"/>
              <a:chExt cx="196" cy="501"/>
            </a:xfrm>
          </p:grpSpPr>
          <p:sp>
            <p:nvSpPr>
              <p:cNvPr id="22576" name="Rectangle 56"/>
              <p:cNvSpPr>
                <a:spLocks noChangeArrowheads="1"/>
              </p:cNvSpPr>
              <p:nvPr/>
            </p:nvSpPr>
            <p:spPr bwMode="auto">
              <a:xfrm>
                <a:off x="4297" y="1337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23</a:t>
                </a:r>
              </a:p>
            </p:txBody>
          </p:sp>
          <p:sp>
            <p:nvSpPr>
              <p:cNvPr id="22577" name="Rectangle 57"/>
              <p:cNvSpPr>
                <a:spLocks noChangeArrowheads="1"/>
              </p:cNvSpPr>
              <p:nvPr/>
            </p:nvSpPr>
            <p:spPr bwMode="auto">
              <a:xfrm>
                <a:off x="4345" y="106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6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78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64" name="Group 16"/>
          <p:cNvGrpSpPr>
            <a:grpSpLocks/>
          </p:cNvGrpSpPr>
          <p:nvPr/>
        </p:nvGrpSpPr>
        <p:grpSpPr bwMode="auto">
          <a:xfrm>
            <a:off x="4654550" y="2938463"/>
            <a:ext cx="2214563" cy="795337"/>
            <a:chOff x="2792" y="1819"/>
            <a:chExt cx="1395" cy="501"/>
          </a:xfrm>
        </p:grpSpPr>
        <p:sp>
          <p:nvSpPr>
            <p:cNvPr id="22569" name="Text Box 77"/>
            <p:cNvSpPr txBox="1">
              <a:spLocks noChangeArrowheads="1"/>
            </p:cNvSpPr>
            <p:nvPr/>
          </p:nvSpPr>
          <p:spPr bwMode="auto">
            <a:xfrm>
              <a:off x="2792" y="1944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22570" name="Group 18"/>
            <p:cNvGrpSpPr>
              <a:grpSpLocks/>
            </p:cNvGrpSpPr>
            <p:nvPr/>
          </p:nvGrpSpPr>
          <p:grpSpPr bwMode="auto">
            <a:xfrm>
              <a:off x="3991" y="1819"/>
              <a:ext cx="196" cy="501"/>
              <a:chOff x="4295" y="1066"/>
              <a:chExt cx="196" cy="501"/>
            </a:xfrm>
          </p:grpSpPr>
          <p:sp>
            <p:nvSpPr>
              <p:cNvPr id="22571" name="Rectangle 56"/>
              <p:cNvSpPr>
                <a:spLocks noChangeArrowheads="1"/>
              </p:cNvSpPr>
              <p:nvPr/>
            </p:nvSpPr>
            <p:spPr bwMode="auto">
              <a:xfrm>
                <a:off x="4297" y="1337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31</a:t>
                </a:r>
              </a:p>
            </p:txBody>
          </p:sp>
          <p:sp>
            <p:nvSpPr>
              <p:cNvPr id="22572" name="Rectangle 57"/>
              <p:cNvSpPr>
                <a:spLocks noChangeArrowheads="1"/>
              </p:cNvSpPr>
              <p:nvPr/>
            </p:nvSpPr>
            <p:spPr bwMode="auto">
              <a:xfrm>
                <a:off x="4345" y="106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2573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2535" name="Group 22"/>
          <p:cNvGrpSpPr>
            <a:grpSpLocks/>
          </p:cNvGrpSpPr>
          <p:nvPr/>
        </p:nvGrpSpPr>
        <p:grpSpPr bwMode="auto">
          <a:xfrm>
            <a:off x="1670050" y="1763713"/>
            <a:ext cx="1095375" cy="785812"/>
            <a:chOff x="288" y="1079"/>
            <a:chExt cx="690" cy="495"/>
          </a:xfrm>
        </p:grpSpPr>
        <p:sp>
          <p:nvSpPr>
            <p:cNvPr id="22563" name="Text Box 5"/>
            <p:cNvSpPr txBox="1">
              <a:spLocks noChangeArrowheads="1"/>
            </p:cNvSpPr>
            <p:nvPr/>
          </p:nvSpPr>
          <p:spPr bwMode="auto">
            <a:xfrm>
              <a:off x="288" y="118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4.</a:t>
              </a:r>
            </a:p>
          </p:txBody>
        </p:sp>
        <p:grpSp>
          <p:nvGrpSpPr>
            <p:cNvPr id="22564" name="Group 24"/>
            <p:cNvGrpSpPr>
              <a:grpSpLocks/>
            </p:cNvGrpSpPr>
            <p:nvPr/>
          </p:nvGrpSpPr>
          <p:grpSpPr bwMode="auto">
            <a:xfrm>
              <a:off x="773" y="1079"/>
              <a:ext cx="205" cy="495"/>
              <a:chOff x="1283" y="1127"/>
              <a:chExt cx="205" cy="495"/>
            </a:xfrm>
          </p:grpSpPr>
          <p:sp>
            <p:nvSpPr>
              <p:cNvPr id="22565" name="Rectangle 25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6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66" name="Rectangle 26"/>
              <p:cNvSpPr>
                <a:spLocks noChangeArrowheads="1"/>
              </p:cNvSpPr>
              <p:nvPr/>
            </p:nvSpPr>
            <p:spPr bwMode="auto">
              <a:xfrm>
                <a:off x="1392" y="1127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67" name="Rectangle 27"/>
              <p:cNvSpPr>
                <a:spLocks noChangeArrowheads="1"/>
              </p:cNvSpPr>
              <p:nvPr/>
            </p:nvSpPr>
            <p:spPr bwMode="auto">
              <a:xfrm>
                <a:off x="1283" y="1263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68" name="Line 28"/>
              <p:cNvSpPr>
                <a:spLocks noChangeShapeType="1"/>
              </p:cNvSpPr>
              <p:nvPr/>
            </p:nvSpPr>
            <p:spPr bwMode="auto">
              <a:xfrm>
                <a:off x="1390" y="1369"/>
                <a:ext cx="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77" name="Group 29"/>
          <p:cNvGrpSpPr>
            <a:grpSpLocks/>
          </p:cNvGrpSpPr>
          <p:nvPr/>
        </p:nvGrpSpPr>
        <p:grpSpPr bwMode="auto">
          <a:xfrm>
            <a:off x="1670050" y="2946400"/>
            <a:ext cx="1095375" cy="785813"/>
            <a:chOff x="288" y="1824"/>
            <a:chExt cx="690" cy="495"/>
          </a:xfrm>
        </p:grpSpPr>
        <p:sp>
          <p:nvSpPr>
            <p:cNvPr id="22557" name="Text Box 66"/>
            <p:cNvSpPr txBox="1">
              <a:spLocks noChangeArrowheads="1"/>
            </p:cNvSpPr>
            <p:nvPr/>
          </p:nvSpPr>
          <p:spPr bwMode="auto">
            <a:xfrm>
              <a:off x="288" y="1931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5.</a:t>
              </a:r>
            </a:p>
          </p:txBody>
        </p:sp>
        <p:grpSp>
          <p:nvGrpSpPr>
            <p:cNvPr id="22558" name="Group 31"/>
            <p:cNvGrpSpPr>
              <a:grpSpLocks/>
            </p:cNvGrpSpPr>
            <p:nvPr/>
          </p:nvGrpSpPr>
          <p:grpSpPr bwMode="auto">
            <a:xfrm>
              <a:off x="773" y="1824"/>
              <a:ext cx="205" cy="495"/>
              <a:chOff x="1283" y="1127"/>
              <a:chExt cx="205" cy="495"/>
            </a:xfrm>
          </p:grpSpPr>
          <p:sp>
            <p:nvSpPr>
              <p:cNvPr id="22559" name="Rectangle 32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60" name="Rectangle 33"/>
              <p:cNvSpPr>
                <a:spLocks noChangeArrowheads="1"/>
              </p:cNvSpPr>
              <p:nvPr/>
            </p:nvSpPr>
            <p:spPr bwMode="auto">
              <a:xfrm>
                <a:off x="1392" y="1127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61" name="Rectangle 34"/>
              <p:cNvSpPr>
                <a:spLocks noChangeArrowheads="1"/>
              </p:cNvSpPr>
              <p:nvPr/>
            </p:nvSpPr>
            <p:spPr bwMode="auto">
              <a:xfrm>
                <a:off x="1283" y="1263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7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62" name="Line 35"/>
              <p:cNvSpPr>
                <a:spLocks noChangeShapeType="1"/>
              </p:cNvSpPr>
              <p:nvPr/>
            </p:nvSpPr>
            <p:spPr bwMode="auto">
              <a:xfrm>
                <a:off x="1390" y="1369"/>
                <a:ext cx="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84" name="Group 36"/>
          <p:cNvGrpSpPr>
            <a:grpSpLocks/>
          </p:cNvGrpSpPr>
          <p:nvPr/>
        </p:nvGrpSpPr>
        <p:grpSpPr bwMode="auto">
          <a:xfrm>
            <a:off x="1670050" y="4132263"/>
            <a:ext cx="1228725" cy="785812"/>
            <a:chOff x="288" y="2571"/>
            <a:chExt cx="774" cy="495"/>
          </a:xfrm>
        </p:grpSpPr>
        <p:sp>
          <p:nvSpPr>
            <p:cNvPr id="22551" name="Text Box 79"/>
            <p:cNvSpPr txBox="1">
              <a:spLocks noChangeArrowheads="1"/>
            </p:cNvSpPr>
            <p:nvPr/>
          </p:nvSpPr>
          <p:spPr bwMode="auto">
            <a:xfrm>
              <a:off x="288" y="2679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6.</a:t>
              </a:r>
            </a:p>
          </p:txBody>
        </p:sp>
        <p:grpSp>
          <p:nvGrpSpPr>
            <p:cNvPr id="22552" name="Group 38"/>
            <p:cNvGrpSpPr>
              <a:grpSpLocks/>
            </p:cNvGrpSpPr>
            <p:nvPr/>
          </p:nvGrpSpPr>
          <p:grpSpPr bwMode="auto">
            <a:xfrm>
              <a:off x="755" y="2571"/>
              <a:ext cx="307" cy="495"/>
              <a:chOff x="755" y="2571"/>
              <a:chExt cx="307" cy="495"/>
            </a:xfrm>
          </p:grpSpPr>
          <p:sp>
            <p:nvSpPr>
              <p:cNvPr id="22553" name="Rectangle 39"/>
              <p:cNvSpPr>
                <a:spLocks noChangeArrowheads="1"/>
              </p:cNvSpPr>
              <p:nvPr/>
            </p:nvSpPr>
            <p:spPr bwMode="auto">
              <a:xfrm>
                <a:off x="966" y="2836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22554" name="Rectangle 40"/>
              <p:cNvSpPr>
                <a:spLocks noChangeArrowheads="1"/>
              </p:cNvSpPr>
              <p:nvPr/>
            </p:nvSpPr>
            <p:spPr bwMode="auto">
              <a:xfrm>
                <a:off x="966" y="2571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55" name="Rectangle 41"/>
              <p:cNvSpPr>
                <a:spLocks noChangeArrowheads="1"/>
              </p:cNvSpPr>
              <p:nvPr/>
            </p:nvSpPr>
            <p:spPr bwMode="auto">
              <a:xfrm>
                <a:off x="755" y="2707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12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56" name="Line 42"/>
              <p:cNvSpPr>
                <a:spLocks noChangeShapeType="1"/>
              </p:cNvSpPr>
              <p:nvPr/>
            </p:nvSpPr>
            <p:spPr bwMode="auto">
              <a:xfrm>
                <a:off x="964" y="2813"/>
                <a:ext cx="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91" name="Group 43"/>
          <p:cNvGrpSpPr>
            <a:grpSpLocks/>
          </p:cNvGrpSpPr>
          <p:nvPr/>
        </p:nvGrpSpPr>
        <p:grpSpPr bwMode="auto">
          <a:xfrm>
            <a:off x="1670050" y="5322888"/>
            <a:ext cx="1246188" cy="785812"/>
            <a:chOff x="288" y="3321"/>
            <a:chExt cx="785" cy="495"/>
          </a:xfrm>
        </p:grpSpPr>
        <p:sp>
          <p:nvSpPr>
            <p:cNvPr id="22545" name="Text Box 99"/>
            <p:cNvSpPr txBox="1">
              <a:spLocks noChangeArrowheads="1"/>
            </p:cNvSpPr>
            <p:nvPr/>
          </p:nvSpPr>
          <p:spPr bwMode="auto">
            <a:xfrm>
              <a:off x="288" y="343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7.</a:t>
              </a:r>
            </a:p>
          </p:txBody>
        </p:sp>
        <p:grpSp>
          <p:nvGrpSpPr>
            <p:cNvPr id="22546" name="Group 45"/>
            <p:cNvGrpSpPr>
              <a:grpSpLocks/>
            </p:cNvGrpSpPr>
            <p:nvPr/>
          </p:nvGrpSpPr>
          <p:grpSpPr bwMode="auto">
            <a:xfrm>
              <a:off x="768" y="3321"/>
              <a:ext cx="305" cy="495"/>
              <a:chOff x="1670" y="2903"/>
              <a:chExt cx="305" cy="495"/>
            </a:xfrm>
          </p:grpSpPr>
          <p:sp>
            <p:nvSpPr>
              <p:cNvPr id="22547" name="Rectangle 46"/>
              <p:cNvSpPr>
                <a:spLocks noChangeArrowheads="1"/>
              </p:cNvSpPr>
              <p:nvPr/>
            </p:nvSpPr>
            <p:spPr bwMode="auto">
              <a:xfrm>
                <a:off x="1776" y="3168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10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48" name="Rectangle 47"/>
              <p:cNvSpPr>
                <a:spLocks noChangeArrowheads="1"/>
              </p:cNvSpPr>
              <p:nvPr/>
            </p:nvSpPr>
            <p:spPr bwMode="auto">
              <a:xfrm>
                <a:off x="1826" y="2903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9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49" name="Rectangle 48"/>
              <p:cNvSpPr>
                <a:spLocks noChangeArrowheads="1"/>
              </p:cNvSpPr>
              <p:nvPr/>
            </p:nvSpPr>
            <p:spPr bwMode="auto">
              <a:xfrm>
                <a:off x="1670" y="3039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8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50" name="Line 49"/>
              <p:cNvSpPr>
                <a:spLocks noChangeShapeType="1"/>
              </p:cNvSpPr>
              <p:nvPr/>
            </p:nvSpPr>
            <p:spPr bwMode="auto">
              <a:xfrm>
                <a:off x="1773" y="3151"/>
                <a:ext cx="20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98" name="Group 50"/>
          <p:cNvGrpSpPr>
            <a:grpSpLocks/>
          </p:cNvGrpSpPr>
          <p:nvPr/>
        </p:nvGrpSpPr>
        <p:grpSpPr bwMode="auto">
          <a:xfrm>
            <a:off x="4654550" y="5327650"/>
            <a:ext cx="2214563" cy="795338"/>
            <a:chOff x="2792" y="3324"/>
            <a:chExt cx="1395" cy="501"/>
          </a:xfrm>
        </p:grpSpPr>
        <p:sp>
          <p:nvSpPr>
            <p:cNvPr id="22540" name="Text Box 100"/>
            <p:cNvSpPr txBox="1">
              <a:spLocks noChangeArrowheads="1"/>
            </p:cNvSpPr>
            <p:nvPr/>
          </p:nvSpPr>
          <p:spPr bwMode="auto">
            <a:xfrm>
              <a:off x="2792" y="3447"/>
              <a:ext cx="986" cy="258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ANSWER</a:t>
              </a:r>
            </a:p>
          </p:txBody>
        </p:sp>
        <p:grpSp>
          <p:nvGrpSpPr>
            <p:cNvPr id="22541" name="Group 52"/>
            <p:cNvGrpSpPr>
              <a:grpSpLocks/>
            </p:cNvGrpSpPr>
            <p:nvPr/>
          </p:nvGrpSpPr>
          <p:grpSpPr bwMode="auto">
            <a:xfrm>
              <a:off x="3991" y="3324"/>
              <a:ext cx="196" cy="501"/>
              <a:chOff x="4295" y="1066"/>
              <a:chExt cx="196" cy="501"/>
            </a:xfrm>
          </p:grpSpPr>
          <p:sp>
            <p:nvSpPr>
              <p:cNvPr id="22542" name="Rectangle 56"/>
              <p:cNvSpPr>
                <a:spLocks noChangeArrowheads="1"/>
              </p:cNvSpPr>
              <p:nvPr/>
            </p:nvSpPr>
            <p:spPr bwMode="auto">
              <a:xfrm>
                <a:off x="4297" y="1337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latin typeface="Times New Roman" pitchFamily="18" charset="0"/>
                  </a:rPr>
                  <a:t>89</a:t>
                </a:r>
              </a:p>
            </p:txBody>
          </p:sp>
          <p:sp>
            <p:nvSpPr>
              <p:cNvPr id="22543" name="Rectangle 57"/>
              <p:cNvSpPr>
                <a:spLocks noChangeArrowheads="1"/>
              </p:cNvSpPr>
              <p:nvPr/>
            </p:nvSpPr>
            <p:spPr bwMode="auto">
              <a:xfrm>
                <a:off x="4297" y="1066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10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22544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WordArt 2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8334375" cy="623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Write the Reciprocal of a Mixed Number</a:t>
            </a:r>
          </a:p>
        </p:txBody>
      </p:sp>
      <p:sp>
        <p:nvSpPr>
          <p:cNvPr id="41016" name="Text Box 56"/>
          <p:cNvSpPr txBox="1">
            <a:spLocks noChangeArrowheads="1"/>
          </p:cNvSpPr>
          <p:nvPr/>
        </p:nvSpPr>
        <p:spPr bwMode="auto">
          <a:xfrm>
            <a:off x="457200" y="1981200"/>
            <a:ext cx="442912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6000" b="1">
                <a:solidFill>
                  <a:schemeClr val="accent2"/>
                </a:solidFill>
                <a:latin typeface="Arial Black" pitchFamily="34" charset="0"/>
              </a:rPr>
              <a:t>THE END!</a:t>
            </a:r>
          </a:p>
          <a:p>
            <a:pPr algn="ctr" eaLnBrk="1" hangingPunct="1"/>
            <a:r>
              <a:rPr lang="en-US" sz="6000" b="1">
                <a:solidFill>
                  <a:schemeClr val="accent2"/>
                </a:solidFill>
                <a:latin typeface="Curlz MT" pitchFamily="82" charset="0"/>
              </a:rPr>
              <a:t>Take out your </a:t>
            </a:r>
          </a:p>
          <a:p>
            <a:pPr algn="ctr" eaLnBrk="1" hangingPunct="1"/>
            <a:r>
              <a:rPr lang="en-US" sz="6000" b="1">
                <a:solidFill>
                  <a:schemeClr val="accent2"/>
                </a:solidFill>
                <a:latin typeface="Curlz MT" pitchFamily="82" charset="0"/>
              </a:rPr>
              <a:t>study guide.</a:t>
            </a:r>
          </a:p>
        </p:txBody>
      </p:sp>
      <p:pic>
        <p:nvPicPr>
          <p:cNvPr id="41017" name="Picture 57" descr="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057400"/>
            <a:ext cx="289242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1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1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410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41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410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0" dur="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7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85800" y="609600"/>
            <a:ext cx="820737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800">
                <a:solidFill>
                  <a:srgbClr val="CC0000"/>
                </a:solidFill>
                <a:latin typeface="Arial Black" pitchFamily="34" charset="0"/>
              </a:rPr>
              <a:t>For Learning to Happen!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52400" y="3200400"/>
            <a:ext cx="8686800" cy="3116263"/>
          </a:xfrm>
          <a:prstGeom prst="rect">
            <a:avLst/>
          </a:prstGeom>
          <a:solidFill>
            <a:schemeClr val="bg1"/>
          </a:solidFill>
          <a:ln w="57150" cap="rnd">
            <a:solidFill>
              <a:srgbClr val="CC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3600">
                <a:latin typeface="Times New Roman" pitchFamily="18" charset="0"/>
              </a:rPr>
              <a:t>Keep your homework out to use as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>
                <a:solidFill>
                  <a:srgbClr val="FF0000"/>
                </a:solidFill>
                <a:latin typeface="Impact" pitchFamily="34" charset="0"/>
              </a:rPr>
              <a:t>scratch paper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3600">
                <a:latin typeface="Times New Roman" pitchFamily="18" charset="0"/>
              </a:rPr>
              <a:t> Remove all other thoughts from your mind.</a:t>
            </a:r>
          </a:p>
          <a:p>
            <a:pPr eaLnBrk="1" hangingPunct="1">
              <a:buFontTx/>
              <a:buChar char="•"/>
            </a:pPr>
            <a:r>
              <a:rPr lang="en-US" sz="3600">
                <a:latin typeface="Times New Roman" pitchFamily="18" charset="0"/>
              </a:rPr>
              <a:t>Pay close attention to this lesson.</a:t>
            </a:r>
          </a:p>
          <a:p>
            <a:pPr eaLnBrk="1" hangingPunct="1">
              <a:buFontTx/>
              <a:buChar char="•"/>
            </a:pPr>
            <a:r>
              <a:rPr lang="en-US" sz="3600">
                <a:latin typeface="Times New Roman" pitchFamily="18" charset="0"/>
              </a:rPr>
              <a:t>Try all of the examples.</a:t>
            </a:r>
          </a:p>
          <a:p>
            <a:pPr eaLnBrk="1" hangingPunct="1">
              <a:buFontTx/>
              <a:buChar char="•"/>
            </a:pPr>
            <a:r>
              <a:rPr lang="en-US" sz="3600">
                <a:latin typeface="Times New Roman" pitchFamily="18" charset="0"/>
              </a:rPr>
              <a:t>Ignore all other distractions.</a:t>
            </a:r>
          </a:p>
        </p:txBody>
      </p:sp>
      <p:pic>
        <p:nvPicPr>
          <p:cNvPr id="6148" name="Picture 4" descr="MMj02828520000[1]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371600"/>
            <a:ext cx="14890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330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2"/>
          <p:cNvSpPr>
            <a:spLocks noChangeArrowheads="1" noChangeShapeType="1" noTextEdit="1"/>
          </p:cNvSpPr>
          <p:nvPr/>
        </p:nvSpPr>
        <p:spPr bwMode="auto">
          <a:xfrm>
            <a:off x="1524000" y="304800"/>
            <a:ext cx="64770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  <p:sp>
        <p:nvSpPr>
          <p:cNvPr id="44035" name="WordArt 3"/>
          <p:cNvSpPr>
            <a:spLocks noChangeArrowheads="1" noChangeShapeType="1" noTextEdit="1"/>
          </p:cNvSpPr>
          <p:nvPr/>
        </p:nvSpPr>
        <p:spPr bwMode="auto">
          <a:xfrm>
            <a:off x="5105400" y="21336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44036" name="WordArt 4"/>
          <p:cNvSpPr>
            <a:spLocks noChangeArrowheads="1" noChangeShapeType="1" noTextEdit="1"/>
          </p:cNvSpPr>
          <p:nvPr/>
        </p:nvSpPr>
        <p:spPr bwMode="auto">
          <a:xfrm>
            <a:off x="304800" y="1905000"/>
            <a:ext cx="2209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66CC"/>
                    </a:gs>
                    <a:gs pos="100000">
                      <a:srgbClr val="FF33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Example:</a:t>
            </a:r>
          </a:p>
        </p:txBody>
      </p:sp>
      <p:sp>
        <p:nvSpPr>
          <p:cNvPr id="44037" name="WordArt 5"/>
          <p:cNvSpPr>
            <a:spLocks noChangeArrowheads="1" noChangeShapeType="1" noTextEdit="1"/>
          </p:cNvSpPr>
          <p:nvPr/>
        </p:nvSpPr>
        <p:spPr bwMode="auto">
          <a:xfrm>
            <a:off x="2895600" y="22860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44038" name="WordArt 6"/>
          <p:cNvSpPr>
            <a:spLocks noChangeArrowheads="1" noChangeShapeType="1" noTextEdit="1"/>
          </p:cNvSpPr>
          <p:nvPr/>
        </p:nvSpPr>
        <p:spPr bwMode="auto">
          <a:xfrm>
            <a:off x="4267200" y="22860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44039" name="WordArt 7"/>
          <p:cNvSpPr>
            <a:spLocks noChangeArrowheads="1" noChangeShapeType="1" noTextEdit="1"/>
          </p:cNvSpPr>
          <p:nvPr/>
        </p:nvSpPr>
        <p:spPr bwMode="auto">
          <a:xfrm>
            <a:off x="3733800" y="1981200"/>
            <a:ext cx="352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X</a:t>
            </a:r>
          </a:p>
        </p:txBody>
      </p:sp>
      <p:sp>
        <p:nvSpPr>
          <p:cNvPr id="44040" name="WordArt 8"/>
          <p:cNvSpPr>
            <a:spLocks noChangeArrowheads="1" noChangeShapeType="1" noTextEdit="1"/>
          </p:cNvSpPr>
          <p:nvPr/>
        </p:nvSpPr>
        <p:spPr bwMode="auto">
          <a:xfrm>
            <a:off x="3124200" y="1676400"/>
            <a:ext cx="3048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2</a:t>
            </a:r>
          </a:p>
        </p:txBody>
      </p:sp>
      <p:sp>
        <p:nvSpPr>
          <p:cNvPr id="44041" name="WordArt 9"/>
          <p:cNvSpPr>
            <a:spLocks noChangeArrowheads="1" noChangeShapeType="1" noTextEdit="1"/>
          </p:cNvSpPr>
          <p:nvPr/>
        </p:nvSpPr>
        <p:spPr bwMode="auto">
          <a:xfrm>
            <a:off x="4495800" y="2438400"/>
            <a:ext cx="304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2</a:t>
            </a:r>
          </a:p>
        </p:txBody>
      </p:sp>
      <p:sp>
        <p:nvSpPr>
          <p:cNvPr id="44042" name="WordArt 10"/>
          <p:cNvSpPr>
            <a:spLocks noChangeArrowheads="1" noChangeShapeType="1" noTextEdit="1"/>
          </p:cNvSpPr>
          <p:nvPr/>
        </p:nvSpPr>
        <p:spPr bwMode="auto">
          <a:xfrm>
            <a:off x="3124200" y="2438400"/>
            <a:ext cx="3048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5</a:t>
            </a:r>
          </a:p>
        </p:txBody>
      </p:sp>
      <p:sp>
        <p:nvSpPr>
          <p:cNvPr id="44043" name="WordArt 11"/>
          <p:cNvSpPr>
            <a:spLocks noChangeArrowheads="1" noChangeShapeType="1" noTextEdit="1"/>
          </p:cNvSpPr>
          <p:nvPr/>
        </p:nvSpPr>
        <p:spPr bwMode="auto">
          <a:xfrm>
            <a:off x="4495800" y="1676400"/>
            <a:ext cx="3048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5</a:t>
            </a:r>
          </a:p>
        </p:txBody>
      </p:sp>
      <p:sp>
        <p:nvSpPr>
          <p:cNvPr id="44044" name="WordArt 12"/>
          <p:cNvSpPr>
            <a:spLocks noChangeArrowheads="1" noChangeShapeType="1" noTextEdit="1"/>
          </p:cNvSpPr>
          <p:nvPr/>
        </p:nvSpPr>
        <p:spPr bwMode="auto">
          <a:xfrm>
            <a:off x="5867400" y="22860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44045" name="WordArt 13"/>
          <p:cNvSpPr>
            <a:spLocks noChangeArrowheads="1" noChangeShapeType="1" noTextEdit="1"/>
          </p:cNvSpPr>
          <p:nvPr/>
        </p:nvSpPr>
        <p:spPr bwMode="auto">
          <a:xfrm>
            <a:off x="6705600" y="21336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44046" name="WordArt 14"/>
          <p:cNvSpPr>
            <a:spLocks noChangeArrowheads="1" noChangeShapeType="1" noTextEdit="1"/>
          </p:cNvSpPr>
          <p:nvPr/>
        </p:nvSpPr>
        <p:spPr bwMode="auto">
          <a:xfrm>
            <a:off x="7391400" y="1676400"/>
            <a:ext cx="609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</a:t>
            </a:r>
          </a:p>
        </p:txBody>
      </p:sp>
      <p:sp>
        <p:nvSpPr>
          <p:cNvPr id="44047" name="WordArt 15"/>
          <p:cNvSpPr>
            <a:spLocks noChangeArrowheads="1" noChangeShapeType="1" noTextEdit="1"/>
          </p:cNvSpPr>
          <p:nvPr/>
        </p:nvSpPr>
        <p:spPr bwMode="auto">
          <a:xfrm>
            <a:off x="6019800" y="1752600"/>
            <a:ext cx="533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10</a:t>
            </a:r>
          </a:p>
        </p:txBody>
      </p:sp>
      <p:sp>
        <p:nvSpPr>
          <p:cNvPr id="44048" name="WordArt 16"/>
          <p:cNvSpPr>
            <a:spLocks noChangeArrowheads="1" noChangeShapeType="1" noTextEdit="1"/>
          </p:cNvSpPr>
          <p:nvPr/>
        </p:nvSpPr>
        <p:spPr bwMode="auto">
          <a:xfrm>
            <a:off x="6019800" y="2514600"/>
            <a:ext cx="5334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10</a:t>
            </a:r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381000" y="3124200"/>
            <a:ext cx="8229600" cy="523875"/>
          </a:xfrm>
          <a:prstGeom prst="rect">
            <a:avLst/>
          </a:prstGeom>
          <a:solidFill>
            <a:schemeClr val="bg1"/>
          </a:solidFill>
          <a:ln w="57150" cap="rnd">
            <a:solidFill>
              <a:schemeClr val="accent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2900" b="1">
                <a:latin typeface="Times" charset="0"/>
              </a:rPr>
              <a:t>To find the reciprocal just </a:t>
            </a:r>
            <a:r>
              <a:rPr lang="en-US" sz="2900">
                <a:solidFill>
                  <a:srgbClr val="FF1515"/>
                </a:solidFill>
                <a:latin typeface="Impact" pitchFamily="34" charset="0"/>
              </a:rPr>
              <a:t>flip</a:t>
            </a:r>
            <a:r>
              <a:rPr lang="en-US" sz="2900" b="1">
                <a:latin typeface="Times" charset="0"/>
              </a:rPr>
              <a:t> the fraction over.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381000" y="304800"/>
            <a:ext cx="869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>
                <a:latin typeface="Times New Roman" pitchFamily="18" charset="0"/>
              </a:rPr>
              <a:t>#18</a:t>
            </a:r>
          </a:p>
        </p:txBody>
      </p:sp>
      <p:sp>
        <p:nvSpPr>
          <p:cNvPr id="44051" name="Text Box 19"/>
          <p:cNvSpPr txBox="1">
            <a:spLocks noChangeArrowheads="1"/>
          </p:cNvSpPr>
          <p:nvPr/>
        </p:nvSpPr>
        <p:spPr bwMode="auto">
          <a:xfrm>
            <a:off x="381000" y="990600"/>
            <a:ext cx="8458200" cy="523875"/>
          </a:xfrm>
          <a:prstGeom prst="rect">
            <a:avLst/>
          </a:prstGeom>
          <a:solidFill>
            <a:schemeClr val="bg1"/>
          </a:solidFill>
          <a:ln w="57150" cap="rnd">
            <a:solidFill>
              <a:schemeClr val="accent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2900" b="1">
                <a:latin typeface="Times" charset="0"/>
              </a:rPr>
              <a:t>Two numbers are reciprocals if their </a:t>
            </a:r>
            <a:r>
              <a:rPr lang="en-US" sz="2900">
                <a:solidFill>
                  <a:srgbClr val="FF1515"/>
                </a:solidFill>
                <a:latin typeface="Impact" pitchFamily="34" charset="0"/>
              </a:rPr>
              <a:t>product is one</a:t>
            </a:r>
            <a:r>
              <a:rPr lang="en-US" sz="2900" b="1">
                <a:latin typeface="Times" charset="0"/>
              </a:rPr>
              <a:t>.</a:t>
            </a: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381000" y="3962400"/>
            <a:ext cx="8305800" cy="950913"/>
          </a:xfrm>
          <a:prstGeom prst="rect">
            <a:avLst/>
          </a:prstGeom>
          <a:solidFill>
            <a:schemeClr val="bg1"/>
          </a:solidFill>
          <a:ln w="57150" cap="rnd">
            <a:solidFill>
              <a:schemeClr val="accent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en-US" sz="2900">
                <a:solidFill>
                  <a:srgbClr val="FF1515"/>
                </a:solidFill>
                <a:latin typeface="Impact" pitchFamily="34" charset="0"/>
              </a:rPr>
              <a:t>Change your mixed number</a:t>
            </a:r>
            <a:r>
              <a:rPr lang="en-US" sz="2900" b="1">
                <a:latin typeface="Times New Roman" pitchFamily="18" charset="0"/>
              </a:rPr>
              <a:t> to an improper fraction  to find the reciprocal.</a:t>
            </a:r>
            <a:r>
              <a:rPr lang="en-US" sz="3300" b="1">
                <a:latin typeface="Times New Roman" pitchFamily="18" charset="0"/>
              </a:rPr>
              <a:t> </a:t>
            </a:r>
          </a:p>
        </p:txBody>
      </p:sp>
      <p:sp>
        <p:nvSpPr>
          <p:cNvPr id="44053" name="Text Box 21"/>
          <p:cNvSpPr txBox="1">
            <a:spLocks noChangeArrowheads="1"/>
          </p:cNvSpPr>
          <p:nvPr/>
        </p:nvSpPr>
        <p:spPr bwMode="auto">
          <a:xfrm>
            <a:off x="1447800" y="5029200"/>
            <a:ext cx="565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5</a:t>
            </a:r>
          </a:p>
        </p:txBody>
      </p:sp>
      <p:sp>
        <p:nvSpPr>
          <p:cNvPr id="44054" name="Text Box 22"/>
          <p:cNvSpPr txBox="1">
            <a:spLocks noChangeArrowheads="1"/>
          </p:cNvSpPr>
          <p:nvPr/>
        </p:nvSpPr>
        <p:spPr bwMode="auto">
          <a:xfrm>
            <a:off x="2209800" y="4953000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2</a:t>
            </a:r>
          </a:p>
        </p:txBody>
      </p:sp>
      <p:sp>
        <p:nvSpPr>
          <p:cNvPr id="44055" name="Line 23"/>
          <p:cNvSpPr>
            <a:spLocks noChangeShapeType="1"/>
          </p:cNvSpPr>
          <p:nvPr/>
        </p:nvSpPr>
        <p:spPr bwMode="auto">
          <a:xfrm>
            <a:off x="2286000" y="5776913"/>
            <a:ext cx="457200" cy="14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56" name="Text Box 24"/>
          <p:cNvSpPr txBox="1">
            <a:spLocks noChangeArrowheads="1"/>
          </p:cNvSpPr>
          <p:nvPr/>
        </p:nvSpPr>
        <p:spPr bwMode="auto">
          <a:xfrm>
            <a:off x="2209800" y="5638800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3</a:t>
            </a:r>
          </a:p>
        </p:txBody>
      </p:sp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1905000" y="5715000"/>
            <a:ext cx="411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0000"/>
                </a:solidFill>
                <a:latin typeface="Tahoma" pitchFamily="34" charset="0"/>
              </a:rPr>
              <a:t>x</a:t>
            </a:r>
          </a:p>
        </p:txBody>
      </p:sp>
      <p:sp>
        <p:nvSpPr>
          <p:cNvPr id="44058" name="Text Box 26"/>
          <p:cNvSpPr txBox="1">
            <a:spLocks noChangeArrowheads="1"/>
          </p:cNvSpPr>
          <p:nvPr/>
        </p:nvSpPr>
        <p:spPr bwMode="auto">
          <a:xfrm>
            <a:off x="1905000" y="4953000"/>
            <a:ext cx="444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2971800" y="5487988"/>
            <a:ext cx="469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Times New Roman" pitchFamily="18" charset="0"/>
              </a:rPr>
              <a:t>=</a:t>
            </a: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3581400" y="49530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imes New Roman" pitchFamily="18" charset="0"/>
              </a:rPr>
              <a:t>17</a:t>
            </a:r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 flipV="1">
            <a:off x="3657600" y="5776913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62" name="Text Box 30"/>
          <p:cNvSpPr txBox="1">
            <a:spLocks noChangeArrowheads="1"/>
          </p:cNvSpPr>
          <p:nvPr/>
        </p:nvSpPr>
        <p:spPr bwMode="auto">
          <a:xfrm>
            <a:off x="3733800" y="5700713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44063" name="Line 31"/>
          <p:cNvSpPr>
            <a:spLocks noChangeShapeType="1"/>
          </p:cNvSpPr>
          <p:nvPr/>
        </p:nvSpPr>
        <p:spPr bwMode="auto">
          <a:xfrm>
            <a:off x="4495800" y="5700713"/>
            <a:ext cx="990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64" name="Text Box 32"/>
          <p:cNvSpPr txBox="1">
            <a:spLocks noChangeArrowheads="1"/>
          </p:cNvSpPr>
          <p:nvPr/>
        </p:nvSpPr>
        <p:spPr bwMode="auto">
          <a:xfrm>
            <a:off x="5715000" y="4953000"/>
            <a:ext cx="6985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 3</a:t>
            </a:r>
          </a:p>
        </p:txBody>
      </p:sp>
      <p:sp>
        <p:nvSpPr>
          <p:cNvPr id="44065" name="Line 33"/>
          <p:cNvSpPr>
            <a:spLocks noChangeShapeType="1"/>
          </p:cNvSpPr>
          <p:nvPr/>
        </p:nvSpPr>
        <p:spPr bwMode="auto">
          <a:xfrm flipV="1">
            <a:off x="5867400" y="5791200"/>
            <a:ext cx="68580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66" name="Text Box 34"/>
          <p:cNvSpPr txBox="1">
            <a:spLocks noChangeArrowheads="1"/>
          </p:cNvSpPr>
          <p:nvPr/>
        </p:nvSpPr>
        <p:spPr bwMode="auto">
          <a:xfrm>
            <a:off x="5791200" y="56388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17</a:t>
            </a:r>
          </a:p>
        </p:txBody>
      </p:sp>
      <p:sp>
        <p:nvSpPr>
          <p:cNvPr id="44067" name="Oval 35"/>
          <p:cNvSpPr>
            <a:spLocks noChangeArrowheads="1"/>
          </p:cNvSpPr>
          <p:nvPr/>
        </p:nvSpPr>
        <p:spPr bwMode="auto">
          <a:xfrm>
            <a:off x="5562600" y="5029200"/>
            <a:ext cx="1295400" cy="1447800"/>
          </a:xfrm>
          <a:prstGeom prst="ellipse">
            <a:avLst/>
          </a:prstGeom>
          <a:noFill/>
          <a:ln w="38100" cap="rnd">
            <a:solidFill>
              <a:schemeClr val="accent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70" decel="100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770" decel="100000"/>
                                        <p:tgtEl>
                                          <p:spTgt spid="440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77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70" decel="100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770" decel="100000"/>
                                        <p:tgtEl>
                                          <p:spTgt spid="4404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6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70" decel="100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770" decel="100000"/>
                                        <p:tgtEl>
                                          <p:spTgt spid="4404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4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3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3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4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4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4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44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4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4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4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44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4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 nodeType="clickPar">
                      <p:stCondLst>
                        <p:cond delay="indefinite"/>
                      </p:stCondLst>
                      <p:childTnLst>
                        <p:par>
                          <p:cTn id="2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44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44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4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44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  <p:bldP spid="44036" grpId="0" animBg="1"/>
      <p:bldP spid="44037" grpId="0" animBg="1"/>
      <p:bldP spid="44038" grpId="0" animBg="1"/>
      <p:bldP spid="44039" grpId="0" animBg="1"/>
      <p:bldP spid="44040" grpId="0" animBg="1"/>
      <p:bldP spid="44041" grpId="0" animBg="1"/>
      <p:bldP spid="44042" grpId="0" animBg="1"/>
      <p:bldP spid="44043" grpId="0" animBg="1"/>
      <p:bldP spid="44044" grpId="0" animBg="1"/>
      <p:bldP spid="44045" grpId="0" animBg="1"/>
      <p:bldP spid="44046" grpId="0" animBg="1"/>
      <p:bldP spid="44047" grpId="0" animBg="1"/>
      <p:bldP spid="44048" grpId="0" animBg="1"/>
      <p:bldP spid="44049" grpId="0" animBg="1" autoUpdateAnimBg="0"/>
      <p:bldP spid="44051" grpId="0" animBg="1" autoUpdateAnimBg="0"/>
      <p:bldP spid="44052" grpId="0" animBg="1" autoUpdateAnimBg="0"/>
      <p:bldP spid="44053" grpId="0" autoUpdateAnimBg="0"/>
      <p:bldP spid="44054" grpId="0" autoUpdateAnimBg="0"/>
      <p:bldP spid="44055" grpId="0" animBg="1"/>
      <p:bldP spid="44056" grpId="0" autoUpdateAnimBg="0"/>
      <p:bldP spid="44057" grpId="0" autoUpdateAnimBg="0"/>
      <p:bldP spid="44058" grpId="0" autoUpdateAnimBg="0"/>
      <p:bldP spid="44059" grpId="0" autoUpdateAnimBg="0"/>
      <p:bldP spid="44060" grpId="0" autoUpdateAnimBg="0"/>
      <p:bldP spid="44061" grpId="0" animBg="1"/>
      <p:bldP spid="44062" grpId="0" autoUpdateAnimBg="0"/>
      <p:bldP spid="44063" grpId="0" animBg="1"/>
      <p:bldP spid="44064" grpId="0" autoUpdateAnimBg="0"/>
      <p:bldP spid="44065" grpId="0" animBg="1"/>
      <p:bldP spid="44066" grpId="0" autoUpdateAnimBg="0"/>
      <p:bldP spid="4406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Extras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bg1"/>
            </a:gs>
            <a:gs pos="100000">
              <a:srgbClr val="FF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2"/>
          <p:cNvSpPr>
            <a:spLocks noChangeArrowheads="1" noChangeShapeType="1" noTextEdit="1"/>
          </p:cNvSpPr>
          <p:nvPr/>
        </p:nvSpPr>
        <p:spPr bwMode="auto">
          <a:xfrm>
            <a:off x="1905000" y="228600"/>
            <a:ext cx="5029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  <p:sp>
        <p:nvSpPr>
          <p:cNvPr id="30723" name="WordArt 3"/>
          <p:cNvSpPr>
            <a:spLocks noChangeArrowheads="1" noChangeShapeType="1" noTextEdit="1"/>
          </p:cNvSpPr>
          <p:nvPr/>
        </p:nvSpPr>
        <p:spPr bwMode="auto">
          <a:xfrm>
            <a:off x="5105400" y="35052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609600" y="3429000"/>
            <a:ext cx="18288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Example:</a:t>
            </a:r>
          </a:p>
        </p:txBody>
      </p:sp>
      <p:sp>
        <p:nvSpPr>
          <p:cNvPr id="30725" name="WordArt 5"/>
          <p:cNvSpPr>
            <a:spLocks noChangeArrowheads="1" noChangeShapeType="1" noTextEdit="1"/>
          </p:cNvSpPr>
          <p:nvPr/>
        </p:nvSpPr>
        <p:spPr bwMode="auto">
          <a:xfrm>
            <a:off x="2895600" y="36576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30726" name="WordArt 6"/>
          <p:cNvSpPr>
            <a:spLocks noChangeArrowheads="1" noChangeShapeType="1" noTextEdit="1"/>
          </p:cNvSpPr>
          <p:nvPr/>
        </p:nvSpPr>
        <p:spPr bwMode="auto">
          <a:xfrm>
            <a:off x="4267200" y="36576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30727" name="WordArt 7"/>
          <p:cNvSpPr>
            <a:spLocks noChangeArrowheads="1" noChangeShapeType="1" noTextEdit="1"/>
          </p:cNvSpPr>
          <p:nvPr/>
        </p:nvSpPr>
        <p:spPr bwMode="auto">
          <a:xfrm>
            <a:off x="3733800" y="3352800"/>
            <a:ext cx="352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X</a:t>
            </a:r>
          </a:p>
        </p:txBody>
      </p:sp>
      <p:sp>
        <p:nvSpPr>
          <p:cNvPr id="30728" name="WordArt 8"/>
          <p:cNvSpPr>
            <a:spLocks noChangeArrowheads="1" noChangeShapeType="1" noTextEdit="1"/>
          </p:cNvSpPr>
          <p:nvPr/>
        </p:nvSpPr>
        <p:spPr bwMode="auto">
          <a:xfrm>
            <a:off x="3124200" y="29718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2</a:t>
            </a:r>
          </a:p>
        </p:txBody>
      </p:sp>
      <p:sp>
        <p:nvSpPr>
          <p:cNvPr id="30729" name="WordArt 9"/>
          <p:cNvSpPr>
            <a:spLocks noChangeArrowheads="1" noChangeShapeType="1" noTextEdit="1"/>
          </p:cNvSpPr>
          <p:nvPr/>
        </p:nvSpPr>
        <p:spPr bwMode="auto">
          <a:xfrm>
            <a:off x="4495800" y="3810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2</a:t>
            </a:r>
          </a:p>
        </p:txBody>
      </p:sp>
      <p:sp>
        <p:nvSpPr>
          <p:cNvPr id="30730" name="WordArt 10"/>
          <p:cNvSpPr>
            <a:spLocks noChangeArrowheads="1" noChangeShapeType="1" noTextEdit="1"/>
          </p:cNvSpPr>
          <p:nvPr/>
        </p:nvSpPr>
        <p:spPr bwMode="auto">
          <a:xfrm>
            <a:off x="3124200" y="3810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5</a:t>
            </a:r>
          </a:p>
        </p:txBody>
      </p:sp>
      <p:sp>
        <p:nvSpPr>
          <p:cNvPr id="30731" name="WordArt 11"/>
          <p:cNvSpPr>
            <a:spLocks noChangeArrowheads="1" noChangeShapeType="1" noTextEdit="1"/>
          </p:cNvSpPr>
          <p:nvPr/>
        </p:nvSpPr>
        <p:spPr bwMode="auto">
          <a:xfrm>
            <a:off x="4495800" y="29718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5</a:t>
            </a:r>
          </a:p>
        </p:txBody>
      </p:sp>
      <p:sp>
        <p:nvSpPr>
          <p:cNvPr id="30732" name="WordArt 12"/>
          <p:cNvSpPr>
            <a:spLocks noChangeArrowheads="1" noChangeShapeType="1" noTextEdit="1"/>
          </p:cNvSpPr>
          <p:nvPr/>
        </p:nvSpPr>
        <p:spPr bwMode="auto">
          <a:xfrm>
            <a:off x="5867400" y="36576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30733" name="WordArt 13"/>
          <p:cNvSpPr>
            <a:spLocks noChangeArrowheads="1" noChangeShapeType="1" noTextEdit="1"/>
          </p:cNvSpPr>
          <p:nvPr/>
        </p:nvSpPr>
        <p:spPr bwMode="auto">
          <a:xfrm>
            <a:off x="6705600" y="35052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30734" name="WordArt 14"/>
          <p:cNvSpPr>
            <a:spLocks noChangeArrowheads="1" noChangeShapeType="1" noTextEdit="1"/>
          </p:cNvSpPr>
          <p:nvPr/>
        </p:nvSpPr>
        <p:spPr bwMode="auto">
          <a:xfrm>
            <a:off x="7391400" y="2743200"/>
            <a:ext cx="6858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</a:t>
            </a:r>
          </a:p>
        </p:txBody>
      </p:sp>
      <p:sp>
        <p:nvSpPr>
          <p:cNvPr id="30735" name="WordArt 15"/>
          <p:cNvSpPr>
            <a:spLocks noChangeArrowheads="1" noChangeShapeType="1" noTextEdit="1"/>
          </p:cNvSpPr>
          <p:nvPr/>
        </p:nvSpPr>
        <p:spPr bwMode="auto">
          <a:xfrm>
            <a:off x="6019800" y="2971800"/>
            <a:ext cx="533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10</a:t>
            </a:r>
          </a:p>
        </p:txBody>
      </p:sp>
      <p:sp>
        <p:nvSpPr>
          <p:cNvPr id="30736" name="WordArt 16"/>
          <p:cNvSpPr>
            <a:spLocks noChangeArrowheads="1" noChangeShapeType="1" noTextEdit="1"/>
          </p:cNvSpPr>
          <p:nvPr/>
        </p:nvSpPr>
        <p:spPr bwMode="auto">
          <a:xfrm>
            <a:off x="6019800" y="3886200"/>
            <a:ext cx="609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10</a:t>
            </a: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304800" y="4800600"/>
            <a:ext cx="8458200" cy="1520825"/>
          </a:xfrm>
          <a:prstGeom prst="rect">
            <a:avLst/>
          </a:prstGeom>
          <a:solidFill>
            <a:schemeClr val="bg1"/>
          </a:solidFill>
          <a:ln w="57150" cap="rnd">
            <a:solidFill>
              <a:schemeClr val="accent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500" b="1">
                <a:latin typeface="Times" charset="0"/>
              </a:rPr>
              <a:t>To find the reciprocal just </a:t>
            </a:r>
            <a:r>
              <a:rPr lang="en-US" sz="4500" b="1">
                <a:solidFill>
                  <a:srgbClr val="A50021"/>
                </a:solidFill>
                <a:latin typeface="Times" charset="0"/>
              </a:rPr>
              <a:t>flip</a:t>
            </a:r>
            <a:r>
              <a:rPr lang="en-US" sz="4500" b="1">
                <a:latin typeface="Times" charset="0"/>
              </a:rPr>
              <a:t> the fraction over.</a:t>
            </a: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381000" y="304800"/>
            <a:ext cx="41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>
                <a:latin typeface="Times New Roman" pitchFamily="18" charset="0"/>
              </a:rPr>
              <a:t>#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457200" y="1447800"/>
            <a:ext cx="8458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500" b="1">
                <a:latin typeface="Times" charset="0"/>
              </a:rPr>
              <a:t>Two numbers are reciprocals if their product is one.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  <p:bldP spid="30724" grpId="0" animBg="1"/>
      <p:bldP spid="30725" grpId="0" animBg="1"/>
      <p:bldP spid="30726" grpId="0" animBg="1"/>
      <p:bldP spid="30727" grpId="0" animBg="1"/>
      <p:bldP spid="30728" grpId="0" animBg="1"/>
      <p:bldP spid="30729" grpId="0" animBg="1"/>
      <p:bldP spid="30730" grpId="0" animBg="1"/>
      <p:bldP spid="30731" grpId="0" animBg="1"/>
      <p:bldP spid="30732" grpId="0" animBg="1"/>
      <p:bldP spid="30733" grpId="0" animBg="1"/>
      <p:bldP spid="30734" grpId="0" animBg="1"/>
      <p:bldP spid="30735" grpId="0" animBg="1"/>
      <p:bldP spid="30736" grpId="0" animBg="1"/>
      <p:bldP spid="30737" grpId="0" animBg="1" autoUpdateAnimBg="0"/>
      <p:bldP spid="30739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66"/>
            </a:gs>
            <a:gs pos="100000">
              <a:srgbClr val="FF8BE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pPr eaLnBrk="1" hangingPunct="1"/>
            <a:r>
              <a:rPr lang="en-US" sz="3700" b="1" smtClean="0"/>
              <a:t> Write the Reciprocal of a Mixed Number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81000" y="914400"/>
            <a:ext cx="8305800" cy="1658938"/>
          </a:xfrm>
          <a:prstGeom prst="rect">
            <a:avLst/>
          </a:prstGeom>
          <a:solidFill>
            <a:schemeClr val="bg1"/>
          </a:solidFill>
          <a:ln w="57150" cap="rnd">
            <a:solidFill>
              <a:srgbClr val="00A45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sz="3300" b="1">
                <a:latin typeface="Times New Roman" pitchFamily="18" charset="0"/>
              </a:rPr>
              <a:t>To write a reciprocal of a mixed number, you must </a:t>
            </a:r>
            <a:r>
              <a:rPr lang="en-US" sz="3300" b="1">
                <a:solidFill>
                  <a:srgbClr val="FF0000"/>
                </a:solidFill>
                <a:latin typeface="Times New Roman" pitchFamily="18" charset="0"/>
              </a:rPr>
              <a:t>change your mixed number</a:t>
            </a:r>
            <a:r>
              <a:rPr lang="en-US" sz="3300" b="1">
                <a:latin typeface="Times New Roman" pitchFamily="18" charset="0"/>
              </a:rPr>
              <a:t> to an improper fraction first. </a:t>
            </a:r>
          </a:p>
        </p:txBody>
      </p:sp>
      <p:pic>
        <p:nvPicPr>
          <p:cNvPr id="27652" name="Picture 4" descr="j039571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194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0" y="304800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Times New Roman" pitchFamily="18" charset="0"/>
              </a:rPr>
              <a:t>#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2133600" y="2895600"/>
            <a:ext cx="56515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8000">
                <a:latin typeface="Times New Roman" pitchFamily="18" charset="0"/>
              </a:rPr>
              <a:t>5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2895600" y="2819400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2</a:t>
            </a: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>
            <a:off x="2971800" y="3643313"/>
            <a:ext cx="457200" cy="142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2895600" y="3505200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3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2590800" y="3581400"/>
            <a:ext cx="4111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0000"/>
                </a:solidFill>
                <a:latin typeface="Tahoma" pitchFamily="34" charset="0"/>
              </a:rPr>
              <a:t>x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2590800" y="2819400"/>
            <a:ext cx="444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+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657600" y="3354388"/>
            <a:ext cx="4699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Times New Roman" pitchFamily="18" charset="0"/>
              </a:rPr>
              <a:t>=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4191000" y="26670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imes New Roman" pitchFamily="18" charset="0"/>
              </a:rPr>
              <a:t>17</a:t>
            </a:r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V="1">
            <a:off x="4343400" y="3643313"/>
            <a:ext cx="685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4419600" y="3567113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381000" y="4572000"/>
            <a:ext cx="3810000" cy="1658938"/>
          </a:xfrm>
          <a:prstGeom prst="rect">
            <a:avLst/>
          </a:prstGeom>
          <a:solidFill>
            <a:schemeClr val="bg1"/>
          </a:solidFill>
          <a:ln w="57150" cap="rnd">
            <a:solidFill>
              <a:srgbClr val="00A452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en-US" sz="3300" b="1">
                <a:latin typeface="Times New Roman" pitchFamily="18" charset="0"/>
              </a:rPr>
              <a:t>Then write the reciprocal of your improper fraction.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4343400" y="47244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17</a:t>
            </a: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V="1">
            <a:off x="4495800" y="5700713"/>
            <a:ext cx="68580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4572000" y="5624513"/>
            <a:ext cx="527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3</a:t>
            </a:r>
          </a:p>
        </p:txBody>
      </p:sp>
      <p:sp>
        <p:nvSpPr>
          <p:cNvPr id="31764" name="Line 20"/>
          <p:cNvSpPr>
            <a:spLocks noChangeShapeType="1"/>
          </p:cNvSpPr>
          <p:nvPr/>
        </p:nvSpPr>
        <p:spPr bwMode="auto">
          <a:xfrm>
            <a:off x="5410200" y="5715000"/>
            <a:ext cx="990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6705600" y="4648200"/>
            <a:ext cx="6985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 3</a:t>
            </a:r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 flipV="1">
            <a:off x="6858000" y="5624513"/>
            <a:ext cx="685800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767" name="Text Box 23"/>
          <p:cNvSpPr txBox="1">
            <a:spLocks noChangeArrowheads="1"/>
          </p:cNvSpPr>
          <p:nvPr/>
        </p:nvSpPr>
        <p:spPr bwMode="auto">
          <a:xfrm>
            <a:off x="6705600" y="5562600"/>
            <a:ext cx="869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Times New Roman" pitchFamily="18" charset="0"/>
              </a:rPr>
              <a:t>17</a:t>
            </a:r>
          </a:p>
        </p:txBody>
      </p:sp>
      <p:sp>
        <p:nvSpPr>
          <p:cNvPr id="31768" name="Oval 24"/>
          <p:cNvSpPr>
            <a:spLocks noChangeArrowheads="1"/>
          </p:cNvSpPr>
          <p:nvPr/>
        </p:nvSpPr>
        <p:spPr bwMode="auto">
          <a:xfrm>
            <a:off x="6553200" y="4648200"/>
            <a:ext cx="1295400" cy="1905000"/>
          </a:xfrm>
          <a:prstGeom prst="ellipse">
            <a:avLst/>
          </a:prstGeom>
          <a:noFill/>
          <a:ln w="38100" cap="rnd">
            <a:solidFill>
              <a:srgbClr val="00CC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3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1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1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 autoUpdateAnimBg="0"/>
      <p:bldP spid="31750" grpId="0" autoUpdateAnimBg="0"/>
      <p:bldP spid="31751" grpId="0" autoUpdateAnimBg="0"/>
      <p:bldP spid="31752" grpId="0" animBg="1"/>
      <p:bldP spid="31753" grpId="0" autoUpdateAnimBg="0"/>
      <p:bldP spid="31754" grpId="0" autoUpdateAnimBg="0"/>
      <p:bldP spid="31755" grpId="0" autoUpdateAnimBg="0"/>
      <p:bldP spid="31756" grpId="0" autoUpdateAnimBg="0"/>
      <p:bldP spid="31757" grpId="0" autoUpdateAnimBg="0"/>
      <p:bldP spid="31758" grpId="0" animBg="1"/>
      <p:bldP spid="31759" grpId="0" autoUpdateAnimBg="0"/>
      <p:bldP spid="31760" grpId="0" animBg="1" autoUpdateAnimBg="0"/>
      <p:bldP spid="31761" grpId="0" autoUpdateAnimBg="0"/>
      <p:bldP spid="31762" grpId="0" animBg="1"/>
      <p:bldP spid="31763" grpId="0" autoUpdateAnimBg="0"/>
      <p:bldP spid="31764" grpId="0" animBg="1"/>
      <p:bldP spid="31765" grpId="0" autoUpdateAnimBg="0"/>
      <p:bldP spid="31766" grpId="0" animBg="1"/>
      <p:bldP spid="31767" grpId="0" autoUpdateAnimBg="0"/>
      <p:bldP spid="317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558925" y="2308225"/>
            <a:ext cx="6000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latin typeface="Tahoma" pitchFamily="34" charset="0"/>
              </a:rPr>
              <a:t>7</a:t>
            </a: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346200" y="3341688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574800" y="3394075"/>
            <a:ext cx="6000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0000"/>
                </a:solidFill>
                <a:latin typeface="Tahoma" pitchFamily="34" charset="0"/>
              </a:rPr>
              <a:t>3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794000" y="2708275"/>
            <a:ext cx="7381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latin typeface="Tahoma" pitchFamily="34" charset="0"/>
              </a:rPr>
              <a:t>=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177925" y="4578350"/>
            <a:ext cx="636111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>
                <a:latin typeface="Tahoma" pitchFamily="34" charset="0"/>
              </a:rPr>
              <a:t>Put your remainder over </a:t>
            </a:r>
          </a:p>
          <a:p>
            <a:pPr eaLnBrk="1" hangingPunct="1"/>
            <a:r>
              <a:rPr lang="en-US" sz="4400">
                <a:latin typeface="Tahoma" pitchFamily="34" charset="0"/>
              </a:rPr>
              <a:t>the denominator.</a:t>
            </a:r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4243388" y="2651125"/>
          <a:ext cx="1089025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3" imgW="406048" imgH="317225" progId="Equation.DSMT4">
                  <p:embed/>
                </p:oleObj>
              </mc:Choice>
              <mc:Fallback>
                <p:oleObj name="Equation" r:id="rId3" imgW="406048" imgH="317225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3388" y="2651125"/>
                        <a:ext cx="1089025" cy="84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4651375" y="2195513"/>
          <a:ext cx="37465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5" imgW="139579" imgH="177646" progId="Equation.DSMT4">
                  <p:embed/>
                </p:oleObj>
              </mc:Choice>
              <mc:Fallback>
                <p:oleObj name="Equation" r:id="rId5" imgW="139579" imgH="177646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75" y="2195513"/>
                        <a:ext cx="374650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4667250" y="3228975"/>
          <a:ext cx="339725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7" imgW="126890" imgH="190335" progId="Equation.DSMT4">
                  <p:embed/>
                </p:oleObj>
              </mc:Choice>
              <mc:Fallback>
                <p:oleObj name="Equation" r:id="rId7" imgW="126890" imgH="190335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3228975"/>
                        <a:ext cx="339725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4367213" y="3408363"/>
          <a:ext cx="371475" cy="26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9" imgW="139639" imgH="101556" progId="Equation.DSMT4">
                  <p:embed/>
                </p:oleObj>
              </mc:Choice>
              <mc:Fallback>
                <p:oleObj name="Equation" r:id="rId9" imgW="139639" imgH="101556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7213" y="3408363"/>
                        <a:ext cx="371475" cy="26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4473575" y="3694113"/>
            <a:ext cx="6096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4700588" y="3690938"/>
          <a:ext cx="2730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Equation" r:id="rId11" imgW="101468" imgH="177569" progId="Equation.DSMT4">
                  <p:embed/>
                </p:oleObj>
              </mc:Choice>
              <mc:Fallback>
                <p:oleObj name="Equation" r:id="rId11" imgW="101468" imgH="177569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0588" y="3690938"/>
                        <a:ext cx="2730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13"/>
          <p:cNvGraphicFramePr>
            <a:graphicFrameLocks noChangeAspect="1"/>
          </p:cNvGraphicFramePr>
          <p:nvPr/>
        </p:nvGraphicFramePr>
        <p:xfrm>
          <a:off x="5064125" y="2232025"/>
          <a:ext cx="61277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13" imgW="228402" imgH="177646" progId="Equation.DSMT4">
                  <p:embed/>
                </p:oleObj>
              </mc:Choice>
              <mc:Fallback>
                <p:oleObj name="Equation" r:id="rId13" imgW="228402" imgH="177646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4125" y="2232025"/>
                        <a:ext cx="612775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5768975" y="2500313"/>
            <a:ext cx="838200" cy="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303" name="Object 15"/>
          <p:cNvGraphicFramePr>
            <a:graphicFrameLocks noChangeAspect="1"/>
          </p:cNvGraphicFramePr>
          <p:nvPr/>
        </p:nvGraphicFramePr>
        <p:xfrm>
          <a:off x="6629400" y="1981200"/>
          <a:ext cx="682625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15" imgW="253890" imgH="393529" progId="Equation.DSMT4">
                  <p:embed/>
                </p:oleObj>
              </mc:Choice>
              <mc:Fallback>
                <p:oleObj name="Equation" r:id="rId15" imgW="253890" imgH="39352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981200"/>
                        <a:ext cx="682625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WordArt 16"/>
          <p:cNvSpPr>
            <a:spLocks noChangeArrowheads="1" noChangeShapeType="1" noTextEdit="1"/>
          </p:cNvSpPr>
          <p:nvPr/>
        </p:nvSpPr>
        <p:spPr bwMode="auto">
          <a:xfrm>
            <a:off x="685800" y="3810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Change this improper fraction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to a mixed number.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35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utoUpdateAnimBg="0"/>
      <p:bldP spid="12299" grpId="0" animBg="1"/>
      <p:bldP spid="12302" grpId="0" animBg="1"/>
      <p:bldP spid="1230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981200" y="2362200"/>
            <a:ext cx="6000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latin typeface="Tahoma" pitchFamily="34" charset="0"/>
              </a:rPr>
              <a:t>9</a:t>
            </a: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768475" y="3395663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997075" y="3448050"/>
            <a:ext cx="6000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solidFill>
                  <a:srgbClr val="FF0000"/>
                </a:solidFill>
                <a:latin typeface="Tahoma" pitchFamily="34" charset="0"/>
              </a:rPr>
              <a:t>2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216275" y="2762250"/>
            <a:ext cx="7381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6000">
                <a:latin typeface="Tahoma" pitchFamily="34" charset="0"/>
              </a:rPr>
              <a:t>=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600200" y="4632325"/>
            <a:ext cx="636111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400">
                <a:latin typeface="Tahoma" pitchFamily="34" charset="0"/>
              </a:rPr>
              <a:t>Put your remainder over </a:t>
            </a:r>
          </a:p>
          <a:p>
            <a:pPr eaLnBrk="1" hangingPunct="1"/>
            <a:r>
              <a:rPr lang="en-US" sz="4400">
                <a:latin typeface="Tahoma" pitchFamily="34" charset="0"/>
              </a:rPr>
              <a:t>the denominator.</a:t>
            </a:r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4665663" y="2705100"/>
          <a:ext cx="1089025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Equation" r:id="rId3" imgW="406048" imgH="317225" progId="Equation.DSMT4">
                  <p:embed/>
                </p:oleObj>
              </mc:Choice>
              <mc:Fallback>
                <p:oleObj name="Equation" r:id="rId3" imgW="406048" imgH="317225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663" y="2705100"/>
                        <a:ext cx="1089025" cy="84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/>
        </p:nvGraphicFramePr>
        <p:xfrm>
          <a:off x="5073650" y="2249488"/>
          <a:ext cx="37465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Equation" r:id="rId5" imgW="139579" imgH="177646" progId="Equation.DSMT4">
                  <p:embed/>
                </p:oleObj>
              </mc:Choice>
              <mc:Fallback>
                <p:oleObj name="Equation" r:id="rId5" imgW="139579" imgH="177646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3650" y="2249488"/>
                        <a:ext cx="374650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9"/>
          <p:cNvGraphicFramePr>
            <a:graphicFrameLocks noChangeAspect="1"/>
          </p:cNvGraphicFramePr>
          <p:nvPr/>
        </p:nvGraphicFramePr>
        <p:xfrm>
          <a:off x="5089525" y="3282950"/>
          <a:ext cx="339725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Equation" r:id="rId7" imgW="126890" imgH="190335" progId="Equation.DSMT4">
                  <p:embed/>
                </p:oleObj>
              </mc:Choice>
              <mc:Fallback>
                <p:oleObj name="Equation" r:id="rId7" imgW="126890" imgH="190335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9525" y="3282950"/>
                        <a:ext cx="339725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Object 10"/>
          <p:cNvGraphicFramePr>
            <a:graphicFrameLocks noChangeAspect="1"/>
          </p:cNvGraphicFramePr>
          <p:nvPr/>
        </p:nvGraphicFramePr>
        <p:xfrm>
          <a:off x="4789488" y="3462338"/>
          <a:ext cx="371475" cy="26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9" imgW="139639" imgH="101556" progId="Equation.DSMT4">
                  <p:embed/>
                </p:oleObj>
              </mc:Choice>
              <mc:Fallback>
                <p:oleObj name="Equation" r:id="rId9" imgW="139639" imgH="101556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488" y="3462338"/>
                        <a:ext cx="371475" cy="268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4895850" y="3748088"/>
            <a:ext cx="6096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324" name="Object 12"/>
          <p:cNvGraphicFramePr>
            <a:graphicFrameLocks noChangeAspect="1"/>
          </p:cNvGraphicFramePr>
          <p:nvPr/>
        </p:nvGraphicFramePr>
        <p:xfrm>
          <a:off x="5122863" y="3744913"/>
          <a:ext cx="2730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3" name="Equation" r:id="rId11" imgW="101468" imgH="177569" progId="Equation.DSMT4">
                  <p:embed/>
                </p:oleObj>
              </mc:Choice>
              <mc:Fallback>
                <p:oleObj name="Equation" r:id="rId11" imgW="101468" imgH="177569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863" y="3744913"/>
                        <a:ext cx="27305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5" name="Object 13"/>
          <p:cNvGraphicFramePr>
            <a:graphicFrameLocks noChangeAspect="1"/>
          </p:cNvGraphicFramePr>
          <p:nvPr/>
        </p:nvGraphicFramePr>
        <p:xfrm>
          <a:off x="5486400" y="2286000"/>
          <a:ext cx="61277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13" imgW="228402" imgH="177646" progId="Equation.DSMT4">
                  <p:embed/>
                </p:oleObj>
              </mc:Choice>
              <mc:Fallback>
                <p:oleObj name="Equation" r:id="rId13" imgW="228402" imgH="177646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286000"/>
                        <a:ext cx="612775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6191250" y="2554288"/>
            <a:ext cx="838200" cy="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327" name="Object 15"/>
          <p:cNvGraphicFramePr>
            <a:graphicFrameLocks noChangeAspect="1"/>
          </p:cNvGraphicFramePr>
          <p:nvPr/>
        </p:nvGraphicFramePr>
        <p:xfrm>
          <a:off x="7034213" y="2035175"/>
          <a:ext cx="71755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name="Equation" r:id="rId15" imgW="266469" imgH="393359" progId="Equation.DSMT4">
                  <p:embed/>
                </p:oleObj>
              </mc:Choice>
              <mc:Fallback>
                <p:oleObj name="Equation" r:id="rId15" imgW="266469" imgH="39335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4213" y="2035175"/>
                        <a:ext cx="71755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WordArt 16"/>
          <p:cNvSpPr>
            <a:spLocks noChangeArrowheads="1" noChangeShapeType="1" noTextEdit="1"/>
          </p:cNvSpPr>
          <p:nvPr/>
        </p:nvSpPr>
        <p:spPr bwMode="auto">
          <a:xfrm>
            <a:off x="685800" y="3810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Change this improper fraction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3333FF"/>
                    </a:gs>
                  </a:gsLst>
                  <a:lin ang="5400000" scaled="1"/>
                </a:gradFill>
                <a:latin typeface="Arial Black"/>
              </a:rPr>
              <a:t>to a mixed number.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35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utoUpdateAnimBg="0"/>
      <p:bldP spid="13323" grpId="0" animBg="1"/>
      <p:bldP spid="133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  <p:sp>
        <p:nvSpPr>
          <p:cNvPr id="14339" name="WordArt 3"/>
          <p:cNvSpPr>
            <a:spLocks noChangeArrowheads="1" noChangeShapeType="1" noTextEdit="1"/>
          </p:cNvSpPr>
          <p:nvPr/>
        </p:nvSpPr>
        <p:spPr bwMode="auto">
          <a:xfrm>
            <a:off x="5410200" y="39624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914400" y="3886200"/>
            <a:ext cx="18288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Example:</a:t>
            </a:r>
          </a:p>
        </p:txBody>
      </p:sp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3200400" y="41148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14342" name="WordArt 6"/>
          <p:cNvSpPr>
            <a:spLocks noChangeArrowheads="1" noChangeShapeType="1" noTextEdit="1"/>
          </p:cNvSpPr>
          <p:nvPr/>
        </p:nvSpPr>
        <p:spPr bwMode="auto">
          <a:xfrm>
            <a:off x="4572000" y="41148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4038600" y="3810000"/>
            <a:ext cx="352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X</a:t>
            </a:r>
          </a:p>
        </p:txBody>
      </p:sp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3429000" y="3429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3</a:t>
            </a:r>
          </a:p>
        </p:txBody>
      </p:sp>
      <p:sp>
        <p:nvSpPr>
          <p:cNvPr id="14345" name="WordArt 9"/>
          <p:cNvSpPr>
            <a:spLocks noChangeArrowheads="1" noChangeShapeType="1" noTextEdit="1"/>
          </p:cNvSpPr>
          <p:nvPr/>
        </p:nvSpPr>
        <p:spPr bwMode="auto">
          <a:xfrm>
            <a:off x="4800600" y="42672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3</a:t>
            </a:r>
          </a:p>
        </p:txBody>
      </p:sp>
      <p:sp>
        <p:nvSpPr>
          <p:cNvPr id="14346" name="WordArt 10"/>
          <p:cNvSpPr>
            <a:spLocks noChangeArrowheads="1" noChangeShapeType="1" noTextEdit="1"/>
          </p:cNvSpPr>
          <p:nvPr/>
        </p:nvSpPr>
        <p:spPr bwMode="auto">
          <a:xfrm>
            <a:off x="3429000" y="42672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4</a:t>
            </a:r>
          </a:p>
        </p:txBody>
      </p:sp>
      <p:sp>
        <p:nvSpPr>
          <p:cNvPr id="14347" name="WordArt 11"/>
          <p:cNvSpPr>
            <a:spLocks noChangeArrowheads="1" noChangeShapeType="1" noTextEdit="1"/>
          </p:cNvSpPr>
          <p:nvPr/>
        </p:nvSpPr>
        <p:spPr bwMode="auto">
          <a:xfrm>
            <a:off x="4800600" y="3429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4</a:t>
            </a:r>
          </a:p>
        </p:txBody>
      </p:sp>
      <p:sp>
        <p:nvSpPr>
          <p:cNvPr id="14348" name="WordArt 12"/>
          <p:cNvSpPr>
            <a:spLocks noChangeArrowheads="1" noChangeShapeType="1" noTextEdit="1"/>
          </p:cNvSpPr>
          <p:nvPr/>
        </p:nvSpPr>
        <p:spPr bwMode="auto">
          <a:xfrm>
            <a:off x="6172200" y="41148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14349" name="WordArt 13"/>
          <p:cNvSpPr>
            <a:spLocks noChangeArrowheads="1" noChangeShapeType="1" noTextEdit="1"/>
          </p:cNvSpPr>
          <p:nvPr/>
        </p:nvSpPr>
        <p:spPr bwMode="auto">
          <a:xfrm>
            <a:off x="7010400" y="39624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14350" name="WordArt 14"/>
          <p:cNvSpPr>
            <a:spLocks noChangeArrowheads="1" noChangeShapeType="1" noTextEdit="1"/>
          </p:cNvSpPr>
          <p:nvPr/>
        </p:nvSpPr>
        <p:spPr bwMode="auto">
          <a:xfrm>
            <a:off x="7696200" y="3200400"/>
            <a:ext cx="6858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</a:t>
            </a:r>
          </a:p>
        </p:txBody>
      </p:sp>
      <p:sp>
        <p:nvSpPr>
          <p:cNvPr id="14351" name="WordArt 15"/>
          <p:cNvSpPr>
            <a:spLocks noChangeArrowheads="1" noChangeShapeType="1" noTextEdit="1"/>
          </p:cNvSpPr>
          <p:nvPr/>
        </p:nvSpPr>
        <p:spPr bwMode="auto">
          <a:xfrm>
            <a:off x="6324600" y="3429000"/>
            <a:ext cx="533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12</a:t>
            </a:r>
          </a:p>
        </p:txBody>
      </p:sp>
      <p:sp>
        <p:nvSpPr>
          <p:cNvPr id="14352" name="WordArt 16"/>
          <p:cNvSpPr>
            <a:spLocks noChangeArrowheads="1" noChangeShapeType="1" noTextEdit="1"/>
          </p:cNvSpPr>
          <p:nvPr/>
        </p:nvSpPr>
        <p:spPr bwMode="auto">
          <a:xfrm>
            <a:off x="6324600" y="4267200"/>
            <a:ext cx="6096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12</a:t>
            </a:r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304800" y="1447800"/>
            <a:ext cx="8458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500" b="1">
                <a:latin typeface="Times" charset="0"/>
              </a:rPr>
              <a:t>Two numbers are reciprocals if their product is one.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  <p:bldP spid="14348" grpId="0" animBg="1"/>
      <p:bldP spid="14349" grpId="0" animBg="1"/>
      <p:bldP spid="14350" grpId="0" animBg="1"/>
      <p:bldP spid="14351" grpId="0" animBg="1"/>
      <p:bldP spid="14352" grpId="0" animBg="1"/>
      <p:bldP spid="1435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  <p:sp>
        <p:nvSpPr>
          <p:cNvPr id="10243" name="WordArt 3"/>
          <p:cNvSpPr>
            <a:spLocks noChangeArrowheads="1" noChangeShapeType="1" noTextEdit="1"/>
          </p:cNvSpPr>
          <p:nvPr/>
        </p:nvSpPr>
        <p:spPr bwMode="auto">
          <a:xfrm>
            <a:off x="914400" y="3886200"/>
            <a:ext cx="18288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Example: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3200400" y="41148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4572000" y="41148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4038600" y="3810000"/>
            <a:ext cx="352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X</a:t>
            </a:r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3429000" y="3429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3</a:t>
            </a: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4800600" y="42672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3</a:t>
            </a:r>
          </a:p>
        </p:txBody>
      </p:sp>
      <p:sp>
        <p:nvSpPr>
          <p:cNvPr id="10249" name="WordArt 9"/>
          <p:cNvSpPr>
            <a:spLocks noChangeArrowheads="1" noChangeShapeType="1" noTextEdit="1"/>
          </p:cNvSpPr>
          <p:nvPr/>
        </p:nvSpPr>
        <p:spPr bwMode="auto">
          <a:xfrm>
            <a:off x="3429000" y="42672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4</a:t>
            </a:r>
          </a:p>
        </p:txBody>
      </p:sp>
      <p:sp>
        <p:nvSpPr>
          <p:cNvPr id="10250" name="WordArt 10"/>
          <p:cNvSpPr>
            <a:spLocks noChangeArrowheads="1" noChangeShapeType="1" noTextEdit="1"/>
          </p:cNvSpPr>
          <p:nvPr/>
        </p:nvSpPr>
        <p:spPr bwMode="auto">
          <a:xfrm>
            <a:off x="4800600" y="3429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4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04800" y="1447800"/>
            <a:ext cx="84582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500" b="1">
                <a:latin typeface="Times" charset="0"/>
              </a:rPr>
              <a:t>Two numbers are reciprocals if their product is one.</a:t>
            </a:r>
          </a:p>
        </p:txBody>
      </p:sp>
      <p:sp>
        <p:nvSpPr>
          <p:cNvPr id="10252" name="WordArt 12"/>
          <p:cNvSpPr>
            <a:spLocks noChangeArrowheads="1" noChangeShapeType="1" noTextEdit="1"/>
          </p:cNvSpPr>
          <p:nvPr/>
        </p:nvSpPr>
        <p:spPr bwMode="auto">
          <a:xfrm>
            <a:off x="5410200" y="39624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15373" name="WordArt 13"/>
          <p:cNvSpPr>
            <a:spLocks noChangeArrowheads="1" noChangeShapeType="1" noTextEdit="1"/>
          </p:cNvSpPr>
          <p:nvPr/>
        </p:nvSpPr>
        <p:spPr bwMode="auto">
          <a:xfrm>
            <a:off x="6172200" y="4114800"/>
            <a:ext cx="685800" cy="9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-</a:t>
            </a:r>
          </a:p>
        </p:txBody>
      </p:sp>
      <p:sp>
        <p:nvSpPr>
          <p:cNvPr id="15374" name="WordArt 14"/>
          <p:cNvSpPr>
            <a:spLocks noChangeArrowheads="1" noChangeShapeType="1" noTextEdit="1"/>
          </p:cNvSpPr>
          <p:nvPr/>
        </p:nvSpPr>
        <p:spPr bwMode="auto">
          <a:xfrm>
            <a:off x="7010400" y="3962400"/>
            <a:ext cx="533400" cy="327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Arial Black"/>
              </a:rPr>
              <a:t>=</a:t>
            </a:r>
          </a:p>
        </p:txBody>
      </p:sp>
      <p:sp>
        <p:nvSpPr>
          <p:cNvPr id="15375" name="WordArt 15"/>
          <p:cNvSpPr>
            <a:spLocks noChangeArrowheads="1" noChangeShapeType="1" noTextEdit="1"/>
          </p:cNvSpPr>
          <p:nvPr/>
        </p:nvSpPr>
        <p:spPr bwMode="auto">
          <a:xfrm>
            <a:off x="8001000" y="3810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</a:t>
            </a:r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3352800" y="36576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4724400" y="35814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4724400" y="44196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9" name="WordArt 19"/>
          <p:cNvSpPr>
            <a:spLocks noChangeArrowheads="1" noChangeShapeType="1" noTextEdit="1"/>
          </p:cNvSpPr>
          <p:nvPr/>
        </p:nvSpPr>
        <p:spPr bwMode="auto">
          <a:xfrm>
            <a:off x="3200400" y="3048000"/>
            <a:ext cx="2000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1</a:t>
            </a:r>
          </a:p>
        </p:txBody>
      </p:sp>
      <p:sp>
        <p:nvSpPr>
          <p:cNvPr id="15380" name="WordArt 20"/>
          <p:cNvSpPr>
            <a:spLocks noChangeArrowheads="1" noChangeShapeType="1" noTextEdit="1"/>
          </p:cNvSpPr>
          <p:nvPr/>
        </p:nvSpPr>
        <p:spPr bwMode="auto">
          <a:xfrm>
            <a:off x="5257800" y="4876800"/>
            <a:ext cx="2000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1</a:t>
            </a:r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 flipH="1">
            <a:off x="3276600" y="44196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2" name="WordArt 22"/>
          <p:cNvSpPr>
            <a:spLocks noChangeArrowheads="1" noChangeShapeType="1" noTextEdit="1"/>
          </p:cNvSpPr>
          <p:nvPr/>
        </p:nvSpPr>
        <p:spPr bwMode="auto">
          <a:xfrm>
            <a:off x="3200400" y="4876800"/>
            <a:ext cx="2000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1</a:t>
            </a:r>
          </a:p>
        </p:txBody>
      </p:sp>
      <p:sp>
        <p:nvSpPr>
          <p:cNvPr id="15383" name="WordArt 23"/>
          <p:cNvSpPr>
            <a:spLocks noChangeArrowheads="1" noChangeShapeType="1" noTextEdit="1"/>
          </p:cNvSpPr>
          <p:nvPr/>
        </p:nvSpPr>
        <p:spPr bwMode="auto">
          <a:xfrm>
            <a:off x="5029200" y="2895600"/>
            <a:ext cx="2000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1</a:t>
            </a:r>
          </a:p>
        </p:txBody>
      </p:sp>
      <p:sp>
        <p:nvSpPr>
          <p:cNvPr id="15384" name="WordArt 24"/>
          <p:cNvSpPr>
            <a:spLocks noChangeArrowheads="1" noChangeShapeType="1" noTextEdit="1"/>
          </p:cNvSpPr>
          <p:nvPr/>
        </p:nvSpPr>
        <p:spPr bwMode="auto">
          <a:xfrm>
            <a:off x="6324600" y="34290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</a:t>
            </a:r>
          </a:p>
        </p:txBody>
      </p:sp>
      <p:sp>
        <p:nvSpPr>
          <p:cNvPr id="15385" name="WordArt 25"/>
          <p:cNvSpPr>
            <a:spLocks noChangeArrowheads="1" noChangeShapeType="1" noTextEdit="1"/>
          </p:cNvSpPr>
          <p:nvPr/>
        </p:nvSpPr>
        <p:spPr bwMode="auto">
          <a:xfrm>
            <a:off x="6324600" y="426720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/>
              </a:rPr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animBg="1"/>
      <p:bldP spid="15374" grpId="0" animBg="1"/>
      <p:bldP spid="15375" grpId="0" animBg="1"/>
      <p:bldP spid="15376" grpId="0" animBg="1"/>
      <p:bldP spid="15377" grpId="0" animBg="1"/>
      <p:bldP spid="15378" grpId="0" animBg="1"/>
      <p:bldP spid="15379" grpId="0" animBg="1"/>
      <p:bldP spid="15380" grpId="0" animBg="1"/>
      <p:bldP spid="15381" grpId="0" animBg="1"/>
      <p:bldP spid="15382" grpId="0" animBg="1"/>
      <p:bldP spid="15383" grpId="0" animBg="1"/>
      <p:bldP spid="15384" grpId="0" animBg="1"/>
      <p:bldP spid="1538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85800" y="1981200"/>
            <a:ext cx="7848600" cy="3349625"/>
          </a:xfrm>
          <a:prstGeom prst="rect">
            <a:avLst/>
          </a:prstGeom>
          <a:solidFill>
            <a:schemeClr val="bg1"/>
          </a:solidFill>
          <a:ln w="57150" cap="rnd">
            <a:solidFill>
              <a:srgbClr val="A5002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6000" u="sng">
                <a:latin typeface="Times" charset="0"/>
              </a:rPr>
              <a:t>Hint to find a reciprocal:</a:t>
            </a:r>
          </a:p>
          <a:p>
            <a:pPr algn="ctr">
              <a:spcBef>
                <a:spcPct val="50000"/>
              </a:spcBef>
            </a:pPr>
            <a:r>
              <a:rPr lang="en-US" sz="6000">
                <a:latin typeface="Times" charset="0"/>
              </a:rPr>
              <a:t>JUST </a:t>
            </a:r>
            <a:r>
              <a:rPr lang="en-US" sz="6000">
                <a:solidFill>
                  <a:srgbClr val="A50021"/>
                </a:solidFill>
                <a:latin typeface="Times" charset="0"/>
              </a:rPr>
              <a:t>FLIP</a:t>
            </a:r>
            <a:r>
              <a:rPr lang="en-US" sz="6000">
                <a:latin typeface="Times" charset="0"/>
              </a:rPr>
              <a:t> THE FRACTION OVER!</a:t>
            </a:r>
          </a:p>
        </p:txBody>
      </p:sp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457200" y="1717675"/>
            <a:ext cx="3962400" cy="811213"/>
            <a:chOff x="288" y="584"/>
            <a:chExt cx="2496" cy="511"/>
          </a:xfrm>
        </p:grpSpPr>
        <p:sp>
          <p:nvSpPr>
            <p:cNvPr id="12328" name="Text Box 104"/>
            <p:cNvSpPr txBox="1">
              <a:spLocks noChangeArrowheads="1"/>
            </p:cNvSpPr>
            <p:nvPr/>
          </p:nvSpPr>
          <p:spPr bwMode="auto">
            <a:xfrm>
              <a:off x="288" y="672"/>
              <a:ext cx="24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Write the reciprocal of    .</a:t>
              </a:r>
            </a:p>
          </p:txBody>
        </p:sp>
        <p:grpSp>
          <p:nvGrpSpPr>
            <p:cNvPr id="12329" name="Group 4"/>
            <p:cNvGrpSpPr>
              <a:grpSpLocks/>
            </p:cNvGrpSpPr>
            <p:nvPr/>
          </p:nvGrpSpPr>
          <p:grpSpPr bwMode="auto">
            <a:xfrm>
              <a:off x="2445" y="584"/>
              <a:ext cx="107" cy="511"/>
              <a:chOff x="3517" y="1058"/>
              <a:chExt cx="107" cy="511"/>
            </a:xfrm>
          </p:grpSpPr>
          <p:sp>
            <p:nvSpPr>
              <p:cNvPr id="12330" name="Rectangle 5"/>
              <p:cNvSpPr>
                <a:spLocks noChangeArrowheads="1"/>
              </p:cNvSpPr>
              <p:nvPr/>
            </p:nvSpPr>
            <p:spPr bwMode="auto">
              <a:xfrm>
                <a:off x="3526" y="1339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2331" name="Rectangle 6"/>
              <p:cNvSpPr>
                <a:spLocks noChangeArrowheads="1"/>
              </p:cNvSpPr>
              <p:nvPr/>
            </p:nvSpPr>
            <p:spPr bwMode="auto">
              <a:xfrm>
                <a:off x="3528" y="1058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2332" name="Line 7"/>
              <p:cNvSpPr>
                <a:spLocks noChangeShapeType="1"/>
              </p:cNvSpPr>
              <p:nvPr/>
            </p:nvSpPr>
            <p:spPr bwMode="auto">
              <a:xfrm>
                <a:off x="3517" y="1315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7416" name="Group 8"/>
          <p:cNvGrpSpPr>
            <a:grpSpLocks/>
          </p:cNvGrpSpPr>
          <p:nvPr/>
        </p:nvGrpSpPr>
        <p:grpSpPr bwMode="auto">
          <a:xfrm>
            <a:off x="457200" y="2743200"/>
            <a:ext cx="8686800" cy="962025"/>
            <a:chOff x="288" y="1230"/>
            <a:chExt cx="5472" cy="606"/>
          </a:xfrm>
        </p:grpSpPr>
        <p:sp>
          <p:nvSpPr>
            <p:cNvPr id="12323" name="Text Box 432"/>
            <p:cNvSpPr txBox="1">
              <a:spLocks noChangeArrowheads="1"/>
            </p:cNvSpPr>
            <p:nvPr/>
          </p:nvSpPr>
          <p:spPr bwMode="auto">
            <a:xfrm>
              <a:off x="288" y="1318"/>
              <a:ext cx="547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b="1"/>
                <a:t>To write the reciprocal of    , switch the </a:t>
              </a:r>
              <a:r>
                <a:rPr lang="en-US" sz="2400" b="1">
                  <a:solidFill>
                    <a:srgbClr val="FF0000"/>
                  </a:solidFill>
                </a:rPr>
                <a:t>numerator</a:t>
              </a:r>
              <a:r>
                <a:rPr lang="en-US" sz="2400" b="1"/>
                <a:t> and </a:t>
              </a:r>
              <a:r>
                <a:rPr lang="en-US" sz="2400" b="1">
                  <a:solidFill>
                    <a:srgbClr val="FF0000"/>
                  </a:solidFill>
                </a:rPr>
                <a:t>denominator</a:t>
              </a:r>
              <a:r>
                <a:rPr lang="en-US" sz="2400" b="1"/>
                <a:t>.</a:t>
              </a:r>
            </a:p>
          </p:txBody>
        </p:sp>
        <p:grpSp>
          <p:nvGrpSpPr>
            <p:cNvPr id="12324" name="Group 10"/>
            <p:cNvGrpSpPr>
              <a:grpSpLocks/>
            </p:cNvGrpSpPr>
            <p:nvPr/>
          </p:nvGrpSpPr>
          <p:grpSpPr bwMode="auto">
            <a:xfrm>
              <a:off x="2704" y="1230"/>
              <a:ext cx="107" cy="511"/>
              <a:chOff x="3517" y="1058"/>
              <a:chExt cx="107" cy="511"/>
            </a:xfrm>
          </p:grpSpPr>
          <p:sp>
            <p:nvSpPr>
              <p:cNvPr id="12325" name="Rectangle 11"/>
              <p:cNvSpPr>
                <a:spLocks noChangeArrowheads="1"/>
              </p:cNvSpPr>
              <p:nvPr/>
            </p:nvSpPr>
            <p:spPr bwMode="auto">
              <a:xfrm>
                <a:off x="3526" y="1339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2326" name="Rectangle 12"/>
              <p:cNvSpPr>
                <a:spLocks noChangeArrowheads="1"/>
              </p:cNvSpPr>
              <p:nvPr/>
            </p:nvSpPr>
            <p:spPr bwMode="auto">
              <a:xfrm>
                <a:off x="3528" y="1058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400" b="1">
                  <a:latin typeface="Times New Roman" pitchFamily="18" charset="0"/>
                </a:endParaRPr>
              </a:p>
            </p:txBody>
          </p:sp>
          <p:sp>
            <p:nvSpPr>
              <p:cNvPr id="12327" name="Line 13"/>
              <p:cNvSpPr>
                <a:spLocks noChangeShapeType="1"/>
              </p:cNvSpPr>
              <p:nvPr/>
            </p:nvSpPr>
            <p:spPr bwMode="auto">
              <a:xfrm>
                <a:off x="3517" y="1315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7422" name="Group 14"/>
          <p:cNvGrpSpPr>
            <a:grpSpLocks/>
          </p:cNvGrpSpPr>
          <p:nvPr/>
        </p:nvGrpSpPr>
        <p:grpSpPr bwMode="auto">
          <a:xfrm>
            <a:off x="3276600" y="3810000"/>
            <a:ext cx="2081213" cy="873125"/>
            <a:chOff x="632" y="1944"/>
            <a:chExt cx="1311" cy="550"/>
          </a:xfrm>
        </p:grpSpPr>
        <p:grpSp>
          <p:nvGrpSpPr>
            <p:cNvPr id="12313" name="Group 15"/>
            <p:cNvGrpSpPr>
              <a:grpSpLocks/>
            </p:cNvGrpSpPr>
            <p:nvPr/>
          </p:nvGrpSpPr>
          <p:grpSpPr bwMode="auto">
            <a:xfrm>
              <a:off x="632" y="1944"/>
              <a:ext cx="121" cy="550"/>
              <a:chOff x="3517" y="1058"/>
              <a:chExt cx="149" cy="550"/>
            </a:xfrm>
          </p:grpSpPr>
          <p:sp>
            <p:nvSpPr>
              <p:cNvPr id="12320" name="Rectangle 16"/>
              <p:cNvSpPr>
                <a:spLocks noChangeArrowheads="1"/>
              </p:cNvSpPr>
              <p:nvPr/>
            </p:nvSpPr>
            <p:spPr bwMode="auto">
              <a:xfrm>
                <a:off x="3526" y="1339"/>
                <a:ext cx="138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2321" name="Rectangle 17"/>
              <p:cNvSpPr>
                <a:spLocks noChangeArrowheads="1"/>
              </p:cNvSpPr>
              <p:nvPr/>
            </p:nvSpPr>
            <p:spPr bwMode="auto">
              <a:xfrm>
                <a:off x="3528" y="1058"/>
                <a:ext cx="138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2322" name="Line 18"/>
              <p:cNvSpPr>
                <a:spLocks noChangeShapeType="1"/>
              </p:cNvSpPr>
              <p:nvPr/>
            </p:nvSpPr>
            <p:spPr bwMode="auto">
              <a:xfrm>
                <a:off x="3517" y="1315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314" name="Group 19"/>
            <p:cNvGrpSpPr>
              <a:grpSpLocks/>
            </p:cNvGrpSpPr>
            <p:nvPr/>
          </p:nvGrpSpPr>
          <p:grpSpPr bwMode="auto">
            <a:xfrm>
              <a:off x="1822" y="1944"/>
              <a:ext cx="121" cy="550"/>
              <a:chOff x="3517" y="1058"/>
              <a:chExt cx="154" cy="550"/>
            </a:xfrm>
          </p:grpSpPr>
          <p:sp>
            <p:nvSpPr>
              <p:cNvPr id="12317" name="Rectangle 20"/>
              <p:cNvSpPr>
                <a:spLocks noChangeArrowheads="1"/>
              </p:cNvSpPr>
              <p:nvPr/>
            </p:nvSpPr>
            <p:spPr bwMode="auto">
              <a:xfrm>
                <a:off x="3526" y="1339"/>
                <a:ext cx="14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2318" name="Rectangle 21"/>
              <p:cNvSpPr>
                <a:spLocks noChangeArrowheads="1"/>
              </p:cNvSpPr>
              <p:nvPr/>
            </p:nvSpPr>
            <p:spPr bwMode="auto">
              <a:xfrm>
                <a:off x="3528" y="1058"/>
                <a:ext cx="143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3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2319" name="Line 22"/>
              <p:cNvSpPr>
                <a:spLocks noChangeShapeType="1"/>
              </p:cNvSpPr>
              <p:nvPr/>
            </p:nvSpPr>
            <p:spPr bwMode="auto">
              <a:xfrm>
                <a:off x="3517" y="1315"/>
                <a:ext cx="104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2315" name="Line 23"/>
            <p:cNvSpPr>
              <a:spLocks noChangeShapeType="1"/>
            </p:cNvSpPr>
            <p:nvPr/>
          </p:nvSpPr>
          <p:spPr bwMode="auto">
            <a:xfrm flipV="1">
              <a:off x="814" y="2092"/>
              <a:ext cx="912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16" name="Line 24"/>
            <p:cNvSpPr>
              <a:spLocks noChangeShapeType="1"/>
            </p:cNvSpPr>
            <p:nvPr/>
          </p:nvSpPr>
          <p:spPr bwMode="auto">
            <a:xfrm rot="1800000" flipV="1">
              <a:off x="814" y="2084"/>
              <a:ext cx="912" cy="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433" name="Group 25"/>
          <p:cNvGrpSpPr>
            <a:grpSpLocks/>
          </p:cNvGrpSpPr>
          <p:nvPr/>
        </p:nvGrpSpPr>
        <p:grpSpPr bwMode="auto">
          <a:xfrm>
            <a:off x="2667000" y="5105400"/>
            <a:ext cx="3349625" cy="873125"/>
            <a:chOff x="288" y="2586"/>
            <a:chExt cx="2110" cy="550"/>
          </a:xfrm>
        </p:grpSpPr>
        <p:sp>
          <p:nvSpPr>
            <p:cNvPr id="12295" name="Rectangle 26"/>
            <p:cNvSpPr>
              <a:spLocks noChangeArrowheads="1"/>
            </p:cNvSpPr>
            <p:nvPr/>
          </p:nvSpPr>
          <p:spPr bwMode="auto">
            <a:xfrm>
              <a:off x="288" y="2683"/>
              <a:ext cx="8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CC0000"/>
                  </a:solidFill>
                </a:rPr>
                <a:t>CHECK</a:t>
              </a:r>
              <a:endParaRPr lang="en-US" sz="2400" b="1">
                <a:solidFill>
                  <a:srgbClr val="CC0000"/>
                </a:solidFill>
                <a:latin typeface="Times New Roman" pitchFamily="18" charset="0"/>
              </a:endParaRPr>
            </a:p>
          </p:txBody>
        </p:sp>
        <p:grpSp>
          <p:nvGrpSpPr>
            <p:cNvPr id="12296" name="Group 27"/>
            <p:cNvGrpSpPr>
              <a:grpSpLocks/>
            </p:cNvGrpSpPr>
            <p:nvPr/>
          </p:nvGrpSpPr>
          <p:grpSpPr bwMode="auto">
            <a:xfrm>
              <a:off x="1130" y="2586"/>
              <a:ext cx="1268" cy="550"/>
              <a:chOff x="1152" y="2736"/>
              <a:chExt cx="1268" cy="550"/>
            </a:xfrm>
          </p:grpSpPr>
          <p:grpSp>
            <p:nvGrpSpPr>
              <p:cNvPr id="12297" name="Group 28"/>
              <p:cNvGrpSpPr>
                <a:grpSpLocks/>
              </p:cNvGrpSpPr>
              <p:nvPr/>
            </p:nvGrpSpPr>
            <p:grpSpPr bwMode="auto">
              <a:xfrm>
                <a:off x="1152" y="2736"/>
                <a:ext cx="123" cy="550"/>
                <a:chOff x="3517" y="1058"/>
                <a:chExt cx="123" cy="550"/>
              </a:xfrm>
            </p:grpSpPr>
            <p:sp>
              <p:nvSpPr>
                <p:cNvPr id="12310" name="Rectangle 29"/>
                <p:cNvSpPr>
                  <a:spLocks noChangeArrowheads="1"/>
                </p:cNvSpPr>
                <p:nvPr/>
              </p:nvSpPr>
              <p:spPr bwMode="auto">
                <a:xfrm>
                  <a:off x="3526" y="1339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3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12311" name="Rectangle 30"/>
                <p:cNvSpPr>
                  <a:spLocks noChangeArrowheads="1"/>
                </p:cNvSpPr>
                <p:nvPr/>
              </p:nvSpPr>
              <p:spPr bwMode="auto">
                <a:xfrm>
                  <a:off x="3528" y="1058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12312" name="Line 31"/>
                <p:cNvSpPr>
                  <a:spLocks noChangeShapeType="1"/>
                </p:cNvSpPr>
                <p:nvPr/>
              </p:nvSpPr>
              <p:spPr bwMode="auto">
                <a:xfrm>
                  <a:off x="3517" y="1315"/>
                  <a:ext cx="104" cy="0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298" name="Group 32"/>
              <p:cNvGrpSpPr>
                <a:grpSpLocks/>
              </p:cNvGrpSpPr>
              <p:nvPr/>
            </p:nvGrpSpPr>
            <p:grpSpPr bwMode="auto">
              <a:xfrm>
                <a:off x="1482" y="2736"/>
                <a:ext cx="123" cy="550"/>
                <a:chOff x="3517" y="1058"/>
                <a:chExt cx="123" cy="550"/>
              </a:xfrm>
            </p:grpSpPr>
            <p:sp>
              <p:nvSpPr>
                <p:cNvPr id="12307" name="Rectangle 33"/>
                <p:cNvSpPr>
                  <a:spLocks noChangeArrowheads="1"/>
                </p:cNvSpPr>
                <p:nvPr/>
              </p:nvSpPr>
              <p:spPr bwMode="auto">
                <a:xfrm>
                  <a:off x="3526" y="1339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2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12308" name="Rectangle 34"/>
                <p:cNvSpPr>
                  <a:spLocks noChangeArrowheads="1"/>
                </p:cNvSpPr>
                <p:nvPr/>
              </p:nvSpPr>
              <p:spPr bwMode="auto">
                <a:xfrm>
                  <a:off x="3528" y="1058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3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12309" name="Line 35"/>
                <p:cNvSpPr>
                  <a:spLocks noChangeShapeType="1"/>
                </p:cNvSpPr>
                <p:nvPr/>
              </p:nvSpPr>
              <p:spPr bwMode="auto">
                <a:xfrm>
                  <a:off x="3517" y="1315"/>
                  <a:ext cx="104" cy="0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2299" name="Group 36"/>
              <p:cNvGrpSpPr>
                <a:grpSpLocks/>
              </p:cNvGrpSpPr>
              <p:nvPr/>
            </p:nvGrpSpPr>
            <p:grpSpPr bwMode="auto">
              <a:xfrm>
                <a:off x="1872" y="2736"/>
                <a:ext cx="123" cy="550"/>
                <a:chOff x="3517" y="1058"/>
                <a:chExt cx="123" cy="550"/>
              </a:xfrm>
            </p:grpSpPr>
            <p:sp>
              <p:nvSpPr>
                <p:cNvPr id="12304" name="Rectangle 37"/>
                <p:cNvSpPr>
                  <a:spLocks noChangeArrowheads="1"/>
                </p:cNvSpPr>
                <p:nvPr/>
              </p:nvSpPr>
              <p:spPr bwMode="auto">
                <a:xfrm>
                  <a:off x="3526" y="1339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6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12305" name="Rectangle 38"/>
                <p:cNvSpPr>
                  <a:spLocks noChangeArrowheads="1"/>
                </p:cNvSpPr>
                <p:nvPr/>
              </p:nvSpPr>
              <p:spPr bwMode="auto">
                <a:xfrm>
                  <a:off x="3528" y="1058"/>
                  <a:ext cx="11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sz="2800">
                      <a:solidFill>
                        <a:srgbClr val="000000"/>
                      </a:solidFill>
                      <a:latin typeface="Times New Roman" pitchFamily="18" charset="0"/>
                    </a:rPr>
                    <a:t>6</a:t>
                  </a:r>
                  <a:endParaRPr lang="en-US" sz="2800">
                    <a:latin typeface="Times New Roman" pitchFamily="18" charset="0"/>
                  </a:endParaRPr>
                </a:p>
              </p:txBody>
            </p:sp>
            <p:sp>
              <p:nvSpPr>
                <p:cNvPr id="12306" name="Line 39"/>
                <p:cNvSpPr>
                  <a:spLocks noChangeShapeType="1"/>
                </p:cNvSpPr>
                <p:nvPr/>
              </p:nvSpPr>
              <p:spPr bwMode="auto">
                <a:xfrm>
                  <a:off x="3517" y="1315"/>
                  <a:ext cx="104" cy="0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300" name="Rectangle 40"/>
              <p:cNvSpPr>
                <a:spLocks noChangeArrowheads="1"/>
              </p:cNvSpPr>
              <p:nvPr/>
            </p:nvSpPr>
            <p:spPr bwMode="auto">
              <a:xfrm>
                <a:off x="1679" y="2870"/>
                <a:ext cx="126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=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2301" name="Rectangle 41"/>
              <p:cNvSpPr>
                <a:spLocks noChangeArrowheads="1"/>
              </p:cNvSpPr>
              <p:nvPr/>
            </p:nvSpPr>
            <p:spPr bwMode="auto">
              <a:xfrm>
                <a:off x="1344" y="2870"/>
                <a:ext cx="78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•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2302" name="Rectangle 42"/>
              <p:cNvSpPr>
                <a:spLocks noChangeArrowheads="1"/>
              </p:cNvSpPr>
              <p:nvPr/>
            </p:nvSpPr>
            <p:spPr bwMode="auto">
              <a:xfrm>
                <a:off x="2076" y="2870"/>
                <a:ext cx="126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>
                    <a:solidFill>
                      <a:srgbClr val="000000"/>
                    </a:solidFill>
                    <a:latin typeface="Times New Roman" pitchFamily="18" charset="0"/>
                  </a:rPr>
                  <a:t>=</a:t>
                </a:r>
                <a:endParaRPr lang="en-US" sz="2800">
                  <a:latin typeface="Times New Roman" pitchFamily="18" charset="0"/>
                </a:endParaRPr>
              </a:p>
            </p:txBody>
          </p:sp>
          <p:sp>
            <p:nvSpPr>
              <p:cNvPr id="12303" name="Text Box 43"/>
              <p:cNvSpPr txBox="1">
                <a:spLocks noChangeArrowheads="1"/>
              </p:cNvSpPr>
              <p:nvPr/>
            </p:nvSpPr>
            <p:spPr bwMode="auto">
              <a:xfrm>
                <a:off x="2192" y="2802"/>
                <a:ext cx="22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2800">
                    <a:latin typeface="Times New Roman" pitchFamily="18" charset="0"/>
                  </a:rPr>
                  <a:t>1</a:t>
                </a:r>
              </a:p>
            </p:txBody>
          </p:sp>
        </p:grpSp>
      </p:grpSp>
      <p:sp>
        <p:nvSpPr>
          <p:cNvPr id="12294" name="WordArt 44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decel="100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800" decel="100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1143000" y="1371600"/>
            <a:ext cx="731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/>
              <a:t>Write the reciprocal of the number.</a:t>
            </a: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2057400" y="3021013"/>
            <a:ext cx="879475" cy="847725"/>
            <a:chOff x="288" y="1819"/>
            <a:chExt cx="554" cy="534"/>
          </a:xfrm>
        </p:grpSpPr>
        <p:sp>
          <p:nvSpPr>
            <p:cNvPr id="13359" name="Text Box 66"/>
            <p:cNvSpPr txBox="1">
              <a:spLocks noChangeArrowheads="1"/>
            </p:cNvSpPr>
            <p:nvPr/>
          </p:nvSpPr>
          <p:spPr bwMode="auto">
            <a:xfrm>
              <a:off x="288" y="1931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2.</a:t>
              </a:r>
            </a:p>
          </p:txBody>
        </p:sp>
        <p:grpSp>
          <p:nvGrpSpPr>
            <p:cNvPr id="13360" name="Group 5"/>
            <p:cNvGrpSpPr>
              <a:grpSpLocks/>
            </p:cNvGrpSpPr>
            <p:nvPr/>
          </p:nvGrpSpPr>
          <p:grpSpPr bwMode="auto">
            <a:xfrm>
              <a:off x="618" y="1819"/>
              <a:ext cx="224" cy="534"/>
              <a:chOff x="618" y="1066"/>
              <a:chExt cx="224" cy="534"/>
            </a:xfrm>
          </p:grpSpPr>
          <p:sp>
            <p:nvSpPr>
              <p:cNvPr id="13361" name="Rectangle 56"/>
              <p:cNvSpPr>
                <a:spLocks noChangeArrowheads="1"/>
              </p:cNvSpPr>
              <p:nvPr/>
            </p:nvSpPr>
            <p:spPr bwMode="auto">
              <a:xfrm>
                <a:off x="618" y="1331"/>
                <a:ext cx="22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11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62" name="Rectangle 57"/>
              <p:cNvSpPr>
                <a:spLocks noChangeArrowheads="1"/>
              </p:cNvSpPr>
              <p:nvPr/>
            </p:nvSpPr>
            <p:spPr bwMode="auto">
              <a:xfrm>
                <a:off x="673" y="1066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4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63" name="Line 124"/>
              <p:cNvSpPr>
                <a:spLocks noChangeShapeType="1"/>
              </p:cNvSpPr>
              <p:nvPr/>
            </p:nvSpPr>
            <p:spPr bwMode="auto">
              <a:xfrm>
                <a:off x="631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441" name="Group 9"/>
          <p:cNvGrpSpPr>
            <a:grpSpLocks/>
          </p:cNvGrpSpPr>
          <p:nvPr/>
        </p:nvGrpSpPr>
        <p:grpSpPr bwMode="auto">
          <a:xfrm>
            <a:off x="2057400" y="4203700"/>
            <a:ext cx="838200" cy="857250"/>
            <a:chOff x="288" y="2564"/>
            <a:chExt cx="528" cy="540"/>
          </a:xfrm>
        </p:grpSpPr>
        <p:sp>
          <p:nvSpPr>
            <p:cNvPr id="13354" name="Text Box 79"/>
            <p:cNvSpPr txBox="1">
              <a:spLocks noChangeArrowheads="1"/>
            </p:cNvSpPr>
            <p:nvPr/>
          </p:nvSpPr>
          <p:spPr bwMode="auto">
            <a:xfrm>
              <a:off x="288" y="2679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3.</a:t>
              </a:r>
            </a:p>
          </p:txBody>
        </p:sp>
        <p:grpSp>
          <p:nvGrpSpPr>
            <p:cNvPr id="13355" name="Group 11"/>
            <p:cNvGrpSpPr>
              <a:grpSpLocks/>
            </p:cNvGrpSpPr>
            <p:nvPr/>
          </p:nvGrpSpPr>
          <p:grpSpPr bwMode="auto">
            <a:xfrm>
              <a:off x="624" y="2564"/>
              <a:ext cx="125" cy="540"/>
              <a:chOff x="624" y="2720"/>
              <a:chExt cx="125" cy="540"/>
            </a:xfrm>
          </p:grpSpPr>
          <p:sp>
            <p:nvSpPr>
              <p:cNvPr id="13356" name="Rectangle 53"/>
              <p:cNvSpPr>
                <a:spLocks noChangeArrowheads="1"/>
              </p:cNvSpPr>
              <p:nvPr/>
            </p:nvSpPr>
            <p:spPr bwMode="auto">
              <a:xfrm>
                <a:off x="629" y="2991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7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57" name="Rectangle 54"/>
              <p:cNvSpPr>
                <a:spLocks noChangeArrowheads="1"/>
              </p:cNvSpPr>
              <p:nvPr/>
            </p:nvSpPr>
            <p:spPr bwMode="auto">
              <a:xfrm>
                <a:off x="637" y="2720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58" name="Line 122"/>
              <p:cNvSpPr>
                <a:spLocks noChangeShapeType="1"/>
              </p:cNvSpPr>
              <p:nvPr/>
            </p:nvSpPr>
            <p:spPr bwMode="auto">
              <a:xfrm>
                <a:off x="624" y="2972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447" name="Group 15"/>
          <p:cNvGrpSpPr>
            <a:grpSpLocks/>
          </p:cNvGrpSpPr>
          <p:nvPr/>
        </p:nvGrpSpPr>
        <p:grpSpPr bwMode="auto">
          <a:xfrm>
            <a:off x="3962400" y="1809750"/>
            <a:ext cx="2101850" cy="857250"/>
            <a:chOff x="2788" y="1071"/>
            <a:chExt cx="1324" cy="540"/>
          </a:xfrm>
        </p:grpSpPr>
        <p:sp>
          <p:nvSpPr>
            <p:cNvPr id="13349" name="Text Box 12"/>
            <p:cNvSpPr txBox="1">
              <a:spLocks noChangeArrowheads="1"/>
            </p:cNvSpPr>
            <p:nvPr/>
          </p:nvSpPr>
          <p:spPr bwMode="auto">
            <a:xfrm>
              <a:off x="2788" y="1203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grpSp>
          <p:nvGrpSpPr>
            <p:cNvPr id="13350" name="Group 17"/>
            <p:cNvGrpSpPr>
              <a:grpSpLocks/>
            </p:cNvGrpSpPr>
            <p:nvPr/>
          </p:nvGrpSpPr>
          <p:grpSpPr bwMode="auto">
            <a:xfrm>
              <a:off x="3995" y="1071"/>
              <a:ext cx="117" cy="540"/>
              <a:chOff x="3995" y="1227"/>
              <a:chExt cx="117" cy="540"/>
            </a:xfrm>
          </p:grpSpPr>
          <p:sp>
            <p:nvSpPr>
              <p:cNvPr id="13351" name="Rectangle 53"/>
              <p:cNvSpPr>
                <a:spLocks noChangeArrowheads="1"/>
              </p:cNvSpPr>
              <p:nvPr/>
            </p:nvSpPr>
            <p:spPr bwMode="auto">
              <a:xfrm>
                <a:off x="4000" y="1498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52" name="Rectangle 54"/>
              <p:cNvSpPr>
                <a:spLocks noChangeArrowheads="1"/>
              </p:cNvSpPr>
              <p:nvPr/>
            </p:nvSpPr>
            <p:spPr bwMode="auto">
              <a:xfrm>
                <a:off x="4000" y="1227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6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53" name="Line 122"/>
              <p:cNvSpPr>
                <a:spLocks noChangeShapeType="1"/>
              </p:cNvSpPr>
              <p:nvPr/>
            </p:nvSpPr>
            <p:spPr bwMode="auto">
              <a:xfrm>
                <a:off x="3995" y="1479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3318" name="Group 21"/>
          <p:cNvGrpSpPr>
            <a:grpSpLocks/>
          </p:cNvGrpSpPr>
          <p:nvPr/>
        </p:nvGrpSpPr>
        <p:grpSpPr bwMode="auto">
          <a:xfrm>
            <a:off x="2057400" y="1828800"/>
            <a:ext cx="719138" cy="857250"/>
            <a:chOff x="288" y="1068"/>
            <a:chExt cx="453" cy="540"/>
          </a:xfrm>
        </p:grpSpPr>
        <p:sp>
          <p:nvSpPr>
            <p:cNvPr id="13344" name="Text Box 5"/>
            <p:cNvSpPr txBox="1">
              <a:spLocks noChangeArrowheads="1"/>
            </p:cNvSpPr>
            <p:nvPr/>
          </p:nvSpPr>
          <p:spPr bwMode="auto">
            <a:xfrm>
              <a:off x="288" y="1188"/>
              <a:ext cx="3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1.</a:t>
              </a:r>
            </a:p>
          </p:txBody>
        </p:sp>
        <p:grpSp>
          <p:nvGrpSpPr>
            <p:cNvPr id="13345" name="Group 23"/>
            <p:cNvGrpSpPr>
              <a:grpSpLocks/>
            </p:cNvGrpSpPr>
            <p:nvPr/>
          </p:nvGrpSpPr>
          <p:grpSpPr bwMode="auto">
            <a:xfrm>
              <a:off x="624" y="1068"/>
              <a:ext cx="117" cy="540"/>
              <a:chOff x="624" y="1224"/>
              <a:chExt cx="117" cy="540"/>
            </a:xfrm>
          </p:grpSpPr>
          <p:sp>
            <p:nvSpPr>
              <p:cNvPr id="13346" name="Rectangle 53"/>
              <p:cNvSpPr>
                <a:spLocks noChangeArrowheads="1"/>
              </p:cNvSpPr>
              <p:nvPr/>
            </p:nvSpPr>
            <p:spPr bwMode="auto">
              <a:xfrm>
                <a:off x="629" y="1495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6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47" name="Rectangle 54"/>
              <p:cNvSpPr>
                <a:spLocks noChangeArrowheads="1"/>
              </p:cNvSpPr>
              <p:nvPr/>
            </p:nvSpPr>
            <p:spPr bwMode="auto">
              <a:xfrm>
                <a:off x="629" y="1224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48" name="Line 122"/>
              <p:cNvSpPr>
                <a:spLocks noChangeShapeType="1"/>
              </p:cNvSpPr>
              <p:nvPr/>
            </p:nvSpPr>
            <p:spPr bwMode="auto">
              <a:xfrm>
                <a:off x="624" y="1476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459" name="Group 27"/>
          <p:cNvGrpSpPr>
            <a:grpSpLocks/>
          </p:cNvGrpSpPr>
          <p:nvPr/>
        </p:nvGrpSpPr>
        <p:grpSpPr bwMode="auto">
          <a:xfrm>
            <a:off x="3968750" y="2997200"/>
            <a:ext cx="2236788" cy="857250"/>
            <a:chOff x="2792" y="1819"/>
            <a:chExt cx="1409" cy="540"/>
          </a:xfrm>
        </p:grpSpPr>
        <p:sp>
          <p:nvSpPr>
            <p:cNvPr id="13339" name="Text Box 77"/>
            <p:cNvSpPr txBox="1">
              <a:spLocks noChangeArrowheads="1"/>
            </p:cNvSpPr>
            <p:nvPr/>
          </p:nvSpPr>
          <p:spPr bwMode="auto">
            <a:xfrm>
              <a:off x="2792" y="1944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grpSp>
          <p:nvGrpSpPr>
            <p:cNvPr id="13340" name="Group 29"/>
            <p:cNvGrpSpPr>
              <a:grpSpLocks/>
            </p:cNvGrpSpPr>
            <p:nvPr/>
          </p:nvGrpSpPr>
          <p:grpSpPr bwMode="auto">
            <a:xfrm>
              <a:off x="3977" y="1819"/>
              <a:ext cx="224" cy="540"/>
              <a:chOff x="4281" y="1066"/>
              <a:chExt cx="224" cy="540"/>
            </a:xfrm>
          </p:grpSpPr>
          <p:sp>
            <p:nvSpPr>
              <p:cNvPr id="13341" name="Rectangle 56"/>
              <p:cNvSpPr>
                <a:spLocks noChangeArrowheads="1"/>
              </p:cNvSpPr>
              <p:nvPr/>
            </p:nvSpPr>
            <p:spPr bwMode="auto">
              <a:xfrm>
                <a:off x="4337" y="1337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 b="1"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13342" name="Rectangle 57"/>
              <p:cNvSpPr>
                <a:spLocks noChangeArrowheads="1"/>
              </p:cNvSpPr>
              <p:nvPr/>
            </p:nvSpPr>
            <p:spPr bwMode="auto">
              <a:xfrm>
                <a:off x="4281" y="1066"/>
                <a:ext cx="22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11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43" name="Line 124"/>
              <p:cNvSpPr>
                <a:spLocks noChangeShapeType="1"/>
              </p:cNvSpPr>
              <p:nvPr/>
            </p:nvSpPr>
            <p:spPr bwMode="auto">
              <a:xfrm>
                <a:off x="4295" y="1315"/>
                <a:ext cx="19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465" name="Group 33"/>
          <p:cNvGrpSpPr>
            <a:grpSpLocks/>
          </p:cNvGrpSpPr>
          <p:nvPr/>
        </p:nvGrpSpPr>
        <p:grpSpPr bwMode="auto">
          <a:xfrm>
            <a:off x="3968750" y="4179888"/>
            <a:ext cx="2108200" cy="857250"/>
            <a:chOff x="2792" y="2564"/>
            <a:chExt cx="1328" cy="540"/>
          </a:xfrm>
        </p:grpSpPr>
        <p:sp>
          <p:nvSpPr>
            <p:cNvPr id="13334" name="Text Box 88"/>
            <p:cNvSpPr txBox="1">
              <a:spLocks noChangeArrowheads="1"/>
            </p:cNvSpPr>
            <p:nvPr/>
          </p:nvSpPr>
          <p:spPr bwMode="auto">
            <a:xfrm>
              <a:off x="2792" y="2694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grpSp>
          <p:nvGrpSpPr>
            <p:cNvPr id="13335" name="Group 35"/>
            <p:cNvGrpSpPr>
              <a:grpSpLocks/>
            </p:cNvGrpSpPr>
            <p:nvPr/>
          </p:nvGrpSpPr>
          <p:grpSpPr bwMode="auto">
            <a:xfrm>
              <a:off x="3995" y="2564"/>
              <a:ext cx="125" cy="540"/>
              <a:chOff x="3995" y="2720"/>
              <a:chExt cx="125" cy="540"/>
            </a:xfrm>
          </p:grpSpPr>
          <p:sp>
            <p:nvSpPr>
              <p:cNvPr id="13336" name="Rectangle 53"/>
              <p:cNvSpPr>
                <a:spLocks noChangeArrowheads="1"/>
              </p:cNvSpPr>
              <p:nvPr/>
            </p:nvSpPr>
            <p:spPr bwMode="auto">
              <a:xfrm>
                <a:off x="4008" y="2991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2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37" name="Rectangle 54"/>
              <p:cNvSpPr>
                <a:spLocks noChangeArrowheads="1"/>
              </p:cNvSpPr>
              <p:nvPr/>
            </p:nvSpPr>
            <p:spPr bwMode="auto">
              <a:xfrm>
                <a:off x="4000" y="2720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7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38" name="Line 122"/>
              <p:cNvSpPr>
                <a:spLocks noChangeShapeType="1"/>
              </p:cNvSpPr>
              <p:nvPr/>
            </p:nvSpPr>
            <p:spPr bwMode="auto">
              <a:xfrm>
                <a:off x="3995" y="2972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471" name="Group 39"/>
          <p:cNvGrpSpPr>
            <a:grpSpLocks/>
          </p:cNvGrpSpPr>
          <p:nvPr/>
        </p:nvGrpSpPr>
        <p:grpSpPr bwMode="auto">
          <a:xfrm>
            <a:off x="2057400" y="5402263"/>
            <a:ext cx="838200" cy="857250"/>
            <a:chOff x="288" y="3319"/>
            <a:chExt cx="528" cy="540"/>
          </a:xfrm>
        </p:grpSpPr>
        <p:sp>
          <p:nvSpPr>
            <p:cNvPr id="13329" name="Text Box 99"/>
            <p:cNvSpPr txBox="1">
              <a:spLocks noChangeArrowheads="1"/>
            </p:cNvSpPr>
            <p:nvPr/>
          </p:nvSpPr>
          <p:spPr bwMode="auto">
            <a:xfrm>
              <a:off x="288" y="3432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4.</a:t>
              </a:r>
            </a:p>
          </p:txBody>
        </p:sp>
        <p:grpSp>
          <p:nvGrpSpPr>
            <p:cNvPr id="13330" name="Group 41"/>
            <p:cNvGrpSpPr>
              <a:grpSpLocks/>
            </p:cNvGrpSpPr>
            <p:nvPr/>
          </p:nvGrpSpPr>
          <p:grpSpPr bwMode="auto">
            <a:xfrm>
              <a:off x="624" y="3319"/>
              <a:ext cx="117" cy="540"/>
              <a:chOff x="624" y="3475"/>
              <a:chExt cx="117" cy="540"/>
            </a:xfrm>
          </p:grpSpPr>
          <p:sp>
            <p:nvSpPr>
              <p:cNvPr id="13331" name="Rectangle 53"/>
              <p:cNvSpPr>
                <a:spLocks noChangeArrowheads="1"/>
              </p:cNvSpPr>
              <p:nvPr/>
            </p:nvSpPr>
            <p:spPr bwMode="auto">
              <a:xfrm>
                <a:off x="629" y="3746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32" name="Rectangle 54"/>
              <p:cNvSpPr>
                <a:spLocks noChangeArrowheads="1"/>
              </p:cNvSpPr>
              <p:nvPr/>
            </p:nvSpPr>
            <p:spPr bwMode="auto">
              <a:xfrm>
                <a:off x="629" y="3475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8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33" name="Line 122"/>
              <p:cNvSpPr>
                <a:spLocks noChangeShapeType="1"/>
              </p:cNvSpPr>
              <p:nvPr/>
            </p:nvSpPr>
            <p:spPr bwMode="auto">
              <a:xfrm>
                <a:off x="624" y="3727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8477" name="Group 45"/>
          <p:cNvGrpSpPr>
            <a:grpSpLocks/>
          </p:cNvGrpSpPr>
          <p:nvPr/>
        </p:nvGrpSpPr>
        <p:grpSpPr bwMode="auto">
          <a:xfrm>
            <a:off x="3968750" y="5378450"/>
            <a:ext cx="2095500" cy="857250"/>
            <a:chOff x="2792" y="3319"/>
            <a:chExt cx="1320" cy="540"/>
          </a:xfrm>
        </p:grpSpPr>
        <p:sp>
          <p:nvSpPr>
            <p:cNvPr id="13324" name="Text Box 100"/>
            <p:cNvSpPr txBox="1">
              <a:spLocks noChangeArrowheads="1"/>
            </p:cNvSpPr>
            <p:nvPr/>
          </p:nvSpPr>
          <p:spPr bwMode="auto">
            <a:xfrm>
              <a:off x="2792" y="3447"/>
              <a:ext cx="1127" cy="297"/>
            </a:xfrm>
            <a:prstGeom prst="rect">
              <a:avLst/>
            </a:prstGeom>
            <a:solidFill>
              <a:srgbClr val="FFCB7D"/>
            </a:solidFill>
            <a:ln w="25400">
              <a:solidFill>
                <a:srgbClr val="FFBD5B"/>
              </a:solidFill>
              <a:miter lim="800000"/>
              <a:headEnd/>
              <a:tailEnd/>
            </a:ln>
          </p:spPr>
          <p:txBody>
            <a:bodyPr wrap="none" tIns="9144" bIns="91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 b="1"/>
                <a:t>ANSWER</a:t>
              </a:r>
            </a:p>
          </p:txBody>
        </p:sp>
        <p:grpSp>
          <p:nvGrpSpPr>
            <p:cNvPr id="13325" name="Group 47"/>
            <p:cNvGrpSpPr>
              <a:grpSpLocks/>
            </p:cNvGrpSpPr>
            <p:nvPr/>
          </p:nvGrpSpPr>
          <p:grpSpPr bwMode="auto">
            <a:xfrm>
              <a:off x="3995" y="3319"/>
              <a:ext cx="117" cy="540"/>
              <a:chOff x="3995" y="3475"/>
              <a:chExt cx="117" cy="540"/>
            </a:xfrm>
          </p:grpSpPr>
          <p:sp>
            <p:nvSpPr>
              <p:cNvPr id="13326" name="Rectangle 53"/>
              <p:cNvSpPr>
                <a:spLocks noChangeArrowheads="1"/>
              </p:cNvSpPr>
              <p:nvPr/>
            </p:nvSpPr>
            <p:spPr bwMode="auto">
              <a:xfrm>
                <a:off x="4000" y="3746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8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27" name="Rectangle 54"/>
              <p:cNvSpPr>
                <a:spLocks noChangeArrowheads="1"/>
              </p:cNvSpPr>
              <p:nvPr/>
            </p:nvSpPr>
            <p:spPr bwMode="auto">
              <a:xfrm>
                <a:off x="4000" y="3475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800" b="1">
                    <a:solidFill>
                      <a:srgbClr val="000000"/>
                    </a:solidFill>
                    <a:latin typeface="Times New Roman" pitchFamily="18" charset="0"/>
                  </a:rPr>
                  <a:t>5</a:t>
                </a:r>
                <a:endParaRPr lang="en-US" sz="2800" b="1">
                  <a:latin typeface="Times New Roman" pitchFamily="18" charset="0"/>
                </a:endParaRPr>
              </a:p>
            </p:txBody>
          </p:sp>
          <p:sp>
            <p:nvSpPr>
              <p:cNvPr id="13328" name="Line 122"/>
              <p:cNvSpPr>
                <a:spLocks noChangeShapeType="1"/>
              </p:cNvSpPr>
              <p:nvPr/>
            </p:nvSpPr>
            <p:spPr bwMode="auto">
              <a:xfrm>
                <a:off x="3995" y="3727"/>
                <a:ext cx="98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323" name="WordArt 51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327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100000">
                      <a:srgbClr val="FFFF66"/>
                    </a:gs>
                  </a:gsLst>
                  <a:lin ang="5400000" scaled="1"/>
                </a:gradFill>
                <a:latin typeface="Arial Black"/>
              </a:rPr>
              <a:t>Reciprocals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2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774</Words>
  <Application>Microsoft Office PowerPoint</Application>
  <PresentationFormat>On-screen Show (4:3)</PresentationFormat>
  <Paragraphs>375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Times New Roman</vt:lpstr>
      <vt:lpstr>Times</vt:lpstr>
      <vt:lpstr>Arial Black</vt:lpstr>
      <vt:lpstr>Impact</vt:lpstr>
      <vt:lpstr>Tahoma</vt:lpstr>
      <vt:lpstr>Curlz MT</vt:lpstr>
      <vt:lpstr>Default Design</vt:lpstr>
      <vt:lpstr>1_Default Design</vt:lpstr>
      <vt:lpstr>Blank Presentation</vt:lpstr>
      <vt:lpstr>2_Default Design</vt:lpstr>
      <vt:lpstr>MathType 5.0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Extras</vt:lpstr>
      <vt:lpstr>PowerPoint Presentation</vt:lpstr>
      <vt:lpstr> Write the Reciprocal of a Mixed Number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Amber</dc:creator>
  <cp:lastModifiedBy>Teacher E-Solutions</cp:lastModifiedBy>
  <cp:revision>5</cp:revision>
  <dcterms:created xsi:type="dcterms:W3CDTF">2010-09-19T21:17:27Z</dcterms:created>
  <dcterms:modified xsi:type="dcterms:W3CDTF">2019-01-18T17:03:10Z</dcterms:modified>
</cp:coreProperties>
</file>