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</p:sldIdLst>
  <p:sldSz cx="9144000" cy="6858000" type="screen4x3"/>
  <p:notesSz cx="7102475" cy="102314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432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888"/>
    </p:cViewPr>
  </p:sorterViewPr>
  <p:notesViewPr>
    <p:cSldViewPr>
      <p:cViewPr varScale="1">
        <p:scale>
          <a:sx n="80" d="100"/>
          <a:sy n="80" d="100"/>
        </p:scale>
        <p:origin x="-2106" y="-84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2.wmf"/><Relationship Id="rId1" Type="http://schemas.openxmlformats.org/officeDocument/2006/relationships/image" Target="../media/image47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2.wmf"/><Relationship Id="rId1" Type="http://schemas.openxmlformats.org/officeDocument/2006/relationships/image" Target="../media/image52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0327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zh-TW"/>
              <a:t>M24 IJSO 2008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3775" y="766763"/>
            <a:ext cx="5114925" cy="3836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59338"/>
            <a:ext cx="5683250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7088"/>
            <a:ext cx="30781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17088"/>
            <a:ext cx="30781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4B1C236E-6E21-4786-A4C5-8AB0F9CB25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1737507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mtClean="0"/>
              <a:t>M24 IJSO 2008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CCA164F5-63FF-4C37-8A4A-761480CE04D8}" type="slidenum">
              <a:rPr lang="en-US" altLang="zh-TW" smtClean="0"/>
              <a:pPr eaLnBrk="1" hangingPunct="1"/>
              <a:t>1</a:t>
            </a:fld>
            <a:endParaRPr lang="en-US" altLang="zh-TW" smtClean="0"/>
          </a:p>
        </p:txBody>
      </p:sp>
      <p:sp>
        <p:nvSpPr>
          <p:cNvPr id="1946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mtClean="0"/>
              <a:t>M24 IJSO 2008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70E474DA-F531-4237-AEE8-E673357795C2}" type="slidenum">
              <a:rPr lang="en-US" altLang="zh-TW" smtClean="0"/>
              <a:pPr eaLnBrk="1" hangingPunct="1"/>
              <a:t>3</a:t>
            </a:fld>
            <a:endParaRPr lang="en-US" altLang="zh-TW" smtClean="0"/>
          </a:p>
        </p:txBody>
      </p:sp>
      <p:sp>
        <p:nvSpPr>
          <p:cNvPr id="2048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2C862-94E3-4B97-A9E8-77E6BCC4DD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448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E2454-951F-4E24-B4FC-D04F537E0E1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102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7D4B8-84F5-4843-B6C1-E6492AAB66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6862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48A31-789E-4A4A-8BCB-5611EC0F9FF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6363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D1A26-F6FB-4D84-969C-0C5F58A9373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385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146F5-5CF2-4643-A8EA-6BD5B71D10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649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A6F19-30E6-493C-A2B8-0288F19CC1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6475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A95CC-AF85-44A6-9352-37AB858400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362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77CAB-197A-4630-AB85-5571EF73E7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052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06CE2-EE9E-4C39-A065-96D8F73FBD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112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F0357-3533-4E72-9B82-9A77D6F84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2204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62059-B6A9-4D56-A695-54987F0F8A4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541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2D9EEA4-EB48-4D40-A40D-7EC4048CA7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46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FB7DB026-1BAB-4F78-B085-638873BF3A74}" type="slidenum">
              <a:rPr lang="en-US" altLang="zh-TW" smtClean="0"/>
              <a:pPr eaLnBrk="1" hangingPunct="1"/>
              <a:t>1</a:t>
            </a:fld>
            <a:endParaRPr lang="en-US" altLang="zh-TW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276475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INDICES AND LOGARITHMS</a:t>
            </a:r>
            <a:br>
              <a:rPr lang="en-US" smtClean="0"/>
            </a:br>
            <a:r>
              <a:rPr lang="en-US" altLang="zh-TW" b="1" smtClean="0">
                <a:solidFill>
                  <a:srgbClr val="3333FF"/>
                </a:solidFill>
              </a:rPr>
              <a:t/>
            </a:r>
            <a:br>
              <a:rPr lang="en-US" altLang="zh-TW" b="1" smtClean="0">
                <a:solidFill>
                  <a:srgbClr val="3333FF"/>
                </a:solidFill>
              </a:rPr>
            </a:br>
            <a:endParaRPr lang="en-US" altLang="zh-TW" b="1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D52C54C4-8914-4A4E-A9CD-A2A38D2CBF33}" type="slidenum">
              <a:rPr lang="en-US" altLang="zh-TW" smtClean="0"/>
              <a:pPr eaLnBrk="1" hangingPunct="1"/>
              <a:t>10</a:t>
            </a:fld>
            <a:endParaRPr lang="en-US" altLang="zh-TW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Particular Cases: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>
            <p:ph sz="quarter" idx="1"/>
          </p:nvPr>
        </p:nvGraphicFramePr>
        <p:xfrm>
          <a:off x="1692275" y="1773238"/>
          <a:ext cx="14938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596900" imgH="228600" progId="Equation.DSMT4">
                  <p:embed/>
                </p:oleObj>
              </mc:Choice>
              <mc:Fallback>
                <p:oleObj name="Equation" r:id="rId3" imgW="5969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773238"/>
                        <a:ext cx="14938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9"/>
          <p:cNvGraphicFramePr>
            <a:graphicFrameLocks noChangeAspect="1"/>
          </p:cNvGraphicFramePr>
          <p:nvPr>
            <p:ph sz="quarter" idx="2"/>
          </p:nvPr>
        </p:nvGraphicFramePr>
        <p:xfrm>
          <a:off x="1692275" y="2420938"/>
          <a:ext cx="20621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5" imgW="825500" imgH="279400" progId="Equation.DSMT4">
                  <p:embed/>
                </p:oleObj>
              </mc:Choice>
              <mc:Fallback>
                <p:oleObj name="Equation" r:id="rId5" imgW="825500" imgH="279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420938"/>
                        <a:ext cx="20621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6" name="Object 22"/>
          <p:cNvGraphicFramePr>
            <a:graphicFrameLocks noChangeAspect="1"/>
          </p:cNvGraphicFramePr>
          <p:nvPr>
            <p:ph sz="quarter" idx="3"/>
          </p:nvPr>
        </p:nvGraphicFramePr>
        <p:xfrm>
          <a:off x="5292725" y="1773238"/>
          <a:ext cx="14938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7" imgW="596900" imgH="228600" progId="Equation.DSMT4">
                  <p:embed/>
                </p:oleObj>
              </mc:Choice>
              <mc:Fallback>
                <p:oleObj name="Equation" r:id="rId7" imgW="5969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773238"/>
                        <a:ext cx="14938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8" name="Object 24"/>
          <p:cNvGraphicFramePr>
            <a:graphicFrameLocks noChangeAspect="1"/>
          </p:cNvGraphicFramePr>
          <p:nvPr>
            <p:ph sz="quarter" idx="4"/>
          </p:nvPr>
        </p:nvGraphicFramePr>
        <p:xfrm>
          <a:off x="1692275" y="3141663"/>
          <a:ext cx="218757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9" imgW="876300" imgH="279400" progId="Equation.DSMT4">
                  <p:embed/>
                </p:oleObj>
              </mc:Choice>
              <mc:Fallback>
                <p:oleObj name="Equation" r:id="rId9" imgW="876300" imgH="2794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141663"/>
                        <a:ext cx="218757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Text Box 26"/>
          <p:cNvSpPr txBox="1">
            <a:spLocks noChangeArrowheads="1"/>
          </p:cNvSpPr>
          <p:nvPr/>
        </p:nvSpPr>
        <p:spPr bwMode="auto">
          <a:xfrm>
            <a:off x="1258888" y="3913188"/>
            <a:ext cx="3924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>
                <a:latin typeface="Times New Roman" pitchFamily="18" charset="0"/>
              </a:rPr>
              <a:t>Common Logarithm</a:t>
            </a:r>
            <a:r>
              <a:rPr lang="zh-TW" altLang="en-US" sz="2400"/>
              <a:t> </a:t>
            </a:r>
            <a:r>
              <a:rPr lang="en-US" altLang="zh-TW" sz="2400">
                <a:latin typeface="Times New Roman" pitchFamily="18" charset="0"/>
              </a:rPr>
              <a:t>(</a:t>
            </a:r>
            <a:r>
              <a:rPr lang="en-US" altLang="zh-TW" sz="2400" i="1">
                <a:latin typeface="Times New Roman" pitchFamily="18" charset="0"/>
              </a:rPr>
              <a:t>a</a:t>
            </a:r>
            <a:r>
              <a:rPr lang="en-US" altLang="zh-TW" sz="2400">
                <a:latin typeface="Times New Roman" pitchFamily="18" charset="0"/>
              </a:rPr>
              <a:t> = 10):</a:t>
            </a:r>
            <a:r>
              <a:rPr lang="en-US" altLang="zh-TW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1273" name="Object 27"/>
          <p:cNvGraphicFramePr>
            <a:graphicFrameLocks noChangeAspect="1"/>
          </p:cNvGraphicFramePr>
          <p:nvPr/>
        </p:nvGraphicFramePr>
        <p:xfrm>
          <a:off x="3276600" y="4581525"/>
          <a:ext cx="11128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1" imgW="444307" imgH="228501" progId="Equation.DSMT4">
                  <p:embed/>
                </p:oleObj>
              </mc:Choice>
              <mc:Fallback>
                <p:oleObj name="Equation" r:id="rId11" imgW="444307" imgH="228501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81525"/>
                        <a:ext cx="1112838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28"/>
          <p:cNvGraphicFramePr>
            <a:graphicFrameLocks noChangeAspect="1"/>
          </p:cNvGraphicFramePr>
          <p:nvPr/>
        </p:nvGraphicFramePr>
        <p:xfrm>
          <a:off x="6011863" y="4581525"/>
          <a:ext cx="8572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13" imgW="342751" imgH="203112" progId="Equation.DSMT4">
                  <p:embed/>
                </p:oleObj>
              </mc:Choice>
              <mc:Fallback>
                <p:oleObj name="Equation" r:id="rId13" imgW="342751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4581525"/>
                        <a:ext cx="8572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Text Box 29"/>
          <p:cNvSpPr txBox="1">
            <a:spLocks noChangeArrowheads="1"/>
          </p:cNvSpPr>
          <p:nvPr/>
        </p:nvSpPr>
        <p:spPr bwMode="auto">
          <a:xfrm>
            <a:off x="4514850" y="4611688"/>
            <a:ext cx="1343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>
                <a:latin typeface="Times New Roman" pitchFamily="18" charset="0"/>
              </a:rPr>
              <a:t>or simply</a:t>
            </a:r>
          </a:p>
        </p:txBody>
      </p:sp>
      <p:sp>
        <p:nvSpPr>
          <p:cNvPr id="11276" name="Text Box 30"/>
          <p:cNvSpPr txBox="1">
            <a:spLocks noChangeArrowheads="1"/>
          </p:cNvSpPr>
          <p:nvPr/>
        </p:nvSpPr>
        <p:spPr bwMode="auto">
          <a:xfrm>
            <a:off x="1258888" y="5281613"/>
            <a:ext cx="5184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>
                <a:latin typeface="Times New Roman" pitchFamily="18" charset="0"/>
              </a:rPr>
              <a:t>Natural Logarithm</a:t>
            </a:r>
            <a:r>
              <a:rPr lang="zh-TW" altLang="en-US" sz="2400"/>
              <a:t> </a:t>
            </a:r>
            <a:r>
              <a:rPr lang="en-US" altLang="zh-TW" sz="2400">
                <a:latin typeface="Times New Roman" pitchFamily="18" charset="0"/>
              </a:rPr>
              <a:t>(</a:t>
            </a:r>
            <a:r>
              <a:rPr lang="en-US" altLang="zh-TW" sz="2400" i="1">
                <a:latin typeface="Times New Roman" pitchFamily="18" charset="0"/>
              </a:rPr>
              <a:t>a</a:t>
            </a:r>
            <a:r>
              <a:rPr lang="en-US" altLang="zh-TW" sz="2400">
                <a:latin typeface="Times New Roman" pitchFamily="18" charset="0"/>
              </a:rPr>
              <a:t> = </a:t>
            </a:r>
            <a:r>
              <a:rPr lang="en-US" altLang="zh-TW" sz="2400" i="1">
                <a:latin typeface="Times New Roman" pitchFamily="18" charset="0"/>
              </a:rPr>
              <a:t>e</a:t>
            </a:r>
            <a:r>
              <a:rPr lang="en-US" altLang="zh-TW" sz="2400">
                <a:latin typeface="Times New Roman" pitchFamily="18" charset="0"/>
              </a:rPr>
              <a:t> = 2.71828…): </a:t>
            </a:r>
          </a:p>
        </p:txBody>
      </p:sp>
      <p:graphicFrame>
        <p:nvGraphicFramePr>
          <p:cNvPr id="11277" name="Object 32"/>
          <p:cNvGraphicFramePr>
            <a:graphicFrameLocks noChangeAspect="1"/>
          </p:cNvGraphicFramePr>
          <p:nvPr/>
        </p:nvGraphicFramePr>
        <p:xfrm>
          <a:off x="3354388" y="5935663"/>
          <a:ext cx="98583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15" imgW="393529" imgH="228501" progId="Equation.DSMT4">
                  <p:embed/>
                </p:oleObj>
              </mc:Choice>
              <mc:Fallback>
                <p:oleObj name="Equation" r:id="rId15" imgW="393529" imgH="228501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8" y="5935663"/>
                        <a:ext cx="98583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33"/>
          <p:cNvGraphicFramePr>
            <a:graphicFrameLocks noChangeAspect="1"/>
          </p:cNvGraphicFramePr>
          <p:nvPr/>
        </p:nvGraphicFramePr>
        <p:xfrm>
          <a:off x="6121400" y="5967413"/>
          <a:ext cx="666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17" imgW="266353" imgH="177569" progId="Equation.DSMT4">
                  <p:embed/>
                </p:oleObj>
              </mc:Choice>
              <mc:Fallback>
                <p:oleObj name="Equation" r:id="rId17" imgW="266353" imgH="17756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1400" y="5967413"/>
                        <a:ext cx="666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9" name="Text Box 34"/>
          <p:cNvSpPr txBox="1">
            <a:spLocks noChangeArrowheads="1"/>
          </p:cNvSpPr>
          <p:nvPr/>
        </p:nvSpPr>
        <p:spPr bwMode="auto">
          <a:xfrm>
            <a:off x="4529138" y="5965825"/>
            <a:ext cx="1343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>
                <a:latin typeface="Times New Roman" pitchFamily="18" charset="0"/>
              </a:rPr>
              <a:t>or simply</a:t>
            </a:r>
          </a:p>
        </p:txBody>
      </p:sp>
      <p:sp>
        <p:nvSpPr>
          <p:cNvPr id="11280" name="Text Box 35"/>
          <p:cNvSpPr txBox="1">
            <a:spLocks noChangeArrowheads="1"/>
          </p:cNvSpPr>
          <p:nvPr/>
        </p:nvSpPr>
        <p:spPr bwMode="auto">
          <a:xfrm>
            <a:off x="4211638" y="2809875"/>
            <a:ext cx="693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/>
              <a:t>and</a:t>
            </a:r>
          </a:p>
        </p:txBody>
      </p:sp>
      <p:graphicFrame>
        <p:nvGraphicFramePr>
          <p:cNvPr id="11281" name="Object 36"/>
          <p:cNvGraphicFramePr>
            <a:graphicFrameLocks noChangeAspect="1"/>
          </p:cNvGraphicFramePr>
          <p:nvPr/>
        </p:nvGraphicFramePr>
        <p:xfrm>
          <a:off x="5292725" y="2492375"/>
          <a:ext cx="1428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9" imgW="571252" imgH="203112" progId="Equation.DSMT4">
                  <p:embed/>
                </p:oleObj>
              </mc:Choice>
              <mc:Fallback>
                <p:oleObj name="Equation" r:id="rId19" imgW="571252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492375"/>
                        <a:ext cx="1428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41" name="Object 37"/>
          <p:cNvGraphicFramePr>
            <a:graphicFrameLocks noChangeAspect="1"/>
          </p:cNvGraphicFramePr>
          <p:nvPr/>
        </p:nvGraphicFramePr>
        <p:xfrm>
          <a:off x="5435600" y="3213100"/>
          <a:ext cx="14573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21" imgW="583947" imgH="203112" progId="Equation.DSMT4">
                  <p:embed/>
                </p:oleObj>
              </mc:Choice>
              <mc:Fallback>
                <p:oleObj name="Equation" r:id="rId21" imgW="583947" imgH="203112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213100"/>
                        <a:ext cx="1457325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298E0EBE-394E-4F9C-BB8C-C62A01D7E609}" type="slidenum">
              <a:rPr lang="en-US" altLang="zh-TW" smtClean="0"/>
              <a:pPr eaLnBrk="1" hangingPunct="1"/>
              <a:t>11</a:t>
            </a:fld>
            <a:endParaRPr lang="en-US" altLang="zh-TW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Some Properties of Logarithms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2295" name="Rectangle 10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2296" name="Object 12"/>
          <p:cNvGraphicFramePr>
            <a:graphicFrameLocks noChangeAspect="1"/>
          </p:cNvGraphicFramePr>
          <p:nvPr/>
        </p:nvGraphicFramePr>
        <p:xfrm>
          <a:off x="2411413" y="1989138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3" imgW="1498600" imgH="228600" progId="Equation.DSMT4">
                  <p:embed/>
                </p:oleObj>
              </mc:Choice>
              <mc:Fallback>
                <p:oleObj name="Equation" r:id="rId3" imgW="14986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989138"/>
                        <a:ext cx="37496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13"/>
          <p:cNvGraphicFramePr>
            <a:graphicFrameLocks noChangeAspect="1"/>
          </p:cNvGraphicFramePr>
          <p:nvPr/>
        </p:nvGraphicFramePr>
        <p:xfrm>
          <a:off x="2411413" y="2781300"/>
          <a:ext cx="42322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5" imgW="1688367" imgH="253890" progId="Equation.DSMT4">
                  <p:embed/>
                </p:oleObj>
              </mc:Choice>
              <mc:Fallback>
                <p:oleObj name="Equation" r:id="rId5" imgW="1688367" imgH="25389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781300"/>
                        <a:ext cx="42322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4"/>
          <p:cNvGraphicFramePr>
            <a:graphicFrameLocks noChangeAspect="1"/>
          </p:cNvGraphicFramePr>
          <p:nvPr/>
        </p:nvGraphicFramePr>
        <p:xfrm>
          <a:off x="2411413" y="3644900"/>
          <a:ext cx="270668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7" imgW="1079032" imgH="241195" progId="Equation.DSMT4">
                  <p:embed/>
                </p:oleObj>
              </mc:Choice>
              <mc:Fallback>
                <p:oleObj name="Equation" r:id="rId7" imgW="1079032" imgH="241195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644900"/>
                        <a:ext cx="2706687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5"/>
          <p:cNvGraphicFramePr>
            <a:graphicFrameLocks noChangeAspect="1"/>
          </p:cNvGraphicFramePr>
          <p:nvPr/>
        </p:nvGraphicFramePr>
        <p:xfrm>
          <a:off x="2411413" y="4508500"/>
          <a:ext cx="234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9" imgW="939392" imgH="431613" progId="Equation.DSMT4">
                  <p:embed/>
                </p:oleObj>
              </mc:Choice>
              <mc:Fallback>
                <p:oleObj name="Equation" r:id="rId9" imgW="939392" imgH="43161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508500"/>
                        <a:ext cx="2349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6435211E-F5A8-4116-A209-D3F4C008F2C7}" type="slidenum">
              <a:rPr lang="en-US" altLang="zh-TW" smtClean="0"/>
              <a:pPr eaLnBrk="1" hangingPunct="1"/>
              <a:t>12</a:t>
            </a:fld>
            <a:endParaRPr lang="en-US" altLang="zh-TW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graphicFrame>
        <p:nvGraphicFramePr>
          <p:cNvPr id="13316" name="Object 13"/>
          <p:cNvGraphicFramePr>
            <a:graphicFrameLocks noChangeAspect="1"/>
          </p:cNvGraphicFramePr>
          <p:nvPr>
            <p:ph sz="half" idx="1"/>
          </p:nvPr>
        </p:nvGraphicFramePr>
        <p:xfrm>
          <a:off x="2627313" y="1916113"/>
          <a:ext cx="3749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3" imgW="1498600" imgH="228600" progId="Equation.DSMT4">
                  <p:embed/>
                </p:oleObj>
              </mc:Choice>
              <mc:Fallback>
                <p:oleObj name="Equation" r:id="rId3" imgW="14986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916113"/>
                        <a:ext cx="37496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1692275" y="3143250"/>
            <a:ext cx="657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Let</a:t>
            </a:r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1692275" y="3935413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Then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835150" y="4724400"/>
          <a:ext cx="32416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5" imgW="1295400" imgH="228600" progId="Equation.DSMT4">
                  <p:embed/>
                </p:oleObj>
              </mc:Choice>
              <mc:Fallback>
                <p:oleObj name="Equation" r:id="rId5" imgW="12954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724400"/>
                        <a:ext cx="32416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sp>
        <p:nvSpPr>
          <p:cNvPr id="13322" name="Rectangle 11"/>
          <p:cNvSpPr>
            <a:spLocks noChangeArrowheads="1"/>
          </p:cNvSpPr>
          <p:nvPr/>
        </p:nvSpPr>
        <p:spPr bwMode="auto">
          <a:xfrm>
            <a:off x="900113" y="1916113"/>
            <a:ext cx="5616575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3323" name="Object 15"/>
          <p:cNvGraphicFramePr>
            <a:graphicFrameLocks noChangeAspect="1"/>
          </p:cNvGraphicFramePr>
          <p:nvPr/>
        </p:nvGraphicFramePr>
        <p:xfrm>
          <a:off x="2627313" y="3141663"/>
          <a:ext cx="15875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7" imgW="634725" imgH="228501" progId="Equation.DSMT4">
                  <p:embed/>
                </p:oleObj>
              </mc:Choice>
              <mc:Fallback>
                <p:oleObj name="Equation" r:id="rId7" imgW="634725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141663"/>
                        <a:ext cx="15875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Text Box 16"/>
          <p:cNvSpPr txBox="1">
            <a:spLocks noChangeArrowheads="1"/>
          </p:cNvSpPr>
          <p:nvPr/>
        </p:nvSpPr>
        <p:spPr bwMode="auto">
          <a:xfrm>
            <a:off x="4284663" y="3143250"/>
            <a:ext cx="6969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and</a:t>
            </a:r>
          </a:p>
        </p:txBody>
      </p:sp>
      <p:graphicFrame>
        <p:nvGraphicFramePr>
          <p:cNvPr id="13325" name="Object 17"/>
          <p:cNvGraphicFramePr>
            <a:graphicFrameLocks noChangeAspect="1"/>
          </p:cNvGraphicFramePr>
          <p:nvPr/>
        </p:nvGraphicFramePr>
        <p:xfrm>
          <a:off x="5191125" y="3127375"/>
          <a:ext cx="1587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9" imgW="634725" imgH="228501" progId="Equation.DSMT4">
                  <p:embed/>
                </p:oleObj>
              </mc:Choice>
              <mc:Fallback>
                <p:oleObj name="Equation" r:id="rId9" imgW="634725" imgH="22850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3127375"/>
                        <a:ext cx="1587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8"/>
          <p:cNvGraphicFramePr>
            <a:graphicFrameLocks noChangeAspect="1"/>
          </p:cNvGraphicFramePr>
          <p:nvPr/>
        </p:nvGraphicFramePr>
        <p:xfrm>
          <a:off x="2816225" y="3876675"/>
          <a:ext cx="1079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1" imgW="431613" imgH="203112" progId="Equation.DSMT4">
                  <p:embed/>
                </p:oleObj>
              </mc:Choice>
              <mc:Fallback>
                <p:oleObj name="Equation" r:id="rId11" imgW="431613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3876675"/>
                        <a:ext cx="1079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Text Box 19"/>
          <p:cNvSpPr txBox="1">
            <a:spLocks noChangeArrowheads="1"/>
          </p:cNvSpPr>
          <p:nvPr/>
        </p:nvSpPr>
        <p:spPr bwMode="auto">
          <a:xfrm>
            <a:off x="3995738" y="3935413"/>
            <a:ext cx="6969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and</a:t>
            </a:r>
          </a:p>
        </p:txBody>
      </p:sp>
      <p:graphicFrame>
        <p:nvGraphicFramePr>
          <p:cNvPr id="13328" name="Object 20"/>
          <p:cNvGraphicFramePr>
            <a:graphicFrameLocks noChangeAspect="1"/>
          </p:cNvGraphicFramePr>
          <p:nvPr/>
        </p:nvGraphicFramePr>
        <p:xfrm>
          <a:off x="4875213" y="3890963"/>
          <a:ext cx="107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3" imgW="431613" imgH="228501" progId="Equation.DSMT4">
                  <p:embed/>
                </p:oleObj>
              </mc:Choice>
              <mc:Fallback>
                <p:oleObj name="Equation" r:id="rId13" imgW="431613" imgH="228501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213" y="3890963"/>
                        <a:ext cx="107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23"/>
          <p:cNvGraphicFramePr>
            <a:graphicFrameLocks noChangeAspect="1"/>
          </p:cNvGraphicFramePr>
          <p:nvPr>
            <p:ph sz="half" idx="2"/>
          </p:nvPr>
        </p:nvGraphicFramePr>
        <p:xfrm>
          <a:off x="1849438" y="5445125"/>
          <a:ext cx="722312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15" imgW="2895600" imgH="241300" progId="Equation.DSMT4">
                  <p:embed/>
                </p:oleObj>
              </mc:Choice>
              <mc:Fallback>
                <p:oleObj name="Equation" r:id="rId15" imgW="2895600" imgH="2413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5445125"/>
                        <a:ext cx="722312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2BD520D0-C353-4357-B5B0-393536BFB792}" type="slidenum">
              <a:rPr lang="en-US" altLang="zh-TW" smtClean="0"/>
              <a:pPr eaLnBrk="1" hangingPunct="1"/>
              <a:t>13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692275" y="3141663"/>
            <a:ext cx="679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Let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692275" y="3933825"/>
            <a:ext cx="99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Then</a:t>
            </a:r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1835150" y="4629150"/>
          <a:ext cx="32416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3" imgW="1294838" imgH="304668" progId="Equation.DSMT4">
                  <p:embed/>
                </p:oleObj>
              </mc:Choice>
              <mc:Fallback>
                <p:oleObj name="Equation" r:id="rId3" imgW="1294838" imgH="30466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629150"/>
                        <a:ext cx="32416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900113" y="1916113"/>
            <a:ext cx="4679950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2627313" y="3141663"/>
          <a:ext cx="15875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5" imgW="634725" imgH="228501" progId="Equation.DSMT4">
                  <p:embed/>
                </p:oleObj>
              </mc:Choice>
              <mc:Fallback>
                <p:oleObj name="Equation" r:id="rId5" imgW="634725" imgH="22850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141663"/>
                        <a:ext cx="15875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3"/>
          <p:cNvGraphicFramePr>
            <a:graphicFrameLocks noChangeAspect="1"/>
          </p:cNvGraphicFramePr>
          <p:nvPr/>
        </p:nvGraphicFramePr>
        <p:xfrm>
          <a:off x="2816225" y="3876675"/>
          <a:ext cx="1079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7" imgW="431613" imgH="203112" progId="Equation.DSMT4">
                  <p:embed/>
                </p:oleObj>
              </mc:Choice>
              <mc:Fallback>
                <p:oleObj name="Equation" r:id="rId7" imgW="431613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3876675"/>
                        <a:ext cx="1079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6"/>
          <p:cNvGraphicFramePr>
            <a:graphicFrameLocks noChangeAspect="1"/>
          </p:cNvGraphicFramePr>
          <p:nvPr>
            <p:ph sz="half" idx="2"/>
          </p:nvPr>
        </p:nvGraphicFramePr>
        <p:xfrm>
          <a:off x="1835150" y="5445125"/>
          <a:ext cx="576262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9" imgW="2311400" imgH="241300" progId="Equation.DSMT4">
                  <p:embed/>
                </p:oleObj>
              </mc:Choice>
              <mc:Fallback>
                <p:oleObj name="Equation" r:id="rId9" imgW="2311400" imgH="241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445125"/>
                        <a:ext cx="576262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Object 17"/>
          <p:cNvGraphicFramePr>
            <a:graphicFrameLocks noChangeAspect="1"/>
          </p:cNvGraphicFramePr>
          <p:nvPr/>
        </p:nvGraphicFramePr>
        <p:xfrm>
          <a:off x="2627313" y="1916113"/>
          <a:ext cx="270668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11" imgW="1079032" imgH="241195" progId="Equation.DSMT4">
                  <p:embed/>
                </p:oleObj>
              </mc:Choice>
              <mc:Fallback>
                <p:oleObj name="Equation" r:id="rId11" imgW="1079032" imgH="241195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916113"/>
                        <a:ext cx="2706687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70C1DA82-0EFE-4B6D-A8AA-06059EA93874}" type="slidenum">
              <a:rPr lang="en-US" altLang="zh-TW" smtClean="0"/>
              <a:pPr eaLnBrk="1" hangingPunct="1"/>
              <a:t>14</a:t>
            </a:fld>
            <a:endParaRPr lang="en-US" altLang="zh-TW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sp>
        <p:nvSpPr>
          <p:cNvPr id="15366" name="Rectangle 9"/>
          <p:cNvSpPr>
            <a:spLocks noChangeArrowheads="1"/>
          </p:cNvSpPr>
          <p:nvPr/>
        </p:nvSpPr>
        <p:spPr bwMode="auto">
          <a:xfrm>
            <a:off x="900113" y="1916113"/>
            <a:ext cx="6192837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5367" name="Object 19"/>
          <p:cNvGraphicFramePr>
            <a:graphicFrameLocks noChangeAspect="1"/>
          </p:cNvGraphicFramePr>
          <p:nvPr/>
        </p:nvGraphicFramePr>
        <p:xfrm>
          <a:off x="2700338" y="1916113"/>
          <a:ext cx="4211637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1688367" imgH="253890" progId="Equation.DSMT4">
                  <p:embed/>
                </p:oleObj>
              </mc:Choice>
              <mc:Fallback>
                <p:oleObj name="Equation" r:id="rId3" imgW="1688367" imgH="25389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916113"/>
                        <a:ext cx="4211637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22"/>
          <p:cNvGraphicFramePr>
            <a:graphicFrameLocks noChangeAspect="1"/>
          </p:cNvGraphicFramePr>
          <p:nvPr>
            <p:ph idx="1"/>
          </p:nvPr>
        </p:nvGraphicFramePr>
        <p:xfrm>
          <a:off x="900113" y="3213100"/>
          <a:ext cx="7575550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3022600" imgH="482600" progId="Equation.DSMT4">
                  <p:embed/>
                </p:oleObj>
              </mc:Choice>
              <mc:Fallback>
                <p:oleObj name="Equation" r:id="rId5" imgW="3022600" imgH="482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213100"/>
                        <a:ext cx="7575550" cy="120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E0A6D2E2-6260-4668-84D5-55D10FB8F68C}" type="slidenum">
              <a:rPr lang="en-US" altLang="zh-TW" smtClean="0"/>
              <a:pPr eaLnBrk="1" hangingPunct="1"/>
              <a:t>15</a:t>
            </a:fld>
            <a:endParaRPr lang="en-US" altLang="zh-TW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1692275" y="3141663"/>
            <a:ext cx="679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Let</a:t>
            </a:r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6390" name="Text Box 5"/>
          <p:cNvSpPr txBox="1">
            <a:spLocks noChangeArrowheads="1"/>
          </p:cNvSpPr>
          <p:nvPr/>
        </p:nvSpPr>
        <p:spPr bwMode="auto">
          <a:xfrm>
            <a:off x="1692275" y="3933825"/>
            <a:ext cx="99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Then</a:t>
            </a:r>
          </a:p>
        </p:txBody>
      </p:sp>
      <p:graphicFrame>
        <p:nvGraphicFramePr>
          <p:cNvPr id="16391" name="Object 6"/>
          <p:cNvGraphicFramePr>
            <a:graphicFrameLocks noChangeAspect="1"/>
          </p:cNvGraphicFramePr>
          <p:nvPr/>
        </p:nvGraphicFramePr>
        <p:xfrm>
          <a:off x="1835150" y="4724400"/>
          <a:ext cx="31781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3" imgW="1269449" imgH="241195" progId="Equation.DSMT4">
                  <p:embed/>
                </p:oleObj>
              </mc:Choice>
              <mc:Fallback>
                <p:oleObj name="Equation" r:id="rId3" imgW="1269449" imgH="24119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724400"/>
                        <a:ext cx="317817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Text Box 7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900113" y="1700213"/>
            <a:ext cx="4392612" cy="10810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16394" name="Object 9"/>
          <p:cNvGraphicFramePr>
            <a:graphicFrameLocks noChangeAspect="1"/>
          </p:cNvGraphicFramePr>
          <p:nvPr/>
        </p:nvGraphicFramePr>
        <p:xfrm>
          <a:off x="2627313" y="3141663"/>
          <a:ext cx="15875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5" imgW="634725" imgH="228501" progId="Equation.DSMT4">
                  <p:embed/>
                </p:oleObj>
              </mc:Choice>
              <mc:Fallback>
                <p:oleObj name="Equation" r:id="rId5" imgW="634725" imgH="228501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141663"/>
                        <a:ext cx="15875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0"/>
          <p:cNvGraphicFramePr>
            <a:graphicFrameLocks noChangeAspect="1"/>
          </p:cNvGraphicFramePr>
          <p:nvPr/>
        </p:nvGraphicFramePr>
        <p:xfrm>
          <a:off x="2816225" y="3876675"/>
          <a:ext cx="1079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7" imgW="431613" imgH="203112" progId="Equation.DSMT4">
                  <p:embed/>
                </p:oleObj>
              </mc:Choice>
              <mc:Fallback>
                <p:oleObj name="Equation" r:id="rId7" imgW="431613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3876675"/>
                        <a:ext cx="1079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1835150" y="5445125"/>
          <a:ext cx="5894388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9" imgW="2349500" imgH="431800" progId="Equation.DSMT4">
                  <p:embed/>
                </p:oleObj>
              </mc:Choice>
              <mc:Fallback>
                <p:oleObj name="Equation" r:id="rId9" imgW="23495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445125"/>
                        <a:ext cx="5894388" cy="108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2700338" y="1700213"/>
          <a:ext cx="2351087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11" imgW="939392" imgH="431613" progId="Equation.DSMT4">
                  <p:embed/>
                </p:oleObj>
              </mc:Choice>
              <mc:Fallback>
                <p:oleObj name="Equation" r:id="rId11" imgW="939392" imgH="43161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700213"/>
                        <a:ext cx="2351087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8C1A9D12-1790-411C-972C-F2A9A5BD6A03}" type="slidenum">
              <a:rPr lang="en-US" altLang="zh-TW" smtClean="0"/>
              <a:pPr eaLnBrk="1" hangingPunct="1"/>
              <a:t>16</a:t>
            </a:fld>
            <a:endParaRPr lang="en-US" altLang="zh-TW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Exercises</a:t>
            </a:r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17416" name="Text Box 11"/>
          <p:cNvSpPr txBox="1">
            <a:spLocks noChangeArrowheads="1"/>
          </p:cNvSpPr>
          <p:nvPr/>
        </p:nvSpPr>
        <p:spPr bwMode="auto">
          <a:xfrm>
            <a:off x="971550" y="1773238"/>
            <a:ext cx="65166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1. If</a:t>
            </a:r>
            <a:r>
              <a:rPr lang="en-US" altLang="zh-TW" sz="2800"/>
              <a:t>			 </a:t>
            </a:r>
            <a:r>
              <a:rPr lang="en-US" altLang="zh-TW" sz="2800">
                <a:latin typeface="Times New Roman" pitchFamily="18" charset="0"/>
              </a:rPr>
              <a:t>,</a:t>
            </a:r>
            <a:r>
              <a:rPr lang="en-US" altLang="zh-TW" sz="2800"/>
              <a:t> </a:t>
            </a:r>
            <a:r>
              <a:rPr lang="en-US" altLang="zh-TW" sz="2800">
                <a:latin typeface="Times New Roman" pitchFamily="18" charset="0"/>
              </a:rPr>
              <a:t>then what is</a:t>
            </a:r>
            <a:r>
              <a:rPr lang="en-US" altLang="zh-TW" sz="2800"/>
              <a:t>	       </a:t>
            </a:r>
            <a:r>
              <a:rPr lang="en-US" altLang="zh-TW" sz="2800">
                <a:latin typeface="Times New Roman" pitchFamily="18" charset="0"/>
              </a:rPr>
              <a:t>?</a:t>
            </a:r>
          </a:p>
        </p:txBody>
      </p:sp>
      <p:graphicFrame>
        <p:nvGraphicFramePr>
          <p:cNvPr id="17417" name="Object 12"/>
          <p:cNvGraphicFramePr>
            <a:graphicFrameLocks noChangeAspect="1"/>
          </p:cNvGraphicFramePr>
          <p:nvPr/>
        </p:nvGraphicFramePr>
        <p:xfrm>
          <a:off x="1735138" y="1787525"/>
          <a:ext cx="21955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3" imgW="876300" imgH="228600" progId="Equation.DSMT4">
                  <p:embed/>
                </p:oleObj>
              </mc:Choice>
              <mc:Fallback>
                <p:oleObj name="Equation" r:id="rId3" imgW="8763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138" y="1787525"/>
                        <a:ext cx="2195512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3"/>
          <p:cNvGraphicFramePr>
            <a:graphicFrameLocks noChangeAspect="1"/>
          </p:cNvGraphicFramePr>
          <p:nvPr/>
        </p:nvGraphicFramePr>
        <p:xfrm>
          <a:off x="5940425" y="1557338"/>
          <a:ext cx="1266825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5" imgW="507780" imgH="393529" progId="Equation.DSMT4">
                  <p:embed/>
                </p:oleObj>
              </mc:Choice>
              <mc:Fallback>
                <p:oleObj name="Equation" r:id="rId5" imgW="507780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1557338"/>
                        <a:ext cx="1266825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9" name="Text Box 14"/>
          <p:cNvSpPr txBox="1">
            <a:spLocks noChangeArrowheads="1"/>
          </p:cNvSpPr>
          <p:nvPr/>
        </p:nvSpPr>
        <p:spPr bwMode="auto">
          <a:xfrm>
            <a:off x="971550" y="3573463"/>
            <a:ext cx="3940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2. Compute</a:t>
            </a:r>
            <a:r>
              <a:rPr lang="en-US" altLang="zh-TW" sz="2800"/>
              <a:t>		       .	 </a:t>
            </a:r>
          </a:p>
        </p:txBody>
      </p:sp>
      <p:graphicFrame>
        <p:nvGraphicFramePr>
          <p:cNvPr id="17420" name="Object 15"/>
          <p:cNvGraphicFramePr>
            <a:graphicFrameLocks noChangeAspect="1"/>
          </p:cNvGraphicFramePr>
          <p:nvPr/>
        </p:nvGraphicFramePr>
        <p:xfrm>
          <a:off x="2916238" y="3357563"/>
          <a:ext cx="15875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7" imgW="634725" imgH="431613" progId="Equation.DSMT4">
                  <p:embed/>
                </p:oleObj>
              </mc:Choice>
              <mc:Fallback>
                <p:oleObj name="Equation" r:id="rId7" imgW="634725" imgH="43161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3357563"/>
                        <a:ext cx="1587500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85F4DF74-90F6-4DA7-909B-FAB54D5090D3}" type="slidenum">
              <a:rPr lang="en-US" altLang="zh-TW" smtClean="0"/>
              <a:pPr eaLnBrk="1" hangingPunct="1"/>
              <a:t>2</a:t>
            </a:fld>
            <a:endParaRPr lang="en-US" altLang="zh-TW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Content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244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zh-TW" dirty="0" smtClean="0">
                <a:solidFill>
                  <a:srgbClr val="3333FF"/>
                </a:solidFill>
              </a:rPr>
              <a:t>	Laws of Indices</a:t>
            </a:r>
            <a:endParaRPr lang="zh-TW" altLang="en-US" dirty="0" smtClean="0">
              <a:solidFill>
                <a:srgbClr val="3333FF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3333FF"/>
                </a:solidFill>
              </a:rPr>
              <a:t>Some Properties of Indices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3333FF"/>
                </a:solidFill>
              </a:rPr>
              <a:t>Definition of Logarithms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3333FF"/>
                </a:solidFill>
              </a:rPr>
              <a:t>Some Properties of Logarithms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altLang="zh-TW" dirty="0" smtClean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B7BFF18F-D242-4046-B3F9-2D512702EA05}" type="slidenum">
              <a:rPr lang="en-US" altLang="zh-TW" smtClean="0"/>
              <a:pPr eaLnBrk="1" hangingPunct="1"/>
              <a:t>3</a:t>
            </a:fld>
            <a:endParaRPr lang="en-US" altLang="zh-TW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Laws of Indices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ph sz="half" idx="4294967295"/>
          </p:nvPr>
        </p:nvGraphicFramePr>
        <p:xfrm>
          <a:off x="1692275" y="1700213"/>
          <a:ext cx="18748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4" imgW="748975" imgH="203112" progId="Equation.DSMT4">
                  <p:embed/>
                </p:oleObj>
              </mc:Choice>
              <mc:Fallback>
                <p:oleObj name="Equation" r:id="rId4" imgW="748975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700213"/>
                        <a:ext cx="187483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6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692275" y="2781300"/>
          <a:ext cx="20653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6" imgW="825500" imgH="228600" progId="Equation.DSMT4">
                  <p:embed/>
                </p:oleObj>
              </mc:Choice>
              <mc:Fallback>
                <p:oleObj name="Equation" r:id="rId6" imgW="8255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781300"/>
                        <a:ext cx="20653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Rectangle 1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4103" name="Rectangle 13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4104" name="Object 12"/>
          <p:cNvGraphicFramePr>
            <a:graphicFrameLocks noChangeAspect="1"/>
          </p:cNvGraphicFramePr>
          <p:nvPr/>
        </p:nvGraphicFramePr>
        <p:xfrm>
          <a:off x="1692275" y="3789363"/>
          <a:ext cx="183515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8" imgW="736280" imgH="304668" progId="Equation.DSMT4">
                  <p:embed/>
                </p:oleObj>
              </mc:Choice>
              <mc:Fallback>
                <p:oleObj name="Equation" r:id="rId8" imgW="736280" imgH="304668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789363"/>
                        <a:ext cx="1835150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1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4106" name="Object 15"/>
          <p:cNvGraphicFramePr>
            <a:graphicFrameLocks noChangeAspect="1"/>
          </p:cNvGraphicFramePr>
          <p:nvPr/>
        </p:nvGraphicFramePr>
        <p:xfrm>
          <a:off x="5292725" y="1628775"/>
          <a:ext cx="211931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0" imgW="838200" imgH="279400" progId="Equation.DSMT4">
                  <p:embed/>
                </p:oleObj>
              </mc:Choice>
              <mc:Fallback>
                <p:oleObj name="Equation" r:id="rId10" imgW="838200" imgH="279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628775"/>
                        <a:ext cx="211931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1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4108" name="Object 17"/>
          <p:cNvGraphicFramePr>
            <a:graphicFrameLocks noChangeAspect="1"/>
          </p:cNvGraphicFramePr>
          <p:nvPr/>
        </p:nvGraphicFramePr>
        <p:xfrm>
          <a:off x="5292725" y="2708275"/>
          <a:ext cx="250507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2" imgW="990170" imgH="279279" progId="Equation.DSMT4">
                  <p:embed/>
                </p:oleObj>
              </mc:Choice>
              <mc:Fallback>
                <p:oleObj name="Equation" r:id="rId12" imgW="990170" imgH="27927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708275"/>
                        <a:ext cx="250507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60242C19-83A5-443D-A112-AED4FABD294D}" type="slidenum">
              <a:rPr lang="en-US" altLang="zh-TW" smtClean="0"/>
              <a:pPr eaLnBrk="1" hangingPunct="1"/>
              <a:t>4</a:t>
            </a:fld>
            <a:endParaRPr lang="en-US" altLang="zh-TW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Some Properties of Indices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5128" name="Rectangle 1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129" name="Object 12"/>
          <p:cNvGraphicFramePr>
            <a:graphicFrameLocks noChangeAspect="1"/>
          </p:cNvGraphicFramePr>
          <p:nvPr/>
        </p:nvGraphicFramePr>
        <p:xfrm>
          <a:off x="4067175" y="1700213"/>
          <a:ext cx="9826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" imgW="393529" imgH="203112" progId="Equation.DSMT4">
                  <p:embed/>
                </p:oleObj>
              </mc:Choice>
              <mc:Fallback>
                <p:oleObj name="Equation" r:id="rId3" imgW="393529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1700213"/>
                        <a:ext cx="982663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Rectangle 1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131" name="Object 14"/>
          <p:cNvGraphicFramePr>
            <a:graphicFrameLocks noChangeAspect="1"/>
          </p:cNvGraphicFramePr>
          <p:nvPr/>
        </p:nvGraphicFramePr>
        <p:xfrm>
          <a:off x="3708400" y="2781300"/>
          <a:ext cx="17160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5" imgW="685800" imgH="228600" progId="Equation.DSMT4">
                  <p:embed/>
                </p:oleObj>
              </mc:Choice>
              <mc:Fallback>
                <p:oleObj name="Equation" r:id="rId5" imgW="6858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781300"/>
                        <a:ext cx="17160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Rectangle 1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133" name="Object 16"/>
          <p:cNvGraphicFramePr>
            <a:graphicFrameLocks noChangeAspect="1"/>
          </p:cNvGraphicFramePr>
          <p:nvPr/>
        </p:nvGraphicFramePr>
        <p:xfrm>
          <a:off x="3779838" y="3860800"/>
          <a:ext cx="15255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7" imgW="609600" imgH="228600" progId="Equation.DSMT4">
                  <p:embed/>
                </p:oleObj>
              </mc:Choice>
              <mc:Fallback>
                <p:oleObj name="Equation" r:id="rId7" imgW="6096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860800"/>
                        <a:ext cx="152558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Rectangle 1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5135" name="Object 18"/>
          <p:cNvGraphicFramePr>
            <a:graphicFrameLocks noChangeAspect="1"/>
          </p:cNvGraphicFramePr>
          <p:nvPr/>
        </p:nvGraphicFramePr>
        <p:xfrm>
          <a:off x="3708400" y="4868863"/>
          <a:ext cx="1792288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9" imgW="723586" imgH="253890" progId="Equation.DSMT4">
                  <p:embed/>
                </p:oleObj>
              </mc:Choice>
              <mc:Fallback>
                <p:oleObj name="Equation" r:id="rId9" imgW="723586" imgH="25389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868863"/>
                        <a:ext cx="1792288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BD8F1246-1333-4F04-87CF-64A567EFCCC7}" type="slidenum">
              <a:rPr lang="en-US" altLang="zh-TW" smtClean="0"/>
              <a:pPr eaLnBrk="1" hangingPunct="1"/>
              <a:t>5</a:t>
            </a:fld>
            <a:endParaRPr lang="en-US" altLang="zh-TW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692275" y="3141663"/>
            <a:ext cx="679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Let</a:t>
            </a:r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150" name="Object 5"/>
          <p:cNvGraphicFramePr>
            <a:graphicFrameLocks noChangeAspect="1"/>
          </p:cNvGraphicFramePr>
          <p:nvPr/>
        </p:nvGraphicFramePr>
        <p:xfrm>
          <a:off x="2540000" y="3141663"/>
          <a:ext cx="10858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431613" imgH="203112" progId="Equation.DSMT4">
                  <p:embed/>
                </p:oleObj>
              </mc:Choice>
              <mc:Fallback>
                <p:oleObj name="Equation" r:id="rId3" imgW="431613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3141663"/>
                        <a:ext cx="108585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692275" y="4149725"/>
            <a:ext cx="99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Then</a:t>
            </a:r>
          </a:p>
        </p:txBody>
      </p:sp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132138" y="4149725"/>
          <a:ext cx="29765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1180588" imgH="203112" progId="Equation.DSMT4">
                  <p:embed/>
                </p:oleObj>
              </mc:Choice>
              <mc:Fallback>
                <p:oleObj name="Equation" r:id="rId5" imgW="1180588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149725"/>
                        <a:ext cx="29765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10"/>
          <p:cNvGraphicFramePr>
            <a:graphicFrameLocks noChangeAspect="1"/>
          </p:cNvGraphicFramePr>
          <p:nvPr/>
        </p:nvGraphicFramePr>
        <p:xfrm>
          <a:off x="2363788" y="5013325"/>
          <a:ext cx="18113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723586" imgH="228501" progId="Equation.DSMT4">
                  <p:embed/>
                </p:oleObj>
              </mc:Choice>
              <mc:Fallback>
                <p:oleObj name="Equation" r:id="rId7" imgW="723586" imgH="228501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788" y="5013325"/>
                        <a:ext cx="18113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graphicFrame>
        <p:nvGraphicFramePr>
          <p:cNvPr id="6155" name="Object 15"/>
          <p:cNvGraphicFramePr>
            <a:graphicFrameLocks noChangeAspect="1"/>
          </p:cNvGraphicFramePr>
          <p:nvPr>
            <p:ph sz="half" idx="2"/>
          </p:nvPr>
        </p:nvGraphicFramePr>
        <p:xfrm>
          <a:off x="2771775" y="1916113"/>
          <a:ext cx="98266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393529" imgH="203112" progId="Equation.DSMT4">
                  <p:embed/>
                </p:oleObj>
              </mc:Choice>
              <mc:Fallback>
                <p:oleObj name="Equation" r:id="rId9" imgW="393529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916113"/>
                        <a:ext cx="982663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Rectangle 18"/>
          <p:cNvSpPr>
            <a:spLocks noChangeArrowheads="1"/>
          </p:cNvSpPr>
          <p:nvPr/>
        </p:nvSpPr>
        <p:spPr bwMode="auto">
          <a:xfrm>
            <a:off x="900113" y="1916113"/>
            <a:ext cx="2951162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1005FFE0-3EE3-4E87-9520-2E2356A14A19}" type="slidenum">
              <a:rPr lang="en-US" altLang="zh-TW" smtClean="0"/>
              <a:pPr eaLnBrk="1" hangingPunct="1"/>
              <a:t>6</a:t>
            </a:fld>
            <a:endParaRPr lang="en-US" altLang="zh-TW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1692275" y="3141663"/>
            <a:ext cx="679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Let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555875" y="3141663"/>
          <a:ext cx="13414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533169" imgH="203112" progId="Equation.DSMT4">
                  <p:embed/>
                </p:oleObj>
              </mc:Choice>
              <mc:Fallback>
                <p:oleObj name="Equation" r:id="rId3" imgW="533169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141663"/>
                        <a:ext cx="134143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692275" y="4149725"/>
            <a:ext cx="99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Then</a:t>
            </a: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132138" y="4149725"/>
          <a:ext cx="37131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1473200" imgH="203200" progId="Equation.DSMT4">
                  <p:embed/>
                </p:oleObj>
              </mc:Choice>
              <mc:Fallback>
                <p:oleObj name="Equation" r:id="rId5" imgW="1473200" imgH="203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149725"/>
                        <a:ext cx="3713162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411413" y="5013325"/>
          <a:ext cx="25415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7" imgW="1016000" imgH="228600" progId="Equation.DSMT4">
                  <p:embed/>
                </p:oleObj>
              </mc:Choice>
              <mc:Fallback>
                <p:oleObj name="Equation" r:id="rId7" imgW="10160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013325"/>
                        <a:ext cx="254158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sp>
        <p:nvSpPr>
          <p:cNvPr id="7178" name="Rectangle 11"/>
          <p:cNvSpPr>
            <a:spLocks noChangeArrowheads="1"/>
          </p:cNvSpPr>
          <p:nvPr/>
        </p:nvSpPr>
        <p:spPr bwMode="auto">
          <a:xfrm>
            <a:off x="900113" y="1916113"/>
            <a:ext cx="3816350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7179" name="Object 12"/>
          <p:cNvGraphicFramePr>
            <a:graphicFrameLocks noChangeAspect="1"/>
          </p:cNvGraphicFramePr>
          <p:nvPr>
            <p:ph sz="half" idx="1"/>
          </p:nvPr>
        </p:nvGraphicFramePr>
        <p:xfrm>
          <a:off x="2771775" y="1916113"/>
          <a:ext cx="17160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9" imgW="685800" imgH="228600" progId="Equation.DSMT4">
                  <p:embed/>
                </p:oleObj>
              </mc:Choice>
              <mc:Fallback>
                <p:oleObj name="Equation" r:id="rId9" imgW="6858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916113"/>
                        <a:ext cx="17160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75EE1FC5-680D-4945-AD18-E8D66F2098CE}" type="slidenum">
              <a:rPr lang="en-US" altLang="zh-TW" smtClean="0"/>
              <a:pPr eaLnBrk="1" hangingPunct="1"/>
              <a:t>7</a:t>
            </a:fld>
            <a:endParaRPr lang="en-US" altLang="zh-TW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1692275" y="3141663"/>
            <a:ext cx="679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Let</a:t>
            </a:r>
          </a:p>
        </p:txBody>
      </p:sp>
      <p:graphicFrame>
        <p:nvGraphicFramePr>
          <p:cNvPr id="8197" name="Object 4"/>
          <p:cNvGraphicFramePr>
            <a:graphicFrameLocks noChangeAspect="1"/>
          </p:cNvGraphicFramePr>
          <p:nvPr/>
        </p:nvGraphicFramePr>
        <p:xfrm>
          <a:off x="2555875" y="3141663"/>
          <a:ext cx="1373188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545863" imgH="228501" progId="Equation.DSMT4">
                  <p:embed/>
                </p:oleObj>
              </mc:Choice>
              <mc:Fallback>
                <p:oleObj name="Equation" r:id="rId3" imgW="545863" imgH="228501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141663"/>
                        <a:ext cx="1373188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1692275" y="4149725"/>
            <a:ext cx="996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/>
              <a:t>Then</a:t>
            </a:r>
          </a:p>
        </p:txBody>
      </p:sp>
      <p:graphicFrame>
        <p:nvGraphicFramePr>
          <p:cNvPr id="8199" name="Object 6"/>
          <p:cNvGraphicFramePr>
            <a:graphicFrameLocks noChangeAspect="1"/>
          </p:cNvGraphicFramePr>
          <p:nvPr/>
        </p:nvGraphicFramePr>
        <p:xfrm>
          <a:off x="3005138" y="4024313"/>
          <a:ext cx="323215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1282700" imgH="304800" progId="Equation.DSMT4">
                  <p:embed/>
                </p:oleObj>
              </mc:Choice>
              <mc:Fallback>
                <p:oleObj name="Equation" r:id="rId5" imgW="1282700" imgH="304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8" y="4024313"/>
                        <a:ext cx="3232150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7"/>
          <p:cNvGraphicFramePr>
            <a:graphicFrameLocks noChangeAspect="1"/>
          </p:cNvGraphicFramePr>
          <p:nvPr/>
        </p:nvGraphicFramePr>
        <p:xfrm>
          <a:off x="2411413" y="5013325"/>
          <a:ext cx="22875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914400" imgH="241300" progId="Equation.DSMT4">
                  <p:embed/>
                </p:oleObj>
              </mc:Choice>
              <mc:Fallback>
                <p:oleObj name="Equation" r:id="rId7" imgW="914400" imgH="241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013325"/>
                        <a:ext cx="2287587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900113" y="1916113"/>
            <a:ext cx="3527425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203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2771775" y="1916113"/>
          <a:ext cx="15255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609600" imgH="228600" progId="Equation.DSMT4">
                  <p:embed/>
                </p:oleObj>
              </mc:Choice>
              <mc:Fallback>
                <p:oleObj name="Equation" r:id="rId9" imgW="6096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916113"/>
                        <a:ext cx="152558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5DE74813-2166-4C48-9DA0-C1A8D95482AB}" type="slidenum">
              <a:rPr lang="en-US" altLang="zh-TW" smtClean="0"/>
              <a:pPr eaLnBrk="1" hangingPunct="1"/>
              <a:t>8</a:t>
            </a:fld>
            <a:endParaRPr lang="en-US" altLang="zh-TW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Proof of the properties</a:t>
            </a:r>
          </a:p>
        </p:txBody>
      </p:sp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3043238" y="3429000"/>
          <a:ext cx="32639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294838" imgH="304668" progId="Equation.DSMT4">
                  <p:embed/>
                </p:oleObj>
              </mc:Choice>
              <mc:Fallback>
                <p:oleObj name="Equation" r:id="rId3" imgW="1294838" imgH="304668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3429000"/>
                        <a:ext cx="32639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971550" y="1917700"/>
            <a:ext cx="1576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  <a:latin typeface="Times New Roman" pitchFamily="18" charset="0"/>
              </a:rPr>
              <a:t>To prove:</a:t>
            </a:r>
          </a:p>
        </p:txBody>
      </p:sp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900113" y="1916113"/>
            <a:ext cx="3816350" cy="576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9223" name="Object 11"/>
          <p:cNvGraphicFramePr>
            <a:graphicFrameLocks noChangeAspect="1"/>
          </p:cNvGraphicFramePr>
          <p:nvPr>
            <p:ph sz="half" idx="1"/>
          </p:nvPr>
        </p:nvGraphicFramePr>
        <p:xfrm>
          <a:off x="2771775" y="1873250"/>
          <a:ext cx="18145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723586" imgH="253890" progId="Equation.DSMT4">
                  <p:embed/>
                </p:oleObj>
              </mc:Choice>
              <mc:Fallback>
                <p:oleObj name="Equation" r:id="rId5" imgW="723586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1873250"/>
                        <a:ext cx="181451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fld id="{948981FB-3647-41E2-8055-2458757B3F9F}" type="slidenum">
              <a:rPr lang="en-US" altLang="zh-TW" smtClean="0"/>
              <a:pPr eaLnBrk="1" hangingPunct="1"/>
              <a:t>9</a:t>
            </a:fld>
            <a:endParaRPr lang="en-US" altLang="zh-TW" smtClean="0"/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3333FF"/>
                </a:solidFill>
              </a:rPr>
              <a:t>Definition of Logarithms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808038" y="1812925"/>
            <a:ext cx="73644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The log of </a:t>
            </a:r>
            <a:r>
              <a:rPr lang="en-US" altLang="zh-TW" sz="2800" i="1">
                <a:latin typeface="Times New Roman" pitchFamily="18" charset="0"/>
              </a:rPr>
              <a:t>x</a:t>
            </a:r>
            <a:r>
              <a:rPr lang="en-US" altLang="zh-TW" sz="2800">
                <a:latin typeface="Times New Roman" pitchFamily="18" charset="0"/>
              </a:rPr>
              <a:t> to the base </a:t>
            </a:r>
            <a:r>
              <a:rPr lang="en-US" altLang="zh-TW" sz="2800" i="1">
                <a:latin typeface="Times New Roman" pitchFamily="18" charset="0"/>
              </a:rPr>
              <a:t>a</a:t>
            </a:r>
            <a:r>
              <a:rPr lang="en-US" altLang="zh-TW" sz="2800">
                <a:latin typeface="Times New Roman" pitchFamily="18" charset="0"/>
              </a:rPr>
              <a:t>, written as log</a:t>
            </a:r>
            <a:r>
              <a:rPr lang="en-US" altLang="zh-TW" sz="2800" i="1" baseline="-25000">
                <a:latin typeface="Times New Roman" pitchFamily="18" charset="0"/>
              </a:rPr>
              <a:t>a</a:t>
            </a:r>
            <a:r>
              <a:rPr lang="en-US" altLang="zh-TW" sz="2800" i="1">
                <a:latin typeface="Times New Roman" pitchFamily="18" charset="0"/>
              </a:rPr>
              <a:t>x</a:t>
            </a:r>
            <a:r>
              <a:rPr lang="en-US" altLang="zh-TW" sz="2800">
                <a:latin typeface="Times New Roman" pitchFamily="18" charset="0"/>
              </a:rPr>
              <a:t> is the value </a:t>
            </a:r>
            <a:r>
              <a:rPr lang="en-US" altLang="zh-TW" sz="2800" i="1">
                <a:latin typeface="Times New Roman" pitchFamily="18" charset="0"/>
              </a:rPr>
              <a:t>y</a:t>
            </a:r>
            <a:r>
              <a:rPr lang="en-US" altLang="zh-TW" sz="2800">
                <a:latin typeface="Times New Roman" pitchFamily="18" charset="0"/>
              </a:rPr>
              <a:t> such that </a:t>
            </a:r>
            <a:r>
              <a:rPr lang="en-US" altLang="zh-TW" sz="2800" i="1">
                <a:latin typeface="Times New Roman" pitchFamily="18" charset="0"/>
              </a:rPr>
              <a:t>a</a:t>
            </a:r>
            <a:r>
              <a:rPr lang="en-US" altLang="zh-TW" sz="2800" i="1" baseline="30000">
                <a:latin typeface="Times New Roman" pitchFamily="18" charset="0"/>
              </a:rPr>
              <a:t>y </a:t>
            </a:r>
            <a:r>
              <a:rPr lang="en-US" altLang="zh-TW" sz="2800">
                <a:latin typeface="Times New Roman" pitchFamily="18" charset="0"/>
              </a:rPr>
              <a:t>= </a:t>
            </a:r>
            <a:r>
              <a:rPr lang="en-US" altLang="zh-TW" sz="2800" i="1">
                <a:latin typeface="Times New Roman" pitchFamily="18" charset="0"/>
              </a:rPr>
              <a:t>x</a:t>
            </a:r>
            <a:r>
              <a:rPr lang="en-US" altLang="zh-TW" sz="2800">
                <a:latin typeface="Times New Roman" pitchFamily="18" charset="0"/>
              </a:rPr>
              <a:t>, i.e.,</a:t>
            </a:r>
          </a:p>
        </p:txBody>
      </p:sp>
      <p:graphicFrame>
        <p:nvGraphicFramePr>
          <p:cNvPr id="10245" name="Object 6"/>
          <p:cNvGraphicFramePr>
            <a:graphicFrameLocks noChangeAspect="1"/>
          </p:cNvGraphicFramePr>
          <p:nvPr>
            <p:ph idx="1"/>
          </p:nvPr>
        </p:nvGraphicFramePr>
        <p:xfrm>
          <a:off x="2339975" y="3579813"/>
          <a:ext cx="44561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1511300" imgH="241300" progId="Equation.DSMT4">
                  <p:embed/>
                </p:oleObj>
              </mc:Choice>
              <mc:Fallback>
                <p:oleObj name="Equation" r:id="rId3" imgW="15113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579813"/>
                        <a:ext cx="4456113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827088" y="4868863"/>
            <a:ext cx="360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800">
                <a:latin typeface="Times New Roman" pitchFamily="18" charset="0"/>
              </a:rPr>
              <a:t>where	 </a:t>
            </a:r>
            <a:r>
              <a:rPr lang="en-US" altLang="zh-TW" sz="2800" i="1">
                <a:latin typeface="Times New Roman" pitchFamily="18" charset="0"/>
              </a:rPr>
              <a:t>a</a:t>
            </a:r>
            <a:r>
              <a:rPr lang="en-US" altLang="zh-TW" sz="2800">
                <a:latin typeface="Times New Roman" pitchFamily="18" charset="0"/>
              </a:rPr>
              <a:t> &gt; 0  and  </a:t>
            </a:r>
            <a:r>
              <a:rPr lang="en-US" altLang="zh-TW" sz="2800" i="1">
                <a:latin typeface="Times New Roman" pitchFamily="18" charset="0"/>
              </a:rPr>
              <a:t>a</a:t>
            </a:r>
            <a:r>
              <a:rPr lang="en-US" altLang="zh-TW" sz="2800">
                <a:latin typeface="Times New Roman" pitchFamily="18" charset="0"/>
              </a:rPr>
              <a:t> </a:t>
            </a:r>
            <a:r>
              <a:rPr lang="en-US" altLang="zh-TW" sz="2800">
                <a:latin typeface="Times New Roman" pitchFamily="18" charset="0"/>
                <a:sym typeface="Symbol" pitchFamily="18" charset="2"/>
              </a:rPr>
              <a:t> 1,</a:t>
            </a:r>
          </a:p>
          <a:p>
            <a:pPr eaLnBrk="1" hangingPunct="1"/>
            <a:r>
              <a:rPr lang="en-US" altLang="zh-TW" sz="2800">
                <a:latin typeface="Times New Roman" pitchFamily="18" charset="0"/>
                <a:sym typeface="Symbol" pitchFamily="18" charset="2"/>
              </a:rPr>
              <a:t>	 </a:t>
            </a:r>
            <a:r>
              <a:rPr lang="en-US" altLang="zh-TW" sz="2800" i="1">
                <a:latin typeface="Times New Roman" pitchFamily="18" charset="0"/>
                <a:sym typeface="Symbol" pitchFamily="18" charset="2"/>
              </a:rPr>
              <a:t>x</a:t>
            </a:r>
            <a:r>
              <a:rPr lang="en-US" altLang="zh-TW" sz="2800">
                <a:latin typeface="Times New Roman" pitchFamily="18" charset="0"/>
                <a:sym typeface="Symbol" pitchFamily="18" charset="2"/>
              </a:rPr>
              <a:t> &gt;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168</Words>
  <Application>Microsoft Office PowerPoint</Application>
  <PresentationFormat>On-screen Show (4:3)</PresentationFormat>
  <Paragraphs>72</Paragraphs>
  <Slides>16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新細明體</vt:lpstr>
      <vt:lpstr>Times New Roman</vt:lpstr>
      <vt:lpstr>Symbol</vt:lpstr>
      <vt:lpstr>預設簡報設計</vt:lpstr>
      <vt:lpstr>MathType 5.0 Equation</vt:lpstr>
      <vt:lpstr>INDICES AND LOGARITHMS  </vt:lpstr>
      <vt:lpstr>Content</vt:lpstr>
      <vt:lpstr>Laws of Indices</vt:lpstr>
      <vt:lpstr>Some Properties of Indices</vt:lpstr>
      <vt:lpstr>Proof of the properties</vt:lpstr>
      <vt:lpstr>Proof of the properties</vt:lpstr>
      <vt:lpstr>Proof of the properties</vt:lpstr>
      <vt:lpstr>Proof of the properties</vt:lpstr>
      <vt:lpstr>Definition of Logarithms</vt:lpstr>
      <vt:lpstr>Particular Cases:</vt:lpstr>
      <vt:lpstr>Some Properties of Logarithms</vt:lpstr>
      <vt:lpstr>Proof of the properties</vt:lpstr>
      <vt:lpstr>Proof of the properties</vt:lpstr>
      <vt:lpstr>Proof of the properties</vt:lpstr>
      <vt:lpstr>Proof of the properties</vt:lpstr>
      <vt:lpstr>Exercises</vt:lpstr>
    </vt:vector>
  </TitlesOfParts>
  <Company>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Indices, Logarithms and Quadratic Equations</dc:title>
  <dc:creator>K M Cheng</dc:creator>
  <cp:lastModifiedBy>Teacher E-Solutions</cp:lastModifiedBy>
  <cp:revision>55</cp:revision>
  <dcterms:created xsi:type="dcterms:W3CDTF">2007-07-09T02:51:55Z</dcterms:created>
  <dcterms:modified xsi:type="dcterms:W3CDTF">2019-01-18T17:03:16Z</dcterms:modified>
</cp:coreProperties>
</file>